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handoutMasterIdLst>
    <p:handoutMasterId r:id="rId61"/>
  </p:handoutMasterIdLst>
  <p:sldIdLst>
    <p:sldId id="256" r:id="rId2"/>
    <p:sldId id="257" r:id="rId3"/>
    <p:sldId id="318" r:id="rId4"/>
    <p:sldId id="319" r:id="rId5"/>
    <p:sldId id="258" r:id="rId6"/>
    <p:sldId id="259" r:id="rId7"/>
    <p:sldId id="260" r:id="rId8"/>
    <p:sldId id="261" r:id="rId9"/>
    <p:sldId id="262" r:id="rId10"/>
    <p:sldId id="263" r:id="rId11"/>
    <p:sldId id="265" r:id="rId12"/>
    <p:sldId id="305" r:id="rId13"/>
    <p:sldId id="311" r:id="rId14"/>
    <p:sldId id="312" r:id="rId15"/>
    <p:sldId id="313" r:id="rId16"/>
    <p:sldId id="269" r:id="rId17"/>
    <p:sldId id="316" r:id="rId18"/>
    <p:sldId id="283" r:id="rId19"/>
    <p:sldId id="267" r:id="rId20"/>
    <p:sldId id="284" r:id="rId21"/>
    <p:sldId id="306" r:id="rId22"/>
    <p:sldId id="307" r:id="rId23"/>
    <p:sldId id="308" r:id="rId24"/>
    <p:sldId id="270" r:id="rId25"/>
    <p:sldId id="271" r:id="rId26"/>
    <p:sldId id="286" r:id="rId27"/>
    <p:sldId id="272" r:id="rId28"/>
    <p:sldId id="287" r:id="rId29"/>
    <p:sldId id="273" r:id="rId30"/>
    <p:sldId id="288" r:id="rId31"/>
    <p:sldId id="274" r:id="rId32"/>
    <p:sldId id="314" r:id="rId33"/>
    <p:sldId id="315" r:id="rId34"/>
    <p:sldId id="320" r:id="rId35"/>
    <p:sldId id="275" r:id="rId36"/>
    <p:sldId id="276" r:id="rId37"/>
    <p:sldId id="277" r:id="rId38"/>
    <p:sldId id="278" r:id="rId39"/>
    <p:sldId id="279" r:id="rId40"/>
    <p:sldId id="280" r:id="rId41"/>
    <p:sldId id="281" r:id="rId42"/>
    <p:sldId id="282" r:id="rId43"/>
    <p:sldId id="289" r:id="rId44"/>
    <p:sldId id="290" r:id="rId45"/>
    <p:sldId id="291" r:id="rId46"/>
    <p:sldId id="292" r:id="rId47"/>
    <p:sldId id="293" r:id="rId48"/>
    <p:sldId id="294" r:id="rId49"/>
    <p:sldId id="295" r:id="rId50"/>
    <p:sldId id="296" r:id="rId51"/>
    <p:sldId id="297" r:id="rId52"/>
    <p:sldId id="302" r:id="rId53"/>
    <p:sldId id="298" r:id="rId54"/>
    <p:sldId id="299" r:id="rId55"/>
    <p:sldId id="317" r:id="rId56"/>
    <p:sldId id="268" r:id="rId57"/>
    <p:sldId id="304" r:id="rId58"/>
    <p:sldId id="303" r:id="rId5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214" autoAdjust="0"/>
  </p:normalViewPr>
  <p:slideViewPr>
    <p:cSldViewPr snapToGrid="0">
      <p:cViewPr varScale="1">
        <p:scale>
          <a:sx n="61" d="100"/>
          <a:sy n="61" d="100"/>
        </p:scale>
        <p:origin x="1474"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tch Mullins" userId="056a2efacf42964e" providerId="LiveId" clId="{F14B3466-9F55-4AD1-B66B-900ECE251F81}"/>
    <pc:docChg chg="undo custSel addSld delSld modSld sldOrd">
      <pc:chgData name="Butch Mullins" userId="056a2efacf42964e" providerId="LiveId" clId="{F14B3466-9F55-4AD1-B66B-900ECE251F81}" dt="2024-11-13T23:27:09.035" v="462" actId="113"/>
      <pc:docMkLst>
        <pc:docMk/>
      </pc:docMkLst>
      <pc:sldChg chg="modSp mod">
        <pc:chgData name="Butch Mullins" userId="056a2efacf42964e" providerId="LiveId" clId="{F14B3466-9F55-4AD1-B66B-900ECE251F81}" dt="2024-11-13T22:37:55.434" v="34" actId="14100"/>
        <pc:sldMkLst>
          <pc:docMk/>
          <pc:sldMk cId="1364957864" sldId="257"/>
        </pc:sldMkLst>
        <pc:spChg chg="mod">
          <ac:chgData name="Butch Mullins" userId="056a2efacf42964e" providerId="LiveId" clId="{F14B3466-9F55-4AD1-B66B-900ECE251F81}" dt="2024-11-13T22:37:55.434" v="34" actId="14100"/>
          <ac:spMkLst>
            <pc:docMk/>
            <pc:sldMk cId="1364957864" sldId="257"/>
            <ac:spMk id="3" creationId="{A8605D84-3507-40A0-BAED-C76A1B28718C}"/>
          </ac:spMkLst>
        </pc:spChg>
      </pc:sldChg>
      <pc:sldChg chg="modSp mod">
        <pc:chgData name="Butch Mullins" userId="056a2efacf42964e" providerId="LiveId" clId="{F14B3466-9F55-4AD1-B66B-900ECE251F81}" dt="2024-11-13T22:41:51.247" v="86" actId="13926"/>
        <pc:sldMkLst>
          <pc:docMk/>
          <pc:sldMk cId="150460774" sldId="261"/>
        </pc:sldMkLst>
        <pc:spChg chg="mod">
          <ac:chgData name="Butch Mullins" userId="056a2efacf42964e" providerId="LiveId" clId="{F14B3466-9F55-4AD1-B66B-900ECE251F81}" dt="2024-11-13T22:41:51.247" v="86" actId="13926"/>
          <ac:spMkLst>
            <pc:docMk/>
            <pc:sldMk cId="150460774" sldId="261"/>
            <ac:spMk id="3" creationId="{A8605D84-3507-40A0-BAED-C76A1B28718C}"/>
          </ac:spMkLst>
        </pc:spChg>
      </pc:sldChg>
      <pc:sldChg chg="modSp mod">
        <pc:chgData name="Butch Mullins" userId="056a2efacf42964e" providerId="LiveId" clId="{F14B3466-9F55-4AD1-B66B-900ECE251F81}" dt="2024-11-13T23:08:40.459" v="393" actId="115"/>
        <pc:sldMkLst>
          <pc:docMk/>
          <pc:sldMk cId="2508617033" sldId="262"/>
        </pc:sldMkLst>
        <pc:spChg chg="mod">
          <ac:chgData name="Butch Mullins" userId="056a2efacf42964e" providerId="LiveId" clId="{F14B3466-9F55-4AD1-B66B-900ECE251F81}" dt="2024-11-13T23:05:46.075" v="300" actId="27636"/>
          <ac:spMkLst>
            <pc:docMk/>
            <pc:sldMk cId="2508617033" sldId="262"/>
            <ac:spMk id="2" creationId="{A5CB2279-2A96-4966-8C23-B1A6D2A3335A}"/>
          </ac:spMkLst>
        </pc:spChg>
        <pc:spChg chg="mod">
          <ac:chgData name="Butch Mullins" userId="056a2efacf42964e" providerId="LiveId" clId="{F14B3466-9F55-4AD1-B66B-900ECE251F81}" dt="2024-11-13T23:08:40.459" v="393" actId="115"/>
          <ac:spMkLst>
            <pc:docMk/>
            <pc:sldMk cId="2508617033" sldId="262"/>
            <ac:spMk id="3" creationId="{A8605D84-3507-40A0-BAED-C76A1B28718C}"/>
          </ac:spMkLst>
        </pc:spChg>
      </pc:sldChg>
      <pc:sldChg chg="modSp mod">
        <pc:chgData name="Butch Mullins" userId="056a2efacf42964e" providerId="LiveId" clId="{F14B3466-9F55-4AD1-B66B-900ECE251F81}" dt="2024-11-13T22:45:48.218" v="110" actId="27636"/>
        <pc:sldMkLst>
          <pc:docMk/>
          <pc:sldMk cId="3677529449" sldId="263"/>
        </pc:sldMkLst>
        <pc:spChg chg="mod">
          <ac:chgData name="Butch Mullins" userId="056a2efacf42964e" providerId="LiveId" clId="{F14B3466-9F55-4AD1-B66B-900ECE251F81}" dt="2024-11-13T22:45:48.218" v="110" actId="27636"/>
          <ac:spMkLst>
            <pc:docMk/>
            <pc:sldMk cId="3677529449" sldId="263"/>
            <ac:spMk id="3" creationId="{A8605D84-3507-40A0-BAED-C76A1B28718C}"/>
          </ac:spMkLst>
        </pc:spChg>
      </pc:sldChg>
      <pc:sldChg chg="del">
        <pc:chgData name="Butch Mullins" userId="056a2efacf42964e" providerId="LiveId" clId="{F14B3466-9F55-4AD1-B66B-900ECE251F81}" dt="2024-11-13T22:50:00.857" v="111" actId="2696"/>
        <pc:sldMkLst>
          <pc:docMk/>
          <pc:sldMk cId="3731519647" sldId="264"/>
        </pc:sldMkLst>
      </pc:sldChg>
      <pc:sldChg chg="addSp delSp modSp mod">
        <pc:chgData name="Butch Mullins" userId="056a2efacf42964e" providerId="LiveId" clId="{F14B3466-9F55-4AD1-B66B-900ECE251F81}" dt="2024-11-13T22:53:19.552" v="197" actId="1076"/>
        <pc:sldMkLst>
          <pc:docMk/>
          <pc:sldMk cId="969764208" sldId="265"/>
        </pc:sldMkLst>
        <pc:spChg chg="add mod">
          <ac:chgData name="Butch Mullins" userId="056a2efacf42964e" providerId="LiveId" clId="{F14B3466-9F55-4AD1-B66B-900ECE251F81}" dt="2024-11-13T22:53:19.552" v="197" actId="1076"/>
          <ac:spMkLst>
            <pc:docMk/>
            <pc:sldMk cId="969764208" sldId="265"/>
            <ac:spMk id="3" creationId="{79B01C77-140F-A412-5A8D-F9ED18BD1E29}"/>
          </ac:spMkLst>
        </pc:spChg>
      </pc:sldChg>
      <pc:sldChg chg="del">
        <pc:chgData name="Butch Mullins" userId="056a2efacf42964e" providerId="LiveId" clId="{F14B3466-9F55-4AD1-B66B-900ECE251F81}" dt="2024-11-13T23:03:36.325" v="255" actId="2696"/>
        <pc:sldMkLst>
          <pc:docMk/>
          <pc:sldMk cId="2571601737" sldId="266"/>
        </pc:sldMkLst>
      </pc:sldChg>
      <pc:sldChg chg="modSp mod">
        <pc:chgData name="Butch Mullins" userId="056a2efacf42964e" providerId="LiveId" clId="{F14B3466-9F55-4AD1-B66B-900ECE251F81}" dt="2024-11-13T23:15:28.529" v="419" actId="27636"/>
        <pc:sldMkLst>
          <pc:docMk/>
          <pc:sldMk cId="1906668845" sldId="267"/>
        </pc:sldMkLst>
        <pc:spChg chg="mod">
          <ac:chgData name="Butch Mullins" userId="056a2efacf42964e" providerId="LiveId" clId="{F14B3466-9F55-4AD1-B66B-900ECE251F81}" dt="2024-11-13T23:15:28.529" v="419" actId="27636"/>
          <ac:spMkLst>
            <pc:docMk/>
            <pc:sldMk cId="1906668845" sldId="267"/>
            <ac:spMk id="3" creationId="{A8605D84-3507-40A0-BAED-C76A1B28718C}"/>
          </ac:spMkLst>
        </pc:spChg>
      </pc:sldChg>
      <pc:sldChg chg="ord">
        <pc:chgData name="Butch Mullins" userId="056a2efacf42964e" providerId="LiveId" clId="{F14B3466-9F55-4AD1-B66B-900ECE251F81}" dt="2024-11-13T23:12:11.179" v="395"/>
        <pc:sldMkLst>
          <pc:docMk/>
          <pc:sldMk cId="2312836700" sldId="269"/>
        </pc:sldMkLst>
      </pc:sldChg>
      <pc:sldChg chg="addSp modSp mod">
        <pc:chgData name="Butch Mullins" userId="056a2efacf42964e" providerId="LiveId" clId="{F14B3466-9F55-4AD1-B66B-900ECE251F81}" dt="2024-11-13T23:21:53.806" v="442" actId="1076"/>
        <pc:sldMkLst>
          <pc:docMk/>
          <pc:sldMk cId="1441639665" sldId="270"/>
        </pc:sldMkLst>
        <pc:spChg chg="mod">
          <ac:chgData name="Butch Mullins" userId="056a2efacf42964e" providerId="LiveId" clId="{F14B3466-9F55-4AD1-B66B-900ECE251F81}" dt="2024-11-13T23:19:10.112" v="430" actId="20577"/>
          <ac:spMkLst>
            <pc:docMk/>
            <pc:sldMk cId="1441639665" sldId="270"/>
            <ac:spMk id="3" creationId="{A8605D84-3507-40A0-BAED-C76A1B28718C}"/>
          </ac:spMkLst>
        </pc:spChg>
        <pc:picChg chg="add mod">
          <ac:chgData name="Butch Mullins" userId="056a2efacf42964e" providerId="LiveId" clId="{F14B3466-9F55-4AD1-B66B-900ECE251F81}" dt="2024-11-13T23:19:17.199" v="431" actId="1076"/>
          <ac:picMkLst>
            <pc:docMk/>
            <pc:sldMk cId="1441639665" sldId="270"/>
            <ac:picMk id="10" creationId="{580913C5-AC7D-EE9B-05A0-CE4530A707CD}"/>
          </ac:picMkLst>
        </pc:picChg>
        <pc:picChg chg="add mod">
          <ac:chgData name="Butch Mullins" userId="056a2efacf42964e" providerId="LiveId" clId="{F14B3466-9F55-4AD1-B66B-900ECE251F81}" dt="2024-11-13T23:20:32.879" v="435" actId="14100"/>
          <ac:picMkLst>
            <pc:docMk/>
            <pc:sldMk cId="1441639665" sldId="270"/>
            <ac:picMk id="11" creationId="{581E3D4B-67CD-827D-BAC5-3349C77CF6BE}"/>
          </ac:picMkLst>
        </pc:picChg>
        <pc:picChg chg="add mod">
          <ac:chgData name="Butch Mullins" userId="056a2efacf42964e" providerId="LiveId" clId="{F14B3466-9F55-4AD1-B66B-900ECE251F81}" dt="2024-11-13T23:21:23.738" v="438" actId="1076"/>
          <ac:picMkLst>
            <pc:docMk/>
            <pc:sldMk cId="1441639665" sldId="270"/>
            <ac:picMk id="12" creationId="{3275B6BD-2D6D-3629-A64A-AECA2573295A}"/>
          </ac:picMkLst>
        </pc:picChg>
        <pc:picChg chg="add mod">
          <ac:chgData name="Butch Mullins" userId="056a2efacf42964e" providerId="LiveId" clId="{F14B3466-9F55-4AD1-B66B-900ECE251F81}" dt="2024-11-13T23:21:53.806" v="442" actId="1076"/>
          <ac:picMkLst>
            <pc:docMk/>
            <pc:sldMk cId="1441639665" sldId="270"/>
            <ac:picMk id="13" creationId="{BBFFE58D-A87D-E881-926D-CC54C3996384}"/>
          </ac:picMkLst>
        </pc:picChg>
      </pc:sldChg>
      <pc:sldChg chg="modSp mod">
        <pc:chgData name="Butch Mullins" userId="056a2efacf42964e" providerId="LiveId" clId="{F14B3466-9F55-4AD1-B66B-900ECE251F81}" dt="2024-11-13T23:27:09.035" v="462" actId="113"/>
        <pc:sldMkLst>
          <pc:docMk/>
          <pc:sldMk cId="3538158437" sldId="275"/>
        </pc:sldMkLst>
        <pc:spChg chg="mod">
          <ac:chgData name="Butch Mullins" userId="056a2efacf42964e" providerId="LiveId" clId="{F14B3466-9F55-4AD1-B66B-900ECE251F81}" dt="2024-11-13T23:27:09.035" v="462" actId="113"/>
          <ac:spMkLst>
            <pc:docMk/>
            <pc:sldMk cId="3538158437" sldId="275"/>
            <ac:spMk id="3" creationId="{A8605D84-3507-40A0-BAED-C76A1B28718C}"/>
          </ac:spMkLst>
        </pc:spChg>
      </pc:sldChg>
      <pc:sldChg chg="modSp mod ord">
        <pc:chgData name="Butch Mullins" userId="056a2efacf42964e" providerId="LiveId" clId="{F14B3466-9F55-4AD1-B66B-900ECE251F81}" dt="2024-11-13T23:14:03.307" v="410" actId="20577"/>
        <pc:sldMkLst>
          <pc:docMk/>
          <pc:sldMk cId="2461127410" sldId="283"/>
        </pc:sldMkLst>
        <pc:spChg chg="mod">
          <ac:chgData name="Butch Mullins" userId="056a2efacf42964e" providerId="LiveId" clId="{F14B3466-9F55-4AD1-B66B-900ECE251F81}" dt="2024-11-13T23:14:03.307" v="410" actId="20577"/>
          <ac:spMkLst>
            <pc:docMk/>
            <pc:sldMk cId="2461127410" sldId="283"/>
            <ac:spMk id="3" creationId="{A8605D84-3507-40A0-BAED-C76A1B28718C}"/>
          </ac:spMkLst>
        </pc:spChg>
      </pc:sldChg>
      <pc:sldChg chg="del">
        <pc:chgData name="Butch Mullins" userId="056a2efacf42964e" providerId="LiveId" clId="{F14B3466-9F55-4AD1-B66B-900ECE251F81}" dt="2024-11-13T23:15:56.003" v="420" actId="47"/>
        <pc:sldMkLst>
          <pc:docMk/>
          <pc:sldMk cId="3537937295" sldId="309"/>
        </pc:sldMkLst>
      </pc:sldChg>
      <pc:sldChg chg="modSp del mod ord">
        <pc:chgData name="Butch Mullins" userId="056a2efacf42964e" providerId="LiveId" clId="{F14B3466-9F55-4AD1-B66B-900ECE251F81}" dt="2024-11-13T23:02:41.531" v="250" actId="2696"/>
        <pc:sldMkLst>
          <pc:docMk/>
          <pc:sldMk cId="3160592115" sldId="310"/>
        </pc:sldMkLst>
      </pc:sldChg>
      <pc:sldChg chg="modSp mod ord">
        <pc:chgData name="Butch Mullins" userId="056a2efacf42964e" providerId="LiveId" clId="{F14B3466-9F55-4AD1-B66B-900ECE251F81}" dt="2024-11-13T23:02:58.361" v="252"/>
        <pc:sldMkLst>
          <pc:docMk/>
          <pc:sldMk cId="3268175770" sldId="311"/>
        </pc:sldMkLst>
        <pc:spChg chg="mod">
          <ac:chgData name="Butch Mullins" userId="056a2efacf42964e" providerId="LiveId" clId="{F14B3466-9F55-4AD1-B66B-900ECE251F81}" dt="2024-11-13T23:02:20.122" v="247" actId="20577"/>
          <ac:spMkLst>
            <pc:docMk/>
            <pc:sldMk cId="3268175770" sldId="311"/>
            <ac:spMk id="2" creationId="{3EBE9533-DEF6-7584-4770-EEA281DFA63F}"/>
          </ac:spMkLst>
        </pc:spChg>
        <pc:spChg chg="mod">
          <ac:chgData name="Butch Mullins" userId="056a2efacf42964e" providerId="LiveId" clId="{F14B3466-9F55-4AD1-B66B-900ECE251F81}" dt="2024-11-13T23:02:02.960" v="231" actId="20577"/>
          <ac:spMkLst>
            <pc:docMk/>
            <pc:sldMk cId="3268175770" sldId="311"/>
            <ac:spMk id="3" creationId="{0CA1A82B-1619-9CE9-F2F0-01D0D428EA46}"/>
          </ac:spMkLst>
        </pc:spChg>
      </pc:sldChg>
      <pc:sldChg chg="modSp mod ord">
        <pc:chgData name="Butch Mullins" userId="056a2efacf42964e" providerId="LiveId" clId="{F14B3466-9F55-4AD1-B66B-900ECE251F81}" dt="2024-11-13T22:58:42.215" v="213" actId="115"/>
        <pc:sldMkLst>
          <pc:docMk/>
          <pc:sldMk cId="3597430504" sldId="312"/>
        </pc:sldMkLst>
        <pc:graphicFrameChg chg="modGraphic">
          <ac:chgData name="Butch Mullins" userId="056a2efacf42964e" providerId="LiveId" clId="{F14B3466-9F55-4AD1-B66B-900ECE251F81}" dt="2024-11-13T22:58:42.215" v="213" actId="115"/>
          <ac:graphicFrameMkLst>
            <pc:docMk/>
            <pc:sldMk cId="3597430504" sldId="312"/>
            <ac:graphicFrameMk id="4" creationId="{D4B14165-F81B-7D4D-6348-27A442CA674C}"/>
          </ac:graphicFrameMkLst>
        </pc:graphicFrameChg>
      </pc:sldChg>
      <pc:sldChg chg="ord">
        <pc:chgData name="Butch Mullins" userId="056a2efacf42964e" providerId="LiveId" clId="{F14B3466-9F55-4AD1-B66B-900ECE251F81}" dt="2024-11-13T23:03:20.667" v="254"/>
        <pc:sldMkLst>
          <pc:docMk/>
          <pc:sldMk cId="2813860096" sldId="313"/>
        </pc:sldMkLst>
      </pc:sldChg>
      <pc:sldChg chg="ord">
        <pc:chgData name="Butch Mullins" userId="056a2efacf42964e" providerId="LiveId" clId="{F14B3466-9F55-4AD1-B66B-900ECE251F81}" dt="2024-11-13T23:03:55.257" v="257"/>
        <pc:sldMkLst>
          <pc:docMk/>
          <pc:sldMk cId="4153356668" sldId="316"/>
        </pc:sldMkLst>
      </pc:sldChg>
      <pc:sldChg chg="modSp add mod">
        <pc:chgData name="Butch Mullins" userId="056a2efacf42964e" providerId="LiveId" clId="{F14B3466-9F55-4AD1-B66B-900ECE251F81}" dt="2024-11-13T22:38:10.502" v="36" actId="14100"/>
        <pc:sldMkLst>
          <pc:docMk/>
          <pc:sldMk cId="629061030" sldId="318"/>
        </pc:sldMkLst>
        <pc:spChg chg="mod">
          <ac:chgData name="Butch Mullins" userId="056a2efacf42964e" providerId="LiveId" clId="{F14B3466-9F55-4AD1-B66B-900ECE251F81}" dt="2024-11-13T22:38:10.502" v="36" actId="14100"/>
          <ac:spMkLst>
            <pc:docMk/>
            <pc:sldMk cId="629061030" sldId="318"/>
            <ac:spMk id="3" creationId="{9AA0AEF7-D44E-F733-E320-9FB783266DBA}"/>
          </ac:spMkLst>
        </pc:spChg>
      </pc:sldChg>
      <pc:sldChg chg="modSp add mod modNotesTx">
        <pc:chgData name="Butch Mullins" userId="056a2efacf42964e" providerId="LiveId" clId="{F14B3466-9F55-4AD1-B66B-900ECE251F81}" dt="2024-11-13T22:40:13.788" v="83" actId="6549"/>
        <pc:sldMkLst>
          <pc:docMk/>
          <pc:sldMk cId="202786088" sldId="319"/>
        </pc:sldMkLst>
        <pc:spChg chg="mod">
          <ac:chgData name="Butch Mullins" userId="056a2efacf42964e" providerId="LiveId" clId="{F14B3466-9F55-4AD1-B66B-900ECE251F81}" dt="2024-11-13T22:38:52.047" v="76" actId="1076"/>
          <ac:spMkLst>
            <pc:docMk/>
            <pc:sldMk cId="202786088" sldId="319"/>
            <ac:spMk id="2" creationId="{33CFFD12-EAAB-CC60-6912-30612F624440}"/>
          </ac:spMkLst>
        </pc:spChg>
        <pc:spChg chg="mod">
          <ac:chgData name="Butch Mullins" userId="056a2efacf42964e" providerId="LiveId" clId="{F14B3466-9F55-4AD1-B66B-900ECE251F81}" dt="2024-11-13T22:39:46.093" v="82" actId="20577"/>
          <ac:spMkLst>
            <pc:docMk/>
            <pc:sldMk cId="202786088" sldId="319"/>
            <ac:spMk id="3" creationId="{C3F2E400-F0E5-934A-2B1A-82F73FF862B9}"/>
          </ac:spMkLst>
        </pc:spChg>
      </pc:sldChg>
      <pc:sldChg chg="modSp add mod">
        <pc:chgData name="Butch Mullins" userId="056a2efacf42964e" providerId="LiveId" clId="{F14B3466-9F55-4AD1-B66B-900ECE251F81}" dt="2024-11-13T23:25:20.797" v="452" actId="403"/>
        <pc:sldMkLst>
          <pc:docMk/>
          <pc:sldMk cId="951733628" sldId="320"/>
        </pc:sldMkLst>
        <pc:spChg chg="mod">
          <ac:chgData name="Butch Mullins" userId="056a2efacf42964e" providerId="LiveId" clId="{F14B3466-9F55-4AD1-B66B-900ECE251F81}" dt="2024-11-13T23:25:20.797" v="452" actId="403"/>
          <ac:spMkLst>
            <pc:docMk/>
            <pc:sldMk cId="951733628" sldId="320"/>
            <ac:spMk id="3" creationId="{7913ED80-F07A-BDB4-C4D4-9B13D025F9B7}"/>
          </ac:spMkLst>
        </pc:spChg>
      </pc:sldChg>
    </pc:docChg>
  </pc:docChgLst>
  <pc:docChgLst>
    <pc:chgData name="Butch Mullins" userId="056a2efacf42964e" providerId="LiveId" clId="{87DC639C-E97B-4C52-ACB5-89E4DC1B03D8}"/>
    <pc:docChg chg="custSel modSld">
      <pc:chgData name="Butch Mullins" userId="056a2efacf42964e" providerId="LiveId" clId="{87DC639C-E97B-4C52-ACB5-89E4DC1B03D8}" dt="2024-11-14T00:29:59.914" v="16" actId="115"/>
      <pc:docMkLst>
        <pc:docMk/>
      </pc:docMkLst>
      <pc:sldChg chg="modSp mod">
        <pc:chgData name="Butch Mullins" userId="056a2efacf42964e" providerId="LiveId" clId="{87DC639C-E97B-4C52-ACB5-89E4DC1B03D8}" dt="2024-11-14T00:29:59.914" v="16" actId="115"/>
        <pc:sldMkLst>
          <pc:docMk/>
          <pc:sldMk cId="1364957864" sldId="257"/>
        </pc:sldMkLst>
        <pc:spChg chg="mod">
          <ac:chgData name="Butch Mullins" userId="056a2efacf42964e" providerId="LiveId" clId="{87DC639C-E97B-4C52-ACB5-89E4DC1B03D8}" dt="2024-11-14T00:29:59.914" v="16" actId="115"/>
          <ac:spMkLst>
            <pc:docMk/>
            <pc:sldMk cId="1364957864" sldId="257"/>
            <ac:spMk id="3" creationId="{A8605D84-3507-40A0-BAED-C76A1B28718C}"/>
          </ac:spMkLst>
        </pc:spChg>
      </pc:sldChg>
    </pc:docChg>
  </pc:docChgLst>
  <pc:docChgLst>
    <pc:chgData name="Kevin and Cindy Lee" userId="0b8913260b828a33" providerId="LiveId" clId="{7EBA835F-BB5D-42C0-8B99-6D857B57544E}"/>
    <pc:docChg chg="custSel modSld">
      <pc:chgData name="Kevin and Cindy Lee" userId="0b8913260b828a33" providerId="LiveId" clId="{7EBA835F-BB5D-42C0-8B99-6D857B57544E}" dt="2024-12-30T20:22:51.349" v="21" actId="20577"/>
      <pc:docMkLst>
        <pc:docMk/>
      </pc:docMkLst>
      <pc:sldChg chg="modSp mod">
        <pc:chgData name="Kevin and Cindy Lee" userId="0b8913260b828a33" providerId="LiveId" clId="{7EBA835F-BB5D-42C0-8B99-6D857B57544E}" dt="2024-12-30T20:22:51.349" v="21" actId="20577"/>
        <pc:sldMkLst>
          <pc:docMk/>
          <pc:sldMk cId="202786088" sldId="319"/>
        </pc:sldMkLst>
        <pc:spChg chg="mod">
          <ac:chgData name="Kevin and Cindy Lee" userId="0b8913260b828a33" providerId="LiveId" clId="{7EBA835F-BB5D-42C0-8B99-6D857B57544E}" dt="2024-12-30T20:22:51.349" v="21" actId="20577"/>
          <ac:spMkLst>
            <pc:docMk/>
            <pc:sldMk cId="202786088" sldId="319"/>
            <ac:spMk id="3" creationId="{C3F2E400-F0E5-934A-2B1A-82F73FF862B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CCFB42-2DCB-4B1A-ABED-0189D89C9F03}"/>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a:t>Counseling People with Addictions</a:t>
            </a:r>
          </a:p>
        </p:txBody>
      </p:sp>
      <p:sp>
        <p:nvSpPr>
          <p:cNvPr id="3" name="Date Placeholder 2">
            <a:extLst>
              <a:ext uri="{FF2B5EF4-FFF2-40B4-BE49-F238E27FC236}">
                <a16:creationId xmlns:a16="http://schemas.microsoft.com/office/drawing/2014/main" id="{48F34C99-28DE-4873-BA53-1DC789CB8A97}"/>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r>
              <a:rPr lang="en-US"/>
              <a:t>4/20/2022</a:t>
            </a:r>
          </a:p>
        </p:txBody>
      </p:sp>
      <p:sp>
        <p:nvSpPr>
          <p:cNvPr id="4" name="Footer Placeholder 3">
            <a:extLst>
              <a:ext uri="{FF2B5EF4-FFF2-40B4-BE49-F238E27FC236}">
                <a16:creationId xmlns:a16="http://schemas.microsoft.com/office/drawing/2014/main" id="{B34CCF07-5FEA-4FE0-BD5C-BA485BAC13C4}"/>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0854CA-D40D-4C75-AA8E-E7AE564BA27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B9F27B9-B250-423C-85E6-338205D54266}" type="slidenum">
              <a:rPr lang="en-US" smtClean="0"/>
              <a:t>‹#›</a:t>
            </a:fld>
            <a:endParaRPr lang="en-US"/>
          </a:p>
        </p:txBody>
      </p:sp>
    </p:spTree>
    <p:extLst>
      <p:ext uri="{BB962C8B-B14F-4D97-AF65-F5344CB8AC3E}">
        <p14:creationId xmlns:p14="http://schemas.microsoft.com/office/powerpoint/2010/main" val="1173853440"/>
      </p:ext>
    </p:extLst>
  </p:cSld>
  <p:clrMap bg1="lt1" tx1="dk1" bg2="lt2" tx2="dk2" accent1="accent1" accent2="accent2" accent3="accent3" accent4="accent4" accent5="accent5" accent6="accent6" hlink="hlink" folHlink="folHlink"/>
  <p:hf sldNum="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a:t>Counseling People with Addictions</a:t>
            </a: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a:t>4/20/2022</a:t>
            </a: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531D81A-C861-4F19-AD86-BC38373A6103}" type="slidenum">
              <a:rPr lang="en-US" smtClean="0"/>
              <a:t>‹#›</a:t>
            </a:fld>
            <a:endParaRPr lang="en-US"/>
          </a:p>
        </p:txBody>
      </p:sp>
    </p:spTree>
    <p:extLst>
      <p:ext uri="{BB962C8B-B14F-4D97-AF65-F5344CB8AC3E}">
        <p14:creationId xmlns:p14="http://schemas.microsoft.com/office/powerpoint/2010/main" val="686927554"/>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ref.ly/logosref/BibleESV.2Pe1.6"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ref.ly/logosref/BibleESV.1Co9.25"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Header Placeholder 4">
            <a:extLst>
              <a:ext uri="{FF2B5EF4-FFF2-40B4-BE49-F238E27FC236}">
                <a16:creationId xmlns:a16="http://schemas.microsoft.com/office/drawing/2014/main" id="{0952D24D-3AF4-487F-B524-91955E23B3B8}"/>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2294620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moment and reflect on the things that you become preoccupied with. They often are benign but when the desires grow, they begin to dominate your thinking. You might here yourself say things like, I can’t wait to eat __________ or drink __________.” You might say “I can’t wait </a:t>
            </a:r>
            <a:r>
              <a:rPr lang="en-US" dirty="0" err="1"/>
              <a:t>til</a:t>
            </a:r>
            <a:r>
              <a:rPr lang="en-US" dirty="0"/>
              <a:t> Friday when it’s Monday. If we notice the preoccupations of our own heart it will give us compassion on those who come into our lives with “addictions.”</a:t>
            </a:r>
          </a:p>
          <a:p>
            <a:r>
              <a:rPr lang="en-US" dirty="0"/>
              <a:t>AT ROOT, DRUNKARDS ARE WORSHIPING ANOTHER GOD – ALCOHOL.</a:t>
            </a:r>
          </a:p>
        </p:txBody>
      </p:sp>
      <p:sp>
        <p:nvSpPr>
          <p:cNvPr id="5" name="Header Placeholder 4">
            <a:extLst>
              <a:ext uri="{FF2B5EF4-FFF2-40B4-BE49-F238E27FC236}">
                <a16:creationId xmlns:a16="http://schemas.microsoft.com/office/drawing/2014/main" id="{42533AD0-FBE5-40F2-BC81-9B76801F32E4}"/>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3423097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sin is simultaneously pitiable slavery and overt rebelliousness of selfishness. This is a paradox, to be sure, but one that is the very essence of all sinful habits. If you deny the out-of-control nature of all addictions, as some Christians have done, then you assume that everyone would have the power to change himself. Change would be easy. You would simply say, “Stop it. [Remember Bob Newhart] You got yourself into it, you can get yourself out.” There would never be a sense of helplessness or a desperate need for both redemption and the power through Jesus. So this cannot be our position. At the same time, there would be other problems if you ignore the in-control, purposeful nature of addictions. Victims will be quick to place blame outside themselves. They are left with no way to understand their guilt. The redemptive work of Christ is replaced by an emphasis on “healing” that is not in the grace of forgiveness. If personal responsibility is ignored, addicts are ultimately helpless before their alleged disease. All they see in the future is the fear of passing it on to their children. </a:t>
            </a:r>
          </a:p>
        </p:txBody>
      </p:sp>
      <p:sp>
        <p:nvSpPr>
          <p:cNvPr id="5" name="Header Placeholder 4">
            <a:extLst>
              <a:ext uri="{FF2B5EF4-FFF2-40B4-BE49-F238E27FC236}">
                <a16:creationId xmlns:a16="http://schemas.microsoft.com/office/drawing/2014/main" id="{7478094F-17DD-4C03-80AE-C6BA63AA6E62}"/>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3652850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a:extLst>
              <a:ext uri="{FF2B5EF4-FFF2-40B4-BE49-F238E27FC236}">
                <a16:creationId xmlns:a16="http://schemas.microsoft.com/office/drawing/2014/main" id="{477365F2-6548-454E-A883-1EF52E7B1D7D}"/>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2813365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67891-DBB0-0671-8050-9D6434DFF5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8427A5-0154-124B-A805-508B30779E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5F2FD2-79F2-1A70-C4B3-DDD6411807E4}"/>
              </a:ext>
            </a:extLst>
          </p:cNvPr>
          <p:cNvSpPr>
            <a:spLocks noGrp="1"/>
          </p:cNvSpPr>
          <p:nvPr>
            <p:ph type="body" idx="1"/>
          </p:nvPr>
        </p:nvSpPr>
        <p:spPr/>
        <p:txBody>
          <a:bodyPr/>
          <a:lstStyle/>
          <a:p>
            <a:endParaRPr lang="en-US" dirty="0"/>
          </a:p>
        </p:txBody>
      </p:sp>
      <p:sp>
        <p:nvSpPr>
          <p:cNvPr id="5" name="Header Placeholder 4">
            <a:extLst>
              <a:ext uri="{FF2B5EF4-FFF2-40B4-BE49-F238E27FC236}">
                <a16:creationId xmlns:a16="http://schemas.microsoft.com/office/drawing/2014/main" id="{758C11AD-F4C5-3376-7AF4-B7E262E89100}"/>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4238835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9D821-86DB-EA03-DC5E-D29C1BC848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3DA2E5-CE7D-53D4-B613-8137EEF35C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3F538-598A-D218-C610-244529AFE664}"/>
              </a:ext>
            </a:extLst>
          </p:cNvPr>
          <p:cNvSpPr>
            <a:spLocks noGrp="1"/>
          </p:cNvSpPr>
          <p:nvPr>
            <p:ph type="body" idx="1"/>
          </p:nvPr>
        </p:nvSpPr>
        <p:spPr/>
        <p:txBody>
          <a:bodyPr/>
          <a:lstStyle/>
          <a:p>
            <a:endParaRPr lang="en-US" dirty="0"/>
          </a:p>
        </p:txBody>
      </p:sp>
      <p:sp>
        <p:nvSpPr>
          <p:cNvPr id="5" name="Header Placeholder 4">
            <a:extLst>
              <a:ext uri="{FF2B5EF4-FFF2-40B4-BE49-F238E27FC236}">
                <a16:creationId xmlns:a16="http://schemas.microsoft.com/office/drawing/2014/main" id="{944ED006-8DDE-D4B3-48D4-9C2D3B6CF561}"/>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967392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1984A-31C9-B90A-980D-E40FEEDEEB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6E70B9-900F-676E-1E81-B745F5099F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132B6B-FC19-871D-ED67-FF5A0B180221}"/>
              </a:ext>
            </a:extLst>
          </p:cNvPr>
          <p:cNvSpPr>
            <a:spLocks noGrp="1"/>
          </p:cNvSpPr>
          <p:nvPr>
            <p:ph type="body" idx="1"/>
          </p:nvPr>
        </p:nvSpPr>
        <p:spPr/>
        <p:txBody>
          <a:bodyPr/>
          <a:lstStyle/>
          <a:p>
            <a:endParaRPr lang="en-US" dirty="0"/>
          </a:p>
        </p:txBody>
      </p:sp>
      <p:sp>
        <p:nvSpPr>
          <p:cNvPr id="5" name="Header Placeholder 4">
            <a:extLst>
              <a:ext uri="{FF2B5EF4-FFF2-40B4-BE49-F238E27FC236}">
                <a16:creationId xmlns:a16="http://schemas.microsoft.com/office/drawing/2014/main" id="{8374FAAD-6951-623C-2DEA-241B113A2E12}"/>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340804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descent – Sin – Slavery – tragedy. Unprepared – friendship, infatuation, love and betrayal, worship</a:t>
            </a:r>
          </a:p>
        </p:txBody>
      </p:sp>
      <p:sp>
        <p:nvSpPr>
          <p:cNvPr id="5" name="Header Placeholder 4">
            <a:extLst>
              <a:ext uri="{FF2B5EF4-FFF2-40B4-BE49-F238E27FC236}">
                <a16:creationId xmlns:a16="http://schemas.microsoft.com/office/drawing/2014/main" id="{44CD9B99-6892-4D74-A40A-4F4E79817D65}"/>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340167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31C3B-4E7C-925A-EC3E-A497968FDF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610F64-B31B-F828-D7DC-D0DA7A8845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EE5C9B-9005-B665-D134-0653143E767C}"/>
              </a:ext>
            </a:extLst>
          </p:cNvPr>
          <p:cNvSpPr>
            <a:spLocks noGrp="1"/>
          </p:cNvSpPr>
          <p:nvPr>
            <p:ph type="body" idx="1"/>
          </p:nvPr>
        </p:nvSpPr>
        <p:spPr/>
        <p:txBody>
          <a:bodyPr/>
          <a:lstStyle/>
          <a:p>
            <a:r>
              <a:rPr lang="en-US" sz="1200" kern="1200" dirty="0">
                <a:solidFill>
                  <a:schemeClr val="tx1"/>
                </a:solidFill>
                <a:latin typeface="+mn-lt"/>
                <a:ea typeface="+mn-ea"/>
                <a:cs typeface="+mn-cs"/>
              </a:rPr>
              <a:t>Unprepared - James 1:22 (NIV) Do not merely listen to the word, and so deceive yourselves. Do what it says. Joshua 1:8 - “This book of the law shall not depart from your mouth, but you shall meditate on it day and night, so that you may be careful to do according to all that is written in it; for then you will make your way prosperous, and then you will have success.</a:t>
            </a:r>
          </a:p>
          <a:p>
            <a:r>
              <a:rPr lang="en-US" sz="1200" kern="1200" dirty="0">
                <a:solidFill>
                  <a:schemeClr val="tx1"/>
                </a:solidFill>
                <a:latin typeface="+mn-lt"/>
                <a:ea typeface="+mn-ea"/>
                <a:cs typeface="+mn-cs"/>
              </a:rPr>
              <a:t>Friendship - James 4:4  You adulteresses, do you not know that friendship with the world is hostility toward God? Therefore whoever wishes to be a friend of the world makes himself an enemy of God.</a:t>
            </a:r>
          </a:p>
          <a:p>
            <a:r>
              <a:rPr lang="en-US" sz="1200" kern="1200" dirty="0">
                <a:solidFill>
                  <a:schemeClr val="tx1"/>
                </a:solidFill>
                <a:latin typeface="+mn-lt"/>
                <a:ea typeface="+mn-ea"/>
                <a:cs typeface="+mn-cs"/>
              </a:rPr>
              <a:t>Infatuation - Proverbs 23:31 - Do not look on the wine when it is red, When it sparkles in the cup, When it goes down smoothly;</a:t>
            </a:r>
          </a:p>
          <a:p>
            <a:r>
              <a:rPr lang="en-US" sz="1200" kern="1200" dirty="0">
                <a:solidFill>
                  <a:schemeClr val="tx1"/>
                </a:solidFill>
                <a:latin typeface="+mn-lt"/>
                <a:ea typeface="+mn-ea"/>
                <a:cs typeface="+mn-cs"/>
              </a:rPr>
              <a:t>Love &amp; Betrayal - 1 John 2:15 - Do not love the world nor the things in the world. If anyone loves the world, the love of the Father is not in him. Luke 22:48 - But Jesus said to him, “Judas, are you betraying the Son of Man with a kiss?”</a:t>
            </a:r>
          </a:p>
          <a:p>
            <a:r>
              <a:rPr lang="en-US" sz="1200" kern="1200" dirty="0">
                <a:solidFill>
                  <a:schemeClr val="tx1"/>
                </a:solidFill>
                <a:latin typeface="+mn-lt"/>
                <a:ea typeface="+mn-ea"/>
                <a:cs typeface="+mn-cs"/>
              </a:rPr>
              <a:t>Worship -Matthew 4:10 - Then Jesus said to him, “Go, Satan! For it is written, ‘You shall worship the Lord your God, and serve Him only.’ ” Acts 7:42–43 - “But God turned away and delivered them up to serve the host of heaven; as it is written in the book of the prophets, ‘It was not to Me that you offered victims and sacrifices forty years in the wilderness, was it, O house of Israel? 43 ‘You also took along the tabernacle of Moloch and the star of the god </a:t>
            </a:r>
            <a:r>
              <a:rPr lang="en-US" sz="1200" kern="1200" dirty="0" err="1">
                <a:solidFill>
                  <a:schemeClr val="tx1"/>
                </a:solidFill>
                <a:latin typeface="+mn-lt"/>
                <a:ea typeface="+mn-ea"/>
                <a:cs typeface="+mn-cs"/>
              </a:rPr>
              <a:t>Rompha</a:t>
            </a:r>
            <a:r>
              <a:rPr lang="en-US" sz="1200" kern="1200" dirty="0">
                <a:solidFill>
                  <a:schemeClr val="tx1"/>
                </a:solidFill>
                <a:latin typeface="+mn-lt"/>
                <a:ea typeface="+mn-ea"/>
                <a:cs typeface="+mn-cs"/>
              </a:rPr>
              <a:t>, the images which you made to worship. I also will remove you beyond Babylon.’</a:t>
            </a:r>
          </a:p>
          <a:p>
            <a:r>
              <a:rPr lang="en-US" sz="1200" kern="1200" dirty="0">
                <a:solidFill>
                  <a:schemeClr val="tx1"/>
                </a:solidFill>
                <a:latin typeface="+mn-lt"/>
                <a:ea typeface="+mn-ea"/>
                <a:cs typeface="+mn-cs"/>
              </a:rPr>
              <a:t>Sin - James 1:14–15 - But each one is tempted when he is carried away and enticed by his own lust. 15 Then when lust has conceived, it gives birth to sin; and when sin is accomplished, it brings forth death.</a:t>
            </a:r>
          </a:p>
          <a:p>
            <a:r>
              <a:rPr lang="en-US" sz="1200" kern="1200" dirty="0">
                <a:solidFill>
                  <a:schemeClr val="tx1"/>
                </a:solidFill>
                <a:latin typeface="+mn-lt"/>
                <a:ea typeface="+mn-ea"/>
                <a:cs typeface="+mn-cs"/>
              </a:rPr>
              <a:t>Slavery - Romans 6:16 - Do you not know that when you present yourselves to someone as slaves for obedience, you are slaves of the one whom you obey, either of sin resulting in death, or of obedience resulting in righteousness? </a:t>
            </a: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endParaRPr lang="en-US" sz="1800" b="0" i="0" u="none" baseline="0" dirty="0"/>
          </a:p>
        </p:txBody>
      </p:sp>
      <p:sp>
        <p:nvSpPr>
          <p:cNvPr id="5" name="Header Placeholder 4">
            <a:extLst>
              <a:ext uri="{FF2B5EF4-FFF2-40B4-BE49-F238E27FC236}">
                <a16:creationId xmlns:a16="http://schemas.microsoft.com/office/drawing/2014/main" id="{87367B36-6104-D508-F7A5-EC7607A073FC}"/>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2341331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Epithumia</a:t>
            </a:r>
            <a:r>
              <a:rPr lang="en-US" dirty="0"/>
              <a:t> – lust – super desire – craving.</a:t>
            </a:r>
          </a:p>
          <a:p>
            <a:r>
              <a:rPr lang="en-US" dirty="0"/>
              <a:t>Cravings are spiritual problems. Yes, they are also physical – everything we do and experience is physical. But there is a deeper explanation than biology. Cravings are not unique to certain types of drugs, Rather, they are the things we really want.. Anything we want enough is a desire we will feel. We can “tase” victory. We are “dying” for a cup of coffee or the last piece of strawberry shortcake.</a:t>
            </a:r>
          </a:p>
        </p:txBody>
      </p:sp>
      <p:sp>
        <p:nvSpPr>
          <p:cNvPr id="5" name="Header Placeholder 4">
            <a:extLst>
              <a:ext uri="{FF2B5EF4-FFF2-40B4-BE49-F238E27FC236}">
                <a16:creationId xmlns:a16="http://schemas.microsoft.com/office/drawing/2014/main" id="{8924CC2F-B1C0-44CB-A0C7-22F0AE8DF19C}"/>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4140075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a:extLst>
              <a:ext uri="{FF2B5EF4-FFF2-40B4-BE49-F238E27FC236}">
                <a16:creationId xmlns:a16="http://schemas.microsoft.com/office/drawing/2014/main" id="{1F14855F-A5D2-45A6-A9E5-A075B05BCE3E}"/>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1523876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just our professed theology but that which we believe and live out – our practical theology!</a:t>
            </a:r>
          </a:p>
          <a:p>
            <a:r>
              <a:rPr lang="en-US" dirty="0"/>
              <a:t>Worship – Marie “what we are emotionally dependent upon is what we worship. It truly holds the supreme place in our life, which is why the better terminology is idolatry.</a:t>
            </a:r>
          </a:p>
        </p:txBody>
      </p:sp>
      <p:sp>
        <p:nvSpPr>
          <p:cNvPr id="5" name="Header Placeholder 4">
            <a:extLst>
              <a:ext uri="{FF2B5EF4-FFF2-40B4-BE49-F238E27FC236}">
                <a16:creationId xmlns:a16="http://schemas.microsoft.com/office/drawing/2014/main" id="{A1B17BF1-4C63-4F5D-99F5-6FFADA9E2038}"/>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685845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a:extLst>
              <a:ext uri="{FF2B5EF4-FFF2-40B4-BE49-F238E27FC236}">
                <a16:creationId xmlns:a16="http://schemas.microsoft.com/office/drawing/2014/main" id="{192604E3-960E-43B3-AE1B-4EF0E5E110F6}"/>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2752394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a:extLst>
              <a:ext uri="{FF2B5EF4-FFF2-40B4-BE49-F238E27FC236}">
                <a16:creationId xmlns:a16="http://schemas.microsoft.com/office/drawing/2014/main" id="{A99D954A-3151-4CC3-9A88-AFBE51027217}"/>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3656193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a:extLst>
              <a:ext uri="{FF2B5EF4-FFF2-40B4-BE49-F238E27FC236}">
                <a16:creationId xmlns:a16="http://schemas.microsoft.com/office/drawing/2014/main" id="{96244EC6-BB15-4A30-911D-98A6A22E7C26}"/>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2415010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a:extLst>
              <a:ext uri="{FF2B5EF4-FFF2-40B4-BE49-F238E27FC236}">
                <a16:creationId xmlns:a16="http://schemas.microsoft.com/office/drawing/2014/main" id="{96244EC6-BB15-4A30-911D-98A6A22E7C26}"/>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2613523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 fear of the Lord = to have no </a:t>
            </a:r>
            <a:r>
              <a:rPr lang="en-US" sz="1200" dirty="0">
                <a:solidFill>
                  <a:srgbClr val="000000"/>
                </a:solidFill>
              </a:rPr>
              <a:t>reverence for God, no fear of God, no awe of God, no respect, regard for His holiness.</a:t>
            </a:r>
          </a:p>
        </p:txBody>
      </p:sp>
      <p:sp>
        <p:nvSpPr>
          <p:cNvPr id="5" name="Header Placeholder 4">
            <a:extLst>
              <a:ext uri="{FF2B5EF4-FFF2-40B4-BE49-F238E27FC236}">
                <a16:creationId xmlns:a16="http://schemas.microsoft.com/office/drawing/2014/main" id="{5E33B666-30B2-4E51-9AC8-18D2A39C1E59}"/>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681074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important point. People go to AA because they feel welcomed. There is an absence of judgment. The church is told to invite people to come.</a:t>
            </a:r>
          </a:p>
        </p:txBody>
      </p:sp>
      <p:sp>
        <p:nvSpPr>
          <p:cNvPr id="5" name="Header Placeholder 4">
            <a:extLst>
              <a:ext uri="{FF2B5EF4-FFF2-40B4-BE49-F238E27FC236}">
                <a16:creationId xmlns:a16="http://schemas.microsoft.com/office/drawing/2014/main" id="{A8F07B6B-CEE8-4550-BDD0-C0F0D60527AA}"/>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3356450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a:extLst>
              <a:ext uri="{FF2B5EF4-FFF2-40B4-BE49-F238E27FC236}">
                <a16:creationId xmlns:a16="http://schemas.microsoft.com/office/drawing/2014/main" id="{F3B3EA0A-8260-4992-96AE-AE907285B190}"/>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2657215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a:extLst>
              <a:ext uri="{FF2B5EF4-FFF2-40B4-BE49-F238E27FC236}">
                <a16:creationId xmlns:a16="http://schemas.microsoft.com/office/drawing/2014/main" id="{AB23A0FF-892B-44B7-91F8-4BD223978B50}"/>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2075706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pPr>
            <a:r>
              <a:rPr lang="en-US" sz="1800" dirty="0">
                <a:latin typeface="Calibri" panose="020F0502020204030204" pitchFamily="34" charset="0"/>
              </a:rPr>
              <a:t>Proverbs 18:2 - A fool does not delight in understanding, But only in revealing his own mind.</a:t>
            </a:r>
          </a:p>
          <a:p>
            <a:pPr>
              <a:lnSpc>
                <a:spcPct val="115000"/>
              </a:lnSpc>
              <a:spcAft>
                <a:spcPts val="1019"/>
              </a:spcAft>
            </a:pPr>
            <a:r>
              <a:rPr lang="en-US" sz="1800" dirty="0">
                <a:latin typeface="Calibri" panose="020F0502020204030204" pitchFamily="34" charset="0"/>
              </a:rPr>
              <a:t>Proverbs 18:13 - He who gives an answer before he hears, It is folly and shame to him. </a:t>
            </a:r>
          </a:p>
          <a:p>
            <a:pPr>
              <a:lnSpc>
                <a:spcPct val="115000"/>
              </a:lnSpc>
              <a:spcAft>
                <a:spcPts val="1019"/>
              </a:spcAft>
            </a:pPr>
            <a:r>
              <a:rPr lang="en-US" sz="1800" dirty="0">
                <a:latin typeface="Calibri" panose="020F0502020204030204" pitchFamily="34" charset="0"/>
              </a:rPr>
              <a:t> </a:t>
            </a:r>
          </a:p>
          <a:p>
            <a:endParaRPr lang="en-US" dirty="0"/>
          </a:p>
        </p:txBody>
      </p:sp>
      <p:sp>
        <p:nvSpPr>
          <p:cNvPr id="5" name="Header Placeholder 4">
            <a:extLst>
              <a:ext uri="{FF2B5EF4-FFF2-40B4-BE49-F238E27FC236}">
                <a16:creationId xmlns:a16="http://schemas.microsoft.com/office/drawing/2014/main" id="{3666835A-B6B3-4DDD-BB24-FE86D31E6F12}"/>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3161994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Corinthians 5:15 -</a:t>
            </a:r>
            <a:r>
              <a:rPr lang="en-US" b="0" i="0" u="none" baseline="0" dirty="0"/>
              <a:t> </a:t>
            </a:r>
            <a:r>
              <a:rPr lang="en-US" sz="1800" b="0" i="0" u="none" baseline="0" dirty="0"/>
              <a:t>and He died for all, so that they who live might no longer live for themselves, but for Him who died and rose again on their behalf.</a:t>
            </a:r>
          </a:p>
          <a:p>
            <a:r>
              <a:rPr lang="en-US" sz="2800" dirty="0"/>
              <a:t>2 Peter 1:3 -</a:t>
            </a:r>
            <a:r>
              <a:rPr lang="en-US" sz="2800" b="0" i="0" u="none" baseline="0" dirty="0"/>
              <a:t> </a:t>
            </a:r>
            <a:r>
              <a:rPr lang="en-US" sz="1800" b="0" i="0" u="none" baseline="0" dirty="0"/>
              <a:t>seeing that His divine power has granted to us everything pertaining to life and godliness, through the true knowledge of Him who called us by His own glory and excellence.</a:t>
            </a:r>
          </a:p>
          <a:p>
            <a:endParaRPr lang="en-US" sz="1800" b="0" i="0" u="none" baseline="0" dirty="0"/>
          </a:p>
          <a:p>
            <a:endParaRPr lang="en-US" dirty="0"/>
          </a:p>
        </p:txBody>
      </p:sp>
      <p:sp>
        <p:nvSpPr>
          <p:cNvPr id="5" name="Header Placeholder 4">
            <a:extLst>
              <a:ext uri="{FF2B5EF4-FFF2-40B4-BE49-F238E27FC236}">
                <a16:creationId xmlns:a16="http://schemas.microsoft.com/office/drawing/2014/main" id="{B6BB67EF-B15E-4E17-907C-B00218A5CF4E}"/>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805247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F9C3F-AD43-4F75-4E06-F7A2D444FF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2E11DC-E1DC-93C0-47C9-9AEC8C6004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B90FB4-5151-04AB-C024-46A627B46D7A}"/>
              </a:ext>
            </a:extLst>
          </p:cNvPr>
          <p:cNvSpPr>
            <a:spLocks noGrp="1"/>
          </p:cNvSpPr>
          <p:nvPr>
            <p:ph type="body" idx="1"/>
          </p:nvPr>
        </p:nvSpPr>
        <p:spPr/>
        <p:txBody>
          <a:bodyPr/>
          <a:lstStyle/>
          <a:p>
            <a:r>
              <a:rPr lang="en-US" dirty="0"/>
              <a:t>Not just our professed theology but that which we believe and live out – our practical theology!</a:t>
            </a:r>
          </a:p>
          <a:p>
            <a:r>
              <a:rPr lang="en-US" dirty="0"/>
              <a:t>Worship – Marie “what we are emotionally dependent upon is what we worship. It truly holds the supreme place in our life, which is why the better terminology is idolatry.</a:t>
            </a:r>
          </a:p>
        </p:txBody>
      </p:sp>
      <p:sp>
        <p:nvSpPr>
          <p:cNvPr id="5" name="Header Placeholder 4">
            <a:extLst>
              <a:ext uri="{FF2B5EF4-FFF2-40B4-BE49-F238E27FC236}">
                <a16:creationId xmlns:a16="http://schemas.microsoft.com/office/drawing/2014/main" id="{44E5DBF8-8CF9-72BA-EDED-D7D1D96FBFC3}"/>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1511873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1 Thessalonians 1:9–10 - For they themselves report about us what kind of a reception we had with you, and how you turned to God from idols to serve a living and true God, 10 and to wait for His Son from heaven, whom He raised from the dead, that is Jesus, who rescues us from the wrath to come.</a:t>
            </a:r>
          </a:p>
          <a:p>
            <a:r>
              <a:rPr lang="en-US" sz="1200" kern="1200" dirty="0">
                <a:solidFill>
                  <a:schemeClr val="tx1"/>
                </a:solidFill>
                <a:latin typeface="+mn-lt"/>
                <a:ea typeface="+mn-ea"/>
                <a:cs typeface="+mn-cs"/>
              </a:rPr>
              <a:t>Titus 2:11–14 - For the grace of God has appeared, bringing salvation to all men, 12 instructing us to deny ungodliness and worldly desires and to live sensibly, righteously and godly in the present age, 13 looking for the blessed hope and the appearing of the glory of our great God and Savior, Christ Jesus, 14 who gave Himself for us to redeem us from every lawless deed, and to purify for Himself a people for His own possession, zealous for good deeds.</a:t>
            </a:r>
          </a:p>
          <a:p>
            <a:r>
              <a:rPr lang="en-US" sz="1200" kern="1200" dirty="0">
                <a:solidFill>
                  <a:schemeClr val="tx1"/>
                </a:solidFill>
                <a:latin typeface="+mn-lt"/>
                <a:ea typeface="+mn-ea"/>
                <a:cs typeface="+mn-cs"/>
              </a:rPr>
              <a:t>Matthew 7:24–27 - “Therefore everyone who hears these words of Mine and acts on them, may be compared to a wise man who built his house on the rock. 25 “And the rain fell, and the floods came, and the winds blew and slammed against that house; and yet it did not fall, for it had been founded on the rock. 26 “Everyone who hears these words of Mine and does not act on them, will be like a foolish man who built his house on the sand. 27 “The rain fell, and the floods came, and the winds blew and slammed against that house; and it fell—and great was its fall.”</a:t>
            </a:r>
          </a:p>
          <a:p>
            <a:endParaRPr lang="en-US" sz="1800" b="0" i="0" u="none" baseline="0" dirty="0"/>
          </a:p>
          <a:p>
            <a:endParaRPr lang="en-US" dirty="0"/>
          </a:p>
        </p:txBody>
      </p:sp>
      <p:sp>
        <p:nvSpPr>
          <p:cNvPr id="5" name="Header Placeholder 4">
            <a:extLst>
              <a:ext uri="{FF2B5EF4-FFF2-40B4-BE49-F238E27FC236}">
                <a16:creationId xmlns:a16="http://schemas.microsoft.com/office/drawing/2014/main" id="{555E84C4-D32E-43D4-83E6-3009AB0FBD13}"/>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285175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Romans 15:14  - And concerning you, my brethren, I myself also am convinced that you yourselves are full of goodness, filled with all knowledge and able also to admonish one another.</a:t>
            </a:r>
          </a:p>
          <a:p>
            <a:endParaRPr lang="en-US" dirty="0"/>
          </a:p>
        </p:txBody>
      </p:sp>
      <p:sp>
        <p:nvSpPr>
          <p:cNvPr id="5" name="Header Placeholder 4">
            <a:extLst>
              <a:ext uri="{FF2B5EF4-FFF2-40B4-BE49-F238E27FC236}">
                <a16:creationId xmlns:a16="http://schemas.microsoft.com/office/drawing/2014/main" id="{14840DAF-58D7-4FCA-AC91-320C7DC37777}"/>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1523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22E58-3B3E-E0A4-49F2-3F0CDFDB9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4B1F08-B9DB-37B3-2488-8F02068C6E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5198A6-02AF-C1D8-FD8D-70509A40E9F2}"/>
              </a:ext>
            </a:extLst>
          </p:cNvPr>
          <p:cNvSpPr>
            <a:spLocks noGrp="1"/>
          </p:cNvSpPr>
          <p:nvPr>
            <p:ph type="body" idx="1"/>
          </p:nvPr>
        </p:nvSpPr>
        <p:spPr/>
        <p:txBody>
          <a:bodyPr/>
          <a:lstStyle/>
          <a:p>
            <a:endParaRPr lang="en-US" dirty="0"/>
          </a:p>
        </p:txBody>
      </p:sp>
      <p:sp>
        <p:nvSpPr>
          <p:cNvPr id="5" name="Header Placeholder 4">
            <a:extLst>
              <a:ext uri="{FF2B5EF4-FFF2-40B4-BE49-F238E27FC236}">
                <a16:creationId xmlns:a16="http://schemas.microsoft.com/office/drawing/2014/main" id="{42C727D3-3BDC-6EE6-4989-21F8E23AA0FD}"/>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8668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CD27D-1628-70E6-B9AB-AA7FDB0BE9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EA630-7279-C362-A946-0A9082215D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A34468-2E2A-60F9-CB50-5E095064D1C2}"/>
              </a:ext>
            </a:extLst>
          </p:cNvPr>
          <p:cNvSpPr>
            <a:spLocks noGrp="1"/>
          </p:cNvSpPr>
          <p:nvPr>
            <p:ph type="body" idx="1"/>
          </p:nvPr>
        </p:nvSpPr>
        <p:spPr/>
        <p:txBody>
          <a:bodyPr/>
          <a:lstStyle/>
          <a:p>
            <a:endParaRPr lang="en-US" dirty="0"/>
          </a:p>
        </p:txBody>
      </p:sp>
      <p:sp>
        <p:nvSpPr>
          <p:cNvPr id="5" name="Header Placeholder 4">
            <a:extLst>
              <a:ext uri="{FF2B5EF4-FFF2-40B4-BE49-F238E27FC236}">
                <a16:creationId xmlns:a16="http://schemas.microsoft.com/office/drawing/2014/main" id="{A1149FC7-9976-0C20-222D-48D3B727BF06}"/>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508884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10D79-A211-5646-7939-D19AA3D187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6218D5-7424-4846-80CB-3A97FD5B07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7354B3-E2B3-1B8E-0C6F-A5654F93DD11}"/>
              </a:ext>
            </a:extLst>
          </p:cNvPr>
          <p:cNvSpPr>
            <a:spLocks noGrp="1"/>
          </p:cNvSpPr>
          <p:nvPr>
            <p:ph type="body" idx="1"/>
          </p:nvPr>
        </p:nvSpPr>
        <p:spPr/>
        <p:txBody>
          <a:bodyPr/>
          <a:lstStyle/>
          <a:p>
            <a:endParaRPr lang="en-US" dirty="0"/>
          </a:p>
        </p:txBody>
      </p:sp>
      <p:sp>
        <p:nvSpPr>
          <p:cNvPr id="5" name="Header Placeholder 4">
            <a:extLst>
              <a:ext uri="{FF2B5EF4-FFF2-40B4-BE49-F238E27FC236}">
                <a16:creationId xmlns:a16="http://schemas.microsoft.com/office/drawing/2014/main" id="{82E78F31-1CDC-6DDB-82AF-8AF81978A12D}"/>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37089984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a:extLst>
              <a:ext uri="{FF2B5EF4-FFF2-40B4-BE49-F238E27FC236}">
                <a16:creationId xmlns:a16="http://schemas.microsoft.com/office/drawing/2014/main" id="{7FB292BE-EA9B-4A9B-84B0-C04AB62D2D85}"/>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1392711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Proverbs 9:10 -</a:t>
            </a:r>
            <a:r>
              <a:rPr lang="en-US" b="0" i="0" u="none" baseline="0" dirty="0"/>
              <a:t> </a:t>
            </a:r>
            <a:r>
              <a:rPr lang="en-US" sz="1800" b="0" i="0" u="none" baseline="0" dirty="0"/>
              <a:t>The fear of the Lord is the beginning of wisdom, And the knowledge of the Holy One is understanding.</a:t>
            </a:r>
          </a:p>
          <a:p>
            <a:endParaRPr lang="en-US" dirty="0"/>
          </a:p>
        </p:txBody>
      </p:sp>
      <p:sp>
        <p:nvSpPr>
          <p:cNvPr id="5" name="Header Placeholder 4">
            <a:extLst>
              <a:ext uri="{FF2B5EF4-FFF2-40B4-BE49-F238E27FC236}">
                <a16:creationId xmlns:a16="http://schemas.microsoft.com/office/drawing/2014/main" id="{AA3AFDB5-DC30-4C2D-825C-A70B3F80670C}"/>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26741911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a:extLst>
              <a:ext uri="{FF2B5EF4-FFF2-40B4-BE49-F238E27FC236}">
                <a16:creationId xmlns:a16="http://schemas.microsoft.com/office/drawing/2014/main" id="{1DD2A83C-4646-4EC8-BE2E-D1690289C96D}"/>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708255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a:extLst>
              <a:ext uri="{FF2B5EF4-FFF2-40B4-BE49-F238E27FC236}">
                <a16:creationId xmlns:a16="http://schemas.microsoft.com/office/drawing/2014/main" id="{950DCA3A-1475-4CDB-81A0-26CB97008BBF}"/>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3645158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a:extLst>
              <a:ext uri="{FF2B5EF4-FFF2-40B4-BE49-F238E27FC236}">
                <a16:creationId xmlns:a16="http://schemas.microsoft.com/office/drawing/2014/main" id="{642F2BE8-B5AA-42A7-A01E-8F1ECE16B657}"/>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3019042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D1355-C98D-E148-D20C-4FC93EE458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213EE3-B314-DD40-415D-6DDCD5495F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F5B900-CBC1-A72B-FC6C-C2EA50DA56B3}"/>
              </a:ext>
            </a:extLst>
          </p:cNvPr>
          <p:cNvSpPr>
            <a:spLocks noGrp="1"/>
          </p:cNvSpPr>
          <p:nvPr>
            <p:ph type="body" idx="1"/>
          </p:nvPr>
        </p:nvSpPr>
        <p:spPr/>
        <p:txBody>
          <a:bodyPr/>
          <a:lstStyle/>
          <a:p>
            <a:endParaRPr lang="en-US" dirty="0"/>
          </a:p>
        </p:txBody>
      </p:sp>
      <p:sp>
        <p:nvSpPr>
          <p:cNvPr id="5" name="Header Placeholder 4">
            <a:extLst>
              <a:ext uri="{FF2B5EF4-FFF2-40B4-BE49-F238E27FC236}">
                <a16:creationId xmlns:a16="http://schemas.microsoft.com/office/drawing/2014/main" id="{509AA0D4-A689-6AFE-6426-E592B9752796}"/>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16359328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a:extLst>
              <a:ext uri="{FF2B5EF4-FFF2-40B4-BE49-F238E27FC236}">
                <a16:creationId xmlns:a16="http://schemas.microsoft.com/office/drawing/2014/main" id="{DE747EA8-B80D-4971-A22E-0EBCB0C8D8F5}"/>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7621771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a:extLst>
              <a:ext uri="{FF2B5EF4-FFF2-40B4-BE49-F238E27FC236}">
                <a16:creationId xmlns:a16="http://schemas.microsoft.com/office/drawing/2014/main" id="{1DD133A2-D54F-42FD-BB7B-EB3C04423523}"/>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30332349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pPr>
            <a:r>
              <a:rPr lang="en-US" sz="1100" dirty="0">
                <a:latin typeface="Calibri" panose="020F0502020204030204" pitchFamily="34" charset="0"/>
              </a:rPr>
              <a:t>Ephesians 4:19–24 - </a:t>
            </a:r>
            <a:r>
              <a:rPr lang="en-US" dirty="0">
                <a:latin typeface="Calibri" panose="020F0502020204030204" pitchFamily="34" charset="0"/>
              </a:rPr>
              <a:t>and they, having become callous, have given themselves over to sensuality for the practice of every kind of impurity with greediness.</a:t>
            </a:r>
            <a:r>
              <a:rPr lang="en-US" sz="1100" dirty="0">
                <a:latin typeface="Calibri" panose="020F0502020204030204" pitchFamily="34" charset="0"/>
              </a:rPr>
              <a:t> </a:t>
            </a:r>
            <a:r>
              <a:rPr lang="en-US" sz="1100" baseline="30000" dirty="0">
                <a:latin typeface="Calibri" panose="020F0502020204030204" pitchFamily="34" charset="0"/>
              </a:rPr>
              <a:t>20</a:t>
            </a:r>
            <a:r>
              <a:rPr lang="en-US" sz="1100" dirty="0">
                <a:latin typeface="Calibri" panose="020F0502020204030204" pitchFamily="34" charset="0"/>
              </a:rPr>
              <a:t> </a:t>
            </a:r>
            <a:r>
              <a:rPr lang="en-US" dirty="0">
                <a:latin typeface="Calibri" panose="020F0502020204030204" pitchFamily="34" charset="0"/>
              </a:rPr>
              <a:t>But you did not learn Christ in this way,</a:t>
            </a:r>
            <a:r>
              <a:rPr lang="en-US" sz="1100" dirty="0">
                <a:latin typeface="Calibri" panose="020F0502020204030204" pitchFamily="34" charset="0"/>
              </a:rPr>
              <a:t> </a:t>
            </a:r>
            <a:r>
              <a:rPr lang="en-US" sz="1100" baseline="30000" dirty="0">
                <a:latin typeface="Calibri" panose="020F0502020204030204" pitchFamily="34" charset="0"/>
              </a:rPr>
              <a:t>21</a:t>
            </a:r>
            <a:r>
              <a:rPr lang="en-US" sz="1100" dirty="0">
                <a:latin typeface="Calibri" panose="020F0502020204030204" pitchFamily="34" charset="0"/>
              </a:rPr>
              <a:t> </a:t>
            </a:r>
            <a:r>
              <a:rPr lang="en-US" dirty="0">
                <a:latin typeface="Calibri" panose="020F0502020204030204" pitchFamily="34" charset="0"/>
              </a:rPr>
              <a:t>if indeed you have heard Him and have been taught in Him, just as truth is in Jesus,</a:t>
            </a:r>
            <a:r>
              <a:rPr lang="en-US" sz="1100" dirty="0">
                <a:latin typeface="Calibri" panose="020F0502020204030204" pitchFamily="34" charset="0"/>
              </a:rPr>
              <a:t> </a:t>
            </a:r>
            <a:r>
              <a:rPr lang="en-US" sz="1100" baseline="30000" dirty="0">
                <a:latin typeface="Calibri" panose="020F0502020204030204" pitchFamily="34" charset="0"/>
              </a:rPr>
              <a:t>22</a:t>
            </a:r>
            <a:r>
              <a:rPr lang="en-US" sz="1100" dirty="0">
                <a:latin typeface="Calibri" panose="020F0502020204030204" pitchFamily="34" charset="0"/>
              </a:rPr>
              <a:t> </a:t>
            </a:r>
            <a:r>
              <a:rPr lang="en-US" dirty="0">
                <a:latin typeface="Calibri" panose="020F0502020204030204" pitchFamily="34" charset="0"/>
              </a:rPr>
              <a:t>that, in reference to your former manner of life, you lay aside the old self, which is being corrupted in accordance with the lusts of deceit,</a:t>
            </a:r>
            <a:r>
              <a:rPr lang="en-US" sz="1100" dirty="0">
                <a:latin typeface="Calibri" panose="020F0502020204030204" pitchFamily="34" charset="0"/>
              </a:rPr>
              <a:t> </a:t>
            </a:r>
            <a:r>
              <a:rPr lang="en-US" sz="1100" baseline="30000" dirty="0">
                <a:latin typeface="Calibri" panose="020F0502020204030204" pitchFamily="34" charset="0"/>
              </a:rPr>
              <a:t>23</a:t>
            </a:r>
            <a:r>
              <a:rPr lang="en-US" sz="1100" dirty="0">
                <a:latin typeface="Calibri" panose="020F0502020204030204" pitchFamily="34" charset="0"/>
              </a:rPr>
              <a:t> </a:t>
            </a:r>
            <a:r>
              <a:rPr lang="en-US" dirty="0">
                <a:latin typeface="Calibri" panose="020F0502020204030204" pitchFamily="34" charset="0"/>
              </a:rPr>
              <a:t>and that you be renewed in the spirit of your mind,</a:t>
            </a:r>
            <a:r>
              <a:rPr lang="en-US" sz="1100" dirty="0">
                <a:latin typeface="Calibri" panose="020F0502020204030204" pitchFamily="34" charset="0"/>
              </a:rPr>
              <a:t> </a:t>
            </a:r>
            <a:r>
              <a:rPr lang="en-US" sz="1100" baseline="30000" dirty="0">
                <a:latin typeface="Calibri" panose="020F0502020204030204" pitchFamily="34" charset="0"/>
              </a:rPr>
              <a:t>24</a:t>
            </a:r>
            <a:r>
              <a:rPr lang="en-US" sz="1100" dirty="0">
                <a:latin typeface="Calibri" panose="020F0502020204030204" pitchFamily="34" charset="0"/>
              </a:rPr>
              <a:t> </a:t>
            </a:r>
            <a:r>
              <a:rPr lang="en-US" dirty="0">
                <a:latin typeface="Calibri" panose="020F0502020204030204" pitchFamily="34" charset="0"/>
              </a:rPr>
              <a:t>and put on the new self, which in </a:t>
            </a:r>
            <a:r>
              <a:rPr lang="en-US" i="1" dirty="0">
                <a:latin typeface="Calibri" panose="020F0502020204030204" pitchFamily="34" charset="0"/>
              </a:rPr>
              <a:t>the likeness of</a:t>
            </a:r>
            <a:r>
              <a:rPr lang="en-US" dirty="0">
                <a:latin typeface="Calibri" panose="020F0502020204030204" pitchFamily="34" charset="0"/>
              </a:rPr>
              <a:t> God has been created in righteousness and holiness of the truth.</a:t>
            </a:r>
            <a:r>
              <a:rPr lang="en-US" sz="1100" dirty="0">
                <a:latin typeface="Calibri" panose="020F0502020204030204" pitchFamily="34" charset="0"/>
              </a:rPr>
              <a:t> </a:t>
            </a:r>
          </a:p>
          <a:p>
            <a:pPr>
              <a:lnSpc>
                <a:spcPct val="115000"/>
              </a:lnSpc>
              <a:spcAft>
                <a:spcPts val="1019"/>
              </a:spcAft>
            </a:pPr>
            <a:r>
              <a:rPr lang="en-US" sz="1800" dirty="0">
                <a:latin typeface="Calibri" panose="020F0502020204030204" pitchFamily="34" charset="0"/>
              </a:rPr>
              <a:t>Genesis 3:6  When the woman saw that the tree was good for food, and that it was a delight to the eyes, and that the tree was desirable to make </a:t>
            </a:r>
            <a:r>
              <a:rPr lang="en-US" sz="1800" i="1" dirty="0">
                <a:latin typeface="Calibri" panose="020F0502020204030204" pitchFamily="34" charset="0"/>
              </a:rPr>
              <a:t>one</a:t>
            </a:r>
            <a:r>
              <a:rPr lang="en-US" sz="1800" dirty="0">
                <a:latin typeface="Calibri" panose="020F0502020204030204" pitchFamily="34" charset="0"/>
              </a:rPr>
              <a:t> wise, she took from its fruit and ate; and she gave also to her husband with her, and he ate. </a:t>
            </a:r>
          </a:p>
          <a:p>
            <a:pPr>
              <a:lnSpc>
                <a:spcPct val="115000"/>
              </a:lnSpc>
              <a:spcAft>
                <a:spcPts val="1019"/>
              </a:spcAft>
            </a:pPr>
            <a:endParaRPr lang="en-US" sz="1100" dirty="0">
              <a:latin typeface="Calibri" panose="020F0502020204030204" pitchFamily="34" charset="0"/>
            </a:endParaRPr>
          </a:p>
          <a:p>
            <a:endParaRPr lang="en-US" dirty="0"/>
          </a:p>
        </p:txBody>
      </p:sp>
      <p:sp>
        <p:nvSpPr>
          <p:cNvPr id="5" name="Header Placeholder 4">
            <a:extLst>
              <a:ext uri="{FF2B5EF4-FFF2-40B4-BE49-F238E27FC236}">
                <a16:creationId xmlns:a16="http://schemas.microsoft.com/office/drawing/2014/main" id="{D0F072FA-8028-4393-B537-E6CC6D36AC66}"/>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34049317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pPr>
            <a:r>
              <a:rPr lang="en-US" sz="1800" dirty="0">
                <a:latin typeface="Calibri" panose="020F0502020204030204" pitchFamily="34" charset="0"/>
              </a:rPr>
              <a:t>Proverbs 25:28 - </a:t>
            </a:r>
            <a:r>
              <a:rPr lang="en-US" sz="1800" i="1" dirty="0">
                <a:latin typeface="Calibri" panose="020F0502020204030204" pitchFamily="34" charset="0"/>
              </a:rPr>
              <a:t>Like</a:t>
            </a:r>
            <a:r>
              <a:rPr lang="en-US" sz="1800" dirty="0">
                <a:latin typeface="Calibri" panose="020F0502020204030204" pitchFamily="34" charset="0"/>
              </a:rPr>
              <a:t> a city that is broken into </a:t>
            </a:r>
            <a:r>
              <a:rPr lang="en-US" sz="1800" i="1" dirty="0">
                <a:latin typeface="Calibri" panose="020F0502020204030204" pitchFamily="34" charset="0"/>
              </a:rPr>
              <a:t>and</a:t>
            </a:r>
            <a:r>
              <a:rPr lang="en-US" sz="1800" dirty="0">
                <a:latin typeface="Calibri" panose="020F0502020204030204" pitchFamily="34" charset="0"/>
              </a:rPr>
              <a:t> without walls Is a man who has no control over his spirit. </a:t>
            </a:r>
          </a:p>
          <a:p>
            <a:pPr>
              <a:lnSpc>
                <a:spcPct val="115000"/>
              </a:lnSpc>
              <a:spcAft>
                <a:spcPts val="1019"/>
              </a:spcAft>
            </a:pPr>
            <a:r>
              <a:rPr lang="en-US" sz="1800" dirty="0">
                <a:latin typeface="Calibri" panose="020F0502020204030204" pitchFamily="34" charset="0"/>
              </a:rPr>
              <a:t>Proverbs 4:23 - Watch over your heart with all diligence, For from it </a:t>
            </a:r>
            <a:r>
              <a:rPr lang="en-US" sz="1800" i="1" dirty="0">
                <a:latin typeface="Calibri" panose="020F0502020204030204" pitchFamily="34" charset="0"/>
              </a:rPr>
              <a:t>flow</a:t>
            </a:r>
            <a:r>
              <a:rPr lang="en-US" sz="1800" dirty="0">
                <a:latin typeface="Calibri" panose="020F0502020204030204" pitchFamily="34" charset="0"/>
              </a:rPr>
              <a:t> the springs of life. </a:t>
            </a:r>
          </a:p>
          <a:p>
            <a:pPr>
              <a:lnSpc>
                <a:spcPct val="115000"/>
              </a:lnSpc>
              <a:spcAft>
                <a:spcPts val="1019"/>
              </a:spcAft>
            </a:pPr>
            <a:r>
              <a:rPr lang="en-US" sz="1800" dirty="0">
                <a:latin typeface="Calibri" panose="020F0502020204030204" pitchFamily="34" charset="0"/>
              </a:rPr>
              <a:t>1 Peter 2:11 -  Beloved, I urge you as aliens and strangers to abstain from fleshly lusts which wage war against the soul. </a:t>
            </a:r>
          </a:p>
          <a:p>
            <a:pPr>
              <a:lnSpc>
                <a:spcPct val="115000"/>
              </a:lnSpc>
              <a:spcAft>
                <a:spcPts val="1019"/>
              </a:spcAft>
            </a:pPr>
            <a:r>
              <a:rPr lang="en-US" sz="1800" dirty="0">
                <a:latin typeface="Calibri" panose="020F0502020204030204" pitchFamily="34" charset="0"/>
              </a:rPr>
              <a:t>Proverbs 5:6 - She does not ponder the path of life; Her ways are unstable, she does not know </a:t>
            </a:r>
            <a:r>
              <a:rPr lang="en-US" sz="1800" i="1" dirty="0">
                <a:latin typeface="Calibri" panose="020F0502020204030204" pitchFamily="34" charset="0"/>
              </a:rPr>
              <a:t>it.</a:t>
            </a:r>
            <a:r>
              <a:rPr lang="en-US" sz="1800" dirty="0">
                <a:latin typeface="Calibri" panose="020F0502020204030204" pitchFamily="34" charset="0"/>
              </a:rPr>
              <a:t> </a:t>
            </a:r>
          </a:p>
          <a:p>
            <a:pPr>
              <a:lnSpc>
                <a:spcPct val="115000"/>
              </a:lnSpc>
              <a:spcAft>
                <a:spcPts val="1019"/>
              </a:spcAft>
            </a:pPr>
            <a:r>
              <a:rPr lang="en-US" sz="1800" dirty="0">
                <a:latin typeface="Calibri" panose="020F0502020204030204" pitchFamily="34" charset="0"/>
              </a:rPr>
              <a:t>Proverbs 16:20 - He who gives attention to the word will find good, And blessed is he who trusts in the </a:t>
            </a:r>
            <a:r>
              <a:rPr lang="en-US" sz="1800" cap="small" dirty="0">
                <a:latin typeface="Calibri" panose="020F0502020204030204" pitchFamily="34" charset="0"/>
              </a:rPr>
              <a:t>Lord</a:t>
            </a:r>
            <a:r>
              <a:rPr lang="en-US" sz="1800" dirty="0">
                <a:latin typeface="Calibri" panose="020F0502020204030204" pitchFamily="34" charset="0"/>
              </a:rPr>
              <a:t>. </a:t>
            </a:r>
          </a:p>
          <a:p>
            <a:pPr>
              <a:lnSpc>
                <a:spcPct val="115000"/>
              </a:lnSpc>
              <a:spcAft>
                <a:spcPts val="1019"/>
              </a:spcAft>
            </a:pPr>
            <a:endParaRPr lang="en-US" sz="1800" dirty="0">
              <a:latin typeface="Calibri" panose="020F0502020204030204" pitchFamily="34" charset="0"/>
            </a:endParaRPr>
          </a:p>
          <a:p>
            <a:pPr>
              <a:lnSpc>
                <a:spcPct val="115000"/>
              </a:lnSpc>
              <a:spcAft>
                <a:spcPts val="1019"/>
              </a:spcAft>
            </a:pPr>
            <a:endParaRPr lang="en-US" sz="1800" dirty="0">
              <a:latin typeface="Calibri" panose="020F0502020204030204" pitchFamily="34" charset="0"/>
            </a:endParaRPr>
          </a:p>
          <a:p>
            <a:pPr>
              <a:lnSpc>
                <a:spcPct val="115000"/>
              </a:lnSpc>
              <a:spcAft>
                <a:spcPts val="1019"/>
              </a:spcAft>
            </a:pPr>
            <a:endParaRPr lang="en-US" sz="1800" dirty="0">
              <a:latin typeface="Calibri" panose="020F0502020204030204" pitchFamily="34" charset="0"/>
            </a:endParaRPr>
          </a:p>
          <a:p>
            <a:pPr>
              <a:lnSpc>
                <a:spcPct val="115000"/>
              </a:lnSpc>
              <a:spcAft>
                <a:spcPts val="1019"/>
              </a:spcAft>
            </a:pPr>
            <a:endParaRPr lang="en-US" sz="1800" dirty="0">
              <a:latin typeface="Calibri" panose="020F0502020204030204" pitchFamily="34" charset="0"/>
            </a:endParaRPr>
          </a:p>
          <a:p>
            <a:pPr>
              <a:lnSpc>
                <a:spcPct val="115000"/>
              </a:lnSpc>
              <a:spcAft>
                <a:spcPts val="1019"/>
              </a:spcAft>
            </a:pPr>
            <a:endParaRPr lang="en-US" sz="1100" dirty="0">
              <a:latin typeface="Calibri" panose="020F0502020204030204" pitchFamily="34" charset="0"/>
            </a:endParaRPr>
          </a:p>
          <a:p>
            <a:endParaRPr lang="en-US" dirty="0"/>
          </a:p>
        </p:txBody>
      </p:sp>
      <p:sp>
        <p:nvSpPr>
          <p:cNvPr id="5" name="Header Placeholder 4">
            <a:extLst>
              <a:ext uri="{FF2B5EF4-FFF2-40B4-BE49-F238E27FC236}">
                <a16:creationId xmlns:a16="http://schemas.microsoft.com/office/drawing/2014/main" id="{6E95886C-4CA9-423B-BFC7-D48B70AFE97D}"/>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20092898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19"/>
              </a:spcAft>
              <a:buClrTx/>
              <a:buSzTx/>
              <a:buFontTx/>
              <a:buNone/>
              <a:tabLst/>
              <a:defRPr/>
            </a:pPr>
            <a:r>
              <a:rPr lang="en-US" sz="1200" kern="1200" dirty="0">
                <a:solidFill>
                  <a:schemeClr val="tx1"/>
                </a:solidFill>
                <a:latin typeface="+mn-lt"/>
                <a:ea typeface="+mn-ea"/>
                <a:cs typeface="+mn-cs"/>
              </a:rPr>
              <a:t>Self-control (Gk. </a:t>
            </a:r>
            <a:r>
              <a:rPr lang="en-US" sz="1200" kern="1200" dirty="0" err="1">
                <a:solidFill>
                  <a:schemeClr val="tx1"/>
                </a:solidFill>
                <a:latin typeface="+mn-lt"/>
                <a:ea typeface="+mn-ea"/>
                <a:cs typeface="+mn-cs"/>
              </a:rPr>
              <a:t>enkrateia</a:t>
            </a:r>
            <a:r>
              <a:rPr lang="en-US" sz="1200" kern="1200" dirty="0">
                <a:solidFill>
                  <a:schemeClr val="tx1"/>
                </a:solidFill>
                <a:latin typeface="+mn-lt"/>
                <a:ea typeface="+mn-ea"/>
                <a:cs typeface="+mn-cs"/>
              </a:rPr>
              <a:t>), which literally means “in strength,” refers to an inward restraint of appetites and passions resulting in a spiritual mastery that submits consistently to the greater cause of God’s will, not man’s. This is a commended quality of godliness (</a:t>
            </a:r>
            <a:r>
              <a:rPr lang="en-US" sz="12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2 Pet. 1:6</a:t>
            </a:r>
            <a:r>
              <a:rPr lang="en-US" sz="1200" kern="1200" dirty="0">
                <a:solidFill>
                  <a:schemeClr val="tx1"/>
                </a:solidFill>
                <a:latin typeface="+mn-lt"/>
                <a:ea typeface="+mn-ea"/>
                <a:cs typeface="+mn-cs"/>
              </a:rPr>
              <a:t>), one with which Paul described the discipline of a winning athlete (</a:t>
            </a:r>
            <a:r>
              <a:rPr lang="en-US" sz="1200"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1 Cor. 9:25</a:t>
            </a:r>
            <a:r>
              <a:rPr lang="en-US" sz="1200" kern="1200" dirty="0">
                <a:solidFill>
                  <a:schemeClr val="tx1"/>
                </a:solidFill>
                <a:latin typeface="+mn-lt"/>
                <a:ea typeface="+mn-ea"/>
                <a:cs typeface="+mn-cs"/>
              </a:rPr>
              <a:t>). </a:t>
            </a:r>
          </a:p>
          <a:p>
            <a:pPr>
              <a:lnSpc>
                <a:spcPct val="115000"/>
              </a:lnSpc>
              <a:spcAft>
                <a:spcPts val="1019"/>
              </a:spcAft>
            </a:pPr>
            <a:endParaRPr lang="en-US" sz="1800" dirty="0">
              <a:latin typeface="Calibri" panose="020F0502020204030204" pitchFamily="34" charset="0"/>
            </a:endParaRPr>
          </a:p>
          <a:p>
            <a:pPr>
              <a:lnSpc>
                <a:spcPct val="115000"/>
              </a:lnSpc>
              <a:spcAft>
                <a:spcPts val="1019"/>
              </a:spcAft>
            </a:pPr>
            <a:endParaRPr lang="en-US" sz="1800" dirty="0">
              <a:latin typeface="Calibri" panose="020F0502020204030204" pitchFamily="34" charset="0"/>
            </a:endParaRPr>
          </a:p>
          <a:p>
            <a:pPr>
              <a:lnSpc>
                <a:spcPct val="115000"/>
              </a:lnSpc>
              <a:spcAft>
                <a:spcPts val="1019"/>
              </a:spcAft>
            </a:pPr>
            <a:endParaRPr lang="en-US" sz="1800" dirty="0">
              <a:latin typeface="Calibri" panose="020F0502020204030204" pitchFamily="34" charset="0"/>
            </a:endParaRPr>
          </a:p>
          <a:p>
            <a:pPr>
              <a:lnSpc>
                <a:spcPct val="115000"/>
              </a:lnSpc>
              <a:spcAft>
                <a:spcPts val="1019"/>
              </a:spcAft>
            </a:pPr>
            <a:endParaRPr lang="en-US" sz="1800" dirty="0">
              <a:latin typeface="Calibri" panose="020F0502020204030204" pitchFamily="34" charset="0"/>
            </a:endParaRPr>
          </a:p>
          <a:p>
            <a:pPr>
              <a:lnSpc>
                <a:spcPct val="115000"/>
              </a:lnSpc>
              <a:spcAft>
                <a:spcPts val="1019"/>
              </a:spcAft>
            </a:pPr>
            <a:endParaRPr lang="en-US" sz="1100" dirty="0">
              <a:latin typeface="Calibri" panose="020F0502020204030204" pitchFamily="34" charset="0"/>
            </a:endParaRPr>
          </a:p>
          <a:p>
            <a:endParaRPr lang="en-US" dirty="0"/>
          </a:p>
        </p:txBody>
      </p:sp>
      <p:sp>
        <p:nvSpPr>
          <p:cNvPr id="5" name="Header Placeholder 4">
            <a:extLst>
              <a:ext uri="{FF2B5EF4-FFF2-40B4-BE49-F238E27FC236}">
                <a16:creationId xmlns:a16="http://schemas.microsoft.com/office/drawing/2014/main" id="{36F631D4-AB34-4422-9F05-77B1F3EB92FE}"/>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21371564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pPr>
            <a:endParaRPr lang="en-US" sz="1800" dirty="0">
              <a:latin typeface="Calibri" panose="020F0502020204030204" pitchFamily="34" charset="0"/>
            </a:endParaRPr>
          </a:p>
          <a:p>
            <a:pPr>
              <a:lnSpc>
                <a:spcPct val="115000"/>
              </a:lnSpc>
              <a:spcAft>
                <a:spcPts val="1019"/>
              </a:spcAft>
            </a:pPr>
            <a:endParaRPr lang="en-US" sz="1800" dirty="0">
              <a:latin typeface="Calibri" panose="020F0502020204030204" pitchFamily="34" charset="0"/>
            </a:endParaRPr>
          </a:p>
          <a:p>
            <a:pPr>
              <a:lnSpc>
                <a:spcPct val="115000"/>
              </a:lnSpc>
              <a:spcAft>
                <a:spcPts val="1019"/>
              </a:spcAft>
            </a:pPr>
            <a:endParaRPr lang="en-US" sz="1800" dirty="0">
              <a:latin typeface="Calibri" panose="020F0502020204030204" pitchFamily="34" charset="0"/>
            </a:endParaRPr>
          </a:p>
          <a:p>
            <a:pPr>
              <a:lnSpc>
                <a:spcPct val="115000"/>
              </a:lnSpc>
              <a:spcAft>
                <a:spcPts val="1019"/>
              </a:spcAft>
            </a:pPr>
            <a:endParaRPr lang="en-US" sz="1800" dirty="0">
              <a:latin typeface="Calibri" panose="020F0502020204030204" pitchFamily="34" charset="0"/>
            </a:endParaRPr>
          </a:p>
          <a:p>
            <a:pPr>
              <a:lnSpc>
                <a:spcPct val="115000"/>
              </a:lnSpc>
              <a:spcAft>
                <a:spcPts val="1019"/>
              </a:spcAft>
            </a:pPr>
            <a:endParaRPr lang="en-US" sz="1100" dirty="0">
              <a:latin typeface="Calibri" panose="020F0502020204030204" pitchFamily="34" charset="0"/>
            </a:endParaRPr>
          </a:p>
          <a:p>
            <a:endParaRPr lang="en-US" dirty="0"/>
          </a:p>
        </p:txBody>
      </p:sp>
      <p:sp>
        <p:nvSpPr>
          <p:cNvPr id="5" name="Header Placeholder 4">
            <a:extLst>
              <a:ext uri="{FF2B5EF4-FFF2-40B4-BE49-F238E27FC236}">
                <a16:creationId xmlns:a16="http://schemas.microsoft.com/office/drawing/2014/main" id="{F02A30E0-3F6C-4962-B655-A5AE928BA204}"/>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31429906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pPr>
            <a:r>
              <a:rPr lang="en-US" sz="1800" dirty="0">
                <a:latin typeface="Calibri" panose="020F0502020204030204" pitchFamily="34" charset="0"/>
              </a:rPr>
              <a:t>This passages changes everything. It takes a simple command – saying “no” – and surrounds it with Jesus Christ.</a:t>
            </a:r>
          </a:p>
          <a:p>
            <a:pPr>
              <a:lnSpc>
                <a:spcPct val="115000"/>
              </a:lnSpc>
              <a:spcAft>
                <a:spcPts val="1019"/>
              </a:spcAft>
            </a:pPr>
            <a:r>
              <a:rPr lang="en-US" sz="1800" dirty="0">
                <a:latin typeface="Calibri" panose="020F0502020204030204" pitchFamily="34" charset="0"/>
              </a:rPr>
              <a:t>Self-control is possible because of the grace give us in Jesus Christ. It is this ever present grace that teaches us to say “no.”</a:t>
            </a:r>
          </a:p>
          <a:p>
            <a:pPr>
              <a:lnSpc>
                <a:spcPct val="115000"/>
              </a:lnSpc>
              <a:spcAft>
                <a:spcPts val="1019"/>
              </a:spcAft>
            </a:pPr>
            <a:endParaRPr lang="en-US" sz="1800" dirty="0">
              <a:latin typeface="Calibri" panose="020F0502020204030204" pitchFamily="34" charset="0"/>
            </a:endParaRPr>
          </a:p>
          <a:p>
            <a:pPr>
              <a:lnSpc>
                <a:spcPct val="115000"/>
              </a:lnSpc>
              <a:spcAft>
                <a:spcPts val="1019"/>
              </a:spcAft>
            </a:pPr>
            <a:endParaRPr lang="en-US" sz="1800" dirty="0">
              <a:latin typeface="Calibri" panose="020F0502020204030204" pitchFamily="34" charset="0"/>
            </a:endParaRPr>
          </a:p>
          <a:p>
            <a:pPr>
              <a:lnSpc>
                <a:spcPct val="115000"/>
              </a:lnSpc>
              <a:spcAft>
                <a:spcPts val="1019"/>
              </a:spcAft>
            </a:pPr>
            <a:endParaRPr lang="en-US" sz="1800" dirty="0">
              <a:latin typeface="Calibri" panose="020F0502020204030204" pitchFamily="34" charset="0"/>
            </a:endParaRPr>
          </a:p>
          <a:p>
            <a:pPr>
              <a:lnSpc>
                <a:spcPct val="115000"/>
              </a:lnSpc>
              <a:spcAft>
                <a:spcPts val="1019"/>
              </a:spcAft>
            </a:pPr>
            <a:endParaRPr lang="en-US" sz="1100" dirty="0">
              <a:latin typeface="Calibri" panose="020F0502020204030204" pitchFamily="34" charset="0"/>
            </a:endParaRPr>
          </a:p>
          <a:p>
            <a:endParaRPr lang="en-US" dirty="0"/>
          </a:p>
        </p:txBody>
      </p:sp>
      <p:sp>
        <p:nvSpPr>
          <p:cNvPr id="5" name="Header Placeholder 4">
            <a:extLst>
              <a:ext uri="{FF2B5EF4-FFF2-40B4-BE49-F238E27FC236}">
                <a16:creationId xmlns:a16="http://schemas.microsoft.com/office/drawing/2014/main" id="{07F08E1C-8789-44D9-92A3-C056E96E536C}"/>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13430090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pPr>
            <a:r>
              <a:rPr lang="en-US" sz="1800" dirty="0">
                <a:latin typeface="Calibri" panose="020F0502020204030204" pitchFamily="34" charset="0"/>
              </a:rPr>
              <a:t>The battle is good. It is not a sign of failure; it is a sign that the Spirit is on the move. It is a sign that we are spiritually alive and engaged in the process of sanctification.</a:t>
            </a:r>
          </a:p>
          <a:p>
            <a:pPr>
              <a:lnSpc>
                <a:spcPct val="115000"/>
              </a:lnSpc>
              <a:spcAft>
                <a:spcPts val="1019"/>
              </a:spcAft>
            </a:pPr>
            <a:endParaRPr lang="en-US" sz="1800" dirty="0">
              <a:latin typeface="Calibri" panose="020F0502020204030204" pitchFamily="34" charset="0"/>
            </a:endParaRPr>
          </a:p>
          <a:p>
            <a:pPr>
              <a:lnSpc>
                <a:spcPct val="115000"/>
              </a:lnSpc>
              <a:spcAft>
                <a:spcPts val="1019"/>
              </a:spcAft>
            </a:pPr>
            <a:endParaRPr lang="en-US" sz="1100" dirty="0">
              <a:latin typeface="Calibri" panose="020F0502020204030204" pitchFamily="34" charset="0"/>
            </a:endParaRPr>
          </a:p>
          <a:p>
            <a:endParaRPr lang="en-US" dirty="0"/>
          </a:p>
        </p:txBody>
      </p:sp>
      <p:sp>
        <p:nvSpPr>
          <p:cNvPr id="5" name="Header Placeholder 4">
            <a:extLst>
              <a:ext uri="{FF2B5EF4-FFF2-40B4-BE49-F238E27FC236}">
                <a16:creationId xmlns:a16="http://schemas.microsoft.com/office/drawing/2014/main" id="{0AB5E2D4-E2E5-462C-958B-8CB0C21F88DC}"/>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8128300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pPr>
            <a:r>
              <a:rPr lang="en-US" sz="1800" dirty="0">
                <a:latin typeface="Calibri" panose="020F0502020204030204" pitchFamily="34" charset="0"/>
              </a:rPr>
              <a:t>Our old self was crucified with him so that the body of sin might be done away with, that we should no longer be slaves to sin. This however, is similar to God saying that the land belonged to Israel. They were promised the land, but they still had to fight for it.</a:t>
            </a:r>
          </a:p>
          <a:p>
            <a:pPr>
              <a:lnSpc>
                <a:spcPct val="115000"/>
              </a:lnSpc>
              <a:spcAft>
                <a:spcPts val="1019"/>
              </a:spcAft>
            </a:pPr>
            <a:r>
              <a:rPr lang="en-US" sz="1800" dirty="0">
                <a:latin typeface="Calibri" panose="020F0502020204030204" pitchFamily="34" charset="0"/>
              </a:rPr>
              <a:t>We have been saved from the penalty of sin at salvation – We are being saved from the power of sin in sanctification – We will be saved from the presence of sin in glorification.</a:t>
            </a:r>
          </a:p>
          <a:p>
            <a:pPr>
              <a:lnSpc>
                <a:spcPct val="115000"/>
              </a:lnSpc>
              <a:spcAft>
                <a:spcPts val="1019"/>
              </a:spcAft>
            </a:pPr>
            <a:endParaRPr lang="en-US" sz="1800" dirty="0">
              <a:latin typeface="Calibri" panose="020F0502020204030204" pitchFamily="34" charset="0"/>
            </a:endParaRPr>
          </a:p>
          <a:p>
            <a:pPr>
              <a:lnSpc>
                <a:spcPct val="115000"/>
              </a:lnSpc>
              <a:spcAft>
                <a:spcPts val="1019"/>
              </a:spcAft>
            </a:pPr>
            <a:endParaRPr lang="en-US" sz="1100" dirty="0">
              <a:latin typeface="Calibri" panose="020F0502020204030204" pitchFamily="34" charset="0"/>
            </a:endParaRPr>
          </a:p>
          <a:p>
            <a:endParaRPr lang="en-US" dirty="0"/>
          </a:p>
        </p:txBody>
      </p:sp>
      <p:sp>
        <p:nvSpPr>
          <p:cNvPr id="5" name="Header Placeholder 4">
            <a:extLst>
              <a:ext uri="{FF2B5EF4-FFF2-40B4-BE49-F238E27FC236}">
                <a16:creationId xmlns:a16="http://schemas.microsoft.com/office/drawing/2014/main" id="{2850E7DD-9D68-40D0-AD24-52E80F867B07}"/>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1005954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pPr>
            <a:r>
              <a:rPr lang="en-US" sz="1800" dirty="0">
                <a:latin typeface="Calibri" panose="020F0502020204030204" pitchFamily="34" charset="0"/>
              </a:rPr>
              <a:t>Hebrews 4:15–16 -</a:t>
            </a:r>
            <a:r>
              <a:rPr lang="en-US" sz="1800" baseline="30000" dirty="0">
                <a:latin typeface="Calibri" panose="020F0502020204030204" pitchFamily="34" charset="0"/>
              </a:rPr>
              <a:t>15</a:t>
            </a:r>
            <a:r>
              <a:rPr lang="en-US" sz="1800" dirty="0">
                <a:latin typeface="Calibri" panose="020F0502020204030204" pitchFamily="34" charset="0"/>
              </a:rPr>
              <a:t> For we do not have a high priest who cannot sympathize with our weaknesses, but One who has been tempted in all things as </a:t>
            </a:r>
            <a:r>
              <a:rPr lang="en-US" sz="1800" i="1" dirty="0">
                <a:latin typeface="Calibri" panose="020F0502020204030204" pitchFamily="34" charset="0"/>
              </a:rPr>
              <a:t>we are, yet</a:t>
            </a:r>
            <a:r>
              <a:rPr lang="en-US" sz="1800" dirty="0">
                <a:latin typeface="Calibri" panose="020F0502020204030204" pitchFamily="34" charset="0"/>
              </a:rPr>
              <a:t> without sin. </a:t>
            </a:r>
            <a:r>
              <a:rPr lang="en-US" sz="1800" baseline="30000" dirty="0">
                <a:latin typeface="Calibri" panose="020F0502020204030204" pitchFamily="34" charset="0"/>
              </a:rPr>
              <a:t>16</a:t>
            </a:r>
            <a:r>
              <a:rPr lang="en-US" sz="1800" dirty="0">
                <a:latin typeface="Calibri" panose="020F0502020204030204" pitchFamily="34" charset="0"/>
              </a:rPr>
              <a:t> Therefore let us draw near with confidence to the throne of grace, so that we may receive mercy and find grace to help in time of need. </a:t>
            </a:r>
          </a:p>
          <a:p>
            <a:pPr>
              <a:lnSpc>
                <a:spcPct val="115000"/>
              </a:lnSpc>
              <a:spcAft>
                <a:spcPts val="1019"/>
              </a:spcAft>
            </a:pPr>
            <a:r>
              <a:rPr lang="en-US" sz="1800" dirty="0">
                <a:latin typeface="Calibri" panose="020F0502020204030204" pitchFamily="34" charset="0"/>
              </a:rPr>
              <a:t>Ephesians 2:8–10 - For by grace you have been saved through faith; and that not of yourselves, </a:t>
            </a:r>
            <a:r>
              <a:rPr lang="en-US" sz="1800" i="1" dirty="0">
                <a:latin typeface="Calibri" panose="020F0502020204030204" pitchFamily="34" charset="0"/>
              </a:rPr>
              <a:t>it is</a:t>
            </a:r>
            <a:r>
              <a:rPr lang="en-US" sz="1800" dirty="0">
                <a:latin typeface="Calibri" panose="020F0502020204030204" pitchFamily="34" charset="0"/>
              </a:rPr>
              <a:t> the gift of God; </a:t>
            </a:r>
            <a:r>
              <a:rPr lang="en-US" sz="1800" baseline="30000" dirty="0">
                <a:latin typeface="Calibri" panose="020F0502020204030204" pitchFamily="34" charset="0"/>
              </a:rPr>
              <a:t>9</a:t>
            </a:r>
            <a:r>
              <a:rPr lang="en-US" sz="1800" dirty="0">
                <a:latin typeface="Calibri" panose="020F0502020204030204" pitchFamily="34" charset="0"/>
              </a:rPr>
              <a:t> not as a result of works, so that no one may boast. </a:t>
            </a:r>
            <a:r>
              <a:rPr lang="en-US" sz="1800" baseline="30000" dirty="0">
                <a:latin typeface="Calibri" panose="020F0502020204030204" pitchFamily="34" charset="0"/>
              </a:rPr>
              <a:t>10</a:t>
            </a:r>
            <a:r>
              <a:rPr lang="en-US" sz="1800" dirty="0">
                <a:latin typeface="Calibri" panose="020F0502020204030204" pitchFamily="34" charset="0"/>
              </a:rPr>
              <a:t> For we are His workmanship, created in Christ Jesus for good works, which God prepared beforehand so that we would walk in them. </a:t>
            </a:r>
          </a:p>
          <a:p>
            <a:pPr>
              <a:lnSpc>
                <a:spcPct val="115000"/>
              </a:lnSpc>
              <a:spcAft>
                <a:spcPts val="1019"/>
              </a:spcAft>
            </a:pPr>
            <a:endParaRPr lang="en-US" sz="1800" dirty="0">
              <a:latin typeface="Calibri" panose="020F0502020204030204" pitchFamily="34" charset="0"/>
            </a:endParaRPr>
          </a:p>
          <a:p>
            <a:pPr>
              <a:lnSpc>
                <a:spcPct val="115000"/>
              </a:lnSpc>
              <a:spcAft>
                <a:spcPts val="1019"/>
              </a:spcAft>
            </a:pPr>
            <a:endParaRPr lang="en-US" sz="1100" dirty="0">
              <a:latin typeface="Calibri" panose="020F0502020204030204" pitchFamily="34" charset="0"/>
            </a:endParaRPr>
          </a:p>
          <a:p>
            <a:endParaRPr lang="en-US" dirty="0"/>
          </a:p>
        </p:txBody>
      </p:sp>
      <p:sp>
        <p:nvSpPr>
          <p:cNvPr id="5" name="Header Placeholder 4">
            <a:extLst>
              <a:ext uri="{FF2B5EF4-FFF2-40B4-BE49-F238E27FC236}">
                <a16:creationId xmlns:a16="http://schemas.microsoft.com/office/drawing/2014/main" id="{50C07003-D64C-41F7-9DA8-5F7EF7CBF929}"/>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2085427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a:extLst>
              <a:ext uri="{FF2B5EF4-FFF2-40B4-BE49-F238E27FC236}">
                <a16:creationId xmlns:a16="http://schemas.microsoft.com/office/drawing/2014/main" id="{ACEC1AA9-D642-48CE-B404-932FA0FF7BF1}"/>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4032624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pPr>
            <a:r>
              <a:rPr lang="en-US" sz="1800" dirty="0">
                <a:latin typeface="Calibri" panose="020F0502020204030204" pitchFamily="34" charset="0"/>
              </a:rPr>
              <a:t>In our battle with sin, we need a team of people. We need teachers to help us understand Scripture, others to help us apply it, interceders to pray for us, some to focus our eyes on Christ, encouragers to remind us of God’s grace when we feel like failures, wise men and women to discern when we are making foolish decisions and people of faith to tell us that everything God has said is true in Christ.</a:t>
            </a:r>
          </a:p>
          <a:p>
            <a:pPr>
              <a:lnSpc>
                <a:spcPct val="115000"/>
              </a:lnSpc>
              <a:spcAft>
                <a:spcPts val="1019"/>
              </a:spcAft>
            </a:pPr>
            <a:endParaRPr lang="en-US" sz="1100" dirty="0">
              <a:latin typeface="Calibri" panose="020F0502020204030204" pitchFamily="34" charset="0"/>
            </a:endParaRPr>
          </a:p>
          <a:p>
            <a:endParaRPr lang="en-US" dirty="0"/>
          </a:p>
        </p:txBody>
      </p:sp>
      <p:sp>
        <p:nvSpPr>
          <p:cNvPr id="5" name="Header Placeholder 4">
            <a:extLst>
              <a:ext uri="{FF2B5EF4-FFF2-40B4-BE49-F238E27FC236}">
                <a16:creationId xmlns:a16="http://schemas.microsoft.com/office/drawing/2014/main" id="{C2128BAB-CD40-4761-9BC0-371B85993A32}"/>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30336143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pPr>
            <a:endParaRPr lang="en-US" sz="1100" dirty="0">
              <a:latin typeface="Calibri" panose="020F0502020204030204" pitchFamily="34" charset="0"/>
            </a:endParaRPr>
          </a:p>
          <a:p>
            <a:endParaRPr lang="en-US" dirty="0"/>
          </a:p>
        </p:txBody>
      </p:sp>
      <p:sp>
        <p:nvSpPr>
          <p:cNvPr id="5" name="Header Placeholder 4">
            <a:extLst>
              <a:ext uri="{FF2B5EF4-FFF2-40B4-BE49-F238E27FC236}">
                <a16:creationId xmlns:a16="http://schemas.microsoft.com/office/drawing/2014/main" id="{07C9E98A-089A-426B-AC55-1B4438F13D32}"/>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2475214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pPr>
            <a:r>
              <a:rPr lang="en-US" sz="1800" dirty="0">
                <a:latin typeface="Calibri" panose="020F0502020204030204" pitchFamily="34" charset="0"/>
              </a:rPr>
              <a:t>1 Peter 2:9 - But you are </a:t>
            </a:r>
            <a:r>
              <a:rPr lang="en-US" sz="1800" cap="small" dirty="0">
                <a:latin typeface="Calibri" panose="020F0502020204030204" pitchFamily="34" charset="0"/>
              </a:rPr>
              <a:t>a chosen race</a:t>
            </a:r>
            <a:r>
              <a:rPr lang="en-US" sz="1800" dirty="0">
                <a:latin typeface="Calibri" panose="020F0502020204030204" pitchFamily="34" charset="0"/>
              </a:rPr>
              <a:t>, </a:t>
            </a:r>
            <a:r>
              <a:rPr lang="en-US" sz="1800" cap="small" dirty="0">
                <a:latin typeface="Calibri" panose="020F0502020204030204" pitchFamily="34" charset="0"/>
              </a:rPr>
              <a:t>a</a:t>
            </a:r>
            <a:r>
              <a:rPr lang="en-US" sz="1800" dirty="0">
                <a:latin typeface="Calibri" panose="020F0502020204030204" pitchFamily="34" charset="0"/>
              </a:rPr>
              <a:t> royal </a:t>
            </a:r>
            <a:r>
              <a:rPr lang="en-US" sz="1800" cap="small" dirty="0">
                <a:latin typeface="Calibri" panose="020F0502020204030204" pitchFamily="34" charset="0"/>
              </a:rPr>
              <a:t>priesthood</a:t>
            </a:r>
            <a:r>
              <a:rPr lang="en-US" sz="1800" dirty="0">
                <a:latin typeface="Calibri" panose="020F0502020204030204" pitchFamily="34" charset="0"/>
              </a:rPr>
              <a:t>, </a:t>
            </a:r>
            <a:r>
              <a:rPr lang="en-US" sz="1800" cap="small" dirty="0">
                <a:latin typeface="Calibri" panose="020F0502020204030204" pitchFamily="34" charset="0"/>
              </a:rPr>
              <a:t>a</a:t>
            </a:r>
            <a:r>
              <a:rPr lang="en-US" sz="1800" dirty="0">
                <a:latin typeface="Calibri" panose="020F0502020204030204" pitchFamily="34" charset="0"/>
              </a:rPr>
              <a:t> </a:t>
            </a:r>
            <a:r>
              <a:rPr lang="en-US" sz="1800" cap="small" dirty="0">
                <a:latin typeface="Calibri" panose="020F0502020204030204" pitchFamily="34" charset="0"/>
              </a:rPr>
              <a:t>holy nation</a:t>
            </a:r>
            <a:r>
              <a:rPr lang="en-US" sz="1800" dirty="0">
                <a:latin typeface="Calibri" panose="020F0502020204030204" pitchFamily="34" charset="0"/>
              </a:rPr>
              <a:t>, </a:t>
            </a:r>
            <a:r>
              <a:rPr lang="en-US" sz="1800" cap="small" dirty="0">
                <a:latin typeface="Calibri" panose="020F0502020204030204" pitchFamily="34" charset="0"/>
              </a:rPr>
              <a:t>a people for</a:t>
            </a:r>
            <a:r>
              <a:rPr lang="en-US" sz="1800" dirty="0">
                <a:latin typeface="Calibri" panose="020F0502020204030204" pitchFamily="34" charset="0"/>
              </a:rPr>
              <a:t> </a:t>
            </a:r>
            <a:r>
              <a:rPr lang="en-US" sz="1800" i="1" dirty="0">
                <a:latin typeface="Calibri" panose="020F0502020204030204" pitchFamily="34" charset="0"/>
              </a:rPr>
              <a:t>God’s</a:t>
            </a:r>
            <a:r>
              <a:rPr lang="en-US" sz="1800" dirty="0">
                <a:latin typeface="Calibri" panose="020F0502020204030204" pitchFamily="34" charset="0"/>
              </a:rPr>
              <a:t> </a:t>
            </a:r>
            <a:r>
              <a:rPr lang="en-US" sz="1800" cap="small" dirty="0">
                <a:latin typeface="Calibri" panose="020F0502020204030204" pitchFamily="34" charset="0"/>
              </a:rPr>
              <a:t>own possession</a:t>
            </a:r>
            <a:r>
              <a:rPr lang="en-US" sz="1800" dirty="0">
                <a:latin typeface="Calibri" panose="020F0502020204030204" pitchFamily="34" charset="0"/>
              </a:rPr>
              <a:t>, so that you may proclaim the excellencies of Him who has called you out of darkness into His marvelous light; </a:t>
            </a:r>
          </a:p>
          <a:p>
            <a:pPr>
              <a:lnSpc>
                <a:spcPct val="115000"/>
              </a:lnSpc>
              <a:spcAft>
                <a:spcPts val="1019"/>
              </a:spcAft>
            </a:pPr>
            <a:endParaRPr lang="en-US" sz="1100" dirty="0">
              <a:latin typeface="Calibri" panose="020F0502020204030204" pitchFamily="34" charset="0"/>
            </a:endParaRPr>
          </a:p>
        </p:txBody>
      </p:sp>
      <p:sp>
        <p:nvSpPr>
          <p:cNvPr id="5" name="Header Placeholder 4">
            <a:extLst>
              <a:ext uri="{FF2B5EF4-FFF2-40B4-BE49-F238E27FC236}">
                <a16:creationId xmlns:a16="http://schemas.microsoft.com/office/drawing/2014/main" id="{32A6505B-8AD5-4273-AEC3-759FE06DEACD}"/>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26450926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pPr>
            <a:endParaRPr lang="en-US" sz="1100" dirty="0">
              <a:latin typeface="Calibri" panose="020F0502020204030204" pitchFamily="34" charset="0"/>
            </a:endParaRPr>
          </a:p>
          <a:p>
            <a:endParaRPr lang="en-US" dirty="0"/>
          </a:p>
        </p:txBody>
      </p:sp>
      <p:sp>
        <p:nvSpPr>
          <p:cNvPr id="5" name="Header Placeholder 4">
            <a:extLst>
              <a:ext uri="{FF2B5EF4-FFF2-40B4-BE49-F238E27FC236}">
                <a16:creationId xmlns:a16="http://schemas.microsoft.com/office/drawing/2014/main" id="{344270E5-F57E-4882-9258-339BFEF9348B}"/>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7621866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pPr>
            <a:endParaRPr lang="en-US" sz="1100" dirty="0">
              <a:latin typeface="Calibri" panose="020F0502020204030204" pitchFamily="34" charset="0"/>
            </a:endParaRPr>
          </a:p>
          <a:p>
            <a:endParaRPr lang="en-US" dirty="0"/>
          </a:p>
        </p:txBody>
      </p:sp>
      <p:sp>
        <p:nvSpPr>
          <p:cNvPr id="5" name="Header Placeholder 4">
            <a:extLst>
              <a:ext uri="{FF2B5EF4-FFF2-40B4-BE49-F238E27FC236}">
                <a16:creationId xmlns:a16="http://schemas.microsoft.com/office/drawing/2014/main" id="{6A4BCE43-7F0F-45C8-BA55-AED21FC11558}"/>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18028622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85751-7FB5-3808-BAA6-BC331A2BCC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259748-E7B0-9C4F-94D1-5DCE88F10B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1B3E1B-1133-7CAE-AC2C-3F2215E9BFB2}"/>
              </a:ext>
            </a:extLst>
          </p:cNvPr>
          <p:cNvSpPr>
            <a:spLocks noGrp="1"/>
          </p:cNvSpPr>
          <p:nvPr>
            <p:ph type="body" idx="1"/>
          </p:nvPr>
        </p:nvSpPr>
        <p:spPr/>
        <p:txBody>
          <a:bodyPr/>
          <a:lstStyle/>
          <a:p>
            <a:pPr>
              <a:lnSpc>
                <a:spcPct val="115000"/>
              </a:lnSpc>
              <a:spcAft>
                <a:spcPts val="1019"/>
              </a:spcAft>
            </a:pPr>
            <a:endParaRPr lang="en-US" sz="1100" dirty="0">
              <a:latin typeface="Calibri" panose="020F0502020204030204" pitchFamily="34" charset="0"/>
            </a:endParaRPr>
          </a:p>
          <a:p>
            <a:endParaRPr lang="en-US" dirty="0"/>
          </a:p>
        </p:txBody>
      </p:sp>
      <p:sp>
        <p:nvSpPr>
          <p:cNvPr id="5" name="Header Placeholder 4">
            <a:extLst>
              <a:ext uri="{FF2B5EF4-FFF2-40B4-BE49-F238E27FC236}">
                <a16:creationId xmlns:a16="http://schemas.microsoft.com/office/drawing/2014/main" id="{97DC6070-9D1F-1655-307D-2FBF65F9D8B0}"/>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42835363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19"/>
              </a:spcAft>
            </a:pPr>
            <a:r>
              <a:rPr lang="en-US" dirty="0"/>
              <a:t>Addictions are incompatible with spiritual growth. </a:t>
            </a:r>
            <a:r>
              <a:rPr lang="en-US" sz="1800" dirty="0">
                <a:latin typeface="Calibri" panose="020F0502020204030204" pitchFamily="34" charset="0"/>
              </a:rPr>
              <a:t>2 Timothy 3:1–7  But realize this, that in the last days difficult times will come. </a:t>
            </a:r>
            <a:r>
              <a:rPr lang="en-US" sz="1800" baseline="30000" dirty="0">
                <a:latin typeface="Calibri" panose="020F0502020204030204" pitchFamily="34" charset="0"/>
              </a:rPr>
              <a:t>2</a:t>
            </a:r>
            <a:r>
              <a:rPr lang="en-US" sz="1800" dirty="0">
                <a:latin typeface="Calibri" panose="020F0502020204030204" pitchFamily="34" charset="0"/>
              </a:rPr>
              <a:t> For men will be lovers of self, lovers of money, boastful, arrogant, revilers, disobedient to parents, ungrateful, unholy, </a:t>
            </a:r>
            <a:r>
              <a:rPr lang="en-US" sz="1800" baseline="30000" dirty="0">
                <a:latin typeface="Calibri" panose="020F0502020204030204" pitchFamily="34" charset="0"/>
              </a:rPr>
              <a:t>3</a:t>
            </a:r>
            <a:r>
              <a:rPr lang="en-US" sz="1800" dirty="0">
                <a:latin typeface="Calibri" panose="020F0502020204030204" pitchFamily="34" charset="0"/>
              </a:rPr>
              <a:t> unloving, irreconcilable, malicious gossips, without self-control, brutal, haters of good, </a:t>
            </a:r>
            <a:r>
              <a:rPr lang="en-US" sz="1800" baseline="30000" dirty="0">
                <a:latin typeface="Calibri" panose="020F0502020204030204" pitchFamily="34" charset="0"/>
              </a:rPr>
              <a:t>4</a:t>
            </a:r>
            <a:r>
              <a:rPr lang="en-US" sz="1800" dirty="0">
                <a:latin typeface="Calibri" panose="020F0502020204030204" pitchFamily="34" charset="0"/>
              </a:rPr>
              <a:t> treacherous, reckless, conceited, lovers of pleasure rather than lovers of God, </a:t>
            </a:r>
            <a:r>
              <a:rPr lang="en-US" sz="1800" baseline="30000" dirty="0">
                <a:latin typeface="Calibri" panose="020F0502020204030204" pitchFamily="34" charset="0"/>
              </a:rPr>
              <a:t>5</a:t>
            </a:r>
            <a:r>
              <a:rPr lang="en-US" sz="1800" dirty="0">
                <a:latin typeface="Calibri" panose="020F0502020204030204" pitchFamily="34" charset="0"/>
              </a:rPr>
              <a:t> holding to a form of godliness, although they have denied its power; Avoid such men as these. </a:t>
            </a:r>
            <a:r>
              <a:rPr lang="en-US" sz="1800" baseline="30000" dirty="0">
                <a:latin typeface="Calibri" panose="020F0502020204030204" pitchFamily="34" charset="0"/>
              </a:rPr>
              <a:t>6</a:t>
            </a:r>
            <a:r>
              <a:rPr lang="en-US" sz="1800" dirty="0">
                <a:latin typeface="Calibri" panose="020F0502020204030204" pitchFamily="34" charset="0"/>
              </a:rPr>
              <a:t> For among them are those who enter into households and captivate weak women weighed down with sins, led on by various impulses, </a:t>
            </a:r>
            <a:r>
              <a:rPr lang="en-US" sz="1800" baseline="30000" dirty="0">
                <a:latin typeface="Calibri" panose="020F0502020204030204" pitchFamily="34" charset="0"/>
              </a:rPr>
              <a:t>7</a:t>
            </a:r>
            <a:r>
              <a:rPr lang="en-US" sz="1800" dirty="0">
                <a:latin typeface="Calibri" panose="020F0502020204030204" pitchFamily="34" charset="0"/>
              </a:rPr>
              <a:t> always learning and never able to come to the knowledge of the truth. </a:t>
            </a:r>
          </a:p>
          <a:p>
            <a:endParaRPr lang="en-US" dirty="0"/>
          </a:p>
        </p:txBody>
      </p:sp>
      <p:sp>
        <p:nvSpPr>
          <p:cNvPr id="5" name="Header Placeholder 4">
            <a:extLst>
              <a:ext uri="{FF2B5EF4-FFF2-40B4-BE49-F238E27FC236}">
                <a16:creationId xmlns:a16="http://schemas.microsoft.com/office/drawing/2014/main" id="{D9829030-E42D-4969-99AF-A8402AC4A287}"/>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38682802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19"/>
              </a:spcAft>
              <a:buClrTx/>
              <a:buSzTx/>
              <a:buFontTx/>
              <a:buNone/>
              <a:tabLst/>
              <a:defRPr/>
            </a:pPr>
            <a:r>
              <a:rPr lang="en-US" sz="1200" kern="1200" dirty="0">
                <a:solidFill>
                  <a:schemeClr val="tx1"/>
                </a:solidFill>
                <a:latin typeface="+mn-lt"/>
                <a:ea typeface="+mn-ea"/>
                <a:cs typeface="+mn-cs"/>
              </a:rPr>
              <a:t>Addictions are incompatible with spiritual growth. 2 Timothy 3:1–7  But realize this, that in the last days difficult times will come. 2 For men will be lovers of self, lovers of money, boastful, arrogant, revilers, disobedient to parents, ungrateful, unholy, 3 unloving, irreconcilable, malicious gossips, without self-control, brutal, haters of good, 4 treacherous, reckless, conceited, lovers of pleasure rather than lovers of God, 5 holding to a form of godliness, although they have denied its power; Avoid such men as these. 6 For among them are those who enter into households and captivate weak women weighed down with sins, led on by various impulses, 7 always learning and never able to come to the knowledge of the truth. </a:t>
            </a:r>
          </a:p>
          <a:p>
            <a:endParaRPr lang="en-US" dirty="0"/>
          </a:p>
        </p:txBody>
      </p:sp>
      <p:sp>
        <p:nvSpPr>
          <p:cNvPr id="5" name="Header Placeholder 4">
            <a:extLst>
              <a:ext uri="{FF2B5EF4-FFF2-40B4-BE49-F238E27FC236}">
                <a16:creationId xmlns:a16="http://schemas.microsoft.com/office/drawing/2014/main" id="{A2573163-C87C-46F2-BDDD-CA7E556A66B6}"/>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35872045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a:extLst>
              <a:ext uri="{FF2B5EF4-FFF2-40B4-BE49-F238E27FC236}">
                <a16:creationId xmlns:a16="http://schemas.microsoft.com/office/drawing/2014/main" id="{AB3024AA-0CE4-4B7F-B867-BF3CD55483FF}"/>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2631247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a:extLst>
              <a:ext uri="{FF2B5EF4-FFF2-40B4-BE49-F238E27FC236}">
                <a16:creationId xmlns:a16="http://schemas.microsoft.com/office/drawing/2014/main" id="{7DE58708-1D38-431E-B155-44525516A294}"/>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1541868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one thing to acknowledge that we occasionally do wrong; it is something else to acknowledge that what we did was sin – it was against God.</a:t>
            </a:r>
          </a:p>
          <a:p>
            <a:pPr>
              <a:lnSpc>
                <a:spcPct val="115000"/>
              </a:lnSpc>
              <a:spcAft>
                <a:spcPts val="1019"/>
              </a:spcAft>
            </a:pPr>
            <a:r>
              <a:rPr lang="en-US" dirty="0"/>
              <a:t>How do AA members start their sharing time. “Hello, I’m ___________ and I’m an alcoholic.” What we can all say is “Hello, I’m ___________ and I am a sinner.” </a:t>
            </a:r>
            <a:r>
              <a:rPr lang="en-US" sz="1800" dirty="0">
                <a:latin typeface="Calibri" panose="020F0502020204030204" pitchFamily="34" charset="0"/>
              </a:rPr>
              <a:t>1 Timothy 1:15 - It is a trustworthy statement, deserving full acceptance, that Christ Jesus came into the world to save sinners, among whom I am foremost </a:t>
            </a:r>
            <a:r>
              <a:rPr lang="en-US" sz="1800" i="1" dirty="0">
                <a:latin typeface="Calibri" panose="020F0502020204030204" pitchFamily="34" charset="0"/>
              </a:rPr>
              <a:t>of all.</a:t>
            </a:r>
            <a:r>
              <a:rPr lang="en-US" sz="1800" dirty="0">
                <a:latin typeface="Calibri" panose="020F0502020204030204" pitchFamily="34" charset="0"/>
              </a:rPr>
              <a:t> </a:t>
            </a:r>
          </a:p>
          <a:p>
            <a:endParaRPr lang="en-US" dirty="0"/>
          </a:p>
        </p:txBody>
      </p:sp>
      <p:sp>
        <p:nvSpPr>
          <p:cNvPr id="5" name="Header Placeholder 4">
            <a:extLst>
              <a:ext uri="{FF2B5EF4-FFF2-40B4-BE49-F238E27FC236}">
                <a16:creationId xmlns:a16="http://schemas.microsoft.com/office/drawing/2014/main" id="{ADF54BCD-0293-409B-993F-0D9C310A6C68}"/>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383956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sin is not our primary problem, then the gospel of Jesus is no longer the most important event in all of human history.</a:t>
            </a:r>
          </a:p>
        </p:txBody>
      </p:sp>
      <p:sp>
        <p:nvSpPr>
          <p:cNvPr id="5" name="Header Placeholder 4">
            <a:extLst>
              <a:ext uri="{FF2B5EF4-FFF2-40B4-BE49-F238E27FC236}">
                <a16:creationId xmlns:a16="http://schemas.microsoft.com/office/drawing/2014/main" id="{06BA0C44-C564-4E59-BBAD-7ED39C1B831A}"/>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3602229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Header Placeholder 4">
            <a:extLst>
              <a:ext uri="{FF2B5EF4-FFF2-40B4-BE49-F238E27FC236}">
                <a16:creationId xmlns:a16="http://schemas.microsoft.com/office/drawing/2014/main" id="{AD6744B6-ACCE-4651-8C78-2DE511B66331}"/>
              </a:ext>
            </a:extLst>
          </p:cNvPr>
          <p:cNvSpPr>
            <a:spLocks noGrp="1"/>
          </p:cNvSpPr>
          <p:nvPr>
            <p:ph type="hdr" sz="quarter"/>
          </p:nvPr>
        </p:nvSpPr>
        <p:spPr/>
        <p:txBody>
          <a:bodyPr/>
          <a:lstStyle/>
          <a:p>
            <a:r>
              <a:rPr lang="en-US"/>
              <a:t>Counseling People with Addictions</a:t>
            </a:r>
          </a:p>
        </p:txBody>
      </p:sp>
    </p:spTree>
    <p:extLst>
      <p:ext uri="{BB962C8B-B14F-4D97-AF65-F5344CB8AC3E}">
        <p14:creationId xmlns:p14="http://schemas.microsoft.com/office/powerpoint/2010/main" val="2269585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r>
              <a:rPr lang="en-US"/>
              <a:t>April 20, 2022</a:t>
            </a:r>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80605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r>
              <a:rPr lang="en-US"/>
              <a:t>April 20, 2022</a:t>
            </a:r>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8725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r>
              <a:rPr lang="en-US"/>
              <a:t>April 20, 2022</a:t>
            </a:r>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950052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r>
              <a:rPr lang="en-US"/>
              <a:t>April 20, 2022</a:t>
            </a:r>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07040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r>
              <a:rPr lang="en-US"/>
              <a:t>April 20, 2022</a:t>
            </a:r>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12928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r>
              <a:rPr lang="en-US"/>
              <a:t>April 20, 2022</a:t>
            </a:r>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1524130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r>
              <a:rPr lang="en-US"/>
              <a:t>April 20, 2022</a:t>
            </a:r>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11211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r>
              <a:rPr lang="en-US"/>
              <a:t>April 20, 2022</a:t>
            </a:r>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395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r>
              <a:rPr lang="en-US"/>
              <a:t>April 20, 2022</a:t>
            </a:r>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81999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r>
              <a:rPr lang="en-US"/>
              <a:t>April 20, 2022</a:t>
            </a:r>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085399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r>
              <a:rPr lang="en-US"/>
              <a:t>April 20, 2022</a:t>
            </a:r>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879189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r>
              <a:rPr lang="en-US"/>
              <a:t>April 20, 2022</a:t>
            </a:r>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100255083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ref.ly/logosref/Bible.Ro6.4"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ref.ly/logosref/Bible.Col1.10" TargetMode="External"/><Relationship Id="rId5" Type="http://schemas.openxmlformats.org/officeDocument/2006/relationships/hyperlink" Target="https://ref.ly/logosref/Bible.Eph5.2" TargetMode="External"/><Relationship Id="rId4" Type="http://schemas.openxmlformats.org/officeDocument/2006/relationships/hyperlink" Target="https://ref.ly/logosref/Bible.2Co5.7"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ref.ly/logosres/9780310531012?art=r17&amp;off=14932&amp;ctx=hese+grades+of+sin.+~Looking+at+it+from+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eo 3" descr="Shape&#10;&#10;Description automatically generated with medium confidence">
            <a:extLst>
              <a:ext uri="{FF2B5EF4-FFF2-40B4-BE49-F238E27FC236}">
                <a16:creationId xmlns:a16="http://schemas.microsoft.com/office/drawing/2014/main" id="{96CED3EE-4715-42CD-871A-CCFF79EF412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r="-1" b="283"/>
          <a:stretch/>
        </p:blipFill>
        <p:spPr>
          <a:xfrm>
            <a:off x="20" y="10"/>
            <a:ext cx="12191979" cy="6857989"/>
          </a:xfrm>
          <a:prstGeom prst="rect">
            <a:avLst/>
          </a:prstGeom>
        </p:spPr>
      </p:pic>
      <p:sp>
        <p:nvSpPr>
          <p:cNvPr id="11" name="Rectangle 10">
            <a:extLst>
              <a:ext uri="{FF2B5EF4-FFF2-40B4-BE49-F238E27FC236}">
                <a16:creationId xmlns:a16="http://schemas.microsoft.com/office/drawing/2014/main" id="{C792EE87-4150-454F-8312-283882EFB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9932"/>
            <a:ext cx="12191999" cy="4934490"/>
          </a:xfrm>
          <a:prstGeom prst="rect">
            <a:avLst/>
          </a:prstGeom>
          <a:gradFill flip="none" rotWithShape="1">
            <a:gsLst>
              <a:gs pos="50000">
                <a:srgbClr val="000000">
                  <a:alpha val="40784"/>
                </a:srgbClr>
              </a:gs>
              <a:gs pos="80000">
                <a:srgbClr val="000000">
                  <a:alpha val="28000"/>
                </a:srgbClr>
              </a:gs>
              <a:gs pos="0">
                <a:srgbClr val="000000">
                  <a:alpha val="0"/>
                </a:srgbClr>
              </a:gs>
              <a:gs pos="20000">
                <a:srgbClr val="000000">
                  <a:alpha val="2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11841D-6899-40C7-B704-8487ECF43773}"/>
              </a:ext>
            </a:extLst>
          </p:cNvPr>
          <p:cNvSpPr>
            <a:spLocks noGrp="1"/>
          </p:cNvSpPr>
          <p:nvPr>
            <p:ph type="ctrTitle"/>
          </p:nvPr>
        </p:nvSpPr>
        <p:spPr>
          <a:xfrm>
            <a:off x="1897040" y="1122362"/>
            <a:ext cx="8376514" cy="2494295"/>
          </a:xfrm>
        </p:spPr>
        <p:txBody>
          <a:bodyPr>
            <a:normAutofit/>
          </a:bodyPr>
          <a:lstStyle/>
          <a:p>
            <a:r>
              <a:rPr lang="en-US" dirty="0">
                <a:solidFill>
                  <a:srgbClr val="FFFFFF"/>
                </a:solidFill>
              </a:rPr>
              <a:t>Counseling people with Addictions</a:t>
            </a:r>
          </a:p>
        </p:txBody>
      </p:sp>
      <p:sp>
        <p:nvSpPr>
          <p:cNvPr id="3" name="Subtitle 2">
            <a:extLst>
              <a:ext uri="{FF2B5EF4-FFF2-40B4-BE49-F238E27FC236}">
                <a16:creationId xmlns:a16="http://schemas.microsoft.com/office/drawing/2014/main" id="{2DAB1935-2BA6-431F-839A-4B014EB5D2C6}"/>
              </a:ext>
            </a:extLst>
          </p:cNvPr>
          <p:cNvSpPr>
            <a:spLocks noGrp="1"/>
          </p:cNvSpPr>
          <p:nvPr>
            <p:ph type="subTitle" idx="1"/>
          </p:nvPr>
        </p:nvSpPr>
        <p:spPr>
          <a:xfrm>
            <a:off x="3029803" y="3772789"/>
            <a:ext cx="6141493" cy="1215470"/>
          </a:xfrm>
        </p:spPr>
        <p:txBody>
          <a:bodyPr>
            <a:normAutofit/>
          </a:bodyPr>
          <a:lstStyle/>
          <a:p>
            <a:endParaRPr lang="en-US" dirty="0">
              <a:solidFill>
                <a:srgbClr val="FFFFFF"/>
              </a:solidFill>
            </a:endParaRPr>
          </a:p>
        </p:txBody>
      </p:sp>
      <p:sp useBgFill="1">
        <p:nvSpPr>
          <p:cNvPr id="13" name="Freeform: Shape 12">
            <a:extLst>
              <a:ext uri="{FF2B5EF4-FFF2-40B4-BE49-F238E27FC236}">
                <a16:creationId xmlns:a16="http://schemas.microsoft.com/office/drawing/2014/main" id="{EA21D066-7EC1-44B4-8CF9-85511FDFC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7890120" cy="735601"/>
          </a:xfrm>
          <a:custGeom>
            <a:avLst/>
            <a:gdLst>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37768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36582 w 10678681"/>
              <a:gd name="connsiteY105" fmla="*/ 1287687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87090 w 10678681"/>
              <a:gd name="connsiteY65" fmla="*/ 1063250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98314 w 10678681"/>
              <a:gd name="connsiteY44" fmla="*/ 989899 h 1357700"/>
              <a:gd name="connsiteX45" fmla="*/ 7277477 w 10678681"/>
              <a:gd name="connsiteY45" fmla="*/ 990571 h 1357700"/>
              <a:gd name="connsiteX46" fmla="*/ 7269396 w 10678681"/>
              <a:gd name="connsiteY46" fmla="*/ 989282 h 1357700"/>
              <a:gd name="connsiteX47" fmla="*/ 7258094 w 10678681"/>
              <a:gd name="connsiteY47" fmla="*/ 990679 h 1357700"/>
              <a:gd name="connsiteX48" fmla="*/ 7257893 w 10678681"/>
              <a:gd name="connsiteY48" fmla="*/ 991204 h 1357700"/>
              <a:gd name="connsiteX49" fmla="*/ 7247153 w 10678681"/>
              <a:gd name="connsiteY49" fmla="*/ 991550 h 1357700"/>
              <a:gd name="connsiteX50" fmla="*/ 7193612 w 10678681"/>
              <a:gd name="connsiteY50" fmla="*/ 987042 h 1357700"/>
              <a:gd name="connsiteX51" fmla="*/ 7132632 w 10678681"/>
              <a:gd name="connsiteY51" fmla="*/ 1042036 h 1357700"/>
              <a:gd name="connsiteX52" fmla="*/ 7105610 w 10678681"/>
              <a:gd name="connsiteY52" fmla="*/ 1053537 h 1357700"/>
              <a:gd name="connsiteX53" fmla="*/ 7091599 w 10678681"/>
              <a:gd name="connsiteY53" fmla="*/ 1062302 h 1357700"/>
              <a:gd name="connsiteX54" fmla="*/ 7090998 w 10678681"/>
              <a:gd name="connsiteY54" fmla="*/ 1064540 h 1357700"/>
              <a:gd name="connsiteX55" fmla="*/ 7039634 w 10678681"/>
              <a:gd name="connsiteY55" fmla="*/ 1059971 h 1357700"/>
              <a:gd name="connsiteX56" fmla="*/ 7033445 w 10678681"/>
              <a:gd name="connsiteY56" fmla="*/ 1063314 h 1357700"/>
              <a:gd name="connsiteX57" fmla="*/ 6999157 w 10678681"/>
              <a:gd name="connsiteY57" fmla="*/ 1055282 h 1357700"/>
              <a:gd name="connsiteX58" fmla="*/ 6981874 w 10678681"/>
              <a:gd name="connsiteY58" fmla="*/ 1053827 h 1357700"/>
              <a:gd name="connsiteX59" fmla="*/ 6976102 w 10678681"/>
              <a:gd name="connsiteY59" fmla="*/ 1047854 h 1357700"/>
              <a:gd name="connsiteX60" fmla="*/ 6951040 w 10678681"/>
              <a:gd name="connsiteY60" fmla="*/ 1048531 h 1357700"/>
              <a:gd name="connsiteX61" fmla="*/ 6948497 w 10678681"/>
              <a:gd name="connsiteY61" fmla="*/ 1050706 h 1357700"/>
              <a:gd name="connsiteX62" fmla="*/ 6926582 w 10678681"/>
              <a:gd name="connsiteY62" fmla="*/ 1043462 h 1357700"/>
              <a:gd name="connsiteX63" fmla="*/ 6833743 w 10678681"/>
              <a:gd name="connsiteY63" fmla="*/ 1027960 h 1357700"/>
              <a:gd name="connsiteX64" fmla="*/ 6687090 w 10678681"/>
              <a:gd name="connsiteY64" fmla="*/ 1063250 h 1357700"/>
              <a:gd name="connsiteX65" fmla="*/ 6437450 w 10678681"/>
              <a:gd name="connsiteY65" fmla="*/ 1101075 h 1357700"/>
              <a:gd name="connsiteX66" fmla="*/ 6327795 w 10678681"/>
              <a:gd name="connsiteY66" fmla="*/ 1088142 h 1357700"/>
              <a:gd name="connsiteX67" fmla="*/ 6136549 w 10678681"/>
              <a:gd name="connsiteY67" fmla="*/ 1100268 h 1357700"/>
              <a:gd name="connsiteX68" fmla="*/ 6004655 w 10678681"/>
              <a:gd name="connsiteY68" fmla="*/ 1114946 h 1357700"/>
              <a:gd name="connsiteX69" fmla="*/ 5936643 w 10678681"/>
              <a:gd name="connsiteY69" fmla="*/ 1095428 h 1357700"/>
              <a:gd name="connsiteX70" fmla="*/ 5912484 w 10678681"/>
              <a:gd name="connsiteY70" fmla="*/ 1112624 h 1357700"/>
              <a:gd name="connsiteX71" fmla="*/ 5908387 w 10678681"/>
              <a:gd name="connsiteY71" fmla="*/ 1116018 h 1357700"/>
              <a:gd name="connsiteX72" fmla="*/ 5890495 w 10678681"/>
              <a:gd name="connsiteY72" fmla="*/ 1120268 h 1357700"/>
              <a:gd name="connsiteX73" fmla="*/ 5887318 w 10678681"/>
              <a:gd name="connsiteY73" fmla="*/ 1133134 h 1357700"/>
              <a:gd name="connsiteX74" fmla="*/ 5861726 w 10678681"/>
              <a:gd name="connsiteY74" fmla="*/ 1147891 h 1357700"/>
              <a:gd name="connsiteX75" fmla="*/ 5805823 w 10678681"/>
              <a:gd name="connsiteY75" fmla="*/ 1152457 h 1357700"/>
              <a:gd name="connsiteX76" fmla="*/ 5689841 w 10678681"/>
              <a:gd name="connsiteY76" fmla="*/ 1176232 h 1357700"/>
              <a:gd name="connsiteX77" fmla="*/ 5605119 w 10678681"/>
              <a:gd name="connsiteY77" fmla="*/ 1190202 h 1357700"/>
              <a:gd name="connsiteX78" fmla="*/ 5488513 w 10678681"/>
              <a:gd name="connsiteY78" fmla="*/ 1205367 h 1357700"/>
              <a:gd name="connsiteX79" fmla="*/ 5402905 w 10678681"/>
              <a:gd name="connsiteY79" fmla="*/ 1241191 h 1357700"/>
              <a:gd name="connsiteX80" fmla="*/ 5285593 w 10678681"/>
              <a:gd name="connsiteY80" fmla="*/ 1273569 h 1357700"/>
              <a:gd name="connsiteX81" fmla="*/ 5192893 w 10678681"/>
              <a:gd name="connsiteY81" fmla="*/ 1247188 h 1357700"/>
              <a:gd name="connsiteX82" fmla="*/ 5186475 w 10678681"/>
              <a:gd name="connsiteY82" fmla="*/ 1257028 h 1357700"/>
              <a:gd name="connsiteX83" fmla="*/ 5126038 w 10678681"/>
              <a:gd name="connsiteY83" fmla="*/ 1263189 h 1357700"/>
              <a:gd name="connsiteX84" fmla="*/ 4894688 w 10678681"/>
              <a:gd name="connsiteY84" fmla="*/ 1247184 h 1357700"/>
              <a:gd name="connsiteX85" fmla="*/ 4788036 w 10678681"/>
              <a:gd name="connsiteY85" fmla="*/ 1238182 h 1357700"/>
              <a:gd name="connsiteX86" fmla="*/ 4747555 w 10678681"/>
              <a:gd name="connsiteY86" fmla="*/ 1252768 h 1357700"/>
              <a:gd name="connsiteX87" fmla="*/ 4679644 w 10678681"/>
              <a:gd name="connsiteY87" fmla="*/ 1276603 h 1357700"/>
              <a:gd name="connsiteX88" fmla="*/ 4632222 w 10678681"/>
              <a:gd name="connsiteY88" fmla="*/ 1318360 h 1357700"/>
              <a:gd name="connsiteX89" fmla="*/ 4617358 w 10678681"/>
              <a:gd name="connsiteY89" fmla="*/ 1327690 h 1357700"/>
              <a:gd name="connsiteX90" fmla="*/ 4589102 w 10678681"/>
              <a:gd name="connsiteY90" fmla="*/ 1321223 h 1357700"/>
              <a:gd name="connsiteX91" fmla="*/ 4578184 w 10678681"/>
              <a:gd name="connsiteY91" fmla="*/ 1326745 h 1357700"/>
              <a:gd name="connsiteX92" fmla="*/ 4574270 w 10678681"/>
              <a:gd name="connsiteY92" fmla="*/ 1325878 h 1357700"/>
              <a:gd name="connsiteX93" fmla="*/ 4564919 w 10678681"/>
              <a:gd name="connsiteY93" fmla="*/ 1325507 h 1357700"/>
              <a:gd name="connsiteX94" fmla="*/ 4566586 w 10678681"/>
              <a:gd name="connsiteY94" fmla="*/ 1316963 h 1357700"/>
              <a:gd name="connsiteX95" fmla="*/ 4556303 w 10678681"/>
              <a:gd name="connsiteY95" fmla="*/ 1300262 h 1357700"/>
              <a:gd name="connsiteX96" fmla="*/ 4502358 w 10678681"/>
              <a:gd name="connsiteY96" fmla="*/ 1302558 h 1357700"/>
              <a:gd name="connsiteX97" fmla="*/ 4498919 w 10678681"/>
              <a:gd name="connsiteY97" fmla="*/ 1312115 h 1357700"/>
              <a:gd name="connsiteX98" fmla="*/ 4492075 w 10678681"/>
              <a:gd name="connsiteY98" fmla="*/ 1313357 h 1357700"/>
              <a:gd name="connsiteX99" fmla="*/ 4487466 w 10678681"/>
              <a:gd name="connsiteY99" fmla="*/ 1304102 h 1357700"/>
              <a:gd name="connsiteX100" fmla="*/ 4398292 w 10678681"/>
              <a:gd name="connsiteY100" fmla="*/ 1278410 h 1357700"/>
              <a:gd name="connsiteX101" fmla="*/ 4306088 w 10678681"/>
              <a:gd name="connsiteY101" fmla="*/ 1282512 h 1357700"/>
              <a:gd name="connsiteX102" fmla="*/ 4188995 w 10678681"/>
              <a:gd name="connsiteY102" fmla="*/ 1296718 h 1357700"/>
              <a:gd name="connsiteX103" fmla="*/ 4136582 w 10678681"/>
              <a:gd name="connsiteY103" fmla="*/ 1287687 h 1357700"/>
              <a:gd name="connsiteX104" fmla="*/ 4064614 w 10678681"/>
              <a:gd name="connsiteY104" fmla="*/ 1296118 h 1357700"/>
              <a:gd name="connsiteX105" fmla="*/ 3906561 w 10678681"/>
              <a:gd name="connsiteY105" fmla="*/ 1352435 h 1357700"/>
              <a:gd name="connsiteX106" fmla="*/ 3787890 w 10678681"/>
              <a:gd name="connsiteY106" fmla="*/ 1352442 h 1357700"/>
              <a:gd name="connsiteX107" fmla="*/ 3745993 w 10678681"/>
              <a:gd name="connsiteY107" fmla="*/ 1342630 h 1357700"/>
              <a:gd name="connsiteX108" fmla="*/ 3675785 w 10678681"/>
              <a:gd name="connsiteY108" fmla="*/ 1326802 h 1357700"/>
              <a:gd name="connsiteX109" fmla="*/ 3623856 w 10678681"/>
              <a:gd name="connsiteY109" fmla="*/ 1290804 h 1357700"/>
              <a:gd name="connsiteX110" fmla="*/ 3564933 w 10678681"/>
              <a:gd name="connsiteY110" fmla="*/ 1287147 h 1357700"/>
              <a:gd name="connsiteX111" fmla="*/ 3550537 w 10678681"/>
              <a:gd name="connsiteY111" fmla="*/ 1317552 h 1357700"/>
              <a:gd name="connsiteX112" fmla="*/ 3487736 w 10678681"/>
              <a:gd name="connsiteY112" fmla="*/ 1303493 h 1357700"/>
              <a:gd name="connsiteX113" fmla="*/ 3392548 w 10678681"/>
              <a:gd name="connsiteY113" fmla="*/ 1278741 h 1357700"/>
              <a:gd name="connsiteX114" fmla="*/ 3337466 w 10678681"/>
              <a:gd name="connsiteY114" fmla="*/ 1272537 h 1357700"/>
              <a:gd name="connsiteX115" fmla="*/ 3187206 w 10678681"/>
              <a:gd name="connsiteY115" fmla="*/ 1246821 h 1357700"/>
              <a:gd name="connsiteX116" fmla="*/ 3036856 w 10678681"/>
              <a:gd name="connsiteY116" fmla="*/ 1214383 h 1357700"/>
              <a:gd name="connsiteX117" fmla="*/ 2948654 w 10678681"/>
              <a:gd name="connsiteY117" fmla="*/ 1157455 h 1357700"/>
              <a:gd name="connsiteX118" fmla="*/ 2824973 w 10678681"/>
              <a:gd name="connsiteY118" fmla="*/ 1134864 h 1357700"/>
              <a:gd name="connsiteX119" fmla="*/ 2804398 w 10678681"/>
              <a:gd name="connsiteY119" fmla="*/ 1125556 h 1357700"/>
              <a:gd name="connsiteX120" fmla="*/ 2775396 w 10678681"/>
              <a:gd name="connsiteY120" fmla="*/ 1130148 h 1357700"/>
              <a:gd name="connsiteX121" fmla="*/ 2659096 w 10678681"/>
              <a:gd name="connsiteY121" fmla="*/ 1150294 h 1357700"/>
              <a:gd name="connsiteX122" fmla="*/ 2567088 w 10678681"/>
              <a:gd name="connsiteY122" fmla="*/ 1181781 h 1357700"/>
              <a:gd name="connsiteX123" fmla="*/ 2454501 w 10678681"/>
              <a:gd name="connsiteY123" fmla="*/ 1155455 h 1357700"/>
              <a:gd name="connsiteX124" fmla="*/ 2385161 w 10678681"/>
              <a:gd name="connsiteY124" fmla="*/ 1161312 h 1357700"/>
              <a:gd name="connsiteX125" fmla="*/ 2270528 w 10678681"/>
              <a:gd name="connsiteY125" fmla="*/ 1204338 h 1357700"/>
              <a:gd name="connsiteX126" fmla="*/ 2121820 w 10678681"/>
              <a:gd name="connsiteY126" fmla="*/ 1187078 h 1357700"/>
              <a:gd name="connsiteX127" fmla="*/ 2092716 w 10678681"/>
              <a:gd name="connsiteY127" fmla="*/ 1139224 h 1357700"/>
              <a:gd name="connsiteX128" fmla="*/ 2052449 w 10678681"/>
              <a:gd name="connsiteY128" fmla="*/ 1109687 h 1357700"/>
              <a:gd name="connsiteX129" fmla="*/ 2032607 w 10678681"/>
              <a:gd name="connsiteY129" fmla="*/ 1175477 h 1357700"/>
              <a:gd name="connsiteX130" fmla="*/ 1901837 w 10678681"/>
              <a:gd name="connsiteY130" fmla="*/ 1221762 h 1357700"/>
              <a:gd name="connsiteX131" fmla="*/ 1836762 w 10678681"/>
              <a:gd name="connsiteY131" fmla="*/ 1237387 h 1357700"/>
              <a:gd name="connsiteX132" fmla="*/ 1735877 w 10678681"/>
              <a:gd name="connsiteY132" fmla="*/ 1246527 h 1357700"/>
              <a:gd name="connsiteX133" fmla="*/ 1705069 w 10678681"/>
              <a:gd name="connsiteY133" fmla="*/ 1251989 h 1357700"/>
              <a:gd name="connsiteX134" fmla="*/ 1397689 w 10678681"/>
              <a:gd name="connsiteY134" fmla="*/ 1336144 h 1357700"/>
              <a:gd name="connsiteX135" fmla="*/ 1220734 w 10678681"/>
              <a:gd name="connsiteY135" fmla="*/ 1257811 h 1357700"/>
              <a:gd name="connsiteX136" fmla="*/ 1021737 w 10678681"/>
              <a:gd name="connsiteY136" fmla="*/ 1238739 h 1357700"/>
              <a:gd name="connsiteX137" fmla="*/ 959820 w 10678681"/>
              <a:gd name="connsiteY137" fmla="*/ 1275863 h 1357700"/>
              <a:gd name="connsiteX138" fmla="*/ 929137 w 10678681"/>
              <a:gd name="connsiteY138" fmla="*/ 1273957 h 1357700"/>
              <a:gd name="connsiteX139" fmla="*/ 878849 w 10678681"/>
              <a:gd name="connsiteY139" fmla="*/ 1266740 h 1357700"/>
              <a:gd name="connsiteX140" fmla="*/ 800667 w 10678681"/>
              <a:gd name="connsiteY140" fmla="*/ 1282041 h 1357700"/>
              <a:gd name="connsiteX141" fmla="*/ 644906 w 10678681"/>
              <a:gd name="connsiteY141" fmla="*/ 1273685 h 1357700"/>
              <a:gd name="connsiteX142" fmla="*/ 379869 w 10678681"/>
              <a:gd name="connsiteY142" fmla="*/ 1339165 h 1357700"/>
              <a:gd name="connsiteX143" fmla="*/ 137696 w 10678681"/>
              <a:gd name="connsiteY143" fmla="*/ 1319217 h 1357700"/>
              <a:gd name="connsiteX144" fmla="*/ 54250 w 10678681"/>
              <a:gd name="connsiteY144" fmla="*/ 1315838 h 1357700"/>
              <a:gd name="connsiteX145" fmla="*/ 28042 w 10678681"/>
              <a:gd name="connsiteY145" fmla="*/ 1297822 h 1357700"/>
              <a:gd name="connsiteX146" fmla="*/ 0 w 10678681"/>
              <a:gd name="connsiteY146" fmla="*/ 1294612 h 1357700"/>
              <a:gd name="connsiteX147" fmla="*/ 0 w 10678681"/>
              <a:gd name="connsiteY147"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90998 w 10678681"/>
              <a:gd name="connsiteY53" fmla="*/ 1064540 h 1357700"/>
              <a:gd name="connsiteX54" fmla="*/ 7039634 w 10678681"/>
              <a:gd name="connsiteY54" fmla="*/ 1059971 h 1357700"/>
              <a:gd name="connsiteX55" fmla="*/ 7033445 w 10678681"/>
              <a:gd name="connsiteY55" fmla="*/ 1063314 h 1357700"/>
              <a:gd name="connsiteX56" fmla="*/ 6999157 w 10678681"/>
              <a:gd name="connsiteY56" fmla="*/ 1055282 h 1357700"/>
              <a:gd name="connsiteX57" fmla="*/ 6981874 w 10678681"/>
              <a:gd name="connsiteY57" fmla="*/ 1053827 h 1357700"/>
              <a:gd name="connsiteX58" fmla="*/ 6976102 w 10678681"/>
              <a:gd name="connsiteY58" fmla="*/ 1047854 h 1357700"/>
              <a:gd name="connsiteX59" fmla="*/ 6951040 w 10678681"/>
              <a:gd name="connsiteY59" fmla="*/ 1048531 h 1357700"/>
              <a:gd name="connsiteX60" fmla="*/ 6948497 w 10678681"/>
              <a:gd name="connsiteY60" fmla="*/ 1050706 h 1357700"/>
              <a:gd name="connsiteX61" fmla="*/ 6926582 w 10678681"/>
              <a:gd name="connsiteY61" fmla="*/ 1043462 h 1357700"/>
              <a:gd name="connsiteX62" fmla="*/ 6833743 w 10678681"/>
              <a:gd name="connsiteY62" fmla="*/ 1027960 h 1357700"/>
              <a:gd name="connsiteX63" fmla="*/ 6687090 w 10678681"/>
              <a:gd name="connsiteY63" fmla="*/ 1063250 h 1357700"/>
              <a:gd name="connsiteX64" fmla="*/ 6437450 w 10678681"/>
              <a:gd name="connsiteY64" fmla="*/ 1101075 h 1357700"/>
              <a:gd name="connsiteX65" fmla="*/ 6327795 w 10678681"/>
              <a:gd name="connsiteY65" fmla="*/ 1088142 h 1357700"/>
              <a:gd name="connsiteX66" fmla="*/ 6136549 w 10678681"/>
              <a:gd name="connsiteY66" fmla="*/ 1100268 h 1357700"/>
              <a:gd name="connsiteX67" fmla="*/ 6004655 w 10678681"/>
              <a:gd name="connsiteY67" fmla="*/ 1114946 h 1357700"/>
              <a:gd name="connsiteX68" fmla="*/ 5936643 w 10678681"/>
              <a:gd name="connsiteY68" fmla="*/ 1095428 h 1357700"/>
              <a:gd name="connsiteX69" fmla="*/ 5912484 w 10678681"/>
              <a:gd name="connsiteY69" fmla="*/ 1112624 h 1357700"/>
              <a:gd name="connsiteX70" fmla="*/ 5908387 w 10678681"/>
              <a:gd name="connsiteY70" fmla="*/ 1116018 h 1357700"/>
              <a:gd name="connsiteX71" fmla="*/ 5890495 w 10678681"/>
              <a:gd name="connsiteY71" fmla="*/ 1120268 h 1357700"/>
              <a:gd name="connsiteX72" fmla="*/ 5887318 w 10678681"/>
              <a:gd name="connsiteY72" fmla="*/ 1133134 h 1357700"/>
              <a:gd name="connsiteX73" fmla="*/ 5861726 w 10678681"/>
              <a:gd name="connsiteY73" fmla="*/ 1147891 h 1357700"/>
              <a:gd name="connsiteX74" fmla="*/ 5805823 w 10678681"/>
              <a:gd name="connsiteY74" fmla="*/ 1152457 h 1357700"/>
              <a:gd name="connsiteX75" fmla="*/ 5689841 w 10678681"/>
              <a:gd name="connsiteY75" fmla="*/ 1176232 h 1357700"/>
              <a:gd name="connsiteX76" fmla="*/ 5605119 w 10678681"/>
              <a:gd name="connsiteY76" fmla="*/ 1190202 h 1357700"/>
              <a:gd name="connsiteX77" fmla="*/ 5488513 w 10678681"/>
              <a:gd name="connsiteY77" fmla="*/ 1205367 h 1357700"/>
              <a:gd name="connsiteX78" fmla="*/ 5402905 w 10678681"/>
              <a:gd name="connsiteY78" fmla="*/ 1241191 h 1357700"/>
              <a:gd name="connsiteX79" fmla="*/ 5285593 w 10678681"/>
              <a:gd name="connsiteY79" fmla="*/ 1273569 h 1357700"/>
              <a:gd name="connsiteX80" fmla="*/ 5192893 w 10678681"/>
              <a:gd name="connsiteY80" fmla="*/ 1247188 h 1357700"/>
              <a:gd name="connsiteX81" fmla="*/ 5186475 w 10678681"/>
              <a:gd name="connsiteY81" fmla="*/ 1257028 h 1357700"/>
              <a:gd name="connsiteX82" fmla="*/ 5126038 w 10678681"/>
              <a:gd name="connsiteY82" fmla="*/ 1263189 h 1357700"/>
              <a:gd name="connsiteX83" fmla="*/ 4894688 w 10678681"/>
              <a:gd name="connsiteY83" fmla="*/ 1247184 h 1357700"/>
              <a:gd name="connsiteX84" fmla="*/ 4788036 w 10678681"/>
              <a:gd name="connsiteY84" fmla="*/ 1238182 h 1357700"/>
              <a:gd name="connsiteX85" fmla="*/ 4747555 w 10678681"/>
              <a:gd name="connsiteY85" fmla="*/ 1252768 h 1357700"/>
              <a:gd name="connsiteX86" fmla="*/ 4679644 w 10678681"/>
              <a:gd name="connsiteY86" fmla="*/ 1276603 h 1357700"/>
              <a:gd name="connsiteX87" fmla="*/ 4632222 w 10678681"/>
              <a:gd name="connsiteY87" fmla="*/ 1318360 h 1357700"/>
              <a:gd name="connsiteX88" fmla="*/ 4617358 w 10678681"/>
              <a:gd name="connsiteY88" fmla="*/ 1327690 h 1357700"/>
              <a:gd name="connsiteX89" fmla="*/ 4589102 w 10678681"/>
              <a:gd name="connsiteY89" fmla="*/ 1321223 h 1357700"/>
              <a:gd name="connsiteX90" fmla="*/ 4578184 w 10678681"/>
              <a:gd name="connsiteY90" fmla="*/ 1326745 h 1357700"/>
              <a:gd name="connsiteX91" fmla="*/ 4574270 w 10678681"/>
              <a:gd name="connsiteY91" fmla="*/ 1325878 h 1357700"/>
              <a:gd name="connsiteX92" fmla="*/ 4564919 w 10678681"/>
              <a:gd name="connsiteY92" fmla="*/ 1325507 h 1357700"/>
              <a:gd name="connsiteX93" fmla="*/ 4566586 w 10678681"/>
              <a:gd name="connsiteY93" fmla="*/ 1316963 h 1357700"/>
              <a:gd name="connsiteX94" fmla="*/ 4556303 w 10678681"/>
              <a:gd name="connsiteY94" fmla="*/ 1300262 h 1357700"/>
              <a:gd name="connsiteX95" fmla="*/ 4502358 w 10678681"/>
              <a:gd name="connsiteY95" fmla="*/ 1302558 h 1357700"/>
              <a:gd name="connsiteX96" fmla="*/ 4498919 w 10678681"/>
              <a:gd name="connsiteY96" fmla="*/ 1312115 h 1357700"/>
              <a:gd name="connsiteX97" fmla="*/ 4492075 w 10678681"/>
              <a:gd name="connsiteY97" fmla="*/ 1313357 h 1357700"/>
              <a:gd name="connsiteX98" fmla="*/ 4487466 w 10678681"/>
              <a:gd name="connsiteY98" fmla="*/ 1304102 h 1357700"/>
              <a:gd name="connsiteX99" fmla="*/ 4398292 w 10678681"/>
              <a:gd name="connsiteY99" fmla="*/ 1278410 h 1357700"/>
              <a:gd name="connsiteX100" fmla="*/ 4306088 w 10678681"/>
              <a:gd name="connsiteY100" fmla="*/ 1282512 h 1357700"/>
              <a:gd name="connsiteX101" fmla="*/ 4188995 w 10678681"/>
              <a:gd name="connsiteY101" fmla="*/ 1296718 h 1357700"/>
              <a:gd name="connsiteX102" fmla="*/ 4136582 w 10678681"/>
              <a:gd name="connsiteY102" fmla="*/ 1287687 h 1357700"/>
              <a:gd name="connsiteX103" fmla="*/ 4064614 w 10678681"/>
              <a:gd name="connsiteY103" fmla="*/ 1296118 h 1357700"/>
              <a:gd name="connsiteX104" fmla="*/ 3906561 w 10678681"/>
              <a:gd name="connsiteY104" fmla="*/ 1352435 h 1357700"/>
              <a:gd name="connsiteX105" fmla="*/ 3787890 w 10678681"/>
              <a:gd name="connsiteY105" fmla="*/ 1352442 h 1357700"/>
              <a:gd name="connsiteX106" fmla="*/ 3745993 w 10678681"/>
              <a:gd name="connsiteY106" fmla="*/ 1342630 h 1357700"/>
              <a:gd name="connsiteX107" fmla="*/ 3675785 w 10678681"/>
              <a:gd name="connsiteY107" fmla="*/ 1326802 h 1357700"/>
              <a:gd name="connsiteX108" fmla="*/ 3623856 w 10678681"/>
              <a:gd name="connsiteY108" fmla="*/ 1290804 h 1357700"/>
              <a:gd name="connsiteX109" fmla="*/ 3564933 w 10678681"/>
              <a:gd name="connsiteY109" fmla="*/ 1287147 h 1357700"/>
              <a:gd name="connsiteX110" fmla="*/ 3550537 w 10678681"/>
              <a:gd name="connsiteY110" fmla="*/ 1317552 h 1357700"/>
              <a:gd name="connsiteX111" fmla="*/ 3487736 w 10678681"/>
              <a:gd name="connsiteY111" fmla="*/ 1303493 h 1357700"/>
              <a:gd name="connsiteX112" fmla="*/ 3392548 w 10678681"/>
              <a:gd name="connsiteY112" fmla="*/ 1278741 h 1357700"/>
              <a:gd name="connsiteX113" fmla="*/ 3337466 w 10678681"/>
              <a:gd name="connsiteY113" fmla="*/ 1272537 h 1357700"/>
              <a:gd name="connsiteX114" fmla="*/ 3187206 w 10678681"/>
              <a:gd name="connsiteY114" fmla="*/ 1246821 h 1357700"/>
              <a:gd name="connsiteX115" fmla="*/ 3036856 w 10678681"/>
              <a:gd name="connsiteY115" fmla="*/ 1214383 h 1357700"/>
              <a:gd name="connsiteX116" fmla="*/ 2948654 w 10678681"/>
              <a:gd name="connsiteY116" fmla="*/ 1157455 h 1357700"/>
              <a:gd name="connsiteX117" fmla="*/ 2824973 w 10678681"/>
              <a:gd name="connsiteY117" fmla="*/ 1134864 h 1357700"/>
              <a:gd name="connsiteX118" fmla="*/ 2804398 w 10678681"/>
              <a:gd name="connsiteY118" fmla="*/ 1125556 h 1357700"/>
              <a:gd name="connsiteX119" fmla="*/ 2775396 w 10678681"/>
              <a:gd name="connsiteY119" fmla="*/ 1130148 h 1357700"/>
              <a:gd name="connsiteX120" fmla="*/ 2659096 w 10678681"/>
              <a:gd name="connsiteY120" fmla="*/ 1150294 h 1357700"/>
              <a:gd name="connsiteX121" fmla="*/ 2567088 w 10678681"/>
              <a:gd name="connsiteY121" fmla="*/ 1181781 h 1357700"/>
              <a:gd name="connsiteX122" fmla="*/ 2454501 w 10678681"/>
              <a:gd name="connsiteY122" fmla="*/ 1155455 h 1357700"/>
              <a:gd name="connsiteX123" fmla="*/ 2385161 w 10678681"/>
              <a:gd name="connsiteY123" fmla="*/ 1161312 h 1357700"/>
              <a:gd name="connsiteX124" fmla="*/ 2270528 w 10678681"/>
              <a:gd name="connsiteY124" fmla="*/ 1204338 h 1357700"/>
              <a:gd name="connsiteX125" fmla="*/ 2121820 w 10678681"/>
              <a:gd name="connsiteY125" fmla="*/ 1187078 h 1357700"/>
              <a:gd name="connsiteX126" fmla="*/ 2092716 w 10678681"/>
              <a:gd name="connsiteY126" fmla="*/ 1139224 h 1357700"/>
              <a:gd name="connsiteX127" fmla="*/ 2052449 w 10678681"/>
              <a:gd name="connsiteY127" fmla="*/ 1109687 h 1357700"/>
              <a:gd name="connsiteX128" fmla="*/ 2032607 w 10678681"/>
              <a:gd name="connsiteY128" fmla="*/ 1175477 h 1357700"/>
              <a:gd name="connsiteX129" fmla="*/ 1901837 w 10678681"/>
              <a:gd name="connsiteY129" fmla="*/ 1221762 h 1357700"/>
              <a:gd name="connsiteX130" fmla="*/ 1836762 w 10678681"/>
              <a:gd name="connsiteY130" fmla="*/ 1237387 h 1357700"/>
              <a:gd name="connsiteX131" fmla="*/ 1735877 w 10678681"/>
              <a:gd name="connsiteY131" fmla="*/ 1246527 h 1357700"/>
              <a:gd name="connsiteX132" fmla="*/ 1705069 w 10678681"/>
              <a:gd name="connsiteY132" fmla="*/ 1251989 h 1357700"/>
              <a:gd name="connsiteX133" fmla="*/ 1397689 w 10678681"/>
              <a:gd name="connsiteY133" fmla="*/ 1336144 h 1357700"/>
              <a:gd name="connsiteX134" fmla="*/ 1220734 w 10678681"/>
              <a:gd name="connsiteY134" fmla="*/ 1257811 h 1357700"/>
              <a:gd name="connsiteX135" fmla="*/ 1021737 w 10678681"/>
              <a:gd name="connsiteY135" fmla="*/ 1238739 h 1357700"/>
              <a:gd name="connsiteX136" fmla="*/ 959820 w 10678681"/>
              <a:gd name="connsiteY136" fmla="*/ 1275863 h 1357700"/>
              <a:gd name="connsiteX137" fmla="*/ 929137 w 10678681"/>
              <a:gd name="connsiteY137" fmla="*/ 1273957 h 1357700"/>
              <a:gd name="connsiteX138" fmla="*/ 878849 w 10678681"/>
              <a:gd name="connsiteY138" fmla="*/ 1266740 h 1357700"/>
              <a:gd name="connsiteX139" fmla="*/ 800667 w 10678681"/>
              <a:gd name="connsiteY139" fmla="*/ 1282041 h 1357700"/>
              <a:gd name="connsiteX140" fmla="*/ 644906 w 10678681"/>
              <a:gd name="connsiteY140" fmla="*/ 1273685 h 1357700"/>
              <a:gd name="connsiteX141" fmla="*/ 379869 w 10678681"/>
              <a:gd name="connsiteY141" fmla="*/ 1339165 h 1357700"/>
              <a:gd name="connsiteX142" fmla="*/ 137696 w 10678681"/>
              <a:gd name="connsiteY142" fmla="*/ 1319217 h 1357700"/>
              <a:gd name="connsiteX143" fmla="*/ 54250 w 10678681"/>
              <a:gd name="connsiteY143" fmla="*/ 1315838 h 1357700"/>
              <a:gd name="connsiteX144" fmla="*/ 28042 w 10678681"/>
              <a:gd name="connsiteY144" fmla="*/ 1297822 h 1357700"/>
              <a:gd name="connsiteX145" fmla="*/ 0 w 10678681"/>
              <a:gd name="connsiteY145" fmla="*/ 1294612 h 1357700"/>
              <a:gd name="connsiteX146" fmla="*/ 0 w 10678681"/>
              <a:gd name="connsiteY146"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0528 w 10678681"/>
              <a:gd name="connsiteY122" fmla="*/ 1204338 h 1357700"/>
              <a:gd name="connsiteX123" fmla="*/ 2121820 w 10678681"/>
              <a:gd name="connsiteY123" fmla="*/ 1187078 h 1357700"/>
              <a:gd name="connsiteX124" fmla="*/ 2092716 w 10678681"/>
              <a:gd name="connsiteY124" fmla="*/ 1139224 h 1357700"/>
              <a:gd name="connsiteX125" fmla="*/ 2052449 w 10678681"/>
              <a:gd name="connsiteY125" fmla="*/ 1109687 h 1357700"/>
              <a:gd name="connsiteX126" fmla="*/ 2032607 w 10678681"/>
              <a:gd name="connsiteY126" fmla="*/ 1175477 h 1357700"/>
              <a:gd name="connsiteX127" fmla="*/ 1901837 w 10678681"/>
              <a:gd name="connsiteY127" fmla="*/ 1221762 h 1357700"/>
              <a:gd name="connsiteX128" fmla="*/ 1836762 w 10678681"/>
              <a:gd name="connsiteY128" fmla="*/ 1237387 h 1357700"/>
              <a:gd name="connsiteX129" fmla="*/ 1735877 w 10678681"/>
              <a:gd name="connsiteY129" fmla="*/ 1246527 h 1357700"/>
              <a:gd name="connsiteX130" fmla="*/ 1705069 w 10678681"/>
              <a:gd name="connsiteY130" fmla="*/ 1251989 h 1357700"/>
              <a:gd name="connsiteX131" fmla="*/ 1397689 w 10678681"/>
              <a:gd name="connsiteY131" fmla="*/ 1336144 h 1357700"/>
              <a:gd name="connsiteX132" fmla="*/ 1220734 w 10678681"/>
              <a:gd name="connsiteY132" fmla="*/ 1257811 h 1357700"/>
              <a:gd name="connsiteX133" fmla="*/ 1021737 w 10678681"/>
              <a:gd name="connsiteY133" fmla="*/ 1238739 h 1357700"/>
              <a:gd name="connsiteX134" fmla="*/ 959820 w 10678681"/>
              <a:gd name="connsiteY134" fmla="*/ 1275863 h 1357700"/>
              <a:gd name="connsiteX135" fmla="*/ 929137 w 10678681"/>
              <a:gd name="connsiteY135" fmla="*/ 1273957 h 1357700"/>
              <a:gd name="connsiteX136" fmla="*/ 878849 w 10678681"/>
              <a:gd name="connsiteY136" fmla="*/ 1266740 h 1357700"/>
              <a:gd name="connsiteX137" fmla="*/ 800667 w 10678681"/>
              <a:gd name="connsiteY137" fmla="*/ 1282041 h 1357700"/>
              <a:gd name="connsiteX138" fmla="*/ 644906 w 10678681"/>
              <a:gd name="connsiteY138" fmla="*/ 1273685 h 1357700"/>
              <a:gd name="connsiteX139" fmla="*/ 379869 w 10678681"/>
              <a:gd name="connsiteY139" fmla="*/ 1339165 h 1357700"/>
              <a:gd name="connsiteX140" fmla="*/ 137696 w 10678681"/>
              <a:gd name="connsiteY140" fmla="*/ 1319217 h 1357700"/>
              <a:gd name="connsiteX141" fmla="*/ 54250 w 10678681"/>
              <a:gd name="connsiteY141" fmla="*/ 1315838 h 1357700"/>
              <a:gd name="connsiteX142" fmla="*/ 28042 w 10678681"/>
              <a:gd name="connsiteY142" fmla="*/ 1297822 h 1357700"/>
              <a:gd name="connsiteX143" fmla="*/ 0 w 10678681"/>
              <a:gd name="connsiteY143" fmla="*/ 1294612 h 1357700"/>
              <a:gd name="connsiteX144" fmla="*/ 0 w 10678681"/>
              <a:gd name="connsiteY144"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121820 w 10678681"/>
              <a:gd name="connsiteY122" fmla="*/ 1187078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10157 w 10678681"/>
              <a:gd name="connsiteY125" fmla="*/ 115276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36762 w 10678681"/>
              <a:gd name="connsiteY126" fmla="*/ 1237387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75981 w 10678681"/>
              <a:gd name="connsiteY113" fmla="*/ 1208973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2443"/>
              <a:gd name="connsiteX1" fmla="*/ 10678681 w 10678681"/>
              <a:gd name="connsiteY1" fmla="*/ 0 h 1352443"/>
              <a:gd name="connsiteX2" fmla="*/ 10666019 w 10678681"/>
              <a:gd name="connsiteY2" fmla="*/ 7876 h 1352443"/>
              <a:gd name="connsiteX3" fmla="*/ 10632825 w 10678681"/>
              <a:gd name="connsiteY3" fmla="*/ 32153 h 1352443"/>
              <a:gd name="connsiteX4" fmla="*/ 10510605 w 10678681"/>
              <a:gd name="connsiteY4" fmla="*/ 30449 h 1352443"/>
              <a:gd name="connsiteX5" fmla="*/ 10456989 w 10678681"/>
              <a:gd name="connsiteY5" fmla="*/ 979 h 1352443"/>
              <a:gd name="connsiteX6" fmla="*/ 10438642 w 10678681"/>
              <a:gd name="connsiteY6" fmla="*/ 1524 h 1352443"/>
              <a:gd name="connsiteX7" fmla="*/ 10407146 w 10678681"/>
              <a:gd name="connsiteY7" fmla="*/ 43659 h 1352443"/>
              <a:gd name="connsiteX8" fmla="*/ 10357996 w 10678681"/>
              <a:gd name="connsiteY8" fmla="*/ 50836 h 1352443"/>
              <a:gd name="connsiteX9" fmla="*/ 10306667 w 10678681"/>
              <a:gd name="connsiteY9" fmla="*/ 109739 h 1352443"/>
              <a:gd name="connsiteX10" fmla="*/ 10115334 w 10678681"/>
              <a:gd name="connsiteY10" fmla="*/ 155658 h 1352443"/>
              <a:gd name="connsiteX11" fmla="*/ 10068157 w 10678681"/>
              <a:gd name="connsiteY11" fmla="*/ 215673 h 1352443"/>
              <a:gd name="connsiteX12" fmla="*/ 10045431 w 10678681"/>
              <a:gd name="connsiteY12" fmla="*/ 229568 h 1352443"/>
              <a:gd name="connsiteX13" fmla="*/ 10013265 w 10678681"/>
              <a:gd name="connsiteY13" fmla="*/ 284757 h 1352443"/>
              <a:gd name="connsiteX14" fmla="*/ 9862496 w 10678681"/>
              <a:gd name="connsiteY14" fmla="*/ 223033 h 1352443"/>
              <a:gd name="connsiteX15" fmla="*/ 9679638 w 10678681"/>
              <a:gd name="connsiteY15" fmla="*/ 277462 h 1352443"/>
              <a:gd name="connsiteX16" fmla="*/ 9498347 w 10678681"/>
              <a:gd name="connsiteY16" fmla="*/ 244723 h 1352443"/>
              <a:gd name="connsiteX17" fmla="*/ 9399702 w 10678681"/>
              <a:gd name="connsiteY17" fmla="*/ 276316 h 1352443"/>
              <a:gd name="connsiteX18" fmla="*/ 9378439 w 10678681"/>
              <a:gd name="connsiteY18" fmla="*/ 326244 h 1352443"/>
              <a:gd name="connsiteX19" fmla="*/ 9121744 w 10678681"/>
              <a:gd name="connsiteY19" fmla="*/ 365177 h 1352443"/>
              <a:gd name="connsiteX20" fmla="*/ 9061654 w 10678681"/>
              <a:gd name="connsiteY20" fmla="*/ 393730 h 1352443"/>
              <a:gd name="connsiteX21" fmla="*/ 8997577 w 10678681"/>
              <a:gd name="connsiteY21" fmla="*/ 380865 h 1352443"/>
              <a:gd name="connsiteX22" fmla="*/ 8907968 w 10678681"/>
              <a:gd name="connsiteY22" fmla="*/ 447345 h 1352443"/>
              <a:gd name="connsiteX23" fmla="*/ 8764163 w 10678681"/>
              <a:gd name="connsiteY23" fmla="*/ 471000 h 1352443"/>
              <a:gd name="connsiteX24" fmla="*/ 8680155 w 10678681"/>
              <a:gd name="connsiteY24" fmla="*/ 492404 h 1352443"/>
              <a:gd name="connsiteX25" fmla="*/ 8651436 w 10678681"/>
              <a:gd name="connsiteY25" fmla="*/ 511923 h 1352443"/>
              <a:gd name="connsiteX26" fmla="*/ 8609185 w 10678681"/>
              <a:gd name="connsiteY26" fmla="*/ 531525 h 1352443"/>
              <a:gd name="connsiteX27" fmla="*/ 8537091 w 10678681"/>
              <a:gd name="connsiteY27" fmla="*/ 574933 h 1352443"/>
              <a:gd name="connsiteX28" fmla="*/ 8435931 w 10678681"/>
              <a:gd name="connsiteY28" fmla="*/ 617926 h 1352443"/>
              <a:gd name="connsiteX29" fmla="*/ 8348623 w 10678681"/>
              <a:gd name="connsiteY29" fmla="*/ 600607 h 1352443"/>
              <a:gd name="connsiteX30" fmla="*/ 8344233 w 10678681"/>
              <a:gd name="connsiteY30" fmla="*/ 610922 h 1352443"/>
              <a:gd name="connsiteX31" fmla="*/ 8290622 w 10678681"/>
              <a:gd name="connsiteY31" fmla="*/ 622687 h 1352443"/>
              <a:gd name="connsiteX32" fmla="*/ 8086698 w 10678681"/>
              <a:gd name="connsiteY32" fmla="*/ 605185 h 1352443"/>
              <a:gd name="connsiteX33" fmla="*/ 7982378 w 10678681"/>
              <a:gd name="connsiteY33" fmla="*/ 629799 h 1352443"/>
              <a:gd name="connsiteX34" fmla="*/ 7947952 w 10678681"/>
              <a:gd name="connsiteY34" fmla="*/ 648003 h 1352443"/>
              <a:gd name="connsiteX35" fmla="*/ 7890112 w 10678681"/>
              <a:gd name="connsiteY35" fmla="*/ 677915 h 1352443"/>
              <a:gd name="connsiteX36" fmla="*/ 7853284 w 10678681"/>
              <a:gd name="connsiteY36" fmla="*/ 723588 h 1352443"/>
              <a:gd name="connsiteX37" fmla="*/ 7802383 w 10678681"/>
              <a:gd name="connsiteY37" fmla="*/ 739359 h 1352443"/>
              <a:gd name="connsiteX38" fmla="*/ 7730518 w 10678681"/>
              <a:gd name="connsiteY38" fmla="*/ 739526 h 1352443"/>
              <a:gd name="connsiteX39" fmla="*/ 7652907 w 10678681"/>
              <a:gd name="connsiteY39" fmla="*/ 783273 h 1352443"/>
              <a:gd name="connsiteX40" fmla="*/ 7606008 w 10678681"/>
              <a:gd name="connsiteY40" fmla="*/ 800717 h 1352443"/>
              <a:gd name="connsiteX41" fmla="*/ 7480223 w 10678681"/>
              <a:gd name="connsiteY41" fmla="*/ 856821 h 1352443"/>
              <a:gd name="connsiteX42" fmla="*/ 7356005 w 10678681"/>
              <a:gd name="connsiteY42" fmla="*/ 919462 h 1352443"/>
              <a:gd name="connsiteX43" fmla="*/ 7305396 w 10678681"/>
              <a:gd name="connsiteY43" fmla="*/ 986228 h 1352443"/>
              <a:gd name="connsiteX44" fmla="*/ 7266251 w 10678681"/>
              <a:gd name="connsiteY44" fmla="*/ 967864 h 1352443"/>
              <a:gd name="connsiteX45" fmla="*/ 7269396 w 10678681"/>
              <a:gd name="connsiteY45" fmla="*/ 989282 h 1352443"/>
              <a:gd name="connsiteX46" fmla="*/ 7258094 w 10678681"/>
              <a:gd name="connsiteY46" fmla="*/ 990679 h 1352443"/>
              <a:gd name="connsiteX47" fmla="*/ 7257893 w 10678681"/>
              <a:gd name="connsiteY47" fmla="*/ 991204 h 1352443"/>
              <a:gd name="connsiteX48" fmla="*/ 7247153 w 10678681"/>
              <a:gd name="connsiteY48" fmla="*/ 991550 h 1352443"/>
              <a:gd name="connsiteX49" fmla="*/ 7193612 w 10678681"/>
              <a:gd name="connsiteY49" fmla="*/ 987042 h 1352443"/>
              <a:gd name="connsiteX50" fmla="*/ 7132632 w 10678681"/>
              <a:gd name="connsiteY50" fmla="*/ 1042036 h 1352443"/>
              <a:gd name="connsiteX51" fmla="*/ 7105610 w 10678681"/>
              <a:gd name="connsiteY51" fmla="*/ 1053537 h 1352443"/>
              <a:gd name="connsiteX52" fmla="*/ 7069148 w 10678681"/>
              <a:gd name="connsiteY52" fmla="*/ 1047163 h 1352443"/>
              <a:gd name="connsiteX53" fmla="*/ 7039634 w 10678681"/>
              <a:gd name="connsiteY53" fmla="*/ 1059971 h 1352443"/>
              <a:gd name="connsiteX54" fmla="*/ 7033445 w 10678681"/>
              <a:gd name="connsiteY54" fmla="*/ 1063314 h 1352443"/>
              <a:gd name="connsiteX55" fmla="*/ 6999157 w 10678681"/>
              <a:gd name="connsiteY55" fmla="*/ 1055282 h 1352443"/>
              <a:gd name="connsiteX56" fmla="*/ 6981874 w 10678681"/>
              <a:gd name="connsiteY56" fmla="*/ 1053827 h 1352443"/>
              <a:gd name="connsiteX57" fmla="*/ 6976102 w 10678681"/>
              <a:gd name="connsiteY57" fmla="*/ 1047854 h 1352443"/>
              <a:gd name="connsiteX58" fmla="*/ 6951040 w 10678681"/>
              <a:gd name="connsiteY58" fmla="*/ 1048531 h 1352443"/>
              <a:gd name="connsiteX59" fmla="*/ 6948497 w 10678681"/>
              <a:gd name="connsiteY59" fmla="*/ 1050706 h 1352443"/>
              <a:gd name="connsiteX60" fmla="*/ 6926582 w 10678681"/>
              <a:gd name="connsiteY60" fmla="*/ 1043462 h 1352443"/>
              <a:gd name="connsiteX61" fmla="*/ 6833743 w 10678681"/>
              <a:gd name="connsiteY61" fmla="*/ 1027960 h 1352443"/>
              <a:gd name="connsiteX62" fmla="*/ 6687090 w 10678681"/>
              <a:gd name="connsiteY62" fmla="*/ 1063250 h 1352443"/>
              <a:gd name="connsiteX63" fmla="*/ 6437450 w 10678681"/>
              <a:gd name="connsiteY63" fmla="*/ 1101075 h 1352443"/>
              <a:gd name="connsiteX64" fmla="*/ 6327795 w 10678681"/>
              <a:gd name="connsiteY64" fmla="*/ 1088142 h 1352443"/>
              <a:gd name="connsiteX65" fmla="*/ 6136549 w 10678681"/>
              <a:gd name="connsiteY65" fmla="*/ 1100268 h 1352443"/>
              <a:gd name="connsiteX66" fmla="*/ 6004655 w 10678681"/>
              <a:gd name="connsiteY66" fmla="*/ 1114946 h 1352443"/>
              <a:gd name="connsiteX67" fmla="*/ 5936643 w 10678681"/>
              <a:gd name="connsiteY67" fmla="*/ 1095428 h 1352443"/>
              <a:gd name="connsiteX68" fmla="*/ 5912484 w 10678681"/>
              <a:gd name="connsiteY68" fmla="*/ 1112624 h 1352443"/>
              <a:gd name="connsiteX69" fmla="*/ 5908387 w 10678681"/>
              <a:gd name="connsiteY69" fmla="*/ 1116018 h 1352443"/>
              <a:gd name="connsiteX70" fmla="*/ 5890495 w 10678681"/>
              <a:gd name="connsiteY70" fmla="*/ 1120268 h 1352443"/>
              <a:gd name="connsiteX71" fmla="*/ 5887318 w 10678681"/>
              <a:gd name="connsiteY71" fmla="*/ 1133134 h 1352443"/>
              <a:gd name="connsiteX72" fmla="*/ 5861726 w 10678681"/>
              <a:gd name="connsiteY72" fmla="*/ 1147891 h 1352443"/>
              <a:gd name="connsiteX73" fmla="*/ 5805823 w 10678681"/>
              <a:gd name="connsiteY73" fmla="*/ 1152457 h 1352443"/>
              <a:gd name="connsiteX74" fmla="*/ 5689841 w 10678681"/>
              <a:gd name="connsiteY74" fmla="*/ 1176232 h 1352443"/>
              <a:gd name="connsiteX75" fmla="*/ 5605119 w 10678681"/>
              <a:gd name="connsiteY75" fmla="*/ 1190202 h 1352443"/>
              <a:gd name="connsiteX76" fmla="*/ 5488513 w 10678681"/>
              <a:gd name="connsiteY76" fmla="*/ 1205367 h 1352443"/>
              <a:gd name="connsiteX77" fmla="*/ 5402905 w 10678681"/>
              <a:gd name="connsiteY77" fmla="*/ 1241191 h 1352443"/>
              <a:gd name="connsiteX78" fmla="*/ 5285593 w 10678681"/>
              <a:gd name="connsiteY78" fmla="*/ 1273569 h 1352443"/>
              <a:gd name="connsiteX79" fmla="*/ 5192893 w 10678681"/>
              <a:gd name="connsiteY79" fmla="*/ 1247188 h 1352443"/>
              <a:gd name="connsiteX80" fmla="*/ 5186475 w 10678681"/>
              <a:gd name="connsiteY80" fmla="*/ 1257028 h 1352443"/>
              <a:gd name="connsiteX81" fmla="*/ 5126038 w 10678681"/>
              <a:gd name="connsiteY81" fmla="*/ 1263189 h 1352443"/>
              <a:gd name="connsiteX82" fmla="*/ 4894688 w 10678681"/>
              <a:gd name="connsiteY82" fmla="*/ 1247184 h 1352443"/>
              <a:gd name="connsiteX83" fmla="*/ 4788036 w 10678681"/>
              <a:gd name="connsiteY83" fmla="*/ 1238182 h 1352443"/>
              <a:gd name="connsiteX84" fmla="*/ 4747555 w 10678681"/>
              <a:gd name="connsiteY84" fmla="*/ 1252768 h 1352443"/>
              <a:gd name="connsiteX85" fmla="*/ 4679644 w 10678681"/>
              <a:gd name="connsiteY85" fmla="*/ 1276603 h 1352443"/>
              <a:gd name="connsiteX86" fmla="*/ 4632222 w 10678681"/>
              <a:gd name="connsiteY86" fmla="*/ 1318360 h 1352443"/>
              <a:gd name="connsiteX87" fmla="*/ 4617358 w 10678681"/>
              <a:gd name="connsiteY87" fmla="*/ 1327690 h 1352443"/>
              <a:gd name="connsiteX88" fmla="*/ 4589102 w 10678681"/>
              <a:gd name="connsiteY88" fmla="*/ 1321223 h 1352443"/>
              <a:gd name="connsiteX89" fmla="*/ 4578184 w 10678681"/>
              <a:gd name="connsiteY89" fmla="*/ 1326745 h 1352443"/>
              <a:gd name="connsiteX90" fmla="*/ 4574270 w 10678681"/>
              <a:gd name="connsiteY90" fmla="*/ 1325878 h 1352443"/>
              <a:gd name="connsiteX91" fmla="*/ 4564919 w 10678681"/>
              <a:gd name="connsiteY91" fmla="*/ 1325507 h 1352443"/>
              <a:gd name="connsiteX92" fmla="*/ 4566586 w 10678681"/>
              <a:gd name="connsiteY92" fmla="*/ 1316963 h 1352443"/>
              <a:gd name="connsiteX93" fmla="*/ 4556303 w 10678681"/>
              <a:gd name="connsiteY93" fmla="*/ 1300262 h 1352443"/>
              <a:gd name="connsiteX94" fmla="*/ 4502358 w 10678681"/>
              <a:gd name="connsiteY94" fmla="*/ 1302558 h 1352443"/>
              <a:gd name="connsiteX95" fmla="*/ 4498919 w 10678681"/>
              <a:gd name="connsiteY95" fmla="*/ 1312115 h 1352443"/>
              <a:gd name="connsiteX96" fmla="*/ 4492075 w 10678681"/>
              <a:gd name="connsiteY96" fmla="*/ 1313357 h 1352443"/>
              <a:gd name="connsiteX97" fmla="*/ 4487466 w 10678681"/>
              <a:gd name="connsiteY97" fmla="*/ 1304102 h 1352443"/>
              <a:gd name="connsiteX98" fmla="*/ 4398292 w 10678681"/>
              <a:gd name="connsiteY98" fmla="*/ 1278410 h 1352443"/>
              <a:gd name="connsiteX99" fmla="*/ 4306088 w 10678681"/>
              <a:gd name="connsiteY99" fmla="*/ 1282512 h 1352443"/>
              <a:gd name="connsiteX100" fmla="*/ 4188995 w 10678681"/>
              <a:gd name="connsiteY100" fmla="*/ 1296718 h 1352443"/>
              <a:gd name="connsiteX101" fmla="*/ 4136582 w 10678681"/>
              <a:gd name="connsiteY101" fmla="*/ 1287687 h 1352443"/>
              <a:gd name="connsiteX102" fmla="*/ 4064614 w 10678681"/>
              <a:gd name="connsiteY102" fmla="*/ 1296118 h 1352443"/>
              <a:gd name="connsiteX103" fmla="*/ 3900948 w 10678681"/>
              <a:gd name="connsiteY103" fmla="*/ 1322156 h 1352443"/>
              <a:gd name="connsiteX104" fmla="*/ 3787890 w 10678681"/>
              <a:gd name="connsiteY104" fmla="*/ 1352442 h 1352443"/>
              <a:gd name="connsiteX105" fmla="*/ 3745993 w 10678681"/>
              <a:gd name="connsiteY105" fmla="*/ 1342630 h 1352443"/>
              <a:gd name="connsiteX106" fmla="*/ 3675785 w 10678681"/>
              <a:gd name="connsiteY106" fmla="*/ 1326802 h 1352443"/>
              <a:gd name="connsiteX107" fmla="*/ 3623856 w 10678681"/>
              <a:gd name="connsiteY107" fmla="*/ 1290804 h 1352443"/>
              <a:gd name="connsiteX108" fmla="*/ 3564933 w 10678681"/>
              <a:gd name="connsiteY108" fmla="*/ 1287147 h 1352443"/>
              <a:gd name="connsiteX109" fmla="*/ 3550537 w 10678681"/>
              <a:gd name="connsiteY109" fmla="*/ 1317552 h 1352443"/>
              <a:gd name="connsiteX110" fmla="*/ 3487736 w 10678681"/>
              <a:gd name="connsiteY110" fmla="*/ 1303493 h 1352443"/>
              <a:gd name="connsiteX111" fmla="*/ 3392548 w 10678681"/>
              <a:gd name="connsiteY111" fmla="*/ 1278741 h 1352443"/>
              <a:gd name="connsiteX112" fmla="*/ 3337466 w 10678681"/>
              <a:gd name="connsiteY112" fmla="*/ 1272537 h 1352443"/>
              <a:gd name="connsiteX113" fmla="*/ 3175981 w 10678681"/>
              <a:gd name="connsiteY113" fmla="*/ 1208973 h 1352443"/>
              <a:gd name="connsiteX114" fmla="*/ 3036856 w 10678681"/>
              <a:gd name="connsiteY114" fmla="*/ 1214383 h 1352443"/>
              <a:gd name="connsiteX115" fmla="*/ 2824973 w 10678681"/>
              <a:gd name="connsiteY115" fmla="*/ 1134864 h 1352443"/>
              <a:gd name="connsiteX116" fmla="*/ 2804398 w 10678681"/>
              <a:gd name="connsiteY116" fmla="*/ 1125556 h 1352443"/>
              <a:gd name="connsiteX117" fmla="*/ 2736109 w 10678681"/>
              <a:gd name="connsiteY117" fmla="*/ 1137717 h 1352443"/>
              <a:gd name="connsiteX118" fmla="*/ 2659096 w 10678681"/>
              <a:gd name="connsiteY118" fmla="*/ 1150294 h 1352443"/>
              <a:gd name="connsiteX119" fmla="*/ 2567088 w 10678681"/>
              <a:gd name="connsiteY119" fmla="*/ 1181781 h 1352443"/>
              <a:gd name="connsiteX120" fmla="*/ 2454501 w 10678681"/>
              <a:gd name="connsiteY120" fmla="*/ 1155455 h 1352443"/>
              <a:gd name="connsiteX121" fmla="*/ 2385161 w 10678681"/>
              <a:gd name="connsiteY121" fmla="*/ 1161312 h 1352443"/>
              <a:gd name="connsiteX122" fmla="*/ 2273361 w 10678681"/>
              <a:gd name="connsiteY122" fmla="*/ 1134090 h 1352443"/>
              <a:gd name="connsiteX123" fmla="*/ 2132003 w 10678681"/>
              <a:gd name="connsiteY123" fmla="*/ 1139225 h 1352443"/>
              <a:gd name="connsiteX124" fmla="*/ 2041224 w 10678681"/>
              <a:gd name="connsiteY124" fmla="*/ 1147536 h 1352443"/>
              <a:gd name="connsiteX125" fmla="*/ 2010157 w 10678681"/>
              <a:gd name="connsiteY125" fmla="*/ 1152767 h 1352443"/>
              <a:gd name="connsiteX126" fmla="*/ 1859213 w 10678681"/>
              <a:gd name="connsiteY126" fmla="*/ 1199540 h 1352443"/>
              <a:gd name="connsiteX127" fmla="*/ 1735877 w 10678681"/>
              <a:gd name="connsiteY127" fmla="*/ 1246527 h 1352443"/>
              <a:gd name="connsiteX128" fmla="*/ 1705069 w 10678681"/>
              <a:gd name="connsiteY128" fmla="*/ 1251989 h 1352443"/>
              <a:gd name="connsiteX129" fmla="*/ 1307888 w 10678681"/>
              <a:gd name="connsiteY129" fmla="*/ 1283156 h 1352443"/>
              <a:gd name="connsiteX130" fmla="*/ 1220734 w 10678681"/>
              <a:gd name="connsiteY130" fmla="*/ 1257811 h 1352443"/>
              <a:gd name="connsiteX131" fmla="*/ 1021737 w 10678681"/>
              <a:gd name="connsiteY131" fmla="*/ 1238739 h 1352443"/>
              <a:gd name="connsiteX132" fmla="*/ 959820 w 10678681"/>
              <a:gd name="connsiteY132" fmla="*/ 1275863 h 1352443"/>
              <a:gd name="connsiteX133" fmla="*/ 929137 w 10678681"/>
              <a:gd name="connsiteY133" fmla="*/ 1273957 h 1352443"/>
              <a:gd name="connsiteX134" fmla="*/ 878849 w 10678681"/>
              <a:gd name="connsiteY134" fmla="*/ 1266740 h 1352443"/>
              <a:gd name="connsiteX135" fmla="*/ 800667 w 10678681"/>
              <a:gd name="connsiteY135" fmla="*/ 1282041 h 1352443"/>
              <a:gd name="connsiteX136" fmla="*/ 644906 w 10678681"/>
              <a:gd name="connsiteY136" fmla="*/ 1273685 h 1352443"/>
              <a:gd name="connsiteX137" fmla="*/ 379869 w 10678681"/>
              <a:gd name="connsiteY137" fmla="*/ 1339165 h 1352443"/>
              <a:gd name="connsiteX138" fmla="*/ 137696 w 10678681"/>
              <a:gd name="connsiteY138" fmla="*/ 1319217 h 1352443"/>
              <a:gd name="connsiteX139" fmla="*/ 54250 w 10678681"/>
              <a:gd name="connsiteY139" fmla="*/ 1315838 h 1352443"/>
              <a:gd name="connsiteX140" fmla="*/ 28042 w 10678681"/>
              <a:gd name="connsiteY140" fmla="*/ 1297822 h 1352443"/>
              <a:gd name="connsiteX141" fmla="*/ 0 w 10678681"/>
              <a:gd name="connsiteY141" fmla="*/ 1294612 h 1352443"/>
              <a:gd name="connsiteX142" fmla="*/ 0 w 10678681"/>
              <a:gd name="connsiteY142" fmla="*/ 0 h 1352443"/>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22314 w 10678681"/>
              <a:gd name="connsiteY18" fmla="*/ 33381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720084 w 10678681"/>
              <a:gd name="connsiteY39" fmla="*/ 760750 h 1342734"/>
              <a:gd name="connsiteX40" fmla="*/ 7652907 w 10678681"/>
              <a:gd name="connsiteY40" fmla="*/ 783273 h 1342734"/>
              <a:gd name="connsiteX41" fmla="*/ 7606008 w 10678681"/>
              <a:gd name="connsiteY41" fmla="*/ 800717 h 1342734"/>
              <a:gd name="connsiteX42" fmla="*/ 7480223 w 10678681"/>
              <a:gd name="connsiteY42" fmla="*/ 856821 h 1342734"/>
              <a:gd name="connsiteX43" fmla="*/ 7356005 w 10678681"/>
              <a:gd name="connsiteY43" fmla="*/ 919462 h 1342734"/>
              <a:gd name="connsiteX44" fmla="*/ 7305396 w 10678681"/>
              <a:gd name="connsiteY44" fmla="*/ 986228 h 1342734"/>
              <a:gd name="connsiteX45" fmla="*/ 7266251 w 10678681"/>
              <a:gd name="connsiteY45" fmla="*/ 967864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64919 w 10678681"/>
              <a:gd name="connsiteY89" fmla="*/ 1325507 h 1342734"/>
              <a:gd name="connsiteX90" fmla="*/ 4566586 w 10678681"/>
              <a:gd name="connsiteY90" fmla="*/ 1316963 h 1342734"/>
              <a:gd name="connsiteX91" fmla="*/ 4556303 w 10678681"/>
              <a:gd name="connsiteY91" fmla="*/ 1300262 h 1342734"/>
              <a:gd name="connsiteX92" fmla="*/ 4502358 w 10678681"/>
              <a:gd name="connsiteY92" fmla="*/ 1302558 h 1342734"/>
              <a:gd name="connsiteX93" fmla="*/ 4498919 w 10678681"/>
              <a:gd name="connsiteY93" fmla="*/ 1312115 h 1342734"/>
              <a:gd name="connsiteX94" fmla="*/ 4492075 w 10678681"/>
              <a:gd name="connsiteY94" fmla="*/ 1313357 h 1342734"/>
              <a:gd name="connsiteX95" fmla="*/ 4487466 w 10678681"/>
              <a:gd name="connsiteY95" fmla="*/ 1304102 h 1342734"/>
              <a:gd name="connsiteX96" fmla="*/ 4398292 w 10678681"/>
              <a:gd name="connsiteY96" fmla="*/ 1278410 h 1342734"/>
              <a:gd name="connsiteX97" fmla="*/ 4306088 w 10678681"/>
              <a:gd name="connsiteY97" fmla="*/ 1282512 h 1342734"/>
              <a:gd name="connsiteX98" fmla="*/ 4188995 w 10678681"/>
              <a:gd name="connsiteY98" fmla="*/ 1296718 h 1342734"/>
              <a:gd name="connsiteX99" fmla="*/ 4136582 w 10678681"/>
              <a:gd name="connsiteY99" fmla="*/ 1287687 h 1342734"/>
              <a:gd name="connsiteX100" fmla="*/ 4064614 w 10678681"/>
              <a:gd name="connsiteY100" fmla="*/ 1296118 h 1342734"/>
              <a:gd name="connsiteX101" fmla="*/ 3900948 w 10678681"/>
              <a:gd name="connsiteY101" fmla="*/ 1322156 h 1342734"/>
              <a:gd name="connsiteX102" fmla="*/ 3787890 w 10678681"/>
              <a:gd name="connsiteY102" fmla="*/ 1322164 h 1342734"/>
              <a:gd name="connsiteX103" fmla="*/ 3745993 w 10678681"/>
              <a:gd name="connsiteY103" fmla="*/ 1342630 h 1342734"/>
              <a:gd name="connsiteX104" fmla="*/ 3675785 w 10678681"/>
              <a:gd name="connsiteY104" fmla="*/ 1326802 h 1342734"/>
              <a:gd name="connsiteX105" fmla="*/ 3623856 w 10678681"/>
              <a:gd name="connsiteY105" fmla="*/ 1290804 h 1342734"/>
              <a:gd name="connsiteX106" fmla="*/ 3564933 w 10678681"/>
              <a:gd name="connsiteY106" fmla="*/ 1287147 h 1342734"/>
              <a:gd name="connsiteX107" fmla="*/ 3550537 w 10678681"/>
              <a:gd name="connsiteY107" fmla="*/ 1317552 h 1342734"/>
              <a:gd name="connsiteX108" fmla="*/ 3487736 w 10678681"/>
              <a:gd name="connsiteY108" fmla="*/ 1303493 h 1342734"/>
              <a:gd name="connsiteX109" fmla="*/ 3392548 w 10678681"/>
              <a:gd name="connsiteY109" fmla="*/ 1278741 h 1342734"/>
              <a:gd name="connsiteX110" fmla="*/ 3337466 w 10678681"/>
              <a:gd name="connsiteY110" fmla="*/ 1272537 h 1342734"/>
              <a:gd name="connsiteX111" fmla="*/ 3175981 w 10678681"/>
              <a:gd name="connsiteY111" fmla="*/ 1208973 h 1342734"/>
              <a:gd name="connsiteX112" fmla="*/ 3036856 w 10678681"/>
              <a:gd name="connsiteY112" fmla="*/ 1214383 h 1342734"/>
              <a:gd name="connsiteX113" fmla="*/ 2824973 w 10678681"/>
              <a:gd name="connsiteY113" fmla="*/ 1134864 h 1342734"/>
              <a:gd name="connsiteX114" fmla="*/ 2804398 w 10678681"/>
              <a:gd name="connsiteY114" fmla="*/ 1125556 h 1342734"/>
              <a:gd name="connsiteX115" fmla="*/ 2736109 w 10678681"/>
              <a:gd name="connsiteY115" fmla="*/ 1137717 h 1342734"/>
              <a:gd name="connsiteX116" fmla="*/ 2659096 w 10678681"/>
              <a:gd name="connsiteY116" fmla="*/ 1150294 h 1342734"/>
              <a:gd name="connsiteX117" fmla="*/ 2567088 w 10678681"/>
              <a:gd name="connsiteY117" fmla="*/ 1181781 h 1342734"/>
              <a:gd name="connsiteX118" fmla="*/ 2454501 w 10678681"/>
              <a:gd name="connsiteY118" fmla="*/ 1155455 h 1342734"/>
              <a:gd name="connsiteX119" fmla="*/ 2385161 w 10678681"/>
              <a:gd name="connsiteY119" fmla="*/ 1161312 h 1342734"/>
              <a:gd name="connsiteX120" fmla="*/ 2273361 w 10678681"/>
              <a:gd name="connsiteY120" fmla="*/ 1134090 h 1342734"/>
              <a:gd name="connsiteX121" fmla="*/ 2132003 w 10678681"/>
              <a:gd name="connsiteY121" fmla="*/ 1139225 h 1342734"/>
              <a:gd name="connsiteX122" fmla="*/ 2041224 w 10678681"/>
              <a:gd name="connsiteY122" fmla="*/ 1147536 h 1342734"/>
              <a:gd name="connsiteX123" fmla="*/ 2010157 w 10678681"/>
              <a:gd name="connsiteY123" fmla="*/ 1152767 h 1342734"/>
              <a:gd name="connsiteX124" fmla="*/ 1859213 w 10678681"/>
              <a:gd name="connsiteY124" fmla="*/ 1199540 h 1342734"/>
              <a:gd name="connsiteX125" fmla="*/ 1735877 w 10678681"/>
              <a:gd name="connsiteY125" fmla="*/ 1246527 h 1342734"/>
              <a:gd name="connsiteX126" fmla="*/ 1705069 w 10678681"/>
              <a:gd name="connsiteY126" fmla="*/ 1251989 h 1342734"/>
              <a:gd name="connsiteX127" fmla="*/ 1307888 w 10678681"/>
              <a:gd name="connsiteY127" fmla="*/ 1283156 h 1342734"/>
              <a:gd name="connsiteX128" fmla="*/ 1220734 w 10678681"/>
              <a:gd name="connsiteY128" fmla="*/ 1257811 h 1342734"/>
              <a:gd name="connsiteX129" fmla="*/ 1021737 w 10678681"/>
              <a:gd name="connsiteY129" fmla="*/ 1238739 h 1342734"/>
              <a:gd name="connsiteX130" fmla="*/ 959820 w 10678681"/>
              <a:gd name="connsiteY130" fmla="*/ 1275863 h 1342734"/>
              <a:gd name="connsiteX131" fmla="*/ 929137 w 10678681"/>
              <a:gd name="connsiteY131" fmla="*/ 1273957 h 1342734"/>
              <a:gd name="connsiteX132" fmla="*/ 878849 w 10678681"/>
              <a:gd name="connsiteY132" fmla="*/ 1266740 h 1342734"/>
              <a:gd name="connsiteX133" fmla="*/ 800667 w 10678681"/>
              <a:gd name="connsiteY133" fmla="*/ 1282041 h 1342734"/>
              <a:gd name="connsiteX134" fmla="*/ 644906 w 10678681"/>
              <a:gd name="connsiteY134" fmla="*/ 1273685 h 1342734"/>
              <a:gd name="connsiteX135" fmla="*/ 379869 w 10678681"/>
              <a:gd name="connsiteY135" fmla="*/ 1339165 h 1342734"/>
              <a:gd name="connsiteX136" fmla="*/ 137696 w 10678681"/>
              <a:gd name="connsiteY136" fmla="*/ 1319217 h 1342734"/>
              <a:gd name="connsiteX137" fmla="*/ 54250 w 10678681"/>
              <a:gd name="connsiteY137" fmla="*/ 1315838 h 1342734"/>
              <a:gd name="connsiteX138" fmla="*/ 28042 w 10678681"/>
              <a:gd name="connsiteY138" fmla="*/ 1297822 h 1342734"/>
              <a:gd name="connsiteX139" fmla="*/ 0 w 10678681"/>
              <a:gd name="connsiteY139" fmla="*/ 1294612 h 1342734"/>
              <a:gd name="connsiteX140" fmla="*/ 0 w 10678681"/>
              <a:gd name="connsiteY140"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78184 w 10678681"/>
              <a:gd name="connsiteY87" fmla="*/ 1326745 h 1342734"/>
              <a:gd name="connsiteX88" fmla="*/ 4564919 w 10678681"/>
              <a:gd name="connsiteY88" fmla="*/ 1325507 h 1342734"/>
              <a:gd name="connsiteX89" fmla="*/ 4566586 w 10678681"/>
              <a:gd name="connsiteY89" fmla="*/ 1316963 h 1342734"/>
              <a:gd name="connsiteX90" fmla="*/ 4556303 w 10678681"/>
              <a:gd name="connsiteY90" fmla="*/ 1300262 h 1342734"/>
              <a:gd name="connsiteX91" fmla="*/ 4502358 w 10678681"/>
              <a:gd name="connsiteY91" fmla="*/ 1302558 h 1342734"/>
              <a:gd name="connsiteX92" fmla="*/ 4498919 w 10678681"/>
              <a:gd name="connsiteY92" fmla="*/ 1312115 h 1342734"/>
              <a:gd name="connsiteX93" fmla="*/ 4492075 w 10678681"/>
              <a:gd name="connsiteY93" fmla="*/ 1313357 h 1342734"/>
              <a:gd name="connsiteX94" fmla="*/ 4487466 w 10678681"/>
              <a:gd name="connsiteY94" fmla="*/ 1304102 h 1342734"/>
              <a:gd name="connsiteX95" fmla="*/ 4398292 w 10678681"/>
              <a:gd name="connsiteY95" fmla="*/ 1278410 h 1342734"/>
              <a:gd name="connsiteX96" fmla="*/ 4306088 w 10678681"/>
              <a:gd name="connsiteY96" fmla="*/ 1282512 h 1342734"/>
              <a:gd name="connsiteX97" fmla="*/ 4188995 w 10678681"/>
              <a:gd name="connsiteY97" fmla="*/ 1296718 h 1342734"/>
              <a:gd name="connsiteX98" fmla="*/ 4136582 w 10678681"/>
              <a:gd name="connsiteY98" fmla="*/ 1287687 h 1342734"/>
              <a:gd name="connsiteX99" fmla="*/ 4064614 w 10678681"/>
              <a:gd name="connsiteY99" fmla="*/ 1296118 h 1342734"/>
              <a:gd name="connsiteX100" fmla="*/ 3900948 w 10678681"/>
              <a:gd name="connsiteY100" fmla="*/ 1322156 h 1342734"/>
              <a:gd name="connsiteX101" fmla="*/ 3787890 w 10678681"/>
              <a:gd name="connsiteY101" fmla="*/ 1322164 h 1342734"/>
              <a:gd name="connsiteX102" fmla="*/ 3745993 w 10678681"/>
              <a:gd name="connsiteY102" fmla="*/ 1342630 h 1342734"/>
              <a:gd name="connsiteX103" fmla="*/ 3675785 w 10678681"/>
              <a:gd name="connsiteY103" fmla="*/ 1326802 h 1342734"/>
              <a:gd name="connsiteX104" fmla="*/ 3623856 w 10678681"/>
              <a:gd name="connsiteY104" fmla="*/ 1290804 h 1342734"/>
              <a:gd name="connsiteX105" fmla="*/ 3564933 w 10678681"/>
              <a:gd name="connsiteY105" fmla="*/ 1287147 h 1342734"/>
              <a:gd name="connsiteX106" fmla="*/ 3550537 w 10678681"/>
              <a:gd name="connsiteY106" fmla="*/ 1317552 h 1342734"/>
              <a:gd name="connsiteX107" fmla="*/ 3487736 w 10678681"/>
              <a:gd name="connsiteY107" fmla="*/ 1303493 h 1342734"/>
              <a:gd name="connsiteX108" fmla="*/ 3392548 w 10678681"/>
              <a:gd name="connsiteY108" fmla="*/ 1278741 h 1342734"/>
              <a:gd name="connsiteX109" fmla="*/ 3337466 w 10678681"/>
              <a:gd name="connsiteY109" fmla="*/ 1272537 h 1342734"/>
              <a:gd name="connsiteX110" fmla="*/ 3175981 w 10678681"/>
              <a:gd name="connsiteY110" fmla="*/ 1208973 h 1342734"/>
              <a:gd name="connsiteX111" fmla="*/ 3036856 w 10678681"/>
              <a:gd name="connsiteY111" fmla="*/ 1214383 h 1342734"/>
              <a:gd name="connsiteX112" fmla="*/ 2824973 w 10678681"/>
              <a:gd name="connsiteY112" fmla="*/ 1134864 h 1342734"/>
              <a:gd name="connsiteX113" fmla="*/ 2804398 w 10678681"/>
              <a:gd name="connsiteY113" fmla="*/ 1125556 h 1342734"/>
              <a:gd name="connsiteX114" fmla="*/ 2736109 w 10678681"/>
              <a:gd name="connsiteY114" fmla="*/ 1137717 h 1342734"/>
              <a:gd name="connsiteX115" fmla="*/ 2659096 w 10678681"/>
              <a:gd name="connsiteY115" fmla="*/ 1150294 h 1342734"/>
              <a:gd name="connsiteX116" fmla="*/ 2567088 w 10678681"/>
              <a:gd name="connsiteY116" fmla="*/ 1181781 h 1342734"/>
              <a:gd name="connsiteX117" fmla="*/ 2454501 w 10678681"/>
              <a:gd name="connsiteY117" fmla="*/ 1155455 h 1342734"/>
              <a:gd name="connsiteX118" fmla="*/ 2385161 w 10678681"/>
              <a:gd name="connsiteY118" fmla="*/ 1161312 h 1342734"/>
              <a:gd name="connsiteX119" fmla="*/ 2273361 w 10678681"/>
              <a:gd name="connsiteY119" fmla="*/ 1134090 h 1342734"/>
              <a:gd name="connsiteX120" fmla="*/ 2132003 w 10678681"/>
              <a:gd name="connsiteY120" fmla="*/ 1139225 h 1342734"/>
              <a:gd name="connsiteX121" fmla="*/ 2041224 w 10678681"/>
              <a:gd name="connsiteY121" fmla="*/ 1147536 h 1342734"/>
              <a:gd name="connsiteX122" fmla="*/ 2010157 w 10678681"/>
              <a:gd name="connsiteY122" fmla="*/ 1152767 h 1342734"/>
              <a:gd name="connsiteX123" fmla="*/ 1859213 w 10678681"/>
              <a:gd name="connsiteY123" fmla="*/ 1199540 h 1342734"/>
              <a:gd name="connsiteX124" fmla="*/ 1735877 w 10678681"/>
              <a:gd name="connsiteY124" fmla="*/ 1246527 h 1342734"/>
              <a:gd name="connsiteX125" fmla="*/ 1705069 w 10678681"/>
              <a:gd name="connsiteY125" fmla="*/ 1251989 h 1342734"/>
              <a:gd name="connsiteX126" fmla="*/ 1307888 w 10678681"/>
              <a:gd name="connsiteY126" fmla="*/ 1283156 h 1342734"/>
              <a:gd name="connsiteX127" fmla="*/ 1220734 w 10678681"/>
              <a:gd name="connsiteY127" fmla="*/ 1257811 h 1342734"/>
              <a:gd name="connsiteX128" fmla="*/ 1021737 w 10678681"/>
              <a:gd name="connsiteY128" fmla="*/ 1238739 h 1342734"/>
              <a:gd name="connsiteX129" fmla="*/ 959820 w 10678681"/>
              <a:gd name="connsiteY129" fmla="*/ 1275863 h 1342734"/>
              <a:gd name="connsiteX130" fmla="*/ 929137 w 10678681"/>
              <a:gd name="connsiteY130" fmla="*/ 1273957 h 1342734"/>
              <a:gd name="connsiteX131" fmla="*/ 878849 w 10678681"/>
              <a:gd name="connsiteY131" fmla="*/ 1266740 h 1342734"/>
              <a:gd name="connsiteX132" fmla="*/ 800667 w 10678681"/>
              <a:gd name="connsiteY132" fmla="*/ 1282041 h 1342734"/>
              <a:gd name="connsiteX133" fmla="*/ 644906 w 10678681"/>
              <a:gd name="connsiteY133" fmla="*/ 1273685 h 1342734"/>
              <a:gd name="connsiteX134" fmla="*/ 379869 w 10678681"/>
              <a:gd name="connsiteY134" fmla="*/ 1339165 h 1342734"/>
              <a:gd name="connsiteX135" fmla="*/ 137696 w 10678681"/>
              <a:gd name="connsiteY135" fmla="*/ 1319217 h 1342734"/>
              <a:gd name="connsiteX136" fmla="*/ 54250 w 10678681"/>
              <a:gd name="connsiteY136" fmla="*/ 1315838 h 1342734"/>
              <a:gd name="connsiteX137" fmla="*/ 28042 w 10678681"/>
              <a:gd name="connsiteY137" fmla="*/ 1297822 h 1342734"/>
              <a:gd name="connsiteX138" fmla="*/ 0 w 10678681"/>
              <a:gd name="connsiteY138" fmla="*/ 1294612 h 1342734"/>
              <a:gd name="connsiteX139" fmla="*/ 0 w 10678681"/>
              <a:gd name="connsiteY139"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578184 w 10678681"/>
              <a:gd name="connsiteY86" fmla="*/ 1326745 h 1342734"/>
              <a:gd name="connsiteX87" fmla="*/ 4564919 w 10678681"/>
              <a:gd name="connsiteY87" fmla="*/ 1325507 h 1342734"/>
              <a:gd name="connsiteX88" fmla="*/ 4566586 w 10678681"/>
              <a:gd name="connsiteY88" fmla="*/ 1316963 h 1342734"/>
              <a:gd name="connsiteX89" fmla="*/ 4556303 w 10678681"/>
              <a:gd name="connsiteY89" fmla="*/ 1300262 h 1342734"/>
              <a:gd name="connsiteX90" fmla="*/ 4502358 w 10678681"/>
              <a:gd name="connsiteY90" fmla="*/ 1302558 h 1342734"/>
              <a:gd name="connsiteX91" fmla="*/ 4498919 w 10678681"/>
              <a:gd name="connsiteY91" fmla="*/ 1312115 h 1342734"/>
              <a:gd name="connsiteX92" fmla="*/ 4492075 w 10678681"/>
              <a:gd name="connsiteY92" fmla="*/ 1313357 h 1342734"/>
              <a:gd name="connsiteX93" fmla="*/ 4487466 w 10678681"/>
              <a:gd name="connsiteY93" fmla="*/ 1304102 h 1342734"/>
              <a:gd name="connsiteX94" fmla="*/ 4398292 w 10678681"/>
              <a:gd name="connsiteY94" fmla="*/ 1278410 h 1342734"/>
              <a:gd name="connsiteX95" fmla="*/ 4306088 w 10678681"/>
              <a:gd name="connsiteY95" fmla="*/ 1282512 h 1342734"/>
              <a:gd name="connsiteX96" fmla="*/ 4188995 w 10678681"/>
              <a:gd name="connsiteY96" fmla="*/ 1296718 h 1342734"/>
              <a:gd name="connsiteX97" fmla="*/ 4136582 w 10678681"/>
              <a:gd name="connsiteY97" fmla="*/ 1287687 h 1342734"/>
              <a:gd name="connsiteX98" fmla="*/ 4064614 w 10678681"/>
              <a:gd name="connsiteY98" fmla="*/ 1296118 h 1342734"/>
              <a:gd name="connsiteX99" fmla="*/ 3900948 w 10678681"/>
              <a:gd name="connsiteY99" fmla="*/ 1322156 h 1342734"/>
              <a:gd name="connsiteX100" fmla="*/ 3787890 w 10678681"/>
              <a:gd name="connsiteY100" fmla="*/ 1322164 h 1342734"/>
              <a:gd name="connsiteX101" fmla="*/ 3745993 w 10678681"/>
              <a:gd name="connsiteY101" fmla="*/ 1342630 h 1342734"/>
              <a:gd name="connsiteX102" fmla="*/ 3675785 w 10678681"/>
              <a:gd name="connsiteY102" fmla="*/ 1326802 h 1342734"/>
              <a:gd name="connsiteX103" fmla="*/ 3623856 w 10678681"/>
              <a:gd name="connsiteY103" fmla="*/ 1290804 h 1342734"/>
              <a:gd name="connsiteX104" fmla="*/ 3564933 w 10678681"/>
              <a:gd name="connsiteY104" fmla="*/ 1287147 h 1342734"/>
              <a:gd name="connsiteX105" fmla="*/ 3550537 w 10678681"/>
              <a:gd name="connsiteY105" fmla="*/ 1317552 h 1342734"/>
              <a:gd name="connsiteX106" fmla="*/ 3487736 w 10678681"/>
              <a:gd name="connsiteY106" fmla="*/ 1303493 h 1342734"/>
              <a:gd name="connsiteX107" fmla="*/ 3392548 w 10678681"/>
              <a:gd name="connsiteY107" fmla="*/ 1278741 h 1342734"/>
              <a:gd name="connsiteX108" fmla="*/ 3337466 w 10678681"/>
              <a:gd name="connsiteY108" fmla="*/ 1272537 h 1342734"/>
              <a:gd name="connsiteX109" fmla="*/ 3175981 w 10678681"/>
              <a:gd name="connsiteY109" fmla="*/ 1208973 h 1342734"/>
              <a:gd name="connsiteX110" fmla="*/ 3036856 w 10678681"/>
              <a:gd name="connsiteY110" fmla="*/ 1214383 h 1342734"/>
              <a:gd name="connsiteX111" fmla="*/ 2824973 w 10678681"/>
              <a:gd name="connsiteY111" fmla="*/ 1134864 h 1342734"/>
              <a:gd name="connsiteX112" fmla="*/ 2804398 w 10678681"/>
              <a:gd name="connsiteY112" fmla="*/ 1125556 h 1342734"/>
              <a:gd name="connsiteX113" fmla="*/ 2736109 w 10678681"/>
              <a:gd name="connsiteY113" fmla="*/ 1137717 h 1342734"/>
              <a:gd name="connsiteX114" fmla="*/ 2659096 w 10678681"/>
              <a:gd name="connsiteY114" fmla="*/ 1150294 h 1342734"/>
              <a:gd name="connsiteX115" fmla="*/ 2567088 w 10678681"/>
              <a:gd name="connsiteY115" fmla="*/ 1181781 h 1342734"/>
              <a:gd name="connsiteX116" fmla="*/ 2454501 w 10678681"/>
              <a:gd name="connsiteY116" fmla="*/ 1155455 h 1342734"/>
              <a:gd name="connsiteX117" fmla="*/ 2385161 w 10678681"/>
              <a:gd name="connsiteY117" fmla="*/ 1161312 h 1342734"/>
              <a:gd name="connsiteX118" fmla="*/ 2273361 w 10678681"/>
              <a:gd name="connsiteY118" fmla="*/ 1134090 h 1342734"/>
              <a:gd name="connsiteX119" fmla="*/ 2132003 w 10678681"/>
              <a:gd name="connsiteY119" fmla="*/ 1139225 h 1342734"/>
              <a:gd name="connsiteX120" fmla="*/ 2041224 w 10678681"/>
              <a:gd name="connsiteY120" fmla="*/ 1147536 h 1342734"/>
              <a:gd name="connsiteX121" fmla="*/ 2010157 w 10678681"/>
              <a:gd name="connsiteY121" fmla="*/ 1152767 h 1342734"/>
              <a:gd name="connsiteX122" fmla="*/ 1859213 w 10678681"/>
              <a:gd name="connsiteY122" fmla="*/ 1199540 h 1342734"/>
              <a:gd name="connsiteX123" fmla="*/ 1735877 w 10678681"/>
              <a:gd name="connsiteY123" fmla="*/ 1246527 h 1342734"/>
              <a:gd name="connsiteX124" fmla="*/ 1705069 w 10678681"/>
              <a:gd name="connsiteY124" fmla="*/ 1251989 h 1342734"/>
              <a:gd name="connsiteX125" fmla="*/ 1307888 w 10678681"/>
              <a:gd name="connsiteY125" fmla="*/ 1283156 h 1342734"/>
              <a:gd name="connsiteX126" fmla="*/ 1220734 w 10678681"/>
              <a:gd name="connsiteY126" fmla="*/ 1257811 h 1342734"/>
              <a:gd name="connsiteX127" fmla="*/ 1021737 w 10678681"/>
              <a:gd name="connsiteY127" fmla="*/ 1238739 h 1342734"/>
              <a:gd name="connsiteX128" fmla="*/ 959820 w 10678681"/>
              <a:gd name="connsiteY128" fmla="*/ 1275863 h 1342734"/>
              <a:gd name="connsiteX129" fmla="*/ 929137 w 10678681"/>
              <a:gd name="connsiteY129" fmla="*/ 1273957 h 1342734"/>
              <a:gd name="connsiteX130" fmla="*/ 878849 w 10678681"/>
              <a:gd name="connsiteY130" fmla="*/ 1266740 h 1342734"/>
              <a:gd name="connsiteX131" fmla="*/ 800667 w 10678681"/>
              <a:gd name="connsiteY131" fmla="*/ 1282041 h 1342734"/>
              <a:gd name="connsiteX132" fmla="*/ 644906 w 10678681"/>
              <a:gd name="connsiteY132" fmla="*/ 1273685 h 1342734"/>
              <a:gd name="connsiteX133" fmla="*/ 379869 w 10678681"/>
              <a:gd name="connsiteY133" fmla="*/ 1339165 h 1342734"/>
              <a:gd name="connsiteX134" fmla="*/ 137696 w 10678681"/>
              <a:gd name="connsiteY134" fmla="*/ 1319217 h 1342734"/>
              <a:gd name="connsiteX135" fmla="*/ 54250 w 10678681"/>
              <a:gd name="connsiteY135" fmla="*/ 1315838 h 1342734"/>
              <a:gd name="connsiteX136" fmla="*/ 28042 w 10678681"/>
              <a:gd name="connsiteY136" fmla="*/ 1297822 h 1342734"/>
              <a:gd name="connsiteX137" fmla="*/ 0 w 10678681"/>
              <a:gd name="connsiteY137" fmla="*/ 1294612 h 1342734"/>
              <a:gd name="connsiteX138" fmla="*/ 0 w 10678681"/>
              <a:gd name="connsiteY138"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578184 w 10678681"/>
              <a:gd name="connsiteY85" fmla="*/ 1326745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17473 w 10678681"/>
              <a:gd name="connsiteY85" fmla="*/ 1296467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26038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660167 w 10678681"/>
              <a:gd name="connsiteY122" fmla="*/ 123684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0678681" h="1342734">
                <a:moveTo>
                  <a:pt x="0" y="0"/>
                </a:moveTo>
                <a:lnTo>
                  <a:pt x="10678681" y="0"/>
                </a:lnTo>
                <a:lnTo>
                  <a:pt x="10666019" y="7876"/>
                </a:lnTo>
                <a:cubicBezTo>
                  <a:pt x="10653407" y="16166"/>
                  <a:pt x="10642107" y="24244"/>
                  <a:pt x="10632825" y="32153"/>
                </a:cubicBezTo>
                <a:cubicBezTo>
                  <a:pt x="10592272" y="36323"/>
                  <a:pt x="10556884" y="50892"/>
                  <a:pt x="10516219" y="45588"/>
                </a:cubicBezTo>
                <a:cubicBezTo>
                  <a:pt x="10497465" y="38035"/>
                  <a:pt x="10481313" y="25649"/>
                  <a:pt x="10456989" y="979"/>
                </a:cubicBezTo>
                <a:cubicBezTo>
                  <a:pt x="10458435" y="21260"/>
                  <a:pt x="10448472" y="9612"/>
                  <a:pt x="10438642" y="1524"/>
                </a:cubicBezTo>
                <a:cubicBezTo>
                  <a:pt x="10430119" y="11702"/>
                  <a:pt x="10417632" y="41266"/>
                  <a:pt x="10407146" y="43659"/>
                </a:cubicBezTo>
                <a:cubicBezTo>
                  <a:pt x="10379701" y="2826"/>
                  <a:pt x="10370665" y="125005"/>
                  <a:pt x="10341159" y="103824"/>
                </a:cubicBezTo>
                <a:cubicBezTo>
                  <a:pt x="10332001" y="120367"/>
                  <a:pt x="10274736" y="115685"/>
                  <a:pt x="10244930" y="94599"/>
                </a:cubicBezTo>
                <a:cubicBezTo>
                  <a:pt x="10189350" y="132718"/>
                  <a:pt x="10178914" y="158571"/>
                  <a:pt x="10115334" y="155658"/>
                </a:cubicBezTo>
                <a:cubicBezTo>
                  <a:pt x="10110816" y="185325"/>
                  <a:pt x="10047419" y="166765"/>
                  <a:pt x="10068157" y="215673"/>
                </a:cubicBezTo>
                <a:cubicBezTo>
                  <a:pt x="10047157" y="216184"/>
                  <a:pt x="10029060" y="198149"/>
                  <a:pt x="10045431" y="229568"/>
                </a:cubicBezTo>
                <a:cubicBezTo>
                  <a:pt x="10018897" y="234017"/>
                  <a:pt x="9963426" y="205273"/>
                  <a:pt x="9929077" y="209062"/>
                </a:cubicBezTo>
                <a:cubicBezTo>
                  <a:pt x="9910475" y="224494"/>
                  <a:pt x="9890198" y="272419"/>
                  <a:pt x="9840045" y="223033"/>
                </a:cubicBezTo>
                <a:cubicBezTo>
                  <a:pt x="9789999" y="276055"/>
                  <a:pt x="9744257" y="186744"/>
                  <a:pt x="9679639" y="247182"/>
                </a:cubicBezTo>
                <a:cubicBezTo>
                  <a:pt x="9634736" y="215294"/>
                  <a:pt x="9537501" y="238016"/>
                  <a:pt x="9498347" y="244723"/>
                </a:cubicBezTo>
                <a:cubicBezTo>
                  <a:pt x="9450379" y="244255"/>
                  <a:pt x="9394227" y="293607"/>
                  <a:pt x="9366026" y="299024"/>
                </a:cubicBezTo>
                <a:cubicBezTo>
                  <a:pt x="9341424" y="298595"/>
                  <a:pt x="9297504" y="338146"/>
                  <a:pt x="9316702" y="356523"/>
                </a:cubicBezTo>
                <a:cubicBezTo>
                  <a:pt x="9228105" y="319675"/>
                  <a:pt x="9206375" y="367221"/>
                  <a:pt x="9121744" y="365177"/>
                </a:cubicBezTo>
                <a:cubicBezTo>
                  <a:pt x="9093808" y="425910"/>
                  <a:pt x="9103257" y="373647"/>
                  <a:pt x="9061654" y="393730"/>
                </a:cubicBezTo>
                <a:cubicBezTo>
                  <a:pt x="9060114" y="344357"/>
                  <a:pt x="9015442" y="432718"/>
                  <a:pt x="8997577" y="380865"/>
                </a:cubicBezTo>
                <a:cubicBezTo>
                  <a:pt x="8969550" y="402056"/>
                  <a:pt x="8954076" y="446763"/>
                  <a:pt x="8907968" y="447345"/>
                </a:cubicBezTo>
                <a:cubicBezTo>
                  <a:pt x="8864369" y="428134"/>
                  <a:pt x="8818646" y="497461"/>
                  <a:pt x="8764163" y="471000"/>
                </a:cubicBezTo>
                <a:cubicBezTo>
                  <a:pt x="8744747" y="465539"/>
                  <a:pt x="8688469" y="474754"/>
                  <a:pt x="8680155" y="492404"/>
                </a:cubicBezTo>
                <a:cubicBezTo>
                  <a:pt x="8668902" y="497604"/>
                  <a:pt x="8654338" y="493892"/>
                  <a:pt x="8651436" y="511923"/>
                </a:cubicBezTo>
                <a:cubicBezTo>
                  <a:pt x="8645505" y="533975"/>
                  <a:pt x="8599739" y="507897"/>
                  <a:pt x="8609185" y="531525"/>
                </a:cubicBezTo>
                <a:cubicBezTo>
                  <a:pt x="8576806" y="513805"/>
                  <a:pt x="8560019" y="560634"/>
                  <a:pt x="8537091" y="574933"/>
                </a:cubicBezTo>
                <a:cubicBezTo>
                  <a:pt x="8510928" y="556486"/>
                  <a:pt x="8488623" y="604682"/>
                  <a:pt x="8435931" y="617926"/>
                </a:cubicBezTo>
                <a:cubicBezTo>
                  <a:pt x="8406978" y="596402"/>
                  <a:pt x="8400500" y="627188"/>
                  <a:pt x="8348623" y="600607"/>
                </a:cubicBezTo>
                <a:cubicBezTo>
                  <a:pt x="8347650" y="604255"/>
                  <a:pt x="8320537" y="587451"/>
                  <a:pt x="8276883" y="588214"/>
                </a:cubicBezTo>
                <a:cubicBezTo>
                  <a:pt x="8233229" y="588977"/>
                  <a:pt x="8147007" y="602039"/>
                  <a:pt x="8086698" y="605185"/>
                </a:cubicBezTo>
                <a:cubicBezTo>
                  <a:pt x="8018754" y="612533"/>
                  <a:pt x="8076794" y="658105"/>
                  <a:pt x="7982378" y="629799"/>
                </a:cubicBezTo>
                <a:cubicBezTo>
                  <a:pt x="7978309" y="650417"/>
                  <a:pt x="7968020" y="653434"/>
                  <a:pt x="7947952" y="648003"/>
                </a:cubicBezTo>
                <a:cubicBezTo>
                  <a:pt x="7915301" y="652980"/>
                  <a:pt x="7930086" y="699793"/>
                  <a:pt x="7890112" y="677915"/>
                </a:cubicBezTo>
                <a:cubicBezTo>
                  <a:pt x="7902561" y="702153"/>
                  <a:pt x="7831508" y="700184"/>
                  <a:pt x="7853284" y="723588"/>
                </a:cubicBezTo>
                <a:cubicBezTo>
                  <a:pt x="7838304" y="751013"/>
                  <a:pt x="7817999" y="714992"/>
                  <a:pt x="7802383" y="739359"/>
                </a:cubicBezTo>
                <a:cubicBezTo>
                  <a:pt x="7781922" y="742015"/>
                  <a:pt x="7755431" y="732207"/>
                  <a:pt x="7730518" y="739526"/>
                </a:cubicBezTo>
                <a:cubicBezTo>
                  <a:pt x="7716802" y="743091"/>
                  <a:pt x="7733019" y="753459"/>
                  <a:pt x="7720084" y="760750"/>
                </a:cubicBezTo>
                <a:cubicBezTo>
                  <a:pt x="7707149" y="768041"/>
                  <a:pt x="7671920" y="776612"/>
                  <a:pt x="7652907" y="783273"/>
                </a:cubicBezTo>
                <a:cubicBezTo>
                  <a:pt x="7630163" y="772504"/>
                  <a:pt x="7616976" y="783101"/>
                  <a:pt x="7606008" y="800717"/>
                </a:cubicBezTo>
                <a:cubicBezTo>
                  <a:pt x="7561224" y="806541"/>
                  <a:pt x="7527083" y="837162"/>
                  <a:pt x="7480223" y="856821"/>
                </a:cubicBezTo>
                <a:cubicBezTo>
                  <a:pt x="7422566" y="851729"/>
                  <a:pt x="7406130" y="898621"/>
                  <a:pt x="7356005" y="919462"/>
                </a:cubicBezTo>
                <a:cubicBezTo>
                  <a:pt x="7301710" y="896412"/>
                  <a:pt x="7327853" y="963334"/>
                  <a:pt x="7305396" y="986228"/>
                </a:cubicBezTo>
                <a:lnTo>
                  <a:pt x="7266251" y="967864"/>
                </a:lnTo>
                <a:lnTo>
                  <a:pt x="7258094" y="990679"/>
                </a:lnTo>
                <a:lnTo>
                  <a:pt x="7257893" y="991204"/>
                </a:lnTo>
                <a:lnTo>
                  <a:pt x="7247153" y="991550"/>
                </a:lnTo>
                <a:cubicBezTo>
                  <a:pt x="7228850" y="991013"/>
                  <a:pt x="7210872" y="989423"/>
                  <a:pt x="7193612" y="987042"/>
                </a:cubicBezTo>
                <a:cubicBezTo>
                  <a:pt x="7184018" y="1016185"/>
                  <a:pt x="7117645" y="991054"/>
                  <a:pt x="7132632" y="1042036"/>
                </a:cubicBezTo>
                <a:cubicBezTo>
                  <a:pt x="7109597" y="1040358"/>
                  <a:pt x="7092653" y="1020472"/>
                  <a:pt x="7105610" y="1053537"/>
                </a:cubicBezTo>
                <a:cubicBezTo>
                  <a:pt x="7098186" y="1053959"/>
                  <a:pt x="7071669" y="1042250"/>
                  <a:pt x="7069148" y="1047163"/>
                </a:cubicBezTo>
                <a:lnTo>
                  <a:pt x="7039634" y="1059971"/>
                </a:lnTo>
                <a:lnTo>
                  <a:pt x="7033445" y="1063314"/>
                </a:lnTo>
                <a:lnTo>
                  <a:pt x="6999157" y="1055282"/>
                </a:lnTo>
                <a:lnTo>
                  <a:pt x="6981874" y="1053827"/>
                </a:lnTo>
                <a:lnTo>
                  <a:pt x="6976102" y="1047854"/>
                </a:lnTo>
                <a:cubicBezTo>
                  <a:pt x="6970359" y="1044495"/>
                  <a:pt x="6962768" y="1043656"/>
                  <a:pt x="6951040" y="1048531"/>
                </a:cubicBezTo>
                <a:lnTo>
                  <a:pt x="6948497" y="1050706"/>
                </a:lnTo>
                <a:lnTo>
                  <a:pt x="6926582" y="1043462"/>
                </a:lnTo>
                <a:cubicBezTo>
                  <a:pt x="6919310" y="1039773"/>
                  <a:pt x="6839625" y="1034777"/>
                  <a:pt x="6833743" y="1027960"/>
                </a:cubicBezTo>
                <a:cubicBezTo>
                  <a:pt x="6776335" y="1015119"/>
                  <a:pt x="6761260" y="1047430"/>
                  <a:pt x="6687090" y="1063250"/>
                </a:cubicBezTo>
                <a:cubicBezTo>
                  <a:pt x="6621041" y="1075436"/>
                  <a:pt x="6482366" y="1074217"/>
                  <a:pt x="6431838" y="1063226"/>
                </a:cubicBezTo>
                <a:cubicBezTo>
                  <a:pt x="6405016" y="1060235"/>
                  <a:pt x="6309698" y="1067799"/>
                  <a:pt x="6327795" y="1088142"/>
                </a:cubicBezTo>
                <a:cubicBezTo>
                  <a:pt x="6241699" y="1050273"/>
                  <a:pt x="6228725" y="1111123"/>
                  <a:pt x="6136549" y="1100268"/>
                </a:cubicBezTo>
                <a:cubicBezTo>
                  <a:pt x="6096483" y="1157984"/>
                  <a:pt x="6053277" y="1099229"/>
                  <a:pt x="6004655" y="1114946"/>
                </a:cubicBezTo>
                <a:cubicBezTo>
                  <a:pt x="6010724" y="1065500"/>
                  <a:pt x="5948029" y="1149051"/>
                  <a:pt x="5936643" y="1095428"/>
                </a:cubicBezTo>
                <a:cubicBezTo>
                  <a:pt x="5928154" y="1099986"/>
                  <a:pt x="5920290" y="1106094"/>
                  <a:pt x="5912484" y="1112624"/>
                </a:cubicBezTo>
                <a:lnTo>
                  <a:pt x="5908387" y="1116018"/>
                </a:lnTo>
                <a:lnTo>
                  <a:pt x="5890495" y="1120268"/>
                </a:lnTo>
                <a:lnTo>
                  <a:pt x="5887318" y="1133134"/>
                </a:lnTo>
                <a:lnTo>
                  <a:pt x="5861726" y="1147891"/>
                </a:lnTo>
                <a:cubicBezTo>
                  <a:pt x="5851855" y="1151615"/>
                  <a:pt x="5818443" y="1153513"/>
                  <a:pt x="5805823" y="1152457"/>
                </a:cubicBezTo>
                <a:cubicBezTo>
                  <a:pt x="5761190" y="1128740"/>
                  <a:pt x="5745234" y="1208320"/>
                  <a:pt x="5689841" y="1176232"/>
                </a:cubicBezTo>
                <a:cubicBezTo>
                  <a:pt x="5645165" y="1182523"/>
                  <a:pt x="5638674" y="1185346"/>
                  <a:pt x="5605119" y="1190202"/>
                </a:cubicBezTo>
                <a:cubicBezTo>
                  <a:pt x="5595173" y="1211597"/>
                  <a:pt x="5481899" y="1180798"/>
                  <a:pt x="5488513" y="1205367"/>
                </a:cubicBezTo>
                <a:cubicBezTo>
                  <a:pt x="5455905" y="1184307"/>
                  <a:pt x="5430208" y="1229302"/>
                  <a:pt x="5402905" y="1241191"/>
                </a:cubicBezTo>
                <a:cubicBezTo>
                  <a:pt x="5353635" y="1248161"/>
                  <a:pt x="5228965" y="1244549"/>
                  <a:pt x="5192893" y="1247188"/>
                </a:cubicBezTo>
                <a:cubicBezTo>
                  <a:pt x="5191257" y="1250727"/>
                  <a:pt x="5178909" y="1254361"/>
                  <a:pt x="5164025" y="1257028"/>
                </a:cubicBezTo>
                <a:cubicBezTo>
                  <a:pt x="5149141" y="1259695"/>
                  <a:pt x="5121746" y="1277136"/>
                  <a:pt x="5103589" y="1263189"/>
                </a:cubicBezTo>
                <a:cubicBezTo>
                  <a:pt x="5020856" y="1221392"/>
                  <a:pt x="4961920" y="1251721"/>
                  <a:pt x="4894688" y="1247184"/>
                </a:cubicBezTo>
                <a:cubicBezTo>
                  <a:pt x="4819279" y="1247443"/>
                  <a:pt x="4886780" y="1276272"/>
                  <a:pt x="4788036" y="1238182"/>
                </a:cubicBezTo>
                <a:cubicBezTo>
                  <a:pt x="4780353" y="1258340"/>
                  <a:pt x="4768632" y="1260281"/>
                  <a:pt x="4747555" y="1252768"/>
                </a:cubicBezTo>
                <a:cubicBezTo>
                  <a:pt x="4711089" y="1254336"/>
                  <a:pt x="4719897" y="1302605"/>
                  <a:pt x="4679644" y="1276603"/>
                </a:cubicBezTo>
                <a:cubicBezTo>
                  <a:pt x="4651415" y="1288933"/>
                  <a:pt x="4636594" y="1288316"/>
                  <a:pt x="4617473" y="1296467"/>
                </a:cubicBezTo>
                <a:lnTo>
                  <a:pt x="4564919" y="1325507"/>
                </a:lnTo>
                <a:lnTo>
                  <a:pt x="4566586" y="1316963"/>
                </a:lnTo>
                <a:cubicBezTo>
                  <a:pt x="4569057" y="1308855"/>
                  <a:pt x="4571069" y="1299935"/>
                  <a:pt x="4556303" y="1300262"/>
                </a:cubicBezTo>
                <a:cubicBezTo>
                  <a:pt x="4525488" y="1305073"/>
                  <a:pt x="4517133" y="1269079"/>
                  <a:pt x="4502358" y="1302558"/>
                </a:cubicBezTo>
                <a:lnTo>
                  <a:pt x="4498919" y="1312115"/>
                </a:lnTo>
                <a:lnTo>
                  <a:pt x="4492075" y="1313357"/>
                </a:lnTo>
                <a:cubicBezTo>
                  <a:pt x="4488463" y="1312870"/>
                  <a:pt x="4486534" y="1310394"/>
                  <a:pt x="4487466" y="1304102"/>
                </a:cubicBezTo>
                <a:cubicBezTo>
                  <a:pt x="4457512" y="1328789"/>
                  <a:pt x="4426787" y="1287064"/>
                  <a:pt x="4398292" y="1278410"/>
                </a:cubicBezTo>
                <a:cubicBezTo>
                  <a:pt x="4375210" y="1302378"/>
                  <a:pt x="4366248" y="1283298"/>
                  <a:pt x="4306088" y="1282512"/>
                </a:cubicBezTo>
                <a:cubicBezTo>
                  <a:pt x="4280844" y="1310113"/>
                  <a:pt x="4237476" y="1258925"/>
                  <a:pt x="4188995" y="1296718"/>
                </a:cubicBezTo>
                <a:cubicBezTo>
                  <a:pt x="4186961" y="1293392"/>
                  <a:pt x="4157312" y="1287787"/>
                  <a:pt x="4136582" y="1287687"/>
                </a:cubicBezTo>
                <a:cubicBezTo>
                  <a:pt x="4115852" y="1287587"/>
                  <a:pt x="4081037" y="1280166"/>
                  <a:pt x="4064614" y="1296118"/>
                </a:cubicBezTo>
                <a:cubicBezTo>
                  <a:pt x="3987264" y="1347194"/>
                  <a:pt x="3967205" y="1309881"/>
                  <a:pt x="3900948" y="1322156"/>
                </a:cubicBezTo>
                <a:cubicBezTo>
                  <a:pt x="3826014" y="1330612"/>
                  <a:pt x="3831060" y="1333478"/>
                  <a:pt x="3787890" y="1322164"/>
                </a:cubicBezTo>
                <a:cubicBezTo>
                  <a:pt x="3777929" y="1303028"/>
                  <a:pt x="3766063" y="1332733"/>
                  <a:pt x="3745993" y="1342630"/>
                </a:cubicBezTo>
                <a:cubicBezTo>
                  <a:pt x="3709591" y="1345286"/>
                  <a:pt x="3712765" y="1296323"/>
                  <a:pt x="3675785" y="1326802"/>
                </a:cubicBezTo>
                <a:cubicBezTo>
                  <a:pt x="3682573" y="1300349"/>
                  <a:pt x="3606829" y="1318588"/>
                  <a:pt x="3623856" y="1290804"/>
                </a:cubicBezTo>
                <a:cubicBezTo>
                  <a:pt x="3600335" y="1267550"/>
                  <a:pt x="3588308" y="1307279"/>
                  <a:pt x="3564933" y="1287147"/>
                </a:cubicBezTo>
                <a:cubicBezTo>
                  <a:pt x="3538420" y="1283043"/>
                  <a:pt x="3579946" y="1314789"/>
                  <a:pt x="3550537" y="1317552"/>
                </a:cubicBezTo>
                <a:cubicBezTo>
                  <a:pt x="3514920" y="1316159"/>
                  <a:pt x="3514600" y="1364317"/>
                  <a:pt x="3487736" y="1303493"/>
                </a:cubicBezTo>
                <a:cubicBezTo>
                  <a:pt x="3450312" y="1319195"/>
                  <a:pt x="3443340" y="1291726"/>
                  <a:pt x="3392548" y="1278741"/>
                </a:cubicBezTo>
                <a:cubicBezTo>
                  <a:pt x="3371053" y="1294449"/>
                  <a:pt x="3354022" y="1287164"/>
                  <a:pt x="3337466" y="1272537"/>
                </a:cubicBezTo>
                <a:cubicBezTo>
                  <a:pt x="3287808" y="1277154"/>
                  <a:pt x="3231625" y="1217343"/>
                  <a:pt x="3175981" y="1208973"/>
                </a:cubicBezTo>
                <a:cubicBezTo>
                  <a:pt x="3115467" y="1227175"/>
                  <a:pt x="3096324" y="1223154"/>
                  <a:pt x="3036856" y="1214383"/>
                </a:cubicBezTo>
                <a:cubicBezTo>
                  <a:pt x="2976484" y="1195723"/>
                  <a:pt x="2863716" y="1149668"/>
                  <a:pt x="2824973" y="1134864"/>
                </a:cubicBezTo>
                <a:cubicBezTo>
                  <a:pt x="2817752" y="1140972"/>
                  <a:pt x="2802616" y="1134132"/>
                  <a:pt x="2804398" y="1125556"/>
                </a:cubicBezTo>
                <a:cubicBezTo>
                  <a:pt x="2796364" y="1128008"/>
                  <a:pt x="2737660" y="1151579"/>
                  <a:pt x="2736109" y="1137717"/>
                </a:cubicBezTo>
                <a:cubicBezTo>
                  <a:pt x="2696082" y="1134954"/>
                  <a:pt x="2695314" y="1134322"/>
                  <a:pt x="2659096" y="1150294"/>
                </a:cubicBezTo>
                <a:cubicBezTo>
                  <a:pt x="2582535" y="1124403"/>
                  <a:pt x="2622743" y="1189988"/>
                  <a:pt x="2567088" y="1181781"/>
                </a:cubicBezTo>
                <a:cubicBezTo>
                  <a:pt x="2523074" y="1153322"/>
                  <a:pt x="2505741" y="1175022"/>
                  <a:pt x="2454501" y="1155455"/>
                </a:cubicBezTo>
                <a:cubicBezTo>
                  <a:pt x="2435184" y="1199648"/>
                  <a:pt x="2405890" y="1149324"/>
                  <a:pt x="2385161" y="1161312"/>
                </a:cubicBezTo>
                <a:cubicBezTo>
                  <a:pt x="2329714" y="1166582"/>
                  <a:pt x="2322102" y="1137771"/>
                  <a:pt x="2273361" y="1134090"/>
                </a:cubicBezTo>
                <a:cubicBezTo>
                  <a:pt x="2270204" y="1112590"/>
                  <a:pt x="2164540" y="1136821"/>
                  <a:pt x="2132003" y="1139225"/>
                </a:cubicBezTo>
                <a:cubicBezTo>
                  <a:pt x="2119616" y="1127805"/>
                  <a:pt x="2068429" y="1132839"/>
                  <a:pt x="2041224" y="1147536"/>
                </a:cubicBezTo>
                <a:cubicBezTo>
                  <a:pt x="2072319" y="1178143"/>
                  <a:pt x="2006941" y="1118646"/>
                  <a:pt x="2010157" y="1152767"/>
                </a:cubicBezTo>
                <a:cubicBezTo>
                  <a:pt x="1976080" y="1167742"/>
                  <a:pt x="1904926" y="1183913"/>
                  <a:pt x="1859213" y="1199540"/>
                </a:cubicBezTo>
                <a:cubicBezTo>
                  <a:pt x="1837985" y="1173314"/>
                  <a:pt x="1772946" y="1249813"/>
                  <a:pt x="1735877" y="1246527"/>
                </a:cubicBezTo>
                <a:cubicBezTo>
                  <a:pt x="1727774" y="1263559"/>
                  <a:pt x="1674382" y="1247072"/>
                  <a:pt x="1660167" y="1236849"/>
                </a:cubicBezTo>
                <a:cubicBezTo>
                  <a:pt x="1541640" y="1221134"/>
                  <a:pt x="1352140" y="1267338"/>
                  <a:pt x="1279827" y="1245307"/>
                </a:cubicBezTo>
                <a:lnTo>
                  <a:pt x="1021737" y="1238739"/>
                </a:lnTo>
                <a:cubicBezTo>
                  <a:pt x="1011829" y="1264670"/>
                  <a:pt x="960483" y="1235921"/>
                  <a:pt x="959820" y="1275863"/>
                </a:cubicBezTo>
                <a:cubicBezTo>
                  <a:pt x="950745" y="1291685"/>
                  <a:pt x="934594" y="1289700"/>
                  <a:pt x="929137" y="1273957"/>
                </a:cubicBezTo>
                <a:cubicBezTo>
                  <a:pt x="909281" y="1275184"/>
                  <a:pt x="894620" y="1293444"/>
                  <a:pt x="878849" y="1266740"/>
                </a:cubicBezTo>
                <a:cubicBezTo>
                  <a:pt x="851668" y="1267510"/>
                  <a:pt x="816599" y="1322523"/>
                  <a:pt x="800667" y="1282041"/>
                </a:cubicBezTo>
                <a:cubicBezTo>
                  <a:pt x="741645" y="1285469"/>
                  <a:pt x="699773" y="1269716"/>
                  <a:pt x="644906" y="1273685"/>
                </a:cubicBezTo>
                <a:cubicBezTo>
                  <a:pt x="541527" y="1321342"/>
                  <a:pt x="446058" y="1236106"/>
                  <a:pt x="379869" y="1339165"/>
                </a:cubicBezTo>
                <a:cubicBezTo>
                  <a:pt x="292000" y="1296022"/>
                  <a:pt x="211611" y="1323804"/>
                  <a:pt x="137696" y="1319217"/>
                </a:cubicBezTo>
                <a:cubicBezTo>
                  <a:pt x="102121" y="1327987"/>
                  <a:pt x="88791" y="1285209"/>
                  <a:pt x="54250" y="1315838"/>
                </a:cubicBezTo>
                <a:cubicBezTo>
                  <a:pt x="49461" y="1305340"/>
                  <a:pt x="39595" y="1300426"/>
                  <a:pt x="28042" y="1297822"/>
                </a:cubicBezTo>
                <a:lnTo>
                  <a:pt x="0" y="1294612"/>
                </a:lnTo>
                <a:lnTo>
                  <a:pt x="0" y="0"/>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6C2F2D6-F636-46AD-BCD9-994702A00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890120" cy="735601"/>
          </a:xfrm>
          <a:custGeom>
            <a:avLst/>
            <a:gdLst>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906706 w 10678681"/>
              <a:gd name="connsiteY64" fmla="*/ 1027961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05317 w 10678681"/>
              <a:gd name="connsiteY66" fmla="*/ 1011686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61470 w 10678681"/>
              <a:gd name="connsiteY68" fmla="*/ 108057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392549 w 10678681"/>
              <a:gd name="connsiteY67" fmla="*/ 1032948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074811 w 10678681"/>
              <a:gd name="connsiteY69" fmla="*/ 1092701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28273 w 10678681"/>
              <a:gd name="connsiteY77" fmla="*/ 1152456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67391 w 10678681"/>
              <a:gd name="connsiteY78" fmla="*/ 1161093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72219 w 10678681"/>
              <a:gd name="connsiteY79" fmla="*/ 1173708 h 1357700"/>
              <a:gd name="connsiteX80" fmla="*/ 5537768 w 10678681"/>
              <a:gd name="connsiteY80" fmla="*/ 1190202 h 1357700"/>
              <a:gd name="connsiteX81" fmla="*/ 5488513 w 10678681"/>
              <a:gd name="connsiteY81" fmla="*/ 1205367 h 1357700"/>
              <a:gd name="connsiteX82" fmla="*/ 5402905 w 10678681"/>
              <a:gd name="connsiteY82" fmla="*/ 1241191 h 1357700"/>
              <a:gd name="connsiteX83" fmla="*/ 5285593 w 10678681"/>
              <a:gd name="connsiteY83" fmla="*/ 1273569 h 1357700"/>
              <a:gd name="connsiteX84" fmla="*/ 5192893 w 10678681"/>
              <a:gd name="connsiteY84" fmla="*/ 1247188 h 1357700"/>
              <a:gd name="connsiteX85" fmla="*/ 5186475 w 10678681"/>
              <a:gd name="connsiteY85" fmla="*/ 1257028 h 1357700"/>
              <a:gd name="connsiteX86" fmla="*/ 5126038 w 10678681"/>
              <a:gd name="connsiteY86" fmla="*/ 1263189 h 1357700"/>
              <a:gd name="connsiteX87" fmla="*/ 4905913 w 10678681"/>
              <a:gd name="connsiteY87" fmla="*/ 1224477 h 1357700"/>
              <a:gd name="connsiteX88" fmla="*/ 4788036 w 10678681"/>
              <a:gd name="connsiteY88" fmla="*/ 1238182 h 1357700"/>
              <a:gd name="connsiteX89" fmla="*/ 4747555 w 10678681"/>
              <a:gd name="connsiteY89" fmla="*/ 1252768 h 1357700"/>
              <a:gd name="connsiteX90" fmla="*/ 4679644 w 10678681"/>
              <a:gd name="connsiteY90" fmla="*/ 1276603 h 1357700"/>
              <a:gd name="connsiteX91" fmla="*/ 4632222 w 10678681"/>
              <a:gd name="connsiteY91" fmla="*/ 1318360 h 1357700"/>
              <a:gd name="connsiteX92" fmla="*/ 4617358 w 10678681"/>
              <a:gd name="connsiteY92" fmla="*/ 1327690 h 1357700"/>
              <a:gd name="connsiteX93" fmla="*/ 4589102 w 10678681"/>
              <a:gd name="connsiteY93" fmla="*/ 1321223 h 1357700"/>
              <a:gd name="connsiteX94" fmla="*/ 4578184 w 10678681"/>
              <a:gd name="connsiteY94" fmla="*/ 1326745 h 1357700"/>
              <a:gd name="connsiteX95" fmla="*/ 4574270 w 10678681"/>
              <a:gd name="connsiteY95" fmla="*/ 1325878 h 1357700"/>
              <a:gd name="connsiteX96" fmla="*/ 4564919 w 10678681"/>
              <a:gd name="connsiteY96" fmla="*/ 1325507 h 1357700"/>
              <a:gd name="connsiteX97" fmla="*/ 4566586 w 10678681"/>
              <a:gd name="connsiteY97" fmla="*/ 1316963 h 1357700"/>
              <a:gd name="connsiteX98" fmla="*/ 4556303 w 10678681"/>
              <a:gd name="connsiteY98" fmla="*/ 1300262 h 1357700"/>
              <a:gd name="connsiteX99" fmla="*/ 4502358 w 10678681"/>
              <a:gd name="connsiteY99" fmla="*/ 1302558 h 1357700"/>
              <a:gd name="connsiteX100" fmla="*/ 4498919 w 10678681"/>
              <a:gd name="connsiteY100" fmla="*/ 1312115 h 1357700"/>
              <a:gd name="connsiteX101" fmla="*/ 4492075 w 10678681"/>
              <a:gd name="connsiteY101" fmla="*/ 1313357 h 1357700"/>
              <a:gd name="connsiteX102" fmla="*/ 4487466 w 10678681"/>
              <a:gd name="connsiteY102" fmla="*/ 1304102 h 1357700"/>
              <a:gd name="connsiteX103" fmla="*/ 4398292 w 10678681"/>
              <a:gd name="connsiteY103" fmla="*/ 1278410 h 1357700"/>
              <a:gd name="connsiteX104" fmla="*/ 4278026 w 10678681"/>
              <a:gd name="connsiteY104" fmla="*/ 1259803 h 1357700"/>
              <a:gd name="connsiteX105" fmla="*/ 4188995 w 10678681"/>
              <a:gd name="connsiteY105" fmla="*/ 1296718 h 1357700"/>
              <a:gd name="connsiteX106" fmla="*/ 4181483 w 10678681"/>
              <a:gd name="connsiteY106" fmla="*/ 1287686 h 1357700"/>
              <a:gd name="connsiteX107" fmla="*/ 4120739 w 10678681"/>
              <a:gd name="connsiteY107" fmla="*/ 1288549 h 1357700"/>
              <a:gd name="connsiteX108" fmla="*/ 3906561 w 10678681"/>
              <a:gd name="connsiteY108" fmla="*/ 1352435 h 1357700"/>
              <a:gd name="connsiteX109" fmla="*/ 3787890 w 10678681"/>
              <a:gd name="connsiteY109" fmla="*/ 1352442 h 1357700"/>
              <a:gd name="connsiteX110" fmla="*/ 3745993 w 10678681"/>
              <a:gd name="connsiteY110" fmla="*/ 1342630 h 1357700"/>
              <a:gd name="connsiteX111" fmla="*/ 3675785 w 10678681"/>
              <a:gd name="connsiteY111" fmla="*/ 1326802 h 1357700"/>
              <a:gd name="connsiteX112" fmla="*/ 3623856 w 10678681"/>
              <a:gd name="connsiteY112" fmla="*/ 1290804 h 1357700"/>
              <a:gd name="connsiteX113" fmla="*/ 3564933 w 10678681"/>
              <a:gd name="connsiteY113" fmla="*/ 1287147 h 1357700"/>
              <a:gd name="connsiteX114" fmla="*/ 3550537 w 10678681"/>
              <a:gd name="connsiteY114" fmla="*/ 1317552 h 1357700"/>
              <a:gd name="connsiteX115" fmla="*/ 3487736 w 10678681"/>
              <a:gd name="connsiteY115" fmla="*/ 1303493 h 1357700"/>
              <a:gd name="connsiteX116" fmla="*/ 3392548 w 10678681"/>
              <a:gd name="connsiteY116" fmla="*/ 1278741 h 1357700"/>
              <a:gd name="connsiteX117" fmla="*/ 3337466 w 10678681"/>
              <a:gd name="connsiteY117" fmla="*/ 1272537 h 1357700"/>
              <a:gd name="connsiteX118" fmla="*/ 3187206 w 10678681"/>
              <a:gd name="connsiteY118" fmla="*/ 1246821 h 1357700"/>
              <a:gd name="connsiteX119" fmla="*/ 3036856 w 10678681"/>
              <a:gd name="connsiteY119" fmla="*/ 1214383 h 1357700"/>
              <a:gd name="connsiteX120" fmla="*/ 2948654 w 10678681"/>
              <a:gd name="connsiteY120" fmla="*/ 1157455 h 1357700"/>
              <a:gd name="connsiteX121" fmla="*/ 2824973 w 10678681"/>
              <a:gd name="connsiteY121" fmla="*/ 1134864 h 1357700"/>
              <a:gd name="connsiteX122" fmla="*/ 2804398 w 10678681"/>
              <a:gd name="connsiteY122" fmla="*/ 1125556 h 1357700"/>
              <a:gd name="connsiteX123" fmla="*/ 2775396 w 10678681"/>
              <a:gd name="connsiteY123" fmla="*/ 1130148 h 1357700"/>
              <a:gd name="connsiteX124" fmla="*/ 2659096 w 10678681"/>
              <a:gd name="connsiteY124" fmla="*/ 1150294 h 1357700"/>
              <a:gd name="connsiteX125" fmla="*/ 2567088 w 10678681"/>
              <a:gd name="connsiteY125" fmla="*/ 1181781 h 1357700"/>
              <a:gd name="connsiteX126" fmla="*/ 2454501 w 10678681"/>
              <a:gd name="connsiteY126" fmla="*/ 1155455 h 1357700"/>
              <a:gd name="connsiteX127" fmla="*/ 2385161 w 10678681"/>
              <a:gd name="connsiteY127" fmla="*/ 1161312 h 1357700"/>
              <a:gd name="connsiteX128" fmla="*/ 2270528 w 10678681"/>
              <a:gd name="connsiteY128" fmla="*/ 1204338 h 1357700"/>
              <a:gd name="connsiteX129" fmla="*/ 2121820 w 10678681"/>
              <a:gd name="connsiteY129" fmla="*/ 1187078 h 1357700"/>
              <a:gd name="connsiteX130" fmla="*/ 2092716 w 10678681"/>
              <a:gd name="connsiteY130" fmla="*/ 1139224 h 1357700"/>
              <a:gd name="connsiteX131" fmla="*/ 2052449 w 10678681"/>
              <a:gd name="connsiteY131" fmla="*/ 1109687 h 1357700"/>
              <a:gd name="connsiteX132" fmla="*/ 2032607 w 10678681"/>
              <a:gd name="connsiteY132" fmla="*/ 1175477 h 1357700"/>
              <a:gd name="connsiteX133" fmla="*/ 1901837 w 10678681"/>
              <a:gd name="connsiteY133" fmla="*/ 1221762 h 1357700"/>
              <a:gd name="connsiteX134" fmla="*/ 1836762 w 10678681"/>
              <a:gd name="connsiteY134" fmla="*/ 1237387 h 1357700"/>
              <a:gd name="connsiteX135" fmla="*/ 1735877 w 10678681"/>
              <a:gd name="connsiteY135" fmla="*/ 1246527 h 1357700"/>
              <a:gd name="connsiteX136" fmla="*/ 1705069 w 10678681"/>
              <a:gd name="connsiteY136" fmla="*/ 1251989 h 1357700"/>
              <a:gd name="connsiteX137" fmla="*/ 1397689 w 10678681"/>
              <a:gd name="connsiteY137" fmla="*/ 1336144 h 1357700"/>
              <a:gd name="connsiteX138" fmla="*/ 1220734 w 10678681"/>
              <a:gd name="connsiteY138" fmla="*/ 1257811 h 1357700"/>
              <a:gd name="connsiteX139" fmla="*/ 1021737 w 10678681"/>
              <a:gd name="connsiteY139" fmla="*/ 1238739 h 1357700"/>
              <a:gd name="connsiteX140" fmla="*/ 959820 w 10678681"/>
              <a:gd name="connsiteY140" fmla="*/ 1275863 h 1357700"/>
              <a:gd name="connsiteX141" fmla="*/ 929137 w 10678681"/>
              <a:gd name="connsiteY141" fmla="*/ 1273957 h 1357700"/>
              <a:gd name="connsiteX142" fmla="*/ 878849 w 10678681"/>
              <a:gd name="connsiteY142" fmla="*/ 1266740 h 1357700"/>
              <a:gd name="connsiteX143" fmla="*/ 800667 w 10678681"/>
              <a:gd name="connsiteY143" fmla="*/ 1282041 h 1357700"/>
              <a:gd name="connsiteX144" fmla="*/ 644906 w 10678681"/>
              <a:gd name="connsiteY144" fmla="*/ 1273685 h 1357700"/>
              <a:gd name="connsiteX145" fmla="*/ 379869 w 10678681"/>
              <a:gd name="connsiteY145" fmla="*/ 1339165 h 1357700"/>
              <a:gd name="connsiteX146" fmla="*/ 137696 w 10678681"/>
              <a:gd name="connsiteY146" fmla="*/ 1319217 h 1357700"/>
              <a:gd name="connsiteX147" fmla="*/ 54250 w 10678681"/>
              <a:gd name="connsiteY147" fmla="*/ 1315838 h 1357700"/>
              <a:gd name="connsiteX148" fmla="*/ 28042 w 10678681"/>
              <a:gd name="connsiteY148" fmla="*/ 1297822 h 1357700"/>
              <a:gd name="connsiteX149" fmla="*/ 0 w 10678681"/>
              <a:gd name="connsiteY149" fmla="*/ 1294612 h 1357700"/>
              <a:gd name="connsiteX150" fmla="*/ 0 w 10678681"/>
              <a:gd name="connsiteY150"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537768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905913 w 10678681"/>
              <a:gd name="connsiteY86" fmla="*/ 1224477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278026 w 10678681"/>
              <a:gd name="connsiteY103" fmla="*/ 1259803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120739 w 10678681"/>
              <a:gd name="connsiteY106" fmla="*/ 1288549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81483 w 10678681"/>
              <a:gd name="connsiteY105" fmla="*/ 1287686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550218 w 10678681"/>
              <a:gd name="connsiteY66" fmla="*/ 1026825 h 1357700"/>
              <a:gd name="connsiteX67" fmla="*/ 6437450 w 10678681"/>
              <a:gd name="connsiteY67" fmla="*/ 1101075 h 1357700"/>
              <a:gd name="connsiteX68" fmla="*/ 6327795 w 10678681"/>
              <a:gd name="connsiteY68" fmla="*/ 1088142 h 1357700"/>
              <a:gd name="connsiteX69" fmla="*/ 6136549 w 10678681"/>
              <a:gd name="connsiteY69" fmla="*/ 1100268 h 1357700"/>
              <a:gd name="connsiteX70" fmla="*/ 6004655 w 10678681"/>
              <a:gd name="connsiteY70" fmla="*/ 1114946 h 1357700"/>
              <a:gd name="connsiteX71" fmla="*/ 5936643 w 10678681"/>
              <a:gd name="connsiteY71" fmla="*/ 1095428 h 1357700"/>
              <a:gd name="connsiteX72" fmla="*/ 5912484 w 10678681"/>
              <a:gd name="connsiteY72" fmla="*/ 1112624 h 1357700"/>
              <a:gd name="connsiteX73" fmla="*/ 5908387 w 10678681"/>
              <a:gd name="connsiteY73" fmla="*/ 1116018 h 1357700"/>
              <a:gd name="connsiteX74" fmla="*/ 5890495 w 10678681"/>
              <a:gd name="connsiteY74" fmla="*/ 1120268 h 1357700"/>
              <a:gd name="connsiteX75" fmla="*/ 5887318 w 10678681"/>
              <a:gd name="connsiteY75" fmla="*/ 1133134 h 1357700"/>
              <a:gd name="connsiteX76" fmla="*/ 5861726 w 10678681"/>
              <a:gd name="connsiteY76" fmla="*/ 1147891 h 1357700"/>
              <a:gd name="connsiteX77" fmla="*/ 5805823 w 10678681"/>
              <a:gd name="connsiteY77" fmla="*/ 1152457 h 1357700"/>
              <a:gd name="connsiteX78" fmla="*/ 5689841 w 10678681"/>
              <a:gd name="connsiteY78" fmla="*/ 1176232 h 1357700"/>
              <a:gd name="connsiteX79" fmla="*/ 5605119 w 10678681"/>
              <a:gd name="connsiteY79" fmla="*/ 1190202 h 1357700"/>
              <a:gd name="connsiteX80" fmla="*/ 5488513 w 10678681"/>
              <a:gd name="connsiteY80" fmla="*/ 1205367 h 1357700"/>
              <a:gd name="connsiteX81" fmla="*/ 5402905 w 10678681"/>
              <a:gd name="connsiteY81" fmla="*/ 1241191 h 1357700"/>
              <a:gd name="connsiteX82" fmla="*/ 5285593 w 10678681"/>
              <a:gd name="connsiteY82" fmla="*/ 1273569 h 1357700"/>
              <a:gd name="connsiteX83" fmla="*/ 5192893 w 10678681"/>
              <a:gd name="connsiteY83" fmla="*/ 1247188 h 1357700"/>
              <a:gd name="connsiteX84" fmla="*/ 5186475 w 10678681"/>
              <a:gd name="connsiteY84" fmla="*/ 1257028 h 1357700"/>
              <a:gd name="connsiteX85" fmla="*/ 5126038 w 10678681"/>
              <a:gd name="connsiteY85" fmla="*/ 1263189 h 1357700"/>
              <a:gd name="connsiteX86" fmla="*/ 4894688 w 10678681"/>
              <a:gd name="connsiteY86" fmla="*/ 1247184 h 1357700"/>
              <a:gd name="connsiteX87" fmla="*/ 4788036 w 10678681"/>
              <a:gd name="connsiteY87" fmla="*/ 1238182 h 1357700"/>
              <a:gd name="connsiteX88" fmla="*/ 4747555 w 10678681"/>
              <a:gd name="connsiteY88" fmla="*/ 1252768 h 1357700"/>
              <a:gd name="connsiteX89" fmla="*/ 4679644 w 10678681"/>
              <a:gd name="connsiteY89" fmla="*/ 1276603 h 1357700"/>
              <a:gd name="connsiteX90" fmla="*/ 4632222 w 10678681"/>
              <a:gd name="connsiteY90" fmla="*/ 1318360 h 1357700"/>
              <a:gd name="connsiteX91" fmla="*/ 4617358 w 10678681"/>
              <a:gd name="connsiteY91" fmla="*/ 1327690 h 1357700"/>
              <a:gd name="connsiteX92" fmla="*/ 4589102 w 10678681"/>
              <a:gd name="connsiteY92" fmla="*/ 1321223 h 1357700"/>
              <a:gd name="connsiteX93" fmla="*/ 4578184 w 10678681"/>
              <a:gd name="connsiteY93" fmla="*/ 1326745 h 1357700"/>
              <a:gd name="connsiteX94" fmla="*/ 4574270 w 10678681"/>
              <a:gd name="connsiteY94" fmla="*/ 1325878 h 1357700"/>
              <a:gd name="connsiteX95" fmla="*/ 4564919 w 10678681"/>
              <a:gd name="connsiteY95" fmla="*/ 1325507 h 1357700"/>
              <a:gd name="connsiteX96" fmla="*/ 4566586 w 10678681"/>
              <a:gd name="connsiteY96" fmla="*/ 1316963 h 1357700"/>
              <a:gd name="connsiteX97" fmla="*/ 4556303 w 10678681"/>
              <a:gd name="connsiteY97" fmla="*/ 1300262 h 1357700"/>
              <a:gd name="connsiteX98" fmla="*/ 4502358 w 10678681"/>
              <a:gd name="connsiteY98" fmla="*/ 1302558 h 1357700"/>
              <a:gd name="connsiteX99" fmla="*/ 4498919 w 10678681"/>
              <a:gd name="connsiteY99" fmla="*/ 1312115 h 1357700"/>
              <a:gd name="connsiteX100" fmla="*/ 4492075 w 10678681"/>
              <a:gd name="connsiteY100" fmla="*/ 1313357 h 1357700"/>
              <a:gd name="connsiteX101" fmla="*/ 4487466 w 10678681"/>
              <a:gd name="connsiteY101" fmla="*/ 1304102 h 1357700"/>
              <a:gd name="connsiteX102" fmla="*/ 4398292 w 10678681"/>
              <a:gd name="connsiteY102" fmla="*/ 1278410 h 1357700"/>
              <a:gd name="connsiteX103" fmla="*/ 4306088 w 10678681"/>
              <a:gd name="connsiteY103" fmla="*/ 1282512 h 1357700"/>
              <a:gd name="connsiteX104" fmla="*/ 4188995 w 10678681"/>
              <a:gd name="connsiteY104" fmla="*/ 1296718 h 1357700"/>
              <a:gd name="connsiteX105" fmla="*/ 4136582 w 10678681"/>
              <a:gd name="connsiteY105" fmla="*/ 1287687 h 1357700"/>
              <a:gd name="connsiteX106" fmla="*/ 4064614 w 10678681"/>
              <a:gd name="connsiteY106" fmla="*/ 1296118 h 1357700"/>
              <a:gd name="connsiteX107" fmla="*/ 3906561 w 10678681"/>
              <a:gd name="connsiteY107" fmla="*/ 1352435 h 1357700"/>
              <a:gd name="connsiteX108" fmla="*/ 3787890 w 10678681"/>
              <a:gd name="connsiteY108" fmla="*/ 1352442 h 1357700"/>
              <a:gd name="connsiteX109" fmla="*/ 3745993 w 10678681"/>
              <a:gd name="connsiteY109" fmla="*/ 1342630 h 1357700"/>
              <a:gd name="connsiteX110" fmla="*/ 3675785 w 10678681"/>
              <a:gd name="connsiteY110" fmla="*/ 1326802 h 1357700"/>
              <a:gd name="connsiteX111" fmla="*/ 3623856 w 10678681"/>
              <a:gd name="connsiteY111" fmla="*/ 1290804 h 1357700"/>
              <a:gd name="connsiteX112" fmla="*/ 3564933 w 10678681"/>
              <a:gd name="connsiteY112" fmla="*/ 1287147 h 1357700"/>
              <a:gd name="connsiteX113" fmla="*/ 3550537 w 10678681"/>
              <a:gd name="connsiteY113" fmla="*/ 1317552 h 1357700"/>
              <a:gd name="connsiteX114" fmla="*/ 3487736 w 10678681"/>
              <a:gd name="connsiteY114" fmla="*/ 1303493 h 1357700"/>
              <a:gd name="connsiteX115" fmla="*/ 3392548 w 10678681"/>
              <a:gd name="connsiteY115" fmla="*/ 1278741 h 1357700"/>
              <a:gd name="connsiteX116" fmla="*/ 3337466 w 10678681"/>
              <a:gd name="connsiteY116" fmla="*/ 1272537 h 1357700"/>
              <a:gd name="connsiteX117" fmla="*/ 3187206 w 10678681"/>
              <a:gd name="connsiteY117" fmla="*/ 1246821 h 1357700"/>
              <a:gd name="connsiteX118" fmla="*/ 3036856 w 10678681"/>
              <a:gd name="connsiteY118" fmla="*/ 1214383 h 1357700"/>
              <a:gd name="connsiteX119" fmla="*/ 2948654 w 10678681"/>
              <a:gd name="connsiteY119" fmla="*/ 1157455 h 1357700"/>
              <a:gd name="connsiteX120" fmla="*/ 2824973 w 10678681"/>
              <a:gd name="connsiteY120" fmla="*/ 1134864 h 1357700"/>
              <a:gd name="connsiteX121" fmla="*/ 2804398 w 10678681"/>
              <a:gd name="connsiteY121" fmla="*/ 1125556 h 1357700"/>
              <a:gd name="connsiteX122" fmla="*/ 2775396 w 10678681"/>
              <a:gd name="connsiteY122" fmla="*/ 1130148 h 1357700"/>
              <a:gd name="connsiteX123" fmla="*/ 2659096 w 10678681"/>
              <a:gd name="connsiteY123" fmla="*/ 1150294 h 1357700"/>
              <a:gd name="connsiteX124" fmla="*/ 2567088 w 10678681"/>
              <a:gd name="connsiteY124" fmla="*/ 1181781 h 1357700"/>
              <a:gd name="connsiteX125" fmla="*/ 2454501 w 10678681"/>
              <a:gd name="connsiteY125" fmla="*/ 1155455 h 1357700"/>
              <a:gd name="connsiteX126" fmla="*/ 2385161 w 10678681"/>
              <a:gd name="connsiteY126" fmla="*/ 1161312 h 1357700"/>
              <a:gd name="connsiteX127" fmla="*/ 2270528 w 10678681"/>
              <a:gd name="connsiteY127" fmla="*/ 1204338 h 1357700"/>
              <a:gd name="connsiteX128" fmla="*/ 2121820 w 10678681"/>
              <a:gd name="connsiteY128" fmla="*/ 1187078 h 1357700"/>
              <a:gd name="connsiteX129" fmla="*/ 2092716 w 10678681"/>
              <a:gd name="connsiteY129" fmla="*/ 1139224 h 1357700"/>
              <a:gd name="connsiteX130" fmla="*/ 2052449 w 10678681"/>
              <a:gd name="connsiteY130" fmla="*/ 1109687 h 1357700"/>
              <a:gd name="connsiteX131" fmla="*/ 2032607 w 10678681"/>
              <a:gd name="connsiteY131" fmla="*/ 1175477 h 1357700"/>
              <a:gd name="connsiteX132" fmla="*/ 1901837 w 10678681"/>
              <a:gd name="connsiteY132" fmla="*/ 1221762 h 1357700"/>
              <a:gd name="connsiteX133" fmla="*/ 1836762 w 10678681"/>
              <a:gd name="connsiteY133" fmla="*/ 1237387 h 1357700"/>
              <a:gd name="connsiteX134" fmla="*/ 1735877 w 10678681"/>
              <a:gd name="connsiteY134" fmla="*/ 1246527 h 1357700"/>
              <a:gd name="connsiteX135" fmla="*/ 1705069 w 10678681"/>
              <a:gd name="connsiteY135" fmla="*/ 1251989 h 1357700"/>
              <a:gd name="connsiteX136" fmla="*/ 1397689 w 10678681"/>
              <a:gd name="connsiteY136" fmla="*/ 1336144 h 1357700"/>
              <a:gd name="connsiteX137" fmla="*/ 1220734 w 10678681"/>
              <a:gd name="connsiteY137" fmla="*/ 1257811 h 1357700"/>
              <a:gd name="connsiteX138" fmla="*/ 1021737 w 10678681"/>
              <a:gd name="connsiteY138" fmla="*/ 1238739 h 1357700"/>
              <a:gd name="connsiteX139" fmla="*/ 959820 w 10678681"/>
              <a:gd name="connsiteY139" fmla="*/ 1275863 h 1357700"/>
              <a:gd name="connsiteX140" fmla="*/ 929137 w 10678681"/>
              <a:gd name="connsiteY140" fmla="*/ 1273957 h 1357700"/>
              <a:gd name="connsiteX141" fmla="*/ 878849 w 10678681"/>
              <a:gd name="connsiteY141" fmla="*/ 1266740 h 1357700"/>
              <a:gd name="connsiteX142" fmla="*/ 800667 w 10678681"/>
              <a:gd name="connsiteY142" fmla="*/ 1282041 h 1357700"/>
              <a:gd name="connsiteX143" fmla="*/ 644906 w 10678681"/>
              <a:gd name="connsiteY143" fmla="*/ 1273685 h 1357700"/>
              <a:gd name="connsiteX144" fmla="*/ 379869 w 10678681"/>
              <a:gd name="connsiteY144" fmla="*/ 1339165 h 1357700"/>
              <a:gd name="connsiteX145" fmla="*/ 137696 w 10678681"/>
              <a:gd name="connsiteY145" fmla="*/ 1319217 h 1357700"/>
              <a:gd name="connsiteX146" fmla="*/ 54250 w 10678681"/>
              <a:gd name="connsiteY146" fmla="*/ 1315838 h 1357700"/>
              <a:gd name="connsiteX147" fmla="*/ 28042 w 10678681"/>
              <a:gd name="connsiteY147" fmla="*/ 1297822 h 1357700"/>
              <a:gd name="connsiteX148" fmla="*/ 0 w 10678681"/>
              <a:gd name="connsiteY148" fmla="*/ 1294612 h 1357700"/>
              <a:gd name="connsiteX149" fmla="*/ 0 w 10678681"/>
              <a:gd name="connsiteY149"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98313 w 10678681"/>
              <a:gd name="connsiteY65" fmla="*/ 1063249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64639 w 10678681"/>
              <a:gd name="connsiteY65" fmla="*/ 1017831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82280 w 10678681"/>
              <a:gd name="connsiteY38" fmla="*/ 712868 h 1357700"/>
              <a:gd name="connsiteX39" fmla="*/ 7730518 w 10678681"/>
              <a:gd name="connsiteY39" fmla="*/ 739526 h 1357700"/>
              <a:gd name="connsiteX40" fmla="*/ 7652907 w 10678681"/>
              <a:gd name="connsiteY40" fmla="*/ 783273 h 1357700"/>
              <a:gd name="connsiteX41" fmla="*/ 7606008 w 10678681"/>
              <a:gd name="connsiteY41" fmla="*/ 800717 h 1357700"/>
              <a:gd name="connsiteX42" fmla="*/ 7480223 w 10678681"/>
              <a:gd name="connsiteY42" fmla="*/ 856821 h 1357700"/>
              <a:gd name="connsiteX43" fmla="*/ 7356005 w 10678681"/>
              <a:gd name="connsiteY43" fmla="*/ 919462 h 1357700"/>
              <a:gd name="connsiteX44" fmla="*/ 7305396 w 10678681"/>
              <a:gd name="connsiteY44" fmla="*/ 986228 h 1357700"/>
              <a:gd name="connsiteX45" fmla="*/ 7298314 w 10678681"/>
              <a:gd name="connsiteY45" fmla="*/ 989899 h 1357700"/>
              <a:gd name="connsiteX46" fmla="*/ 7277477 w 10678681"/>
              <a:gd name="connsiteY46" fmla="*/ 990571 h 1357700"/>
              <a:gd name="connsiteX47" fmla="*/ 7269396 w 10678681"/>
              <a:gd name="connsiteY47" fmla="*/ 989282 h 1357700"/>
              <a:gd name="connsiteX48" fmla="*/ 7258094 w 10678681"/>
              <a:gd name="connsiteY48" fmla="*/ 990679 h 1357700"/>
              <a:gd name="connsiteX49" fmla="*/ 7257893 w 10678681"/>
              <a:gd name="connsiteY49" fmla="*/ 991204 h 1357700"/>
              <a:gd name="connsiteX50" fmla="*/ 7247153 w 10678681"/>
              <a:gd name="connsiteY50" fmla="*/ 991550 h 1357700"/>
              <a:gd name="connsiteX51" fmla="*/ 7193612 w 10678681"/>
              <a:gd name="connsiteY51" fmla="*/ 987042 h 1357700"/>
              <a:gd name="connsiteX52" fmla="*/ 7132632 w 10678681"/>
              <a:gd name="connsiteY52" fmla="*/ 1042036 h 1357700"/>
              <a:gd name="connsiteX53" fmla="*/ 7105610 w 10678681"/>
              <a:gd name="connsiteY53" fmla="*/ 1053537 h 1357700"/>
              <a:gd name="connsiteX54" fmla="*/ 7091599 w 10678681"/>
              <a:gd name="connsiteY54" fmla="*/ 1062302 h 1357700"/>
              <a:gd name="connsiteX55" fmla="*/ 7090998 w 10678681"/>
              <a:gd name="connsiteY55" fmla="*/ 1064540 h 1357700"/>
              <a:gd name="connsiteX56" fmla="*/ 7039634 w 10678681"/>
              <a:gd name="connsiteY56" fmla="*/ 1059971 h 1357700"/>
              <a:gd name="connsiteX57" fmla="*/ 7033445 w 10678681"/>
              <a:gd name="connsiteY57" fmla="*/ 1063314 h 1357700"/>
              <a:gd name="connsiteX58" fmla="*/ 6999157 w 10678681"/>
              <a:gd name="connsiteY58" fmla="*/ 1055282 h 1357700"/>
              <a:gd name="connsiteX59" fmla="*/ 6981874 w 10678681"/>
              <a:gd name="connsiteY59" fmla="*/ 1053827 h 1357700"/>
              <a:gd name="connsiteX60" fmla="*/ 6976102 w 10678681"/>
              <a:gd name="connsiteY60" fmla="*/ 1047854 h 1357700"/>
              <a:gd name="connsiteX61" fmla="*/ 6951040 w 10678681"/>
              <a:gd name="connsiteY61" fmla="*/ 1048531 h 1357700"/>
              <a:gd name="connsiteX62" fmla="*/ 6948497 w 10678681"/>
              <a:gd name="connsiteY62" fmla="*/ 1050706 h 1357700"/>
              <a:gd name="connsiteX63" fmla="*/ 6926582 w 10678681"/>
              <a:gd name="connsiteY63" fmla="*/ 1043462 h 1357700"/>
              <a:gd name="connsiteX64" fmla="*/ 6833743 w 10678681"/>
              <a:gd name="connsiteY64" fmla="*/ 1027960 h 1357700"/>
              <a:gd name="connsiteX65" fmla="*/ 6687090 w 10678681"/>
              <a:gd name="connsiteY65" fmla="*/ 1063250 h 1357700"/>
              <a:gd name="connsiteX66" fmla="*/ 6437450 w 10678681"/>
              <a:gd name="connsiteY66" fmla="*/ 1101075 h 1357700"/>
              <a:gd name="connsiteX67" fmla="*/ 6327795 w 10678681"/>
              <a:gd name="connsiteY67" fmla="*/ 1088142 h 1357700"/>
              <a:gd name="connsiteX68" fmla="*/ 6136549 w 10678681"/>
              <a:gd name="connsiteY68" fmla="*/ 1100268 h 1357700"/>
              <a:gd name="connsiteX69" fmla="*/ 6004655 w 10678681"/>
              <a:gd name="connsiteY69" fmla="*/ 1114946 h 1357700"/>
              <a:gd name="connsiteX70" fmla="*/ 5936643 w 10678681"/>
              <a:gd name="connsiteY70" fmla="*/ 1095428 h 1357700"/>
              <a:gd name="connsiteX71" fmla="*/ 5912484 w 10678681"/>
              <a:gd name="connsiteY71" fmla="*/ 1112624 h 1357700"/>
              <a:gd name="connsiteX72" fmla="*/ 5908387 w 10678681"/>
              <a:gd name="connsiteY72" fmla="*/ 1116018 h 1357700"/>
              <a:gd name="connsiteX73" fmla="*/ 5890495 w 10678681"/>
              <a:gd name="connsiteY73" fmla="*/ 1120268 h 1357700"/>
              <a:gd name="connsiteX74" fmla="*/ 5887318 w 10678681"/>
              <a:gd name="connsiteY74" fmla="*/ 1133134 h 1357700"/>
              <a:gd name="connsiteX75" fmla="*/ 5861726 w 10678681"/>
              <a:gd name="connsiteY75" fmla="*/ 1147891 h 1357700"/>
              <a:gd name="connsiteX76" fmla="*/ 5805823 w 10678681"/>
              <a:gd name="connsiteY76" fmla="*/ 1152457 h 1357700"/>
              <a:gd name="connsiteX77" fmla="*/ 5689841 w 10678681"/>
              <a:gd name="connsiteY77" fmla="*/ 1176232 h 1357700"/>
              <a:gd name="connsiteX78" fmla="*/ 5605119 w 10678681"/>
              <a:gd name="connsiteY78" fmla="*/ 1190202 h 1357700"/>
              <a:gd name="connsiteX79" fmla="*/ 5488513 w 10678681"/>
              <a:gd name="connsiteY79" fmla="*/ 1205367 h 1357700"/>
              <a:gd name="connsiteX80" fmla="*/ 5402905 w 10678681"/>
              <a:gd name="connsiteY80" fmla="*/ 1241191 h 1357700"/>
              <a:gd name="connsiteX81" fmla="*/ 5285593 w 10678681"/>
              <a:gd name="connsiteY81" fmla="*/ 1273569 h 1357700"/>
              <a:gd name="connsiteX82" fmla="*/ 5192893 w 10678681"/>
              <a:gd name="connsiteY82" fmla="*/ 1247188 h 1357700"/>
              <a:gd name="connsiteX83" fmla="*/ 5186475 w 10678681"/>
              <a:gd name="connsiteY83" fmla="*/ 1257028 h 1357700"/>
              <a:gd name="connsiteX84" fmla="*/ 5126038 w 10678681"/>
              <a:gd name="connsiteY84" fmla="*/ 1263189 h 1357700"/>
              <a:gd name="connsiteX85" fmla="*/ 4894688 w 10678681"/>
              <a:gd name="connsiteY85" fmla="*/ 1247184 h 1357700"/>
              <a:gd name="connsiteX86" fmla="*/ 4788036 w 10678681"/>
              <a:gd name="connsiteY86" fmla="*/ 1238182 h 1357700"/>
              <a:gd name="connsiteX87" fmla="*/ 4747555 w 10678681"/>
              <a:gd name="connsiteY87" fmla="*/ 1252768 h 1357700"/>
              <a:gd name="connsiteX88" fmla="*/ 4679644 w 10678681"/>
              <a:gd name="connsiteY88" fmla="*/ 1276603 h 1357700"/>
              <a:gd name="connsiteX89" fmla="*/ 4632222 w 10678681"/>
              <a:gd name="connsiteY89" fmla="*/ 1318360 h 1357700"/>
              <a:gd name="connsiteX90" fmla="*/ 4617358 w 10678681"/>
              <a:gd name="connsiteY90" fmla="*/ 1327690 h 1357700"/>
              <a:gd name="connsiteX91" fmla="*/ 4589102 w 10678681"/>
              <a:gd name="connsiteY91" fmla="*/ 1321223 h 1357700"/>
              <a:gd name="connsiteX92" fmla="*/ 4578184 w 10678681"/>
              <a:gd name="connsiteY92" fmla="*/ 1326745 h 1357700"/>
              <a:gd name="connsiteX93" fmla="*/ 4574270 w 10678681"/>
              <a:gd name="connsiteY93" fmla="*/ 1325878 h 1357700"/>
              <a:gd name="connsiteX94" fmla="*/ 4564919 w 10678681"/>
              <a:gd name="connsiteY94" fmla="*/ 1325507 h 1357700"/>
              <a:gd name="connsiteX95" fmla="*/ 4566586 w 10678681"/>
              <a:gd name="connsiteY95" fmla="*/ 1316963 h 1357700"/>
              <a:gd name="connsiteX96" fmla="*/ 4556303 w 10678681"/>
              <a:gd name="connsiteY96" fmla="*/ 1300262 h 1357700"/>
              <a:gd name="connsiteX97" fmla="*/ 4502358 w 10678681"/>
              <a:gd name="connsiteY97" fmla="*/ 1302558 h 1357700"/>
              <a:gd name="connsiteX98" fmla="*/ 4498919 w 10678681"/>
              <a:gd name="connsiteY98" fmla="*/ 1312115 h 1357700"/>
              <a:gd name="connsiteX99" fmla="*/ 4492075 w 10678681"/>
              <a:gd name="connsiteY99" fmla="*/ 1313357 h 1357700"/>
              <a:gd name="connsiteX100" fmla="*/ 4487466 w 10678681"/>
              <a:gd name="connsiteY100" fmla="*/ 1304102 h 1357700"/>
              <a:gd name="connsiteX101" fmla="*/ 4398292 w 10678681"/>
              <a:gd name="connsiteY101" fmla="*/ 1278410 h 1357700"/>
              <a:gd name="connsiteX102" fmla="*/ 4306088 w 10678681"/>
              <a:gd name="connsiteY102" fmla="*/ 1282512 h 1357700"/>
              <a:gd name="connsiteX103" fmla="*/ 4188995 w 10678681"/>
              <a:gd name="connsiteY103" fmla="*/ 1296718 h 1357700"/>
              <a:gd name="connsiteX104" fmla="*/ 4136582 w 10678681"/>
              <a:gd name="connsiteY104" fmla="*/ 1287687 h 1357700"/>
              <a:gd name="connsiteX105" fmla="*/ 4064614 w 10678681"/>
              <a:gd name="connsiteY105" fmla="*/ 1296118 h 1357700"/>
              <a:gd name="connsiteX106" fmla="*/ 3906561 w 10678681"/>
              <a:gd name="connsiteY106" fmla="*/ 1352435 h 1357700"/>
              <a:gd name="connsiteX107" fmla="*/ 3787890 w 10678681"/>
              <a:gd name="connsiteY107" fmla="*/ 1352442 h 1357700"/>
              <a:gd name="connsiteX108" fmla="*/ 3745993 w 10678681"/>
              <a:gd name="connsiteY108" fmla="*/ 1342630 h 1357700"/>
              <a:gd name="connsiteX109" fmla="*/ 3675785 w 10678681"/>
              <a:gd name="connsiteY109" fmla="*/ 1326802 h 1357700"/>
              <a:gd name="connsiteX110" fmla="*/ 3623856 w 10678681"/>
              <a:gd name="connsiteY110" fmla="*/ 1290804 h 1357700"/>
              <a:gd name="connsiteX111" fmla="*/ 3564933 w 10678681"/>
              <a:gd name="connsiteY111" fmla="*/ 1287147 h 1357700"/>
              <a:gd name="connsiteX112" fmla="*/ 3550537 w 10678681"/>
              <a:gd name="connsiteY112" fmla="*/ 1317552 h 1357700"/>
              <a:gd name="connsiteX113" fmla="*/ 3487736 w 10678681"/>
              <a:gd name="connsiteY113" fmla="*/ 1303493 h 1357700"/>
              <a:gd name="connsiteX114" fmla="*/ 3392548 w 10678681"/>
              <a:gd name="connsiteY114" fmla="*/ 1278741 h 1357700"/>
              <a:gd name="connsiteX115" fmla="*/ 3337466 w 10678681"/>
              <a:gd name="connsiteY115" fmla="*/ 1272537 h 1357700"/>
              <a:gd name="connsiteX116" fmla="*/ 3187206 w 10678681"/>
              <a:gd name="connsiteY116" fmla="*/ 1246821 h 1357700"/>
              <a:gd name="connsiteX117" fmla="*/ 3036856 w 10678681"/>
              <a:gd name="connsiteY117" fmla="*/ 1214383 h 1357700"/>
              <a:gd name="connsiteX118" fmla="*/ 2948654 w 10678681"/>
              <a:gd name="connsiteY118" fmla="*/ 1157455 h 1357700"/>
              <a:gd name="connsiteX119" fmla="*/ 2824973 w 10678681"/>
              <a:gd name="connsiteY119" fmla="*/ 1134864 h 1357700"/>
              <a:gd name="connsiteX120" fmla="*/ 2804398 w 10678681"/>
              <a:gd name="connsiteY120" fmla="*/ 1125556 h 1357700"/>
              <a:gd name="connsiteX121" fmla="*/ 2775396 w 10678681"/>
              <a:gd name="connsiteY121" fmla="*/ 1130148 h 1357700"/>
              <a:gd name="connsiteX122" fmla="*/ 2659096 w 10678681"/>
              <a:gd name="connsiteY122" fmla="*/ 1150294 h 1357700"/>
              <a:gd name="connsiteX123" fmla="*/ 2567088 w 10678681"/>
              <a:gd name="connsiteY123" fmla="*/ 1181781 h 1357700"/>
              <a:gd name="connsiteX124" fmla="*/ 2454501 w 10678681"/>
              <a:gd name="connsiteY124" fmla="*/ 1155455 h 1357700"/>
              <a:gd name="connsiteX125" fmla="*/ 2385161 w 10678681"/>
              <a:gd name="connsiteY125" fmla="*/ 1161312 h 1357700"/>
              <a:gd name="connsiteX126" fmla="*/ 2270528 w 10678681"/>
              <a:gd name="connsiteY126" fmla="*/ 1204338 h 1357700"/>
              <a:gd name="connsiteX127" fmla="*/ 2121820 w 10678681"/>
              <a:gd name="connsiteY127" fmla="*/ 1187078 h 1357700"/>
              <a:gd name="connsiteX128" fmla="*/ 2092716 w 10678681"/>
              <a:gd name="connsiteY128" fmla="*/ 1139224 h 1357700"/>
              <a:gd name="connsiteX129" fmla="*/ 2052449 w 10678681"/>
              <a:gd name="connsiteY129" fmla="*/ 1109687 h 1357700"/>
              <a:gd name="connsiteX130" fmla="*/ 2032607 w 10678681"/>
              <a:gd name="connsiteY130" fmla="*/ 1175477 h 1357700"/>
              <a:gd name="connsiteX131" fmla="*/ 1901837 w 10678681"/>
              <a:gd name="connsiteY131" fmla="*/ 1221762 h 1357700"/>
              <a:gd name="connsiteX132" fmla="*/ 1836762 w 10678681"/>
              <a:gd name="connsiteY132" fmla="*/ 1237387 h 1357700"/>
              <a:gd name="connsiteX133" fmla="*/ 1735877 w 10678681"/>
              <a:gd name="connsiteY133" fmla="*/ 1246527 h 1357700"/>
              <a:gd name="connsiteX134" fmla="*/ 1705069 w 10678681"/>
              <a:gd name="connsiteY134" fmla="*/ 1251989 h 1357700"/>
              <a:gd name="connsiteX135" fmla="*/ 1397689 w 10678681"/>
              <a:gd name="connsiteY135" fmla="*/ 1336144 h 1357700"/>
              <a:gd name="connsiteX136" fmla="*/ 1220734 w 10678681"/>
              <a:gd name="connsiteY136" fmla="*/ 1257811 h 1357700"/>
              <a:gd name="connsiteX137" fmla="*/ 1021737 w 10678681"/>
              <a:gd name="connsiteY137" fmla="*/ 1238739 h 1357700"/>
              <a:gd name="connsiteX138" fmla="*/ 959820 w 10678681"/>
              <a:gd name="connsiteY138" fmla="*/ 1275863 h 1357700"/>
              <a:gd name="connsiteX139" fmla="*/ 929137 w 10678681"/>
              <a:gd name="connsiteY139" fmla="*/ 1273957 h 1357700"/>
              <a:gd name="connsiteX140" fmla="*/ 878849 w 10678681"/>
              <a:gd name="connsiteY140" fmla="*/ 1266740 h 1357700"/>
              <a:gd name="connsiteX141" fmla="*/ 800667 w 10678681"/>
              <a:gd name="connsiteY141" fmla="*/ 1282041 h 1357700"/>
              <a:gd name="connsiteX142" fmla="*/ 644906 w 10678681"/>
              <a:gd name="connsiteY142" fmla="*/ 1273685 h 1357700"/>
              <a:gd name="connsiteX143" fmla="*/ 379869 w 10678681"/>
              <a:gd name="connsiteY143" fmla="*/ 1339165 h 1357700"/>
              <a:gd name="connsiteX144" fmla="*/ 137696 w 10678681"/>
              <a:gd name="connsiteY144" fmla="*/ 1319217 h 1357700"/>
              <a:gd name="connsiteX145" fmla="*/ 54250 w 10678681"/>
              <a:gd name="connsiteY145" fmla="*/ 1315838 h 1357700"/>
              <a:gd name="connsiteX146" fmla="*/ 28042 w 10678681"/>
              <a:gd name="connsiteY146" fmla="*/ 1297822 h 1357700"/>
              <a:gd name="connsiteX147" fmla="*/ 0 w 10678681"/>
              <a:gd name="connsiteY147" fmla="*/ 1294612 h 1357700"/>
              <a:gd name="connsiteX148" fmla="*/ 0 w 10678681"/>
              <a:gd name="connsiteY148"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98314 w 10678681"/>
              <a:gd name="connsiteY44" fmla="*/ 989899 h 1357700"/>
              <a:gd name="connsiteX45" fmla="*/ 7277477 w 10678681"/>
              <a:gd name="connsiteY45" fmla="*/ 990571 h 1357700"/>
              <a:gd name="connsiteX46" fmla="*/ 7269396 w 10678681"/>
              <a:gd name="connsiteY46" fmla="*/ 989282 h 1357700"/>
              <a:gd name="connsiteX47" fmla="*/ 7258094 w 10678681"/>
              <a:gd name="connsiteY47" fmla="*/ 990679 h 1357700"/>
              <a:gd name="connsiteX48" fmla="*/ 7257893 w 10678681"/>
              <a:gd name="connsiteY48" fmla="*/ 991204 h 1357700"/>
              <a:gd name="connsiteX49" fmla="*/ 7247153 w 10678681"/>
              <a:gd name="connsiteY49" fmla="*/ 991550 h 1357700"/>
              <a:gd name="connsiteX50" fmla="*/ 7193612 w 10678681"/>
              <a:gd name="connsiteY50" fmla="*/ 987042 h 1357700"/>
              <a:gd name="connsiteX51" fmla="*/ 7132632 w 10678681"/>
              <a:gd name="connsiteY51" fmla="*/ 1042036 h 1357700"/>
              <a:gd name="connsiteX52" fmla="*/ 7105610 w 10678681"/>
              <a:gd name="connsiteY52" fmla="*/ 1053537 h 1357700"/>
              <a:gd name="connsiteX53" fmla="*/ 7091599 w 10678681"/>
              <a:gd name="connsiteY53" fmla="*/ 1062302 h 1357700"/>
              <a:gd name="connsiteX54" fmla="*/ 7090998 w 10678681"/>
              <a:gd name="connsiteY54" fmla="*/ 1064540 h 1357700"/>
              <a:gd name="connsiteX55" fmla="*/ 7039634 w 10678681"/>
              <a:gd name="connsiteY55" fmla="*/ 1059971 h 1357700"/>
              <a:gd name="connsiteX56" fmla="*/ 7033445 w 10678681"/>
              <a:gd name="connsiteY56" fmla="*/ 1063314 h 1357700"/>
              <a:gd name="connsiteX57" fmla="*/ 6999157 w 10678681"/>
              <a:gd name="connsiteY57" fmla="*/ 1055282 h 1357700"/>
              <a:gd name="connsiteX58" fmla="*/ 6981874 w 10678681"/>
              <a:gd name="connsiteY58" fmla="*/ 1053827 h 1357700"/>
              <a:gd name="connsiteX59" fmla="*/ 6976102 w 10678681"/>
              <a:gd name="connsiteY59" fmla="*/ 1047854 h 1357700"/>
              <a:gd name="connsiteX60" fmla="*/ 6951040 w 10678681"/>
              <a:gd name="connsiteY60" fmla="*/ 1048531 h 1357700"/>
              <a:gd name="connsiteX61" fmla="*/ 6948497 w 10678681"/>
              <a:gd name="connsiteY61" fmla="*/ 1050706 h 1357700"/>
              <a:gd name="connsiteX62" fmla="*/ 6926582 w 10678681"/>
              <a:gd name="connsiteY62" fmla="*/ 1043462 h 1357700"/>
              <a:gd name="connsiteX63" fmla="*/ 6833743 w 10678681"/>
              <a:gd name="connsiteY63" fmla="*/ 1027960 h 1357700"/>
              <a:gd name="connsiteX64" fmla="*/ 6687090 w 10678681"/>
              <a:gd name="connsiteY64" fmla="*/ 1063250 h 1357700"/>
              <a:gd name="connsiteX65" fmla="*/ 6437450 w 10678681"/>
              <a:gd name="connsiteY65" fmla="*/ 1101075 h 1357700"/>
              <a:gd name="connsiteX66" fmla="*/ 6327795 w 10678681"/>
              <a:gd name="connsiteY66" fmla="*/ 1088142 h 1357700"/>
              <a:gd name="connsiteX67" fmla="*/ 6136549 w 10678681"/>
              <a:gd name="connsiteY67" fmla="*/ 1100268 h 1357700"/>
              <a:gd name="connsiteX68" fmla="*/ 6004655 w 10678681"/>
              <a:gd name="connsiteY68" fmla="*/ 1114946 h 1357700"/>
              <a:gd name="connsiteX69" fmla="*/ 5936643 w 10678681"/>
              <a:gd name="connsiteY69" fmla="*/ 1095428 h 1357700"/>
              <a:gd name="connsiteX70" fmla="*/ 5912484 w 10678681"/>
              <a:gd name="connsiteY70" fmla="*/ 1112624 h 1357700"/>
              <a:gd name="connsiteX71" fmla="*/ 5908387 w 10678681"/>
              <a:gd name="connsiteY71" fmla="*/ 1116018 h 1357700"/>
              <a:gd name="connsiteX72" fmla="*/ 5890495 w 10678681"/>
              <a:gd name="connsiteY72" fmla="*/ 1120268 h 1357700"/>
              <a:gd name="connsiteX73" fmla="*/ 5887318 w 10678681"/>
              <a:gd name="connsiteY73" fmla="*/ 1133134 h 1357700"/>
              <a:gd name="connsiteX74" fmla="*/ 5861726 w 10678681"/>
              <a:gd name="connsiteY74" fmla="*/ 1147891 h 1357700"/>
              <a:gd name="connsiteX75" fmla="*/ 5805823 w 10678681"/>
              <a:gd name="connsiteY75" fmla="*/ 1152457 h 1357700"/>
              <a:gd name="connsiteX76" fmla="*/ 5689841 w 10678681"/>
              <a:gd name="connsiteY76" fmla="*/ 1176232 h 1357700"/>
              <a:gd name="connsiteX77" fmla="*/ 5605119 w 10678681"/>
              <a:gd name="connsiteY77" fmla="*/ 1190202 h 1357700"/>
              <a:gd name="connsiteX78" fmla="*/ 5488513 w 10678681"/>
              <a:gd name="connsiteY78" fmla="*/ 1205367 h 1357700"/>
              <a:gd name="connsiteX79" fmla="*/ 5402905 w 10678681"/>
              <a:gd name="connsiteY79" fmla="*/ 1241191 h 1357700"/>
              <a:gd name="connsiteX80" fmla="*/ 5285593 w 10678681"/>
              <a:gd name="connsiteY80" fmla="*/ 1273569 h 1357700"/>
              <a:gd name="connsiteX81" fmla="*/ 5192893 w 10678681"/>
              <a:gd name="connsiteY81" fmla="*/ 1247188 h 1357700"/>
              <a:gd name="connsiteX82" fmla="*/ 5186475 w 10678681"/>
              <a:gd name="connsiteY82" fmla="*/ 1257028 h 1357700"/>
              <a:gd name="connsiteX83" fmla="*/ 5126038 w 10678681"/>
              <a:gd name="connsiteY83" fmla="*/ 1263189 h 1357700"/>
              <a:gd name="connsiteX84" fmla="*/ 4894688 w 10678681"/>
              <a:gd name="connsiteY84" fmla="*/ 1247184 h 1357700"/>
              <a:gd name="connsiteX85" fmla="*/ 4788036 w 10678681"/>
              <a:gd name="connsiteY85" fmla="*/ 1238182 h 1357700"/>
              <a:gd name="connsiteX86" fmla="*/ 4747555 w 10678681"/>
              <a:gd name="connsiteY86" fmla="*/ 1252768 h 1357700"/>
              <a:gd name="connsiteX87" fmla="*/ 4679644 w 10678681"/>
              <a:gd name="connsiteY87" fmla="*/ 1276603 h 1357700"/>
              <a:gd name="connsiteX88" fmla="*/ 4632222 w 10678681"/>
              <a:gd name="connsiteY88" fmla="*/ 1318360 h 1357700"/>
              <a:gd name="connsiteX89" fmla="*/ 4617358 w 10678681"/>
              <a:gd name="connsiteY89" fmla="*/ 1327690 h 1357700"/>
              <a:gd name="connsiteX90" fmla="*/ 4589102 w 10678681"/>
              <a:gd name="connsiteY90" fmla="*/ 1321223 h 1357700"/>
              <a:gd name="connsiteX91" fmla="*/ 4578184 w 10678681"/>
              <a:gd name="connsiteY91" fmla="*/ 1326745 h 1357700"/>
              <a:gd name="connsiteX92" fmla="*/ 4574270 w 10678681"/>
              <a:gd name="connsiteY92" fmla="*/ 1325878 h 1357700"/>
              <a:gd name="connsiteX93" fmla="*/ 4564919 w 10678681"/>
              <a:gd name="connsiteY93" fmla="*/ 1325507 h 1357700"/>
              <a:gd name="connsiteX94" fmla="*/ 4566586 w 10678681"/>
              <a:gd name="connsiteY94" fmla="*/ 1316963 h 1357700"/>
              <a:gd name="connsiteX95" fmla="*/ 4556303 w 10678681"/>
              <a:gd name="connsiteY95" fmla="*/ 1300262 h 1357700"/>
              <a:gd name="connsiteX96" fmla="*/ 4502358 w 10678681"/>
              <a:gd name="connsiteY96" fmla="*/ 1302558 h 1357700"/>
              <a:gd name="connsiteX97" fmla="*/ 4498919 w 10678681"/>
              <a:gd name="connsiteY97" fmla="*/ 1312115 h 1357700"/>
              <a:gd name="connsiteX98" fmla="*/ 4492075 w 10678681"/>
              <a:gd name="connsiteY98" fmla="*/ 1313357 h 1357700"/>
              <a:gd name="connsiteX99" fmla="*/ 4487466 w 10678681"/>
              <a:gd name="connsiteY99" fmla="*/ 1304102 h 1357700"/>
              <a:gd name="connsiteX100" fmla="*/ 4398292 w 10678681"/>
              <a:gd name="connsiteY100" fmla="*/ 1278410 h 1357700"/>
              <a:gd name="connsiteX101" fmla="*/ 4306088 w 10678681"/>
              <a:gd name="connsiteY101" fmla="*/ 1282512 h 1357700"/>
              <a:gd name="connsiteX102" fmla="*/ 4188995 w 10678681"/>
              <a:gd name="connsiteY102" fmla="*/ 1296718 h 1357700"/>
              <a:gd name="connsiteX103" fmla="*/ 4136582 w 10678681"/>
              <a:gd name="connsiteY103" fmla="*/ 1287687 h 1357700"/>
              <a:gd name="connsiteX104" fmla="*/ 4064614 w 10678681"/>
              <a:gd name="connsiteY104" fmla="*/ 1296118 h 1357700"/>
              <a:gd name="connsiteX105" fmla="*/ 3906561 w 10678681"/>
              <a:gd name="connsiteY105" fmla="*/ 1352435 h 1357700"/>
              <a:gd name="connsiteX106" fmla="*/ 3787890 w 10678681"/>
              <a:gd name="connsiteY106" fmla="*/ 1352442 h 1357700"/>
              <a:gd name="connsiteX107" fmla="*/ 3745993 w 10678681"/>
              <a:gd name="connsiteY107" fmla="*/ 1342630 h 1357700"/>
              <a:gd name="connsiteX108" fmla="*/ 3675785 w 10678681"/>
              <a:gd name="connsiteY108" fmla="*/ 1326802 h 1357700"/>
              <a:gd name="connsiteX109" fmla="*/ 3623856 w 10678681"/>
              <a:gd name="connsiteY109" fmla="*/ 1290804 h 1357700"/>
              <a:gd name="connsiteX110" fmla="*/ 3564933 w 10678681"/>
              <a:gd name="connsiteY110" fmla="*/ 1287147 h 1357700"/>
              <a:gd name="connsiteX111" fmla="*/ 3550537 w 10678681"/>
              <a:gd name="connsiteY111" fmla="*/ 1317552 h 1357700"/>
              <a:gd name="connsiteX112" fmla="*/ 3487736 w 10678681"/>
              <a:gd name="connsiteY112" fmla="*/ 1303493 h 1357700"/>
              <a:gd name="connsiteX113" fmla="*/ 3392548 w 10678681"/>
              <a:gd name="connsiteY113" fmla="*/ 1278741 h 1357700"/>
              <a:gd name="connsiteX114" fmla="*/ 3337466 w 10678681"/>
              <a:gd name="connsiteY114" fmla="*/ 1272537 h 1357700"/>
              <a:gd name="connsiteX115" fmla="*/ 3187206 w 10678681"/>
              <a:gd name="connsiteY115" fmla="*/ 1246821 h 1357700"/>
              <a:gd name="connsiteX116" fmla="*/ 3036856 w 10678681"/>
              <a:gd name="connsiteY116" fmla="*/ 1214383 h 1357700"/>
              <a:gd name="connsiteX117" fmla="*/ 2948654 w 10678681"/>
              <a:gd name="connsiteY117" fmla="*/ 1157455 h 1357700"/>
              <a:gd name="connsiteX118" fmla="*/ 2824973 w 10678681"/>
              <a:gd name="connsiteY118" fmla="*/ 1134864 h 1357700"/>
              <a:gd name="connsiteX119" fmla="*/ 2804398 w 10678681"/>
              <a:gd name="connsiteY119" fmla="*/ 1125556 h 1357700"/>
              <a:gd name="connsiteX120" fmla="*/ 2775396 w 10678681"/>
              <a:gd name="connsiteY120" fmla="*/ 1130148 h 1357700"/>
              <a:gd name="connsiteX121" fmla="*/ 2659096 w 10678681"/>
              <a:gd name="connsiteY121" fmla="*/ 1150294 h 1357700"/>
              <a:gd name="connsiteX122" fmla="*/ 2567088 w 10678681"/>
              <a:gd name="connsiteY122" fmla="*/ 1181781 h 1357700"/>
              <a:gd name="connsiteX123" fmla="*/ 2454501 w 10678681"/>
              <a:gd name="connsiteY123" fmla="*/ 1155455 h 1357700"/>
              <a:gd name="connsiteX124" fmla="*/ 2385161 w 10678681"/>
              <a:gd name="connsiteY124" fmla="*/ 1161312 h 1357700"/>
              <a:gd name="connsiteX125" fmla="*/ 2270528 w 10678681"/>
              <a:gd name="connsiteY125" fmla="*/ 1204338 h 1357700"/>
              <a:gd name="connsiteX126" fmla="*/ 2121820 w 10678681"/>
              <a:gd name="connsiteY126" fmla="*/ 1187078 h 1357700"/>
              <a:gd name="connsiteX127" fmla="*/ 2092716 w 10678681"/>
              <a:gd name="connsiteY127" fmla="*/ 1139224 h 1357700"/>
              <a:gd name="connsiteX128" fmla="*/ 2052449 w 10678681"/>
              <a:gd name="connsiteY128" fmla="*/ 1109687 h 1357700"/>
              <a:gd name="connsiteX129" fmla="*/ 2032607 w 10678681"/>
              <a:gd name="connsiteY129" fmla="*/ 1175477 h 1357700"/>
              <a:gd name="connsiteX130" fmla="*/ 1901837 w 10678681"/>
              <a:gd name="connsiteY130" fmla="*/ 1221762 h 1357700"/>
              <a:gd name="connsiteX131" fmla="*/ 1836762 w 10678681"/>
              <a:gd name="connsiteY131" fmla="*/ 1237387 h 1357700"/>
              <a:gd name="connsiteX132" fmla="*/ 1735877 w 10678681"/>
              <a:gd name="connsiteY132" fmla="*/ 1246527 h 1357700"/>
              <a:gd name="connsiteX133" fmla="*/ 1705069 w 10678681"/>
              <a:gd name="connsiteY133" fmla="*/ 1251989 h 1357700"/>
              <a:gd name="connsiteX134" fmla="*/ 1397689 w 10678681"/>
              <a:gd name="connsiteY134" fmla="*/ 1336144 h 1357700"/>
              <a:gd name="connsiteX135" fmla="*/ 1220734 w 10678681"/>
              <a:gd name="connsiteY135" fmla="*/ 1257811 h 1357700"/>
              <a:gd name="connsiteX136" fmla="*/ 1021737 w 10678681"/>
              <a:gd name="connsiteY136" fmla="*/ 1238739 h 1357700"/>
              <a:gd name="connsiteX137" fmla="*/ 959820 w 10678681"/>
              <a:gd name="connsiteY137" fmla="*/ 1275863 h 1357700"/>
              <a:gd name="connsiteX138" fmla="*/ 929137 w 10678681"/>
              <a:gd name="connsiteY138" fmla="*/ 1273957 h 1357700"/>
              <a:gd name="connsiteX139" fmla="*/ 878849 w 10678681"/>
              <a:gd name="connsiteY139" fmla="*/ 1266740 h 1357700"/>
              <a:gd name="connsiteX140" fmla="*/ 800667 w 10678681"/>
              <a:gd name="connsiteY140" fmla="*/ 1282041 h 1357700"/>
              <a:gd name="connsiteX141" fmla="*/ 644906 w 10678681"/>
              <a:gd name="connsiteY141" fmla="*/ 1273685 h 1357700"/>
              <a:gd name="connsiteX142" fmla="*/ 379869 w 10678681"/>
              <a:gd name="connsiteY142" fmla="*/ 1339165 h 1357700"/>
              <a:gd name="connsiteX143" fmla="*/ 137696 w 10678681"/>
              <a:gd name="connsiteY143" fmla="*/ 1319217 h 1357700"/>
              <a:gd name="connsiteX144" fmla="*/ 54250 w 10678681"/>
              <a:gd name="connsiteY144" fmla="*/ 1315838 h 1357700"/>
              <a:gd name="connsiteX145" fmla="*/ 28042 w 10678681"/>
              <a:gd name="connsiteY145" fmla="*/ 1297822 h 1357700"/>
              <a:gd name="connsiteX146" fmla="*/ 0 w 10678681"/>
              <a:gd name="connsiteY146" fmla="*/ 1294612 h 1357700"/>
              <a:gd name="connsiteX147" fmla="*/ 0 w 10678681"/>
              <a:gd name="connsiteY147"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90998 w 10678681"/>
              <a:gd name="connsiteY53" fmla="*/ 1064540 h 1357700"/>
              <a:gd name="connsiteX54" fmla="*/ 7039634 w 10678681"/>
              <a:gd name="connsiteY54" fmla="*/ 1059971 h 1357700"/>
              <a:gd name="connsiteX55" fmla="*/ 7033445 w 10678681"/>
              <a:gd name="connsiteY55" fmla="*/ 1063314 h 1357700"/>
              <a:gd name="connsiteX56" fmla="*/ 6999157 w 10678681"/>
              <a:gd name="connsiteY56" fmla="*/ 1055282 h 1357700"/>
              <a:gd name="connsiteX57" fmla="*/ 6981874 w 10678681"/>
              <a:gd name="connsiteY57" fmla="*/ 1053827 h 1357700"/>
              <a:gd name="connsiteX58" fmla="*/ 6976102 w 10678681"/>
              <a:gd name="connsiteY58" fmla="*/ 1047854 h 1357700"/>
              <a:gd name="connsiteX59" fmla="*/ 6951040 w 10678681"/>
              <a:gd name="connsiteY59" fmla="*/ 1048531 h 1357700"/>
              <a:gd name="connsiteX60" fmla="*/ 6948497 w 10678681"/>
              <a:gd name="connsiteY60" fmla="*/ 1050706 h 1357700"/>
              <a:gd name="connsiteX61" fmla="*/ 6926582 w 10678681"/>
              <a:gd name="connsiteY61" fmla="*/ 1043462 h 1357700"/>
              <a:gd name="connsiteX62" fmla="*/ 6833743 w 10678681"/>
              <a:gd name="connsiteY62" fmla="*/ 1027960 h 1357700"/>
              <a:gd name="connsiteX63" fmla="*/ 6687090 w 10678681"/>
              <a:gd name="connsiteY63" fmla="*/ 1063250 h 1357700"/>
              <a:gd name="connsiteX64" fmla="*/ 6437450 w 10678681"/>
              <a:gd name="connsiteY64" fmla="*/ 1101075 h 1357700"/>
              <a:gd name="connsiteX65" fmla="*/ 6327795 w 10678681"/>
              <a:gd name="connsiteY65" fmla="*/ 1088142 h 1357700"/>
              <a:gd name="connsiteX66" fmla="*/ 6136549 w 10678681"/>
              <a:gd name="connsiteY66" fmla="*/ 1100268 h 1357700"/>
              <a:gd name="connsiteX67" fmla="*/ 6004655 w 10678681"/>
              <a:gd name="connsiteY67" fmla="*/ 1114946 h 1357700"/>
              <a:gd name="connsiteX68" fmla="*/ 5936643 w 10678681"/>
              <a:gd name="connsiteY68" fmla="*/ 1095428 h 1357700"/>
              <a:gd name="connsiteX69" fmla="*/ 5912484 w 10678681"/>
              <a:gd name="connsiteY69" fmla="*/ 1112624 h 1357700"/>
              <a:gd name="connsiteX70" fmla="*/ 5908387 w 10678681"/>
              <a:gd name="connsiteY70" fmla="*/ 1116018 h 1357700"/>
              <a:gd name="connsiteX71" fmla="*/ 5890495 w 10678681"/>
              <a:gd name="connsiteY71" fmla="*/ 1120268 h 1357700"/>
              <a:gd name="connsiteX72" fmla="*/ 5887318 w 10678681"/>
              <a:gd name="connsiteY72" fmla="*/ 1133134 h 1357700"/>
              <a:gd name="connsiteX73" fmla="*/ 5861726 w 10678681"/>
              <a:gd name="connsiteY73" fmla="*/ 1147891 h 1357700"/>
              <a:gd name="connsiteX74" fmla="*/ 5805823 w 10678681"/>
              <a:gd name="connsiteY74" fmla="*/ 1152457 h 1357700"/>
              <a:gd name="connsiteX75" fmla="*/ 5689841 w 10678681"/>
              <a:gd name="connsiteY75" fmla="*/ 1176232 h 1357700"/>
              <a:gd name="connsiteX76" fmla="*/ 5605119 w 10678681"/>
              <a:gd name="connsiteY76" fmla="*/ 1190202 h 1357700"/>
              <a:gd name="connsiteX77" fmla="*/ 5488513 w 10678681"/>
              <a:gd name="connsiteY77" fmla="*/ 1205367 h 1357700"/>
              <a:gd name="connsiteX78" fmla="*/ 5402905 w 10678681"/>
              <a:gd name="connsiteY78" fmla="*/ 1241191 h 1357700"/>
              <a:gd name="connsiteX79" fmla="*/ 5285593 w 10678681"/>
              <a:gd name="connsiteY79" fmla="*/ 1273569 h 1357700"/>
              <a:gd name="connsiteX80" fmla="*/ 5192893 w 10678681"/>
              <a:gd name="connsiteY80" fmla="*/ 1247188 h 1357700"/>
              <a:gd name="connsiteX81" fmla="*/ 5186475 w 10678681"/>
              <a:gd name="connsiteY81" fmla="*/ 1257028 h 1357700"/>
              <a:gd name="connsiteX82" fmla="*/ 5126038 w 10678681"/>
              <a:gd name="connsiteY82" fmla="*/ 1263189 h 1357700"/>
              <a:gd name="connsiteX83" fmla="*/ 4894688 w 10678681"/>
              <a:gd name="connsiteY83" fmla="*/ 1247184 h 1357700"/>
              <a:gd name="connsiteX84" fmla="*/ 4788036 w 10678681"/>
              <a:gd name="connsiteY84" fmla="*/ 1238182 h 1357700"/>
              <a:gd name="connsiteX85" fmla="*/ 4747555 w 10678681"/>
              <a:gd name="connsiteY85" fmla="*/ 1252768 h 1357700"/>
              <a:gd name="connsiteX86" fmla="*/ 4679644 w 10678681"/>
              <a:gd name="connsiteY86" fmla="*/ 1276603 h 1357700"/>
              <a:gd name="connsiteX87" fmla="*/ 4632222 w 10678681"/>
              <a:gd name="connsiteY87" fmla="*/ 1318360 h 1357700"/>
              <a:gd name="connsiteX88" fmla="*/ 4617358 w 10678681"/>
              <a:gd name="connsiteY88" fmla="*/ 1327690 h 1357700"/>
              <a:gd name="connsiteX89" fmla="*/ 4589102 w 10678681"/>
              <a:gd name="connsiteY89" fmla="*/ 1321223 h 1357700"/>
              <a:gd name="connsiteX90" fmla="*/ 4578184 w 10678681"/>
              <a:gd name="connsiteY90" fmla="*/ 1326745 h 1357700"/>
              <a:gd name="connsiteX91" fmla="*/ 4574270 w 10678681"/>
              <a:gd name="connsiteY91" fmla="*/ 1325878 h 1357700"/>
              <a:gd name="connsiteX92" fmla="*/ 4564919 w 10678681"/>
              <a:gd name="connsiteY92" fmla="*/ 1325507 h 1357700"/>
              <a:gd name="connsiteX93" fmla="*/ 4566586 w 10678681"/>
              <a:gd name="connsiteY93" fmla="*/ 1316963 h 1357700"/>
              <a:gd name="connsiteX94" fmla="*/ 4556303 w 10678681"/>
              <a:gd name="connsiteY94" fmla="*/ 1300262 h 1357700"/>
              <a:gd name="connsiteX95" fmla="*/ 4502358 w 10678681"/>
              <a:gd name="connsiteY95" fmla="*/ 1302558 h 1357700"/>
              <a:gd name="connsiteX96" fmla="*/ 4498919 w 10678681"/>
              <a:gd name="connsiteY96" fmla="*/ 1312115 h 1357700"/>
              <a:gd name="connsiteX97" fmla="*/ 4492075 w 10678681"/>
              <a:gd name="connsiteY97" fmla="*/ 1313357 h 1357700"/>
              <a:gd name="connsiteX98" fmla="*/ 4487466 w 10678681"/>
              <a:gd name="connsiteY98" fmla="*/ 1304102 h 1357700"/>
              <a:gd name="connsiteX99" fmla="*/ 4398292 w 10678681"/>
              <a:gd name="connsiteY99" fmla="*/ 1278410 h 1357700"/>
              <a:gd name="connsiteX100" fmla="*/ 4306088 w 10678681"/>
              <a:gd name="connsiteY100" fmla="*/ 1282512 h 1357700"/>
              <a:gd name="connsiteX101" fmla="*/ 4188995 w 10678681"/>
              <a:gd name="connsiteY101" fmla="*/ 1296718 h 1357700"/>
              <a:gd name="connsiteX102" fmla="*/ 4136582 w 10678681"/>
              <a:gd name="connsiteY102" fmla="*/ 1287687 h 1357700"/>
              <a:gd name="connsiteX103" fmla="*/ 4064614 w 10678681"/>
              <a:gd name="connsiteY103" fmla="*/ 1296118 h 1357700"/>
              <a:gd name="connsiteX104" fmla="*/ 3906561 w 10678681"/>
              <a:gd name="connsiteY104" fmla="*/ 1352435 h 1357700"/>
              <a:gd name="connsiteX105" fmla="*/ 3787890 w 10678681"/>
              <a:gd name="connsiteY105" fmla="*/ 1352442 h 1357700"/>
              <a:gd name="connsiteX106" fmla="*/ 3745993 w 10678681"/>
              <a:gd name="connsiteY106" fmla="*/ 1342630 h 1357700"/>
              <a:gd name="connsiteX107" fmla="*/ 3675785 w 10678681"/>
              <a:gd name="connsiteY107" fmla="*/ 1326802 h 1357700"/>
              <a:gd name="connsiteX108" fmla="*/ 3623856 w 10678681"/>
              <a:gd name="connsiteY108" fmla="*/ 1290804 h 1357700"/>
              <a:gd name="connsiteX109" fmla="*/ 3564933 w 10678681"/>
              <a:gd name="connsiteY109" fmla="*/ 1287147 h 1357700"/>
              <a:gd name="connsiteX110" fmla="*/ 3550537 w 10678681"/>
              <a:gd name="connsiteY110" fmla="*/ 1317552 h 1357700"/>
              <a:gd name="connsiteX111" fmla="*/ 3487736 w 10678681"/>
              <a:gd name="connsiteY111" fmla="*/ 1303493 h 1357700"/>
              <a:gd name="connsiteX112" fmla="*/ 3392548 w 10678681"/>
              <a:gd name="connsiteY112" fmla="*/ 1278741 h 1357700"/>
              <a:gd name="connsiteX113" fmla="*/ 3337466 w 10678681"/>
              <a:gd name="connsiteY113" fmla="*/ 1272537 h 1357700"/>
              <a:gd name="connsiteX114" fmla="*/ 3187206 w 10678681"/>
              <a:gd name="connsiteY114" fmla="*/ 1246821 h 1357700"/>
              <a:gd name="connsiteX115" fmla="*/ 3036856 w 10678681"/>
              <a:gd name="connsiteY115" fmla="*/ 1214383 h 1357700"/>
              <a:gd name="connsiteX116" fmla="*/ 2948654 w 10678681"/>
              <a:gd name="connsiteY116" fmla="*/ 1157455 h 1357700"/>
              <a:gd name="connsiteX117" fmla="*/ 2824973 w 10678681"/>
              <a:gd name="connsiteY117" fmla="*/ 1134864 h 1357700"/>
              <a:gd name="connsiteX118" fmla="*/ 2804398 w 10678681"/>
              <a:gd name="connsiteY118" fmla="*/ 1125556 h 1357700"/>
              <a:gd name="connsiteX119" fmla="*/ 2775396 w 10678681"/>
              <a:gd name="connsiteY119" fmla="*/ 1130148 h 1357700"/>
              <a:gd name="connsiteX120" fmla="*/ 2659096 w 10678681"/>
              <a:gd name="connsiteY120" fmla="*/ 1150294 h 1357700"/>
              <a:gd name="connsiteX121" fmla="*/ 2567088 w 10678681"/>
              <a:gd name="connsiteY121" fmla="*/ 1181781 h 1357700"/>
              <a:gd name="connsiteX122" fmla="*/ 2454501 w 10678681"/>
              <a:gd name="connsiteY122" fmla="*/ 1155455 h 1357700"/>
              <a:gd name="connsiteX123" fmla="*/ 2385161 w 10678681"/>
              <a:gd name="connsiteY123" fmla="*/ 1161312 h 1357700"/>
              <a:gd name="connsiteX124" fmla="*/ 2270528 w 10678681"/>
              <a:gd name="connsiteY124" fmla="*/ 1204338 h 1357700"/>
              <a:gd name="connsiteX125" fmla="*/ 2121820 w 10678681"/>
              <a:gd name="connsiteY125" fmla="*/ 1187078 h 1357700"/>
              <a:gd name="connsiteX126" fmla="*/ 2092716 w 10678681"/>
              <a:gd name="connsiteY126" fmla="*/ 1139224 h 1357700"/>
              <a:gd name="connsiteX127" fmla="*/ 2052449 w 10678681"/>
              <a:gd name="connsiteY127" fmla="*/ 1109687 h 1357700"/>
              <a:gd name="connsiteX128" fmla="*/ 2032607 w 10678681"/>
              <a:gd name="connsiteY128" fmla="*/ 1175477 h 1357700"/>
              <a:gd name="connsiteX129" fmla="*/ 1901837 w 10678681"/>
              <a:gd name="connsiteY129" fmla="*/ 1221762 h 1357700"/>
              <a:gd name="connsiteX130" fmla="*/ 1836762 w 10678681"/>
              <a:gd name="connsiteY130" fmla="*/ 1237387 h 1357700"/>
              <a:gd name="connsiteX131" fmla="*/ 1735877 w 10678681"/>
              <a:gd name="connsiteY131" fmla="*/ 1246527 h 1357700"/>
              <a:gd name="connsiteX132" fmla="*/ 1705069 w 10678681"/>
              <a:gd name="connsiteY132" fmla="*/ 1251989 h 1357700"/>
              <a:gd name="connsiteX133" fmla="*/ 1397689 w 10678681"/>
              <a:gd name="connsiteY133" fmla="*/ 1336144 h 1357700"/>
              <a:gd name="connsiteX134" fmla="*/ 1220734 w 10678681"/>
              <a:gd name="connsiteY134" fmla="*/ 1257811 h 1357700"/>
              <a:gd name="connsiteX135" fmla="*/ 1021737 w 10678681"/>
              <a:gd name="connsiteY135" fmla="*/ 1238739 h 1357700"/>
              <a:gd name="connsiteX136" fmla="*/ 959820 w 10678681"/>
              <a:gd name="connsiteY136" fmla="*/ 1275863 h 1357700"/>
              <a:gd name="connsiteX137" fmla="*/ 929137 w 10678681"/>
              <a:gd name="connsiteY137" fmla="*/ 1273957 h 1357700"/>
              <a:gd name="connsiteX138" fmla="*/ 878849 w 10678681"/>
              <a:gd name="connsiteY138" fmla="*/ 1266740 h 1357700"/>
              <a:gd name="connsiteX139" fmla="*/ 800667 w 10678681"/>
              <a:gd name="connsiteY139" fmla="*/ 1282041 h 1357700"/>
              <a:gd name="connsiteX140" fmla="*/ 644906 w 10678681"/>
              <a:gd name="connsiteY140" fmla="*/ 1273685 h 1357700"/>
              <a:gd name="connsiteX141" fmla="*/ 379869 w 10678681"/>
              <a:gd name="connsiteY141" fmla="*/ 1339165 h 1357700"/>
              <a:gd name="connsiteX142" fmla="*/ 137696 w 10678681"/>
              <a:gd name="connsiteY142" fmla="*/ 1319217 h 1357700"/>
              <a:gd name="connsiteX143" fmla="*/ 54250 w 10678681"/>
              <a:gd name="connsiteY143" fmla="*/ 1315838 h 1357700"/>
              <a:gd name="connsiteX144" fmla="*/ 28042 w 10678681"/>
              <a:gd name="connsiteY144" fmla="*/ 1297822 h 1357700"/>
              <a:gd name="connsiteX145" fmla="*/ 0 w 10678681"/>
              <a:gd name="connsiteY145" fmla="*/ 1294612 h 1357700"/>
              <a:gd name="connsiteX146" fmla="*/ 0 w 10678681"/>
              <a:gd name="connsiteY146"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91599 w 10678681"/>
              <a:gd name="connsiteY52" fmla="*/ 1062302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77477 w 10678681"/>
              <a:gd name="connsiteY44" fmla="*/ 990571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948654 w 10678681"/>
              <a:gd name="connsiteY115" fmla="*/ 1157455 h 1357700"/>
              <a:gd name="connsiteX116" fmla="*/ 2824973 w 10678681"/>
              <a:gd name="connsiteY116" fmla="*/ 1134864 h 1357700"/>
              <a:gd name="connsiteX117" fmla="*/ 2804398 w 10678681"/>
              <a:gd name="connsiteY117" fmla="*/ 1125556 h 1357700"/>
              <a:gd name="connsiteX118" fmla="*/ 2775396 w 10678681"/>
              <a:gd name="connsiteY118" fmla="*/ 1130148 h 1357700"/>
              <a:gd name="connsiteX119" fmla="*/ 2659096 w 10678681"/>
              <a:gd name="connsiteY119" fmla="*/ 1150294 h 1357700"/>
              <a:gd name="connsiteX120" fmla="*/ 2567088 w 10678681"/>
              <a:gd name="connsiteY120" fmla="*/ 1181781 h 1357700"/>
              <a:gd name="connsiteX121" fmla="*/ 2454501 w 10678681"/>
              <a:gd name="connsiteY121" fmla="*/ 1155455 h 1357700"/>
              <a:gd name="connsiteX122" fmla="*/ 2385161 w 10678681"/>
              <a:gd name="connsiteY122" fmla="*/ 1161312 h 1357700"/>
              <a:gd name="connsiteX123" fmla="*/ 2270528 w 10678681"/>
              <a:gd name="connsiteY123" fmla="*/ 1204338 h 1357700"/>
              <a:gd name="connsiteX124" fmla="*/ 2121820 w 10678681"/>
              <a:gd name="connsiteY124" fmla="*/ 1187078 h 1357700"/>
              <a:gd name="connsiteX125" fmla="*/ 2092716 w 10678681"/>
              <a:gd name="connsiteY125" fmla="*/ 1139224 h 1357700"/>
              <a:gd name="connsiteX126" fmla="*/ 2052449 w 10678681"/>
              <a:gd name="connsiteY126" fmla="*/ 1109687 h 1357700"/>
              <a:gd name="connsiteX127" fmla="*/ 2032607 w 10678681"/>
              <a:gd name="connsiteY127" fmla="*/ 1175477 h 1357700"/>
              <a:gd name="connsiteX128" fmla="*/ 1901837 w 10678681"/>
              <a:gd name="connsiteY128" fmla="*/ 1221762 h 1357700"/>
              <a:gd name="connsiteX129" fmla="*/ 1836762 w 10678681"/>
              <a:gd name="connsiteY129" fmla="*/ 1237387 h 1357700"/>
              <a:gd name="connsiteX130" fmla="*/ 1735877 w 10678681"/>
              <a:gd name="connsiteY130" fmla="*/ 1246527 h 1357700"/>
              <a:gd name="connsiteX131" fmla="*/ 1705069 w 10678681"/>
              <a:gd name="connsiteY131" fmla="*/ 1251989 h 1357700"/>
              <a:gd name="connsiteX132" fmla="*/ 1397689 w 10678681"/>
              <a:gd name="connsiteY132" fmla="*/ 1336144 h 1357700"/>
              <a:gd name="connsiteX133" fmla="*/ 1220734 w 10678681"/>
              <a:gd name="connsiteY133" fmla="*/ 1257811 h 1357700"/>
              <a:gd name="connsiteX134" fmla="*/ 1021737 w 10678681"/>
              <a:gd name="connsiteY134" fmla="*/ 1238739 h 1357700"/>
              <a:gd name="connsiteX135" fmla="*/ 959820 w 10678681"/>
              <a:gd name="connsiteY135" fmla="*/ 1275863 h 1357700"/>
              <a:gd name="connsiteX136" fmla="*/ 929137 w 10678681"/>
              <a:gd name="connsiteY136" fmla="*/ 1273957 h 1357700"/>
              <a:gd name="connsiteX137" fmla="*/ 878849 w 10678681"/>
              <a:gd name="connsiteY137" fmla="*/ 1266740 h 1357700"/>
              <a:gd name="connsiteX138" fmla="*/ 800667 w 10678681"/>
              <a:gd name="connsiteY138" fmla="*/ 1282041 h 1357700"/>
              <a:gd name="connsiteX139" fmla="*/ 644906 w 10678681"/>
              <a:gd name="connsiteY139" fmla="*/ 1273685 h 1357700"/>
              <a:gd name="connsiteX140" fmla="*/ 379869 w 10678681"/>
              <a:gd name="connsiteY140" fmla="*/ 1339165 h 1357700"/>
              <a:gd name="connsiteX141" fmla="*/ 137696 w 10678681"/>
              <a:gd name="connsiteY141" fmla="*/ 1319217 h 1357700"/>
              <a:gd name="connsiteX142" fmla="*/ 54250 w 10678681"/>
              <a:gd name="connsiteY142" fmla="*/ 1315838 h 1357700"/>
              <a:gd name="connsiteX143" fmla="*/ 28042 w 10678681"/>
              <a:gd name="connsiteY143" fmla="*/ 1297822 h 1357700"/>
              <a:gd name="connsiteX144" fmla="*/ 0 w 10678681"/>
              <a:gd name="connsiteY144" fmla="*/ 1294612 h 1357700"/>
              <a:gd name="connsiteX145" fmla="*/ 0 w 10678681"/>
              <a:gd name="connsiteY145"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0528 w 10678681"/>
              <a:gd name="connsiteY122" fmla="*/ 1204338 h 1357700"/>
              <a:gd name="connsiteX123" fmla="*/ 2121820 w 10678681"/>
              <a:gd name="connsiteY123" fmla="*/ 1187078 h 1357700"/>
              <a:gd name="connsiteX124" fmla="*/ 2092716 w 10678681"/>
              <a:gd name="connsiteY124" fmla="*/ 1139224 h 1357700"/>
              <a:gd name="connsiteX125" fmla="*/ 2052449 w 10678681"/>
              <a:gd name="connsiteY125" fmla="*/ 1109687 h 1357700"/>
              <a:gd name="connsiteX126" fmla="*/ 2032607 w 10678681"/>
              <a:gd name="connsiteY126" fmla="*/ 1175477 h 1357700"/>
              <a:gd name="connsiteX127" fmla="*/ 1901837 w 10678681"/>
              <a:gd name="connsiteY127" fmla="*/ 1221762 h 1357700"/>
              <a:gd name="connsiteX128" fmla="*/ 1836762 w 10678681"/>
              <a:gd name="connsiteY128" fmla="*/ 1237387 h 1357700"/>
              <a:gd name="connsiteX129" fmla="*/ 1735877 w 10678681"/>
              <a:gd name="connsiteY129" fmla="*/ 1246527 h 1357700"/>
              <a:gd name="connsiteX130" fmla="*/ 1705069 w 10678681"/>
              <a:gd name="connsiteY130" fmla="*/ 1251989 h 1357700"/>
              <a:gd name="connsiteX131" fmla="*/ 1397689 w 10678681"/>
              <a:gd name="connsiteY131" fmla="*/ 1336144 h 1357700"/>
              <a:gd name="connsiteX132" fmla="*/ 1220734 w 10678681"/>
              <a:gd name="connsiteY132" fmla="*/ 1257811 h 1357700"/>
              <a:gd name="connsiteX133" fmla="*/ 1021737 w 10678681"/>
              <a:gd name="connsiteY133" fmla="*/ 1238739 h 1357700"/>
              <a:gd name="connsiteX134" fmla="*/ 959820 w 10678681"/>
              <a:gd name="connsiteY134" fmla="*/ 1275863 h 1357700"/>
              <a:gd name="connsiteX135" fmla="*/ 929137 w 10678681"/>
              <a:gd name="connsiteY135" fmla="*/ 1273957 h 1357700"/>
              <a:gd name="connsiteX136" fmla="*/ 878849 w 10678681"/>
              <a:gd name="connsiteY136" fmla="*/ 1266740 h 1357700"/>
              <a:gd name="connsiteX137" fmla="*/ 800667 w 10678681"/>
              <a:gd name="connsiteY137" fmla="*/ 1282041 h 1357700"/>
              <a:gd name="connsiteX138" fmla="*/ 644906 w 10678681"/>
              <a:gd name="connsiteY138" fmla="*/ 1273685 h 1357700"/>
              <a:gd name="connsiteX139" fmla="*/ 379869 w 10678681"/>
              <a:gd name="connsiteY139" fmla="*/ 1339165 h 1357700"/>
              <a:gd name="connsiteX140" fmla="*/ 137696 w 10678681"/>
              <a:gd name="connsiteY140" fmla="*/ 1319217 h 1357700"/>
              <a:gd name="connsiteX141" fmla="*/ 54250 w 10678681"/>
              <a:gd name="connsiteY141" fmla="*/ 1315838 h 1357700"/>
              <a:gd name="connsiteX142" fmla="*/ 28042 w 10678681"/>
              <a:gd name="connsiteY142" fmla="*/ 1297822 h 1357700"/>
              <a:gd name="connsiteX143" fmla="*/ 0 w 10678681"/>
              <a:gd name="connsiteY143" fmla="*/ 1294612 h 1357700"/>
              <a:gd name="connsiteX144" fmla="*/ 0 w 10678681"/>
              <a:gd name="connsiteY144"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121820 w 10678681"/>
              <a:gd name="connsiteY122" fmla="*/ 1187078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092716 w 10678681"/>
              <a:gd name="connsiteY123" fmla="*/ 1139224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32607 w 10678681"/>
              <a:gd name="connsiteY125" fmla="*/ 117547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7700"/>
              <a:gd name="connsiteX1" fmla="*/ 10678681 w 10678681"/>
              <a:gd name="connsiteY1" fmla="*/ 0 h 1357700"/>
              <a:gd name="connsiteX2" fmla="*/ 10666019 w 10678681"/>
              <a:gd name="connsiteY2" fmla="*/ 7876 h 1357700"/>
              <a:gd name="connsiteX3" fmla="*/ 10632825 w 10678681"/>
              <a:gd name="connsiteY3" fmla="*/ 32153 h 1357700"/>
              <a:gd name="connsiteX4" fmla="*/ 10510605 w 10678681"/>
              <a:gd name="connsiteY4" fmla="*/ 30449 h 1357700"/>
              <a:gd name="connsiteX5" fmla="*/ 10456989 w 10678681"/>
              <a:gd name="connsiteY5" fmla="*/ 979 h 1357700"/>
              <a:gd name="connsiteX6" fmla="*/ 10438642 w 10678681"/>
              <a:gd name="connsiteY6" fmla="*/ 1524 h 1357700"/>
              <a:gd name="connsiteX7" fmla="*/ 10407146 w 10678681"/>
              <a:gd name="connsiteY7" fmla="*/ 43659 h 1357700"/>
              <a:gd name="connsiteX8" fmla="*/ 10357996 w 10678681"/>
              <a:gd name="connsiteY8" fmla="*/ 50836 h 1357700"/>
              <a:gd name="connsiteX9" fmla="*/ 10306667 w 10678681"/>
              <a:gd name="connsiteY9" fmla="*/ 109739 h 1357700"/>
              <a:gd name="connsiteX10" fmla="*/ 10115334 w 10678681"/>
              <a:gd name="connsiteY10" fmla="*/ 155658 h 1357700"/>
              <a:gd name="connsiteX11" fmla="*/ 10068157 w 10678681"/>
              <a:gd name="connsiteY11" fmla="*/ 215673 h 1357700"/>
              <a:gd name="connsiteX12" fmla="*/ 10045431 w 10678681"/>
              <a:gd name="connsiteY12" fmla="*/ 229568 h 1357700"/>
              <a:gd name="connsiteX13" fmla="*/ 10013265 w 10678681"/>
              <a:gd name="connsiteY13" fmla="*/ 284757 h 1357700"/>
              <a:gd name="connsiteX14" fmla="*/ 9862496 w 10678681"/>
              <a:gd name="connsiteY14" fmla="*/ 223033 h 1357700"/>
              <a:gd name="connsiteX15" fmla="*/ 9679638 w 10678681"/>
              <a:gd name="connsiteY15" fmla="*/ 277462 h 1357700"/>
              <a:gd name="connsiteX16" fmla="*/ 9498347 w 10678681"/>
              <a:gd name="connsiteY16" fmla="*/ 244723 h 1357700"/>
              <a:gd name="connsiteX17" fmla="*/ 9399702 w 10678681"/>
              <a:gd name="connsiteY17" fmla="*/ 276316 h 1357700"/>
              <a:gd name="connsiteX18" fmla="*/ 9378439 w 10678681"/>
              <a:gd name="connsiteY18" fmla="*/ 326244 h 1357700"/>
              <a:gd name="connsiteX19" fmla="*/ 9121744 w 10678681"/>
              <a:gd name="connsiteY19" fmla="*/ 365177 h 1357700"/>
              <a:gd name="connsiteX20" fmla="*/ 9061654 w 10678681"/>
              <a:gd name="connsiteY20" fmla="*/ 393730 h 1357700"/>
              <a:gd name="connsiteX21" fmla="*/ 8997577 w 10678681"/>
              <a:gd name="connsiteY21" fmla="*/ 380865 h 1357700"/>
              <a:gd name="connsiteX22" fmla="*/ 8907968 w 10678681"/>
              <a:gd name="connsiteY22" fmla="*/ 447345 h 1357700"/>
              <a:gd name="connsiteX23" fmla="*/ 8764163 w 10678681"/>
              <a:gd name="connsiteY23" fmla="*/ 471000 h 1357700"/>
              <a:gd name="connsiteX24" fmla="*/ 8680155 w 10678681"/>
              <a:gd name="connsiteY24" fmla="*/ 492404 h 1357700"/>
              <a:gd name="connsiteX25" fmla="*/ 8651436 w 10678681"/>
              <a:gd name="connsiteY25" fmla="*/ 511923 h 1357700"/>
              <a:gd name="connsiteX26" fmla="*/ 8609185 w 10678681"/>
              <a:gd name="connsiteY26" fmla="*/ 531525 h 1357700"/>
              <a:gd name="connsiteX27" fmla="*/ 8537091 w 10678681"/>
              <a:gd name="connsiteY27" fmla="*/ 574933 h 1357700"/>
              <a:gd name="connsiteX28" fmla="*/ 8435931 w 10678681"/>
              <a:gd name="connsiteY28" fmla="*/ 617926 h 1357700"/>
              <a:gd name="connsiteX29" fmla="*/ 8348623 w 10678681"/>
              <a:gd name="connsiteY29" fmla="*/ 600607 h 1357700"/>
              <a:gd name="connsiteX30" fmla="*/ 8344233 w 10678681"/>
              <a:gd name="connsiteY30" fmla="*/ 610922 h 1357700"/>
              <a:gd name="connsiteX31" fmla="*/ 8290622 w 10678681"/>
              <a:gd name="connsiteY31" fmla="*/ 622687 h 1357700"/>
              <a:gd name="connsiteX32" fmla="*/ 8086698 w 10678681"/>
              <a:gd name="connsiteY32" fmla="*/ 605185 h 1357700"/>
              <a:gd name="connsiteX33" fmla="*/ 7982378 w 10678681"/>
              <a:gd name="connsiteY33" fmla="*/ 629799 h 1357700"/>
              <a:gd name="connsiteX34" fmla="*/ 7947952 w 10678681"/>
              <a:gd name="connsiteY34" fmla="*/ 648003 h 1357700"/>
              <a:gd name="connsiteX35" fmla="*/ 7890112 w 10678681"/>
              <a:gd name="connsiteY35" fmla="*/ 677915 h 1357700"/>
              <a:gd name="connsiteX36" fmla="*/ 7853284 w 10678681"/>
              <a:gd name="connsiteY36" fmla="*/ 723588 h 1357700"/>
              <a:gd name="connsiteX37" fmla="*/ 7802383 w 10678681"/>
              <a:gd name="connsiteY37" fmla="*/ 739359 h 1357700"/>
              <a:gd name="connsiteX38" fmla="*/ 7730518 w 10678681"/>
              <a:gd name="connsiteY38" fmla="*/ 739526 h 1357700"/>
              <a:gd name="connsiteX39" fmla="*/ 7652907 w 10678681"/>
              <a:gd name="connsiteY39" fmla="*/ 783273 h 1357700"/>
              <a:gd name="connsiteX40" fmla="*/ 7606008 w 10678681"/>
              <a:gd name="connsiteY40" fmla="*/ 800717 h 1357700"/>
              <a:gd name="connsiteX41" fmla="*/ 7480223 w 10678681"/>
              <a:gd name="connsiteY41" fmla="*/ 856821 h 1357700"/>
              <a:gd name="connsiteX42" fmla="*/ 7356005 w 10678681"/>
              <a:gd name="connsiteY42" fmla="*/ 919462 h 1357700"/>
              <a:gd name="connsiteX43" fmla="*/ 7305396 w 10678681"/>
              <a:gd name="connsiteY43" fmla="*/ 986228 h 1357700"/>
              <a:gd name="connsiteX44" fmla="*/ 7266251 w 10678681"/>
              <a:gd name="connsiteY44" fmla="*/ 967864 h 1357700"/>
              <a:gd name="connsiteX45" fmla="*/ 7269396 w 10678681"/>
              <a:gd name="connsiteY45" fmla="*/ 989282 h 1357700"/>
              <a:gd name="connsiteX46" fmla="*/ 7258094 w 10678681"/>
              <a:gd name="connsiteY46" fmla="*/ 990679 h 1357700"/>
              <a:gd name="connsiteX47" fmla="*/ 7257893 w 10678681"/>
              <a:gd name="connsiteY47" fmla="*/ 991204 h 1357700"/>
              <a:gd name="connsiteX48" fmla="*/ 7247153 w 10678681"/>
              <a:gd name="connsiteY48" fmla="*/ 991550 h 1357700"/>
              <a:gd name="connsiteX49" fmla="*/ 7193612 w 10678681"/>
              <a:gd name="connsiteY49" fmla="*/ 987042 h 1357700"/>
              <a:gd name="connsiteX50" fmla="*/ 7132632 w 10678681"/>
              <a:gd name="connsiteY50" fmla="*/ 1042036 h 1357700"/>
              <a:gd name="connsiteX51" fmla="*/ 7105610 w 10678681"/>
              <a:gd name="connsiteY51" fmla="*/ 1053537 h 1357700"/>
              <a:gd name="connsiteX52" fmla="*/ 7069148 w 10678681"/>
              <a:gd name="connsiteY52" fmla="*/ 1047163 h 1357700"/>
              <a:gd name="connsiteX53" fmla="*/ 7039634 w 10678681"/>
              <a:gd name="connsiteY53" fmla="*/ 1059971 h 1357700"/>
              <a:gd name="connsiteX54" fmla="*/ 7033445 w 10678681"/>
              <a:gd name="connsiteY54" fmla="*/ 1063314 h 1357700"/>
              <a:gd name="connsiteX55" fmla="*/ 6999157 w 10678681"/>
              <a:gd name="connsiteY55" fmla="*/ 1055282 h 1357700"/>
              <a:gd name="connsiteX56" fmla="*/ 6981874 w 10678681"/>
              <a:gd name="connsiteY56" fmla="*/ 1053827 h 1357700"/>
              <a:gd name="connsiteX57" fmla="*/ 6976102 w 10678681"/>
              <a:gd name="connsiteY57" fmla="*/ 1047854 h 1357700"/>
              <a:gd name="connsiteX58" fmla="*/ 6951040 w 10678681"/>
              <a:gd name="connsiteY58" fmla="*/ 1048531 h 1357700"/>
              <a:gd name="connsiteX59" fmla="*/ 6948497 w 10678681"/>
              <a:gd name="connsiteY59" fmla="*/ 1050706 h 1357700"/>
              <a:gd name="connsiteX60" fmla="*/ 6926582 w 10678681"/>
              <a:gd name="connsiteY60" fmla="*/ 1043462 h 1357700"/>
              <a:gd name="connsiteX61" fmla="*/ 6833743 w 10678681"/>
              <a:gd name="connsiteY61" fmla="*/ 1027960 h 1357700"/>
              <a:gd name="connsiteX62" fmla="*/ 6687090 w 10678681"/>
              <a:gd name="connsiteY62" fmla="*/ 1063250 h 1357700"/>
              <a:gd name="connsiteX63" fmla="*/ 6437450 w 10678681"/>
              <a:gd name="connsiteY63" fmla="*/ 1101075 h 1357700"/>
              <a:gd name="connsiteX64" fmla="*/ 6327795 w 10678681"/>
              <a:gd name="connsiteY64" fmla="*/ 1088142 h 1357700"/>
              <a:gd name="connsiteX65" fmla="*/ 6136549 w 10678681"/>
              <a:gd name="connsiteY65" fmla="*/ 1100268 h 1357700"/>
              <a:gd name="connsiteX66" fmla="*/ 6004655 w 10678681"/>
              <a:gd name="connsiteY66" fmla="*/ 1114946 h 1357700"/>
              <a:gd name="connsiteX67" fmla="*/ 5936643 w 10678681"/>
              <a:gd name="connsiteY67" fmla="*/ 1095428 h 1357700"/>
              <a:gd name="connsiteX68" fmla="*/ 5912484 w 10678681"/>
              <a:gd name="connsiteY68" fmla="*/ 1112624 h 1357700"/>
              <a:gd name="connsiteX69" fmla="*/ 5908387 w 10678681"/>
              <a:gd name="connsiteY69" fmla="*/ 1116018 h 1357700"/>
              <a:gd name="connsiteX70" fmla="*/ 5890495 w 10678681"/>
              <a:gd name="connsiteY70" fmla="*/ 1120268 h 1357700"/>
              <a:gd name="connsiteX71" fmla="*/ 5887318 w 10678681"/>
              <a:gd name="connsiteY71" fmla="*/ 1133134 h 1357700"/>
              <a:gd name="connsiteX72" fmla="*/ 5861726 w 10678681"/>
              <a:gd name="connsiteY72" fmla="*/ 1147891 h 1357700"/>
              <a:gd name="connsiteX73" fmla="*/ 5805823 w 10678681"/>
              <a:gd name="connsiteY73" fmla="*/ 1152457 h 1357700"/>
              <a:gd name="connsiteX74" fmla="*/ 5689841 w 10678681"/>
              <a:gd name="connsiteY74" fmla="*/ 1176232 h 1357700"/>
              <a:gd name="connsiteX75" fmla="*/ 5605119 w 10678681"/>
              <a:gd name="connsiteY75" fmla="*/ 1190202 h 1357700"/>
              <a:gd name="connsiteX76" fmla="*/ 5488513 w 10678681"/>
              <a:gd name="connsiteY76" fmla="*/ 1205367 h 1357700"/>
              <a:gd name="connsiteX77" fmla="*/ 5402905 w 10678681"/>
              <a:gd name="connsiteY77" fmla="*/ 1241191 h 1357700"/>
              <a:gd name="connsiteX78" fmla="*/ 5285593 w 10678681"/>
              <a:gd name="connsiteY78" fmla="*/ 1273569 h 1357700"/>
              <a:gd name="connsiteX79" fmla="*/ 5192893 w 10678681"/>
              <a:gd name="connsiteY79" fmla="*/ 1247188 h 1357700"/>
              <a:gd name="connsiteX80" fmla="*/ 5186475 w 10678681"/>
              <a:gd name="connsiteY80" fmla="*/ 1257028 h 1357700"/>
              <a:gd name="connsiteX81" fmla="*/ 5126038 w 10678681"/>
              <a:gd name="connsiteY81" fmla="*/ 1263189 h 1357700"/>
              <a:gd name="connsiteX82" fmla="*/ 4894688 w 10678681"/>
              <a:gd name="connsiteY82" fmla="*/ 1247184 h 1357700"/>
              <a:gd name="connsiteX83" fmla="*/ 4788036 w 10678681"/>
              <a:gd name="connsiteY83" fmla="*/ 1238182 h 1357700"/>
              <a:gd name="connsiteX84" fmla="*/ 4747555 w 10678681"/>
              <a:gd name="connsiteY84" fmla="*/ 1252768 h 1357700"/>
              <a:gd name="connsiteX85" fmla="*/ 4679644 w 10678681"/>
              <a:gd name="connsiteY85" fmla="*/ 1276603 h 1357700"/>
              <a:gd name="connsiteX86" fmla="*/ 4632222 w 10678681"/>
              <a:gd name="connsiteY86" fmla="*/ 1318360 h 1357700"/>
              <a:gd name="connsiteX87" fmla="*/ 4617358 w 10678681"/>
              <a:gd name="connsiteY87" fmla="*/ 1327690 h 1357700"/>
              <a:gd name="connsiteX88" fmla="*/ 4589102 w 10678681"/>
              <a:gd name="connsiteY88" fmla="*/ 1321223 h 1357700"/>
              <a:gd name="connsiteX89" fmla="*/ 4578184 w 10678681"/>
              <a:gd name="connsiteY89" fmla="*/ 1326745 h 1357700"/>
              <a:gd name="connsiteX90" fmla="*/ 4574270 w 10678681"/>
              <a:gd name="connsiteY90" fmla="*/ 1325878 h 1357700"/>
              <a:gd name="connsiteX91" fmla="*/ 4564919 w 10678681"/>
              <a:gd name="connsiteY91" fmla="*/ 1325507 h 1357700"/>
              <a:gd name="connsiteX92" fmla="*/ 4566586 w 10678681"/>
              <a:gd name="connsiteY92" fmla="*/ 1316963 h 1357700"/>
              <a:gd name="connsiteX93" fmla="*/ 4556303 w 10678681"/>
              <a:gd name="connsiteY93" fmla="*/ 1300262 h 1357700"/>
              <a:gd name="connsiteX94" fmla="*/ 4502358 w 10678681"/>
              <a:gd name="connsiteY94" fmla="*/ 1302558 h 1357700"/>
              <a:gd name="connsiteX95" fmla="*/ 4498919 w 10678681"/>
              <a:gd name="connsiteY95" fmla="*/ 1312115 h 1357700"/>
              <a:gd name="connsiteX96" fmla="*/ 4492075 w 10678681"/>
              <a:gd name="connsiteY96" fmla="*/ 1313357 h 1357700"/>
              <a:gd name="connsiteX97" fmla="*/ 4487466 w 10678681"/>
              <a:gd name="connsiteY97" fmla="*/ 1304102 h 1357700"/>
              <a:gd name="connsiteX98" fmla="*/ 4398292 w 10678681"/>
              <a:gd name="connsiteY98" fmla="*/ 1278410 h 1357700"/>
              <a:gd name="connsiteX99" fmla="*/ 4306088 w 10678681"/>
              <a:gd name="connsiteY99" fmla="*/ 1282512 h 1357700"/>
              <a:gd name="connsiteX100" fmla="*/ 4188995 w 10678681"/>
              <a:gd name="connsiteY100" fmla="*/ 1296718 h 1357700"/>
              <a:gd name="connsiteX101" fmla="*/ 4136582 w 10678681"/>
              <a:gd name="connsiteY101" fmla="*/ 1287687 h 1357700"/>
              <a:gd name="connsiteX102" fmla="*/ 4064614 w 10678681"/>
              <a:gd name="connsiteY102" fmla="*/ 1296118 h 1357700"/>
              <a:gd name="connsiteX103" fmla="*/ 3906561 w 10678681"/>
              <a:gd name="connsiteY103" fmla="*/ 1352435 h 1357700"/>
              <a:gd name="connsiteX104" fmla="*/ 3787890 w 10678681"/>
              <a:gd name="connsiteY104" fmla="*/ 1352442 h 1357700"/>
              <a:gd name="connsiteX105" fmla="*/ 3745993 w 10678681"/>
              <a:gd name="connsiteY105" fmla="*/ 1342630 h 1357700"/>
              <a:gd name="connsiteX106" fmla="*/ 3675785 w 10678681"/>
              <a:gd name="connsiteY106" fmla="*/ 1326802 h 1357700"/>
              <a:gd name="connsiteX107" fmla="*/ 3623856 w 10678681"/>
              <a:gd name="connsiteY107" fmla="*/ 1290804 h 1357700"/>
              <a:gd name="connsiteX108" fmla="*/ 3564933 w 10678681"/>
              <a:gd name="connsiteY108" fmla="*/ 1287147 h 1357700"/>
              <a:gd name="connsiteX109" fmla="*/ 3550537 w 10678681"/>
              <a:gd name="connsiteY109" fmla="*/ 1317552 h 1357700"/>
              <a:gd name="connsiteX110" fmla="*/ 3487736 w 10678681"/>
              <a:gd name="connsiteY110" fmla="*/ 1303493 h 1357700"/>
              <a:gd name="connsiteX111" fmla="*/ 3392548 w 10678681"/>
              <a:gd name="connsiteY111" fmla="*/ 1278741 h 1357700"/>
              <a:gd name="connsiteX112" fmla="*/ 3337466 w 10678681"/>
              <a:gd name="connsiteY112" fmla="*/ 1272537 h 1357700"/>
              <a:gd name="connsiteX113" fmla="*/ 3187206 w 10678681"/>
              <a:gd name="connsiteY113" fmla="*/ 1246821 h 1357700"/>
              <a:gd name="connsiteX114" fmla="*/ 3036856 w 10678681"/>
              <a:gd name="connsiteY114" fmla="*/ 1214383 h 1357700"/>
              <a:gd name="connsiteX115" fmla="*/ 2824973 w 10678681"/>
              <a:gd name="connsiteY115" fmla="*/ 1134864 h 1357700"/>
              <a:gd name="connsiteX116" fmla="*/ 2804398 w 10678681"/>
              <a:gd name="connsiteY116" fmla="*/ 1125556 h 1357700"/>
              <a:gd name="connsiteX117" fmla="*/ 2775396 w 10678681"/>
              <a:gd name="connsiteY117" fmla="*/ 1130148 h 1357700"/>
              <a:gd name="connsiteX118" fmla="*/ 2659096 w 10678681"/>
              <a:gd name="connsiteY118" fmla="*/ 1150294 h 1357700"/>
              <a:gd name="connsiteX119" fmla="*/ 2567088 w 10678681"/>
              <a:gd name="connsiteY119" fmla="*/ 1181781 h 1357700"/>
              <a:gd name="connsiteX120" fmla="*/ 2454501 w 10678681"/>
              <a:gd name="connsiteY120" fmla="*/ 1155455 h 1357700"/>
              <a:gd name="connsiteX121" fmla="*/ 2385161 w 10678681"/>
              <a:gd name="connsiteY121" fmla="*/ 1161312 h 1357700"/>
              <a:gd name="connsiteX122" fmla="*/ 2273361 w 10678681"/>
              <a:gd name="connsiteY122" fmla="*/ 1134090 h 1357700"/>
              <a:gd name="connsiteX123" fmla="*/ 2132003 w 10678681"/>
              <a:gd name="connsiteY123" fmla="*/ 1139225 h 1357700"/>
              <a:gd name="connsiteX124" fmla="*/ 2052449 w 10678681"/>
              <a:gd name="connsiteY124" fmla="*/ 1109687 h 1357700"/>
              <a:gd name="connsiteX125" fmla="*/ 2010157 w 10678681"/>
              <a:gd name="connsiteY125" fmla="*/ 1152767 h 1357700"/>
              <a:gd name="connsiteX126" fmla="*/ 1901837 w 10678681"/>
              <a:gd name="connsiteY126" fmla="*/ 1221762 h 1357700"/>
              <a:gd name="connsiteX127" fmla="*/ 1836762 w 10678681"/>
              <a:gd name="connsiteY127" fmla="*/ 1237387 h 1357700"/>
              <a:gd name="connsiteX128" fmla="*/ 1735877 w 10678681"/>
              <a:gd name="connsiteY128" fmla="*/ 1246527 h 1357700"/>
              <a:gd name="connsiteX129" fmla="*/ 1705069 w 10678681"/>
              <a:gd name="connsiteY129" fmla="*/ 1251989 h 1357700"/>
              <a:gd name="connsiteX130" fmla="*/ 1397689 w 10678681"/>
              <a:gd name="connsiteY130" fmla="*/ 1336144 h 1357700"/>
              <a:gd name="connsiteX131" fmla="*/ 1220734 w 10678681"/>
              <a:gd name="connsiteY131" fmla="*/ 1257811 h 1357700"/>
              <a:gd name="connsiteX132" fmla="*/ 1021737 w 10678681"/>
              <a:gd name="connsiteY132" fmla="*/ 1238739 h 1357700"/>
              <a:gd name="connsiteX133" fmla="*/ 959820 w 10678681"/>
              <a:gd name="connsiteY133" fmla="*/ 1275863 h 1357700"/>
              <a:gd name="connsiteX134" fmla="*/ 929137 w 10678681"/>
              <a:gd name="connsiteY134" fmla="*/ 1273957 h 1357700"/>
              <a:gd name="connsiteX135" fmla="*/ 878849 w 10678681"/>
              <a:gd name="connsiteY135" fmla="*/ 1266740 h 1357700"/>
              <a:gd name="connsiteX136" fmla="*/ 800667 w 10678681"/>
              <a:gd name="connsiteY136" fmla="*/ 1282041 h 1357700"/>
              <a:gd name="connsiteX137" fmla="*/ 644906 w 10678681"/>
              <a:gd name="connsiteY137" fmla="*/ 1273685 h 1357700"/>
              <a:gd name="connsiteX138" fmla="*/ 379869 w 10678681"/>
              <a:gd name="connsiteY138" fmla="*/ 1339165 h 1357700"/>
              <a:gd name="connsiteX139" fmla="*/ 137696 w 10678681"/>
              <a:gd name="connsiteY139" fmla="*/ 1319217 h 1357700"/>
              <a:gd name="connsiteX140" fmla="*/ 54250 w 10678681"/>
              <a:gd name="connsiteY140" fmla="*/ 1315838 h 1357700"/>
              <a:gd name="connsiteX141" fmla="*/ 28042 w 10678681"/>
              <a:gd name="connsiteY141" fmla="*/ 1297822 h 1357700"/>
              <a:gd name="connsiteX142" fmla="*/ 0 w 10678681"/>
              <a:gd name="connsiteY142" fmla="*/ 1294612 h 1357700"/>
              <a:gd name="connsiteX143" fmla="*/ 0 w 10678681"/>
              <a:gd name="connsiteY143" fmla="*/ 0 h 1357700"/>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408915 w 10678681"/>
              <a:gd name="connsiteY130" fmla="*/ 1268017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52449 w 10678681"/>
              <a:gd name="connsiteY124" fmla="*/ 1109687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901837 w 10678681"/>
              <a:gd name="connsiteY126" fmla="*/ 1221762 h 1353297"/>
              <a:gd name="connsiteX127" fmla="*/ 1836762 w 10678681"/>
              <a:gd name="connsiteY127" fmla="*/ 1237387 h 1353297"/>
              <a:gd name="connsiteX128" fmla="*/ 1735877 w 10678681"/>
              <a:gd name="connsiteY128" fmla="*/ 1246527 h 1353297"/>
              <a:gd name="connsiteX129" fmla="*/ 1705069 w 10678681"/>
              <a:gd name="connsiteY129" fmla="*/ 1251989 h 1353297"/>
              <a:gd name="connsiteX130" fmla="*/ 1307888 w 10678681"/>
              <a:gd name="connsiteY130" fmla="*/ 1283156 h 1353297"/>
              <a:gd name="connsiteX131" fmla="*/ 1220734 w 10678681"/>
              <a:gd name="connsiteY131" fmla="*/ 1257811 h 1353297"/>
              <a:gd name="connsiteX132" fmla="*/ 1021737 w 10678681"/>
              <a:gd name="connsiteY132" fmla="*/ 1238739 h 1353297"/>
              <a:gd name="connsiteX133" fmla="*/ 959820 w 10678681"/>
              <a:gd name="connsiteY133" fmla="*/ 1275863 h 1353297"/>
              <a:gd name="connsiteX134" fmla="*/ 929137 w 10678681"/>
              <a:gd name="connsiteY134" fmla="*/ 1273957 h 1353297"/>
              <a:gd name="connsiteX135" fmla="*/ 878849 w 10678681"/>
              <a:gd name="connsiteY135" fmla="*/ 1266740 h 1353297"/>
              <a:gd name="connsiteX136" fmla="*/ 800667 w 10678681"/>
              <a:gd name="connsiteY136" fmla="*/ 1282041 h 1353297"/>
              <a:gd name="connsiteX137" fmla="*/ 644906 w 10678681"/>
              <a:gd name="connsiteY137" fmla="*/ 1273685 h 1353297"/>
              <a:gd name="connsiteX138" fmla="*/ 379869 w 10678681"/>
              <a:gd name="connsiteY138" fmla="*/ 1339165 h 1353297"/>
              <a:gd name="connsiteX139" fmla="*/ 137696 w 10678681"/>
              <a:gd name="connsiteY139" fmla="*/ 1319217 h 1353297"/>
              <a:gd name="connsiteX140" fmla="*/ 54250 w 10678681"/>
              <a:gd name="connsiteY140" fmla="*/ 1315838 h 1353297"/>
              <a:gd name="connsiteX141" fmla="*/ 28042 w 10678681"/>
              <a:gd name="connsiteY141" fmla="*/ 1297822 h 1353297"/>
              <a:gd name="connsiteX142" fmla="*/ 0 w 10678681"/>
              <a:gd name="connsiteY142" fmla="*/ 1294612 h 1353297"/>
              <a:gd name="connsiteX143" fmla="*/ 0 w 10678681"/>
              <a:gd name="connsiteY143"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36762 w 10678681"/>
              <a:gd name="connsiteY126" fmla="*/ 1237387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75396 w 10678681"/>
              <a:gd name="connsiteY117" fmla="*/ 1130148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87206 w 10678681"/>
              <a:gd name="connsiteY113" fmla="*/ 1246821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3297"/>
              <a:gd name="connsiteX1" fmla="*/ 10678681 w 10678681"/>
              <a:gd name="connsiteY1" fmla="*/ 0 h 1353297"/>
              <a:gd name="connsiteX2" fmla="*/ 10666019 w 10678681"/>
              <a:gd name="connsiteY2" fmla="*/ 7876 h 1353297"/>
              <a:gd name="connsiteX3" fmla="*/ 10632825 w 10678681"/>
              <a:gd name="connsiteY3" fmla="*/ 32153 h 1353297"/>
              <a:gd name="connsiteX4" fmla="*/ 10510605 w 10678681"/>
              <a:gd name="connsiteY4" fmla="*/ 30449 h 1353297"/>
              <a:gd name="connsiteX5" fmla="*/ 10456989 w 10678681"/>
              <a:gd name="connsiteY5" fmla="*/ 979 h 1353297"/>
              <a:gd name="connsiteX6" fmla="*/ 10438642 w 10678681"/>
              <a:gd name="connsiteY6" fmla="*/ 1524 h 1353297"/>
              <a:gd name="connsiteX7" fmla="*/ 10407146 w 10678681"/>
              <a:gd name="connsiteY7" fmla="*/ 43659 h 1353297"/>
              <a:gd name="connsiteX8" fmla="*/ 10357996 w 10678681"/>
              <a:gd name="connsiteY8" fmla="*/ 50836 h 1353297"/>
              <a:gd name="connsiteX9" fmla="*/ 10306667 w 10678681"/>
              <a:gd name="connsiteY9" fmla="*/ 109739 h 1353297"/>
              <a:gd name="connsiteX10" fmla="*/ 10115334 w 10678681"/>
              <a:gd name="connsiteY10" fmla="*/ 155658 h 1353297"/>
              <a:gd name="connsiteX11" fmla="*/ 10068157 w 10678681"/>
              <a:gd name="connsiteY11" fmla="*/ 215673 h 1353297"/>
              <a:gd name="connsiteX12" fmla="*/ 10045431 w 10678681"/>
              <a:gd name="connsiteY12" fmla="*/ 229568 h 1353297"/>
              <a:gd name="connsiteX13" fmla="*/ 10013265 w 10678681"/>
              <a:gd name="connsiteY13" fmla="*/ 284757 h 1353297"/>
              <a:gd name="connsiteX14" fmla="*/ 9862496 w 10678681"/>
              <a:gd name="connsiteY14" fmla="*/ 223033 h 1353297"/>
              <a:gd name="connsiteX15" fmla="*/ 9679638 w 10678681"/>
              <a:gd name="connsiteY15" fmla="*/ 277462 h 1353297"/>
              <a:gd name="connsiteX16" fmla="*/ 9498347 w 10678681"/>
              <a:gd name="connsiteY16" fmla="*/ 244723 h 1353297"/>
              <a:gd name="connsiteX17" fmla="*/ 9399702 w 10678681"/>
              <a:gd name="connsiteY17" fmla="*/ 276316 h 1353297"/>
              <a:gd name="connsiteX18" fmla="*/ 9378439 w 10678681"/>
              <a:gd name="connsiteY18" fmla="*/ 326244 h 1353297"/>
              <a:gd name="connsiteX19" fmla="*/ 9121744 w 10678681"/>
              <a:gd name="connsiteY19" fmla="*/ 365177 h 1353297"/>
              <a:gd name="connsiteX20" fmla="*/ 9061654 w 10678681"/>
              <a:gd name="connsiteY20" fmla="*/ 393730 h 1353297"/>
              <a:gd name="connsiteX21" fmla="*/ 8997577 w 10678681"/>
              <a:gd name="connsiteY21" fmla="*/ 380865 h 1353297"/>
              <a:gd name="connsiteX22" fmla="*/ 8907968 w 10678681"/>
              <a:gd name="connsiteY22" fmla="*/ 447345 h 1353297"/>
              <a:gd name="connsiteX23" fmla="*/ 8764163 w 10678681"/>
              <a:gd name="connsiteY23" fmla="*/ 471000 h 1353297"/>
              <a:gd name="connsiteX24" fmla="*/ 8680155 w 10678681"/>
              <a:gd name="connsiteY24" fmla="*/ 492404 h 1353297"/>
              <a:gd name="connsiteX25" fmla="*/ 8651436 w 10678681"/>
              <a:gd name="connsiteY25" fmla="*/ 511923 h 1353297"/>
              <a:gd name="connsiteX26" fmla="*/ 8609185 w 10678681"/>
              <a:gd name="connsiteY26" fmla="*/ 531525 h 1353297"/>
              <a:gd name="connsiteX27" fmla="*/ 8537091 w 10678681"/>
              <a:gd name="connsiteY27" fmla="*/ 574933 h 1353297"/>
              <a:gd name="connsiteX28" fmla="*/ 8435931 w 10678681"/>
              <a:gd name="connsiteY28" fmla="*/ 617926 h 1353297"/>
              <a:gd name="connsiteX29" fmla="*/ 8348623 w 10678681"/>
              <a:gd name="connsiteY29" fmla="*/ 600607 h 1353297"/>
              <a:gd name="connsiteX30" fmla="*/ 8344233 w 10678681"/>
              <a:gd name="connsiteY30" fmla="*/ 610922 h 1353297"/>
              <a:gd name="connsiteX31" fmla="*/ 8290622 w 10678681"/>
              <a:gd name="connsiteY31" fmla="*/ 622687 h 1353297"/>
              <a:gd name="connsiteX32" fmla="*/ 8086698 w 10678681"/>
              <a:gd name="connsiteY32" fmla="*/ 605185 h 1353297"/>
              <a:gd name="connsiteX33" fmla="*/ 7982378 w 10678681"/>
              <a:gd name="connsiteY33" fmla="*/ 629799 h 1353297"/>
              <a:gd name="connsiteX34" fmla="*/ 7947952 w 10678681"/>
              <a:gd name="connsiteY34" fmla="*/ 648003 h 1353297"/>
              <a:gd name="connsiteX35" fmla="*/ 7890112 w 10678681"/>
              <a:gd name="connsiteY35" fmla="*/ 677915 h 1353297"/>
              <a:gd name="connsiteX36" fmla="*/ 7853284 w 10678681"/>
              <a:gd name="connsiteY36" fmla="*/ 723588 h 1353297"/>
              <a:gd name="connsiteX37" fmla="*/ 7802383 w 10678681"/>
              <a:gd name="connsiteY37" fmla="*/ 739359 h 1353297"/>
              <a:gd name="connsiteX38" fmla="*/ 7730518 w 10678681"/>
              <a:gd name="connsiteY38" fmla="*/ 739526 h 1353297"/>
              <a:gd name="connsiteX39" fmla="*/ 7652907 w 10678681"/>
              <a:gd name="connsiteY39" fmla="*/ 783273 h 1353297"/>
              <a:gd name="connsiteX40" fmla="*/ 7606008 w 10678681"/>
              <a:gd name="connsiteY40" fmla="*/ 800717 h 1353297"/>
              <a:gd name="connsiteX41" fmla="*/ 7480223 w 10678681"/>
              <a:gd name="connsiteY41" fmla="*/ 856821 h 1353297"/>
              <a:gd name="connsiteX42" fmla="*/ 7356005 w 10678681"/>
              <a:gd name="connsiteY42" fmla="*/ 919462 h 1353297"/>
              <a:gd name="connsiteX43" fmla="*/ 7305396 w 10678681"/>
              <a:gd name="connsiteY43" fmla="*/ 986228 h 1353297"/>
              <a:gd name="connsiteX44" fmla="*/ 7266251 w 10678681"/>
              <a:gd name="connsiteY44" fmla="*/ 967864 h 1353297"/>
              <a:gd name="connsiteX45" fmla="*/ 7269396 w 10678681"/>
              <a:gd name="connsiteY45" fmla="*/ 989282 h 1353297"/>
              <a:gd name="connsiteX46" fmla="*/ 7258094 w 10678681"/>
              <a:gd name="connsiteY46" fmla="*/ 990679 h 1353297"/>
              <a:gd name="connsiteX47" fmla="*/ 7257893 w 10678681"/>
              <a:gd name="connsiteY47" fmla="*/ 991204 h 1353297"/>
              <a:gd name="connsiteX48" fmla="*/ 7247153 w 10678681"/>
              <a:gd name="connsiteY48" fmla="*/ 991550 h 1353297"/>
              <a:gd name="connsiteX49" fmla="*/ 7193612 w 10678681"/>
              <a:gd name="connsiteY49" fmla="*/ 987042 h 1353297"/>
              <a:gd name="connsiteX50" fmla="*/ 7132632 w 10678681"/>
              <a:gd name="connsiteY50" fmla="*/ 1042036 h 1353297"/>
              <a:gd name="connsiteX51" fmla="*/ 7105610 w 10678681"/>
              <a:gd name="connsiteY51" fmla="*/ 1053537 h 1353297"/>
              <a:gd name="connsiteX52" fmla="*/ 7069148 w 10678681"/>
              <a:gd name="connsiteY52" fmla="*/ 1047163 h 1353297"/>
              <a:gd name="connsiteX53" fmla="*/ 7039634 w 10678681"/>
              <a:gd name="connsiteY53" fmla="*/ 1059971 h 1353297"/>
              <a:gd name="connsiteX54" fmla="*/ 7033445 w 10678681"/>
              <a:gd name="connsiteY54" fmla="*/ 1063314 h 1353297"/>
              <a:gd name="connsiteX55" fmla="*/ 6999157 w 10678681"/>
              <a:gd name="connsiteY55" fmla="*/ 1055282 h 1353297"/>
              <a:gd name="connsiteX56" fmla="*/ 6981874 w 10678681"/>
              <a:gd name="connsiteY56" fmla="*/ 1053827 h 1353297"/>
              <a:gd name="connsiteX57" fmla="*/ 6976102 w 10678681"/>
              <a:gd name="connsiteY57" fmla="*/ 1047854 h 1353297"/>
              <a:gd name="connsiteX58" fmla="*/ 6951040 w 10678681"/>
              <a:gd name="connsiteY58" fmla="*/ 1048531 h 1353297"/>
              <a:gd name="connsiteX59" fmla="*/ 6948497 w 10678681"/>
              <a:gd name="connsiteY59" fmla="*/ 1050706 h 1353297"/>
              <a:gd name="connsiteX60" fmla="*/ 6926582 w 10678681"/>
              <a:gd name="connsiteY60" fmla="*/ 1043462 h 1353297"/>
              <a:gd name="connsiteX61" fmla="*/ 6833743 w 10678681"/>
              <a:gd name="connsiteY61" fmla="*/ 1027960 h 1353297"/>
              <a:gd name="connsiteX62" fmla="*/ 6687090 w 10678681"/>
              <a:gd name="connsiteY62" fmla="*/ 1063250 h 1353297"/>
              <a:gd name="connsiteX63" fmla="*/ 6437450 w 10678681"/>
              <a:gd name="connsiteY63" fmla="*/ 1101075 h 1353297"/>
              <a:gd name="connsiteX64" fmla="*/ 6327795 w 10678681"/>
              <a:gd name="connsiteY64" fmla="*/ 1088142 h 1353297"/>
              <a:gd name="connsiteX65" fmla="*/ 6136549 w 10678681"/>
              <a:gd name="connsiteY65" fmla="*/ 1100268 h 1353297"/>
              <a:gd name="connsiteX66" fmla="*/ 6004655 w 10678681"/>
              <a:gd name="connsiteY66" fmla="*/ 1114946 h 1353297"/>
              <a:gd name="connsiteX67" fmla="*/ 5936643 w 10678681"/>
              <a:gd name="connsiteY67" fmla="*/ 1095428 h 1353297"/>
              <a:gd name="connsiteX68" fmla="*/ 5912484 w 10678681"/>
              <a:gd name="connsiteY68" fmla="*/ 1112624 h 1353297"/>
              <a:gd name="connsiteX69" fmla="*/ 5908387 w 10678681"/>
              <a:gd name="connsiteY69" fmla="*/ 1116018 h 1353297"/>
              <a:gd name="connsiteX70" fmla="*/ 5890495 w 10678681"/>
              <a:gd name="connsiteY70" fmla="*/ 1120268 h 1353297"/>
              <a:gd name="connsiteX71" fmla="*/ 5887318 w 10678681"/>
              <a:gd name="connsiteY71" fmla="*/ 1133134 h 1353297"/>
              <a:gd name="connsiteX72" fmla="*/ 5861726 w 10678681"/>
              <a:gd name="connsiteY72" fmla="*/ 1147891 h 1353297"/>
              <a:gd name="connsiteX73" fmla="*/ 5805823 w 10678681"/>
              <a:gd name="connsiteY73" fmla="*/ 1152457 h 1353297"/>
              <a:gd name="connsiteX74" fmla="*/ 5689841 w 10678681"/>
              <a:gd name="connsiteY74" fmla="*/ 1176232 h 1353297"/>
              <a:gd name="connsiteX75" fmla="*/ 5605119 w 10678681"/>
              <a:gd name="connsiteY75" fmla="*/ 1190202 h 1353297"/>
              <a:gd name="connsiteX76" fmla="*/ 5488513 w 10678681"/>
              <a:gd name="connsiteY76" fmla="*/ 1205367 h 1353297"/>
              <a:gd name="connsiteX77" fmla="*/ 5402905 w 10678681"/>
              <a:gd name="connsiteY77" fmla="*/ 1241191 h 1353297"/>
              <a:gd name="connsiteX78" fmla="*/ 5285593 w 10678681"/>
              <a:gd name="connsiteY78" fmla="*/ 1273569 h 1353297"/>
              <a:gd name="connsiteX79" fmla="*/ 5192893 w 10678681"/>
              <a:gd name="connsiteY79" fmla="*/ 1247188 h 1353297"/>
              <a:gd name="connsiteX80" fmla="*/ 5186475 w 10678681"/>
              <a:gd name="connsiteY80" fmla="*/ 1257028 h 1353297"/>
              <a:gd name="connsiteX81" fmla="*/ 5126038 w 10678681"/>
              <a:gd name="connsiteY81" fmla="*/ 1263189 h 1353297"/>
              <a:gd name="connsiteX82" fmla="*/ 4894688 w 10678681"/>
              <a:gd name="connsiteY82" fmla="*/ 1247184 h 1353297"/>
              <a:gd name="connsiteX83" fmla="*/ 4788036 w 10678681"/>
              <a:gd name="connsiteY83" fmla="*/ 1238182 h 1353297"/>
              <a:gd name="connsiteX84" fmla="*/ 4747555 w 10678681"/>
              <a:gd name="connsiteY84" fmla="*/ 1252768 h 1353297"/>
              <a:gd name="connsiteX85" fmla="*/ 4679644 w 10678681"/>
              <a:gd name="connsiteY85" fmla="*/ 1276603 h 1353297"/>
              <a:gd name="connsiteX86" fmla="*/ 4632222 w 10678681"/>
              <a:gd name="connsiteY86" fmla="*/ 1318360 h 1353297"/>
              <a:gd name="connsiteX87" fmla="*/ 4617358 w 10678681"/>
              <a:gd name="connsiteY87" fmla="*/ 1327690 h 1353297"/>
              <a:gd name="connsiteX88" fmla="*/ 4589102 w 10678681"/>
              <a:gd name="connsiteY88" fmla="*/ 1321223 h 1353297"/>
              <a:gd name="connsiteX89" fmla="*/ 4578184 w 10678681"/>
              <a:gd name="connsiteY89" fmla="*/ 1326745 h 1353297"/>
              <a:gd name="connsiteX90" fmla="*/ 4574270 w 10678681"/>
              <a:gd name="connsiteY90" fmla="*/ 1325878 h 1353297"/>
              <a:gd name="connsiteX91" fmla="*/ 4564919 w 10678681"/>
              <a:gd name="connsiteY91" fmla="*/ 1325507 h 1353297"/>
              <a:gd name="connsiteX92" fmla="*/ 4566586 w 10678681"/>
              <a:gd name="connsiteY92" fmla="*/ 1316963 h 1353297"/>
              <a:gd name="connsiteX93" fmla="*/ 4556303 w 10678681"/>
              <a:gd name="connsiteY93" fmla="*/ 1300262 h 1353297"/>
              <a:gd name="connsiteX94" fmla="*/ 4502358 w 10678681"/>
              <a:gd name="connsiteY94" fmla="*/ 1302558 h 1353297"/>
              <a:gd name="connsiteX95" fmla="*/ 4498919 w 10678681"/>
              <a:gd name="connsiteY95" fmla="*/ 1312115 h 1353297"/>
              <a:gd name="connsiteX96" fmla="*/ 4492075 w 10678681"/>
              <a:gd name="connsiteY96" fmla="*/ 1313357 h 1353297"/>
              <a:gd name="connsiteX97" fmla="*/ 4487466 w 10678681"/>
              <a:gd name="connsiteY97" fmla="*/ 1304102 h 1353297"/>
              <a:gd name="connsiteX98" fmla="*/ 4398292 w 10678681"/>
              <a:gd name="connsiteY98" fmla="*/ 1278410 h 1353297"/>
              <a:gd name="connsiteX99" fmla="*/ 4306088 w 10678681"/>
              <a:gd name="connsiteY99" fmla="*/ 1282512 h 1353297"/>
              <a:gd name="connsiteX100" fmla="*/ 4188995 w 10678681"/>
              <a:gd name="connsiteY100" fmla="*/ 1296718 h 1353297"/>
              <a:gd name="connsiteX101" fmla="*/ 4136582 w 10678681"/>
              <a:gd name="connsiteY101" fmla="*/ 1287687 h 1353297"/>
              <a:gd name="connsiteX102" fmla="*/ 4064614 w 10678681"/>
              <a:gd name="connsiteY102" fmla="*/ 1296118 h 1353297"/>
              <a:gd name="connsiteX103" fmla="*/ 3906561 w 10678681"/>
              <a:gd name="connsiteY103" fmla="*/ 1352435 h 1353297"/>
              <a:gd name="connsiteX104" fmla="*/ 3787890 w 10678681"/>
              <a:gd name="connsiteY104" fmla="*/ 1352442 h 1353297"/>
              <a:gd name="connsiteX105" fmla="*/ 3745993 w 10678681"/>
              <a:gd name="connsiteY105" fmla="*/ 1342630 h 1353297"/>
              <a:gd name="connsiteX106" fmla="*/ 3675785 w 10678681"/>
              <a:gd name="connsiteY106" fmla="*/ 1326802 h 1353297"/>
              <a:gd name="connsiteX107" fmla="*/ 3623856 w 10678681"/>
              <a:gd name="connsiteY107" fmla="*/ 1290804 h 1353297"/>
              <a:gd name="connsiteX108" fmla="*/ 3564933 w 10678681"/>
              <a:gd name="connsiteY108" fmla="*/ 1287147 h 1353297"/>
              <a:gd name="connsiteX109" fmla="*/ 3550537 w 10678681"/>
              <a:gd name="connsiteY109" fmla="*/ 1317552 h 1353297"/>
              <a:gd name="connsiteX110" fmla="*/ 3487736 w 10678681"/>
              <a:gd name="connsiteY110" fmla="*/ 1303493 h 1353297"/>
              <a:gd name="connsiteX111" fmla="*/ 3392548 w 10678681"/>
              <a:gd name="connsiteY111" fmla="*/ 1278741 h 1353297"/>
              <a:gd name="connsiteX112" fmla="*/ 3337466 w 10678681"/>
              <a:gd name="connsiteY112" fmla="*/ 1272537 h 1353297"/>
              <a:gd name="connsiteX113" fmla="*/ 3175981 w 10678681"/>
              <a:gd name="connsiteY113" fmla="*/ 1208973 h 1353297"/>
              <a:gd name="connsiteX114" fmla="*/ 3036856 w 10678681"/>
              <a:gd name="connsiteY114" fmla="*/ 1214383 h 1353297"/>
              <a:gd name="connsiteX115" fmla="*/ 2824973 w 10678681"/>
              <a:gd name="connsiteY115" fmla="*/ 1134864 h 1353297"/>
              <a:gd name="connsiteX116" fmla="*/ 2804398 w 10678681"/>
              <a:gd name="connsiteY116" fmla="*/ 1125556 h 1353297"/>
              <a:gd name="connsiteX117" fmla="*/ 2736109 w 10678681"/>
              <a:gd name="connsiteY117" fmla="*/ 1137717 h 1353297"/>
              <a:gd name="connsiteX118" fmla="*/ 2659096 w 10678681"/>
              <a:gd name="connsiteY118" fmla="*/ 1150294 h 1353297"/>
              <a:gd name="connsiteX119" fmla="*/ 2567088 w 10678681"/>
              <a:gd name="connsiteY119" fmla="*/ 1181781 h 1353297"/>
              <a:gd name="connsiteX120" fmla="*/ 2454501 w 10678681"/>
              <a:gd name="connsiteY120" fmla="*/ 1155455 h 1353297"/>
              <a:gd name="connsiteX121" fmla="*/ 2385161 w 10678681"/>
              <a:gd name="connsiteY121" fmla="*/ 1161312 h 1353297"/>
              <a:gd name="connsiteX122" fmla="*/ 2273361 w 10678681"/>
              <a:gd name="connsiteY122" fmla="*/ 1134090 h 1353297"/>
              <a:gd name="connsiteX123" fmla="*/ 2132003 w 10678681"/>
              <a:gd name="connsiteY123" fmla="*/ 1139225 h 1353297"/>
              <a:gd name="connsiteX124" fmla="*/ 2041224 w 10678681"/>
              <a:gd name="connsiteY124" fmla="*/ 1147536 h 1353297"/>
              <a:gd name="connsiteX125" fmla="*/ 2010157 w 10678681"/>
              <a:gd name="connsiteY125" fmla="*/ 1152767 h 1353297"/>
              <a:gd name="connsiteX126" fmla="*/ 1859213 w 10678681"/>
              <a:gd name="connsiteY126" fmla="*/ 1199540 h 1353297"/>
              <a:gd name="connsiteX127" fmla="*/ 1735877 w 10678681"/>
              <a:gd name="connsiteY127" fmla="*/ 1246527 h 1353297"/>
              <a:gd name="connsiteX128" fmla="*/ 1705069 w 10678681"/>
              <a:gd name="connsiteY128" fmla="*/ 1251989 h 1353297"/>
              <a:gd name="connsiteX129" fmla="*/ 1307888 w 10678681"/>
              <a:gd name="connsiteY129" fmla="*/ 1283156 h 1353297"/>
              <a:gd name="connsiteX130" fmla="*/ 1220734 w 10678681"/>
              <a:gd name="connsiteY130" fmla="*/ 1257811 h 1353297"/>
              <a:gd name="connsiteX131" fmla="*/ 1021737 w 10678681"/>
              <a:gd name="connsiteY131" fmla="*/ 1238739 h 1353297"/>
              <a:gd name="connsiteX132" fmla="*/ 959820 w 10678681"/>
              <a:gd name="connsiteY132" fmla="*/ 1275863 h 1353297"/>
              <a:gd name="connsiteX133" fmla="*/ 929137 w 10678681"/>
              <a:gd name="connsiteY133" fmla="*/ 1273957 h 1353297"/>
              <a:gd name="connsiteX134" fmla="*/ 878849 w 10678681"/>
              <a:gd name="connsiteY134" fmla="*/ 1266740 h 1353297"/>
              <a:gd name="connsiteX135" fmla="*/ 800667 w 10678681"/>
              <a:gd name="connsiteY135" fmla="*/ 1282041 h 1353297"/>
              <a:gd name="connsiteX136" fmla="*/ 644906 w 10678681"/>
              <a:gd name="connsiteY136" fmla="*/ 1273685 h 1353297"/>
              <a:gd name="connsiteX137" fmla="*/ 379869 w 10678681"/>
              <a:gd name="connsiteY137" fmla="*/ 1339165 h 1353297"/>
              <a:gd name="connsiteX138" fmla="*/ 137696 w 10678681"/>
              <a:gd name="connsiteY138" fmla="*/ 1319217 h 1353297"/>
              <a:gd name="connsiteX139" fmla="*/ 54250 w 10678681"/>
              <a:gd name="connsiteY139" fmla="*/ 1315838 h 1353297"/>
              <a:gd name="connsiteX140" fmla="*/ 28042 w 10678681"/>
              <a:gd name="connsiteY140" fmla="*/ 1297822 h 1353297"/>
              <a:gd name="connsiteX141" fmla="*/ 0 w 10678681"/>
              <a:gd name="connsiteY141" fmla="*/ 1294612 h 1353297"/>
              <a:gd name="connsiteX142" fmla="*/ 0 w 10678681"/>
              <a:gd name="connsiteY142" fmla="*/ 0 h 1353297"/>
              <a:gd name="connsiteX0" fmla="*/ 0 w 10678681"/>
              <a:gd name="connsiteY0" fmla="*/ 0 h 1352443"/>
              <a:gd name="connsiteX1" fmla="*/ 10678681 w 10678681"/>
              <a:gd name="connsiteY1" fmla="*/ 0 h 1352443"/>
              <a:gd name="connsiteX2" fmla="*/ 10666019 w 10678681"/>
              <a:gd name="connsiteY2" fmla="*/ 7876 h 1352443"/>
              <a:gd name="connsiteX3" fmla="*/ 10632825 w 10678681"/>
              <a:gd name="connsiteY3" fmla="*/ 32153 h 1352443"/>
              <a:gd name="connsiteX4" fmla="*/ 10510605 w 10678681"/>
              <a:gd name="connsiteY4" fmla="*/ 30449 h 1352443"/>
              <a:gd name="connsiteX5" fmla="*/ 10456989 w 10678681"/>
              <a:gd name="connsiteY5" fmla="*/ 979 h 1352443"/>
              <a:gd name="connsiteX6" fmla="*/ 10438642 w 10678681"/>
              <a:gd name="connsiteY6" fmla="*/ 1524 h 1352443"/>
              <a:gd name="connsiteX7" fmla="*/ 10407146 w 10678681"/>
              <a:gd name="connsiteY7" fmla="*/ 43659 h 1352443"/>
              <a:gd name="connsiteX8" fmla="*/ 10357996 w 10678681"/>
              <a:gd name="connsiteY8" fmla="*/ 50836 h 1352443"/>
              <a:gd name="connsiteX9" fmla="*/ 10306667 w 10678681"/>
              <a:gd name="connsiteY9" fmla="*/ 109739 h 1352443"/>
              <a:gd name="connsiteX10" fmla="*/ 10115334 w 10678681"/>
              <a:gd name="connsiteY10" fmla="*/ 155658 h 1352443"/>
              <a:gd name="connsiteX11" fmla="*/ 10068157 w 10678681"/>
              <a:gd name="connsiteY11" fmla="*/ 215673 h 1352443"/>
              <a:gd name="connsiteX12" fmla="*/ 10045431 w 10678681"/>
              <a:gd name="connsiteY12" fmla="*/ 229568 h 1352443"/>
              <a:gd name="connsiteX13" fmla="*/ 10013265 w 10678681"/>
              <a:gd name="connsiteY13" fmla="*/ 284757 h 1352443"/>
              <a:gd name="connsiteX14" fmla="*/ 9862496 w 10678681"/>
              <a:gd name="connsiteY14" fmla="*/ 223033 h 1352443"/>
              <a:gd name="connsiteX15" fmla="*/ 9679638 w 10678681"/>
              <a:gd name="connsiteY15" fmla="*/ 277462 h 1352443"/>
              <a:gd name="connsiteX16" fmla="*/ 9498347 w 10678681"/>
              <a:gd name="connsiteY16" fmla="*/ 244723 h 1352443"/>
              <a:gd name="connsiteX17" fmla="*/ 9399702 w 10678681"/>
              <a:gd name="connsiteY17" fmla="*/ 276316 h 1352443"/>
              <a:gd name="connsiteX18" fmla="*/ 9378439 w 10678681"/>
              <a:gd name="connsiteY18" fmla="*/ 326244 h 1352443"/>
              <a:gd name="connsiteX19" fmla="*/ 9121744 w 10678681"/>
              <a:gd name="connsiteY19" fmla="*/ 365177 h 1352443"/>
              <a:gd name="connsiteX20" fmla="*/ 9061654 w 10678681"/>
              <a:gd name="connsiteY20" fmla="*/ 393730 h 1352443"/>
              <a:gd name="connsiteX21" fmla="*/ 8997577 w 10678681"/>
              <a:gd name="connsiteY21" fmla="*/ 380865 h 1352443"/>
              <a:gd name="connsiteX22" fmla="*/ 8907968 w 10678681"/>
              <a:gd name="connsiteY22" fmla="*/ 447345 h 1352443"/>
              <a:gd name="connsiteX23" fmla="*/ 8764163 w 10678681"/>
              <a:gd name="connsiteY23" fmla="*/ 471000 h 1352443"/>
              <a:gd name="connsiteX24" fmla="*/ 8680155 w 10678681"/>
              <a:gd name="connsiteY24" fmla="*/ 492404 h 1352443"/>
              <a:gd name="connsiteX25" fmla="*/ 8651436 w 10678681"/>
              <a:gd name="connsiteY25" fmla="*/ 511923 h 1352443"/>
              <a:gd name="connsiteX26" fmla="*/ 8609185 w 10678681"/>
              <a:gd name="connsiteY26" fmla="*/ 531525 h 1352443"/>
              <a:gd name="connsiteX27" fmla="*/ 8537091 w 10678681"/>
              <a:gd name="connsiteY27" fmla="*/ 574933 h 1352443"/>
              <a:gd name="connsiteX28" fmla="*/ 8435931 w 10678681"/>
              <a:gd name="connsiteY28" fmla="*/ 617926 h 1352443"/>
              <a:gd name="connsiteX29" fmla="*/ 8348623 w 10678681"/>
              <a:gd name="connsiteY29" fmla="*/ 600607 h 1352443"/>
              <a:gd name="connsiteX30" fmla="*/ 8344233 w 10678681"/>
              <a:gd name="connsiteY30" fmla="*/ 610922 h 1352443"/>
              <a:gd name="connsiteX31" fmla="*/ 8290622 w 10678681"/>
              <a:gd name="connsiteY31" fmla="*/ 622687 h 1352443"/>
              <a:gd name="connsiteX32" fmla="*/ 8086698 w 10678681"/>
              <a:gd name="connsiteY32" fmla="*/ 605185 h 1352443"/>
              <a:gd name="connsiteX33" fmla="*/ 7982378 w 10678681"/>
              <a:gd name="connsiteY33" fmla="*/ 629799 h 1352443"/>
              <a:gd name="connsiteX34" fmla="*/ 7947952 w 10678681"/>
              <a:gd name="connsiteY34" fmla="*/ 648003 h 1352443"/>
              <a:gd name="connsiteX35" fmla="*/ 7890112 w 10678681"/>
              <a:gd name="connsiteY35" fmla="*/ 677915 h 1352443"/>
              <a:gd name="connsiteX36" fmla="*/ 7853284 w 10678681"/>
              <a:gd name="connsiteY36" fmla="*/ 723588 h 1352443"/>
              <a:gd name="connsiteX37" fmla="*/ 7802383 w 10678681"/>
              <a:gd name="connsiteY37" fmla="*/ 739359 h 1352443"/>
              <a:gd name="connsiteX38" fmla="*/ 7730518 w 10678681"/>
              <a:gd name="connsiteY38" fmla="*/ 739526 h 1352443"/>
              <a:gd name="connsiteX39" fmla="*/ 7652907 w 10678681"/>
              <a:gd name="connsiteY39" fmla="*/ 783273 h 1352443"/>
              <a:gd name="connsiteX40" fmla="*/ 7606008 w 10678681"/>
              <a:gd name="connsiteY40" fmla="*/ 800717 h 1352443"/>
              <a:gd name="connsiteX41" fmla="*/ 7480223 w 10678681"/>
              <a:gd name="connsiteY41" fmla="*/ 856821 h 1352443"/>
              <a:gd name="connsiteX42" fmla="*/ 7356005 w 10678681"/>
              <a:gd name="connsiteY42" fmla="*/ 919462 h 1352443"/>
              <a:gd name="connsiteX43" fmla="*/ 7305396 w 10678681"/>
              <a:gd name="connsiteY43" fmla="*/ 986228 h 1352443"/>
              <a:gd name="connsiteX44" fmla="*/ 7266251 w 10678681"/>
              <a:gd name="connsiteY44" fmla="*/ 967864 h 1352443"/>
              <a:gd name="connsiteX45" fmla="*/ 7269396 w 10678681"/>
              <a:gd name="connsiteY45" fmla="*/ 989282 h 1352443"/>
              <a:gd name="connsiteX46" fmla="*/ 7258094 w 10678681"/>
              <a:gd name="connsiteY46" fmla="*/ 990679 h 1352443"/>
              <a:gd name="connsiteX47" fmla="*/ 7257893 w 10678681"/>
              <a:gd name="connsiteY47" fmla="*/ 991204 h 1352443"/>
              <a:gd name="connsiteX48" fmla="*/ 7247153 w 10678681"/>
              <a:gd name="connsiteY48" fmla="*/ 991550 h 1352443"/>
              <a:gd name="connsiteX49" fmla="*/ 7193612 w 10678681"/>
              <a:gd name="connsiteY49" fmla="*/ 987042 h 1352443"/>
              <a:gd name="connsiteX50" fmla="*/ 7132632 w 10678681"/>
              <a:gd name="connsiteY50" fmla="*/ 1042036 h 1352443"/>
              <a:gd name="connsiteX51" fmla="*/ 7105610 w 10678681"/>
              <a:gd name="connsiteY51" fmla="*/ 1053537 h 1352443"/>
              <a:gd name="connsiteX52" fmla="*/ 7069148 w 10678681"/>
              <a:gd name="connsiteY52" fmla="*/ 1047163 h 1352443"/>
              <a:gd name="connsiteX53" fmla="*/ 7039634 w 10678681"/>
              <a:gd name="connsiteY53" fmla="*/ 1059971 h 1352443"/>
              <a:gd name="connsiteX54" fmla="*/ 7033445 w 10678681"/>
              <a:gd name="connsiteY54" fmla="*/ 1063314 h 1352443"/>
              <a:gd name="connsiteX55" fmla="*/ 6999157 w 10678681"/>
              <a:gd name="connsiteY55" fmla="*/ 1055282 h 1352443"/>
              <a:gd name="connsiteX56" fmla="*/ 6981874 w 10678681"/>
              <a:gd name="connsiteY56" fmla="*/ 1053827 h 1352443"/>
              <a:gd name="connsiteX57" fmla="*/ 6976102 w 10678681"/>
              <a:gd name="connsiteY57" fmla="*/ 1047854 h 1352443"/>
              <a:gd name="connsiteX58" fmla="*/ 6951040 w 10678681"/>
              <a:gd name="connsiteY58" fmla="*/ 1048531 h 1352443"/>
              <a:gd name="connsiteX59" fmla="*/ 6948497 w 10678681"/>
              <a:gd name="connsiteY59" fmla="*/ 1050706 h 1352443"/>
              <a:gd name="connsiteX60" fmla="*/ 6926582 w 10678681"/>
              <a:gd name="connsiteY60" fmla="*/ 1043462 h 1352443"/>
              <a:gd name="connsiteX61" fmla="*/ 6833743 w 10678681"/>
              <a:gd name="connsiteY61" fmla="*/ 1027960 h 1352443"/>
              <a:gd name="connsiteX62" fmla="*/ 6687090 w 10678681"/>
              <a:gd name="connsiteY62" fmla="*/ 1063250 h 1352443"/>
              <a:gd name="connsiteX63" fmla="*/ 6437450 w 10678681"/>
              <a:gd name="connsiteY63" fmla="*/ 1101075 h 1352443"/>
              <a:gd name="connsiteX64" fmla="*/ 6327795 w 10678681"/>
              <a:gd name="connsiteY64" fmla="*/ 1088142 h 1352443"/>
              <a:gd name="connsiteX65" fmla="*/ 6136549 w 10678681"/>
              <a:gd name="connsiteY65" fmla="*/ 1100268 h 1352443"/>
              <a:gd name="connsiteX66" fmla="*/ 6004655 w 10678681"/>
              <a:gd name="connsiteY66" fmla="*/ 1114946 h 1352443"/>
              <a:gd name="connsiteX67" fmla="*/ 5936643 w 10678681"/>
              <a:gd name="connsiteY67" fmla="*/ 1095428 h 1352443"/>
              <a:gd name="connsiteX68" fmla="*/ 5912484 w 10678681"/>
              <a:gd name="connsiteY68" fmla="*/ 1112624 h 1352443"/>
              <a:gd name="connsiteX69" fmla="*/ 5908387 w 10678681"/>
              <a:gd name="connsiteY69" fmla="*/ 1116018 h 1352443"/>
              <a:gd name="connsiteX70" fmla="*/ 5890495 w 10678681"/>
              <a:gd name="connsiteY70" fmla="*/ 1120268 h 1352443"/>
              <a:gd name="connsiteX71" fmla="*/ 5887318 w 10678681"/>
              <a:gd name="connsiteY71" fmla="*/ 1133134 h 1352443"/>
              <a:gd name="connsiteX72" fmla="*/ 5861726 w 10678681"/>
              <a:gd name="connsiteY72" fmla="*/ 1147891 h 1352443"/>
              <a:gd name="connsiteX73" fmla="*/ 5805823 w 10678681"/>
              <a:gd name="connsiteY73" fmla="*/ 1152457 h 1352443"/>
              <a:gd name="connsiteX74" fmla="*/ 5689841 w 10678681"/>
              <a:gd name="connsiteY74" fmla="*/ 1176232 h 1352443"/>
              <a:gd name="connsiteX75" fmla="*/ 5605119 w 10678681"/>
              <a:gd name="connsiteY75" fmla="*/ 1190202 h 1352443"/>
              <a:gd name="connsiteX76" fmla="*/ 5488513 w 10678681"/>
              <a:gd name="connsiteY76" fmla="*/ 1205367 h 1352443"/>
              <a:gd name="connsiteX77" fmla="*/ 5402905 w 10678681"/>
              <a:gd name="connsiteY77" fmla="*/ 1241191 h 1352443"/>
              <a:gd name="connsiteX78" fmla="*/ 5285593 w 10678681"/>
              <a:gd name="connsiteY78" fmla="*/ 1273569 h 1352443"/>
              <a:gd name="connsiteX79" fmla="*/ 5192893 w 10678681"/>
              <a:gd name="connsiteY79" fmla="*/ 1247188 h 1352443"/>
              <a:gd name="connsiteX80" fmla="*/ 5186475 w 10678681"/>
              <a:gd name="connsiteY80" fmla="*/ 1257028 h 1352443"/>
              <a:gd name="connsiteX81" fmla="*/ 5126038 w 10678681"/>
              <a:gd name="connsiteY81" fmla="*/ 1263189 h 1352443"/>
              <a:gd name="connsiteX82" fmla="*/ 4894688 w 10678681"/>
              <a:gd name="connsiteY82" fmla="*/ 1247184 h 1352443"/>
              <a:gd name="connsiteX83" fmla="*/ 4788036 w 10678681"/>
              <a:gd name="connsiteY83" fmla="*/ 1238182 h 1352443"/>
              <a:gd name="connsiteX84" fmla="*/ 4747555 w 10678681"/>
              <a:gd name="connsiteY84" fmla="*/ 1252768 h 1352443"/>
              <a:gd name="connsiteX85" fmla="*/ 4679644 w 10678681"/>
              <a:gd name="connsiteY85" fmla="*/ 1276603 h 1352443"/>
              <a:gd name="connsiteX86" fmla="*/ 4632222 w 10678681"/>
              <a:gd name="connsiteY86" fmla="*/ 1318360 h 1352443"/>
              <a:gd name="connsiteX87" fmla="*/ 4617358 w 10678681"/>
              <a:gd name="connsiteY87" fmla="*/ 1327690 h 1352443"/>
              <a:gd name="connsiteX88" fmla="*/ 4589102 w 10678681"/>
              <a:gd name="connsiteY88" fmla="*/ 1321223 h 1352443"/>
              <a:gd name="connsiteX89" fmla="*/ 4578184 w 10678681"/>
              <a:gd name="connsiteY89" fmla="*/ 1326745 h 1352443"/>
              <a:gd name="connsiteX90" fmla="*/ 4574270 w 10678681"/>
              <a:gd name="connsiteY90" fmla="*/ 1325878 h 1352443"/>
              <a:gd name="connsiteX91" fmla="*/ 4564919 w 10678681"/>
              <a:gd name="connsiteY91" fmla="*/ 1325507 h 1352443"/>
              <a:gd name="connsiteX92" fmla="*/ 4566586 w 10678681"/>
              <a:gd name="connsiteY92" fmla="*/ 1316963 h 1352443"/>
              <a:gd name="connsiteX93" fmla="*/ 4556303 w 10678681"/>
              <a:gd name="connsiteY93" fmla="*/ 1300262 h 1352443"/>
              <a:gd name="connsiteX94" fmla="*/ 4502358 w 10678681"/>
              <a:gd name="connsiteY94" fmla="*/ 1302558 h 1352443"/>
              <a:gd name="connsiteX95" fmla="*/ 4498919 w 10678681"/>
              <a:gd name="connsiteY95" fmla="*/ 1312115 h 1352443"/>
              <a:gd name="connsiteX96" fmla="*/ 4492075 w 10678681"/>
              <a:gd name="connsiteY96" fmla="*/ 1313357 h 1352443"/>
              <a:gd name="connsiteX97" fmla="*/ 4487466 w 10678681"/>
              <a:gd name="connsiteY97" fmla="*/ 1304102 h 1352443"/>
              <a:gd name="connsiteX98" fmla="*/ 4398292 w 10678681"/>
              <a:gd name="connsiteY98" fmla="*/ 1278410 h 1352443"/>
              <a:gd name="connsiteX99" fmla="*/ 4306088 w 10678681"/>
              <a:gd name="connsiteY99" fmla="*/ 1282512 h 1352443"/>
              <a:gd name="connsiteX100" fmla="*/ 4188995 w 10678681"/>
              <a:gd name="connsiteY100" fmla="*/ 1296718 h 1352443"/>
              <a:gd name="connsiteX101" fmla="*/ 4136582 w 10678681"/>
              <a:gd name="connsiteY101" fmla="*/ 1287687 h 1352443"/>
              <a:gd name="connsiteX102" fmla="*/ 4064614 w 10678681"/>
              <a:gd name="connsiteY102" fmla="*/ 1296118 h 1352443"/>
              <a:gd name="connsiteX103" fmla="*/ 3900948 w 10678681"/>
              <a:gd name="connsiteY103" fmla="*/ 1322156 h 1352443"/>
              <a:gd name="connsiteX104" fmla="*/ 3787890 w 10678681"/>
              <a:gd name="connsiteY104" fmla="*/ 1352442 h 1352443"/>
              <a:gd name="connsiteX105" fmla="*/ 3745993 w 10678681"/>
              <a:gd name="connsiteY105" fmla="*/ 1342630 h 1352443"/>
              <a:gd name="connsiteX106" fmla="*/ 3675785 w 10678681"/>
              <a:gd name="connsiteY106" fmla="*/ 1326802 h 1352443"/>
              <a:gd name="connsiteX107" fmla="*/ 3623856 w 10678681"/>
              <a:gd name="connsiteY107" fmla="*/ 1290804 h 1352443"/>
              <a:gd name="connsiteX108" fmla="*/ 3564933 w 10678681"/>
              <a:gd name="connsiteY108" fmla="*/ 1287147 h 1352443"/>
              <a:gd name="connsiteX109" fmla="*/ 3550537 w 10678681"/>
              <a:gd name="connsiteY109" fmla="*/ 1317552 h 1352443"/>
              <a:gd name="connsiteX110" fmla="*/ 3487736 w 10678681"/>
              <a:gd name="connsiteY110" fmla="*/ 1303493 h 1352443"/>
              <a:gd name="connsiteX111" fmla="*/ 3392548 w 10678681"/>
              <a:gd name="connsiteY111" fmla="*/ 1278741 h 1352443"/>
              <a:gd name="connsiteX112" fmla="*/ 3337466 w 10678681"/>
              <a:gd name="connsiteY112" fmla="*/ 1272537 h 1352443"/>
              <a:gd name="connsiteX113" fmla="*/ 3175981 w 10678681"/>
              <a:gd name="connsiteY113" fmla="*/ 1208973 h 1352443"/>
              <a:gd name="connsiteX114" fmla="*/ 3036856 w 10678681"/>
              <a:gd name="connsiteY114" fmla="*/ 1214383 h 1352443"/>
              <a:gd name="connsiteX115" fmla="*/ 2824973 w 10678681"/>
              <a:gd name="connsiteY115" fmla="*/ 1134864 h 1352443"/>
              <a:gd name="connsiteX116" fmla="*/ 2804398 w 10678681"/>
              <a:gd name="connsiteY116" fmla="*/ 1125556 h 1352443"/>
              <a:gd name="connsiteX117" fmla="*/ 2736109 w 10678681"/>
              <a:gd name="connsiteY117" fmla="*/ 1137717 h 1352443"/>
              <a:gd name="connsiteX118" fmla="*/ 2659096 w 10678681"/>
              <a:gd name="connsiteY118" fmla="*/ 1150294 h 1352443"/>
              <a:gd name="connsiteX119" fmla="*/ 2567088 w 10678681"/>
              <a:gd name="connsiteY119" fmla="*/ 1181781 h 1352443"/>
              <a:gd name="connsiteX120" fmla="*/ 2454501 w 10678681"/>
              <a:gd name="connsiteY120" fmla="*/ 1155455 h 1352443"/>
              <a:gd name="connsiteX121" fmla="*/ 2385161 w 10678681"/>
              <a:gd name="connsiteY121" fmla="*/ 1161312 h 1352443"/>
              <a:gd name="connsiteX122" fmla="*/ 2273361 w 10678681"/>
              <a:gd name="connsiteY122" fmla="*/ 1134090 h 1352443"/>
              <a:gd name="connsiteX123" fmla="*/ 2132003 w 10678681"/>
              <a:gd name="connsiteY123" fmla="*/ 1139225 h 1352443"/>
              <a:gd name="connsiteX124" fmla="*/ 2041224 w 10678681"/>
              <a:gd name="connsiteY124" fmla="*/ 1147536 h 1352443"/>
              <a:gd name="connsiteX125" fmla="*/ 2010157 w 10678681"/>
              <a:gd name="connsiteY125" fmla="*/ 1152767 h 1352443"/>
              <a:gd name="connsiteX126" fmla="*/ 1859213 w 10678681"/>
              <a:gd name="connsiteY126" fmla="*/ 1199540 h 1352443"/>
              <a:gd name="connsiteX127" fmla="*/ 1735877 w 10678681"/>
              <a:gd name="connsiteY127" fmla="*/ 1246527 h 1352443"/>
              <a:gd name="connsiteX128" fmla="*/ 1705069 w 10678681"/>
              <a:gd name="connsiteY128" fmla="*/ 1251989 h 1352443"/>
              <a:gd name="connsiteX129" fmla="*/ 1307888 w 10678681"/>
              <a:gd name="connsiteY129" fmla="*/ 1283156 h 1352443"/>
              <a:gd name="connsiteX130" fmla="*/ 1220734 w 10678681"/>
              <a:gd name="connsiteY130" fmla="*/ 1257811 h 1352443"/>
              <a:gd name="connsiteX131" fmla="*/ 1021737 w 10678681"/>
              <a:gd name="connsiteY131" fmla="*/ 1238739 h 1352443"/>
              <a:gd name="connsiteX132" fmla="*/ 959820 w 10678681"/>
              <a:gd name="connsiteY132" fmla="*/ 1275863 h 1352443"/>
              <a:gd name="connsiteX133" fmla="*/ 929137 w 10678681"/>
              <a:gd name="connsiteY133" fmla="*/ 1273957 h 1352443"/>
              <a:gd name="connsiteX134" fmla="*/ 878849 w 10678681"/>
              <a:gd name="connsiteY134" fmla="*/ 1266740 h 1352443"/>
              <a:gd name="connsiteX135" fmla="*/ 800667 w 10678681"/>
              <a:gd name="connsiteY135" fmla="*/ 1282041 h 1352443"/>
              <a:gd name="connsiteX136" fmla="*/ 644906 w 10678681"/>
              <a:gd name="connsiteY136" fmla="*/ 1273685 h 1352443"/>
              <a:gd name="connsiteX137" fmla="*/ 379869 w 10678681"/>
              <a:gd name="connsiteY137" fmla="*/ 1339165 h 1352443"/>
              <a:gd name="connsiteX138" fmla="*/ 137696 w 10678681"/>
              <a:gd name="connsiteY138" fmla="*/ 1319217 h 1352443"/>
              <a:gd name="connsiteX139" fmla="*/ 54250 w 10678681"/>
              <a:gd name="connsiteY139" fmla="*/ 1315838 h 1352443"/>
              <a:gd name="connsiteX140" fmla="*/ 28042 w 10678681"/>
              <a:gd name="connsiteY140" fmla="*/ 1297822 h 1352443"/>
              <a:gd name="connsiteX141" fmla="*/ 0 w 10678681"/>
              <a:gd name="connsiteY141" fmla="*/ 1294612 h 1352443"/>
              <a:gd name="connsiteX142" fmla="*/ 0 w 10678681"/>
              <a:gd name="connsiteY142" fmla="*/ 0 h 1352443"/>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62496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10013265 w 10678681"/>
              <a:gd name="connsiteY13" fmla="*/ 284757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306667 w 10678681"/>
              <a:gd name="connsiteY9" fmla="*/ 10973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57996 w 10678681"/>
              <a:gd name="connsiteY8" fmla="*/ 50836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0605 w 10678681"/>
              <a:gd name="connsiteY4" fmla="*/ 30449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78439 w 10678681"/>
              <a:gd name="connsiteY18" fmla="*/ 32624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22314 w 10678681"/>
              <a:gd name="connsiteY18" fmla="*/ 333814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99702 w 10678681"/>
              <a:gd name="connsiteY17" fmla="*/ 276316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7450 w 10678681"/>
              <a:gd name="connsiteY63" fmla="*/ 1101075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69396 w 10678681"/>
              <a:gd name="connsiteY45" fmla="*/ 989282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290622 w 10678681"/>
              <a:gd name="connsiteY31" fmla="*/ 622687 h 1342734"/>
              <a:gd name="connsiteX32" fmla="*/ 8086698 w 10678681"/>
              <a:gd name="connsiteY32" fmla="*/ 605185 h 1342734"/>
              <a:gd name="connsiteX33" fmla="*/ 7982378 w 10678681"/>
              <a:gd name="connsiteY33" fmla="*/ 629799 h 1342734"/>
              <a:gd name="connsiteX34" fmla="*/ 7947952 w 10678681"/>
              <a:gd name="connsiteY34" fmla="*/ 648003 h 1342734"/>
              <a:gd name="connsiteX35" fmla="*/ 7890112 w 10678681"/>
              <a:gd name="connsiteY35" fmla="*/ 677915 h 1342734"/>
              <a:gd name="connsiteX36" fmla="*/ 7853284 w 10678681"/>
              <a:gd name="connsiteY36" fmla="*/ 723588 h 1342734"/>
              <a:gd name="connsiteX37" fmla="*/ 7802383 w 10678681"/>
              <a:gd name="connsiteY37" fmla="*/ 739359 h 1342734"/>
              <a:gd name="connsiteX38" fmla="*/ 7730518 w 10678681"/>
              <a:gd name="connsiteY38" fmla="*/ 739526 h 1342734"/>
              <a:gd name="connsiteX39" fmla="*/ 7720084 w 10678681"/>
              <a:gd name="connsiteY39" fmla="*/ 760750 h 1342734"/>
              <a:gd name="connsiteX40" fmla="*/ 7652907 w 10678681"/>
              <a:gd name="connsiteY40" fmla="*/ 783273 h 1342734"/>
              <a:gd name="connsiteX41" fmla="*/ 7606008 w 10678681"/>
              <a:gd name="connsiteY41" fmla="*/ 800717 h 1342734"/>
              <a:gd name="connsiteX42" fmla="*/ 7480223 w 10678681"/>
              <a:gd name="connsiteY42" fmla="*/ 856821 h 1342734"/>
              <a:gd name="connsiteX43" fmla="*/ 7356005 w 10678681"/>
              <a:gd name="connsiteY43" fmla="*/ 919462 h 1342734"/>
              <a:gd name="connsiteX44" fmla="*/ 7305396 w 10678681"/>
              <a:gd name="connsiteY44" fmla="*/ 986228 h 1342734"/>
              <a:gd name="connsiteX45" fmla="*/ 7266251 w 10678681"/>
              <a:gd name="connsiteY45" fmla="*/ 967864 h 1342734"/>
              <a:gd name="connsiteX46" fmla="*/ 7258094 w 10678681"/>
              <a:gd name="connsiteY46" fmla="*/ 990679 h 1342734"/>
              <a:gd name="connsiteX47" fmla="*/ 7257893 w 10678681"/>
              <a:gd name="connsiteY47" fmla="*/ 991204 h 1342734"/>
              <a:gd name="connsiteX48" fmla="*/ 7247153 w 10678681"/>
              <a:gd name="connsiteY48" fmla="*/ 991550 h 1342734"/>
              <a:gd name="connsiteX49" fmla="*/ 7193612 w 10678681"/>
              <a:gd name="connsiteY49" fmla="*/ 987042 h 1342734"/>
              <a:gd name="connsiteX50" fmla="*/ 7132632 w 10678681"/>
              <a:gd name="connsiteY50" fmla="*/ 1042036 h 1342734"/>
              <a:gd name="connsiteX51" fmla="*/ 7105610 w 10678681"/>
              <a:gd name="connsiteY51" fmla="*/ 1053537 h 1342734"/>
              <a:gd name="connsiteX52" fmla="*/ 7069148 w 10678681"/>
              <a:gd name="connsiteY52" fmla="*/ 1047163 h 1342734"/>
              <a:gd name="connsiteX53" fmla="*/ 7039634 w 10678681"/>
              <a:gd name="connsiteY53" fmla="*/ 1059971 h 1342734"/>
              <a:gd name="connsiteX54" fmla="*/ 7033445 w 10678681"/>
              <a:gd name="connsiteY54" fmla="*/ 1063314 h 1342734"/>
              <a:gd name="connsiteX55" fmla="*/ 6999157 w 10678681"/>
              <a:gd name="connsiteY55" fmla="*/ 1055282 h 1342734"/>
              <a:gd name="connsiteX56" fmla="*/ 6981874 w 10678681"/>
              <a:gd name="connsiteY56" fmla="*/ 1053827 h 1342734"/>
              <a:gd name="connsiteX57" fmla="*/ 6976102 w 10678681"/>
              <a:gd name="connsiteY57" fmla="*/ 1047854 h 1342734"/>
              <a:gd name="connsiteX58" fmla="*/ 6951040 w 10678681"/>
              <a:gd name="connsiteY58" fmla="*/ 1048531 h 1342734"/>
              <a:gd name="connsiteX59" fmla="*/ 6948497 w 10678681"/>
              <a:gd name="connsiteY59" fmla="*/ 1050706 h 1342734"/>
              <a:gd name="connsiteX60" fmla="*/ 6926582 w 10678681"/>
              <a:gd name="connsiteY60" fmla="*/ 1043462 h 1342734"/>
              <a:gd name="connsiteX61" fmla="*/ 6833743 w 10678681"/>
              <a:gd name="connsiteY61" fmla="*/ 1027960 h 1342734"/>
              <a:gd name="connsiteX62" fmla="*/ 6687090 w 10678681"/>
              <a:gd name="connsiteY62" fmla="*/ 1063250 h 1342734"/>
              <a:gd name="connsiteX63" fmla="*/ 6431838 w 10678681"/>
              <a:gd name="connsiteY63" fmla="*/ 1063226 h 1342734"/>
              <a:gd name="connsiteX64" fmla="*/ 6327795 w 10678681"/>
              <a:gd name="connsiteY64" fmla="*/ 1088142 h 1342734"/>
              <a:gd name="connsiteX65" fmla="*/ 6136549 w 10678681"/>
              <a:gd name="connsiteY65" fmla="*/ 1100268 h 1342734"/>
              <a:gd name="connsiteX66" fmla="*/ 6004655 w 10678681"/>
              <a:gd name="connsiteY66" fmla="*/ 1114946 h 1342734"/>
              <a:gd name="connsiteX67" fmla="*/ 5936643 w 10678681"/>
              <a:gd name="connsiteY67" fmla="*/ 1095428 h 1342734"/>
              <a:gd name="connsiteX68" fmla="*/ 5912484 w 10678681"/>
              <a:gd name="connsiteY68" fmla="*/ 1112624 h 1342734"/>
              <a:gd name="connsiteX69" fmla="*/ 5908387 w 10678681"/>
              <a:gd name="connsiteY69" fmla="*/ 1116018 h 1342734"/>
              <a:gd name="connsiteX70" fmla="*/ 5890495 w 10678681"/>
              <a:gd name="connsiteY70" fmla="*/ 1120268 h 1342734"/>
              <a:gd name="connsiteX71" fmla="*/ 5887318 w 10678681"/>
              <a:gd name="connsiteY71" fmla="*/ 1133134 h 1342734"/>
              <a:gd name="connsiteX72" fmla="*/ 5861726 w 10678681"/>
              <a:gd name="connsiteY72" fmla="*/ 1147891 h 1342734"/>
              <a:gd name="connsiteX73" fmla="*/ 5805823 w 10678681"/>
              <a:gd name="connsiteY73" fmla="*/ 1152457 h 1342734"/>
              <a:gd name="connsiteX74" fmla="*/ 5689841 w 10678681"/>
              <a:gd name="connsiteY74" fmla="*/ 1176232 h 1342734"/>
              <a:gd name="connsiteX75" fmla="*/ 5605119 w 10678681"/>
              <a:gd name="connsiteY75" fmla="*/ 1190202 h 1342734"/>
              <a:gd name="connsiteX76" fmla="*/ 5488513 w 10678681"/>
              <a:gd name="connsiteY76" fmla="*/ 1205367 h 1342734"/>
              <a:gd name="connsiteX77" fmla="*/ 5402905 w 10678681"/>
              <a:gd name="connsiteY77" fmla="*/ 1241191 h 1342734"/>
              <a:gd name="connsiteX78" fmla="*/ 5285593 w 10678681"/>
              <a:gd name="connsiteY78" fmla="*/ 1273569 h 1342734"/>
              <a:gd name="connsiteX79" fmla="*/ 5192893 w 10678681"/>
              <a:gd name="connsiteY79" fmla="*/ 1247188 h 1342734"/>
              <a:gd name="connsiteX80" fmla="*/ 5186475 w 10678681"/>
              <a:gd name="connsiteY80" fmla="*/ 1257028 h 1342734"/>
              <a:gd name="connsiteX81" fmla="*/ 5126038 w 10678681"/>
              <a:gd name="connsiteY81" fmla="*/ 1263189 h 1342734"/>
              <a:gd name="connsiteX82" fmla="*/ 4894688 w 10678681"/>
              <a:gd name="connsiteY82" fmla="*/ 1247184 h 1342734"/>
              <a:gd name="connsiteX83" fmla="*/ 4788036 w 10678681"/>
              <a:gd name="connsiteY83" fmla="*/ 1238182 h 1342734"/>
              <a:gd name="connsiteX84" fmla="*/ 4747555 w 10678681"/>
              <a:gd name="connsiteY84" fmla="*/ 1252768 h 1342734"/>
              <a:gd name="connsiteX85" fmla="*/ 4679644 w 10678681"/>
              <a:gd name="connsiteY85" fmla="*/ 1276603 h 1342734"/>
              <a:gd name="connsiteX86" fmla="*/ 4632222 w 10678681"/>
              <a:gd name="connsiteY86" fmla="*/ 1318360 h 1342734"/>
              <a:gd name="connsiteX87" fmla="*/ 4617358 w 10678681"/>
              <a:gd name="connsiteY87" fmla="*/ 1327690 h 1342734"/>
              <a:gd name="connsiteX88" fmla="*/ 4589102 w 10678681"/>
              <a:gd name="connsiteY88" fmla="*/ 1321223 h 1342734"/>
              <a:gd name="connsiteX89" fmla="*/ 4578184 w 10678681"/>
              <a:gd name="connsiteY89" fmla="*/ 1326745 h 1342734"/>
              <a:gd name="connsiteX90" fmla="*/ 4574270 w 10678681"/>
              <a:gd name="connsiteY90" fmla="*/ 1325878 h 1342734"/>
              <a:gd name="connsiteX91" fmla="*/ 4564919 w 10678681"/>
              <a:gd name="connsiteY91" fmla="*/ 1325507 h 1342734"/>
              <a:gd name="connsiteX92" fmla="*/ 4566586 w 10678681"/>
              <a:gd name="connsiteY92" fmla="*/ 1316963 h 1342734"/>
              <a:gd name="connsiteX93" fmla="*/ 4556303 w 10678681"/>
              <a:gd name="connsiteY93" fmla="*/ 1300262 h 1342734"/>
              <a:gd name="connsiteX94" fmla="*/ 4502358 w 10678681"/>
              <a:gd name="connsiteY94" fmla="*/ 1302558 h 1342734"/>
              <a:gd name="connsiteX95" fmla="*/ 4498919 w 10678681"/>
              <a:gd name="connsiteY95" fmla="*/ 1312115 h 1342734"/>
              <a:gd name="connsiteX96" fmla="*/ 4492075 w 10678681"/>
              <a:gd name="connsiteY96" fmla="*/ 1313357 h 1342734"/>
              <a:gd name="connsiteX97" fmla="*/ 4487466 w 10678681"/>
              <a:gd name="connsiteY97" fmla="*/ 1304102 h 1342734"/>
              <a:gd name="connsiteX98" fmla="*/ 4398292 w 10678681"/>
              <a:gd name="connsiteY98" fmla="*/ 1278410 h 1342734"/>
              <a:gd name="connsiteX99" fmla="*/ 4306088 w 10678681"/>
              <a:gd name="connsiteY99" fmla="*/ 1282512 h 1342734"/>
              <a:gd name="connsiteX100" fmla="*/ 4188995 w 10678681"/>
              <a:gd name="connsiteY100" fmla="*/ 1296718 h 1342734"/>
              <a:gd name="connsiteX101" fmla="*/ 4136582 w 10678681"/>
              <a:gd name="connsiteY101" fmla="*/ 1287687 h 1342734"/>
              <a:gd name="connsiteX102" fmla="*/ 4064614 w 10678681"/>
              <a:gd name="connsiteY102" fmla="*/ 1296118 h 1342734"/>
              <a:gd name="connsiteX103" fmla="*/ 3900948 w 10678681"/>
              <a:gd name="connsiteY103" fmla="*/ 1322156 h 1342734"/>
              <a:gd name="connsiteX104" fmla="*/ 3787890 w 10678681"/>
              <a:gd name="connsiteY104" fmla="*/ 1322164 h 1342734"/>
              <a:gd name="connsiteX105" fmla="*/ 3745993 w 10678681"/>
              <a:gd name="connsiteY105" fmla="*/ 1342630 h 1342734"/>
              <a:gd name="connsiteX106" fmla="*/ 3675785 w 10678681"/>
              <a:gd name="connsiteY106" fmla="*/ 1326802 h 1342734"/>
              <a:gd name="connsiteX107" fmla="*/ 3623856 w 10678681"/>
              <a:gd name="connsiteY107" fmla="*/ 1290804 h 1342734"/>
              <a:gd name="connsiteX108" fmla="*/ 3564933 w 10678681"/>
              <a:gd name="connsiteY108" fmla="*/ 1287147 h 1342734"/>
              <a:gd name="connsiteX109" fmla="*/ 3550537 w 10678681"/>
              <a:gd name="connsiteY109" fmla="*/ 1317552 h 1342734"/>
              <a:gd name="connsiteX110" fmla="*/ 3487736 w 10678681"/>
              <a:gd name="connsiteY110" fmla="*/ 1303493 h 1342734"/>
              <a:gd name="connsiteX111" fmla="*/ 3392548 w 10678681"/>
              <a:gd name="connsiteY111" fmla="*/ 1278741 h 1342734"/>
              <a:gd name="connsiteX112" fmla="*/ 3337466 w 10678681"/>
              <a:gd name="connsiteY112" fmla="*/ 1272537 h 1342734"/>
              <a:gd name="connsiteX113" fmla="*/ 3175981 w 10678681"/>
              <a:gd name="connsiteY113" fmla="*/ 1208973 h 1342734"/>
              <a:gd name="connsiteX114" fmla="*/ 3036856 w 10678681"/>
              <a:gd name="connsiteY114" fmla="*/ 1214383 h 1342734"/>
              <a:gd name="connsiteX115" fmla="*/ 2824973 w 10678681"/>
              <a:gd name="connsiteY115" fmla="*/ 1134864 h 1342734"/>
              <a:gd name="connsiteX116" fmla="*/ 2804398 w 10678681"/>
              <a:gd name="connsiteY116" fmla="*/ 1125556 h 1342734"/>
              <a:gd name="connsiteX117" fmla="*/ 2736109 w 10678681"/>
              <a:gd name="connsiteY117" fmla="*/ 1137717 h 1342734"/>
              <a:gd name="connsiteX118" fmla="*/ 2659096 w 10678681"/>
              <a:gd name="connsiteY118" fmla="*/ 1150294 h 1342734"/>
              <a:gd name="connsiteX119" fmla="*/ 2567088 w 10678681"/>
              <a:gd name="connsiteY119" fmla="*/ 1181781 h 1342734"/>
              <a:gd name="connsiteX120" fmla="*/ 2454501 w 10678681"/>
              <a:gd name="connsiteY120" fmla="*/ 1155455 h 1342734"/>
              <a:gd name="connsiteX121" fmla="*/ 2385161 w 10678681"/>
              <a:gd name="connsiteY121" fmla="*/ 1161312 h 1342734"/>
              <a:gd name="connsiteX122" fmla="*/ 2273361 w 10678681"/>
              <a:gd name="connsiteY122" fmla="*/ 1134090 h 1342734"/>
              <a:gd name="connsiteX123" fmla="*/ 2132003 w 10678681"/>
              <a:gd name="connsiteY123" fmla="*/ 1139225 h 1342734"/>
              <a:gd name="connsiteX124" fmla="*/ 2041224 w 10678681"/>
              <a:gd name="connsiteY124" fmla="*/ 1147536 h 1342734"/>
              <a:gd name="connsiteX125" fmla="*/ 2010157 w 10678681"/>
              <a:gd name="connsiteY125" fmla="*/ 1152767 h 1342734"/>
              <a:gd name="connsiteX126" fmla="*/ 1859213 w 10678681"/>
              <a:gd name="connsiteY126" fmla="*/ 1199540 h 1342734"/>
              <a:gd name="connsiteX127" fmla="*/ 1735877 w 10678681"/>
              <a:gd name="connsiteY127" fmla="*/ 1246527 h 1342734"/>
              <a:gd name="connsiteX128" fmla="*/ 1705069 w 10678681"/>
              <a:gd name="connsiteY128" fmla="*/ 1251989 h 1342734"/>
              <a:gd name="connsiteX129" fmla="*/ 1307888 w 10678681"/>
              <a:gd name="connsiteY129" fmla="*/ 1283156 h 1342734"/>
              <a:gd name="connsiteX130" fmla="*/ 1220734 w 10678681"/>
              <a:gd name="connsiteY130" fmla="*/ 1257811 h 1342734"/>
              <a:gd name="connsiteX131" fmla="*/ 1021737 w 10678681"/>
              <a:gd name="connsiteY131" fmla="*/ 1238739 h 1342734"/>
              <a:gd name="connsiteX132" fmla="*/ 959820 w 10678681"/>
              <a:gd name="connsiteY132" fmla="*/ 1275863 h 1342734"/>
              <a:gd name="connsiteX133" fmla="*/ 929137 w 10678681"/>
              <a:gd name="connsiteY133" fmla="*/ 1273957 h 1342734"/>
              <a:gd name="connsiteX134" fmla="*/ 878849 w 10678681"/>
              <a:gd name="connsiteY134" fmla="*/ 1266740 h 1342734"/>
              <a:gd name="connsiteX135" fmla="*/ 800667 w 10678681"/>
              <a:gd name="connsiteY135" fmla="*/ 1282041 h 1342734"/>
              <a:gd name="connsiteX136" fmla="*/ 644906 w 10678681"/>
              <a:gd name="connsiteY136" fmla="*/ 1273685 h 1342734"/>
              <a:gd name="connsiteX137" fmla="*/ 379869 w 10678681"/>
              <a:gd name="connsiteY137" fmla="*/ 1339165 h 1342734"/>
              <a:gd name="connsiteX138" fmla="*/ 137696 w 10678681"/>
              <a:gd name="connsiteY138" fmla="*/ 1319217 h 1342734"/>
              <a:gd name="connsiteX139" fmla="*/ 54250 w 10678681"/>
              <a:gd name="connsiteY139" fmla="*/ 1315838 h 1342734"/>
              <a:gd name="connsiteX140" fmla="*/ 28042 w 10678681"/>
              <a:gd name="connsiteY140" fmla="*/ 1297822 h 1342734"/>
              <a:gd name="connsiteX141" fmla="*/ 0 w 10678681"/>
              <a:gd name="connsiteY141" fmla="*/ 1294612 h 1342734"/>
              <a:gd name="connsiteX142" fmla="*/ 0 w 10678681"/>
              <a:gd name="connsiteY142"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344233 w 10678681"/>
              <a:gd name="connsiteY30" fmla="*/ 610922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54478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8 w 10678681"/>
              <a:gd name="connsiteY15" fmla="*/ 27746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74270 w 10678681"/>
              <a:gd name="connsiteY89" fmla="*/ 1325878 h 1342734"/>
              <a:gd name="connsiteX90" fmla="*/ 4564919 w 10678681"/>
              <a:gd name="connsiteY90" fmla="*/ 1325507 h 1342734"/>
              <a:gd name="connsiteX91" fmla="*/ 4566586 w 10678681"/>
              <a:gd name="connsiteY91" fmla="*/ 1316963 h 1342734"/>
              <a:gd name="connsiteX92" fmla="*/ 4556303 w 10678681"/>
              <a:gd name="connsiteY92" fmla="*/ 1300262 h 1342734"/>
              <a:gd name="connsiteX93" fmla="*/ 4502358 w 10678681"/>
              <a:gd name="connsiteY93" fmla="*/ 1302558 h 1342734"/>
              <a:gd name="connsiteX94" fmla="*/ 4498919 w 10678681"/>
              <a:gd name="connsiteY94" fmla="*/ 1312115 h 1342734"/>
              <a:gd name="connsiteX95" fmla="*/ 4492075 w 10678681"/>
              <a:gd name="connsiteY95" fmla="*/ 1313357 h 1342734"/>
              <a:gd name="connsiteX96" fmla="*/ 4487466 w 10678681"/>
              <a:gd name="connsiteY96" fmla="*/ 1304102 h 1342734"/>
              <a:gd name="connsiteX97" fmla="*/ 4398292 w 10678681"/>
              <a:gd name="connsiteY97" fmla="*/ 1278410 h 1342734"/>
              <a:gd name="connsiteX98" fmla="*/ 4306088 w 10678681"/>
              <a:gd name="connsiteY98" fmla="*/ 1282512 h 1342734"/>
              <a:gd name="connsiteX99" fmla="*/ 4188995 w 10678681"/>
              <a:gd name="connsiteY99" fmla="*/ 1296718 h 1342734"/>
              <a:gd name="connsiteX100" fmla="*/ 4136582 w 10678681"/>
              <a:gd name="connsiteY100" fmla="*/ 1287687 h 1342734"/>
              <a:gd name="connsiteX101" fmla="*/ 4064614 w 10678681"/>
              <a:gd name="connsiteY101" fmla="*/ 1296118 h 1342734"/>
              <a:gd name="connsiteX102" fmla="*/ 3900948 w 10678681"/>
              <a:gd name="connsiteY102" fmla="*/ 1322156 h 1342734"/>
              <a:gd name="connsiteX103" fmla="*/ 3787890 w 10678681"/>
              <a:gd name="connsiteY103" fmla="*/ 1322164 h 1342734"/>
              <a:gd name="connsiteX104" fmla="*/ 3745993 w 10678681"/>
              <a:gd name="connsiteY104" fmla="*/ 1342630 h 1342734"/>
              <a:gd name="connsiteX105" fmla="*/ 3675785 w 10678681"/>
              <a:gd name="connsiteY105" fmla="*/ 1326802 h 1342734"/>
              <a:gd name="connsiteX106" fmla="*/ 3623856 w 10678681"/>
              <a:gd name="connsiteY106" fmla="*/ 1290804 h 1342734"/>
              <a:gd name="connsiteX107" fmla="*/ 3564933 w 10678681"/>
              <a:gd name="connsiteY107" fmla="*/ 1287147 h 1342734"/>
              <a:gd name="connsiteX108" fmla="*/ 3550537 w 10678681"/>
              <a:gd name="connsiteY108" fmla="*/ 1317552 h 1342734"/>
              <a:gd name="connsiteX109" fmla="*/ 3487736 w 10678681"/>
              <a:gd name="connsiteY109" fmla="*/ 1303493 h 1342734"/>
              <a:gd name="connsiteX110" fmla="*/ 3392548 w 10678681"/>
              <a:gd name="connsiteY110" fmla="*/ 1278741 h 1342734"/>
              <a:gd name="connsiteX111" fmla="*/ 3337466 w 10678681"/>
              <a:gd name="connsiteY111" fmla="*/ 1272537 h 1342734"/>
              <a:gd name="connsiteX112" fmla="*/ 3175981 w 10678681"/>
              <a:gd name="connsiteY112" fmla="*/ 1208973 h 1342734"/>
              <a:gd name="connsiteX113" fmla="*/ 3036856 w 10678681"/>
              <a:gd name="connsiteY113" fmla="*/ 1214383 h 1342734"/>
              <a:gd name="connsiteX114" fmla="*/ 2824973 w 10678681"/>
              <a:gd name="connsiteY114" fmla="*/ 1134864 h 1342734"/>
              <a:gd name="connsiteX115" fmla="*/ 2804398 w 10678681"/>
              <a:gd name="connsiteY115" fmla="*/ 1125556 h 1342734"/>
              <a:gd name="connsiteX116" fmla="*/ 2736109 w 10678681"/>
              <a:gd name="connsiteY116" fmla="*/ 1137717 h 1342734"/>
              <a:gd name="connsiteX117" fmla="*/ 2659096 w 10678681"/>
              <a:gd name="connsiteY117" fmla="*/ 1150294 h 1342734"/>
              <a:gd name="connsiteX118" fmla="*/ 2567088 w 10678681"/>
              <a:gd name="connsiteY118" fmla="*/ 1181781 h 1342734"/>
              <a:gd name="connsiteX119" fmla="*/ 2454501 w 10678681"/>
              <a:gd name="connsiteY119" fmla="*/ 1155455 h 1342734"/>
              <a:gd name="connsiteX120" fmla="*/ 2385161 w 10678681"/>
              <a:gd name="connsiteY120" fmla="*/ 1161312 h 1342734"/>
              <a:gd name="connsiteX121" fmla="*/ 2273361 w 10678681"/>
              <a:gd name="connsiteY121" fmla="*/ 1134090 h 1342734"/>
              <a:gd name="connsiteX122" fmla="*/ 2132003 w 10678681"/>
              <a:gd name="connsiteY122" fmla="*/ 1139225 h 1342734"/>
              <a:gd name="connsiteX123" fmla="*/ 2041224 w 10678681"/>
              <a:gd name="connsiteY123" fmla="*/ 1147536 h 1342734"/>
              <a:gd name="connsiteX124" fmla="*/ 2010157 w 10678681"/>
              <a:gd name="connsiteY124" fmla="*/ 1152767 h 1342734"/>
              <a:gd name="connsiteX125" fmla="*/ 1859213 w 10678681"/>
              <a:gd name="connsiteY125" fmla="*/ 1199540 h 1342734"/>
              <a:gd name="connsiteX126" fmla="*/ 1735877 w 10678681"/>
              <a:gd name="connsiteY126" fmla="*/ 1246527 h 1342734"/>
              <a:gd name="connsiteX127" fmla="*/ 1705069 w 10678681"/>
              <a:gd name="connsiteY127" fmla="*/ 1251989 h 1342734"/>
              <a:gd name="connsiteX128" fmla="*/ 1307888 w 10678681"/>
              <a:gd name="connsiteY128" fmla="*/ 1283156 h 1342734"/>
              <a:gd name="connsiteX129" fmla="*/ 1220734 w 10678681"/>
              <a:gd name="connsiteY129" fmla="*/ 1257811 h 1342734"/>
              <a:gd name="connsiteX130" fmla="*/ 1021737 w 10678681"/>
              <a:gd name="connsiteY130" fmla="*/ 1238739 h 1342734"/>
              <a:gd name="connsiteX131" fmla="*/ 959820 w 10678681"/>
              <a:gd name="connsiteY131" fmla="*/ 1275863 h 1342734"/>
              <a:gd name="connsiteX132" fmla="*/ 929137 w 10678681"/>
              <a:gd name="connsiteY132" fmla="*/ 1273957 h 1342734"/>
              <a:gd name="connsiteX133" fmla="*/ 878849 w 10678681"/>
              <a:gd name="connsiteY133" fmla="*/ 1266740 h 1342734"/>
              <a:gd name="connsiteX134" fmla="*/ 800667 w 10678681"/>
              <a:gd name="connsiteY134" fmla="*/ 1282041 h 1342734"/>
              <a:gd name="connsiteX135" fmla="*/ 644906 w 10678681"/>
              <a:gd name="connsiteY135" fmla="*/ 1273685 h 1342734"/>
              <a:gd name="connsiteX136" fmla="*/ 379869 w 10678681"/>
              <a:gd name="connsiteY136" fmla="*/ 1339165 h 1342734"/>
              <a:gd name="connsiteX137" fmla="*/ 137696 w 10678681"/>
              <a:gd name="connsiteY137" fmla="*/ 1319217 h 1342734"/>
              <a:gd name="connsiteX138" fmla="*/ 54250 w 10678681"/>
              <a:gd name="connsiteY138" fmla="*/ 1315838 h 1342734"/>
              <a:gd name="connsiteX139" fmla="*/ 28042 w 10678681"/>
              <a:gd name="connsiteY139" fmla="*/ 1297822 h 1342734"/>
              <a:gd name="connsiteX140" fmla="*/ 0 w 10678681"/>
              <a:gd name="connsiteY140" fmla="*/ 1294612 h 1342734"/>
              <a:gd name="connsiteX141" fmla="*/ 0 w 10678681"/>
              <a:gd name="connsiteY141"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89102 w 10678681"/>
              <a:gd name="connsiteY87" fmla="*/ 1321223 h 1342734"/>
              <a:gd name="connsiteX88" fmla="*/ 4578184 w 10678681"/>
              <a:gd name="connsiteY88" fmla="*/ 1326745 h 1342734"/>
              <a:gd name="connsiteX89" fmla="*/ 4564919 w 10678681"/>
              <a:gd name="connsiteY89" fmla="*/ 1325507 h 1342734"/>
              <a:gd name="connsiteX90" fmla="*/ 4566586 w 10678681"/>
              <a:gd name="connsiteY90" fmla="*/ 1316963 h 1342734"/>
              <a:gd name="connsiteX91" fmla="*/ 4556303 w 10678681"/>
              <a:gd name="connsiteY91" fmla="*/ 1300262 h 1342734"/>
              <a:gd name="connsiteX92" fmla="*/ 4502358 w 10678681"/>
              <a:gd name="connsiteY92" fmla="*/ 1302558 h 1342734"/>
              <a:gd name="connsiteX93" fmla="*/ 4498919 w 10678681"/>
              <a:gd name="connsiteY93" fmla="*/ 1312115 h 1342734"/>
              <a:gd name="connsiteX94" fmla="*/ 4492075 w 10678681"/>
              <a:gd name="connsiteY94" fmla="*/ 1313357 h 1342734"/>
              <a:gd name="connsiteX95" fmla="*/ 4487466 w 10678681"/>
              <a:gd name="connsiteY95" fmla="*/ 1304102 h 1342734"/>
              <a:gd name="connsiteX96" fmla="*/ 4398292 w 10678681"/>
              <a:gd name="connsiteY96" fmla="*/ 1278410 h 1342734"/>
              <a:gd name="connsiteX97" fmla="*/ 4306088 w 10678681"/>
              <a:gd name="connsiteY97" fmla="*/ 1282512 h 1342734"/>
              <a:gd name="connsiteX98" fmla="*/ 4188995 w 10678681"/>
              <a:gd name="connsiteY98" fmla="*/ 1296718 h 1342734"/>
              <a:gd name="connsiteX99" fmla="*/ 4136582 w 10678681"/>
              <a:gd name="connsiteY99" fmla="*/ 1287687 h 1342734"/>
              <a:gd name="connsiteX100" fmla="*/ 4064614 w 10678681"/>
              <a:gd name="connsiteY100" fmla="*/ 1296118 h 1342734"/>
              <a:gd name="connsiteX101" fmla="*/ 3900948 w 10678681"/>
              <a:gd name="connsiteY101" fmla="*/ 1322156 h 1342734"/>
              <a:gd name="connsiteX102" fmla="*/ 3787890 w 10678681"/>
              <a:gd name="connsiteY102" fmla="*/ 1322164 h 1342734"/>
              <a:gd name="connsiteX103" fmla="*/ 3745993 w 10678681"/>
              <a:gd name="connsiteY103" fmla="*/ 1342630 h 1342734"/>
              <a:gd name="connsiteX104" fmla="*/ 3675785 w 10678681"/>
              <a:gd name="connsiteY104" fmla="*/ 1326802 h 1342734"/>
              <a:gd name="connsiteX105" fmla="*/ 3623856 w 10678681"/>
              <a:gd name="connsiteY105" fmla="*/ 1290804 h 1342734"/>
              <a:gd name="connsiteX106" fmla="*/ 3564933 w 10678681"/>
              <a:gd name="connsiteY106" fmla="*/ 1287147 h 1342734"/>
              <a:gd name="connsiteX107" fmla="*/ 3550537 w 10678681"/>
              <a:gd name="connsiteY107" fmla="*/ 1317552 h 1342734"/>
              <a:gd name="connsiteX108" fmla="*/ 3487736 w 10678681"/>
              <a:gd name="connsiteY108" fmla="*/ 1303493 h 1342734"/>
              <a:gd name="connsiteX109" fmla="*/ 3392548 w 10678681"/>
              <a:gd name="connsiteY109" fmla="*/ 1278741 h 1342734"/>
              <a:gd name="connsiteX110" fmla="*/ 3337466 w 10678681"/>
              <a:gd name="connsiteY110" fmla="*/ 1272537 h 1342734"/>
              <a:gd name="connsiteX111" fmla="*/ 3175981 w 10678681"/>
              <a:gd name="connsiteY111" fmla="*/ 1208973 h 1342734"/>
              <a:gd name="connsiteX112" fmla="*/ 3036856 w 10678681"/>
              <a:gd name="connsiteY112" fmla="*/ 1214383 h 1342734"/>
              <a:gd name="connsiteX113" fmla="*/ 2824973 w 10678681"/>
              <a:gd name="connsiteY113" fmla="*/ 1134864 h 1342734"/>
              <a:gd name="connsiteX114" fmla="*/ 2804398 w 10678681"/>
              <a:gd name="connsiteY114" fmla="*/ 1125556 h 1342734"/>
              <a:gd name="connsiteX115" fmla="*/ 2736109 w 10678681"/>
              <a:gd name="connsiteY115" fmla="*/ 1137717 h 1342734"/>
              <a:gd name="connsiteX116" fmla="*/ 2659096 w 10678681"/>
              <a:gd name="connsiteY116" fmla="*/ 1150294 h 1342734"/>
              <a:gd name="connsiteX117" fmla="*/ 2567088 w 10678681"/>
              <a:gd name="connsiteY117" fmla="*/ 1181781 h 1342734"/>
              <a:gd name="connsiteX118" fmla="*/ 2454501 w 10678681"/>
              <a:gd name="connsiteY118" fmla="*/ 1155455 h 1342734"/>
              <a:gd name="connsiteX119" fmla="*/ 2385161 w 10678681"/>
              <a:gd name="connsiteY119" fmla="*/ 1161312 h 1342734"/>
              <a:gd name="connsiteX120" fmla="*/ 2273361 w 10678681"/>
              <a:gd name="connsiteY120" fmla="*/ 1134090 h 1342734"/>
              <a:gd name="connsiteX121" fmla="*/ 2132003 w 10678681"/>
              <a:gd name="connsiteY121" fmla="*/ 1139225 h 1342734"/>
              <a:gd name="connsiteX122" fmla="*/ 2041224 w 10678681"/>
              <a:gd name="connsiteY122" fmla="*/ 1147536 h 1342734"/>
              <a:gd name="connsiteX123" fmla="*/ 2010157 w 10678681"/>
              <a:gd name="connsiteY123" fmla="*/ 1152767 h 1342734"/>
              <a:gd name="connsiteX124" fmla="*/ 1859213 w 10678681"/>
              <a:gd name="connsiteY124" fmla="*/ 1199540 h 1342734"/>
              <a:gd name="connsiteX125" fmla="*/ 1735877 w 10678681"/>
              <a:gd name="connsiteY125" fmla="*/ 1246527 h 1342734"/>
              <a:gd name="connsiteX126" fmla="*/ 1705069 w 10678681"/>
              <a:gd name="connsiteY126" fmla="*/ 1251989 h 1342734"/>
              <a:gd name="connsiteX127" fmla="*/ 1307888 w 10678681"/>
              <a:gd name="connsiteY127" fmla="*/ 1283156 h 1342734"/>
              <a:gd name="connsiteX128" fmla="*/ 1220734 w 10678681"/>
              <a:gd name="connsiteY128" fmla="*/ 1257811 h 1342734"/>
              <a:gd name="connsiteX129" fmla="*/ 1021737 w 10678681"/>
              <a:gd name="connsiteY129" fmla="*/ 1238739 h 1342734"/>
              <a:gd name="connsiteX130" fmla="*/ 959820 w 10678681"/>
              <a:gd name="connsiteY130" fmla="*/ 1275863 h 1342734"/>
              <a:gd name="connsiteX131" fmla="*/ 929137 w 10678681"/>
              <a:gd name="connsiteY131" fmla="*/ 1273957 h 1342734"/>
              <a:gd name="connsiteX132" fmla="*/ 878849 w 10678681"/>
              <a:gd name="connsiteY132" fmla="*/ 1266740 h 1342734"/>
              <a:gd name="connsiteX133" fmla="*/ 800667 w 10678681"/>
              <a:gd name="connsiteY133" fmla="*/ 1282041 h 1342734"/>
              <a:gd name="connsiteX134" fmla="*/ 644906 w 10678681"/>
              <a:gd name="connsiteY134" fmla="*/ 1273685 h 1342734"/>
              <a:gd name="connsiteX135" fmla="*/ 379869 w 10678681"/>
              <a:gd name="connsiteY135" fmla="*/ 1339165 h 1342734"/>
              <a:gd name="connsiteX136" fmla="*/ 137696 w 10678681"/>
              <a:gd name="connsiteY136" fmla="*/ 1319217 h 1342734"/>
              <a:gd name="connsiteX137" fmla="*/ 54250 w 10678681"/>
              <a:gd name="connsiteY137" fmla="*/ 1315838 h 1342734"/>
              <a:gd name="connsiteX138" fmla="*/ 28042 w 10678681"/>
              <a:gd name="connsiteY138" fmla="*/ 1297822 h 1342734"/>
              <a:gd name="connsiteX139" fmla="*/ 0 w 10678681"/>
              <a:gd name="connsiteY139" fmla="*/ 1294612 h 1342734"/>
              <a:gd name="connsiteX140" fmla="*/ 0 w 10678681"/>
              <a:gd name="connsiteY140"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617358 w 10678681"/>
              <a:gd name="connsiteY86" fmla="*/ 1327690 h 1342734"/>
              <a:gd name="connsiteX87" fmla="*/ 4578184 w 10678681"/>
              <a:gd name="connsiteY87" fmla="*/ 1326745 h 1342734"/>
              <a:gd name="connsiteX88" fmla="*/ 4564919 w 10678681"/>
              <a:gd name="connsiteY88" fmla="*/ 1325507 h 1342734"/>
              <a:gd name="connsiteX89" fmla="*/ 4566586 w 10678681"/>
              <a:gd name="connsiteY89" fmla="*/ 1316963 h 1342734"/>
              <a:gd name="connsiteX90" fmla="*/ 4556303 w 10678681"/>
              <a:gd name="connsiteY90" fmla="*/ 1300262 h 1342734"/>
              <a:gd name="connsiteX91" fmla="*/ 4502358 w 10678681"/>
              <a:gd name="connsiteY91" fmla="*/ 1302558 h 1342734"/>
              <a:gd name="connsiteX92" fmla="*/ 4498919 w 10678681"/>
              <a:gd name="connsiteY92" fmla="*/ 1312115 h 1342734"/>
              <a:gd name="connsiteX93" fmla="*/ 4492075 w 10678681"/>
              <a:gd name="connsiteY93" fmla="*/ 1313357 h 1342734"/>
              <a:gd name="connsiteX94" fmla="*/ 4487466 w 10678681"/>
              <a:gd name="connsiteY94" fmla="*/ 1304102 h 1342734"/>
              <a:gd name="connsiteX95" fmla="*/ 4398292 w 10678681"/>
              <a:gd name="connsiteY95" fmla="*/ 1278410 h 1342734"/>
              <a:gd name="connsiteX96" fmla="*/ 4306088 w 10678681"/>
              <a:gd name="connsiteY96" fmla="*/ 1282512 h 1342734"/>
              <a:gd name="connsiteX97" fmla="*/ 4188995 w 10678681"/>
              <a:gd name="connsiteY97" fmla="*/ 1296718 h 1342734"/>
              <a:gd name="connsiteX98" fmla="*/ 4136582 w 10678681"/>
              <a:gd name="connsiteY98" fmla="*/ 1287687 h 1342734"/>
              <a:gd name="connsiteX99" fmla="*/ 4064614 w 10678681"/>
              <a:gd name="connsiteY99" fmla="*/ 1296118 h 1342734"/>
              <a:gd name="connsiteX100" fmla="*/ 3900948 w 10678681"/>
              <a:gd name="connsiteY100" fmla="*/ 1322156 h 1342734"/>
              <a:gd name="connsiteX101" fmla="*/ 3787890 w 10678681"/>
              <a:gd name="connsiteY101" fmla="*/ 1322164 h 1342734"/>
              <a:gd name="connsiteX102" fmla="*/ 3745993 w 10678681"/>
              <a:gd name="connsiteY102" fmla="*/ 1342630 h 1342734"/>
              <a:gd name="connsiteX103" fmla="*/ 3675785 w 10678681"/>
              <a:gd name="connsiteY103" fmla="*/ 1326802 h 1342734"/>
              <a:gd name="connsiteX104" fmla="*/ 3623856 w 10678681"/>
              <a:gd name="connsiteY104" fmla="*/ 1290804 h 1342734"/>
              <a:gd name="connsiteX105" fmla="*/ 3564933 w 10678681"/>
              <a:gd name="connsiteY105" fmla="*/ 1287147 h 1342734"/>
              <a:gd name="connsiteX106" fmla="*/ 3550537 w 10678681"/>
              <a:gd name="connsiteY106" fmla="*/ 1317552 h 1342734"/>
              <a:gd name="connsiteX107" fmla="*/ 3487736 w 10678681"/>
              <a:gd name="connsiteY107" fmla="*/ 1303493 h 1342734"/>
              <a:gd name="connsiteX108" fmla="*/ 3392548 w 10678681"/>
              <a:gd name="connsiteY108" fmla="*/ 1278741 h 1342734"/>
              <a:gd name="connsiteX109" fmla="*/ 3337466 w 10678681"/>
              <a:gd name="connsiteY109" fmla="*/ 1272537 h 1342734"/>
              <a:gd name="connsiteX110" fmla="*/ 3175981 w 10678681"/>
              <a:gd name="connsiteY110" fmla="*/ 1208973 h 1342734"/>
              <a:gd name="connsiteX111" fmla="*/ 3036856 w 10678681"/>
              <a:gd name="connsiteY111" fmla="*/ 1214383 h 1342734"/>
              <a:gd name="connsiteX112" fmla="*/ 2824973 w 10678681"/>
              <a:gd name="connsiteY112" fmla="*/ 1134864 h 1342734"/>
              <a:gd name="connsiteX113" fmla="*/ 2804398 w 10678681"/>
              <a:gd name="connsiteY113" fmla="*/ 1125556 h 1342734"/>
              <a:gd name="connsiteX114" fmla="*/ 2736109 w 10678681"/>
              <a:gd name="connsiteY114" fmla="*/ 1137717 h 1342734"/>
              <a:gd name="connsiteX115" fmla="*/ 2659096 w 10678681"/>
              <a:gd name="connsiteY115" fmla="*/ 1150294 h 1342734"/>
              <a:gd name="connsiteX116" fmla="*/ 2567088 w 10678681"/>
              <a:gd name="connsiteY116" fmla="*/ 1181781 h 1342734"/>
              <a:gd name="connsiteX117" fmla="*/ 2454501 w 10678681"/>
              <a:gd name="connsiteY117" fmla="*/ 1155455 h 1342734"/>
              <a:gd name="connsiteX118" fmla="*/ 2385161 w 10678681"/>
              <a:gd name="connsiteY118" fmla="*/ 1161312 h 1342734"/>
              <a:gd name="connsiteX119" fmla="*/ 2273361 w 10678681"/>
              <a:gd name="connsiteY119" fmla="*/ 1134090 h 1342734"/>
              <a:gd name="connsiteX120" fmla="*/ 2132003 w 10678681"/>
              <a:gd name="connsiteY120" fmla="*/ 1139225 h 1342734"/>
              <a:gd name="connsiteX121" fmla="*/ 2041224 w 10678681"/>
              <a:gd name="connsiteY121" fmla="*/ 1147536 h 1342734"/>
              <a:gd name="connsiteX122" fmla="*/ 2010157 w 10678681"/>
              <a:gd name="connsiteY122" fmla="*/ 1152767 h 1342734"/>
              <a:gd name="connsiteX123" fmla="*/ 1859213 w 10678681"/>
              <a:gd name="connsiteY123" fmla="*/ 1199540 h 1342734"/>
              <a:gd name="connsiteX124" fmla="*/ 1735877 w 10678681"/>
              <a:gd name="connsiteY124" fmla="*/ 1246527 h 1342734"/>
              <a:gd name="connsiteX125" fmla="*/ 1705069 w 10678681"/>
              <a:gd name="connsiteY125" fmla="*/ 1251989 h 1342734"/>
              <a:gd name="connsiteX126" fmla="*/ 1307888 w 10678681"/>
              <a:gd name="connsiteY126" fmla="*/ 1283156 h 1342734"/>
              <a:gd name="connsiteX127" fmla="*/ 1220734 w 10678681"/>
              <a:gd name="connsiteY127" fmla="*/ 1257811 h 1342734"/>
              <a:gd name="connsiteX128" fmla="*/ 1021737 w 10678681"/>
              <a:gd name="connsiteY128" fmla="*/ 1238739 h 1342734"/>
              <a:gd name="connsiteX129" fmla="*/ 959820 w 10678681"/>
              <a:gd name="connsiteY129" fmla="*/ 1275863 h 1342734"/>
              <a:gd name="connsiteX130" fmla="*/ 929137 w 10678681"/>
              <a:gd name="connsiteY130" fmla="*/ 1273957 h 1342734"/>
              <a:gd name="connsiteX131" fmla="*/ 878849 w 10678681"/>
              <a:gd name="connsiteY131" fmla="*/ 1266740 h 1342734"/>
              <a:gd name="connsiteX132" fmla="*/ 800667 w 10678681"/>
              <a:gd name="connsiteY132" fmla="*/ 1282041 h 1342734"/>
              <a:gd name="connsiteX133" fmla="*/ 644906 w 10678681"/>
              <a:gd name="connsiteY133" fmla="*/ 1273685 h 1342734"/>
              <a:gd name="connsiteX134" fmla="*/ 379869 w 10678681"/>
              <a:gd name="connsiteY134" fmla="*/ 1339165 h 1342734"/>
              <a:gd name="connsiteX135" fmla="*/ 137696 w 10678681"/>
              <a:gd name="connsiteY135" fmla="*/ 1319217 h 1342734"/>
              <a:gd name="connsiteX136" fmla="*/ 54250 w 10678681"/>
              <a:gd name="connsiteY136" fmla="*/ 1315838 h 1342734"/>
              <a:gd name="connsiteX137" fmla="*/ 28042 w 10678681"/>
              <a:gd name="connsiteY137" fmla="*/ 1297822 h 1342734"/>
              <a:gd name="connsiteX138" fmla="*/ 0 w 10678681"/>
              <a:gd name="connsiteY138" fmla="*/ 1294612 h 1342734"/>
              <a:gd name="connsiteX139" fmla="*/ 0 w 10678681"/>
              <a:gd name="connsiteY139"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32222 w 10678681"/>
              <a:gd name="connsiteY85" fmla="*/ 1318360 h 1342734"/>
              <a:gd name="connsiteX86" fmla="*/ 4578184 w 10678681"/>
              <a:gd name="connsiteY86" fmla="*/ 1326745 h 1342734"/>
              <a:gd name="connsiteX87" fmla="*/ 4564919 w 10678681"/>
              <a:gd name="connsiteY87" fmla="*/ 1325507 h 1342734"/>
              <a:gd name="connsiteX88" fmla="*/ 4566586 w 10678681"/>
              <a:gd name="connsiteY88" fmla="*/ 1316963 h 1342734"/>
              <a:gd name="connsiteX89" fmla="*/ 4556303 w 10678681"/>
              <a:gd name="connsiteY89" fmla="*/ 1300262 h 1342734"/>
              <a:gd name="connsiteX90" fmla="*/ 4502358 w 10678681"/>
              <a:gd name="connsiteY90" fmla="*/ 1302558 h 1342734"/>
              <a:gd name="connsiteX91" fmla="*/ 4498919 w 10678681"/>
              <a:gd name="connsiteY91" fmla="*/ 1312115 h 1342734"/>
              <a:gd name="connsiteX92" fmla="*/ 4492075 w 10678681"/>
              <a:gd name="connsiteY92" fmla="*/ 1313357 h 1342734"/>
              <a:gd name="connsiteX93" fmla="*/ 4487466 w 10678681"/>
              <a:gd name="connsiteY93" fmla="*/ 1304102 h 1342734"/>
              <a:gd name="connsiteX94" fmla="*/ 4398292 w 10678681"/>
              <a:gd name="connsiteY94" fmla="*/ 1278410 h 1342734"/>
              <a:gd name="connsiteX95" fmla="*/ 4306088 w 10678681"/>
              <a:gd name="connsiteY95" fmla="*/ 1282512 h 1342734"/>
              <a:gd name="connsiteX96" fmla="*/ 4188995 w 10678681"/>
              <a:gd name="connsiteY96" fmla="*/ 1296718 h 1342734"/>
              <a:gd name="connsiteX97" fmla="*/ 4136582 w 10678681"/>
              <a:gd name="connsiteY97" fmla="*/ 1287687 h 1342734"/>
              <a:gd name="connsiteX98" fmla="*/ 4064614 w 10678681"/>
              <a:gd name="connsiteY98" fmla="*/ 1296118 h 1342734"/>
              <a:gd name="connsiteX99" fmla="*/ 3900948 w 10678681"/>
              <a:gd name="connsiteY99" fmla="*/ 1322156 h 1342734"/>
              <a:gd name="connsiteX100" fmla="*/ 3787890 w 10678681"/>
              <a:gd name="connsiteY100" fmla="*/ 1322164 h 1342734"/>
              <a:gd name="connsiteX101" fmla="*/ 3745993 w 10678681"/>
              <a:gd name="connsiteY101" fmla="*/ 1342630 h 1342734"/>
              <a:gd name="connsiteX102" fmla="*/ 3675785 w 10678681"/>
              <a:gd name="connsiteY102" fmla="*/ 1326802 h 1342734"/>
              <a:gd name="connsiteX103" fmla="*/ 3623856 w 10678681"/>
              <a:gd name="connsiteY103" fmla="*/ 1290804 h 1342734"/>
              <a:gd name="connsiteX104" fmla="*/ 3564933 w 10678681"/>
              <a:gd name="connsiteY104" fmla="*/ 1287147 h 1342734"/>
              <a:gd name="connsiteX105" fmla="*/ 3550537 w 10678681"/>
              <a:gd name="connsiteY105" fmla="*/ 1317552 h 1342734"/>
              <a:gd name="connsiteX106" fmla="*/ 3487736 w 10678681"/>
              <a:gd name="connsiteY106" fmla="*/ 1303493 h 1342734"/>
              <a:gd name="connsiteX107" fmla="*/ 3392548 w 10678681"/>
              <a:gd name="connsiteY107" fmla="*/ 1278741 h 1342734"/>
              <a:gd name="connsiteX108" fmla="*/ 3337466 w 10678681"/>
              <a:gd name="connsiteY108" fmla="*/ 1272537 h 1342734"/>
              <a:gd name="connsiteX109" fmla="*/ 3175981 w 10678681"/>
              <a:gd name="connsiteY109" fmla="*/ 1208973 h 1342734"/>
              <a:gd name="connsiteX110" fmla="*/ 3036856 w 10678681"/>
              <a:gd name="connsiteY110" fmla="*/ 1214383 h 1342734"/>
              <a:gd name="connsiteX111" fmla="*/ 2824973 w 10678681"/>
              <a:gd name="connsiteY111" fmla="*/ 1134864 h 1342734"/>
              <a:gd name="connsiteX112" fmla="*/ 2804398 w 10678681"/>
              <a:gd name="connsiteY112" fmla="*/ 1125556 h 1342734"/>
              <a:gd name="connsiteX113" fmla="*/ 2736109 w 10678681"/>
              <a:gd name="connsiteY113" fmla="*/ 1137717 h 1342734"/>
              <a:gd name="connsiteX114" fmla="*/ 2659096 w 10678681"/>
              <a:gd name="connsiteY114" fmla="*/ 1150294 h 1342734"/>
              <a:gd name="connsiteX115" fmla="*/ 2567088 w 10678681"/>
              <a:gd name="connsiteY115" fmla="*/ 1181781 h 1342734"/>
              <a:gd name="connsiteX116" fmla="*/ 2454501 w 10678681"/>
              <a:gd name="connsiteY116" fmla="*/ 1155455 h 1342734"/>
              <a:gd name="connsiteX117" fmla="*/ 2385161 w 10678681"/>
              <a:gd name="connsiteY117" fmla="*/ 1161312 h 1342734"/>
              <a:gd name="connsiteX118" fmla="*/ 2273361 w 10678681"/>
              <a:gd name="connsiteY118" fmla="*/ 1134090 h 1342734"/>
              <a:gd name="connsiteX119" fmla="*/ 2132003 w 10678681"/>
              <a:gd name="connsiteY119" fmla="*/ 1139225 h 1342734"/>
              <a:gd name="connsiteX120" fmla="*/ 2041224 w 10678681"/>
              <a:gd name="connsiteY120" fmla="*/ 1147536 h 1342734"/>
              <a:gd name="connsiteX121" fmla="*/ 2010157 w 10678681"/>
              <a:gd name="connsiteY121" fmla="*/ 1152767 h 1342734"/>
              <a:gd name="connsiteX122" fmla="*/ 1859213 w 10678681"/>
              <a:gd name="connsiteY122" fmla="*/ 1199540 h 1342734"/>
              <a:gd name="connsiteX123" fmla="*/ 1735877 w 10678681"/>
              <a:gd name="connsiteY123" fmla="*/ 1246527 h 1342734"/>
              <a:gd name="connsiteX124" fmla="*/ 1705069 w 10678681"/>
              <a:gd name="connsiteY124" fmla="*/ 1251989 h 1342734"/>
              <a:gd name="connsiteX125" fmla="*/ 1307888 w 10678681"/>
              <a:gd name="connsiteY125" fmla="*/ 1283156 h 1342734"/>
              <a:gd name="connsiteX126" fmla="*/ 1220734 w 10678681"/>
              <a:gd name="connsiteY126" fmla="*/ 1257811 h 1342734"/>
              <a:gd name="connsiteX127" fmla="*/ 1021737 w 10678681"/>
              <a:gd name="connsiteY127" fmla="*/ 1238739 h 1342734"/>
              <a:gd name="connsiteX128" fmla="*/ 959820 w 10678681"/>
              <a:gd name="connsiteY128" fmla="*/ 1275863 h 1342734"/>
              <a:gd name="connsiteX129" fmla="*/ 929137 w 10678681"/>
              <a:gd name="connsiteY129" fmla="*/ 1273957 h 1342734"/>
              <a:gd name="connsiteX130" fmla="*/ 878849 w 10678681"/>
              <a:gd name="connsiteY130" fmla="*/ 1266740 h 1342734"/>
              <a:gd name="connsiteX131" fmla="*/ 800667 w 10678681"/>
              <a:gd name="connsiteY131" fmla="*/ 1282041 h 1342734"/>
              <a:gd name="connsiteX132" fmla="*/ 644906 w 10678681"/>
              <a:gd name="connsiteY132" fmla="*/ 1273685 h 1342734"/>
              <a:gd name="connsiteX133" fmla="*/ 379869 w 10678681"/>
              <a:gd name="connsiteY133" fmla="*/ 1339165 h 1342734"/>
              <a:gd name="connsiteX134" fmla="*/ 137696 w 10678681"/>
              <a:gd name="connsiteY134" fmla="*/ 1319217 h 1342734"/>
              <a:gd name="connsiteX135" fmla="*/ 54250 w 10678681"/>
              <a:gd name="connsiteY135" fmla="*/ 1315838 h 1342734"/>
              <a:gd name="connsiteX136" fmla="*/ 28042 w 10678681"/>
              <a:gd name="connsiteY136" fmla="*/ 1297822 h 1342734"/>
              <a:gd name="connsiteX137" fmla="*/ 0 w 10678681"/>
              <a:gd name="connsiteY137" fmla="*/ 1294612 h 1342734"/>
              <a:gd name="connsiteX138" fmla="*/ 0 w 10678681"/>
              <a:gd name="connsiteY138"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578184 w 10678681"/>
              <a:gd name="connsiteY85" fmla="*/ 1326745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285593 w 10678681"/>
              <a:gd name="connsiteY77" fmla="*/ 1273569 h 1342734"/>
              <a:gd name="connsiteX78" fmla="*/ 5192893 w 10678681"/>
              <a:gd name="connsiteY78" fmla="*/ 1247188 h 1342734"/>
              <a:gd name="connsiteX79" fmla="*/ 5186475 w 10678681"/>
              <a:gd name="connsiteY79" fmla="*/ 1257028 h 1342734"/>
              <a:gd name="connsiteX80" fmla="*/ 5126038 w 10678681"/>
              <a:gd name="connsiteY80" fmla="*/ 1263189 h 1342734"/>
              <a:gd name="connsiteX81" fmla="*/ 4894688 w 10678681"/>
              <a:gd name="connsiteY81" fmla="*/ 1247184 h 1342734"/>
              <a:gd name="connsiteX82" fmla="*/ 4788036 w 10678681"/>
              <a:gd name="connsiteY82" fmla="*/ 1238182 h 1342734"/>
              <a:gd name="connsiteX83" fmla="*/ 4747555 w 10678681"/>
              <a:gd name="connsiteY83" fmla="*/ 1252768 h 1342734"/>
              <a:gd name="connsiteX84" fmla="*/ 4679644 w 10678681"/>
              <a:gd name="connsiteY84" fmla="*/ 1276603 h 1342734"/>
              <a:gd name="connsiteX85" fmla="*/ 4617473 w 10678681"/>
              <a:gd name="connsiteY85" fmla="*/ 1296467 h 1342734"/>
              <a:gd name="connsiteX86" fmla="*/ 4564919 w 10678681"/>
              <a:gd name="connsiteY86" fmla="*/ 1325507 h 1342734"/>
              <a:gd name="connsiteX87" fmla="*/ 4566586 w 10678681"/>
              <a:gd name="connsiteY87" fmla="*/ 1316963 h 1342734"/>
              <a:gd name="connsiteX88" fmla="*/ 4556303 w 10678681"/>
              <a:gd name="connsiteY88" fmla="*/ 1300262 h 1342734"/>
              <a:gd name="connsiteX89" fmla="*/ 4502358 w 10678681"/>
              <a:gd name="connsiteY89" fmla="*/ 1302558 h 1342734"/>
              <a:gd name="connsiteX90" fmla="*/ 4498919 w 10678681"/>
              <a:gd name="connsiteY90" fmla="*/ 1312115 h 1342734"/>
              <a:gd name="connsiteX91" fmla="*/ 4492075 w 10678681"/>
              <a:gd name="connsiteY91" fmla="*/ 1313357 h 1342734"/>
              <a:gd name="connsiteX92" fmla="*/ 4487466 w 10678681"/>
              <a:gd name="connsiteY92" fmla="*/ 1304102 h 1342734"/>
              <a:gd name="connsiteX93" fmla="*/ 4398292 w 10678681"/>
              <a:gd name="connsiteY93" fmla="*/ 1278410 h 1342734"/>
              <a:gd name="connsiteX94" fmla="*/ 4306088 w 10678681"/>
              <a:gd name="connsiteY94" fmla="*/ 1282512 h 1342734"/>
              <a:gd name="connsiteX95" fmla="*/ 4188995 w 10678681"/>
              <a:gd name="connsiteY95" fmla="*/ 1296718 h 1342734"/>
              <a:gd name="connsiteX96" fmla="*/ 4136582 w 10678681"/>
              <a:gd name="connsiteY96" fmla="*/ 1287687 h 1342734"/>
              <a:gd name="connsiteX97" fmla="*/ 4064614 w 10678681"/>
              <a:gd name="connsiteY97" fmla="*/ 1296118 h 1342734"/>
              <a:gd name="connsiteX98" fmla="*/ 3900948 w 10678681"/>
              <a:gd name="connsiteY98" fmla="*/ 1322156 h 1342734"/>
              <a:gd name="connsiteX99" fmla="*/ 3787890 w 10678681"/>
              <a:gd name="connsiteY99" fmla="*/ 1322164 h 1342734"/>
              <a:gd name="connsiteX100" fmla="*/ 3745993 w 10678681"/>
              <a:gd name="connsiteY100" fmla="*/ 1342630 h 1342734"/>
              <a:gd name="connsiteX101" fmla="*/ 3675785 w 10678681"/>
              <a:gd name="connsiteY101" fmla="*/ 1326802 h 1342734"/>
              <a:gd name="connsiteX102" fmla="*/ 3623856 w 10678681"/>
              <a:gd name="connsiteY102" fmla="*/ 1290804 h 1342734"/>
              <a:gd name="connsiteX103" fmla="*/ 3564933 w 10678681"/>
              <a:gd name="connsiteY103" fmla="*/ 1287147 h 1342734"/>
              <a:gd name="connsiteX104" fmla="*/ 3550537 w 10678681"/>
              <a:gd name="connsiteY104" fmla="*/ 1317552 h 1342734"/>
              <a:gd name="connsiteX105" fmla="*/ 3487736 w 10678681"/>
              <a:gd name="connsiteY105" fmla="*/ 1303493 h 1342734"/>
              <a:gd name="connsiteX106" fmla="*/ 3392548 w 10678681"/>
              <a:gd name="connsiteY106" fmla="*/ 1278741 h 1342734"/>
              <a:gd name="connsiteX107" fmla="*/ 3337466 w 10678681"/>
              <a:gd name="connsiteY107" fmla="*/ 1272537 h 1342734"/>
              <a:gd name="connsiteX108" fmla="*/ 3175981 w 10678681"/>
              <a:gd name="connsiteY108" fmla="*/ 1208973 h 1342734"/>
              <a:gd name="connsiteX109" fmla="*/ 3036856 w 10678681"/>
              <a:gd name="connsiteY109" fmla="*/ 1214383 h 1342734"/>
              <a:gd name="connsiteX110" fmla="*/ 2824973 w 10678681"/>
              <a:gd name="connsiteY110" fmla="*/ 1134864 h 1342734"/>
              <a:gd name="connsiteX111" fmla="*/ 2804398 w 10678681"/>
              <a:gd name="connsiteY111" fmla="*/ 1125556 h 1342734"/>
              <a:gd name="connsiteX112" fmla="*/ 2736109 w 10678681"/>
              <a:gd name="connsiteY112" fmla="*/ 1137717 h 1342734"/>
              <a:gd name="connsiteX113" fmla="*/ 2659096 w 10678681"/>
              <a:gd name="connsiteY113" fmla="*/ 1150294 h 1342734"/>
              <a:gd name="connsiteX114" fmla="*/ 2567088 w 10678681"/>
              <a:gd name="connsiteY114" fmla="*/ 1181781 h 1342734"/>
              <a:gd name="connsiteX115" fmla="*/ 2454501 w 10678681"/>
              <a:gd name="connsiteY115" fmla="*/ 1155455 h 1342734"/>
              <a:gd name="connsiteX116" fmla="*/ 2385161 w 10678681"/>
              <a:gd name="connsiteY116" fmla="*/ 1161312 h 1342734"/>
              <a:gd name="connsiteX117" fmla="*/ 2273361 w 10678681"/>
              <a:gd name="connsiteY117" fmla="*/ 1134090 h 1342734"/>
              <a:gd name="connsiteX118" fmla="*/ 2132003 w 10678681"/>
              <a:gd name="connsiteY118" fmla="*/ 1139225 h 1342734"/>
              <a:gd name="connsiteX119" fmla="*/ 2041224 w 10678681"/>
              <a:gd name="connsiteY119" fmla="*/ 1147536 h 1342734"/>
              <a:gd name="connsiteX120" fmla="*/ 2010157 w 10678681"/>
              <a:gd name="connsiteY120" fmla="*/ 1152767 h 1342734"/>
              <a:gd name="connsiteX121" fmla="*/ 1859213 w 10678681"/>
              <a:gd name="connsiteY121" fmla="*/ 1199540 h 1342734"/>
              <a:gd name="connsiteX122" fmla="*/ 1735877 w 10678681"/>
              <a:gd name="connsiteY122" fmla="*/ 1246527 h 1342734"/>
              <a:gd name="connsiteX123" fmla="*/ 1705069 w 10678681"/>
              <a:gd name="connsiteY123" fmla="*/ 1251989 h 1342734"/>
              <a:gd name="connsiteX124" fmla="*/ 1307888 w 10678681"/>
              <a:gd name="connsiteY124" fmla="*/ 1283156 h 1342734"/>
              <a:gd name="connsiteX125" fmla="*/ 1220734 w 10678681"/>
              <a:gd name="connsiteY125" fmla="*/ 1257811 h 1342734"/>
              <a:gd name="connsiteX126" fmla="*/ 1021737 w 10678681"/>
              <a:gd name="connsiteY126" fmla="*/ 1238739 h 1342734"/>
              <a:gd name="connsiteX127" fmla="*/ 959820 w 10678681"/>
              <a:gd name="connsiteY127" fmla="*/ 1275863 h 1342734"/>
              <a:gd name="connsiteX128" fmla="*/ 929137 w 10678681"/>
              <a:gd name="connsiteY128" fmla="*/ 1273957 h 1342734"/>
              <a:gd name="connsiteX129" fmla="*/ 878849 w 10678681"/>
              <a:gd name="connsiteY129" fmla="*/ 1266740 h 1342734"/>
              <a:gd name="connsiteX130" fmla="*/ 800667 w 10678681"/>
              <a:gd name="connsiteY130" fmla="*/ 1282041 h 1342734"/>
              <a:gd name="connsiteX131" fmla="*/ 644906 w 10678681"/>
              <a:gd name="connsiteY131" fmla="*/ 1273685 h 1342734"/>
              <a:gd name="connsiteX132" fmla="*/ 379869 w 10678681"/>
              <a:gd name="connsiteY132" fmla="*/ 1339165 h 1342734"/>
              <a:gd name="connsiteX133" fmla="*/ 137696 w 10678681"/>
              <a:gd name="connsiteY133" fmla="*/ 1319217 h 1342734"/>
              <a:gd name="connsiteX134" fmla="*/ 54250 w 10678681"/>
              <a:gd name="connsiteY134" fmla="*/ 1315838 h 1342734"/>
              <a:gd name="connsiteX135" fmla="*/ 28042 w 10678681"/>
              <a:gd name="connsiteY135" fmla="*/ 1297822 h 1342734"/>
              <a:gd name="connsiteX136" fmla="*/ 0 w 10678681"/>
              <a:gd name="connsiteY136" fmla="*/ 1294612 h 1342734"/>
              <a:gd name="connsiteX137" fmla="*/ 0 w 10678681"/>
              <a:gd name="connsiteY137"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26038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8647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220734 w 10678681"/>
              <a:gd name="connsiteY124" fmla="*/ 1257811 h 1342734"/>
              <a:gd name="connsiteX125" fmla="*/ 1021737 w 10678681"/>
              <a:gd name="connsiteY125" fmla="*/ 1238739 h 1342734"/>
              <a:gd name="connsiteX126" fmla="*/ 959820 w 10678681"/>
              <a:gd name="connsiteY126" fmla="*/ 1275863 h 1342734"/>
              <a:gd name="connsiteX127" fmla="*/ 929137 w 10678681"/>
              <a:gd name="connsiteY127" fmla="*/ 1273957 h 1342734"/>
              <a:gd name="connsiteX128" fmla="*/ 878849 w 10678681"/>
              <a:gd name="connsiteY128" fmla="*/ 1266740 h 1342734"/>
              <a:gd name="connsiteX129" fmla="*/ 800667 w 10678681"/>
              <a:gd name="connsiteY129" fmla="*/ 1282041 h 1342734"/>
              <a:gd name="connsiteX130" fmla="*/ 644906 w 10678681"/>
              <a:gd name="connsiteY130" fmla="*/ 1273685 h 1342734"/>
              <a:gd name="connsiteX131" fmla="*/ 379869 w 10678681"/>
              <a:gd name="connsiteY131" fmla="*/ 1339165 h 1342734"/>
              <a:gd name="connsiteX132" fmla="*/ 137696 w 10678681"/>
              <a:gd name="connsiteY132" fmla="*/ 1319217 h 1342734"/>
              <a:gd name="connsiteX133" fmla="*/ 54250 w 10678681"/>
              <a:gd name="connsiteY133" fmla="*/ 1315838 h 1342734"/>
              <a:gd name="connsiteX134" fmla="*/ 28042 w 10678681"/>
              <a:gd name="connsiteY134" fmla="*/ 1297822 h 1342734"/>
              <a:gd name="connsiteX135" fmla="*/ 0 w 10678681"/>
              <a:gd name="connsiteY135" fmla="*/ 1294612 h 1342734"/>
              <a:gd name="connsiteX136" fmla="*/ 0 w 10678681"/>
              <a:gd name="connsiteY136"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307888 w 10678681"/>
              <a:gd name="connsiteY123" fmla="*/ 1283156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705069 w 10678681"/>
              <a:gd name="connsiteY122" fmla="*/ 125198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 name="connsiteX0" fmla="*/ 0 w 10678681"/>
              <a:gd name="connsiteY0" fmla="*/ 0 h 1342734"/>
              <a:gd name="connsiteX1" fmla="*/ 10678681 w 10678681"/>
              <a:gd name="connsiteY1" fmla="*/ 0 h 1342734"/>
              <a:gd name="connsiteX2" fmla="*/ 10666019 w 10678681"/>
              <a:gd name="connsiteY2" fmla="*/ 7876 h 1342734"/>
              <a:gd name="connsiteX3" fmla="*/ 10632825 w 10678681"/>
              <a:gd name="connsiteY3" fmla="*/ 32153 h 1342734"/>
              <a:gd name="connsiteX4" fmla="*/ 10516219 w 10678681"/>
              <a:gd name="connsiteY4" fmla="*/ 45588 h 1342734"/>
              <a:gd name="connsiteX5" fmla="*/ 10456989 w 10678681"/>
              <a:gd name="connsiteY5" fmla="*/ 979 h 1342734"/>
              <a:gd name="connsiteX6" fmla="*/ 10438642 w 10678681"/>
              <a:gd name="connsiteY6" fmla="*/ 1524 h 1342734"/>
              <a:gd name="connsiteX7" fmla="*/ 10407146 w 10678681"/>
              <a:gd name="connsiteY7" fmla="*/ 43659 h 1342734"/>
              <a:gd name="connsiteX8" fmla="*/ 10341159 w 10678681"/>
              <a:gd name="connsiteY8" fmla="*/ 103824 h 1342734"/>
              <a:gd name="connsiteX9" fmla="*/ 10244930 w 10678681"/>
              <a:gd name="connsiteY9" fmla="*/ 94599 h 1342734"/>
              <a:gd name="connsiteX10" fmla="*/ 10115334 w 10678681"/>
              <a:gd name="connsiteY10" fmla="*/ 155658 h 1342734"/>
              <a:gd name="connsiteX11" fmla="*/ 10068157 w 10678681"/>
              <a:gd name="connsiteY11" fmla="*/ 215673 h 1342734"/>
              <a:gd name="connsiteX12" fmla="*/ 10045431 w 10678681"/>
              <a:gd name="connsiteY12" fmla="*/ 229568 h 1342734"/>
              <a:gd name="connsiteX13" fmla="*/ 9929077 w 10678681"/>
              <a:gd name="connsiteY13" fmla="*/ 209062 h 1342734"/>
              <a:gd name="connsiteX14" fmla="*/ 9840045 w 10678681"/>
              <a:gd name="connsiteY14" fmla="*/ 223033 h 1342734"/>
              <a:gd name="connsiteX15" fmla="*/ 9679639 w 10678681"/>
              <a:gd name="connsiteY15" fmla="*/ 247182 h 1342734"/>
              <a:gd name="connsiteX16" fmla="*/ 9498347 w 10678681"/>
              <a:gd name="connsiteY16" fmla="*/ 244723 h 1342734"/>
              <a:gd name="connsiteX17" fmla="*/ 9366026 w 10678681"/>
              <a:gd name="connsiteY17" fmla="*/ 299024 h 1342734"/>
              <a:gd name="connsiteX18" fmla="*/ 9316702 w 10678681"/>
              <a:gd name="connsiteY18" fmla="*/ 356523 h 1342734"/>
              <a:gd name="connsiteX19" fmla="*/ 9121744 w 10678681"/>
              <a:gd name="connsiteY19" fmla="*/ 365177 h 1342734"/>
              <a:gd name="connsiteX20" fmla="*/ 9061654 w 10678681"/>
              <a:gd name="connsiteY20" fmla="*/ 393730 h 1342734"/>
              <a:gd name="connsiteX21" fmla="*/ 8997577 w 10678681"/>
              <a:gd name="connsiteY21" fmla="*/ 380865 h 1342734"/>
              <a:gd name="connsiteX22" fmla="*/ 8907968 w 10678681"/>
              <a:gd name="connsiteY22" fmla="*/ 447345 h 1342734"/>
              <a:gd name="connsiteX23" fmla="*/ 8764163 w 10678681"/>
              <a:gd name="connsiteY23" fmla="*/ 471000 h 1342734"/>
              <a:gd name="connsiteX24" fmla="*/ 8680155 w 10678681"/>
              <a:gd name="connsiteY24" fmla="*/ 492404 h 1342734"/>
              <a:gd name="connsiteX25" fmla="*/ 8651436 w 10678681"/>
              <a:gd name="connsiteY25" fmla="*/ 511923 h 1342734"/>
              <a:gd name="connsiteX26" fmla="*/ 8609185 w 10678681"/>
              <a:gd name="connsiteY26" fmla="*/ 531525 h 1342734"/>
              <a:gd name="connsiteX27" fmla="*/ 8537091 w 10678681"/>
              <a:gd name="connsiteY27" fmla="*/ 574933 h 1342734"/>
              <a:gd name="connsiteX28" fmla="*/ 8435931 w 10678681"/>
              <a:gd name="connsiteY28" fmla="*/ 617926 h 1342734"/>
              <a:gd name="connsiteX29" fmla="*/ 8348623 w 10678681"/>
              <a:gd name="connsiteY29" fmla="*/ 600607 h 1342734"/>
              <a:gd name="connsiteX30" fmla="*/ 8276883 w 10678681"/>
              <a:gd name="connsiteY30" fmla="*/ 588214 h 1342734"/>
              <a:gd name="connsiteX31" fmla="*/ 8086698 w 10678681"/>
              <a:gd name="connsiteY31" fmla="*/ 605185 h 1342734"/>
              <a:gd name="connsiteX32" fmla="*/ 7982378 w 10678681"/>
              <a:gd name="connsiteY32" fmla="*/ 629799 h 1342734"/>
              <a:gd name="connsiteX33" fmla="*/ 7947952 w 10678681"/>
              <a:gd name="connsiteY33" fmla="*/ 648003 h 1342734"/>
              <a:gd name="connsiteX34" fmla="*/ 7890112 w 10678681"/>
              <a:gd name="connsiteY34" fmla="*/ 677915 h 1342734"/>
              <a:gd name="connsiteX35" fmla="*/ 7853284 w 10678681"/>
              <a:gd name="connsiteY35" fmla="*/ 723588 h 1342734"/>
              <a:gd name="connsiteX36" fmla="*/ 7802383 w 10678681"/>
              <a:gd name="connsiteY36" fmla="*/ 739359 h 1342734"/>
              <a:gd name="connsiteX37" fmla="*/ 7730518 w 10678681"/>
              <a:gd name="connsiteY37" fmla="*/ 739526 h 1342734"/>
              <a:gd name="connsiteX38" fmla="*/ 7720084 w 10678681"/>
              <a:gd name="connsiteY38" fmla="*/ 760750 h 1342734"/>
              <a:gd name="connsiteX39" fmla="*/ 7652907 w 10678681"/>
              <a:gd name="connsiteY39" fmla="*/ 783273 h 1342734"/>
              <a:gd name="connsiteX40" fmla="*/ 7606008 w 10678681"/>
              <a:gd name="connsiteY40" fmla="*/ 800717 h 1342734"/>
              <a:gd name="connsiteX41" fmla="*/ 7480223 w 10678681"/>
              <a:gd name="connsiteY41" fmla="*/ 856821 h 1342734"/>
              <a:gd name="connsiteX42" fmla="*/ 7356005 w 10678681"/>
              <a:gd name="connsiteY42" fmla="*/ 919462 h 1342734"/>
              <a:gd name="connsiteX43" fmla="*/ 7305396 w 10678681"/>
              <a:gd name="connsiteY43" fmla="*/ 986228 h 1342734"/>
              <a:gd name="connsiteX44" fmla="*/ 7266251 w 10678681"/>
              <a:gd name="connsiteY44" fmla="*/ 967864 h 1342734"/>
              <a:gd name="connsiteX45" fmla="*/ 7258094 w 10678681"/>
              <a:gd name="connsiteY45" fmla="*/ 990679 h 1342734"/>
              <a:gd name="connsiteX46" fmla="*/ 7257893 w 10678681"/>
              <a:gd name="connsiteY46" fmla="*/ 991204 h 1342734"/>
              <a:gd name="connsiteX47" fmla="*/ 7247153 w 10678681"/>
              <a:gd name="connsiteY47" fmla="*/ 991550 h 1342734"/>
              <a:gd name="connsiteX48" fmla="*/ 7193612 w 10678681"/>
              <a:gd name="connsiteY48" fmla="*/ 987042 h 1342734"/>
              <a:gd name="connsiteX49" fmla="*/ 7132632 w 10678681"/>
              <a:gd name="connsiteY49" fmla="*/ 1042036 h 1342734"/>
              <a:gd name="connsiteX50" fmla="*/ 7105610 w 10678681"/>
              <a:gd name="connsiteY50" fmla="*/ 1053537 h 1342734"/>
              <a:gd name="connsiteX51" fmla="*/ 7069148 w 10678681"/>
              <a:gd name="connsiteY51" fmla="*/ 1047163 h 1342734"/>
              <a:gd name="connsiteX52" fmla="*/ 7039634 w 10678681"/>
              <a:gd name="connsiteY52" fmla="*/ 1059971 h 1342734"/>
              <a:gd name="connsiteX53" fmla="*/ 7033445 w 10678681"/>
              <a:gd name="connsiteY53" fmla="*/ 1063314 h 1342734"/>
              <a:gd name="connsiteX54" fmla="*/ 6999157 w 10678681"/>
              <a:gd name="connsiteY54" fmla="*/ 1055282 h 1342734"/>
              <a:gd name="connsiteX55" fmla="*/ 6981874 w 10678681"/>
              <a:gd name="connsiteY55" fmla="*/ 1053827 h 1342734"/>
              <a:gd name="connsiteX56" fmla="*/ 6976102 w 10678681"/>
              <a:gd name="connsiteY56" fmla="*/ 1047854 h 1342734"/>
              <a:gd name="connsiteX57" fmla="*/ 6951040 w 10678681"/>
              <a:gd name="connsiteY57" fmla="*/ 1048531 h 1342734"/>
              <a:gd name="connsiteX58" fmla="*/ 6948497 w 10678681"/>
              <a:gd name="connsiteY58" fmla="*/ 1050706 h 1342734"/>
              <a:gd name="connsiteX59" fmla="*/ 6926582 w 10678681"/>
              <a:gd name="connsiteY59" fmla="*/ 1043462 h 1342734"/>
              <a:gd name="connsiteX60" fmla="*/ 6833743 w 10678681"/>
              <a:gd name="connsiteY60" fmla="*/ 1027960 h 1342734"/>
              <a:gd name="connsiteX61" fmla="*/ 6687090 w 10678681"/>
              <a:gd name="connsiteY61" fmla="*/ 1063250 h 1342734"/>
              <a:gd name="connsiteX62" fmla="*/ 6431838 w 10678681"/>
              <a:gd name="connsiteY62" fmla="*/ 1063226 h 1342734"/>
              <a:gd name="connsiteX63" fmla="*/ 6327795 w 10678681"/>
              <a:gd name="connsiteY63" fmla="*/ 1088142 h 1342734"/>
              <a:gd name="connsiteX64" fmla="*/ 6136549 w 10678681"/>
              <a:gd name="connsiteY64" fmla="*/ 1100268 h 1342734"/>
              <a:gd name="connsiteX65" fmla="*/ 6004655 w 10678681"/>
              <a:gd name="connsiteY65" fmla="*/ 1114946 h 1342734"/>
              <a:gd name="connsiteX66" fmla="*/ 5936643 w 10678681"/>
              <a:gd name="connsiteY66" fmla="*/ 1095428 h 1342734"/>
              <a:gd name="connsiteX67" fmla="*/ 5912484 w 10678681"/>
              <a:gd name="connsiteY67" fmla="*/ 1112624 h 1342734"/>
              <a:gd name="connsiteX68" fmla="*/ 5908387 w 10678681"/>
              <a:gd name="connsiteY68" fmla="*/ 1116018 h 1342734"/>
              <a:gd name="connsiteX69" fmla="*/ 5890495 w 10678681"/>
              <a:gd name="connsiteY69" fmla="*/ 1120268 h 1342734"/>
              <a:gd name="connsiteX70" fmla="*/ 5887318 w 10678681"/>
              <a:gd name="connsiteY70" fmla="*/ 1133134 h 1342734"/>
              <a:gd name="connsiteX71" fmla="*/ 5861726 w 10678681"/>
              <a:gd name="connsiteY71" fmla="*/ 1147891 h 1342734"/>
              <a:gd name="connsiteX72" fmla="*/ 5805823 w 10678681"/>
              <a:gd name="connsiteY72" fmla="*/ 1152457 h 1342734"/>
              <a:gd name="connsiteX73" fmla="*/ 5689841 w 10678681"/>
              <a:gd name="connsiteY73" fmla="*/ 1176232 h 1342734"/>
              <a:gd name="connsiteX74" fmla="*/ 5605119 w 10678681"/>
              <a:gd name="connsiteY74" fmla="*/ 1190202 h 1342734"/>
              <a:gd name="connsiteX75" fmla="*/ 5488513 w 10678681"/>
              <a:gd name="connsiteY75" fmla="*/ 1205367 h 1342734"/>
              <a:gd name="connsiteX76" fmla="*/ 5402905 w 10678681"/>
              <a:gd name="connsiteY76" fmla="*/ 1241191 h 1342734"/>
              <a:gd name="connsiteX77" fmla="*/ 5192893 w 10678681"/>
              <a:gd name="connsiteY77" fmla="*/ 1247188 h 1342734"/>
              <a:gd name="connsiteX78" fmla="*/ 5164025 w 10678681"/>
              <a:gd name="connsiteY78" fmla="*/ 1257028 h 1342734"/>
              <a:gd name="connsiteX79" fmla="*/ 5103589 w 10678681"/>
              <a:gd name="connsiteY79" fmla="*/ 1263189 h 1342734"/>
              <a:gd name="connsiteX80" fmla="*/ 4894688 w 10678681"/>
              <a:gd name="connsiteY80" fmla="*/ 1247184 h 1342734"/>
              <a:gd name="connsiteX81" fmla="*/ 4788036 w 10678681"/>
              <a:gd name="connsiteY81" fmla="*/ 1238182 h 1342734"/>
              <a:gd name="connsiteX82" fmla="*/ 4747555 w 10678681"/>
              <a:gd name="connsiteY82" fmla="*/ 1252768 h 1342734"/>
              <a:gd name="connsiteX83" fmla="*/ 4679644 w 10678681"/>
              <a:gd name="connsiteY83" fmla="*/ 1276603 h 1342734"/>
              <a:gd name="connsiteX84" fmla="*/ 4617473 w 10678681"/>
              <a:gd name="connsiteY84" fmla="*/ 1296467 h 1342734"/>
              <a:gd name="connsiteX85" fmla="*/ 4564919 w 10678681"/>
              <a:gd name="connsiteY85" fmla="*/ 1325507 h 1342734"/>
              <a:gd name="connsiteX86" fmla="*/ 4566586 w 10678681"/>
              <a:gd name="connsiteY86" fmla="*/ 1316963 h 1342734"/>
              <a:gd name="connsiteX87" fmla="*/ 4556303 w 10678681"/>
              <a:gd name="connsiteY87" fmla="*/ 1300262 h 1342734"/>
              <a:gd name="connsiteX88" fmla="*/ 4502358 w 10678681"/>
              <a:gd name="connsiteY88" fmla="*/ 1302558 h 1342734"/>
              <a:gd name="connsiteX89" fmla="*/ 4498919 w 10678681"/>
              <a:gd name="connsiteY89" fmla="*/ 1312115 h 1342734"/>
              <a:gd name="connsiteX90" fmla="*/ 4492075 w 10678681"/>
              <a:gd name="connsiteY90" fmla="*/ 1313357 h 1342734"/>
              <a:gd name="connsiteX91" fmla="*/ 4487466 w 10678681"/>
              <a:gd name="connsiteY91" fmla="*/ 1304102 h 1342734"/>
              <a:gd name="connsiteX92" fmla="*/ 4398292 w 10678681"/>
              <a:gd name="connsiteY92" fmla="*/ 1278410 h 1342734"/>
              <a:gd name="connsiteX93" fmla="*/ 4306088 w 10678681"/>
              <a:gd name="connsiteY93" fmla="*/ 1282512 h 1342734"/>
              <a:gd name="connsiteX94" fmla="*/ 4188995 w 10678681"/>
              <a:gd name="connsiteY94" fmla="*/ 1296718 h 1342734"/>
              <a:gd name="connsiteX95" fmla="*/ 4136582 w 10678681"/>
              <a:gd name="connsiteY95" fmla="*/ 1287687 h 1342734"/>
              <a:gd name="connsiteX96" fmla="*/ 4064614 w 10678681"/>
              <a:gd name="connsiteY96" fmla="*/ 1296118 h 1342734"/>
              <a:gd name="connsiteX97" fmla="*/ 3900948 w 10678681"/>
              <a:gd name="connsiteY97" fmla="*/ 1322156 h 1342734"/>
              <a:gd name="connsiteX98" fmla="*/ 3787890 w 10678681"/>
              <a:gd name="connsiteY98" fmla="*/ 1322164 h 1342734"/>
              <a:gd name="connsiteX99" fmla="*/ 3745993 w 10678681"/>
              <a:gd name="connsiteY99" fmla="*/ 1342630 h 1342734"/>
              <a:gd name="connsiteX100" fmla="*/ 3675785 w 10678681"/>
              <a:gd name="connsiteY100" fmla="*/ 1326802 h 1342734"/>
              <a:gd name="connsiteX101" fmla="*/ 3623856 w 10678681"/>
              <a:gd name="connsiteY101" fmla="*/ 1290804 h 1342734"/>
              <a:gd name="connsiteX102" fmla="*/ 3564933 w 10678681"/>
              <a:gd name="connsiteY102" fmla="*/ 1287147 h 1342734"/>
              <a:gd name="connsiteX103" fmla="*/ 3550537 w 10678681"/>
              <a:gd name="connsiteY103" fmla="*/ 1317552 h 1342734"/>
              <a:gd name="connsiteX104" fmla="*/ 3487736 w 10678681"/>
              <a:gd name="connsiteY104" fmla="*/ 1303493 h 1342734"/>
              <a:gd name="connsiteX105" fmla="*/ 3392548 w 10678681"/>
              <a:gd name="connsiteY105" fmla="*/ 1278741 h 1342734"/>
              <a:gd name="connsiteX106" fmla="*/ 3337466 w 10678681"/>
              <a:gd name="connsiteY106" fmla="*/ 1272537 h 1342734"/>
              <a:gd name="connsiteX107" fmla="*/ 3175981 w 10678681"/>
              <a:gd name="connsiteY107" fmla="*/ 1208973 h 1342734"/>
              <a:gd name="connsiteX108" fmla="*/ 3036856 w 10678681"/>
              <a:gd name="connsiteY108" fmla="*/ 1214383 h 1342734"/>
              <a:gd name="connsiteX109" fmla="*/ 2824973 w 10678681"/>
              <a:gd name="connsiteY109" fmla="*/ 1134864 h 1342734"/>
              <a:gd name="connsiteX110" fmla="*/ 2804398 w 10678681"/>
              <a:gd name="connsiteY110" fmla="*/ 1125556 h 1342734"/>
              <a:gd name="connsiteX111" fmla="*/ 2736109 w 10678681"/>
              <a:gd name="connsiteY111" fmla="*/ 1137717 h 1342734"/>
              <a:gd name="connsiteX112" fmla="*/ 2659096 w 10678681"/>
              <a:gd name="connsiteY112" fmla="*/ 1150294 h 1342734"/>
              <a:gd name="connsiteX113" fmla="*/ 2567088 w 10678681"/>
              <a:gd name="connsiteY113" fmla="*/ 1181781 h 1342734"/>
              <a:gd name="connsiteX114" fmla="*/ 2454501 w 10678681"/>
              <a:gd name="connsiteY114" fmla="*/ 1155455 h 1342734"/>
              <a:gd name="connsiteX115" fmla="*/ 2385161 w 10678681"/>
              <a:gd name="connsiteY115" fmla="*/ 1161312 h 1342734"/>
              <a:gd name="connsiteX116" fmla="*/ 2273361 w 10678681"/>
              <a:gd name="connsiteY116" fmla="*/ 1134090 h 1342734"/>
              <a:gd name="connsiteX117" fmla="*/ 2132003 w 10678681"/>
              <a:gd name="connsiteY117" fmla="*/ 1139225 h 1342734"/>
              <a:gd name="connsiteX118" fmla="*/ 2041224 w 10678681"/>
              <a:gd name="connsiteY118" fmla="*/ 1147536 h 1342734"/>
              <a:gd name="connsiteX119" fmla="*/ 2010157 w 10678681"/>
              <a:gd name="connsiteY119" fmla="*/ 1152767 h 1342734"/>
              <a:gd name="connsiteX120" fmla="*/ 1859213 w 10678681"/>
              <a:gd name="connsiteY120" fmla="*/ 1199540 h 1342734"/>
              <a:gd name="connsiteX121" fmla="*/ 1735877 w 10678681"/>
              <a:gd name="connsiteY121" fmla="*/ 1246527 h 1342734"/>
              <a:gd name="connsiteX122" fmla="*/ 1660167 w 10678681"/>
              <a:gd name="connsiteY122" fmla="*/ 1236849 h 1342734"/>
              <a:gd name="connsiteX123" fmla="*/ 1279827 w 10678681"/>
              <a:gd name="connsiteY123" fmla="*/ 1245307 h 1342734"/>
              <a:gd name="connsiteX124" fmla="*/ 1021737 w 10678681"/>
              <a:gd name="connsiteY124" fmla="*/ 1238739 h 1342734"/>
              <a:gd name="connsiteX125" fmla="*/ 959820 w 10678681"/>
              <a:gd name="connsiteY125" fmla="*/ 1275863 h 1342734"/>
              <a:gd name="connsiteX126" fmla="*/ 929137 w 10678681"/>
              <a:gd name="connsiteY126" fmla="*/ 1273957 h 1342734"/>
              <a:gd name="connsiteX127" fmla="*/ 878849 w 10678681"/>
              <a:gd name="connsiteY127" fmla="*/ 1266740 h 1342734"/>
              <a:gd name="connsiteX128" fmla="*/ 800667 w 10678681"/>
              <a:gd name="connsiteY128" fmla="*/ 1282041 h 1342734"/>
              <a:gd name="connsiteX129" fmla="*/ 644906 w 10678681"/>
              <a:gd name="connsiteY129" fmla="*/ 1273685 h 1342734"/>
              <a:gd name="connsiteX130" fmla="*/ 379869 w 10678681"/>
              <a:gd name="connsiteY130" fmla="*/ 1339165 h 1342734"/>
              <a:gd name="connsiteX131" fmla="*/ 137696 w 10678681"/>
              <a:gd name="connsiteY131" fmla="*/ 1319217 h 1342734"/>
              <a:gd name="connsiteX132" fmla="*/ 54250 w 10678681"/>
              <a:gd name="connsiteY132" fmla="*/ 1315838 h 1342734"/>
              <a:gd name="connsiteX133" fmla="*/ 28042 w 10678681"/>
              <a:gd name="connsiteY133" fmla="*/ 1297822 h 1342734"/>
              <a:gd name="connsiteX134" fmla="*/ 0 w 10678681"/>
              <a:gd name="connsiteY134" fmla="*/ 1294612 h 1342734"/>
              <a:gd name="connsiteX135" fmla="*/ 0 w 10678681"/>
              <a:gd name="connsiteY135" fmla="*/ 0 h 13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0678681" h="1342734">
                <a:moveTo>
                  <a:pt x="0" y="0"/>
                </a:moveTo>
                <a:lnTo>
                  <a:pt x="10678681" y="0"/>
                </a:lnTo>
                <a:lnTo>
                  <a:pt x="10666019" y="7876"/>
                </a:lnTo>
                <a:cubicBezTo>
                  <a:pt x="10653407" y="16166"/>
                  <a:pt x="10642107" y="24244"/>
                  <a:pt x="10632825" y="32153"/>
                </a:cubicBezTo>
                <a:cubicBezTo>
                  <a:pt x="10592272" y="36323"/>
                  <a:pt x="10556884" y="50892"/>
                  <a:pt x="10516219" y="45588"/>
                </a:cubicBezTo>
                <a:cubicBezTo>
                  <a:pt x="10497465" y="38035"/>
                  <a:pt x="10481313" y="25649"/>
                  <a:pt x="10456989" y="979"/>
                </a:cubicBezTo>
                <a:cubicBezTo>
                  <a:pt x="10458435" y="21260"/>
                  <a:pt x="10448472" y="9612"/>
                  <a:pt x="10438642" y="1524"/>
                </a:cubicBezTo>
                <a:cubicBezTo>
                  <a:pt x="10430119" y="11702"/>
                  <a:pt x="10417632" y="41266"/>
                  <a:pt x="10407146" y="43659"/>
                </a:cubicBezTo>
                <a:cubicBezTo>
                  <a:pt x="10379701" y="2826"/>
                  <a:pt x="10370665" y="125005"/>
                  <a:pt x="10341159" y="103824"/>
                </a:cubicBezTo>
                <a:cubicBezTo>
                  <a:pt x="10332001" y="120367"/>
                  <a:pt x="10274736" y="115685"/>
                  <a:pt x="10244930" y="94599"/>
                </a:cubicBezTo>
                <a:cubicBezTo>
                  <a:pt x="10189350" y="132718"/>
                  <a:pt x="10178914" y="158571"/>
                  <a:pt x="10115334" y="155658"/>
                </a:cubicBezTo>
                <a:cubicBezTo>
                  <a:pt x="10110816" y="185325"/>
                  <a:pt x="10047419" y="166765"/>
                  <a:pt x="10068157" y="215673"/>
                </a:cubicBezTo>
                <a:cubicBezTo>
                  <a:pt x="10047157" y="216184"/>
                  <a:pt x="10029060" y="198149"/>
                  <a:pt x="10045431" y="229568"/>
                </a:cubicBezTo>
                <a:cubicBezTo>
                  <a:pt x="10018897" y="234017"/>
                  <a:pt x="9963426" y="205273"/>
                  <a:pt x="9929077" y="209062"/>
                </a:cubicBezTo>
                <a:cubicBezTo>
                  <a:pt x="9910475" y="224494"/>
                  <a:pt x="9890198" y="272419"/>
                  <a:pt x="9840045" y="223033"/>
                </a:cubicBezTo>
                <a:cubicBezTo>
                  <a:pt x="9789999" y="276055"/>
                  <a:pt x="9744257" y="186744"/>
                  <a:pt x="9679639" y="247182"/>
                </a:cubicBezTo>
                <a:cubicBezTo>
                  <a:pt x="9634736" y="215294"/>
                  <a:pt x="9537501" y="238016"/>
                  <a:pt x="9498347" y="244723"/>
                </a:cubicBezTo>
                <a:cubicBezTo>
                  <a:pt x="9450379" y="244255"/>
                  <a:pt x="9394227" y="293607"/>
                  <a:pt x="9366026" y="299024"/>
                </a:cubicBezTo>
                <a:cubicBezTo>
                  <a:pt x="9341424" y="298595"/>
                  <a:pt x="9297504" y="338146"/>
                  <a:pt x="9316702" y="356523"/>
                </a:cubicBezTo>
                <a:cubicBezTo>
                  <a:pt x="9228105" y="319675"/>
                  <a:pt x="9206375" y="367221"/>
                  <a:pt x="9121744" y="365177"/>
                </a:cubicBezTo>
                <a:cubicBezTo>
                  <a:pt x="9093808" y="425910"/>
                  <a:pt x="9103257" y="373647"/>
                  <a:pt x="9061654" y="393730"/>
                </a:cubicBezTo>
                <a:cubicBezTo>
                  <a:pt x="9060114" y="344357"/>
                  <a:pt x="9015442" y="432718"/>
                  <a:pt x="8997577" y="380865"/>
                </a:cubicBezTo>
                <a:cubicBezTo>
                  <a:pt x="8969550" y="402056"/>
                  <a:pt x="8954076" y="446763"/>
                  <a:pt x="8907968" y="447345"/>
                </a:cubicBezTo>
                <a:cubicBezTo>
                  <a:pt x="8864369" y="428134"/>
                  <a:pt x="8818646" y="497461"/>
                  <a:pt x="8764163" y="471000"/>
                </a:cubicBezTo>
                <a:cubicBezTo>
                  <a:pt x="8744747" y="465539"/>
                  <a:pt x="8688469" y="474754"/>
                  <a:pt x="8680155" y="492404"/>
                </a:cubicBezTo>
                <a:cubicBezTo>
                  <a:pt x="8668902" y="497604"/>
                  <a:pt x="8654338" y="493892"/>
                  <a:pt x="8651436" y="511923"/>
                </a:cubicBezTo>
                <a:cubicBezTo>
                  <a:pt x="8645505" y="533975"/>
                  <a:pt x="8599739" y="507897"/>
                  <a:pt x="8609185" y="531525"/>
                </a:cubicBezTo>
                <a:cubicBezTo>
                  <a:pt x="8576806" y="513805"/>
                  <a:pt x="8560019" y="560634"/>
                  <a:pt x="8537091" y="574933"/>
                </a:cubicBezTo>
                <a:cubicBezTo>
                  <a:pt x="8510928" y="556486"/>
                  <a:pt x="8488623" y="604682"/>
                  <a:pt x="8435931" y="617926"/>
                </a:cubicBezTo>
                <a:cubicBezTo>
                  <a:pt x="8406978" y="596402"/>
                  <a:pt x="8400500" y="627188"/>
                  <a:pt x="8348623" y="600607"/>
                </a:cubicBezTo>
                <a:cubicBezTo>
                  <a:pt x="8347650" y="604255"/>
                  <a:pt x="8320537" y="587451"/>
                  <a:pt x="8276883" y="588214"/>
                </a:cubicBezTo>
                <a:cubicBezTo>
                  <a:pt x="8233229" y="588977"/>
                  <a:pt x="8147007" y="602039"/>
                  <a:pt x="8086698" y="605185"/>
                </a:cubicBezTo>
                <a:cubicBezTo>
                  <a:pt x="8018754" y="612533"/>
                  <a:pt x="8076794" y="658105"/>
                  <a:pt x="7982378" y="629799"/>
                </a:cubicBezTo>
                <a:cubicBezTo>
                  <a:pt x="7978309" y="650417"/>
                  <a:pt x="7968020" y="653434"/>
                  <a:pt x="7947952" y="648003"/>
                </a:cubicBezTo>
                <a:cubicBezTo>
                  <a:pt x="7915301" y="652980"/>
                  <a:pt x="7930086" y="699793"/>
                  <a:pt x="7890112" y="677915"/>
                </a:cubicBezTo>
                <a:cubicBezTo>
                  <a:pt x="7902561" y="702153"/>
                  <a:pt x="7831508" y="700184"/>
                  <a:pt x="7853284" y="723588"/>
                </a:cubicBezTo>
                <a:cubicBezTo>
                  <a:pt x="7838304" y="751013"/>
                  <a:pt x="7817999" y="714992"/>
                  <a:pt x="7802383" y="739359"/>
                </a:cubicBezTo>
                <a:cubicBezTo>
                  <a:pt x="7781922" y="742015"/>
                  <a:pt x="7755431" y="732207"/>
                  <a:pt x="7730518" y="739526"/>
                </a:cubicBezTo>
                <a:cubicBezTo>
                  <a:pt x="7716802" y="743091"/>
                  <a:pt x="7733019" y="753459"/>
                  <a:pt x="7720084" y="760750"/>
                </a:cubicBezTo>
                <a:cubicBezTo>
                  <a:pt x="7707149" y="768041"/>
                  <a:pt x="7671920" y="776612"/>
                  <a:pt x="7652907" y="783273"/>
                </a:cubicBezTo>
                <a:cubicBezTo>
                  <a:pt x="7630163" y="772504"/>
                  <a:pt x="7616976" y="783101"/>
                  <a:pt x="7606008" y="800717"/>
                </a:cubicBezTo>
                <a:cubicBezTo>
                  <a:pt x="7561224" y="806541"/>
                  <a:pt x="7527083" y="837162"/>
                  <a:pt x="7480223" y="856821"/>
                </a:cubicBezTo>
                <a:cubicBezTo>
                  <a:pt x="7422566" y="851729"/>
                  <a:pt x="7406130" y="898621"/>
                  <a:pt x="7356005" y="919462"/>
                </a:cubicBezTo>
                <a:cubicBezTo>
                  <a:pt x="7301710" y="896412"/>
                  <a:pt x="7327853" y="963334"/>
                  <a:pt x="7305396" y="986228"/>
                </a:cubicBezTo>
                <a:lnTo>
                  <a:pt x="7266251" y="967864"/>
                </a:lnTo>
                <a:lnTo>
                  <a:pt x="7258094" y="990679"/>
                </a:lnTo>
                <a:lnTo>
                  <a:pt x="7257893" y="991204"/>
                </a:lnTo>
                <a:lnTo>
                  <a:pt x="7247153" y="991550"/>
                </a:lnTo>
                <a:cubicBezTo>
                  <a:pt x="7228850" y="991013"/>
                  <a:pt x="7210872" y="989423"/>
                  <a:pt x="7193612" y="987042"/>
                </a:cubicBezTo>
                <a:cubicBezTo>
                  <a:pt x="7184018" y="1016185"/>
                  <a:pt x="7117645" y="991054"/>
                  <a:pt x="7132632" y="1042036"/>
                </a:cubicBezTo>
                <a:cubicBezTo>
                  <a:pt x="7109597" y="1040358"/>
                  <a:pt x="7092653" y="1020472"/>
                  <a:pt x="7105610" y="1053537"/>
                </a:cubicBezTo>
                <a:cubicBezTo>
                  <a:pt x="7098186" y="1053959"/>
                  <a:pt x="7071669" y="1042250"/>
                  <a:pt x="7069148" y="1047163"/>
                </a:cubicBezTo>
                <a:lnTo>
                  <a:pt x="7039634" y="1059971"/>
                </a:lnTo>
                <a:lnTo>
                  <a:pt x="7033445" y="1063314"/>
                </a:lnTo>
                <a:lnTo>
                  <a:pt x="6999157" y="1055282"/>
                </a:lnTo>
                <a:lnTo>
                  <a:pt x="6981874" y="1053827"/>
                </a:lnTo>
                <a:lnTo>
                  <a:pt x="6976102" y="1047854"/>
                </a:lnTo>
                <a:cubicBezTo>
                  <a:pt x="6970359" y="1044495"/>
                  <a:pt x="6962768" y="1043656"/>
                  <a:pt x="6951040" y="1048531"/>
                </a:cubicBezTo>
                <a:lnTo>
                  <a:pt x="6948497" y="1050706"/>
                </a:lnTo>
                <a:lnTo>
                  <a:pt x="6926582" y="1043462"/>
                </a:lnTo>
                <a:cubicBezTo>
                  <a:pt x="6919310" y="1039773"/>
                  <a:pt x="6839625" y="1034777"/>
                  <a:pt x="6833743" y="1027960"/>
                </a:cubicBezTo>
                <a:cubicBezTo>
                  <a:pt x="6776335" y="1015119"/>
                  <a:pt x="6761260" y="1047430"/>
                  <a:pt x="6687090" y="1063250"/>
                </a:cubicBezTo>
                <a:cubicBezTo>
                  <a:pt x="6621041" y="1075436"/>
                  <a:pt x="6482366" y="1074217"/>
                  <a:pt x="6431838" y="1063226"/>
                </a:cubicBezTo>
                <a:cubicBezTo>
                  <a:pt x="6405016" y="1060235"/>
                  <a:pt x="6309698" y="1067799"/>
                  <a:pt x="6327795" y="1088142"/>
                </a:cubicBezTo>
                <a:cubicBezTo>
                  <a:pt x="6241699" y="1050273"/>
                  <a:pt x="6228725" y="1111123"/>
                  <a:pt x="6136549" y="1100268"/>
                </a:cubicBezTo>
                <a:cubicBezTo>
                  <a:pt x="6096483" y="1157984"/>
                  <a:pt x="6053277" y="1099229"/>
                  <a:pt x="6004655" y="1114946"/>
                </a:cubicBezTo>
                <a:cubicBezTo>
                  <a:pt x="6010724" y="1065500"/>
                  <a:pt x="5948029" y="1149051"/>
                  <a:pt x="5936643" y="1095428"/>
                </a:cubicBezTo>
                <a:cubicBezTo>
                  <a:pt x="5928154" y="1099986"/>
                  <a:pt x="5920290" y="1106094"/>
                  <a:pt x="5912484" y="1112624"/>
                </a:cubicBezTo>
                <a:lnTo>
                  <a:pt x="5908387" y="1116018"/>
                </a:lnTo>
                <a:lnTo>
                  <a:pt x="5890495" y="1120268"/>
                </a:lnTo>
                <a:lnTo>
                  <a:pt x="5887318" y="1133134"/>
                </a:lnTo>
                <a:lnTo>
                  <a:pt x="5861726" y="1147891"/>
                </a:lnTo>
                <a:cubicBezTo>
                  <a:pt x="5851855" y="1151615"/>
                  <a:pt x="5818443" y="1153513"/>
                  <a:pt x="5805823" y="1152457"/>
                </a:cubicBezTo>
                <a:cubicBezTo>
                  <a:pt x="5761190" y="1128740"/>
                  <a:pt x="5745234" y="1208320"/>
                  <a:pt x="5689841" y="1176232"/>
                </a:cubicBezTo>
                <a:cubicBezTo>
                  <a:pt x="5645165" y="1182523"/>
                  <a:pt x="5638674" y="1185346"/>
                  <a:pt x="5605119" y="1190202"/>
                </a:cubicBezTo>
                <a:cubicBezTo>
                  <a:pt x="5595173" y="1211597"/>
                  <a:pt x="5481899" y="1180798"/>
                  <a:pt x="5488513" y="1205367"/>
                </a:cubicBezTo>
                <a:cubicBezTo>
                  <a:pt x="5455905" y="1184307"/>
                  <a:pt x="5430208" y="1229302"/>
                  <a:pt x="5402905" y="1241191"/>
                </a:cubicBezTo>
                <a:cubicBezTo>
                  <a:pt x="5353635" y="1248161"/>
                  <a:pt x="5228965" y="1244549"/>
                  <a:pt x="5192893" y="1247188"/>
                </a:cubicBezTo>
                <a:cubicBezTo>
                  <a:pt x="5191257" y="1250727"/>
                  <a:pt x="5178909" y="1254361"/>
                  <a:pt x="5164025" y="1257028"/>
                </a:cubicBezTo>
                <a:cubicBezTo>
                  <a:pt x="5149141" y="1259695"/>
                  <a:pt x="5121746" y="1277136"/>
                  <a:pt x="5103589" y="1263189"/>
                </a:cubicBezTo>
                <a:cubicBezTo>
                  <a:pt x="5020856" y="1221392"/>
                  <a:pt x="4961920" y="1251721"/>
                  <a:pt x="4894688" y="1247184"/>
                </a:cubicBezTo>
                <a:cubicBezTo>
                  <a:pt x="4819279" y="1247443"/>
                  <a:pt x="4886780" y="1276272"/>
                  <a:pt x="4788036" y="1238182"/>
                </a:cubicBezTo>
                <a:cubicBezTo>
                  <a:pt x="4780353" y="1258340"/>
                  <a:pt x="4768632" y="1260281"/>
                  <a:pt x="4747555" y="1252768"/>
                </a:cubicBezTo>
                <a:cubicBezTo>
                  <a:pt x="4711089" y="1254336"/>
                  <a:pt x="4719897" y="1302605"/>
                  <a:pt x="4679644" y="1276603"/>
                </a:cubicBezTo>
                <a:cubicBezTo>
                  <a:pt x="4651415" y="1288933"/>
                  <a:pt x="4636594" y="1288316"/>
                  <a:pt x="4617473" y="1296467"/>
                </a:cubicBezTo>
                <a:lnTo>
                  <a:pt x="4564919" y="1325507"/>
                </a:lnTo>
                <a:lnTo>
                  <a:pt x="4566586" y="1316963"/>
                </a:lnTo>
                <a:cubicBezTo>
                  <a:pt x="4569057" y="1308855"/>
                  <a:pt x="4571069" y="1299935"/>
                  <a:pt x="4556303" y="1300262"/>
                </a:cubicBezTo>
                <a:cubicBezTo>
                  <a:pt x="4525488" y="1305073"/>
                  <a:pt x="4517133" y="1269079"/>
                  <a:pt x="4502358" y="1302558"/>
                </a:cubicBezTo>
                <a:lnTo>
                  <a:pt x="4498919" y="1312115"/>
                </a:lnTo>
                <a:lnTo>
                  <a:pt x="4492075" y="1313357"/>
                </a:lnTo>
                <a:cubicBezTo>
                  <a:pt x="4488463" y="1312870"/>
                  <a:pt x="4486534" y="1310394"/>
                  <a:pt x="4487466" y="1304102"/>
                </a:cubicBezTo>
                <a:cubicBezTo>
                  <a:pt x="4457512" y="1328789"/>
                  <a:pt x="4426787" y="1287064"/>
                  <a:pt x="4398292" y="1278410"/>
                </a:cubicBezTo>
                <a:cubicBezTo>
                  <a:pt x="4375210" y="1302378"/>
                  <a:pt x="4366248" y="1283298"/>
                  <a:pt x="4306088" y="1282512"/>
                </a:cubicBezTo>
                <a:cubicBezTo>
                  <a:pt x="4280844" y="1310113"/>
                  <a:pt x="4237476" y="1258925"/>
                  <a:pt x="4188995" y="1296718"/>
                </a:cubicBezTo>
                <a:cubicBezTo>
                  <a:pt x="4186961" y="1293392"/>
                  <a:pt x="4157312" y="1287787"/>
                  <a:pt x="4136582" y="1287687"/>
                </a:cubicBezTo>
                <a:cubicBezTo>
                  <a:pt x="4115852" y="1287587"/>
                  <a:pt x="4081037" y="1280166"/>
                  <a:pt x="4064614" y="1296118"/>
                </a:cubicBezTo>
                <a:cubicBezTo>
                  <a:pt x="3987264" y="1347194"/>
                  <a:pt x="3967205" y="1309881"/>
                  <a:pt x="3900948" y="1322156"/>
                </a:cubicBezTo>
                <a:cubicBezTo>
                  <a:pt x="3826014" y="1330612"/>
                  <a:pt x="3831060" y="1333478"/>
                  <a:pt x="3787890" y="1322164"/>
                </a:cubicBezTo>
                <a:cubicBezTo>
                  <a:pt x="3777929" y="1303028"/>
                  <a:pt x="3766063" y="1332733"/>
                  <a:pt x="3745993" y="1342630"/>
                </a:cubicBezTo>
                <a:cubicBezTo>
                  <a:pt x="3709591" y="1345286"/>
                  <a:pt x="3712765" y="1296323"/>
                  <a:pt x="3675785" y="1326802"/>
                </a:cubicBezTo>
                <a:cubicBezTo>
                  <a:pt x="3682573" y="1300349"/>
                  <a:pt x="3606829" y="1318588"/>
                  <a:pt x="3623856" y="1290804"/>
                </a:cubicBezTo>
                <a:cubicBezTo>
                  <a:pt x="3600335" y="1267550"/>
                  <a:pt x="3588308" y="1307279"/>
                  <a:pt x="3564933" y="1287147"/>
                </a:cubicBezTo>
                <a:cubicBezTo>
                  <a:pt x="3538420" y="1283043"/>
                  <a:pt x="3579946" y="1314789"/>
                  <a:pt x="3550537" y="1317552"/>
                </a:cubicBezTo>
                <a:cubicBezTo>
                  <a:pt x="3514920" y="1316159"/>
                  <a:pt x="3514600" y="1364317"/>
                  <a:pt x="3487736" y="1303493"/>
                </a:cubicBezTo>
                <a:cubicBezTo>
                  <a:pt x="3450312" y="1319195"/>
                  <a:pt x="3443340" y="1291726"/>
                  <a:pt x="3392548" y="1278741"/>
                </a:cubicBezTo>
                <a:cubicBezTo>
                  <a:pt x="3371053" y="1294449"/>
                  <a:pt x="3354022" y="1287164"/>
                  <a:pt x="3337466" y="1272537"/>
                </a:cubicBezTo>
                <a:cubicBezTo>
                  <a:pt x="3287808" y="1277154"/>
                  <a:pt x="3231625" y="1217343"/>
                  <a:pt x="3175981" y="1208973"/>
                </a:cubicBezTo>
                <a:cubicBezTo>
                  <a:pt x="3115467" y="1227175"/>
                  <a:pt x="3096324" y="1223154"/>
                  <a:pt x="3036856" y="1214383"/>
                </a:cubicBezTo>
                <a:cubicBezTo>
                  <a:pt x="2976484" y="1195723"/>
                  <a:pt x="2863716" y="1149668"/>
                  <a:pt x="2824973" y="1134864"/>
                </a:cubicBezTo>
                <a:cubicBezTo>
                  <a:pt x="2817752" y="1140972"/>
                  <a:pt x="2802616" y="1134132"/>
                  <a:pt x="2804398" y="1125556"/>
                </a:cubicBezTo>
                <a:cubicBezTo>
                  <a:pt x="2796364" y="1128008"/>
                  <a:pt x="2737660" y="1151579"/>
                  <a:pt x="2736109" y="1137717"/>
                </a:cubicBezTo>
                <a:cubicBezTo>
                  <a:pt x="2696082" y="1134954"/>
                  <a:pt x="2695314" y="1134322"/>
                  <a:pt x="2659096" y="1150294"/>
                </a:cubicBezTo>
                <a:cubicBezTo>
                  <a:pt x="2582535" y="1124403"/>
                  <a:pt x="2622743" y="1189988"/>
                  <a:pt x="2567088" y="1181781"/>
                </a:cubicBezTo>
                <a:cubicBezTo>
                  <a:pt x="2523074" y="1153322"/>
                  <a:pt x="2505741" y="1175022"/>
                  <a:pt x="2454501" y="1155455"/>
                </a:cubicBezTo>
                <a:cubicBezTo>
                  <a:pt x="2435184" y="1199648"/>
                  <a:pt x="2405890" y="1149324"/>
                  <a:pt x="2385161" y="1161312"/>
                </a:cubicBezTo>
                <a:cubicBezTo>
                  <a:pt x="2329714" y="1166582"/>
                  <a:pt x="2322102" y="1137771"/>
                  <a:pt x="2273361" y="1134090"/>
                </a:cubicBezTo>
                <a:cubicBezTo>
                  <a:pt x="2270204" y="1112590"/>
                  <a:pt x="2164540" y="1136821"/>
                  <a:pt x="2132003" y="1139225"/>
                </a:cubicBezTo>
                <a:cubicBezTo>
                  <a:pt x="2119616" y="1127805"/>
                  <a:pt x="2068429" y="1132839"/>
                  <a:pt x="2041224" y="1147536"/>
                </a:cubicBezTo>
                <a:cubicBezTo>
                  <a:pt x="2072319" y="1178143"/>
                  <a:pt x="2006941" y="1118646"/>
                  <a:pt x="2010157" y="1152767"/>
                </a:cubicBezTo>
                <a:cubicBezTo>
                  <a:pt x="1976080" y="1167742"/>
                  <a:pt x="1904926" y="1183913"/>
                  <a:pt x="1859213" y="1199540"/>
                </a:cubicBezTo>
                <a:cubicBezTo>
                  <a:pt x="1837985" y="1173314"/>
                  <a:pt x="1772946" y="1249813"/>
                  <a:pt x="1735877" y="1246527"/>
                </a:cubicBezTo>
                <a:cubicBezTo>
                  <a:pt x="1727774" y="1263559"/>
                  <a:pt x="1674382" y="1247072"/>
                  <a:pt x="1660167" y="1236849"/>
                </a:cubicBezTo>
                <a:cubicBezTo>
                  <a:pt x="1541640" y="1221134"/>
                  <a:pt x="1352140" y="1267338"/>
                  <a:pt x="1279827" y="1245307"/>
                </a:cubicBezTo>
                <a:lnTo>
                  <a:pt x="1021737" y="1238739"/>
                </a:lnTo>
                <a:cubicBezTo>
                  <a:pt x="1011829" y="1264670"/>
                  <a:pt x="960483" y="1235921"/>
                  <a:pt x="959820" y="1275863"/>
                </a:cubicBezTo>
                <a:cubicBezTo>
                  <a:pt x="950745" y="1291685"/>
                  <a:pt x="934594" y="1289700"/>
                  <a:pt x="929137" y="1273957"/>
                </a:cubicBezTo>
                <a:cubicBezTo>
                  <a:pt x="909281" y="1275184"/>
                  <a:pt x="894620" y="1293444"/>
                  <a:pt x="878849" y="1266740"/>
                </a:cubicBezTo>
                <a:cubicBezTo>
                  <a:pt x="851668" y="1267510"/>
                  <a:pt x="816599" y="1322523"/>
                  <a:pt x="800667" y="1282041"/>
                </a:cubicBezTo>
                <a:cubicBezTo>
                  <a:pt x="741645" y="1285469"/>
                  <a:pt x="699773" y="1269716"/>
                  <a:pt x="644906" y="1273685"/>
                </a:cubicBezTo>
                <a:cubicBezTo>
                  <a:pt x="541527" y="1321342"/>
                  <a:pt x="446058" y="1236106"/>
                  <a:pt x="379869" y="1339165"/>
                </a:cubicBezTo>
                <a:cubicBezTo>
                  <a:pt x="292000" y="1296022"/>
                  <a:pt x="211611" y="1323804"/>
                  <a:pt x="137696" y="1319217"/>
                </a:cubicBezTo>
                <a:cubicBezTo>
                  <a:pt x="102121" y="1327987"/>
                  <a:pt x="88791" y="1285209"/>
                  <a:pt x="54250" y="1315838"/>
                </a:cubicBezTo>
                <a:cubicBezTo>
                  <a:pt x="49461" y="1305340"/>
                  <a:pt x="39595" y="1300426"/>
                  <a:pt x="28042" y="1297822"/>
                </a:cubicBezTo>
                <a:lnTo>
                  <a:pt x="0" y="129461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Freeform: Shape 16">
            <a:extLst>
              <a:ext uri="{FF2B5EF4-FFF2-40B4-BE49-F238E27FC236}">
                <a16:creationId xmlns:a16="http://schemas.microsoft.com/office/drawing/2014/main" id="{EF693875-948C-4D9B-AE6F-8F6894277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114199"/>
            <a:ext cx="6884912" cy="74380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8CF630E-BC57-4786-8B1F-C22C04E8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114200"/>
            <a:ext cx="6884912" cy="743802"/>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413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5" y="171856"/>
            <a:ext cx="10550198" cy="674450"/>
          </a:xfrm>
        </p:spPr>
        <p:txBody>
          <a:bodyPr>
            <a:normAutofit fontScale="90000"/>
          </a:bodyPr>
          <a:lstStyle/>
          <a:p>
            <a:pPr algn="ctr"/>
            <a:r>
              <a:rPr lang="en-US" sz="3600" b="1" dirty="0"/>
              <a:t>Addictions – a preoccupation of one’s thoughts</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609600" y="1138136"/>
            <a:ext cx="11119945" cy="5315216"/>
          </a:xfrm>
        </p:spPr>
        <p:txBody>
          <a:bodyPr>
            <a:normAutofit lnSpcReduction="10000"/>
          </a:bodyPr>
          <a:lstStyle/>
          <a:p>
            <a:pPr marL="0" marR="0" indent="0">
              <a:lnSpc>
                <a:spcPct val="115000"/>
              </a:lnSpc>
              <a:spcBef>
                <a:spcPts val="0"/>
              </a:spcBef>
              <a:spcAft>
                <a:spcPts val="1000"/>
              </a:spcAft>
              <a:buNone/>
            </a:pPr>
            <a:r>
              <a:rPr lang="en-US" sz="2800" dirty="0">
                <a:effectLst/>
                <a:latin typeface="Calibri" panose="020F0502020204030204" pitchFamily="34" charset="0"/>
              </a:rPr>
              <a:t>Proverbs 23:29–35 </a:t>
            </a:r>
            <a:br>
              <a:rPr lang="en-US" sz="2800" dirty="0">
                <a:effectLst/>
                <a:latin typeface="Calibri" panose="020F0502020204030204" pitchFamily="34" charset="0"/>
              </a:rPr>
            </a:br>
            <a:r>
              <a:rPr lang="en-US" sz="2800" u="none" strike="noStrike" baseline="30000" dirty="0">
                <a:effectLst/>
                <a:latin typeface="Calibri" panose="020F0502020204030204" pitchFamily="34" charset="0"/>
              </a:rPr>
              <a:t>29</a:t>
            </a:r>
            <a:r>
              <a:rPr lang="en-US" sz="2800" u="none" strike="noStrike" dirty="0">
                <a:effectLst/>
                <a:latin typeface="Calibri" panose="020F0502020204030204" pitchFamily="34" charset="0"/>
              </a:rPr>
              <a:t> </a:t>
            </a:r>
            <a:r>
              <a:rPr lang="en-US" sz="2800" dirty="0">
                <a:effectLst/>
                <a:latin typeface="Calibri" panose="020F0502020204030204" pitchFamily="34" charset="0"/>
              </a:rPr>
              <a:t>Who has woe? Who has sorrow? Who has contentions? Who has complaining? Who has wounds without cause? Who has redness of eyes? </a:t>
            </a:r>
            <a:r>
              <a:rPr lang="en-US" sz="2800" u="none" strike="noStrike" baseline="30000" dirty="0">
                <a:effectLst/>
                <a:latin typeface="Calibri" panose="020F0502020204030204" pitchFamily="34" charset="0"/>
              </a:rPr>
              <a:t>30</a:t>
            </a:r>
            <a:r>
              <a:rPr lang="en-US" sz="2800" u="none" strike="noStrike" dirty="0">
                <a:effectLst/>
                <a:latin typeface="Calibri" panose="020F0502020204030204" pitchFamily="34" charset="0"/>
              </a:rPr>
              <a:t> </a:t>
            </a:r>
            <a:r>
              <a:rPr lang="en-US" sz="2800" dirty="0">
                <a:effectLst/>
                <a:latin typeface="Calibri" panose="020F0502020204030204" pitchFamily="34" charset="0"/>
              </a:rPr>
              <a:t>Those who </a:t>
            </a:r>
            <a:r>
              <a:rPr lang="en-US" sz="2800" u="sng" dirty="0">
                <a:effectLst/>
                <a:latin typeface="Calibri" panose="020F0502020204030204" pitchFamily="34" charset="0"/>
              </a:rPr>
              <a:t>linger</a:t>
            </a:r>
            <a:r>
              <a:rPr lang="en-US" sz="2800" dirty="0">
                <a:effectLst/>
                <a:latin typeface="Calibri" panose="020F0502020204030204" pitchFamily="34" charset="0"/>
              </a:rPr>
              <a:t> long over wine, Those who </a:t>
            </a:r>
            <a:r>
              <a:rPr lang="en-US" sz="2800" u="sng" dirty="0">
                <a:effectLst/>
                <a:latin typeface="Calibri" panose="020F0502020204030204" pitchFamily="34" charset="0"/>
              </a:rPr>
              <a:t>go to taste</a:t>
            </a:r>
            <a:r>
              <a:rPr lang="en-US" sz="2800" dirty="0">
                <a:effectLst/>
                <a:latin typeface="Calibri" panose="020F0502020204030204" pitchFamily="34" charset="0"/>
              </a:rPr>
              <a:t> mixed wine. </a:t>
            </a:r>
            <a:r>
              <a:rPr lang="en-US" sz="2800" u="none" strike="noStrike" baseline="30000" dirty="0">
                <a:effectLst/>
                <a:latin typeface="Calibri" panose="020F0502020204030204" pitchFamily="34" charset="0"/>
              </a:rPr>
              <a:t>31</a:t>
            </a:r>
            <a:r>
              <a:rPr lang="en-US" sz="2800" u="none" strike="noStrike" dirty="0">
                <a:effectLst/>
                <a:latin typeface="Calibri" panose="020F0502020204030204" pitchFamily="34" charset="0"/>
              </a:rPr>
              <a:t> </a:t>
            </a:r>
            <a:r>
              <a:rPr lang="en-US" sz="2800" u="sng" dirty="0">
                <a:effectLst/>
                <a:latin typeface="Calibri" panose="020F0502020204030204" pitchFamily="34" charset="0"/>
              </a:rPr>
              <a:t>Do not look</a:t>
            </a:r>
            <a:r>
              <a:rPr lang="en-US" sz="2800" dirty="0">
                <a:effectLst/>
                <a:latin typeface="Calibri" panose="020F0502020204030204" pitchFamily="34" charset="0"/>
              </a:rPr>
              <a:t> on the wine when it is red, When it sparkles in the cup, When it goes down smoothly; </a:t>
            </a:r>
            <a:r>
              <a:rPr lang="en-US" sz="2800" u="none" strike="noStrike" baseline="30000" dirty="0">
                <a:effectLst/>
                <a:latin typeface="Calibri" panose="020F0502020204030204" pitchFamily="34" charset="0"/>
              </a:rPr>
              <a:t>32</a:t>
            </a:r>
            <a:r>
              <a:rPr lang="en-US" sz="2800" u="none" strike="noStrike" dirty="0">
                <a:effectLst/>
                <a:latin typeface="Calibri" panose="020F0502020204030204" pitchFamily="34" charset="0"/>
              </a:rPr>
              <a:t> </a:t>
            </a:r>
            <a:r>
              <a:rPr lang="en-US" sz="2800" dirty="0">
                <a:effectLst/>
                <a:latin typeface="Calibri" panose="020F0502020204030204" pitchFamily="34" charset="0"/>
              </a:rPr>
              <a:t>At the last it bites like a serpent And stings like a viper. </a:t>
            </a:r>
            <a:r>
              <a:rPr lang="en-US" sz="2800" u="none" strike="noStrike" baseline="30000" dirty="0">
                <a:effectLst/>
                <a:latin typeface="Calibri" panose="020F0502020204030204" pitchFamily="34" charset="0"/>
              </a:rPr>
              <a:t>33</a:t>
            </a:r>
            <a:r>
              <a:rPr lang="en-US" sz="2800" u="none" strike="noStrike" dirty="0">
                <a:effectLst/>
                <a:latin typeface="Calibri" panose="020F0502020204030204" pitchFamily="34" charset="0"/>
              </a:rPr>
              <a:t> </a:t>
            </a:r>
            <a:r>
              <a:rPr lang="en-US" sz="2800" dirty="0">
                <a:effectLst/>
                <a:latin typeface="Calibri" panose="020F0502020204030204" pitchFamily="34" charset="0"/>
              </a:rPr>
              <a:t>Your eyes will see strange things And your mind will utter perverse things. </a:t>
            </a:r>
            <a:r>
              <a:rPr lang="en-US" sz="2800" u="none" strike="noStrike" baseline="30000" dirty="0">
                <a:effectLst/>
                <a:latin typeface="Calibri" panose="020F0502020204030204" pitchFamily="34" charset="0"/>
              </a:rPr>
              <a:t>34</a:t>
            </a:r>
            <a:r>
              <a:rPr lang="en-US" sz="2800" u="none" strike="noStrike" dirty="0">
                <a:effectLst/>
                <a:latin typeface="Calibri" panose="020F0502020204030204" pitchFamily="34" charset="0"/>
              </a:rPr>
              <a:t> </a:t>
            </a:r>
            <a:r>
              <a:rPr lang="en-US" sz="2800" dirty="0">
                <a:effectLst/>
                <a:latin typeface="Calibri" panose="020F0502020204030204" pitchFamily="34" charset="0"/>
              </a:rPr>
              <a:t>And you will be like one who lies down in the middle of the sea, Or like one who lies down on the top of a mast. </a:t>
            </a:r>
            <a:r>
              <a:rPr lang="en-US" sz="2800" u="none" strike="noStrike" baseline="30000" dirty="0">
                <a:effectLst/>
                <a:latin typeface="Calibri" panose="020F0502020204030204" pitchFamily="34" charset="0"/>
              </a:rPr>
              <a:t>35</a:t>
            </a:r>
            <a:r>
              <a:rPr lang="en-US" sz="2800" u="none" strike="noStrike" dirty="0">
                <a:effectLst/>
                <a:latin typeface="Calibri" panose="020F0502020204030204" pitchFamily="34" charset="0"/>
              </a:rPr>
              <a:t> </a:t>
            </a:r>
            <a:r>
              <a:rPr lang="en-US" sz="2800" dirty="0">
                <a:effectLst/>
                <a:latin typeface="Calibri" panose="020F0502020204030204" pitchFamily="34" charset="0"/>
              </a:rPr>
              <a:t>“They struck me, </a:t>
            </a:r>
            <a:r>
              <a:rPr lang="en-US" sz="2800" i="1" dirty="0">
                <a:effectLst/>
                <a:latin typeface="Calibri" panose="020F0502020204030204" pitchFamily="34" charset="0"/>
              </a:rPr>
              <a:t>but</a:t>
            </a:r>
            <a:r>
              <a:rPr lang="en-US" sz="2800" dirty="0">
                <a:effectLst/>
                <a:latin typeface="Calibri" panose="020F0502020204030204" pitchFamily="34" charset="0"/>
              </a:rPr>
              <a:t> I did not become ill; They beat me, </a:t>
            </a:r>
            <a:r>
              <a:rPr lang="en-US" sz="2800" i="1" dirty="0">
                <a:effectLst/>
                <a:latin typeface="Calibri" panose="020F0502020204030204" pitchFamily="34" charset="0"/>
              </a:rPr>
              <a:t>but</a:t>
            </a:r>
            <a:r>
              <a:rPr lang="en-US" sz="2800" dirty="0">
                <a:effectLst/>
                <a:latin typeface="Calibri" panose="020F0502020204030204" pitchFamily="34" charset="0"/>
              </a:rPr>
              <a:t> I did not know </a:t>
            </a:r>
            <a:r>
              <a:rPr lang="en-US" sz="2800" i="1" dirty="0">
                <a:effectLst/>
                <a:latin typeface="Calibri" panose="020F0502020204030204" pitchFamily="34" charset="0"/>
              </a:rPr>
              <a:t>it.</a:t>
            </a:r>
            <a:r>
              <a:rPr lang="en-US" sz="2800" dirty="0">
                <a:effectLst/>
                <a:latin typeface="Calibri" panose="020F0502020204030204" pitchFamily="34" charset="0"/>
              </a:rPr>
              <a:t> When shall I awake? </a:t>
            </a:r>
            <a:r>
              <a:rPr lang="en-US" sz="2800" u="sng" dirty="0">
                <a:effectLst/>
                <a:latin typeface="Calibri" panose="020F0502020204030204" pitchFamily="34" charset="0"/>
              </a:rPr>
              <a:t>I will seek another drink</a:t>
            </a:r>
            <a:r>
              <a:rPr lang="en-US" sz="2800" dirty="0">
                <a:effectLst/>
                <a:latin typeface="Calibri" panose="020F0502020204030204" pitchFamily="34" charset="0"/>
              </a:rPr>
              <a:t>.” </a:t>
            </a:r>
          </a:p>
          <a:p>
            <a:pPr marL="0" indent="0">
              <a:buNone/>
            </a:pPr>
            <a:endParaRPr lang="en-US" sz="3600" i="1" dirty="0">
              <a:latin typeface="Calibri" panose="020F0502020204030204" pitchFamily="34" charset="0"/>
            </a:endParaRPr>
          </a:p>
        </p:txBody>
      </p:sp>
    </p:spTree>
    <p:extLst>
      <p:ext uri="{BB962C8B-B14F-4D97-AF65-F5344CB8AC3E}">
        <p14:creationId xmlns:p14="http://schemas.microsoft.com/office/powerpoint/2010/main" val="3677529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5" y="171856"/>
            <a:ext cx="10550198" cy="674450"/>
          </a:xfrm>
        </p:spPr>
        <p:txBody>
          <a:bodyPr>
            <a:normAutofit/>
          </a:bodyPr>
          <a:lstStyle/>
          <a:p>
            <a:pPr algn="ctr"/>
            <a:r>
              <a:rPr lang="en-US" sz="3600" b="1" dirty="0"/>
              <a:t>The Dual Nature of sin</a:t>
            </a:r>
          </a:p>
        </p:txBody>
      </p:sp>
      <p:sp>
        <p:nvSpPr>
          <p:cNvPr id="3" name="Content Placeholder 2">
            <a:extLst>
              <a:ext uri="{FF2B5EF4-FFF2-40B4-BE49-F238E27FC236}">
                <a16:creationId xmlns:a16="http://schemas.microsoft.com/office/drawing/2014/main" id="{79B01C77-140F-A412-5A8D-F9ED18BD1E29}"/>
              </a:ext>
            </a:extLst>
          </p:cNvPr>
          <p:cNvSpPr>
            <a:spLocks noGrp="1"/>
          </p:cNvSpPr>
          <p:nvPr>
            <p:ph idx="1"/>
          </p:nvPr>
        </p:nvSpPr>
        <p:spPr>
          <a:xfrm>
            <a:off x="1153893" y="1699500"/>
            <a:ext cx="9409003" cy="4428753"/>
          </a:xfrm>
        </p:spPr>
        <p:txBody>
          <a:bodyPr>
            <a:normAutofit/>
          </a:bodyPr>
          <a:lstStyle/>
          <a:p>
            <a:r>
              <a:rPr lang="en-US" sz="3000" dirty="0">
                <a:effectLst/>
                <a:latin typeface="Calibri" panose="020F0502020204030204" pitchFamily="34" charset="0"/>
                <a:ea typeface="Calibri" panose="020F0502020204030204" pitchFamily="34" charset="0"/>
                <a:cs typeface="Times New Roman" panose="02020603050405020304" pitchFamily="18" charset="0"/>
              </a:rPr>
              <a:t>Sin is pitiable slavery</a:t>
            </a:r>
          </a:p>
          <a:p>
            <a:r>
              <a:rPr lang="en-US" sz="3000" dirty="0">
                <a:effectLst/>
                <a:latin typeface="Calibri" panose="020F0502020204030204" pitchFamily="34" charset="0"/>
                <a:ea typeface="Calibri" panose="020F0502020204030204" pitchFamily="34" charset="0"/>
                <a:cs typeface="Times New Roman" panose="02020603050405020304" pitchFamily="18" charset="0"/>
              </a:rPr>
              <a:t>Sin is overt rebelliousness of selfishness</a:t>
            </a:r>
          </a:p>
          <a:p>
            <a:pPr marL="342900" marR="0" lvl="0" indent="-342900" rtl="0">
              <a:lnSpc>
                <a:spcPct val="107000"/>
              </a:lnSpc>
              <a:spcAft>
                <a:spcPts val="800"/>
              </a:spcAft>
              <a:buFont typeface="Arial" panose="020B0604020202020204" pitchFamily="34" charset="0"/>
              <a:buChar char="•"/>
              <a:tabLst>
                <a:tab pos="457200" algn="l"/>
              </a:tabLst>
            </a:pPr>
            <a:r>
              <a:rPr lang="en-US" sz="3000" dirty="0">
                <a:latin typeface="Calibri" panose="020F0502020204030204" pitchFamily="34" charset="0"/>
                <a:ea typeface="Calibri" panose="020F0502020204030204" pitchFamily="34" charset="0"/>
                <a:cs typeface="Times New Roman" panose="02020603050405020304" pitchFamily="18" charset="0"/>
              </a:rPr>
              <a:t>The redemptive work of Jesus Christ places the emphasis NOT on “healing” but on the grace of forgiveness. </a:t>
            </a:r>
          </a:p>
          <a:p>
            <a:endParaRPr lang="en-US" dirty="0"/>
          </a:p>
        </p:txBody>
      </p:sp>
    </p:spTree>
    <p:extLst>
      <p:ext uri="{BB962C8B-B14F-4D97-AF65-F5344CB8AC3E}">
        <p14:creationId xmlns:p14="http://schemas.microsoft.com/office/powerpoint/2010/main" val="969764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1" name="Heart 10">
            <a:extLst>
              <a:ext uri="{FF2B5EF4-FFF2-40B4-BE49-F238E27FC236}">
                <a16:creationId xmlns:a16="http://schemas.microsoft.com/office/drawing/2014/main" id="{80D15085-5C64-4CCA-84CD-0ECE9790D99A}"/>
              </a:ext>
            </a:extLst>
          </p:cNvPr>
          <p:cNvSpPr/>
          <p:nvPr/>
        </p:nvSpPr>
        <p:spPr>
          <a:xfrm>
            <a:off x="3164916" y="1275715"/>
            <a:ext cx="5353050" cy="5114925"/>
          </a:xfrm>
          <a:prstGeom prst="hear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Rounded Corners 11">
            <a:extLst>
              <a:ext uri="{FF2B5EF4-FFF2-40B4-BE49-F238E27FC236}">
                <a16:creationId xmlns:a16="http://schemas.microsoft.com/office/drawing/2014/main" id="{334DCD31-0942-4AE2-98DC-475E9EF6B9C6}"/>
              </a:ext>
            </a:extLst>
          </p:cNvPr>
          <p:cNvSpPr/>
          <p:nvPr/>
        </p:nvSpPr>
        <p:spPr>
          <a:xfrm>
            <a:off x="1831425" y="2190750"/>
            <a:ext cx="2190750" cy="141922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 Box 2">
            <a:extLst>
              <a:ext uri="{FF2B5EF4-FFF2-40B4-BE49-F238E27FC236}">
                <a16:creationId xmlns:a16="http://schemas.microsoft.com/office/drawing/2014/main" id="{80462CAC-FA67-4071-84B8-EC55A41B6182}"/>
              </a:ext>
            </a:extLst>
          </p:cNvPr>
          <p:cNvSpPr txBox="1">
            <a:spLocks noChangeArrowheads="1"/>
          </p:cNvSpPr>
          <p:nvPr/>
        </p:nvSpPr>
        <p:spPr bwMode="auto">
          <a:xfrm>
            <a:off x="1888566" y="2382838"/>
            <a:ext cx="2057400" cy="1076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Cognitive: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Thinking, Knowing, Believing, Reasoning, Remembering, Interpreting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Rounded Corners 14">
            <a:extLst>
              <a:ext uri="{FF2B5EF4-FFF2-40B4-BE49-F238E27FC236}">
                <a16:creationId xmlns:a16="http://schemas.microsoft.com/office/drawing/2014/main" id="{A4590012-D3A4-4806-B8E4-A0FAE52F507A}"/>
              </a:ext>
            </a:extLst>
          </p:cNvPr>
          <p:cNvSpPr/>
          <p:nvPr/>
        </p:nvSpPr>
        <p:spPr>
          <a:xfrm>
            <a:off x="4679391" y="4648200"/>
            <a:ext cx="2190750" cy="141922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Text Box 14">
            <a:extLst>
              <a:ext uri="{FF2B5EF4-FFF2-40B4-BE49-F238E27FC236}">
                <a16:creationId xmlns:a16="http://schemas.microsoft.com/office/drawing/2014/main" id="{7D0C8E69-F886-45E2-B1B7-F81615E2122D}"/>
              </a:ext>
            </a:extLst>
          </p:cNvPr>
          <p:cNvSpPr txBox="1">
            <a:spLocks noChangeArrowheads="1"/>
          </p:cNvSpPr>
          <p:nvPr/>
        </p:nvSpPr>
        <p:spPr bwMode="auto">
          <a:xfrm>
            <a:off x="4736541" y="4844409"/>
            <a:ext cx="2076450" cy="1076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Volitional:</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Willing, Deciding, Intending, Committing, Acting,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Rounded Corners 15">
            <a:extLst>
              <a:ext uri="{FF2B5EF4-FFF2-40B4-BE49-F238E27FC236}">
                <a16:creationId xmlns:a16="http://schemas.microsoft.com/office/drawing/2014/main" id="{9BBF87F4-10A2-496A-9F4D-FF5B425B1817}"/>
              </a:ext>
            </a:extLst>
          </p:cNvPr>
          <p:cNvSpPr/>
          <p:nvPr/>
        </p:nvSpPr>
        <p:spPr>
          <a:xfrm>
            <a:off x="6955866" y="2190750"/>
            <a:ext cx="2190750" cy="141922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 Box 3">
            <a:extLst>
              <a:ext uri="{FF2B5EF4-FFF2-40B4-BE49-F238E27FC236}">
                <a16:creationId xmlns:a16="http://schemas.microsoft.com/office/drawing/2014/main" id="{F8FE5359-558B-4080-A1ED-D65CECB5AC6A}"/>
              </a:ext>
            </a:extLst>
          </p:cNvPr>
          <p:cNvSpPr txBox="1">
            <a:spLocks noChangeArrowheads="1"/>
          </p:cNvSpPr>
          <p:nvPr/>
        </p:nvSpPr>
        <p:spPr bwMode="auto">
          <a:xfrm>
            <a:off x="7037406" y="2366719"/>
            <a:ext cx="2028825" cy="1123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Affective:</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Desiring, Valuing, Feeling, Emoting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8" name="Straight Arrow Connector 17">
            <a:extLst>
              <a:ext uri="{FF2B5EF4-FFF2-40B4-BE49-F238E27FC236}">
                <a16:creationId xmlns:a16="http://schemas.microsoft.com/office/drawing/2014/main" id="{2E7EBE14-A3BB-4810-95E5-4AAD0177D149}"/>
              </a:ext>
            </a:extLst>
          </p:cNvPr>
          <p:cNvCxnSpPr/>
          <p:nvPr/>
        </p:nvCxnSpPr>
        <p:spPr>
          <a:xfrm>
            <a:off x="4494758" y="3357499"/>
            <a:ext cx="790575" cy="104775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0C88804-B505-4DB2-82CB-3C8A9E0418B0}"/>
              </a:ext>
            </a:extLst>
          </p:cNvPr>
          <p:cNvCxnSpPr>
            <a:cxnSpLocks/>
          </p:cNvCxnSpPr>
          <p:nvPr/>
        </p:nvCxnSpPr>
        <p:spPr>
          <a:xfrm>
            <a:off x="4666983" y="2939415"/>
            <a:ext cx="1984083"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58DC1EC-4D26-4341-B1BF-A16187A83B02}"/>
              </a:ext>
            </a:extLst>
          </p:cNvPr>
          <p:cNvCxnSpPr/>
          <p:nvPr/>
        </p:nvCxnSpPr>
        <p:spPr>
          <a:xfrm flipH="1">
            <a:off x="5941342" y="3335100"/>
            <a:ext cx="885825" cy="106680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 Box 9">
            <a:extLst>
              <a:ext uri="{FF2B5EF4-FFF2-40B4-BE49-F238E27FC236}">
                <a16:creationId xmlns:a16="http://schemas.microsoft.com/office/drawing/2014/main" id="{F2A622B1-4ADA-43C3-A8FD-93CA7B4F3822}"/>
              </a:ext>
            </a:extLst>
          </p:cNvPr>
          <p:cNvSpPr txBox="1">
            <a:spLocks noChangeArrowheads="1"/>
          </p:cNvSpPr>
          <p:nvPr/>
        </p:nvSpPr>
        <p:spPr bwMode="auto">
          <a:xfrm>
            <a:off x="3474478" y="467360"/>
            <a:ext cx="4733925" cy="671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Dynamic Heart: Functions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22" name="Straight Arrow Connector 21">
            <a:extLst>
              <a:ext uri="{FF2B5EF4-FFF2-40B4-BE49-F238E27FC236}">
                <a16:creationId xmlns:a16="http://schemas.microsoft.com/office/drawing/2014/main" id="{B020B011-EF8E-4F07-9EB8-F6890E20BE29}"/>
              </a:ext>
            </a:extLst>
          </p:cNvPr>
          <p:cNvCxnSpPr/>
          <p:nvPr/>
        </p:nvCxnSpPr>
        <p:spPr>
          <a:xfrm flipH="1" flipV="1">
            <a:off x="6507556" y="3962400"/>
            <a:ext cx="1438275" cy="12382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F0913DFE-FE27-483B-B7B0-6DB4A07E9080}"/>
              </a:ext>
            </a:extLst>
          </p:cNvPr>
          <p:cNvCxnSpPr/>
          <p:nvPr/>
        </p:nvCxnSpPr>
        <p:spPr>
          <a:xfrm>
            <a:off x="7936941" y="5191125"/>
            <a:ext cx="0" cy="466725"/>
          </a:xfrm>
          <a:prstGeom prst="line">
            <a:avLst/>
          </a:prstGeom>
          <a:ln w="38100"/>
        </p:spPr>
        <p:style>
          <a:lnRef idx="1">
            <a:schemeClr val="dk1"/>
          </a:lnRef>
          <a:fillRef idx="0">
            <a:schemeClr val="dk1"/>
          </a:fillRef>
          <a:effectRef idx="0">
            <a:schemeClr val="dk1"/>
          </a:effectRef>
          <a:fontRef idx="minor">
            <a:schemeClr val="tx1"/>
          </a:fontRef>
        </p:style>
      </p:cxnSp>
      <p:sp>
        <p:nvSpPr>
          <p:cNvPr id="24" name="Text Box 13">
            <a:extLst>
              <a:ext uri="{FF2B5EF4-FFF2-40B4-BE49-F238E27FC236}">
                <a16:creationId xmlns:a16="http://schemas.microsoft.com/office/drawing/2014/main" id="{7F7B76AF-600E-4779-AD31-B34212CDD6B9}"/>
              </a:ext>
            </a:extLst>
          </p:cNvPr>
          <p:cNvSpPr txBox="1">
            <a:spLocks noChangeArrowheads="1"/>
          </p:cNvSpPr>
          <p:nvPr/>
        </p:nvSpPr>
        <p:spPr bwMode="auto">
          <a:xfrm>
            <a:off x="7403541" y="5753417"/>
            <a:ext cx="1143000" cy="784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All functions interrelated &amp; overlapping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Rectangle 15">
            <a:extLst>
              <a:ext uri="{FF2B5EF4-FFF2-40B4-BE49-F238E27FC236}">
                <a16:creationId xmlns:a16="http://schemas.microsoft.com/office/drawing/2014/main" id="{19741154-A8B7-4954-97F7-C958DEB991C8}"/>
              </a:ext>
            </a:extLst>
          </p:cNvPr>
          <p:cNvSpPr>
            <a:spLocks noChangeArrowheads="1"/>
          </p:cNvSpPr>
          <p:nvPr/>
        </p:nvSpPr>
        <p:spPr bwMode="auto">
          <a:xfrm>
            <a:off x="1879041"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88771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a:extLst>
            <a:ext uri="{FF2B5EF4-FFF2-40B4-BE49-F238E27FC236}">
              <a16:creationId xmlns:a16="http://schemas.microsoft.com/office/drawing/2014/main" id="{27650408-ED13-10D3-47C6-F067877A93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BE9533-DEF6-7584-4770-EEA281DFA63F}"/>
              </a:ext>
            </a:extLst>
          </p:cNvPr>
          <p:cNvSpPr>
            <a:spLocks noGrp="1"/>
          </p:cNvSpPr>
          <p:nvPr>
            <p:ph type="title"/>
          </p:nvPr>
        </p:nvSpPr>
        <p:spPr>
          <a:xfrm>
            <a:off x="311285" y="171856"/>
            <a:ext cx="10550198" cy="674450"/>
          </a:xfrm>
        </p:spPr>
        <p:txBody>
          <a:bodyPr>
            <a:normAutofit/>
          </a:bodyPr>
          <a:lstStyle/>
          <a:p>
            <a:pPr algn="ctr"/>
            <a:r>
              <a:rPr lang="en-US" sz="3600" b="1" dirty="0"/>
              <a:t>Heart Evaluation</a:t>
            </a:r>
          </a:p>
        </p:txBody>
      </p:sp>
      <p:sp>
        <p:nvSpPr>
          <p:cNvPr id="3" name="Content Placeholder 2">
            <a:extLst>
              <a:ext uri="{FF2B5EF4-FFF2-40B4-BE49-F238E27FC236}">
                <a16:creationId xmlns:a16="http://schemas.microsoft.com/office/drawing/2014/main" id="{0CA1A82B-1619-9CE9-F2F0-01D0D428EA46}"/>
              </a:ext>
            </a:extLst>
          </p:cNvPr>
          <p:cNvSpPr>
            <a:spLocks noGrp="1"/>
          </p:cNvSpPr>
          <p:nvPr>
            <p:ph idx="1"/>
          </p:nvPr>
        </p:nvSpPr>
        <p:spPr>
          <a:xfrm>
            <a:off x="621324" y="1160585"/>
            <a:ext cx="10240160" cy="5275384"/>
          </a:xfrm>
        </p:spPr>
        <p:txBody>
          <a:bodyPr>
            <a:normAutofit fontScale="92500" lnSpcReduction="10000"/>
          </a:bodyPr>
          <a:lstStyle/>
          <a:p>
            <a:r>
              <a:rPr lang="en-US" sz="2800" i="1" dirty="0">
                <a:latin typeface="Calibri" panose="020F0502020204030204" pitchFamily="34" charset="0"/>
              </a:rPr>
              <a:t>Without a careful evaluation of our own heart, we can begin to think we are just fine. It can be overwhelming to take a close look at how often we respond wrongly to life’s stressors and temptations, and how far off we may be in searching our own heart and motives. </a:t>
            </a:r>
          </a:p>
          <a:p>
            <a:r>
              <a:rPr lang="en-US" sz="2800" i="1" dirty="0">
                <a:latin typeface="Calibri" panose="020F0502020204030204" pitchFamily="34" charset="0"/>
              </a:rPr>
              <a:t>1 John 2:15–17 —</a:t>
            </a:r>
            <a:r>
              <a:rPr lang="en-US" sz="2800" i="1" baseline="30000" dirty="0">
                <a:latin typeface="Calibri" panose="020F0502020204030204" pitchFamily="34" charset="0"/>
              </a:rPr>
              <a:t> 15 </a:t>
            </a:r>
            <a:r>
              <a:rPr lang="en-US" sz="2800" i="1" dirty="0">
                <a:latin typeface="Calibri" panose="020F0502020204030204" pitchFamily="34" charset="0"/>
              </a:rPr>
              <a:t>Do not love the world nor the things in the world. If anyone loves the world, the love of the Father is not in him. </a:t>
            </a:r>
            <a:r>
              <a:rPr lang="en-US" sz="2800" i="1" baseline="30000" dirty="0">
                <a:latin typeface="Calibri" panose="020F0502020204030204" pitchFamily="34" charset="0"/>
              </a:rPr>
              <a:t>16</a:t>
            </a:r>
            <a:r>
              <a:rPr lang="en-US" sz="2800" i="1" dirty="0">
                <a:latin typeface="Calibri" panose="020F0502020204030204" pitchFamily="34" charset="0"/>
              </a:rPr>
              <a:t> For all that is in the world, the lust of the flesh and the lust of the eyes and the boastful pride of life, is not from the Father, but is from the world. </a:t>
            </a:r>
            <a:r>
              <a:rPr lang="en-US" sz="2800" i="1" baseline="30000" dirty="0">
                <a:latin typeface="Calibri" panose="020F0502020204030204" pitchFamily="34" charset="0"/>
              </a:rPr>
              <a:t>17</a:t>
            </a:r>
            <a:r>
              <a:rPr lang="en-US" sz="2800" i="1" dirty="0">
                <a:latin typeface="Calibri" panose="020F0502020204030204" pitchFamily="34" charset="0"/>
              </a:rPr>
              <a:t> The world is passing away, and also its lusts; but the one who does the will of God lives forever.</a:t>
            </a:r>
            <a:br>
              <a:rPr lang="en-US" sz="2800" i="1" dirty="0">
                <a:latin typeface="Calibri" panose="020F0502020204030204" pitchFamily="34" charset="0"/>
              </a:rPr>
            </a:br>
            <a:endParaRPr lang="en-US" sz="2800" i="1" dirty="0">
              <a:latin typeface="Calibri" panose="020F0502020204030204" pitchFamily="34" charset="0"/>
            </a:endParaRPr>
          </a:p>
          <a:p>
            <a:pPr lvl="2"/>
            <a:r>
              <a:rPr lang="en-US" sz="2400" b="1" i="1" dirty="0">
                <a:latin typeface="Calibri" panose="020F0502020204030204" pitchFamily="34" charset="0"/>
              </a:rPr>
              <a:t>We can do what we want (lust of the flesh)</a:t>
            </a:r>
          </a:p>
          <a:p>
            <a:pPr lvl="2"/>
            <a:r>
              <a:rPr lang="en-US" sz="2400" b="1" i="1" dirty="0">
                <a:latin typeface="Calibri" panose="020F0502020204030204" pitchFamily="34" charset="0"/>
              </a:rPr>
              <a:t>We can have what we want (lust of the eyes)</a:t>
            </a:r>
          </a:p>
          <a:p>
            <a:pPr lvl="2"/>
            <a:r>
              <a:rPr lang="en-US" sz="2400" b="1" i="1" dirty="0">
                <a:latin typeface="Calibri" panose="020F0502020204030204" pitchFamily="34" charset="0"/>
              </a:rPr>
              <a:t>We can be what we want (pride of life)</a:t>
            </a:r>
          </a:p>
        </p:txBody>
      </p:sp>
    </p:spTree>
    <p:extLst>
      <p:ext uri="{BB962C8B-B14F-4D97-AF65-F5344CB8AC3E}">
        <p14:creationId xmlns:p14="http://schemas.microsoft.com/office/powerpoint/2010/main" val="3268175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a:extLst>
            <a:ext uri="{FF2B5EF4-FFF2-40B4-BE49-F238E27FC236}">
              <a16:creationId xmlns:a16="http://schemas.microsoft.com/office/drawing/2014/main" id="{F7C6F77A-1305-F040-B83C-32D128F0F3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281895-515E-882D-859C-F7E92797D204}"/>
              </a:ext>
            </a:extLst>
          </p:cNvPr>
          <p:cNvSpPr>
            <a:spLocks noGrp="1"/>
          </p:cNvSpPr>
          <p:nvPr>
            <p:ph type="title"/>
          </p:nvPr>
        </p:nvSpPr>
        <p:spPr>
          <a:xfrm>
            <a:off x="311285" y="171856"/>
            <a:ext cx="10550198" cy="674450"/>
          </a:xfrm>
        </p:spPr>
        <p:txBody>
          <a:bodyPr>
            <a:normAutofit/>
          </a:bodyPr>
          <a:lstStyle/>
          <a:p>
            <a:pPr algn="ctr"/>
            <a:r>
              <a:rPr lang="en-US" sz="3600" b="1" dirty="0"/>
              <a:t>The fall vs Jesus’ </a:t>
            </a:r>
            <a:r>
              <a:rPr lang="en-US" sz="3600" b="1" dirty="0" err="1"/>
              <a:t>tempations</a:t>
            </a:r>
            <a:endParaRPr lang="en-US" sz="3600" b="1" dirty="0"/>
          </a:p>
        </p:txBody>
      </p:sp>
      <p:graphicFrame>
        <p:nvGraphicFramePr>
          <p:cNvPr id="4" name="Content Placeholder 3">
            <a:extLst>
              <a:ext uri="{FF2B5EF4-FFF2-40B4-BE49-F238E27FC236}">
                <a16:creationId xmlns:a16="http://schemas.microsoft.com/office/drawing/2014/main" id="{D4B14165-F81B-7D4D-6348-27A442CA674C}"/>
              </a:ext>
            </a:extLst>
          </p:cNvPr>
          <p:cNvGraphicFramePr>
            <a:graphicFrameLocks noGrp="1"/>
          </p:cNvGraphicFramePr>
          <p:nvPr>
            <p:ph idx="1"/>
            <p:extLst>
              <p:ext uri="{D42A27DB-BD31-4B8C-83A1-F6EECF244321}">
                <p14:modId xmlns:p14="http://schemas.microsoft.com/office/powerpoint/2010/main" val="1223983110"/>
              </p:ext>
            </p:extLst>
          </p:nvPr>
        </p:nvGraphicFramePr>
        <p:xfrm>
          <a:off x="311288" y="1049166"/>
          <a:ext cx="11329726" cy="5504035"/>
        </p:xfrm>
        <a:graphic>
          <a:graphicData uri="http://schemas.openxmlformats.org/drawingml/2006/table">
            <a:tbl>
              <a:tblPr firstRow="1" bandRow="1">
                <a:tableStyleId>{5C22544A-7EE6-4342-B048-85BDC9FD1C3A}</a:tableStyleId>
              </a:tblPr>
              <a:tblGrid>
                <a:gridCol w="2265945">
                  <a:extLst>
                    <a:ext uri="{9D8B030D-6E8A-4147-A177-3AD203B41FA5}">
                      <a16:colId xmlns:a16="http://schemas.microsoft.com/office/drawing/2014/main" val="3558975987"/>
                    </a:ext>
                  </a:extLst>
                </a:gridCol>
                <a:gridCol w="2265945">
                  <a:extLst>
                    <a:ext uri="{9D8B030D-6E8A-4147-A177-3AD203B41FA5}">
                      <a16:colId xmlns:a16="http://schemas.microsoft.com/office/drawing/2014/main" val="193139806"/>
                    </a:ext>
                  </a:extLst>
                </a:gridCol>
                <a:gridCol w="2020152">
                  <a:extLst>
                    <a:ext uri="{9D8B030D-6E8A-4147-A177-3AD203B41FA5}">
                      <a16:colId xmlns:a16="http://schemas.microsoft.com/office/drawing/2014/main" val="1421335884"/>
                    </a:ext>
                  </a:extLst>
                </a:gridCol>
                <a:gridCol w="1951337">
                  <a:extLst>
                    <a:ext uri="{9D8B030D-6E8A-4147-A177-3AD203B41FA5}">
                      <a16:colId xmlns:a16="http://schemas.microsoft.com/office/drawing/2014/main" val="912418826"/>
                    </a:ext>
                  </a:extLst>
                </a:gridCol>
                <a:gridCol w="2826347">
                  <a:extLst>
                    <a:ext uri="{9D8B030D-6E8A-4147-A177-3AD203B41FA5}">
                      <a16:colId xmlns:a16="http://schemas.microsoft.com/office/drawing/2014/main" val="3920303341"/>
                    </a:ext>
                  </a:extLst>
                </a:gridCol>
              </a:tblGrid>
              <a:tr h="1233663">
                <a:tc>
                  <a:txBody>
                    <a:bodyPr/>
                    <a:lstStyle/>
                    <a:p>
                      <a:r>
                        <a:rPr lang="en-US" sz="2400" dirty="0"/>
                        <a:t>Temptation</a:t>
                      </a:r>
                    </a:p>
                  </a:txBody>
                  <a:tcPr/>
                </a:tc>
                <a:tc>
                  <a:txBody>
                    <a:bodyPr/>
                    <a:lstStyle/>
                    <a:p>
                      <a:r>
                        <a:rPr lang="en-US" sz="2400" dirty="0"/>
                        <a:t>Sin Root</a:t>
                      </a:r>
                    </a:p>
                  </a:txBody>
                  <a:tcPr/>
                </a:tc>
                <a:tc>
                  <a:txBody>
                    <a:bodyPr/>
                    <a:lstStyle/>
                    <a:p>
                      <a:r>
                        <a:rPr lang="en-US" sz="2400" dirty="0"/>
                        <a:t>View of God</a:t>
                      </a:r>
                    </a:p>
                  </a:txBody>
                  <a:tcPr/>
                </a:tc>
                <a:tc>
                  <a:txBody>
                    <a:bodyPr/>
                    <a:lstStyle/>
                    <a:p>
                      <a:r>
                        <a:rPr lang="en-US" sz="2400" dirty="0"/>
                        <a:t>How Eve was tempted in Gen 3</a:t>
                      </a:r>
                    </a:p>
                  </a:txBody>
                  <a:tcPr/>
                </a:tc>
                <a:tc>
                  <a:txBody>
                    <a:bodyPr/>
                    <a:lstStyle/>
                    <a:p>
                      <a:r>
                        <a:rPr lang="en-US" sz="2400" dirty="0"/>
                        <a:t>How Jesus Triumphed in the Gospels</a:t>
                      </a:r>
                    </a:p>
                  </a:txBody>
                  <a:tcPr/>
                </a:tc>
                <a:extLst>
                  <a:ext uri="{0D108BD9-81ED-4DB2-BD59-A6C34878D82A}">
                    <a16:rowId xmlns:a16="http://schemas.microsoft.com/office/drawing/2014/main" val="986433497"/>
                  </a:ext>
                </a:extLst>
              </a:tr>
              <a:tr h="1233663">
                <a:tc>
                  <a:txBody>
                    <a:bodyPr/>
                    <a:lstStyle/>
                    <a:p>
                      <a:r>
                        <a:rPr lang="en-US" dirty="0"/>
                        <a:t>Lust of the Flesh (</a:t>
                      </a:r>
                      <a:r>
                        <a:rPr lang="en-US" b="1" dirty="0"/>
                        <a:t>to do</a:t>
                      </a:r>
                      <a:r>
                        <a:rPr lang="en-US" dirty="0"/>
                        <a:t>)</a:t>
                      </a:r>
                    </a:p>
                  </a:txBody>
                  <a:tcPr/>
                </a:tc>
                <a:tc>
                  <a:txBody>
                    <a:bodyPr/>
                    <a:lstStyle/>
                    <a:p>
                      <a:r>
                        <a:rPr lang="en-US" dirty="0"/>
                        <a:t>Act on your feelings, appetites, and desires</a:t>
                      </a:r>
                    </a:p>
                  </a:txBody>
                  <a:tcPr/>
                </a:tc>
                <a:tc>
                  <a:txBody>
                    <a:bodyPr/>
                    <a:lstStyle/>
                    <a:p>
                      <a:r>
                        <a:rPr lang="en-US" dirty="0"/>
                        <a:t>Doubt God’s </a:t>
                      </a:r>
                      <a:r>
                        <a:rPr lang="en-US" b="1" i="0" u="sng" dirty="0"/>
                        <a:t>goodness, and love</a:t>
                      </a:r>
                      <a:r>
                        <a:rPr lang="en-US" dirty="0"/>
                        <a:t>; seek pleasure above all</a:t>
                      </a:r>
                    </a:p>
                  </a:txBody>
                  <a:tcPr/>
                </a:tc>
                <a:tc>
                  <a:txBody>
                    <a:bodyPr/>
                    <a:lstStyle/>
                    <a:p>
                      <a:r>
                        <a:rPr lang="en-US" dirty="0"/>
                        <a:t>Gen 3:6a </a:t>
                      </a:r>
                      <a:br>
                        <a:rPr lang="en-US" dirty="0"/>
                      </a:br>
                      <a:r>
                        <a:rPr lang="en-US" dirty="0"/>
                        <a:t>“good for food”</a:t>
                      </a:r>
                    </a:p>
                  </a:txBody>
                  <a:tcPr/>
                </a:tc>
                <a:tc>
                  <a:txBody>
                    <a:bodyPr/>
                    <a:lstStyle/>
                    <a:p>
                      <a:r>
                        <a:rPr lang="en-US" dirty="0"/>
                        <a:t>Matt 4:1-4; Luke 4:1-4 </a:t>
                      </a:r>
                      <a:br>
                        <a:rPr lang="en-US" dirty="0"/>
                      </a:br>
                      <a:r>
                        <a:rPr lang="en-US" dirty="0"/>
                        <a:t>Jesus chose to obey the </a:t>
                      </a:r>
                      <a:r>
                        <a:rPr lang="en-US" b="1" dirty="0"/>
                        <a:t>Word of God</a:t>
                      </a:r>
                    </a:p>
                  </a:txBody>
                  <a:tcPr/>
                </a:tc>
                <a:extLst>
                  <a:ext uri="{0D108BD9-81ED-4DB2-BD59-A6C34878D82A}">
                    <a16:rowId xmlns:a16="http://schemas.microsoft.com/office/drawing/2014/main" val="3941772460"/>
                  </a:ext>
                </a:extLst>
              </a:tr>
              <a:tr h="1233663">
                <a:tc>
                  <a:txBody>
                    <a:bodyPr/>
                    <a:lstStyle/>
                    <a:p>
                      <a:r>
                        <a:rPr lang="en-US" dirty="0"/>
                        <a:t>Lust of the Eyes (</a:t>
                      </a:r>
                      <a:r>
                        <a:rPr lang="en-US" b="1" dirty="0"/>
                        <a:t>to have</a:t>
                      </a:r>
                      <a:r>
                        <a:rPr lang="en-US" dirty="0"/>
                        <a:t>)</a:t>
                      </a:r>
                    </a:p>
                  </a:txBody>
                  <a:tcPr/>
                </a:tc>
                <a:tc>
                  <a:txBody>
                    <a:bodyPr/>
                    <a:lstStyle/>
                    <a:p>
                      <a:r>
                        <a:rPr lang="en-US" dirty="0"/>
                        <a:t>Fulfill your selfish and covetous desires</a:t>
                      </a:r>
                    </a:p>
                  </a:txBody>
                  <a:tcPr/>
                </a:tc>
                <a:tc>
                  <a:txBody>
                    <a:bodyPr/>
                    <a:lstStyle/>
                    <a:p>
                      <a:r>
                        <a:rPr lang="en-US" dirty="0"/>
                        <a:t>Doubt God’s </a:t>
                      </a:r>
                      <a:r>
                        <a:rPr lang="en-US" b="1" u="sng" dirty="0"/>
                        <a:t>wisdom;</a:t>
                      </a:r>
                      <a:r>
                        <a:rPr lang="en-US" dirty="0"/>
                        <a:t> worship of self, living for what is seen</a:t>
                      </a:r>
                    </a:p>
                  </a:txBody>
                  <a:tcPr/>
                </a:tc>
                <a:tc>
                  <a:txBody>
                    <a:bodyPr/>
                    <a:lstStyle/>
                    <a:p>
                      <a:r>
                        <a:rPr lang="en-US" dirty="0"/>
                        <a:t>Gen 3:6b</a:t>
                      </a:r>
                      <a:br>
                        <a:rPr lang="en-US" dirty="0"/>
                      </a:br>
                      <a:r>
                        <a:rPr lang="en-US" dirty="0"/>
                        <a:t> “delight to the eyes”</a:t>
                      </a:r>
                    </a:p>
                  </a:txBody>
                  <a:tcPr/>
                </a:tc>
                <a:tc>
                  <a:txBody>
                    <a:bodyPr/>
                    <a:lstStyle/>
                    <a:p>
                      <a:r>
                        <a:rPr lang="en-US" dirty="0"/>
                        <a:t>Matt 4:8-11; Luke 4:5-8 Jesus chose to </a:t>
                      </a:r>
                      <a:r>
                        <a:rPr lang="en-US" b="1" dirty="0"/>
                        <a:t>Worship the Father</a:t>
                      </a:r>
                    </a:p>
                  </a:txBody>
                  <a:tcPr/>
                </a:tc>
                <a:extLst>
                  <a:ext uri="{0D108BD9-81ED-4DB2-BD59-A6C34878D82A}">
                    <a16:rowId xmlns:a16="http://schemas.microsoft.com/office/drawing/2014/main" val="2880709445"/>
                  </a:ext>
                </a:extLst>
              </a:tr>
              <a:tr h="1803046">
                <a:tc>
                  <a:txBody>
                    <a:bodyPr/>
                    <a:lstStyle/>
                    <a:p>
                      <a:r>
                        <a:rPr lang="en-US" dirty="0"/>
                        <a:t>Pride of Life (</a:t>
                      </a:r>
                      <a:r>
                        <a:rPr lang="en-US" b="1" dirty="0"/>
                        <a:t>to be</a:t>
                      </a:r>
                      <a:r>
                        <a:rPr lang="en-US" dirty="0"/>
                        <a:t>)</a:t>
                      </a:r>
                    </a:p>
                  </a:txBody>
                  <a:tcPr/>
                </a:tc>
                <a:tc>
                  <a:txBody>
                    <a:bodyPr/>
                    <a:lstStyle/>
                    <a:p>
                      <a:r>
                        <a:rPr lang="en-US" dirty="0"/>
                        <a:t>Exalt yourself to be “like God” receiving praise from others</a:t>
                      </a:r>
                    </a:p>
                  </a:txBody>
                  <a:tcPr/>
                </a:tc>
                <a:tc>
                  <a:txBody>
                    <a:bodyPr/>
                    <a:lstStyle/>
                    <a:p>
                      <a:r>
                        <a:rPr lang="en-US" dirty="0"/>
                        <a:t>Doubt God’s </a:t>
                      </a:r>
                      <a:r>
                        <a:rPr lang="en-US" b="1" u="sng" dirty="0"/>
                        <a:t>power and sovereign plan</a:t>
                      </a:r>
                      <a:r>
                        <a:rPr lang="en-US" dirty="0"/>
                        <a:t>; defy &amp; test God by doing what you want</a:t>
                      </a:r>
                    </a:p>
                  </a:txBody>
                  <a:tcPr/>
                </a:tc>
                <a:tc>
                  <a:txBody>
                    <a:bodyPr/>
                    <a:lstStyle/>
                    <a:p>
                      <a:r>
                        <a:rPr lang="en-US" dirty="0"/>
                        <a:t>Gen 3:6c</a:t>
                      </a:r>
                      <a:br>
                        <a:rPr lang="en-US" dirty="0"/>
                      </a:br>
                      <a:r>
                        <a:rPr lang="en-US" dirty="0"/>
                        <a:t>“desire to make one wise” and “become like God”</a:t>
                      </a:r>
                    </a:p>
                  </a:txBody>
                  <a:tcPr/>
                </a:tc>
                <a:tc>
                  <a:txBody>
                    <a:bodyPr/>
                    <a:lstStyle/>
                    <a:p>
                      <a:r>
                        <a:rPr lang="en-US" dirty="0"/>
                        <a:t>Matt 4:5-7; Luke 4:9-13 Jesus chose to </a:t>
                      </a:r>
                      <a:r>
                        <a:rPr lang="en-US" b="1" dirty="0"/>
                        <a:t>submit His will</a:t>
                      </a:r>
                      <a:r>
                        <a:rPr lang="en-US" dirty="0"/>
                        <a:t> to match the Father’s will despite impending suffering.</a:t>
                      </a:r>
                    </a:p>
                  </a:txBody>
                  <a:tcPr/>
                </a:tc>
                <a:extLst>
                  <a:ext uri="{0D108BD9-81ED-4DB2-BD59-A6C34878D82A}">
                    <a16:rowId xmlns:a16="http://schemas.microsoft.com/office/drawing/2014/main" val="2028094658"/>
                  </a:ext>
                </a:extLst>
              </a:tr>
            </a:tbl>
          </a:graphicData>
        </a:graphic>
      </p:graphicFrame>
    </p:spTree>
    <p:extLst>
      <p:ext uri="{BB962C8B-B14F-4D97-AF65-F5344CB8AC3E}">
        <p14:creationId xmlns:p14="http://schemas.microsoft.com/office/powerpoint/2010/main" val="3597430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a:extLst>
            <a:ext uri="{FF2B5EF4-FFF2-40B4-BE49-F238E27FC236}">
              <a16:creationId xmlns:a16="http://schemas.microsoft.com/office/drawing/2014/main" id="{86182695-93F9-CA78-2D92-A6FE0CA874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BCA14A-0C80-187F-80EB-870E260AA178}"/>
              </a:ext>
            </a:extLst>
          </p:cNvPr>
          <p:cNvSpPr>
            <a:spLocks noGrp="1"/>
          </p:cNvSpPr>
          <p:nvPr>
            <p:ph type="title"/>
          </p:nvPr>
        </p:nvSpPr>
        <p:spPr>
          <a:xfrm>
            <a:off x="311285" y="171856"/>
            <a:ext cx="10550198" cy="674450"/>
          </a:xfrm>
        </p:spPr>
        <p:txBody>
          <a:bodyPr>
            <a:normAutofit/>
          </a:bodyPr>
          <a:lstStyle/>
          <a:p>
            <a:pPr algn="ctr"/>
            <a:r>
              <a:rPr lang="en-US" sz="3600" b="1" dirty="0"/>
              <a:t>It’s a heart issue</a:t>
            </a:r>
          </a:p>
        </p:txBody>
      </p:sp>
      <p:sp>
        <p:nvSpPr>
          <p:cNvPr id="3" name="Content Placeholder 2">
            <a:extLst>
              <a:ext uri="{FF2B5EF4-FFF2-40B4-BE49-F238E27FC236}">
                <a16:creationId xmlns:a16="http://schemas.microsoft.com/office/drawing/2014/main" id="{ACC6673B-3BF4-95B6-CB27-0A75FF593AC6}"/>
              </a:ext>
            </a:extLst>
          </p:cNvPr>
          <p:cNvSpPr>
            <a:spLocks noGrp="1"/>
          </p:cNvSpPr>
          <p:nvPr>
            <p:ph idx="1"/>
          </p:nvPr>
        </p:nvSpPr>
        <p:spPr>
          <a:xfrm>
            <a:off x="621323" y="1160585"/>
            <a:ext cx="10773507" cy="5275384"/>
          </a:xfrm>
        </p:spPr>
        <p:txBody>
          <a:bodyPr>
            <a:normAutofit/>
          </a:bodyPr>
          <a:lstStyle/>
          <a:p>
            <a:pPr marL="342900" marR="0" lvl="0" indent="-342900" rtl="0">
              <a:lnSpc>
                <a:spcPct val="107000"/>
              </a:lnSpc>
              <a:spcBef>
                <a:spcPts val="0"/>
              </a:spcBef>
              <a:spcAft>
                <a:spcPts val="0"/>
              </a:spcAft>
              <a:buFont typeface="Symbol" panose="05050102010706020507" pitchFamily="18" charset="2"/>
              <a:buChar char=""/>
            </a:pPr>
            <a:r>
              <a:rPr lang="en-US" sz="2800" kern="0" dirty="0">
                <a:effectLst/>
                <a:latin typeface="Calibri" panose="020F0502020204030204" pitchFamily="34" charset="0"/>
                <a:ea typeface="Calibri" panose="020F0502020204030204" pitchFamily="34" charset="0"/>
                <a:cs typeface="Calibri" panose="020F0502020204030204" pitchFamily="34" charset="0"/>
              </a:rPr>
              <a:t>All three of these temptations are rooted in pride.</a:t>
            </a:r>
            <a:br>
              <a:rPr lang="en-US" sz="2800" kern="0" dirty="0">
                <a:effectLst/>
                <a:latin typeface="Calibri" panose="020F0502020204030204" pitchFamily="34" charset="0"/>
                <a:ea typeface="Calibri" panose="020F0502020204030204" pitchFamily="34" charset="0"/>
                <a:cs typeface="Calibri" panose="020F0502020204030204" pitchFamily="34" charset="0"/>
              </a:rPr>
            </a:br>
            <a:r>
              <a:rPr lang="en-US" sz="2800" kern="0" dirty="0">
                <a:effectLst/>
                <a:latin typeface="Calibri" panose="020F0502020204030204" pitchFamily="34" charset="0"/>
                <a:ea typeface="Calibri" panose="020F0502020204030204" pitchFamily="34" charset="0"/>
                <a:cs typeface="Calibri" panose="020F0502020204030204" pitchFamily="34" charset="0"/>
              </a:rPr>
              <a:t>(Proverbs 6:16–19 — </a:t>
            </a:r>
            <a:r>
              <a:rPr lang="en-US" sz="2800" kern="0" baseline="30000" dirty="0">
                <a:effectLst/>
                <a:latin typeface="Calibri" panose="020F0502020204030204" pitchFamily="34" charset="0"/>
                <a:ea typeface="Calibri" panose="020F0502020204030204" pitchFamily="34" charset="0"/>
                <a:cs typeface="Calibri" panose="020F0502020204030204" pitchFamily="34" charset="0"/>
              </a:rPr>
              <a:t>16</a:t>
            </a:r>
            <a:r>
              <a:rPr lang="en-US" sz="2800" kern="0" dirty="0">
                <a:effectLst/>
                <a:latin typeface="Calibri" panose="020F0502020204030204" pitchFamily="34" charset="0"/>
                <a:ea typeface="Calibri" panose="020F0502020204030204" pitchFamily="34" charset="0"/>
                <a:cs typeface="Calibri" panose="020F0502020204030204" pitchFamily="34" charset="0"/>
              </a:rPr>
              <a:t> There are six things which the Lord hates, Yes, seven which are an abomination to Him:</a:t>
            </a:r>
            <a:r>
              <a:rPr lang="en-US" sz="2800" kern="0" baseline="30000" dirty="0">
                <a:effectLst/>
                <a:latin typeface="Calibri" panose="020F0502020204030204" pitchFamily="34" charset="0"/>
                <a:ea typeface="Calibri" panose="020F0502020204030204" pitchFamily="34" charset="0"/>
                <a:cs typeface="Calibri" panose="020F0502020204030204" pitchFamily="34" charset="0"/>
              </a:rPr>
              <a:t>17</a:t>
            </a:r>
            <a:r>
              <a:rPr lang="en-US" sz="2800" kern="0" dirty="0">
                <a:effectLst/>
                <a:latin typeface="Calibri" panose="020F0502020204030204" pitchFamily="34" charset="0"/>
                <a:ea typeface="Calibri" panose="020F0502020204030204" pitchFamily="34" charset="0"/>
                <a:cs typeface="Calibri" panose="020F0502020204030204" pitchFamily="34" charset="0"/>
              </a:rPr>
              <a:t> </a:t>
            </a:r>
            <a:r>
              <a:rPr lang="en-US" sz="2800" b="1" u="sng" kern="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Haughty eyes</a:t>
            </a:r>
            <a:r>
              <a:rPr lang="en-US" sz="2800" kern="0" dirty="0">
                <a:effectLst/>
                <a:latin typeface="Calibri" panose="020F0502020204030204" pitchFamily="34" charset="0"/>
                <a:ea typeface="Calibri" panose="020F0502020204030204" pitchFamily="34" charset="0"/>
                <a:cs typeface="Calibri" panose="020F0502020204030204" pitchFamily="34" charset="0"/>
              </a:rPr>
              <a:t>, a lying tongue, And hands that shed innocent blood, </a:t>
            </a:r>
            <a:r>
              <a:rPr lang="en-US" sz="2800" kern="0" baseline="30000" dirty="0">
                <a:effectLst/>
                <a:latin typeface="Calibri" panose="020F0502020204030204" pitchFamily="34" charset="0"/>
                <a:ea typeface="Calibri" panose="020F0502020204030204" pitchFamily="34" charset="0"/>
                <a:cs typeface="Calibri" panose="020F0502020204030204" pitchFamily="34" charset="0"/>
              </a:rPr>
              <a:t>18</a:t>
            </a:r>
            <a:r>
              <a:rPr lang="en-US" sz="2800" kern="0" dirty="0">
                <a:effectLst/>
                <a:latin typeface="Calibri" panose="020F0502020204030204" pitchFamily="34" charset="0"/>
                <a:ea typeface="Calibri" panose="020F0502020204030204" pitchFamily="34" charset="0"/>
                <a:cs typeface="Calibri" panose="020F0502020204030204" pitchFamily="34" charset="0"/>
              </a:rPr>
              <a:t> A heart that devises wicked plans, Feet that run rapidly to evil, </a:t>
            </a:r>
            <a:r>
              <a:rPr lang="en-US" sz="2800" kern="0" baseline="30000" dirty="0">
                <a:effectLst/>
                <a:latin typeface="Calibri" panose="020F0502020204030204" pitchFamily="34" charset="0"/>
                <a:ea typeface="Calibri" panose="020F0502020204030204" pitchFamily="34" charset="0"/>
                <a:cs typeface="Calibri" panose="020F0502020204030204" pitchFamily="34" charset="0"/>
              </a:rPr>
              <a:t>19</a:t>
            </a:r>
            <a:r>
              <a:rPr lang="en-US" sz="2800" kern="0" dirty="0">
                <a:effectLst/>
                <a:latin typeface="Calibri" panose="020F0502020204030204" pitchFamily="34" charset="0"/>
                <a:ea typeface="Calibri" panose="020F0502020204030204" pitchFamily="34" charset="0"/>
                <a:cs typeface="Calibri" panose="020F0502020204030204" pitchFamily="34" charset="0"/>
              </a:rPr>
              <a:t> A false witness </a:t>
            </a:r>
            <a:r>
              <a:rPr lang="en-US" sz="2800" i="1" kern="0" dirty="0">
                <a:effectLst/>
                <a:latin typeface="Calibri" panose="020F0502020204030204" pitchFamily="34" charset="0"/>
                <a:ea typeface="Calibri" panose="020F0502020204030204" pitchFamily="34" charset="0"/>
                <a:cs typeface="Calibri" panose="020F0502020204030204" pitchFamily="34" charset="0"/>
              </a:rPr>
              <a:t>who</a:t>
            </a:r>
            <a:r>
              <a:rPr lang="en-US" sz="2800" kern="0" dirty="0">
                <a:effectLst/>
                <a:latin typeface="Calibri" panose="020F0502020204030204" pitchFamily="34" charset="0"/>
                <a:ea typeface="Calibri" panose="020F0502020204030204" pitchFamily="34" charset="0"/>
                <a:cs typeface="Calibri" panose="020F0502020204030204" pitchFamily="34" charset="0"/>
              </a:rPr>
              <a:t> utters lies, And one who spreads strife among brothers.</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800" kern="0" dirty="0">
                <a:effectLst/>
                <a:latin typeface="Calibri" panose="020F0502020204030204" pitchFamily="34" charset="0"/>
                <a:ea typeface="Calibri" panose="020F0502020204030204" pitchFamily="34" charset="0"/>
                <a:cs typeface="Calibri" panose="020F0502020204030204" pitchFamily="34" charset="0"/>
              </a:rPr>
              <a:t>To live “in the flesh” is to fulfill our own selfish desires. It is to act as we are “god” of our own lives and this is an idolatrous heart problem!</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13860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5" y="171856"/>
            <a:ext cx="10550198" cy="674450"/>
          </a:xfrm>
        </p:spPr>
        <p:txBody>
          <a:bodyPr>
            <a:normAutofit/>
          </a:bodyPr>
          <a:lstStyle/>
          <a:p>
            <a:pPr algn="ctr"/>
            <a:r>
              <a:rPr lang="en-US" sz="3600" b="1" dirty="0"/>
              <a:t>Looking at the descent</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862664" y="1177047"/>
            <a:ext cx="10466671" cy="5826868"/>
          </a:xfrm>
        </p:spPr>
        <p:txBody>
          <a:bodyPr>
            <a:normAutofit/>
          </a:bodyPr>
          <a:lstStyle/>
          <a:p>
            <a:pPr marL="0" marR="0" indent="0">
              <a:lnSpc>
                <a:spcPct val="115000"/>
              </a:lnSpc>
              <a:spcBef>
                <a:spcPts val="0"/>
              </a:spcBef>
              <a:spcAft>
                <a:spcPts val="1000"/>
              </a:spcAft>
              <a:buNone/>
            </a:pPr>
            <a:r>
              <a:rPr lang="en-US" sz="3600" dirty="0">
                <a:effectLst/>
                <a:latin typeface="Calibri" panose="020F0502020204030204" pitchFamily="34" charset="0"/>
              </a:rPr>
              <a:t>For most people idolatry is a slowly developing courtship. It is a gradual journey that begins even before the first shot of booze, Internet hit, toke of a marijuana, cigarette or bulimic binge.</a:t>
            </a:r>
          </a:p>
          <a:p>
            <a:pPr marL="0" marR="0" indent="0">
              <a:lnSpc>
                <a:spcPct val="115000"/>
              </a:lnSpc>
              <a:spcBef>
                <a:spcPts val="0"/>
              </a:spcBef>
              <a:spcAft>
                <a:spcPts val="1000"/>
              </a:spcAft>
              <a:buNone/>
            </a:pPr>
            <a:r>
              <a:rPr lang="en-US" sz="3600" dirty="0">
                <a:latin typeface="Calibri" panose="020F0502020204030204" pitchFamily="34" charset="0"/>
              </a:rPr>
              <a:t>So don’t just look at the </a:t>
            </a:r>
            <a:r>
              <a:rPr lang="en-US" sz="3600" b="1" u="sng" dirty="0">
                <a:latin typeface="Calibri" panose="020F0502020204030204" pitchFamily="34" charset="0"/>
              </a:rPr>
              <a:t>overt</a:t>
            </a:r>
            <a:r>
              <a:rPr lang="en-US" sz="3600" dirty="0">
                <a:latin typeface="Calibri" panose="020F0502020204030204" pitchFamily="34" charset="0"/>
              </a:rPr>
              <a:t> behavior. Where are your affections? What gets you excited? Are you depressed? Afraid? Angry? Hopeless? What are these emotions saying about what you worship and love?</a:t>
            </a:r>
            <a:endParaRPr lang="en-US" sz="3600" dirty="0">
              <a:effectLst/>
              <a:latin typeface="Calibri" panose="020F0502020204030204" pitchFamily="34" charset="0"/>
            </a:endParaRPr>
          </a:p>
          <a:p>
            <a:pPr marL="0" indent="0">
              <a:buNone/>
            </a:pPr>
            <a:endParaRPr lang="en-US" sz="3600" i="1" dirty="0">
              <a:latin typeface="Calibri" panose="020F0502020204030204" pitchFamily="34" charset="0"/>
            </a:endParaRPr>
          </a:p>
        </p:txBody>
      </p:sp>
    </p:spTree>
    <p:extLst>
      <p:ext uri="{BB962C8B-B14F-4D97-AF65-F5344CB8AC3E}">
        <p14:creationId xmlns:p14="http://schemas.microsoft.com/office/powerpoint/2010/main" val="2312836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a:extLst>
            <a:ext uri="{FF2B5EF4-FFF2-40B4-BE49-F238E27FC236}">
              <a16:creationId xmlns:a16="http://schemas.microsoft.com/office/drawing/2014/main" id="{DF8AA796-9B31-ED73-325A-90343F15A3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F4D73E-1ED0-A553-0801-7FF001B3DA73}"/>
              </a:ext>
            </a:extLst>
          </p:cNvPr>
          <p:cNvSpPr>
            <a:spLocks noGrp="1"/>
          </p:cNvSpPr>
          <p:nvPr>
            <p:ph type="title"/>
          </p:nvPr>
        </p:nvSpPr>
        <p:spPr>
          <a:xfrm>
            <a:off x="311285" y="352853"/>
            <a:ext cx="10550198" cy="923330"/>
          </a:xfrm>
        </p:spPr>
        <p:txBody>
          <a:bodyPr>
            <a:normAutofit fontScale="90000"/>
          </a:bodyPr>
          <a:lstStyle/>
          <a:p>
            <a:pPr algn="ctr"/>
            <a:r>
              <a:rPr lang="en-US" sz="3600" b="1" dirty="0"/>
              <a:t>Looking at the descent</a:t>
            </a:r>
            <a:br>
              <a:rPr lang="en-US" sz="3600" b="1" dirty="0"/>
            </a:br>
            <a:r>
              <a:rPr lang="en-US" sz="2700" b="1" u="sng" dirty="0">
                <a:solidFill>
                  <a:schemeClr val="tx1"/>
                </a:solidFill>
              </a:rPr>
              <a:t>The descent of idolatry</a:t>
            </a:r>
            <a:endParaRPr lang="en-US" sz="3600" b="1" u="sng" dirty="0">
              <a:solidFill>
                <a:schemeClr val="tx1"/>
              </a:solidFill>
            </a:endParaRPr>
          </a:p>
        </p:txBody>
      </p:sp>
      <p:sp>
        <p:nvSpPr>
          <p:cNvPr id="3" name="TextBox 2">
            <a:extLst>
              <a:ext uri="{FF2B5EF4-FFF2-40B4-BE49-F238E27FC236}">
                <a16:creationId xmlns:a16="http://schemas.microsoft.com/office/drawing/2014/main" id="{B1B2035F-F03F-0906-B8BD-63334B36506B}"/>
              </a:ext>
            </a:extLst>
          </p:cNvPr>
          <p:cNvSpPr txBox="1"/>
          <p:nvPr/>
        </p:nvSpPr>
        <p:spPr>
          <a:xfrm>
            <a:off x="4790890" y="1845713"/>
            <a:ext cx="2170444" cy="646331"/>
          </a:xfrm>
          <a:prstGeom prst="rect">
            <a:avLst/>
          </a:prstGeom>
          <a:noFill/>
        </p:spPr>
        <p:txBody>
          <a:bodyPr wrap="square" rtlCol="0">
            <a:spAutoFit/>
          </a:bodyPr>
          <a:lstStyle/>
          <a:p>
            <a:pPr algn="ctr"/>
            <a:r>
              <a:rPr lang="en-US" b="1" dirty="0"/>
              <a:t>UNPREPARED</a:t>
            </a:r>
            <a:br>
              <a:rPr lang="en-US" dirty="0"/>
            </a:br>
            <a:r>
              <a:rPr lang="en-US" dirty="0"/>
              <a:t>Josh 1:8; James 1:22</a:t>
            </a:r>
          </a:p>
        </p:txBody>
      </p:sp>
      <p:sp>
        <p:nvSpPr>
          <p:cNvPr id="5" name="TextBox 4">
            <a:extLst>
              <a:ext uri="{FF2B5EF4-FFF2-40B4-BE49-F238E27FC236}">
                <a16:creationId xmlns:a16="http://schemas.microsoft.com/office/drawing/2014/main" id="{06633AFB-8D0D-507D-E6AE-644DCCA80772}"/>
              </a:ext>
            </a:extLst>
          </p:cNvPr>
          <p:cNvSpPr txBox="1"/>
          <p:nvPr/>
        </p:nvSpPr>
        <p:spPr>
          <a:xfrm>
            <a:off x="2720321" y="2391303"/>
            <a:ext cx="1958545" cy="892552"/>
          </a:xfrm>
          <a:prstGeom prst="rect">
            <a:avLst/>
          </a:prstGeom>
          <a:noFill/>
        </p:spPr>
        <p:txBody>
          <a:bodyPr wrap="square" rtlCol="0">
            <a:spAutoFit/>
          </a:bodyPr>
          <a:lstStyle/>
          <a:p>
            <a:pPr algn="ctr"/>
            <a:r>
              <a:rPr lang="en-US" sz="2800" b="1" dirty="0"/>
              <a:t>SIN</a:t>
            </a:r>
            <a:endParaRPr lang="he-IL" sz="2800" b="1" dirty="0"/>
          </a:p>
          <a:p>
            <a:pPr algn="ctr"/>
            <a:r>
              <a:rPr lang="en-US" sz="2400" dirty="0"/>
              <a:t>James 1:14-15</a:t>
            </a:r>
          </a:p>
        </p:txBody>
      </p:sp>
      <p:sp>
        <p:nvSpPr>
          <p:cNvPr id="6" name="TextBox 5">
            <a:extLst>
              <a:ext uri="{FF2B5EF4-FFF2-40B4-BE49-F238E27FC236}">
                <a16:creationId xmlns:a16="http://schemas.microsoft.com/office/drawing/2014/main" id="{4FEBBDFA-919A-D0D9-2256-D2F4C66EC1F7}"/>
              </a:ext>
            </a:extLst>
          </p:cNvPr>
          <p:cNvSpPr txBox="1"/>
          <p:nvPr/>
        </p:nvSpPr>
        <p:spPr>
          <a:xfrm>
            <a:off x="5390605" y="2787081"/>
            <a:ext cx="1684773" cy="646331"/>
          </a:xfrm>
          <a:prstGeom prst="rect">
            <a:avLst/>
          </a:prstGeom>
          <a:noFill/>
        </p:spPr>
        <p:txBody>
          <a:bodyPr wrap="square" rtlCol="0">
            <a:spAutoFit/>
          </a:bodyPr>
          <a:lstStyle/>
          <a:p>
            <a:pPr algn="ctr"/>
            <a:r>
              <a:rPr lang="en-US" b="1" dirty="0"/>
              <a:t>FRIENDSHIP</a:t>
            </a:r>
            <a:br>
              <a:rPr lang="en-US" dirty="0"/>
            </a:br>
            <a:r>
              <a:rPr lang="en-US" dirty="0"/>
              <a:t>James 4:4</a:t>
            </a:r>
          </a:p>
        </p:txBody>
      </p:sp>
      <p:sp>
        <p:nvSpPr>
          <p:cNvPr id="7" name="TextBox 6">
            <a:extLst>
              <a:ext uri="{FF2B5EF4-FFF2-40B4-BE49-F238E27FC236}">
                <a16:creationId xmlns:a16="http://schemas.microsoft.com/office/drawing/2014/main" id="{78756F25-EEE4-6E15-C2B7-7F5FC7F5421E}"/>
              </a:ext>
            </a:extLst>
          </p:cNvPr>
          <p:cNvSpPr txBox="1"/>
          <p:nvPr/>
        </p:nvSpPr>
        <p:spPr>
          <a:xfrm>
            <a:off x="6795364" y="4295937"/>
            <a:ext cx="2381248" cy="646331"/>
          </a:xfrm>
          <a:prstGeom prst="rect">
            <a:avLst/>
          </a:prstGeom>
          <a:noFill/>
        </p:spPr>
        <p:txBody>
          <a:bodyPr wrap="square" rtlCol="0">
            <a:spAutoFit/>
          </a:bodyPr>
          <a:lstStyle/>
          <a:p>
            <a:r>
              <a:rPr lang="en-US" b="1" dirty="0"/>
              <a:t>LOVE &amp; BETRAYAL</a:t>
            </a:r>
          </a:p>
          <a:p>
            <a:r>
              <a:rPr lang="en-US" dirty="0"/>
              <a:t>1 Jn 2:15; Luke 22:48</a:t>
            </a:r>
          </a:p>
        </p:txBody>
      </p:sp>
      <p:sp>
        <p:nvSpPr>
          <p:cNvPr id="8" name="TextBox 7">
            <a:extLst>
              <a:ext uri="{FF2B5EF4-FFF2-40B4-BE49-F238E27FC236}">
                <a16:creationId xmlns:a16="http://schemas.microsoft.com/office/drawing/2014/main" id="{CC723761-E9F8-616D-F4F6-7AC6AB241317}"/>
              </a:ext>
            </a:extLst>
          </p:cNvPr>
          <p:cNvSpPr txBox="1"/>
          <p:nvPr/>
        </p:nvSpPr>
        <p:spPr>
          <a:xfrm>
            <a:off x="7036759" y="5180848"/>
            <a:ext cx="2518239" cy="923330"/>
          </a:xfrm>
          <a:prstGeom prst="rect">
            <a:avLst/>
          </a:prstGeom>
          <a:noFill/>
        </p:spPr>
        <p:txBody>
          <a:bodyPr wrap="square" rtlCol="0">
            <a:spAutoFit/>
          </a:bodyPr>
          <a:lstStyle/>
          <a:p>
            <a:pPr algn="ctr"/>
            <a:r>
              <a:rPr lang="en-US" b="1" dirty="0"/>
              <a:t>WORSHIP</a:t>
            </a:r>
          </a:p>
          <a:p>
            <a:pPr algn="ctr"/>
            <a:r>
              <a:rPr lang="en-US" dirty="0"/>
              <a:t>Matt. 4:10;  </a:t>
            </a:r>
          </a:p>
          <a:p>
            <a:pPr algn="ctr"/>
            <a:r>
              <a:rPr lang="en-US" dirty="0"/>
              <a:t>Acts 7:42-43</a:t>
            </a:r>
          </a:p>
        </p:txBody>
      </p:sp>
      <p:sp>
        <p:nvSpPr>
          <p:cNvPr id="9" name="TextBox 8">
            <a:extLst>
              <a:ext uri="{FF2B5EF4-FFF2-40B4-BE49-F238E27FC236}">
                <a16:creationId xmlns:a16="http://schemas.microsoft.com/office/drawing/2014/main" id="{E8ED7633-63C2-752A-7F32-52A0C83FBE6C}"/>
              </a:ext>
            </a:extLst>
          </p:cNvPr>
          <p:cNvSpPr txBox="1"/>
          <p:nvPr/>
        </p:nvSpPr>
        <p:spPr>
          <a:xfrm>
            <a:off x="6112896" y="3531130"/>
            <a:ext cx="1840511" cy="646331"/>
          </a:xfrm>
          <a:prstGeom prst="rect">
            <a:avLst/>
          </a:prstGeom>
          <a:noFill/>
        </p:spPr>
        <p:txBody>
          <a:bodyPr wrap="square" rtlCol="0">
            <a:spAutoFit/>
          </a:bodyPr>
          <a:lstStyle/>
          <a:p>
            <a:pPr algn="ctr"/>
            <a:r>
              <a:rPr lang="en-US" b="1" dirty="0"/>
              <a:t>INFATUATION</a:t>
            </a:r>
          </a:p>
          <a:p>
            <a:pPr algn="ctr"/>
            <a:r>
              <a:rPr lang="en-US" dirty="0"/>
              <a:t>Prov. 23:31</a:t>
            </a:r>
          </a:p>
        </p:txBody>
      </p:sp>
      <p:sp>
        <p:nvSpPr>
          <p:cNvPr id="11" name="TextBox 10">
            <a:extLst>
              <a:ext uri="{FF2B5EF4-FFF2-40B4-BE49-F238E27FC236}">
                <a16:creationId xmlns:a16="http://schemas.microsoft.com/office/drawing/2014/main" id="{3EA22002-F568-DB8C-4A96-2CCE3E47A1CE}"/>
              </a:ext>
            </a:extLst>
          </p:cNvPr>
          <p:cNvSpPr txBox="1"/>
          <p:nvPr/>
        </p:nvSpPr>
        <p:spPr>
          <a:xfrm>
            <a:off x="3391055" y="5201689"/>
            <a:ext cx="4195683" cy="1261884"/>
          </a:xfrm>
          <a:prstGeom prst="rect">
            <a:avLst/>
          </a:prstGeom>
          <a:noFill/>
        </p:spPr>
        <p:txBody>
          <a:bodyPr wrap="square" rtlCol="0">
            <a:spAutoFit/>
          </a:bodyPr>
          <a:lstStyle/>
          <a:p>
            <a:pPr algn="ctr"/>
            <a:r>
              <a:rPr lang="en-US" sz="2800" b="1" dirty="0"/>
              <a:t>TRAGEDY</a:t>
            </a:r>
          </a:p>
          <a:p>
            <a:pPr algn="ctr"/>
            <a:r>
              <a:rPr lang="en-US" sz="2400" dirty="0"/>
              <a:t>Cain, David, </a:t>
            </a:r>
            <a:br>
              <a:rPr lang="en-US" sz="2400" dirty="0"/>
            </a:br>
            <a:r>
              <a:rPr lang="en-US" sz="2400" dirty="0"/>
              <a:t>Ananias &amp; Sapphira, Judas</a:t>
            </a:r>
          </a:p>
        </p:txBody>
      </p:sp>
      <p:sp>
        <p:nvSpPr>
          <p:cNvPr id="12" name="Arrow: Down 11">
            <a:extLst>
              <a:ext uri="{FF2B5EF4-FFF2-40B4-BE49-F238E27FC236}">
                <a16:creationId xmlns:a16="http://schemas.microsoft.com/office/drawing/2014/main" id="{73040554-B667-254F-7F90-DEFA08138D97}"/>
              </a:ext>
            </a:extLst>
          </p:cNvPr>
          <p:cNvSpPr/>
          <p:nvPr/>
        </p:nvSpPr>
        <p:spPr>
          <a:xfrm rot="19183139">
            <a:off x="4384754" y="413566"/>
            <a:ext cx="1142163" cy="501326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55F6F15-4F51-C6F6-AEAE-55619ED912F5}"/>
              </a:ext>
            </a:extLst>
          </p:cNvPr>
          <p:cNvSpPr txBox="1"/>
          <p:nvPr/>
        </p:nvSpPr>
        <p:spPr>
          <a:xfrm>
            <a:off x="3627839" y="3798955"/>
            <a:ext cx="1958545" cy="892552"/>
          </a:xfrm>
          <a:prstGeom prst="rect">
            <a:avLst/>
          </a:prstGeom>
          <a:noFill/>
        </p:spPr>
        <p:txBody>
          <a:bodyPr wrap="square" rtlCol="0">
            <a:spAutoFit/>
          </a:bodyPr>
          <a:lstStyle/>
          <a:p>
            <a:pPr algn="ctr"/>
            <a:r>
              <a:rPr lang="en-US" sz="2800" b="1" dirty="0"/>
              <a:t>SLAVERY</a:t>
            </a:r>
            <a:endParaRPr lang="he-IL" sz="2800" b="1" dirty="0"/>
          </a:p>
          <a:p>
            <a:pPr algn="ctr"/>
            <a:r>
              <a:rPr lang="en-US" sz="2400" dirty="0"/>
              <a:t>Romans 6:16</a:t>
            </a:r>
          </a:p>
        </p:txBody>
      </p:sp>
    </p:spTree>
    <p:extLst>
      <p:ext uri="{BB962C8B-B14F-4D97-AF65-F5344CB8AC3E}">
        <p14:creationId xmlns:p14="http://schemas.microsoft.com/office/powerpoint/2010/main" val="415335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4.16667E-7 -2.59259E-6 L 0.0763 0.16968 " pathEditMode="relative" rAng="0" ptsTypes="AA">
                                      <p:cBhvr>
                                        <p:cTn id="6" dur="2000" fill="hold"/>
                                        <p:tgtEl>
                                          <p:spTgt spid="12"/>
                                        </p:tgtEl>
                                        <p:attrNameLst>
                                          <p:attrName>ppt_x</p:attrName>
                                          <p:attrName>ppt_y</p:attrName>
                                        </p:attrNameLst>
                                      </p:cBhvr>
                                      <p:rCtr x="3815" y="84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687566" y="1926076"/>
            <a:ext cx="10470059" cy="4357992"/>
          </a:xfrm>
        </p:spPr>
        <p:txBody>
          <a:bodyPr>
            <a:normAutofit fontScale="92500"/>
          </a:bodyPr>
          <a:lstStyle/>
          <a:p>
            <a:pPr marL="0" indent="0">
              <a:buNone/>
            </a:pPr>
            <a:r>
              <a:rPr lang="en-US" sz="3600" i="1" dirty="0">
                <a:latin typeface="Calibri" panose="020F0502020204030204" pitchFamily="34" charset="0"/>
              </a:rPr>
              <a:t>1.	Addictions begin with sin or </a:t>
            </a:r>
            <a:r>
              <a:rPr lang="en-US" sz="3600" b="1" i="1" u="sng" dirty="0">
                <a:latin typeface="Calibri" panose="020F0502020204030204" pitchFamily="34" charset="0"/>
              </a:rPr>
              <a:t>rebellion</a:t>
            </a:r>
            <a:r>
              <a:rPr lang="en-US" sz="3600" i="1" dirty="0">
                <a:latin typeface="Calibri" panose="020F0502020204030204" pitchFamily="34" charset="0"/>
              </a:rPr>
              <a:t>. The heart desires one more and is briefly satisfied but wants more (James 1:15). At root, all “addictions” are idolatry – </a:t>
            </a:r>
            <a:br>
              <a:rPr lang="en-US" sz="3600" i="1" dirty="0">
                <a:latin typeface="Calibri" panose="020F0502020204030204" pitchFamily="34" charset="0"/>
              </a:rPr>
            </a:br>
            <a:r>
              <a:rPr lang="en-US" sz="3600" i="1" u="sng" dirty="0">
                <a:latin typeface="Calibri" panose="020F0502020204030204" pitchFamily="34" charset="0"/>
              </a:rPr>
              <a:t>wanting something else more than God’s glory</a:t>
            </a:r>
            <a:r>
              <a:rPr lang="en-US" sz="3600" i="1" dirty="0">
                <a:latin typeface="Calibri" panose="020F0502020204030204" pitchFamily="34" charset="0"/>
              </a:rPr>
              <a:t>.</a:t>
            </a:r>
            <a:br>
              <a:rPr lang="en-US" sz="3600" i="1" dirty="0">
                <a:latin typeface="Calibri" panose="020F0502020204030204" pitchFamily="34" charset="0"/>
              </a:rPr>
            </a:br>
            <a:br>
              <a:rPr lang="en-US" sz="3600" i="1" dirty="0">
                <a:latin typeface="Calibri" panose="020F0502020204030204" pitchFamily="34" charset="0"/>
              </a:rPr>
            </a:br>
            <a:r>
              <a:rPr lang="en-US" sz="3600" i="1" dirty="0">
                <a:latin typeface="Calibri" panose="020F0502020204030204" pitchFamily="34" charset="0"/>
              </a:rPr>
              <a:t>James 1:15 – Then when lust has conceived, it gives birth to sin; and when sin is accomplished, it brings forth death.</a:t>
            </a:r>
          </a:p>
          <a:p>
            <a:pPr marL="0" indent="0">
              <a:buNone/>
            </a:pPr>
            <a:endParaRPr lang="en-US" sz="3600" i="1" dirty="0">
              <a:latin typeface="Calibri" panose="020F0502020204030204" pitchFamily="34" charset="0"/>
            </a:endParaRPr>
          </a:p>
          <a:p>
            <a:pPr marL="0" indent="0">
              <a:buNone/>
            </a:pPr>
            <a:endParaRPr lang="en-US" sz="3600" i="1" dirty="0">
              <a:latin typeface="Calibri" panose="020F0502020204030204" pitchFamily="34" charset="0"/>
            </a:endParaRPr>
          </a:p>
        </p:txBody>
      </p:sp>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5" y="171855"/>
            <a:ext cx="10550198" cy="1121923"/>
          </a:xfrm>
        </p:spPr>
        <p:txBody>
          <a:bodyPr>
            <a:normAutofit fontScale="90000"/>
          </a:bodyPr>
          <a:lstStyle/>
          <a:p>
            <a:pPr algn="ctr"/>
            <a:r>
              <a:rPr lang="en-US" sz="3600" b="1" dirty="0"/>
              <a:t>Looking at the descent</a:t>
            </a:r>
            <a:br>
              <a:rPr lang="en-US" sz="3600" b="1" dirty="0"/>
            </a:br>
            <a:r>
              <a:rPr lang="en-US" sz="3600" b="1" dirty="0"/>
              <a:t>Stages of addiction</a:t>
            </a:r>
          </a:p>
        </p:txBody>
      </p:sp>
      <p:sp>
        <p:nvSpPr>
          <p:cNvPr id="4" name="Rectangle 3">
            <a:extLst>
              <a:ext uri="{FF2B5EF4-FFF2-40B4-BE49-F238E27FC236}">
                <a16:creationId xmlns:a16="http://schemas.microsoft.com/office/drawing/2014/main" id="{0AB73B61-085B-6BDD-5668-A0D36B51A08D}"/>
              </a:ext>
            </a:extLst>
          </p:cNvPr>
          <p:cNvSpPr/>
          <p:nvPr/>
        </p:nvSpPr>
        <p:spPr>
          <a:xfrm>
            <a:off x="721360" y="3515360"/>
            <a:ext cx="8371840" cy="50800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76200">
                <a:solidFill>
                  <a:srgbClr val="FF0000"/>
                </a:solidFill>
              </a:ln>
              <a:solidFill>
                <a:srgbClr val="FFFF00"/>
              </a:solidFill>
            </a:endParaRPr>
          </a:p>
        </p:txBody>
      </p:sp>
    </p:spTree>
    <p:extLst>
      <p:ext uri="{BB962C8B-B14F-4D97-AF65-F5344CB8AC3E}">
        <p14:creationId xmlns:p14="http://schemas.microsoft.com/office/powerpoint/2010/main" val="246112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5" y="171856"/>
            <a:ext cx="10550198" cy="674450"/>
          </a:xfrm>
        </p:spPr>
        <p:txBody>
          <a:bodyPr>
            <a:normAutofit fontScale="90000"/>
          </a:bodyPr>
          <a:lstStyle/>
          <a:p>
            <a:pPr algn="ctr"/>
            <a:r>
              <a:rPr lang="en-US" sz="3600" b="1" dirty="0"/>
              <a:t>Addiction: working definition</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675095" y="1247136"/>
            <a:ext cx="10466671" cy="5311302"/>
          </a:xfrm>
        </p:spPr>
        <p:txBody>
          <a:bodyPr>
            <a:normAutofit fontScale="85000" lnSpcReduction="20000"/>
          </a:bodyPr>
          <a:lstStyle/>
          <a:p>
            <a:pPr marL="742950" marR="0" indent="-742950">
              <a:lnSpc>
                <a:spcPct val="115000"/>
              </a:lnSpc>
              <a:spcBef>
                <a:spcPts val="0"/>
              </a:spcBef>
              <a:spcAft>
                <a:spcPts val="1000"/>
              </a:spcAft>
              <a:buAutoNum type="arabicPeriod" startAt="2"/>
            </a:pPr>
            <a:r>
              <a:rPr lang="en-US" sz="3600" dirty="0">
                <a:effectLst/>
                <a:latin typeface="Calibri" panose="020F0502020204030204" pitchFamily="34" charset="0"/>
              </a:rPr>
              <a:t>Addiction is </a:t>
            </a:r>
            <a:r>
              <a:rPr lang="en-US" sz="3600" b="1" u="sng" dirty="0">
                <a:effectLst/>
                <a:latin typeface="Calibri" panose="020F0502020204030204" pitchFamily="34" charset="0"/>
              </a:rPr>
              <a:t>bondage</a:t>
            </a:r>
            <a:r>
              <a:rPr lang="en-US" sz="3600" dirty="0">
                <a:effectLst/>
                <a:latin typeface="Calibri" panose="020F0502020204030204" pitchFamily="34" charset="0"/>
              </a:rPr>
              <a:t> to the rule of a substance, activity, or state of mind, which then becomes the center of life, defending itself from the truth so that even bad consequences don’t bring repentance, and leading to further estrangement from God. </a:t>
            </a:r>
            <a:br>
              <a:rPr lang="en-US" sz="3600" dirty="0">
                <a:effectLst/>
                <a:latin typeface="Calibri" panose="020F0502020204030204" pitchFamily="34" charset="0"/>
              </a:rPr>
            </a:br>
            <a:endParaRPr lang="en-US" sz="3600" dirty="0">
              <a:effectLst/>
              <a:latin typeface="Calibri" panose="020F0502020204030204" pitchFamily="34" charset="0"/>
            </a:endParaRPr>
          </a:p>
          <a:p>
            <a:pPr marL="0" marR="0" indent="0">
              <a:lnSpc>
                <a:spcPct val="115000"/>
              </a:lnSpc>
              <a:spcBef>
                <a:spcPts val="0"/>
              </a:spcBef>
              <a:spcAft>
                <a:spcPts val="1000"/>
              </a:spcAft>
              <a:buNone/>
            </a:pPr>
            <a:r>
              <a:rPr lang="en-US" sz="3000" dirty="0">
                <a:effectLst/>
                <a:latin typeface="Calibri" panose="020F0502020204030204" pitchFamily="34" charset="0"/>
              </a:rPr>
              <a:t>Prov. 27:20 – </a:t>
            </a:r>
            <a:r>
              <a:rPr lang="en-US" sz="3000" dirty="0" err="1">
                <a:effectLst/>
                <a:latin typeface="Calibri" panose="020F0502020204030204" pitchFamily="34" charset="0"/>
              </a:rPr>
              <a:t>Sheol</a:t>
            </a:r>
            <a:r>
              <a:rPr lang="en-US" sz="3000" dirty="0">
                <a:effectLst/>
                <a:latin typeface="Calibri" panose="020F0502020204030204" pitchFamily="34" charset="0"/>
              </a:rPr>
              <a:t> and Abaddon are never satisfied, nor are the eyes of man every satisfied. </a:t>
            </a:r>
          </a:p>
          <a:p>
            <a:pPr marL="0" marR="0" indent="0">
              <a:lnSpc>
                <a:spcPct val="115000"/>
              </a:lnSpc>
              <a:spcBef>
                <a:spcPts val="0"/>
              </a:spcBef>
              <a:spcAft>
                <a:spcPts val="1000"/>
              </a:spcAft>
              <a:buNone/>
            </a:pPr>
            <a:r>
              <a:rPr lang="en-US" sz="3000" dirty="0">
                <a:effectLst/>
                <a:latin typeface="Calibri" panose="020F0502020204030204" pitchFamily="34" charset="0"/>
              </a:rPr>
              <a:t>See also:1 Cor. 10:7; 2 Pet. 2:14; Prov. 30:15-16; </a:t>
            </a:r>
            <a:r>
              <a:rPr lang="en-US" sz="3000" dirty="0" err="1">
                <a:effectLst/>
                <a:latin typeface="Calibri" panose="020F0502020204030204" pitchFamily="34" charset="0"/>
              </a:rPr>
              <a:t>Ecc</a:t>
            </a:r>
            <a:r>
              <a:rPr lang="en-US" sz="3000" dirty="0">
                <a:effectLst/>
                <a:latin typeface="Calibri" panose="020F0502020204030204" pitchFamily="34" charset="0"/>
              </a:rPr>
              <a:t>. 1:8. Whether then, you eat or drink or whatever you do, do all to the glory of God (1 Corinthians 10:31)</a:t>
            </a:r>
          </a:p>
          <a:p>
            <a:pPr marL="0" indent="0">
              <a:buNone/>
            </a:pPr>
            <a:endParaRPr lang="en-US" sz="3600" i="1" dirty="0">
              <a:latin typeface="Calibri" panose="020F0502020204030204" pitchFamily="34" charset="0"/>
            </a:endParaRPr>
          </a:p>
        </p:txBody>
      </p:sp>
    </p:spTree>
    <p:extLst>
      <p:ext uri="{BB962C8B-B14F-4D97-AF65-F5344CB8AC3E}">
        <p14:creationId xmlns:p14="http://schemas.microsoft.com/office/powerpoint/2010/main" val="190666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p:txBody>
          <a:bodyPr>
            <a:normAutofit/>
          </a:bodyPr>
          <a:lstStyle/>
          <a:p>
            <a:pPr algn="ctr"/>
            <a:r>
              <a:rPr lang="en-US" sz="3200" b="1" dirty="0"/>
              <a:t>Understanding the heart of addictions</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647272" y="1825624"/>
            <a:ext cx="11054993" cy="4616273"/>
          </a:xfrm>
        </p:spPr>
        <p:txBody>
          <a:bodyPr>
            <a:normAutofit fontScale="92500" lnSpcReduction="10000"/>
          </a:bodyPr>
          <a:lstStyle/>
          <a:p>
            <a:pPr>
              <a:lnSpc>
                <a:spcPct val="120000"/>
              </a:lnSpc>
            </a:pPr>
            <a:r>
              <a:rPr lang="en-US" sz="3200" dirty="0">
                <a:latin typeface="Calibri" panose="020F0502020204030204" pitchFamily="34" charset="0"/>
                <a:ea typeface="Calibri" panose="020F0502020204030204" pitchFamily="34" charset="0"/>
                <a:cs typeface="Times New Roman" panose="02020603050405020304" pitchFamily="18" charset="0"/>
              </a:rPr>
              <a:t>If studying the various parts of Scripture (exegesis) as they develop across the canon toward Christ (biblical theology) relate together in a coherent manner (systematic theology), then not only can we learn from the past (historical theology), but we can also gain wisdom to live in the present (</a:t>
            </a:r>
            <a:r>
              <a:rPr lang="en-US" sz="3200" b="1" u="sng" dirty="0">
                <a:latin typeface="Calibri" panose="020F0502020204030204" pitchFamily="34" charset="0"/>
                <a:ea typeface="Calibri" panose="020F0502020204030204" pitchFamily="34" charset="0"/>
                <a:cs typeface="Times New Roman" panose="02020603050405020304" pitchFamily="18" charset="0"/>
              </a:rPr>
              <a:t>practical</a:t>
            </a:r>
            <a:r>
              <a:rPr lang="en-US" sz="3200" dirty="0">
                <a:latin typeface="Calibri" panose="020F0502020204030204" pitchFamily="34" charset="0"/>
                <a:ea typeface="Calibri" panose="020F0502020204030204" pitchFamily="34" charset="0"/>
                <a:cs typeface="Times New Roman" panose="02020603050405020304" pitchFamily="18" charset="0"/>
              </a:rPr>
              <a:t> theology).</a:t>
            </a:r>
          </a:p>
          <a:p>
            <a:r>
              <a:rPr lang="en-US" sz="3000" dirty="0">
                <a:effectLst/>
                <a:latin typeface="Calibri" panose="020F0502020204030204" pitchFamily="34" charset="0"/>
                <a:ea typeface="Calibri" panose="020F0502020204030204" pitchFamily="34" charset="0"/>
                <a:cs typeface="Times New Roman" panose="02020603050405020304" pitchFamily="18" charset="0"/>
              </a:rPr>
              <a:t>Theology makes a difference. It is the infrastructure of our lives. Build It poorly and the building will eventually collapse in ruins. Build it well and you will be prepared for anything. (Matt. 7:24-27)</a:t>
            </a:r>
          </a:p>
          <a:p>
            <a:r>
              <a:rPr lang="en-US" sz="3000" dirty="0">
                <a:effectLst/>
                <a:latin typeface="Calibri" panose="020F0502020204030204" pitchFamily="34" charset="0"/>
                <a:ea typeface="Calibri" panose="020F0502020204030204" pitchFamily="34" charset="0"/>
                <a:cs typeface="Times New Roman" panose="02020603050405020304" pitchFamily="18" charset="0"/>
              </a:rPr>
              <a:t>Addictions are ultimately a disorder of </a:t>
            </a:r>
            <a:r>
              <a:rPr lang="en-US" sz="3000" b="1" u="sng" dirty="0">
                <a:effectLst/>
                <a:latin typeface="Calibri" panose="020F0502020204030204" pitchFamily="34" charset="0"/>
                <a:ea typeface="Calibri" panose="020F0502020204030204" pitchFamily="34" charset="0"/>
                <a:cs typeface="Times New Roman" panose="02020603050405020304" pitchFamily="18" charset="0"/>
              </a:rPr>
              <a:t>worship</a:t>
            </a:r>
            <a:r>
              <a:rPr lang="en-US" sz="30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364957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5" y="171855"/>
            <a:ext cx="10550198" cy="1121923"/>
          </a:xfrm>
        </p:spPr>
        <p:txBody>
          <a:bodyPr>
            <a:normAutofit fontScale="90000"/>
          </a:bodyPr>
          <a:lstStyle/>
          <a:p>
            <a:pPr algn="ctr"/>
            <a:r>
              <a:rPr lang="en-US" sz="3600" b="1" dirty="0"/>
              <a:t>Looking at the descent</a:t>
            </a:r>
            <a:br>
              <a:rPr lang="en-US" sz="3600" b="1" dirty="0"/>
            </a:br>
            <a:r>
              <a:rPr lang="en-US" sz="3600" b="1" dirty="0"/>
              <a:t>Stages of addiction</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687566" y="1926076"/>
            <a:ext cx="10470059" cy="4357992"/>
          </a:xfrm>
        </p:spPr>
        <p:txBody>
          <a:bodyPr>
            <a:normAutofit fontScale="92500"/>
          </a:bodyPr>
          <a:lstStyle/>
          <a:p>
            <a:pPr marL="0" indent="0">
              <a:buNone/>
            </a:pPr>
            <a:r>
              <a:rPr lang="en-US" sz="3600" i="1" dirty="0">
                <a:latin typeface="Calibri" panose="020F0502020204030204" pitchFamily="34" charset="0"/>
              </a:rPr>
              <a:t>2.	The later cycle of “addictions” is bondage. The </a:t>
            </a:r>
            <a:r>
              <a:rPr lang="en-US" sz="3600" b="1" i="1" u="sng" dirty="0">
                <a:latin typeface="Calibri" panose="020F0502020204030204" pitchFamily="34" charset="0"/>
              </a:rPr>
              <a:t>idolatrous</a:t>
            </a:r>
            <a:r>
              <a:rPr lang="en-US" sz="3600" i="1" dirty="0">
                <a:latin typeface="Calibri" panose="020F0502020204030204" pitchFamily="34" charset="0"/>
              </a:rPr>
              <a:t> heart wants more; these cravings are compounded with biological physiological reactions and demand more.</a:t>
            </a:r>
          </a:p>
          <a:p>
            <a:pPr marL="0" indent="0">
              <a:buNone/>
            </a:pPr>
            <a:br>
              <a:rPr lang="en-US" sz="3600" i="1" dirty="0">
                <a:latin typeface="Calibri" panose="020F0502020204030204" pitchFamily="34" charset="0"/>
              </a:rPr>
            </a:br>
            <a:r>
              <a:rPr lang="en-US" sz="3600" i="1" dirty="0">
                <a:latin typeface="Calibri" panose="020F0502020204030204" pitchFamily="34" charset="0"/>
              </a:rPr>
              <a:t>Prov. 27:20 – </a:t>
            </a:r>
            <a:r>
              <a:rPr lang="en-US" sz="3600" i="1" dirty="0" err="1">
                <a:latin typeface="Calibri" panose="020F0502020204030204" pitchFamily="34" charset="0"/>
              </a:rPr>
              <a:t>Sheol</a:t>
            </a:r>
            <a:r>
              <a:rPr lang="en-US" sz="3600" i="1" dirty="0">
                <a:latin typeface="Calibri" panose="020F0502020204030204" pitchFamily="34" charset="0"/>
              </a:rPr>
              <a:t> and Abaddon are never satisfied, Nor are the eyes of man every satisfied. </a:t>
            </a:r>
            <a:br>
              <a:rPr lang="en-US" sz="3600" i="1" dirty="0">
                <a:latin typeface="Calibri" panose="020F0502020204030204" pitchFamily="34" charset="0"/>
              </a:rPr>
            </a:br>
            <a:r>
              <a:rPr lang="en-US" sz="3600" i="1" dirty="0">
                <a:latin typeface="Calibri" panose="020F0502020204030204" pitchFamily="34" charset="0"/>
              </a:rPr>
              <a:t>See also:1 Cor. 10:7; 2 Pet. 2:14; Prov. 30:15-16; </a:t>
            </a:r>
            <a:r>
              <a:rPr lang="en-US" sz="3600" i="1" dirty="0" err="1">
                <a:latin typeface="Calibri" panose="020F0502020204030204" pitchFamily="34" charset="0"/>
              </a:rPr>
              <a:t>Ecc</a:t>
            </a:r>
            <a:r>
              <a:rPr lang="en-US" sz="3600" i="1" dirty="0">
                <a:latin typeface="Calibri" panose="020F0502020204030204" pitchFamily="34" charset="0"/>
              </a:rPr>
              <a:t>. 1:8</a:t>
            </a:r>
          </a:p>
          <a:p>
            <a:pPr marL="0" indent="0">
              <a:buNone/>
            </a:pPr>
            <a:endParaRPr lang="en-US" sz="3600" i="1" dirty="0">
              <a:latin typeface="Calibri" panose="020F0502020204030204" pitchFamily="34" charset="0"/>
            </a:endParaRPr>
          </a:p>
          <a:p>
            <a:pPr marL="0" indent="0">
              <a:buNone/>
            </a:pPr>
            <a:endParaRPr lang="en-US" sz="3600" i="1" dirty="0">
              <a:latin typeface="Calibri" panose="020F0502020204030204" pitchFamily="34" charset="0"/>
            </a:endParaRPr>
          </a:p>
        </p:txBody>
      </p:sp>
    </p:spTree>
    <p:extLst>
      <p:ext uri="{BB962C8B-B14F-4D97-AF65-F5344CB8AC3E}">
        <p14:creationId xmlns:p14="http://schemas.microsoft.com/office/powerpoint/2010/main" val="3169813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518955" y="651328"/>
            <a:ext cx="10550198" cy="674450"/>
          </a:xfrm>
        </p:spPr>
        <p:txBody>
          <a:bodyPr>
            <a:normAutofit fontScale="90000"/>
          </a:bodyPr>
          <a:lstStyle/>
          <a:p>
            <a:pPr algn="ctr"/>
            <a:r>
              <a:rPr lang="en-US" sz="3600" b="1" dirty="0"/>
              <a:t>The heart of all behavior problems is a lack of heart for God</a:t>
            </a:r>
          </a:p>
        </p:txBody>
      </p:sp>
      <p:sp>
        <p:nvSpPr>
          <p:cNvPr id="5" name="Content Placeholder 4">
            <a:extLst>
              <a:ext uri="{FF2B5EF4-FFF2-40B4-BE49-F238E27FC236}">
                <a16:creationId xmlns:a16="http://schemas.microsoft.com/office/drawing/2014/main" id="{808B2357-18BB-4804-B52B-0B636160C28D}"/>
              </a:ext>
            </a:extLst>
          </p:cNvPr>
          <p:cNvSpPr>
            <a:spLocks noGrp="1"/>
          </p:cNvSpPr>
          <p:nvPr>
            <p:ph idx="1"/>
          </p:nvPr>
        </p:nvSpPr>
        <p:spPr/>
        <p:txBody>
          <a:bodyPr>
            <a:normAutofit/>
          </a:bodyPr>
          <a:lstStyle/>
          <a:p>
            <a:r>
              <a:rPr lang="en-US" sz="2800" dirty="0"/>
              <a:t>The Lord warned His people in Ezekiel 14:4-5: “any man of the house of Israel who sets up his </a:t>
            </a:r>
            <a:r>
              <a:rPr lang="en-US" sz="3200" b="1" i="1" dirty="0">
                <a:solidFill>
                  <a:srgbClr val="FF0000"/>
                </a:solidFill>
              </a:rPr>
              <a:t>idols of the heart</a:t>
            </a:r>
            <a:r>
              <a:rPr lang="en-US" sz="2800" dirty="0"/>
              <a:t>, puts right before his face the </a:t>
            </a:r>
            <a:r>
              <a:rPr lang="en-US" sz="3200" b="1" dirty="0">
                <a:solidFill>
                  <a:srgbClr val="FF0000"/>
                </a:solidFill>
              </a:rPr>
              <a:t>stumbling block </a:t>
            </a:r>
            <a:r>
              <a:rPr lang="en-US" sz="2800" dirty="0"/>
              <a:t>of his iniquity,…..</a:t>
            </a:r>
          </a:p>
        </p:txBody>
      </p:sp>
      <p:sp>
        <p:nvSpPr>
          <p:cNvPr id="10" name="TextBox 9">
            <a:extLst>
              <a:ext uri="{FF2B5EF4-FFF2-40B4-BE49-F238E27FC236}">
                <a16:creationId xmlns:a16="http://schemas.microsoft.com/office/drawing/2014/main" id="{F4A1C8F9-434D-4836-B14A-83F180CCB0C7}"/>
              </a:ext>
            </a:extLst>
          </p:cNvPr>
          <p:cNvSpPr txBox="1"/>
          <p:nvPr/>
        </p:nvSpPr>
        <p:spPr>
          <a:xfrm>
            <a:off x="7574119" y="3844974"/>
            <a:ext cx="2597922"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I TRUST MOST</a:t>
            </a:r>
          </a:p>
        </p:txBody>
      </p:sp>
      <p:sp>
        <p:nvSpPr>
          <p:cNvPr id="11" name="TextBox 10">
            <a:extLst>
              <a:ext uri="{FF2B5EF4-FFF2-40B4-BE49-F238E27FC236}">
                <a16:creationId xmlns:a16="http://schemas.microsoft.com/office/drawing/2014/main" id="{A24A2048-A101-4F6C-B61D-BC83A035D2B3}"/>
              </a:ext>
            </a:extLst>
          </p:cNvPr>
          <p:cNvSpPr txBox="1"/>
          <p:nvPr/>
        </p:nvSpPr>
        <p:spPr>
          <a:xfrm>
            <a:off x="7695391" y="5200548"/>
            <a:ext cx="2597922"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I LOVE MOST</a:t>
            </a:r>
          </a:p>
        </p:txBody>
      </p:sp>
      <p:sp>
        <p:nvSpPr>
          <p:cNvPr id="12" name="TextBox 11">
            <a:extLst>
              <a:ext uri="{FF2B5EF4-FFF2-40B4-BE49-F238E27FC236}">
                <a16:creationId xmlns:a16="http://schemas.microsoft.com/office/drawing/2014/main" id="{CFDF9348-0BEC-4DEA-AD9C-5AEB946D6B74}"/>
              </a:ext>
            </a:extLst>
          </p:cNvPr>
          <p:cNvSpPr txBox="1"/>
          <p:nvPr/>
        </p:nvSpPr>
        <p:spPr>
          <a:xfrm>
            <a:off x="809347" y="4994142"/>
            <a:ext cx="2597922"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I FEAR MOST</a:t>
            </a:r>
          </a:p>
        </p:txBody>
      </p:sp>
      <p:sp>
        <p:nvSpPr>
          <p:cNvPr id="13" name="TextBox 12">
            <a:extLst>
              <a:ext uri="{FF2B5EF4-FFF2-40B4-BE49-F238E27FC236}">
                <a16:creationId xmlns:a16="http://schemas.microsoft.com/office/drawing/2014/main" id="{07A246F9-730C-4766-B0C3-B1EFC2F3DF59}"/>
              </a:ext>
            </a:extLst>
          </p:cNvPr>
          <p:cNvSpPr txBox="1"/>
          <p:nvPr/>
        </p:nvSpPr>
        <p:spPr>
          <a:xfrm>
            <a:off x="977573" y="3883933"/>
            <a:ext cx="2597922"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I WANT MOST</a:t>
            </a:r>
          </a:p>
        </p:txBody>
      </p:sp>
      <p:sp>
        <p:nvSpPr>
          <p:cNvPr id="14" name="Arrow: Right 13">
            <a:extLst>
              <a:ext uri="{FF2B5EF4-FFF2-40B4-BE49-F238E27FC236}">
                <a16:creationId xmlns:a16="http://schemas.microsoft.com/office/drawing/2014/main" id="{EEFAF08C-C3A2-49A6-B777-E74E52F03177}"/>
              </a:ext>
            </a:extLst>
          </p:cNvPr>
          <p:cNvSpPr/>
          <p:nvPr/>
        </p:nvSpPr>
        <p:spPr>
          <a:xfrm rot="1992490">
            <a:off x="3410576" y="4192562"/>
            <a:ext cx="978408" cy="35126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622C4710-7CAB-4AD3-95F4-0623D6B5BF8E}"/>
              </a:ext>
            </a:extLst>
          </p:cNvPr>
          <p:cNvSpPr/>
          <p:nvPr/>
        </p:nvSpPr>
        <p:spPr>
          <a:xfrm rot="20401354">
            <a:off x="3258307" y="5196661"/>
            <a:ext cx="978408" cy="35126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48E73192-EAA8-4275-B3F5-EC564E12700B}"/>
              </a:ext>
            </a:extLst>
          </p:cNvPr>
          <p:cNvSpPr/>
          <p:nvPr/>
        </p:nvSpPr>
        <p:spPr>
          <a:xfrm rot="9728339">
            <a:off x="6372313" y="4285018"/>
            <a:ext cx="978408" cy="35126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D8AF202A-75AA-44FA-8CC5-CA5C7FAC07D7}"/>
              </a:ext>
            </a:extLst>
          </p:cNvPr>
          <p:cNvSpPr/>
          <p:nvPr/>
        </p:nvSpPr>
        <p:spPr>
          <a:xfrm rot="12363019">
            <a:off x="6464891" y="5163813"/>
            <a:ext cx="978408" cy="35126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264ADC0-9F58-4218-8119-D6BC332AA07C}"/>
              </a:ext>
            </a:extLst>
          </p:cNvPr>
          <p:cNvSpPr/>
          <p:nvPr/>
        </p:nvSpPr>
        <p:spPr>
          <a:xfrm>
            <a:off x="4572004" y="4247257"/>
            <a:ext cx="1623702" cy="1538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EDF62B-6E4D-4344-8869-C1780842DAEE}"/>
              </a:ext>
            </a:extLst>
          </p:cNvPr>
          <p:cNvSpPr/>
          <p:nvPr/>
        </p:nvSpPr>
        <p:spPr>
          <a:xfrm>
            <a:off x="4572004" y="4247257"/>
            <a:ext cx="1606608" cy="153824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Crown outline">
            <a:extLst>
              <a:ext uri="{FF2B5EF4-FFF2-40B4-BE49-F238E27FC236}">
                <a16:creationId xmlns:a16="http://schemas.microsoft.com/office/drawing/2014/main" id="{A67CFD2D-4157-4486-B12D-89D36A7C30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30329" y="4238711"/>
            <a:ext cx="507050" cy="507050"/>
          </a:xfrm>
          <a:prstGeom prst="rect">
            <a:avLst/>
          </a:prstGeom>
        </p:spPr>
      </p:pic>
      <p:sp>
        <p:nvSpPr>
          <p:cNvPr id="23" name="Heart 22">
            <a:extLst>
              <a:ext uri="{FF2B5EF4-FFF2-40B4-BE49-F238E27FC236}">
                <a16:creationId xmlns:a16="http://schemas.microsoft.com/office/drawing/2014/main" id="{702F5C61-5733-4E40-BF3E-1E7C0BEF8BA0}"/>
              </a:ext>
            </a:extLst>
          </p:cNvPr>
          <p:cNvSpPr/>
          <p:nvPr/>
        </p:nvSpPr>
        <p:spPr>
          <a:xfrm>
            <a:off x="4970804" y="4725821"/>
            <a:ext cx="823250" cy="85458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FE440CD-E330-41E2-9300-E43E63BB3D60}"/>
              </a:ext>
            </a:extLst>
          </p:cNvPr>
          <p:cNvSpPr txBox="1"/>
          <p:nvPr/>
        </p:nvSpPr>
        <p:spPr>
          <a:xfrm>
            <a:off x="4802742" y="4801516"/>
            <a:ext cx="1410057" cy="584775"/>
          </a:xfrm>
          <a:prstGeom prst="rect">
            <a:avLst/>
          </a:prstGeom>
          <a:noFill/>
        </p:spPr>
        <p:txBody>
          <a:bodyPr wrap="square" rtlCol="0">
            <a:spAutoFit/>
          </a:bodyPr>
          <a:lstStyle/>
          <a:p>
            <a:r>
              <a:rPr lang="en-US" sz="3200" b="1" dirty="0">
                <a:solidFill>
                  <a:schemeClr val="bg1"/>
                </a:solidFill>
                <a:latin typeface="Times New Roman" panose="02020603050405020304" pitchFamily="18" charset="0"/>
                <a:cs typeface="Times New Roman" panose="02020603050405020304" pitchFamily="18" charset="0"/>
              </a:rPr>
              <a:t>GOD?</a:t>
            </a:r>
          </a:p>
        </p:txBody>
      </p:sp>
    </p:spTree>
    <p:extLst>
      <p:ext uri="{BB962C8B-B14F-4D97-AF65-F5344CB8AC3E}">
        <p14:creationId xmlns:p14="http://schemas.microsoft.com/office/powerpoint/2010/main" val="3442833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5" y="171855"/>
            <a:ext cx="10550198" cy="1121923"/>
          </a:xfrm>
        </p:spPr>
        <p:txBody>
          <a:bodyPr>
            <a:normAutofit fontScale="90000"/>
          </a:bodyPr>
          <a:lstStyle/>
          <a:p>
            <a:pPr algn="ctr"/>
            <a:r>
              <a:rPr lang="en-US" sz="3600" b="1" dirty="0"/>
              <a:t>Looking at the descent</a:t>
            </a:r>
            <a:br>
              <a:rPr lang="en-US" sz="3600" b="1" dirty="0"/>
            </a:br>
            <a:r>
              <a:rPr lang="en-US" sz="3600" b="1" dirty="0"/>
              <a:t>Stages of addiction</a:t>
            </a:r>
          </a:p>
        </p:txBody>
      </p:sp>
      <p:sp>
        <p:nvSpPr>
          <p:cNvPr id="3" name="Arrow: Curved Left 2">
            <a:extLst>
              <a:ext uri="{FF2B5EF4-FFF2-40B4-BE49-F238E27FC236}">
                <a16:creationId xmlns:a16="http://schemas.microsoft.com/office/drawing/2014/main" id="{68A223C4-7A0A-B855-410E-5F88717B67E3}"/>
              </a:ext>
            </a:extLst>
          </p:cNvPr>
          <p:cNvSpPr/>
          <p:nvPr/>
        </p:nvSpPr>
        <p:spPr>
          <a:xfrm>
            <a:off x="7884160" y="2240280"/>
            <a:ext cx="2448560" cy="321056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Curved Right 4">
            <a:extLst>
              <a:ext uri="{FF2B5EF4-FFF2-40B4-BE49-F238E27FC236}">
                <a16:creationId xmlns:a16="http://schemas.microsoft.com/office/drawing/2014/main" id="{923F7438-C23F-BE84-779B-B6322EFC2A0E}"/>
              </a:ext>
            </a:extLst>
          </p:cNvPr>
          <p:cNvSpPr/>
          <p:nvPr/>
        </p:nvSpPr>
        <p:spPr>
          <a:xfrm>
            <a:off x="1320800" y="2387600"/>
            <a:ext cx="2448560" cy="29159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F94A6ECC-6785-756E-750B-ADFEB58B7864}"/>
              </a:ext>
            </a:extLst>
          </p:cNvPr>
          <p:cNvSpPr txBox="1"/>
          <p:nvPr/>
        </p:nvSpPr>
        <p:spPr>
          <a:xfrm>
            <a:off x="3652520" y="2073644"/>
            <a:ext cx="4114800" cy="1200329"/>
          </a:xfrm>
          <a:prstGeom prst="rect">
            <a:avLst/>
          </a:prstGeom>
          <a:noFill/>
        </p:spPr>
        <p:txBody>
          <a:bodyPr wrap="square" rtlCol="0">
            <a:spAutoFit/>
          </a:bodyPr>
          <a:lstStyle/>
          <a:p>
            <a:pPr algn="ctr"/>
            <a:r>
              <a:rPr lang="en-US" sz="3600" b="1" dirty="0">
                <a:latin typeface="Abadi" panose="020B0604020202020204" pitchFamily="34" charset="0"/>
              </a:rPr>
              <a:t>The Heart Desires just one more</a:t>
            </a:r>
          </a:p>
        </p:txBody>
      </p:sp>
      <p:sp>
        <p:nvSpPr>
          <p:cNvPr id="8" name="TextBox 7">
            <a:extLst>
              <a:ext uri="{FF2B5EF4-FFF2-40B4-BE49-F238E27FC236}">
                <a16:creationId xmlns:a16="http://schemas.microsoft.com/office/drawing/2014/main" id="{330969AC-2279-D19C-7936-F6E8519F9476}"/>
              </a:ext>
            </a:extLst>
          </p:cNvPr>
          <p:cNvSpPr txBox="1"/>
          <p:nvPr/>
        </p:nvSpPr>
        <p:spPr>
          <a:xfrm>
            <a:off x="3652520" y="4072710"/>
            <a:ext cx="4114800" cy="1200329"/>
          </a:xfrm>
          <a:prstGeom prst="rect">
            <a:avLst/>
          </a:prstGeom>
          <a:noFill/>
        </p:spPr>
        <p:txBody>
          <a:bodyPr wrap="square" rtlCol="0">
            <a:spAutoFit/>
          </a:bodyPr>
          <a:lstStyle/>
          <a:p>
            <a:pPr algn="ctr"/>
            <a:r>
              <a:rPr lang="en-US" sz="3600" b="1" dirty="0">
                <a:latin typeface="Abadi" panose="020B0604020202020204" pitchFamily="34" charset="0"/>
              </a:rPr>
              <a:t>The Body is briefly satisfied</a:t>
            </a:r>
          </a:p>
        </p:txBody>
      </p:sp>
      <p:sp>
        <p:nvSpPr>
          <p:cNvPr id="9" name="TextBox 8">
            <a:extLst>
              <a:ext uri="{FF2B5EF4-FFF2-40B4-BE49-F238E27FC236}">
                <a16:creationId xmlns:a16="http://schemas.microsoft.com/office/drawing/2014/main" id="{9831B340-7E1B-7CE8-1272-27F821EFB15F}"/>
              </a:ext>
            </a:extLst>
          </p:cNvPr>
          <p:cNvSpPr txBox="1"/>
          <p:nvPr/>
        </p:nvSpPr>
        <p:spPr>
          <a:xfrm>
            <a:off x="2844800" y="1390805"/>
            <a:ext cx="5730240" cy="461665"/>
          </a:xfrm>
          <a:prstGeom prst="rect">
            <a:avLst/>
          </a:prstGeom>
          <a:noFill/>
        </p:spPr>
        <p:txBody>
          <a:bodyPr wrap="square" rtlCol="0">
            <a:spAutoFit/>
          </a:bodyPr>
          <a:lstStyle/>
          <a:p>
            <a:r>
              <a:rPr lang="en-US" sz="2400" b="1" dirty="0"/>
              <a:t>The Early Stages of Addition: REBELLION</a:t>
            </a:r>
          </a:p>
        </p:txBody>
      </p:sp>
    </p:spTree>
    <p:extLst>
      <p:ext uri="{BB962C8B-B14F-4D97-AF65-F5344CB8AC3E}">
        <p14:creationId xmlns:p14="http://schemas.microsoft.com/office/powerpoint/2010/main" val="142878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5" y="171855"/>
            <a:ext cx="10550198" cy="1121923"/>
          </a:xfrm>
        </p:spPr>
        <p:txBody>
          <a:bodyPr>
            <a:normAutofit fontScale="90000"/>
          </a:bodyPr>
          <a:lstStyle/>
          <a:p>
            <a:pPr algn="ctr"/>
            <a:r>
              <a:rPr lang="en-US" sz="3600" b="1" dirty="0"/>
              <a:t>Looking at the descent</a:t>
            </a:r>
            <a:br>
              <a:rPr lang="en-US" sz="3600" b="1" dirty="0"/>
            </a:br>
            <a:r>
              <a:rPr lang="en-US" sz="3600" b="1" dirty="0"/>
              <a:t>Stages of addiction</a:t>
            </a:r>
          </a:p>
        </p:txBody>
      </p:sp>
      <p:sp>
        <p:nvSpPr>
          <p:cNvPr id="3" name="Arrow: Curved Left 2">
            <a:extLst>
              <a:ext uri="{FF2B5EF4-FFF2-40B4-BE49-F238E27FC236}">
                <a16:creationId xmlns:a16="http://schemas.microsoft.com/office/drawing/2014/main" id="{68A223C4-7A0A-B855-410E-5F88717B67E3}"/>
              </a:ext>
            </a:extLst>
          </p:cNvPr>
          <p:cNvSpPr/>
          <p:nvPr/>
        </p:nvSpPr>
        <p:spPr>
          <a:xfrm>
            <a:off x="7884160" y="2240280"/>
            <a:ext cx="2448560" cy="321056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Arrow: Curved Right 4">
            <a:extLst>
              <a:ext uri="{FF2B5EF4-FFF2-40B4-BE49-F238E27FC236}">
                <a16:creationId xmlns:a16="http://schemas.microsoft.com/office/drawing/2014/main" id="{923F7438-C23F-BE84-779B-B6322EFC2A0E}"/>
              </a:ext>
            </a:extLst>
          </p:cNvPr>
          <p:cNvSpPr/>
          <p:nvPr/>
        </p:nvSpPr>
        <p:spPr>
          <a:xfrm>
            <a:off x="1320800" y="2387600"/>
            <a:ext cx="2448560" cy="29159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F94A6ECC-6785-756E-750B-ADFEB58B7864}"/>
              </a:ext>
            </a:extLst>
          </p:cNvPr>
          <p:cNvSpPr txBox="1"/>
          <p:nvPr/>
        </p:nvSpPr>
        <p:spPr>
          <a:xfrm>
            <a:off x="3652520" y="2073644"/>
            <a:ext cx="4114800" cy="1200329"/>
          </a:xfrm>
          <a:prstGeom prst="rect">
            <a:avLst/>
          </a:prstGeom>
          <a:noFill/>
        </p:spPr>
        <p:txBody>
          <a:bodyPr wrap="square" rtlCol="0">
            <a:spAutoFit/>
          </a:bodyPr>
          <a:lstStyle/>
          <a:p>
            <a:pPr algn="ctr"/>
            <a:r>
              <a:rPr lang="en-US" sz="3600" b="1" dirty="0">
                <a:latin typeface="Abadi" panose="020B0604020202020204" pitchFamily="34" charset="0"/>
              </a:rPr>
              <a:t>The Idolatrous Heart wants more!</a:t>
            </a:r>
          </a:p>
        </p:txBody>
      </p:sp>
      <p:sp>
        <p:nvSpPr>
          <p:cNvPr id="8" name="TextBox 7">
            <a:extLst>
              <a:ext uri="{FF2B5EF4-FFF2-40B4-BE49-F238E27FC236}">
                <a16:creationId xmlns:a16="http://schemas.microsoft.com/office/drawing/2014/main" id="{330969AC-2279-D19C-7936-F6E8519F9476}"/>
              </a:ext>
            </a:extLst>
          </p:cNvPr>
          <p:cNvSpPr txBox="1"/>
          <p:nvPr/>
        </p:nvSpPr>
        <p:spPr>
          <a:xfrm>
            <a:off x="3652520" y="4072710"/>
            <a:ext cx="4114800" cy="1754326"/>
          </a:xfrm>
          <a:prstGeom prst="rect">
            <a:avLst/>
          </a:prstGeom>
          <a:noFill/>
        </p:spPr>
        <p:txBody>
          <a:bodyPr wrap="square" rtlCol="0">
            <a:spAutoFit/>
          </a:bodyPr>
          <a:lstStyle/>
          <a:p>
            <a:pPr algn="ctr"/>
            <a:r>
              <a:rPr lang="en-US" sz="3600" b="1" dirty="0">
                <a:latin typeface="Abadi" panose="020B0604020202020204" pitchFamily="34" charset="0"/>
              </a:rPr>
              <a:t>Physical desires are unsatisfied and </a:t>
            </a:r>
            <a:r>
              <a:rPr lang="en-US" sz="3600" b="1" u="sng" dirty="0">
                <a:latin typeface="Abadi" panose="020B0604020202020204" pitchFamily="34" charset="0"/>
              </a:rPr>
              <a:t>demand</a:t>
            </a:r>
            <a:r>
              <a:rPr lang="en-US" sz="3600" b="1" dirty="0">
                <a:latin typeface="Abadi" panose="020B0604020202020204" pitchFamily="34" charset="0"/>
              </a:rPr>
              <a:t> more!</a:t>
            </a:r>
          </a:p>
        </p:txBody>
      </p:sp>
      <p:sp>
        <p:nvSpPr>
          <p:cNvPr id="9" name="TextBox 8">
            <a:extLst>
              <a:ext uri="{FF2B5EF4-FFF2-40B4-BE49-F238E27FC236}">
                <a16:creationId xmlns:a16="http://schemas.microsoft.com/office/drawing/2014/main" id="{9831B340-7E1B-7CE8-1272-27F821EFB15F}"/>
              </a:ext>
            </a:extLst>
          </p:cNvPr>
          <p:cNvSpPr txBox="1"/>
          <p:nvPr/>
        </p:nvSpPr>
        <p:spPr>
          <a:xfrm>
            <a:off x="2844800" y="1390805"/>
            <a:ext cx="5730240" cy="461665"/>
          </a:xfrm>
          <a:prstGeom prst="rect">
            <a:avLst/>
          </a:prstGeom>
          <a:noFill/>
        </p:spPr>
        <p:txBody>
          <a:bodyPr wrap="square" rtlCol="0">
            <a:spAutoFit/>
          </a:bodyPr>
          <a:lstStyle/>
          <a:p>
            <a:r>
              <a:rPr lang="en-US" sz="2400" b="1" dirty="0"/>
              <a:t>The Latter Stages of Addition: BONDAGE</a:t>
            </a:r>
          </a:p>
        </p:txBody>
      </p:sp>
    </p:spTree>
    <p:extLst>
      <p:ext uri="{BB962C8B-B14F-4D97-AF65-F5344CB8AC3E}">
        <p14:creationId xmlns:p14="http://schemas.microsoft.com/office/powerpoint/2010/main" val="44301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4" y="171856"/>
            <a:ext cx="10943617" cy="917642"/>
          </a:xfrm>
        </p:spPr>
        <p:txBody>
          <a:bodyPr>
            <a:normAutofit fontScale="90000"/>
          </a:bodyPr>
          <a:lstStyle/>
          <a:p>
            <a:pPr algn="ctr"/>
            <a:r>
              <a:rPr lang="en-US" sz="3600" b="1" dirty="0"/>
              <a:t>Essential elements to all addictions</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862664" y="1177047"/>
            <a:ext cx="10466671" cy="5029200"/>
          </a:xfrm>
        </p:spPr>
        <p:txBody>
          <a:bodyPr>
            <a:normAutofit/>
          </a:bodyPr>
          <a:lstStyle/>
          <a:p>
            <a:r>
              <a:rPr lang="en-US" sz="3600" i="1" dirty="0">
                <a:latin typeface="Calibri" panose="020F0502020204030204" pitchFamily="34" charset="0"/>
              </a:rPr>
              <a:t>Lying</a:t>
            </a:r>
            <a:br>
              <a:rPr lang="en-US" sz="3600" i="1" dirty="0">
                <a:latin typeface="Calibri" panose="020F0502020204030204" pitchFamily="34" charset="0"/>
              </a:rPr>
            </a:br>
            <a:br>
              <a:rPr lang="en-US" sz="3600" i="1" dirty="0">
                <a:latin typeface="Calibri" panose="020F0502020204030204" pitchFamily="34" charset="0"/>
              </a:rPr>
            </a:br>
            <a:endParaRPr lang="en-US" sz="3600" i="1" dirty="0">
              <a:latin typeface="Calibri" panose="020F0502020204030204" pitchFamily="34" charset="0"/>
            </a:endParaRPr>
          </a:p>
          <a:p>
            <a:r>
              <a:rPr lang="en-US" sz="3600" i="1" dirty="0">
                <a:latin typeface="Calibri" panose="020F0502020204030204" pitchFamily="34" charset="0"/>
              </a:rPr>
              <a:t>Blaming others</a:t>
            </a:r>
            <a:br>
              <a:rPr lang="en-US" sz="3600" i="1" dirty="0">
                <a:latin typeface="Calibri" panose="020F0502020204030204" pitchFamily="34" charset="0"/>
              </a:rPr>
            </a:br>
            <a:endParaRPr lang="en-US" sz="3600" i="1" dirty="0">
              <a:latin typeface="Calibri" panose="020F0502020204030204" pitchFamily="34" charset="0"/>
            </a:endParaRPr>
          </a:p>
          <a:p>
            <a:r>
              <a:rPr lang="en-US" sz="3600" i="1" dirty="0">
                <a:latin typeface="Calibri" panose="020F0502020204030204" pitchFamily="34" charset="0"/>
              </a:rPr>
              <a:t>Blind to sin</a:t>
            </a:r>
            <a:br>
              <a:rPr lang="en-US" sz="3600" i="1" dirty="0">
                <a:latin typeface="Calibri" panose="020F0502020204030204" pitchFamily="34" charset="0"/>
              </a:rPr>
            </a:br>
            <a:endParaRPr lang="en-US" sz="3600" i="1" dirty="0">
              <a:latin typeface="Calibri" panose="020F0502020204030204" pitchFamily="34" charset="0"/>
            </a:endParaRPr>
          </a:p>
          <a:p>
            <a:r>
              <a:rPr lang="en-US" sz="3600" i="1" dirty="0">
                <a:latin typeface="Calibri" panose="020F0502020204030204" pitchFamily="34" charset="0"/>
              </a:rPr>
              <a:t>No fear of the Lord.</a:t>
            </a:r>
          </a:p>
          <a:p>
            <a:endParaRPr lang="en-US" sz="3600" i="1" dirty="0">
              <a:latin typeface="Calibri" panose="020F0502020204030204" pitchFamily="34" charset="0"/>
            </a:endParaRPr>
          </a:p>
        </p:txBody>
      </p:sp>
      <p:pic>
        <p:nvPicPr>
          <p:cNvPr id="10" name="Graphic 12" descr="Monster with solid fill">
            <a:extLst>
              <a:ext uri="{FF2B5EF4-FFF2-40B4-BE49-F238E27FC236}">
                <a16:creationId xmlns:a16="http://schemas.microsoft.com/office/drawing/2014/main" id="{580913C5-AC7D-EE9B-05A0-CE4530A707C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3092" y="5022556"/>
            <a:ext cx="1316793" cy="1316793"/>
          </a:xfrm>
          <a:prstGeom prst="rect">
            <a:avLst/>
          </a:prstGeom>
        </p:spPr>
      </p:pic>
      <p:pic>
        <p:nvPicPr>
          <p:cNvPr id="11" name="Graphic 8" descr="Devil face outline with solid fill">
            <a:extLst>
              <a:ext uri="{FF2B5EF4-FFF2-40B4-BE49-F238E27FC236}">
                <a16:creationId xmlns:a16="http://schemas.microsoft.com/office/drawing/2014/main" id="{581E3D4B-67CD-827D-BAC5-3349C77CF6B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80138" y="1043945"/>
            <a:ext cx="1555531" cy="1555531"/>
          </a:xfrm>
          <a:prstGeom prst="rect">
            <a:avLst/>
          </a:prstGeom>
        </p:spPr>
      </p:pic>
      <p:pic>
        <p:nvPicPr>
          <p:cNvPr id="12" name="Graphic 9" descr="Angel face outline with solid fill">
            <a:extLst>
              <a:ext uri="{FF2B5EF4-FFF2-40B4-BE49-F238E27FC236}">
                <a16:creationId xmlns:a16="http://schemas.microsoft.com/office/drawing/2014/main" id="{3275B6BD-2D6D-3629-A64A-AECA2573295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66299" y="2691503"/>
            <a:ext cx="1316793" cy="1316793"/>
          </a:xfrm>
          <a:prstGeom prst="rect">
            <a:avLst/>
          </a:prstGeom>
        </p:spPr>
      </p:pic>
      <p:pic>
        <p:nvPicPr>
          <p:cNvPr id="13" name="Graphic 10" descr="Eye Scan with solid fill">
            <a:extLst>
              <a:ext uri="{FF2B5EF4-FFF2-40B4-BE49-F238E27FC236}">
                <a16:creationId xmlns:a16="http://schemas.microsoft.com/office/drawing/2014/main" id="{BBFFE58D-A87D-E881-926D-CC54C399638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57903" y="3715140"/>
            <a:ext cx="1600572" cy="1600572"/>
          </a:xfrm>
          <a:prstGeom prst="rect">
            <a:avLst/>
          </a:prstGeom>
        </p:spPr>
      </p:pic>
    </p:spTree>
    <p:extLst>
      <p:ext uri="{BB962C8B-B14F-4D97-AF65-F5344CB8AC3E}">
        <p14:creationId xmlns:p14="http://schemas.microsoft.com/office/powerpoint/2010/main" val="1441639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4" y="171856"/>
            <a:ext cx="10943617" cy="917642"/>
          </a:xfrm>
        </p:spPr>
        <p:txBody>
          <a:bodyPr>
            <a:normAutofit fontScale="90000"/>
          </a:bodyPr>
          <a:lstStyle/>
          <a:p>
            <a:pPr algn="ctr"/>
            <a:r>
              <a:rPr lang="en-US" sz="3600" b="1" dirty="0"/>
              <a:t>How can we help?</a:t>
            </a:r>
            <a:br>
              <a:rPr lang="en-US" sz="3600" b="1" dirty="0"/>
            </a:br>
            <a:r>
              <a:rPr lang="en-US" sz="3600" b="1" dirty="0"/>
              <a:t>Welcoming</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862664" y="1177047"/>
            <a:ext cx="10466671" cy="5029200"/>
          </a:xfrm>
        </p:spPr>
        <p:txBody>
          <a:bodyPr>
            <a:normAutofit lnSpcReduction="10000"/>
          </a:bodyPr>
          <a:lstStyle/>
          <a:p>
            <a:r>
              <a:rPr lang="en-US" sz="3600" i="1" dirty="0">
                <a:latin typeface="Calibri" panose="020F0502020204030204" pitchFamily="34" charset="0"/>
              </a:rPr>
              <a:t>Matthew 11:28 - “</a:t>
            </a:r>
            <a:r>
              <a:rPr lang="en-US" sz="3600" i="1" u="sng" dirty="0">
                <a:latin typeface="Calibri" panose="020F0502020204030204" pitchFamily="34" charset="0"/>
              </a:rPr>
              <a:t>Come</a:t>
            </a:r>
            <a:r>
              <a:rPr lang="en-US" sz="3600" i="1" dirty="0">
                <a:latin typeface="Calibri" panose="020F0502020204030204" pitchFamily="34" charset="0"/>
              </a:rPr>
              <a:t> to Me, all who are weary and heavy-laden, and I will give you rest.</a:t>
            </a:r>
          </a:p>
          <a:p>
            <a:r>
              <a:rPr lang="en-US" sz="3600" i="1" dirty="0">
                <a:latin typeface="Calibri" panose="020F0502020204030204" pitchFamily="34" charset="0"/>
              </a:rPr>
              <a:t>Matt 22:9 - ‘Go therefore to the main highways, and as many as you find there, </a:t>
            </a:r>
            <a:r>
              <a:rPr lang="en-US" sz="3600" i="1" u="sng" dirty="0">
                <a:latin typeface="Calibri" panose="020F0502020204030204" pitchFamily="34" charset="0"/>
              </a:rPr>
              <a:t>invite</a:t>
            </a:r>
            <a:r>
              <a:rPr lang="en-US" sz="3600" i="1" dirty="0">
                <a:latin typeface="Calibri" panose="020F0502020204030204" pitchFamily="34" charset="0"/>
              </a:rPr>
              <a:t> to the wedding feast.’</a:t>
            </a:r>
          </a:p>
          <a:p>
            <a:r>
              <a:rPr lang="en-US" sz="3600" i="1" dirty="0">
                <a:latin typeface="Calibri" panose="020F0502020204030204" pitchFamily="34" charset="0"/>
              </a:rPr>
              <a:t>Isaiah 55:1 - “Ho! Every one who thirsts, come to the waters; And you who have no money come, buy and eat. </a:t>
            </a:r>
            <a:r>
              <a:rPr lang="en-US" sz="3600" i="1" u="sng" dirty="0">
                <a:latin typeface="Calibri" panose="020F0502020204030204" pitchFamily="34" charset="0"/>
              </a:rPr>
              <a:t>Come</a:t>
            </a:r>
            <a:r>
              <a:rPr lang="en-US" sz="3600" i="1" dirty="0">
                <a:latin typeface="Calibri" panose="020F0502020204030204" pitchFamily="34" charset="0"/>
              </a:rPr>
              <a:t>, buy wine and milk Without money and without cost.</a:t>
            </a:r>
          </a:p>
          <a:p>
            <a:endParaRPr lang="en-US" sz="3600" i="1" dirty="0">
              <a:latin typeface="Calibri" panose="020F0502020204030204" pitchFamily="34" charset="0"/>
            </a:endParaRPr>
          </a:p>
          <a:p>
            <a:endParaRPr lang="en-US" sz="3600" i="1" dirty="0">
              <a:latin typeface="Calibri" panose="020F0502020204030204" pitchFamily="34" charset="0"/>
            </a:endParaRPr>
          </a:p>
        </p:txBody>
      </p:sp>
    </p:spTree>
    <p:extLst>
      <p:ext uri="{BB962C8B-B14F-4D97-AF65-F5344CB8AC3E}">
        <p14:creationId xmlns:p14="http://schemas.microsoft.com/office/powerpoint/2010/main" val="3403915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4" y="171856"/>
            <a:ext cx="10943617" cy="917642"/>
          </a:xfrm>
        </p:spPr>
        <p:txBody>
          <a:bodyPr>
            <a:normAutofit fontScale="90000"/>
          </a:bodyPr>
          <a:lstStyle/>
          <a:p>
            <a:pPr algn="ctr"/>
            <a:r>
              <a:rPr lang="en-US" sz="3600" b="1" dirty="0"/>
              <a:t>How can we help?</a:t>
            </a:r>
            <a:br>
              <a:rPr lang="en-US" sz="3600" b="1" dirty="0"/>
            </a:br>
            <a:r>
              <a:rPr lang="en-US" sz="3600" b="1" dirty="0"/>
              <a:t>Welcoming</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862664" y="1177047"/>
            <a:ext cx="10466671" cy="5029200"/>
          </a:xfrm>
        </p:spPr>
        <p:txBody>
          <a:bodyPr>
            <a:normAutofit/>
          </a:bodyPr>
          <a:lstStyle/>
          <a:p>
            <a:pPr marL="0" indent="0">
              <a:buNone/>
            </a:pPr>
            <a:r>
              <a:rPr lang="en-US" sz="6000" i="1" dirty="0">
                <a:latin typeface="Calibri" panose="020F0502020204030204" pitchFamily="34" charset="0"/>
              </a:rPr>
              <a:t>1 Thessalonians 5:14 –</a:t>
            </a:r>
            <a:br>
              <a:rPr lang="en-US" sz="6000" i="1" dirty="0">
                <a:latin typeface="Calibri" panose="020F0502020204030204" pitchFamily="34" charset="0"/>
              </a:rPr>
            </a:br>
            <a:r>
              <a:rPr lang="en-US" sz="6000" i="1" dirty="0">
                <a:latin typeface="Calibri" panose="020F0502020204030204" pitchFamily="34" charset="0"/>
              </a:rPr>
              <a:t>We urge you, brethren, admonish the unruly, encourage the fainthearted, help the weak, be patient with everyone.</a:t>
            </a:r>
          </a:p>
          <a:p>
            <a:pPr marL="0" indent="0">
              <a:buNone/>
            </a:pPr>
            <a:endParaRPr lang="en-US" sz="3600" i="1" dirty="0">
              <a:latin typeface="Calibri" panose="020F0502020204030204" pitchFamily="34" charset="0"/>
            </a:endParaRPr>
          </a:p>
          <a:p>
            <a:endParaRPr lang="en-US" sz="3600" i="1" dirty="0">
              <a:latin typeface="Calibri" panose="020F0502020204030204" pitchFamily="34" charset="0"/>
            </a:endParaRPr>
          </a:p>
          <a:p>
            <a:endParaRPr lang="en-US" sz="3600" i="1" dirty="0">
              <a:latin typeface="Calibri" panose="020F0502020204030204" pitchFamily="34" charset="0"/>
            </a:endParaRPr>
          </a:p>
        </p:txBody>
      </p:sp>
    </p:spTree>
    <p:extLst>
      <p:ext uri="{BB962C8B-B14F-4D97-AF65-F5344CB8AC3E}">
        <p14:creationId xmlns:p14="http://schemas.microsoft.com/office/powerpoint/2010/main" val="1752932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4" y="171856"/>
            <a:ext cx="10943617" cy="917642"/>
          </a:xfrm>
        </p:spPr>
        <p:txBody>
          <a:bodyPr>
            <a:normAutofit fontScale="90000"/>
          </a:bodyPr>
          <a:lstStyle/>
          <a:p>
            <a:pPr algn="ctr"/>
            <a:r>
              <a:rPr lang="en-US" sz="3600" b="1" dirty="0"/>
              <a:t>How can we help?</a:t>
            </a:r>
            <a:br>
              <a:rPr lang="en-US" sz="3600" b="1" dirty="0"/>
            </a:br>
            <a:r>
              <a:rPr lang="en-US" sz="3600" b="1" dirty="0"/>
              <a:t>Know their story</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862664" y="1177047"/>
            <a:ext cx="10466671" cy="5029200"/>
          </a:xfrm>
        </p:spPr>
        <p:txBody>
          <a:bodyPr>
            <a:normAutofit fontScale="70000" lnSpcReduction="20000"/>
          </a:bodyPr>
          <a:lstStyle/>
          <a:p>
            <a:pPr marL="0" indent="0">
              <a:buNone/>
            </a:pPr>
            <a:r>
              <a:rPr lang="en-US" sz="3600" i="1" dirty="0">
                <a:latin typeface="Calibri" panose="020F0502020204030204" pitchFamily="34" charset="0"/>
              </a:rPr>
              <a:t>We want to know the person and the larger context of the addiction. We want to understand the momentum behind their current struggle.</a:t>
            </a:r>
          </a:p>
          <a:p>
            <a:pPr marL="0" indent="0">
              <a:buNone/>
            </a:pPr>
            <a:endParaRPr lang="en-US" sz="3600" i="1" dirty="0">
              <a:latin typeface="Calibri" panose="020F0502020204030204" pitchFamily="34" charset="0"/>
            </a:endParaRPr>
          </a:p>
          <a:p>
            <a:r>
              <a:rPr lang="en-US" sz="3600" i="1" dirty="0">
                <a:latin typeface="Calibri" panose="020F0502020204030204" pitchFamily="34" charset="0"/>
              </a:rPr>
              <a:t>What do you truly want?</a:t>
            </a:r>
          </a:p>
          <a:p>
            <a:r>
              <a:rPr lang="en-US" sz="3600" i="1" dirty="0">
                <a:latin typeface="Calibri" panose="020F0502020204030204" pitchFamily="34" charset="0"/>
              </a:rPr>
              <a:t>What is your purpose in life?</a:t>
            </a:r>
          </a:p>
          <a:p>
            <a:r>
              <a:rPr lang="en-US" sz="3600" i="1" dirty="0">
                <a:latin typeface="Calibri" panose="020F0502020204030204" pitchFamily="34" charset="0"/>
              </a:rPr>
              <a:t>What or whom do you really love?</a:t>
            </a:r>
          </a:p>
          <a:p>
            <a:r>
              <a:rPr lang="en-US" sz="3600" i="1" dirty="0">
                <a:latin typeface="Calibri" panose="020F0502020204030204" pitchFamily="34" charset="0"/>
              </a:rPr>
              <a:t>When do you get most sad and depressed?</a:t>
            </a:r>
          </a:p>
          <a:p>
            <a:r>
              <a:rPr lang="en-US" sz="3600" i="1" dirty="0">
                <a:latin typeface="Calibri" panose="020F0502020204030204" pitchFamily="34" charset="0"/>
              </a:rPr>
              <a:t>What do you get most excited about? What brings you the greatest pleasure</a:t>
            </a:r>
          </a:p>
          <a:p>
            <a:r>
              <a:rPr lang="en-US" sz="3600" i="1" dirty="0">
                <a:latin typeface="Calibri" panose="020F0502020204030204" pitchFamily="34" charset="0"/>
              </a:rPr>
              <a:t>What is your dream?</a:t>
            </a:r>
          </a:p>
          <a:p>
            <a:r>
              <a:rPr lang="en-US" sz="3600" i="1" dirty="0">
                <a:latin typeface="Calibri" panose="020F0502020204030204" pitchFamily="34" charset="0"/>
              </a:rPr>
              <a:t>How would you like to be remembered?</a:t>
            </a:r>
          </a:p>
          <a:p>
            <a:r>
              <a:rPr lang="en-US" sz="3600" i="1" dirty="0">
                <a:latin typeface="Calibri" panose="020F0502020204030204" pitchFamily="34" charset="0"/>
              </a:rPr>
              <a:t>What do you especially want to avoid?</a:t>
            </a:r>
          </a:p>
          <a:p>
            <a:endParaRPr lang="en-US" sz="3600" i="1" dirty="0">
              <a:latin typeface="Calibri" panose="020F0502020204030204" pitchFamily="34" charset="0"/>
            </a:endParaRPr>
          </a:p>
          <a:p>
            <a:endParaRPr lang="en-US" sz="3600" i="1" dirty="0">
              <a:latin typeface="Calibri" panose="020F0502020204030204" pitchFamily="34" charset="0"/>
            </a:endParaRPr>
          </a:p>
        </p:txBody>
      </p:sp>
    </p:spTree>
    <p:extLst>
      <p:ext uri="{BB962C8B-B14F-4D97-AF65-F5344CB8AC3E}">
        <p14:creationId xmlns:p14="http://schemas.microsoft.com/office/powerpoint/2010/main" val="2125301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4" y="171856"/>
            <a:ext cx="10943617" cy="917642"/>
          </a:xfrm>
        </p:spPr>
        <p:txBody>
          <a:bodyPr>
            <a:normAutofit fontScale="90000"/>
          </a:bodyPr>
          <a:lstStyle/>
          <a:p>
            <a:pPr algn="ctr"/>
            <a:r>
              <a:rPr lang="en-US" sz="3600" b="1" dirty="0"/>
              <a:t>How can we help?</a:t>
            </a:r>
            <a:br>
              <a:rPr lang="en-US" sz="3600" b="1" dirty="0"/>
            </a:br>
            <a:r>
              <a:rPr lang="en-US" sz="3600" b="1" dirty="0"/>
              <a:t>Know their story</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862664" y="1177047"/>
            <a:ext cx="10466671" cy="5029200"/>
          </a:xfrm>
        </p:spPr>
        <p:txBody>
          <a:bodyPr>
            <a:normAutofit/>
          </a:bodyPr>
          <a:lstStyle/>
          <a:p>
            <a:pPr marL="0" indent="0">
              <a:buNone/>
            </a:pPr>
            <a:r>
              <a:rPr lang="en-US" sz="3600" i="1" dirty="0">
                <a:latin typeface="Calibri" panose="020F0502020204030204" pitchFamily="34" charset="0"/>
              </a:rPr>
              <a:t>We will need to confront and deal with sin in their current struggle.</a:t>
            </a:r>
          </a:p>
          <a:p>
            <a:pPr marL="0" indent="0">
              <a:buNone/>
            </a:pPr>
            <a:endParaRPr lang="en-US" sz="3600" i="1" dirty="0">
              <a:latin typeface="Calibri" panose="020F0502020204030204" pitchFamily="34" charset="0"/>
            </a:endParaRPr>
          </a:p>
          <a:p>
            <a:r>
              <a:rPr lang="en-US" sz="3600" i="1" dirty="0">
                <a:latin typeface="Calibri" panose="020F0502020204030204" pitchFamily="34" charset="0"/>
              </a:rPr>
              <a:t>It’s very important that you understand the counselee’s struggle, and that he or she knows you empathize with him or her (Proverbs 18:2, 13).  If you don’t grasp the </a:t>
            </a:r>
            <a:r>
              <a:rPr lang="en-US" sz="3600" b="1" i="1" u="sng" dirty="0">
                <a:latin typeface="Calibri" panose="020F0502020204030204" pitchFamily="34" charset="0"/>
              </a:rPr>
              <a:t>intensity</a:t>
            </a:r>
            <a:r>
              <a:rPr lang="en-US" sz="3600" i="1" dirty="0">
                <a:latin typeface="Calibri" panose="020F0502020204030204" pitchFamily="34" charset="0"/>
              </a:rPr>
              <a:t> of the struggles of “addiction,” you’ll be easily deceived.</a:t>
            </a:r>
          </a:p>
          <a:p>
            <a:endParaRPr lang="en-US" sz="3600" i="1" dirty="0">
              <a:latin typeface="Calibri" panose="020F0502020204030204" pitchFamily="34" charset="0"/>
            </a:endParaRPr>
          </a:p>
          <a:p>
            <a:endParaRPr lang="en-US" sz="3600" i="1" dirty="0">
              <a:latin typeface="Calibri" panose="020F0502020204030204" pitchFamily="34" charset="0"/>
            </a:endParaRPr>
          </a:p>
        </p:txBody>
      </p:sp>
    </p:spTree>
    <p:extLst>
      <p:ext uri="{BB962C8B-B14F-4D97-AF65-F5344CB8AC3E}">
        <p14:creationId xmlns:p14="http://schemas.microsoft.com/office/powerpoint/2010/main" val="965773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4" y="171856"/>
            <a:ext cx="10943617" cy="917642"/>
          </a:xfrm>
        </p:spPr>
        <p:txBody>
          <a:bodyPr>
            <a:normAutofit fontScale="90000"/>
          </a:bodyPr>
          <a:lstStyle/>
          <a:p>
            <a:pPr algn="ctr"/>
            <a:r>
              <a:rPr lang="en-US" sz="3600" b="1" dirty="0"/>
              <a:t>How can we help?</a:t>
            </a:r>
            <a:br>
              <a:rPr lang="en-US" sz="3600" b="1" dirty="0"/>
            </a:br>
            <a:r>
              <a:rPr lang="en-US" sz="3600" b="1" dirty="0"/>
              <a:t>Consider their conversion</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862664" y="1177047"/>
            <a:ext cx="10466671" cy="5029200"/>
          </a:xfrm>
        </p:spPr>
        <p:txBody>
          <a:bodyPr>
            <a:normAutofit lnSpcReduction="10000"/>
          </a:bodyPr>
          <a:lstStyle/>
          <a:p>
            <a:pPr marL="0" indent="0">
              <a:buNone/>
            </a:pPr>
            <a:r>
              <a:rPr lang="en-US" sz="3600" i="1" dirty="0">
                <a:latin typeface="Calibri" panose="020F0502020204030204" pitchFamily="34" charset="0"/>
              </a:rPr>
              <a:t>At some point in a person’s story there might come the thought, ‘Is this person really converted?’ If there has been no deepening sense of sin, little or </a:t>
            </a:r>
            <a:r>
              <a:rPr lang="en-US" sz="3600" b="1" i="1" u="sng" dirty="0">
                <a:latin typeface="Calibri" panose="020F0502020204030204" pitchFamily="34" charset="0"/>
              </a:rPr>
              <a:t>no</a:t>
            </a:r>
            <a:r>
              <a:rPr lang="en-US" sz="3600" i="1" dirty="0">
                <a:latin typeface="Calibri" panose="020F0502020204030204" pitchFamily="34" charset="0"/>
              </a:rPr>
              <a:t> evidence of fruits of the Spirit, and a lifestyle where there was </a:t>
            </a:r>
            <a:r>
              <a:rPr lang="en-US" sz="3600" b="1" i="1" u="sng" dirty="0">
                <a:latin typeface="Calibri" panose="020F0502020204030204" pitchFamily="34" charset="0"/>
              </a:rPr>
              <a:t>clear</a:t>
            </a:r>
            <a:r>
              <a:rPr lang="en-US" sz="3600" i="1" dirty="0">
                <a:latin typeface="Calibri" panose="020F0502020204030204" pitchFamily="34" charset="0"/>
              </a:rPr>
              <a:t> bondage to sin, it could be that the person never truly put his faith in Christ. This means now is the time for him to honestly consider the allegiances of his heart.</a:t>
            </a:r>
          </a:p>
          <a:p>
            <a:pPr marL="0" indent="0">
              <a:buNone/>
            </a:pPr>
            <a:r>
              <a:rPr lang="en-US" sz="3600" i="1" dirty="0">
                <a:latin typeface="Calibri" panose="020F0502020204030204" pitchFamily="34" charset="0"/>
              </a:rPr>
              <a:t>Reference: 2 Cor. 5:15; 2 Peter 1:3</a:t>
            </a:r>
          </a:p>
          <a:p>
            <a:endParaRPr lang="en-US" sz="3600" i="1" dirty="0">
              <a:latin typeface="Calibri" panose="020F0502020204030204" pitchFamily="34" charset="0"/>
            </a:endParaRPr>
          </a:p>
          <a:p>
            <a:endParaRPr lang="en-US" sz="3600" i="1" dirty="0">
              <a:latin typeface="Calibri" panose="020F0502020204030204" pitchFamily="34" charset="0"/>
            </a:endParaRPr>
          </a:p>
        </p:txBody>
      </p:sp>
    </p:spTree>
    <p:extLst>
      <p:ext uri="{BB962C8B-B14F-4D97-AF65-F5344CB8AC3E}">
        <p14:creationId xmlns:p14="http://schemas.microsoft.com/office/powerpoint/2010/main" val="3195355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a:extLst>
            <a:ext uri="{FF2B5EF4-FFF2-40B4-BE49-F238E27FC236}">
              <a16:creationId xmlns:a16="http://schemas.microsoft.com/office/drawing/2014/main" id="{53AAFB79-4413-B998-BC0C-5285B6FCF7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E8DBB8-8F16-3C0B-34AB-79F872C162C3}"/>
              </a:ext>
            </a:extLst>
          </p:cNvPr>
          <p:cNvSpPr>
            <a:spLocks noGrp="1"/>
          </p:cNvSpPr>
          <p:nvPr>
            <p:ph type="title"/>
          </p:nvPr>
        </p:nvSpPr>
        <p:spPr/>
        <p:txBody>
          <a:bodyPr>
            <a:normAutofit/>
          </a:bodyPr>
          <a:lstStyle/>
          <a:p>
            <a:pPr algn="ctr"/>
            <a:r>
              <a:rPr lang="en-US" sz="3200" b="1" dirty="0"/>
              <a:t>Understanding the heart of addictions</a:t>
            </a:r>
          </a:p>
        </p:txBody>
      </p:sp>
      <p:sp>
        <p:nvSpPr>
          <p:cNvPr id="3" name="Content Placeholder 2">
            <a:extLst>
              <a:ext uri="{FF2B5EF4-FFF2-40B4-BE49-F238E27FC236}">
                <a16:creationId xmlns:a16="http://schemas.microsoft.com/office/drawing/2014/main" id="{9AA0AEF7-D44E-F733-E320-9FB783266DBA}"/>
              </a:ext>
            </a:extLst>
          </p:cNvPr>
          <p:cNvSpPr>
            <a:spLocks noGrp="1"/>
          </p:cNvSpPr>
          <p:nvPr>
            <p:ph idx="1"/>
          </p:nvPr>
        </p:nvSpPr>
        <p:spPr>
          <a:xfrm>
            <a:off x="554804" y="1825624"/>
            <a:ext cx="10736495" cy="4428753"/>
          </a:xfrm>
        </p:spPr>
        <p:txBody>
          <a:bodyPr>
            <a:normAutofit/>
          </a:bodyPr>
          <a:lstStyle/>
          <a:p>
            <a:r>
              <a:rPr lang="en-US" sz="3000" dirty="0">
                <a:effectLst/>
                <a:latin typeface="Calibri" panose="020F0502020204030204" pitchFamily="34" charset="0"/>
                <a:ea typeface="Calibri" panose="020F0502020204030204" pitchFamily="34" charset="0"/>
                <a:cs typeface="Times New Roman" panose="02020603050405020304" pitchFamily="18" charset="0"/>
              </a:rPr>
              <a:t>When our desires conflict with what we believe, human beings do not always live according to what we say we believe.</a:t>
            </a:r>
          </a:p>
          <a:p>
            <a:r>
              <a:rPr lang="en-US" sz="3000" dirty="0">
                <a:effectLst/>
                <a:latin typeface="Calibri" panose="020F0502020204030204" pitchFamily="34" charset="0"/>
                <a:ea typeface="Calibri" panose="020F0502020204030204" pitchFamily="34" charset="0"/>
                <a:cs typeface="Times New Roman" panose="02020603050405020304" pitchFamily="18" charset="0"/>
              </a:rPr>
              <a:t>Addiction is a physical symptom of a deeper, spiritual problem of the attitudes of the heart generally called </a:t>
            </a:r>
            <a:r>
              <a:rPr lang="en-US" sz="3000" b="1" u="sng" dirty="0">
                <a:effectLst/>
                <a:latin typeface="Calibri" panose="020F0502020204030204" pitchFamily="34" charset="0"/>
                <a:ea typeface="Calibri" panose="020F0502020204030204" pitchFamily="34" charset="0"/>
                <a:cs typeface="Times New Roman" panose="02020603050405020304" pitchFamily="18" charset="0"/>
              </a:rPr>
              <a:t>“idolatry” </a:t>
            </a:r>
            <a:r>
              <a:rPr lang="en-US" sz="3000" dirty="0">
                <a:effectLst/>
                <a:latin typeface="Calibri" panose="020F0502020204030204" pitchFamily="34" charset="0"/>
                <a:ea typeface="Calibri" panose="020F0502020204030204" pitchFamily="34" charset="0"/>
                <a:cs typeface="Times New Roman" panose="02020603050405020304" pitchFamily="18" charset="0"/>
              </a:rPr>
              <a:t>in the Bible. (Ezek. 14:5)</a:t>
            </a:r>
          </a:p>
          <a:p>
            <a:r>
              <a:rPr lang="en-US" sz="3000" dirty="0">
                <a:effectLst/>
                <a:latin typeface="Calibri" panose="020F0502020204030204" pitchFamily="34" charset="0"/>
                <a:ea typeface="Calibri" panose="020F0502020204030204" pitchFamily="34" charset="0"/>
                <a:cs typeface="Times New Roman" panose="02020603050405020304" pitchFamily="18" charset="0"/>
              </a:rPr>
              <a:t>Since we live in a culture that encourages self-indulgence, it should be no surprise that addictions are everywhere.</a:t>
            </a:r>
          </a:p>
          <a:p>
            <a:endParaRPr lang="en-US" dirty="0"/>
          </a:p>
        </p:txBody>
      </p:sp>
    </p:spTree>
    <p:extLst>
      <p:ext uri="{BB962C8B-B14F-4D97-AF65-F5344CB8AC3E}">
        <p14:creationId xmlns:p14="http://schemas.microsoft.com/office/powerpoint/2010/main" val="629061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4" y="171856"/>
            <a:ext cx="10943617" cy="917642"/>
          </a:xfrm>
        </p:spPr>
        <p:txBody>
          <a:bodyPr>
            <a:normAutofit fontScale="90000"/>
          </a:bodyPr>
          <a:lstStyle/>
          <a:p>
            <a:pPr algn="ctr"/>
            <a:r>
              <a:rPr lang="en-US" sz="3600" b="1" dirty="0"/>
              <a:t>How can we help?</a:t>
            </a:r>
            <a:br>
              <a:rPr lang="en-US" sz="3600" b="1" dirty="0"/>
            </a:br>
            <a:r>
              <a:rPr lang="en-US" sz="3600" b="1" dirty="0"/>
              <a:t>Consider their conversion</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757406" y="1656944"/>
            <a:ext cx="10943617" cy="5029200"/>
          </a:xfrm>
        </p:spPr>
        <p:txBody>
          <a:bodyPr>
            <a:normAutofit fontScale="92500"/>
          </a:bodyPr>
          <a:lstStyle/>
          <a:p>
            <a:r>
              <a:rPr lang="en-US" sz="3600" i="1" dirty="0">
                <a:latin typeface="Calibri" panose="020F0502020204030204" pitchFamily="34" charset="0"/>
              </a:rPr>
              <a:t>Does he understand the Gospel – that salvation is by grace through faith in Christ’s sacrifice?  Be sure the counselee understands that the Gospel is necessary because of </a:t>
            </a:r>
            <a:r>
              <a:rPr lang="en-US" sz="3600" b="1" i="1" u="sng" dirty="0">
                <a:latin typeface="Calibri" panose="020F0502020204030204" pitchFamily="34" charset="0"/>
              </a:rPr>
              <a:t>condemnation</a:t>
            </a:r>
            <a:r>
              <a:rPr lang="en-US" sz="3600" i="1" dirty="0">
                <a:latin typeface="Calibri" panose="020F0502020204030204" pitchFamily="34" charset="0"/>
              </a:rPr>
              <a:t> for our rebellion (Romans 6).</a:t>
            </a:r>
          </a:p>
          <a:p>
            <a:r>
              <a:rPr lang="en-US" sz="3600" i="1" dirty="0">
                <a:latin typeface="Calibri" panose="020F0502020204030204" pitchFamily="34" charset="0"/>
              </a:rPr>
              <a:t>He will have to work diligently on doing what is necessary to overcome the “addiction.: Homework idea: Memorize Scripture as the basis for commitment: (1 Thessalonians 1:9-10 or Titus 2:11-14 or Matthew 7:24-27).</a:t>
            </a:r>
          </a:p>
          <a:p>
            <a:endParaRPr lang="en-US" sz="3600" i="1" dirty="0">
              <a:latin typeface="Calibri" panose="020F0502020204030204" pitchFamily="34" charset="0"/>
            </a:endParaRPr>
          </a:p>
        </p:txBody>
      </p:sp>
    </p:spTree>
    <p:extLst>
      <p:ext uri="{BB962C8B-B14F-4D97-AF65-F5344CB8AC3E}">
        <p14:creationId xmlns:p14="http://schemas.microsoft.com/office/powerpoint/2010/main" val="1130167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4" y="171856"/>
            <a:ext cx="10943617" cy="917642"/>
          </a:xfrm>
        </p:spPr>
        <p:txBody>
          <a:bodyPr>
            <a:normAutofit fontScale="90000"/>
          </a:bodyPr>
          <a:lstStyle/>
          <a:p>
            <a:pPr algn="ctr"/>
            <a:r>
              <a:rPr lang="en-US" sz="3600" b="1" dirty="0"/>
              <a:t>How can we help?</a:t>
            </a:r>
            <a:br>
              <a:rPr lang="en-US" sz="3600" b="1" dirty="0"/>
            </a:br>
            <a:r>
              <a:rPr lang="en-US" sz="3600" b="1" dirty="0"/>
              <a:t>Give Hope</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862664" y="1177047"/>
            <a:ext cx="10466671" cy="5029200"/>
          </a:xfrm>
        </p:spPr>
        <p:txBody>
          <a:bodyPr>
            <a:normAutofit fontScale="85000" lnSpcReduction="10000"/>
          </a:bodyPr>
          <a:lstStyle/>
          <a:p>
            <a:pPr marL="0" indent="0">
              <a:buNone/>
            </a:pPr>
            <a:r>
              <a:rPr lang="en-US" sz="3600" i="1" dirty="0">
                <a:latin typeface="Calibri" panose="020F0502020204030204" pitchFamily="34" charset="0"/>
              </a:rPr>
              <a:t>If they are willing to follow Christ there is immense hope: hope in God’s forgiving grace, hope in God’s love that is faithful even when we are not, and hope that God can give power so that we are no longer mastered by the addiction.</a:t>
            </a:r>
          </a:p>
          <a:p>
            <a:pPr marL="0" indent="0">
              <a:buNone/>
            </a:pPr>
            <a:endParaRPr lang="en-US" sz="3600" i="1" dirty="0">
              <a:latin typeface="Calibri" panose="020F0502020204030204" pitchFamily="34" charset="0"/>
            </a:endParaRPr>
          </a:p>
          <a:p>
            <a:pPr marL="0" marR="0" indent="0">
              <a:lnSpc>
                <a:spcPct val="115000"/>
              </a:lnSpc>
              <a:spcBef>
                <a:spcPts val="0"/>
              </a:spcBef>
              <a:spcAft>
                <a:spcPts val="1000"/>
              </a:spcAft>
              <a:buNone/>
            </a:pPr>
            <a:r>
              <a:rPr lang="en-US" sz="2600" dirty="0">
                <a:effectLst/>
                <a:latin typeface="Calibri" panose="020F0502020204030204" pitchFamily="34" charset="0"/>
              </a:rPr>
              <a:t>1 Corinthians 10:13–14 No temptation has overtaken you, but such as is common to man; and God is faithful, who will not allow you to be tempted beyond what you are able, but with the temptation will provide the way of escape also, so that you will be able to endure it. </a:t>
            </a:r>
            <a:r>
              <a:rPr lang="en-US" sz="2600" u="none" strike="noStrike" baseline="30000" dirty="0">
                <a:effectLst/>
                <a:latin typeface="Calibri" panose="020F0502020204030204" pitchFamily="34" charset="0"/>
              </a:rPr>
              <a:t>14</a:t>
            </a:r>
            <a:r>
              <a:rPr lang="en-US" sz="2600" u="none" strike="noStrike" dirty="0">
                <a:effectLst/>
                <a:latin typeface="Calibri" panose="020F0502020204030204" pitchFamily="34" charset="0"/>
              </a:rPr>
              <a:t> </a:t>
            </a:r>
            <a:r>
              <a:rPr lang="en-US" sz="2600" dirty="0">
                <a:effectLst/>
                <a:latin typeface="Calibri" panose="020F0502020204030204" pitchFamily="34" charset="0"/>
              </a:rPr>
              <a:t>Therefore, my beloved, flee from idolatry. </a:t>
            </a:r>
          </a:p>
          <a:p>
            <a:pPr marL="0" marR="0" indent="0">
              <a:lnSpc>
                <a:spcPct val="115000"/>
              </a:lnSpc>
              <a:spcBef>
                <a:spcPts val="0"/>
              </a:spcBef>
              <a:spcAft>
                <a:spcPts val="1000"/>
              </a:spcAft>
              <a:buNone/>
            </a:pPr>
            <a:r>
              <a:rPr lang="en-US" sz="2600" dirty="0">
                <a:latin typeface="Calibri" panose="020F0502020204030204" pitchFamily="34" charset="0"/>
              </a:rPr>
              <a:t>Romans 15:13 – May the God of hope fill you with all joy and peace in believing, so that by the power of the Holy Spirit you may abound in hope.</a:t>
            </a:r>
            <a:endParaRPr lang="en-US" sz="2600" dirty="0">
              <a:effectLst/>
              <a:latin typeface="Calibri" panose="020F0502020204030204" pitchFamily="34" charset="0"/>
            </a:endParaRPr>
          </a:p>
          <a:p>
            <a:pPr marL="0" indent="0">
              <a:buNone/>
            </a:pPr>
            <a:endParaRPr lang="en-US" sz="3600" i="1" dirty="0">
              <a:latin typeface="Calibri" panose="020F0502020204030204" pitchFamily="34" charset="0"/>
            </a:endParaRPr>
          </a:p>
          <a:p>
            <a:endParaRPr lang="en-US" sz="3600" i="1" dirty="0">
              <a:latin typeface="Calibri" panose="020F0502020204030204" pitchFamily="34" charset="0"/>
            </a:endParaRPr>
          </a:p>
        </p:txBody>
      </p:sp>
    </p:spTree>
    <p:extLst>
      <p:ext uri="{BB962C8B-B14F-4D97-AF65-F5344CB8AC3E}">
        <p14:creationId xmlns:p14="http://schemas.microsoft.com/office/powerpoint/2010/main" val="1378482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a:extLst>
            <a:ext uri="{FF2B5EF4-FFF2-40B4-BE49-F238E27FC236}">
              <a16:creationId xmlns:a16="http://schemas.microsoft.com/office/drawing/2014/main" id="{19BED807-EE5F-99C4-8F47-E38D2B088D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593C5C-9DB9-C8B8-E83A-734D0C600A27}"/>
              </a:ext>
            </a:extLst>
          </p:cNvPr>
          <p:cNvSpPr>
            <a:spLocks noGrp="1"/>
          </p:cNvSpPr>
          <p:nvPr>
            <p:ph type="title"/>
          </p:nvPr>
        </p:nvSpPr>
        <p:spPr>
          <a:xfrm>
            <a:off x="311284" y="171856"/>
            <a:ext cx="10943617" cy="917642"/>
          </a:xfrm>
        </p:spPr>
        <p:txBody>
          <a:bodyPr>
            <a:normAutofit fontScale="90000"/>
          </a:bodyPr>
          <a:lstStyle/>
          <a:p>
            <a:pPr algn="ctr"/>
            <a:r>
              <a:rPr lang="en-US" sz="3600" b="1" dirty="0"/>
              <a:t>How can we help?</a:t>
            </a:r>
            <a:br>
              <a:rPr lang="en-US" sz="3600" b="1" dirty="0"/>
            </a:br>
            <a:r>
              <a:rPr lang="en-US" sz="3600" b="1" dirty="0"/>
              <a:t>Walk by the Sprit</a:t>
            </a:r>
          </a:p>
        </p:txBody>
      </p:sp>
      <p:sp>
        <p:nvSpPr>
          <p:cNvPr id="3" name="Content Placeholder 2">
            <a:extLst>
              <a:ext uri="{FF2B5EF4-FFF2-40B4-BE49-F238E27FC236}">
                <a16:creationId xmlns:a16="http://schemas.microsoft.com/office/drawing/2014/main" id="{83E61817-7B09-7443-E4A4-D8C261A78BBC}"/>
              </a:ext>
            </a:extLst>
          </p:cNvPr>
          <p:cNvSpPr>
            <a:spLocks noGrp="1"/>
          </p:cNvSpPr>
          <p:nvPr>
            <p:ph idx="1"/>
          </p:nvPr>
        </p:nvSpPr>
        <p:spPr>
          <a:xfrm>
            <a:off x="862664" y="1177047"/>
            <a:ext cx="10466671" cy="5029200"/>
          </a:xfrm>
        </p:spPr>
        <p:txBody>
          <a:bodyPr>
            <a:normAutofit fontScale="85000" lnSpcReduction="10000"/>
          </a:bodyPr>
          <a:lstStyle/>
          <a:p>
            <a:pPr marL="0" marR="0" indent="0">
              <a:lnSpc>
                <a:spcPct val="115000"/>
              </a:lnSpc>
              <a:spcBef>
                <a:spcPts val="0"/>
              </a:spcBef>
              <a:spcAft>
                <a:spcPts val="1000"/>
              </a:spcAft>
              <a:buNone/>
            </a:pPr>
            <a:r>
              <a:rPr lang="en-US" sz="2800" kern="0" dirty="0">
                <a:effectLst/>
                <a:latin typeface="Calibri" panose="020F0502020204030204" pitchFamily="34" charset="0"/>
                <a:ea typeface="Calibri" panose="020F0502020204030204" pitchFamily="34" charset="0"/>
              </a:rPr>
              <a:t>Galatians 5:16–23 </a:t>
            </a:r>
            <a:r>
              <a:rPr lang="en-US" sz="2800" kern="0" baseline="30000" dirty="0">
                <a:effectLst/>
                <a:latin typeface="Calibri" panose="020F0502020204030204" pitchFamily="34" charset="0"/>
                <a:ea typeface="Calibri" panose="020F0502020204030204" pitchFamily="34" charset="0"/>
              </a:rPr>
              <a:t>16</a:t>
            </a:r>
            <a:r>
              <a:rPr lang="en-US" sz="2800" kern="0" dirty="0">
                <a:effectLst/>
                <a:latin typeface="Calibri" panose="020F0502020204030204" pitchFamily="34" charset="0"/>
                <a:ea typeface="Calibri" panose="020F0502020204030204" pitchFamily="34" charset="0"/>
              </a:rPr>
              <a:t> But I say, walk by the Spirit, and you will not carry out the desire of the flesh. </a:t>
            </a:r>
            <a:r>
              <a:rPr lang="en-US" sz="2800" kern="0" baseline="30000" dirty="0">
                <a:effectLst/>
                <a:latin typeface="Calibri" panose="020F0502020204030204" pitchFamily="34" charset="0"/>
                <a:ea typeface="Calibri" panose="020F0502020204030204" pitchFamily="34" charset="0"/>
              </a:rPr>
              <a:t>17</a:t>
            </a:r>
            <a:r>
              <a:rPr lang="en-US" sz="2800" kern="0" dirty="0">
                <a:effectLst/>
                <a:latin typeface="Calibri" panose="020F0502020204030204" pitchFamily="34" charset="0"/>
                <a:ea typeface="Calibri" panose="020F0502020204030204" pitchFamily="34" charset="0"/>
              </a:rPr>
              <a:t> For the flesh sets its desire against the Spirit, and the Spirit against the flesh; for these are in opposition to one another, so that you may not do the things that you please. </a:t>
            </a:r>
            <a:r>
              <a:rPr lang="en-US" sz="2800" kern="0" baseline="30000" dirty="0">
                <a:effectLst/>
                <a:latin typeface="Calibri" panose="020F0502020204030204" pitchFamily="34" charset="0"/>
                <a:ea typeface="Calibri" panose="020F0502020204030204" pitchFamily="34" charset="0"/>
              </a:rPr>
              <a:t>18</a:t>
            </a:r>
            <a:r>
              <a:rPr lang="en-US" sz="2800" kern="0" dirty="0">
                <a:effectLst/>
                <a:latin typeface="Calibri" panose="020F0502020204030204" pitchFamily="34" charset="0"/>
                <a:ea typeface="Calibri" panose="020F0502020204030204" pitchFamily="34" charset="0"/>
              </a:rPr>
              <a:t> But if you are led by the Spirit, you are not under the Law. </a:t>
            </a:r>
            <a:r>
              <a:rPr lang="en-US" sz="2800" kern="0" baseline="30000" dirty="0">
                <a:effectLst/>
                <a:latin typeface="Calibri" panose="020F0502020204030204" pitchFamily="34" charset="0"/>
                <a:ea typeface="Calibri" panose="020F0502020204030204" pitchFamily="34" charset="0"/>
              </a:rPr>
              <a:t>19</a:t>
            </a:r>
            <a:r>
              <a:rPr lang="en-US" sz="2800" kern="0" dirty="0">
                <a:effectLst/>
                <a:latin typeface="Calibri" panose="020F0502020204030204" pitchFamily="34" charset="0"/>
                <a:ea typeface="Calibri" panose="020F0502020204030204" pitchFamily="34" charset="0"/>
              </a:rPr>
              <a:t> Now the deeds of the flesh are evident, which are: immorality, impurity, sensuality, </a:t>
            </a:r>
            <a:r>
              <a:rPr lang="en-US" sz="2800" kern="0" baseline="30000" dirty="0">
                <a:effectLst/>
                <a:latin typeface="Calibri" panose="020F0502020204030204" pitchFamily="34" charset="0"/>
                <a:ea typeface="Calibri" panose="020F0502020204030204" pitchFamily="34" charset="0"/>
              </a:rPr>
              <a:t>20</a:t>
            </a:r>
            <a:r>
              <a:rPr lang="en-US" sz="2800" kern="0" dirty="0">
                <a:effectLst/>
                <a:latin typeface="Calibri" panose="020F0502020204030204" pitchFamily="34" charset="0"/>
                <a:ea typeface="Calibri" panose="020F0502020204030204" pitchFamily="34" charset="0"/>
              </a:rPr>
              <a:t> idolatry, sorcery, enmities, strife, jealousy, outbursts of anger, disputes, dissensions, factions, </a:t>
            </a:r>
            <a:r>
              <a:rPr lang="en-US" sz="2800" kern="0" baseline="30000" dirty="0">
                <a:effectLst/>
                <a:latin typeface="Calibri" panose="020F0502020204030204" pitchFamily="34" charset="0"/>
                <a:ea typeface="Calibri" panose="020F0502020204030204" pitchFamily="34" charset="0"/>
              </a:rPr>
              <a:t>21</a:t>
            </a:r>
            <a:r>
              <a:rPr lang="en-US" sz="2800" kern="0" dirty="0">
                <a:effectLst/>
                <a:latin typeface="Calibri" panose="020F0502020204030204" pitchFamily="34" charset="0"/>
                <a:ea typeface="Calibri" panose="020F0502020204030204" pitchFamily="34" charset="0"/>
              </a:rPr>
              <a:t> envying, drunkenness, carousing, and things like these, of which I forewarn you, just as I have forewarned you, that those who practice such things will not inherit the kingdom of God. </a:t>
            </a:r>
            <a:r>
              <a:rPr lang="en-US" sz="2800" kern="0" baseline="30000" dirty="0">
                <a:effectLst/>
                <a:latin typeface="Calibri" panose="020F0502020204030204" pitchFamily="34" charset="0"/>
                <a:ea typeface="Calibri" panose="020F0502020204030204" pitchFamily="34" charset="0"/>
              </a:rPr>
              <a:t>22</a:t>
            </a:r>
            <a:r>
              <a:rPr lang="en-US" sz="2800" kern="0" dirty="0">
                <a:effectLst/>
                <a:latin typeface="Calibri" panose="020F0502020204030204" pitchFamily="34" charset="0"/>
                <a:ea typeface="Calibri" panose="020F0502020204030204" pitchFamily="34" charset="0"/>
              </a:rPr>
              <a:t> But the fruit of the Spirit is love, joy, peace, patience, kindness, goodness, faithfulness, </a:t>
            </a:r>
            <a:r>
              <a:rPr lang="en-US" sz="2800" kern="0" baseline="30000" dirty="0">
                <a:effectLst/>
                <a:latin typeface="Calibri" panose="020F0502020204030204" pitchFamily="34" charset="0"/>
                <a:ea typeface="Calibri" panose="020F0502020204030204" pitchFamily="34" charset="0"/>
              </a:rPr>
              <a:t>23</a:t>
            </a:r>
            <a:r>
              <a:rPr lang="en-US" sz="2800" kern="0" dirty="0">
                <a:effectLst/>
                <a:latin typeface="Calibri" panose="020F0502020204030204" pitchFamily="34" charset="0"/>
                <a:ea typeface="Calibri" panose="020F0502020204030204" pitchFamily="34" charset="0"/>
              </a:rPr>
              <a:t> gentleness, self-control; against such things there is no law.</a:t>
            </a:r>
            <a:r>
              <a:rPr lang="en-US" sz="2600" dirty="0">
                <a:latin typeface="Calibri" panose="020F0502020204030204" pitchFamily="34" charset="0"/>
              </a:rPr>
              <a:t>.</a:t>
            </a:r>
            <a:endParaRPr lang="en-US" sz="2600" dirty="0">
              <a:effectLst/>
              <a:latin typeface="Calibri" panose="020F0502020204030204" pitchFamily="34" charset="0"/>
            </a:endParaRPr>
          </a:p>
          <a:p>
            <a:pPr marL="0" indent="0">
              <a:buNone/>
            </a:pPr>
            <a:endParaRPr lang="en-US" sz="3600" i="1" dirty="0">
              <a:latin typeface="Calibri" panose="020F0502020204030204" pitchFamily="34" charset="0"/>
            </a:endParaRPr>
          </a:p>
          <a:p>
            <a:endParaRPr lang="en-US" sz="3600" i="1" dirty="0">
              <a:latin typeface="Calibri" panose="020F0502020204030204" pitchFamily="34" charset="0"/>
            </a:endParaRPr>
          </a:p>
        </p:txBody>
      </p:sp>
    </p:spTree>
    <p:extLst>
      <p:ext uri="{BB962C8B-B14F-4D97-AF65-F5344CB8AC3E}">
        <p14:creationId xmlns:p14="http://schemas.microsoft.com/office/powerpoint/2010/main" val="3206928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a:extLst>
            <a:ext uri="{FF2B5EF4-FFF2-40B4-BE49-F238E27FC236}">
              <a16:creationId xmlns:a16="http://schemas.microsoft.com/office/drawing/2014/main" id="{58A62EB3-4973-AAC4-7940-4745D63317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06B56D-C59F-7C99-02C0-57AEBE9FA96C}"/>
              </a:ext>
            </a:extLst>
          </p:cNvPr>
          <p:cNvSpPr>
            <a:spLocks noGrp="1"/>
          </p:cNvSpPr>
          <p:nvPr>
            <p:ph type="title"/>
          </p:nvPr>
        </p:nvSpPr>
        <p:spPr>
          <a:xfrm>
            <a:off x="311284" y="171856"/>
            <a:ext cx="10943617" cy="917642"/>
          </a:xfrm>
        </p:spPr>
        <p:txBody>
          <a:bodyPr>
            <a:normAutofit fontScale="90000"/>
          </a:bodyPr>
          <a:lstStyle/>
          <a:p>
            <a:pPr algn="ctr"/>
            <a:r>
              <a:rPr lang="en-US" sz="3600" b="1" dirty="0"/>
              <a:t>How can we help?</a:t>
            </a:r>
            <a:br>
              <a:rPr lang="en-US" sz="3600" b="1" dirty="0"/>
            </a:br>
            <a:r>
              <a:rPr lang="en-US" sz="3600" b="1" dirty="0"/>
              <a:t>Walking vs quenching</a:t>
            </a:r>
          </a:p>
        </p:txBody>
      </p:sp>
      <p:sp>
        <p:nvSpPr>
          <p:cNvPr id="3" name="Content Placeholder 2">
            <a:extLst>
              <a:ext uri="{FF2B5EF4-FFF2-40B4-BE49-F238E27FC236}">
                <a16:creationId xmlns:a16="http://schemas.microsoft.com/office/drawing/2014/main" id="{F68AC549-B0C7-62D7-1728-57BB6CC03E2F}"/>
              </a:ext>
            </a:extLst>
          </p:cNvPr>
          <p:cNvSpPr>
            <a:spLocks noGrp="1"/>
          </p:cNvSpPr>
          <p:nvPr>
            <p:ph idx="1"/>
          </p:nvPr>
        </p:nvSpPr>
        <p:spPr>
          <a:xfrm>
            <a:off x="311284" y="1247385"/>
            <a:ext cx="10943617" cy="5282368"/>
          </a:xfrm>
        </p:spPr>
        <p:txBody>
          <a:bodyPr>
            <a:normAutofit fontScale="92500" lnSpcReduction="10000"/>
          </a:bodyPr>
          <a:lstStyle/>
          <a:p>
            <a:r>
              <a:rPr lang="en-US" sz="3000" i="1" kern="0" dirty="0">
                <a:effectLst/>
                <a:latin typeface="Calibri" panose="020F0502020204030204" pitchFamily="34" charset="0"/>
                <a:ea typeface="Calibri" panose="020F0502020204030204" pitchFamily="34" charset="0"/>
              </a:rPr>
              <a:t>Walking</a:t>
            </a:r>
            <a:r>
              <a:rPr lang="en-US" sz="3000" kern="0" dirty="0">
                <a:effectLst/>
                <a:latin typeface="Calibri" panose="020F0502020204030204" pitchFamily="34" charset="0"/>
                <a:ea typeface="Calibri" panose="020F0502020204030204" pitchFamily="34" charset="0"/>
              </a:rPr>
              <a:t> is one of Paul’s favorite metaphors for spirituality. He uses it in a number of different contexts: walking in newness of life (</a:t>
            </a:r>
            <a:r>
              <a:rPr lang="en-US" sz="3000" u="sng" kern="0" dirty="0">
                <a:solidFill>
                  <a:schemeClr val="tx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Rom. 6:4</a:t>
            </a:r>
            <a:r>
              <a:rPr lang="en-US" sz="3000" kern="0" dirty="0">
                <a:effectLst/>
                <a:latin typeface="Calibri" panose="020F0502020204030204" pitchFamily="34" charset="0"/>
                <a:ea typeface="Calibri" panose="020F0502020204030204" pitchFamily="34" charset="0"/>
              </a:rPr>
              <a:t>), walking according to the Spirit (</a:t>
            </a:r>
            <a:r>
              <a:rPr lang="en-US" sz="3000" u="sng" kern="0" dirty="0">
                <a:solidFill>
                  <a:schemeClr val="tx1"/>
                </a:solidFill>
                <a:effectLst/>
                <a:latin typeface="Calibri" panose="020F0502020204030204" pitchFamily="34" charset="0"/>
                <a:ea typeface="Calibri" panose="020F0502020204030204" pitchFamily="34" charset="0"/>
              </a:rPr>
              <a:t>Rom. 8:4</a:t>
            </a:r>
            <a:r>
              <a:rPr lang="en-US" sz="3000" kern="0" dirty="0">
                <a:effectLst/>
                <a:latin typeface="Calibri" panose="020F0502020204030204" pitchFamily="34" charset="0"/>
                <a:ea typeface="Calibri" panose="020F0502020204030204" pitchFamily="34" charset="0"/>
              </a:rPr>
              <a:t>), walking by faith (</a:t>
            </a:r>
            <a:r>
              <a:rPr lang="en-US" sz="3000" u="sng" kern="0" dirty="0">
                <a:solidFill>
                  <a:schemeClr val="tx1"/>
                </a:solidFill>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2 Cor. 5:7</a:t>
            </a:r>
            <a:r>
              <a:rPr lang="en-US" sz="3000" kern="0" dirty="0">
                <a:effectLst/>
                <a:latin typeface="Calibri" panose="020F0502020204030204" pitchFamily="34" charset="0"/>
                <a:ea typeface="Calibri" panose="020F0502020204030204" pitchFamily="34" charset="0"/>
              </a:rPr>
              <a:t>), walking in love (</a:t>
            </a:r>
            <a:r>
              <a:rPr lang="en-US" sz="3000" u="sng" kern="0" dirty="0">
                <a:solidFill>
                  <a:schemeClr val="tx1"/>
                </a:solidFill>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Eph. 5:2</a:t>
            </a:r>
            <a:r>
              <a:rPr lang="en-US" sz="3000" kern="0" dirty="0">
                <a:effectLst/>
                <a:latin typeface="Calibri" panose="020F0502020204030204" pitchFamily="34" charset="0"/>
                <a:ea typeface="Calibri" panose="020F0502020204030204" pitchFamily="34" charset="0"/>
              </a:rPr>
              <a:t>), and walking in a manner worthy of the Lord (</a:t>
            </a:r>
            <a:r>
              <a:rPr lang="en-US" sz="3000" u="sng" kern="0" dirty="0">
                <a:solidFill>
                  <a:schemeClr val="tx1"/>
                </a:solidFill>
                <a:latin typeface="Calibri" panose="020F050202020403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Col. 1:10</a:t>
            </a:r>
            <a:r>
              <a:rPr lang="en-US" sz="3000" kern="0" dirty="0">
                <a:effectLst/>
                <a:latin typeface="Calibri" panose="020F0502020204030204" pitchFamily="34" charset="0"/>
                <a:ea typeface="Calibri" panose="020F0502020204030204" pitchFamily="34" charset="0"/>
              </a:rPr>
              <a:t>). </a:t>
            </a:r>
            <a:r>
              <a:rPr lang="en-US" sz="3000" i="1" kern="0" dirty="0">
                <a:effectLst/>
                <a:latin typeface="Calibri" panose="020F0502020204030204" pitchFamily="34" charset="0"/>
                <a:ea typeface="Calibri" panose="020F0502020204030204" pitchFamily="34" charset="0"/>
              </a:rPr>
              <a:t>Walking is</a:t>
            </a:r>
            <a:r>
              <a:rPr lang="en-US" sz="3000" kern="0" dirty="0">
                <a:effectLst/>
                <a:latin typeface="Calibri" panose="020F0502020204030204" pitchFamily="34" charset="0"/>
                <a:ea typeface="Calibri" panose="020F0502020204030204" pitchFamily="34" charset="0"/>
              </a:rPr>
              <a:t> an excellent metaphor for the Christian life because it implies progress, continual movement, and the development of strength.</a:t>
            </a:r>
          </a:p>
          <a:p>
            <a:r>
              <a:rPr lang="en-US" sz="3000" kern="0" dirty="0">
                <a:effectLst/>
                <a:latin typeface="Calibri" panose="020F0502020204030204" pitchFamily="34" charset="0"/>
                <a:ea typeface="Calibri" panose="020F0502020204030204" pitchFamily="34" charset="0"/>
                <a:cs typeface="Calibri" panose="020F0502020204030204" pitchFamily="34" charset="0"/>
              </a:rPr>
              <a:t>If you choose not to obey the flesh you quench the Holy Spirit of God (1 Thes 5:19). One must remember the Holy Spirit’s role in believers’ lives. It is that process of progressive sanctification by the Spirit that Paul warned the Thessalonians </a:t>
            </a:r>
            <a:r>
              <a:rPr lang="en-US" sz="3000" b="1" kern="0" dirty="0">
                <a:effectLst/>
                <a:latin typeface="Calibri" panose="020F0502020204030204" pitchFamily="34" charset="0"/>
                <a:ea typeface="Calibri" panose="020F0502020204030204" pitchFamily="34" charset="0"/>
                <a:cs typeface="Calibri" panose="020F0502020204030204" pitchFamily="34" charset="0"/>
              </a:rPr>
              <a:t>not</a:t>
            </a:r>
            <a:r>
              <a:rPr lang="en-US" sz="3000" kern="0" dirty="0">
                <a:effectLst/>
                <a:latin typeface="Calibri" panose="020F0502020204030204" pitchFamily="34" charset="0"/>
                <a:ea typeface="Calibri" panose="020F0502020204030204" pitchFamily="34" charset="0"/>
                <a:cs typeface="Calibri" panose="020F0502020204030204" pitchFamily="34" charset="0"/>
              </a:rPr>
              <a:t> to </a:t>
            </a:r>
            <a:r>
              <a:rPr lang="en-US" sz="3000" b="1" kern="0" dirty="0">
                <a:effectLst/>
                <a:latin typeface="Calibri" panose="020F0502020204030204" pitchFamily="34" charset="0"/>
                <a:ea typeface="Calibri" panose="020F0502020204030204" pitchFamily="34" charset="0"/>
                <a:cs typeface="Calibri" panose="020F0502020204030204" pitchFamily="34" charset="0"/>
              </a:rPr>
              <a:t>quench</a:t>
            </a:r>
            <a:r>
              <a:rPr lang="en-US" sz="3000" kern="0" dirty="0">
                <a:effectLst/>
                <a:latin typeface="Calibri" panose="020F0502020204030204" pitchFamily="34" charset="0"/>
                <a:ea typeface="Calibri" panose="020F0502020204030204" pitchFamily="34" charset="0"/>
                <a:cs typeface="Calibri" panose="020F0502020204030204" pitchFamily="34" charset="0"/>
              </a:rPr>
              <a:t>. The metaphor </a:t>
            </a:r>
            <a:r>
              <a:rPr lang="en-US" sz="3000" b="1" kern="0" dirty="0">
                <a:effectLst/>
                <a:latin typeface="Calibri" panose="020F0502020204030204" pitchFamily="34" charset="0"/>
                <a:ea typeface="Calibri" panose="020F0502020204030204" pitchFamily="34" charset="0"/>
                <a:cs typeface="Calibri" panose="020F0502020204030204" pitchFamily="34" charset="0"/>
              </a:rPr>
              <a:t>quench</a:t>
            </a:r>
            <a:r>
              <a:rPr lang="en-US" sz="3000" kern="0" dirty="0">
                <a:effectLst/>
                <a:latin typeface="Calibri" panose="020F0502020204030204" pitchFamily="34" charset="0"/>
                <a:ea typeface="Calibri" panose="020F0502020204030204" pitchFamily="34" charset="0"/>
                <a:cs typeface="Calibri" panose="020F0502020204030204" pitchFamily="34" charset="0"/>
              </a:rPr>
              <a:t> means “to extinguish, stifle, or retard” the power or energy of something.</a:t>
            </a:r>
            <a:endParaRPr lang="en-US" sz="3000"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3600" i="1" dirty="0">
              <a:latin typeface="Calibri" panose="020F0502020204030204" pitchFamily="34" charset="0"/>
            </a:endParaRPr>
          </a:p>
          <a:p>
            <a:endParaRPr lang="en-US" sz="3600" i="1" dirty="0">
              <a:latin typeface="Calibri" panose="020F0502020204030204" pitchFamily="34" charset="0"/>
            </a:endParaRPr>
          </a:p>
        </p:txBody>
      </p:sp>
    </p:spTree>
    <p:extLst>
      <p:ext uri="{BB962C8B-B14F-4D97-AF65-F5344CB8AC3E}">
        <p14:creationId xmlns:p14="http://schemas.microsoft.com/office/powerpoint/2010/main" val="968461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a:extLst>
            <a:ext uri="{FF2B5EF4-FFF2-40B4-BE49-F238E27FC236}">
              <a16:creationId xmlns:a16="http://schemas.microsoft.com/office/drawing/2014/main" id="{B424DD84-8A35-9B55-5850-A8947F59D4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7DCF8-83A7-2585-7596-7A43DD0C798B}"/>
              </a:ext>
            </a:extLst>
          </p:cNvPr>
          <p:cNvSpPr>
            <a:spLocks noGrp="1"/>
          </p:cNvSpPr>
          <p:nvPr>
            <p:ph type="title"/>
          </p:nvPr>
        </p:nvSpPr>
        <p:spPr>
          <a:xfrm>
            <a:off x="311284" y="171856"/>
            <a:ext cx="10943617" cy="917642"/>
          </a:xfrm>
        </p:spPr>
        <p:txBody>
          <a:bodyPr>
            <a:normAutofit fontScale="90000"/>
          </a:bodyPr>
          <a:lstStyle/>
          <a:p>
            <a:pPr algn="ctr"/>
            <a:r>
              <a:rPr lang="en-US" sz="3600" b="1" dirty="0"/>
              <a:t>How can we help?</a:t>
            </a:r>
            <a:br>
              <a:rPr lang="en-US" sz="3600" b="1" dirty="0"/>
            </a:br>
            <a:r>
              <a:rPr lang="en-US" sz="3600" b="1" dirty="0"/>
              <a:t>Walking vs quenching</a:t>
            </a:r>
          </a:p>
        </p:txBody>
      </p:sp>
      <p:sp>
        <p:nvSpPr>
          <p:cNvPr id="3" name="Content Placeholder 2">
            <a:extLst>
              <a:ext uri="{FF2B5EF4-FFF2-40B4-BE49-F238E27FC236}">
                <a16:creationId xmlns:a16="http://schemas.microsoft.com/office/drawing/2014/main" id="{7913ED80-F07A-BDB4-C4D4-9B13D025F9B7}"/>
              </a:ext>
            </a:extLst>
          </p:cNvPr>
          <p:cNvSpPr>
            <a:spLocks noGrp="1"/>
          </p:cNvSpPr>
          <p:nvPr>
            <p:ph idx="1"/>
          </p:nvPr>
        </p:nvSpPr>
        <p:spPr>
          <a:xfrm>
            <a:off x="311284" y="1247385"/>
            <a:ext cx="10943617" cy="5282368"/>
          </a:xfrm>
        </p:spPr>
        <p:txBody>
          <a:bodyPr>
            <a:normAutofit/>
          </a:bodyPr>
          <a:lstStyle/>
          <a:p>
            <a:pPr marL="0" indent="0">
              <a:buNone/>
            </a:pPr>
            <a:r>
              <a:rPr lang="en-US" sz="4000" dirty="0">
                <a:effectLst/>
                <a:latin typeface="Calibri" panose="020F0502020204030204" pitchFamily="34" charset="0"/>
                <a:ea typeface="Calibri" panose="020F0502020204030204" pitchFamily="34" charset="0"/>
              </a:rPr>
              <a:t>2 Corinthians 10:3–5  —For though </a:t>
            </a:r>
            <a:r>
              <a:rPr lang="en-US" sz="4000" u="sng" dirty="0">
                <a:effectLst/>
                <a:latin typeface="Calibri" panose="020F0502020204030204" pitchFamily="34" charset="0"/>
                <a:ea typeface="Calibri" panose="020F0502020204030204" pitchFamily="34" charset="0"/>
              </a:rPr>
              <a:t>__________</a:t>
            </a:r>
            <a:r>
              <a:rPr lang="en-US" sz="4000" dirty="0">
                <a:effectLst/>
                <a:latin typeface="Calibri" panose="020F0502020204030204" pitchFamily="34" charset="0"/>
                <a:ea typeface="Calibri" panose="020F0502020204030204" pitchFamily="34" charset="0"/>
              </a:rPr>
              <a:t> in the flesh, we do not war according to the flesh, </a:t>
            </a:r>
            <a:r>
              <a:rPr lang="en-US" sz="4000" baseline="30000" dirty="0">
                <a:effectLst/>
                <a:latin typeface="Calibri" panose="020F0502020204030204" pitchFamily="34" charset="0"/>
                <a:ea typeface="Calibri" panose="020F0502020204030204" pitchFamily="34" charset="0"/>
              </a:rPr>
              <a:t>4</a:t>
            </a:r>
            <a:r>
              <a:rPr lang="en-US" sz="4000" dirty="0">
                <a:effectLst/>
                <a:latin typeface="Calibri" panose="020F0502020204030204" pitchFamily="34" charset="0"/>
                <a:ea typeface="Calibri" panose="020F0502020204030204" pitchFamily="34" charset="0"/>
              </a:rPr>
              <a:t> for the weapons of our warfare are not of the flesh, but divinely powerful for the destruction of fortresses. </a:t>
            </a:r>
            <a:r>
              <a:rPr lang="en-US" sz="4000" baseline="30000" dirty="0">
                <a:effectLst/>
                <a:latin typeface="Calibri" panose="020F0502020204030204" pitchFamily="34" charset="0"/>
                <a:ea typeface="Calibri" panose="020F0502020204030204" pitchFamily="34" charset="0"/>
              </a:rPr>
              <a:t>5</a:t>
            </a:r>
            <a:r>
              <a:rPr lang="en-US" sz="4000" dirty="0">
                <a:effectLst/>
                <a:latin typeface="Calibri" panose="020F0502020204030204" pitchFamily="34" charset="0"/>
                <a:ea typeface="Calibri" panose="020F0502020204030204" pitchFamily="34" charset="0"/>
              </a:rPr>
              <a:t> </a:t>
            </a:r>
            <a:r>
              <a:rPr lang="en-US" sz="4000" i="1" dirty="0">
                <a:effectLst/>
                <a:latin typeface="Calibri" panose="020F0502020204030204" pitchFamily="34" charset="0"/>
                <a:ea typeface="Calibri" panose="020F0502020204030204" pitchFamily="34" charset="0"/>
              </a:rPr>
              <a:t>We are</a:t>
            </a:r>
            <a:r>
              <a:rPr lang="en-US" sz="4000" dirty="0">
                <a:effectLst/>
                <a:latin typeface="Calibri" panose="020F0502020204030204" pitchFamily="34" charset="0"/>
                <a:ea typeface="Calibri" panose="020F0502020204030204" pitchFamily="34" charset="0"/>
              </a:rPr>
              <a:t> destroying speculations and every lofty thing raised up against the knowledge of God, and </a:t>
            </a:r>
            <a:r>
              <a:rPr lang="en-US" sz="4000" i="1" dirty="0">
                <a:effectLst/>
                <a:latin typeface="Calibri" panose="020F0502020204030204" pitchFamily="34" charset="0"/>
                <a:ea typeface="Calibri" panose="020F0502020204030204" pitchFamily="34" charset="0"/>
              </a:rPr>
              <a:t>we are</a:t>
            </a:r>
            <a:r>
              <a:rPr lang="en-US" sz="4000" dirty="0">
                <a:effectLst/>
                <a:latin typeface="Calibri" panose="020F0502020204030204" pitchFamily="34" charset="0"/>
                <a:ea typeface="Calibri" panose="020F0502020204030204" pitchFamily="34" charset="0"/>
              </a:rPr>
              <a:t> taking every thought captive to the obedience of Christ, </a:t>
            </a:r>
            <a:endParaRPr lang="en-US" sz="6600" i="1" dirty="0">
              <a:latin typeface="Calibri" panose="020F0502020204030204" pitchFamily="34" charset="0"/>
            </a:endParaRPr>
          </a:p>
          <a:p>
            <a:endParaRPr lang="en-US" sz="3600" i="1" dirty="0">
              <a:latin typeface="Calibri" panose="020F0502020204030204" pitchFamily="34" charset="0"/>
            </a:endParaRPr>
          </a:p>
        </p:txBody>
      </p:sp>
    </p:spTree>
    <p:extLst>
      <p:ext uri="{BB962C8B-B14F-4D97-AF65-F5344CB8AC3E}">
        <p14:creationId xmlns:p14="http://schemas.microsoft.com/office/powerpoint/2010/main" val="951733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4" y="171856"/>
            <a:ext cx="10943617" cy="917642"/>
          </a:xfrm>
        </p:spPr>
        <p:txBody>
          <a:bodyPr>
            <a:normAutofit fontScale="90000"/>
          </a:bodyPr>
          <a:lstStyle/>
          <a:p>
            <a:pPr algn="ctr"/>
            <a:r>
              <a:rPr lang="en-US" sz="3600" b="1" dirty="0"/>
              <a:t>How can we help?</a:t>
            </a:r>
            <a:br>
              <a:rPr lang="en-US" sz="3600" b="1" dirty="0"/>
            </a:br>
            <a:r>
              <a:rPr lang="en-US" sz="3600" b="1" dirty="0"/>
              <a:t>Knowing the Lord</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862664" y="1177047"/>
            <a:ext cx="10466671" cy="5029200"/>
          </a:xfrm>
        </p:spPr>
        <p:txBody>
          <a:bodyPr>
            <a:normAutofit fontScale="92500"/>
          </a:bodyPr>
          <a:lstStyle/>
          <a:p>
            <a:pPr marL="0" indent="0">
              <a:buNone/>
            </a:pPr>
            <a:r>
              <a:rPr lang="en-US" sz="3600" i="1" dirty="0">
                <a:latin typeface="Calibri" panose="020F0502020204030204" pitchFamily="34" charset="0"/>
              </a:rPr>
              <a:t>If the root of the problem is false worship, the answer is knowing the Lord, the One who deserves our worship. This is true theology, the study of God Himself</a:t>
            </a:r>
          </a:p>
          <a:p>
            <a:pPr marL="0" indent="0">
              <a:buNone/>
            </a:pPr>
            <a:endParaRPr lang="en-US" sz="3600" i="1" dirty="0">
              <a:latin typeface="Calibri" panose="020F0502020204030204" pitchFamily="34" charset="0"/>
            </a:endParaRPr>
          </a:p>
          <a:p>
            <a:pPr marL="0" indent="0">
              <a:lnSpc>
                <a:spcPct val="115000"/>
              </a:lnSpc>
              <a:spcBef>
                <a:spcPts val="0"/>
              </a:spcBef>
              <a:spcAft>
                <a:spcPts val="1000"/>
              </a:spcAft>
              <a:buNone/>
            </a:pPr>
            <a:r>
              <a:rPr lang="en-US" sz="2600" b="1" dirty="0">
                <a:effectLst/>
                <a:latin typeface="Calibri" panose="020F0502020204030204" pitchFamily="34" charset="0"/>
              </a:rPr>
              <a:t>2 Peter 1:3 </a:t>
            </a:r>
            <a:r>
              <a:rPr lang="en-US" sz="2600" dirty="0">
                <a:effectLst/>
                <a:latin typeface="Calibri" panose="020F0502020204030204" pitchFamily="34" charset="0"/>
              </a:rPr>
              <a:t>- seeing that His divine power has granted to us everything pertaining to life and godliness, </a:t>
            </a:r>
            <a:r>
              <a:rPr lang="en-US" sz="2600" b="1" u="sng" dirty="0">
                <a:effectLst/>
                <a:latin typeface="Calibri" panose="020F0502020204030204" pitchFamily="34" charset="0"/>
              </a:rPr>
              <a:t>through the true knowledge of Him </a:t>
            </a:r>
            <a:r>
              <a:rPr lang="en-US" sz="2600" dirty="0">
                <a:effectLst/>
                <a:latin typeface="Calibri" panose="020F0502020204030204" pitchFamily="34" charset="0"/>
              </a:rPr>
              <a:t>who called us by His own glory and excellence.</a:t>
            </a:r>
            <a:br>
              <a:rPr lang="en-US" sz="2600" dirty="0">
                <a:effectLst/>
                <a:latin typeface="Calibri" panose="020F0502020204030204" pitchFamily="34" charset="0"/>
              </a:rPr>
            </a:br>
            <a:r>
              <a:rPr lang="en-US" sz="2600" b="1" dirty="0">
                <a:latin typeface="Calibri" panose="020F0502020204030204" pitchFamily="34" charset="0"/>
              </a:rPr>
              <a:t>Philippians 3:8 </a:t>
            </a:r>
            <a:r>
              <a:rPr lang="en-US" sz="2600" dirty="0">
                <a:latin typeface="Calibri" panose="020F0502020204030204" pitchFamily="34" charset="0"/>
              </a:rPr>
              <a:t>— More than that, I count all things to be loss in view of </a:t>
            </a:r>
            <a:r>
              <a:rPr lang="en-US" sz="2600" b="1" u="sng" dirty="0">
                <a:latin typeface="Calibri" panose="020F0502020204030204" pitchFamily="34" charset="0"/>
              </a:rPr>
              <a:t>the surpassing value of knowing Christ Jesus my Lord</a:t>
            </a:r>
            <a:r>
              <a:rPr lang="en-US" sz="2600" dirty="0">
                <a:latin typeface="Calibri" panose="020F0502020204030204" pitchFamily="34" charset="0"/>
              </a:rPr>
              <a:t>, for whom I have suffered the loss of all things, and count them but rubbish so that I may gain Christ,</a:t>
            </a:r>
          </a:p>
          <a:p>
            <a:pPr marL="0" marR="0" indent="0">
              <a:lnSpc>
                <a:spcPct val="115000"/>
              </a:lnSpc>
              <a:spcBef>
                <a:spcPts val="0"/>
              </a:spcBef>
              <a:spcAft>
                <a:spcPts val="1000"/>
              </a:spcAft>
              <a:buNone/>
            </a:pPr>
            <a:endParaRPr lang="en-US" sz="2600" dirty="0">
              <a:effectLst/>
              <a:latin typeface="Calibri" panose="020F0502020204030204" pitchFamily="34" charset="0"/>
            </a:endParaRPr>
          </a:p>
          <a:p>
            <a:pPr marL="0" indent="0">
              <a:buNone/>
            </a:pPr>
            <a:endParaRPr lang="en-US" sz="3600" i="1" dirty="0">
              <a:latin typeface="Calibri" panose="020F0502020204030204" pitchFamily="34" charset="0"/>
            </a:endParaRPr>
          </a:p>
          <a:p>
            <a:endParaRPr lang="en-US" sz="3600" i="1" dirty="0">
              <a:latin typeface="Calibri" panose="020F0502020204030204" pitchFamily="34" charset="0"/>
            </a:endParaRPr>
          </a:p>
        </p:txBody>
      </p:sp>
    </p:spTree>
    <p:extLst>
      <p:ext uri="{BB962C8B-B14F-4D97-AF65-F5344CB8AC3E}">
        <p14:creationId xmlns:p14="http://schemas.microsoft.com/office/powerpoint/2010/main" val="3538158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4" y="171856"/>
            <a:ext cx="10943617" cy="917642"/>
          </a:xfrm>
        </p:spPr>
        <p:txBody>
          <a:bodyPr>
            <a:normAutofit fontScale="90000"/>
          </a:bodyPr>
          <a:lstStyle/>
          <a:p>
            <a:pPr algn="ctr"/>
            <a:r>
              <a:rPr lang="en-US" sz="3600" b="1" dirty="0"/>
              <a:t>How can we help?</a:t>
            </a:r>
            <a:br>
              <a:rPr lang="en-US" sz="3600" b="1" dirty="0"/>
            </a:br>
            <a:r>
              <a:rPr lang="en-US" sz="3600" b="1" dirty="0"/>
              <a:t>Fearing the Lord</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862664" y="1177047"/>
            <a:ext cx="10466671" cy="5029200"/>
          </a:xfrm>
        </p:spPr>
        <p:txBody>
          <a:bodyPr>
            <a:normAutofit fontScale="85000" lnSpcReduction="20000"/>
          </a:bodyPr>
          <a:lstStyle/>
          <a:p>
            <a:pPr marL="0" indent="0">
              <a:buNone/>
            </a:pPr>
            <a:r>
              <a:rPr lang="en-US" sz="3600" i="1" dirty="0">
                <a:latin typeface="Calibri" panose="020F0502020204030204" pitchFamily="34" charset="0"/>
              </a:rPr>
              <a:t>The fear of the Lord is actually essential to our response to Jesus. Without it, we will persist on a foolish path that leads away from God toward death and grief. The book of Proverbs, which is dedicated to teaching God’s people to live well says that the fear of the Lord is the beginning of true knowledge (Prov. 9:10). A life erected on any other foundation will not stand.</a:t>
            </a:r>
          </a:p>
          <a:p>
            <a:pPr marL="0" marR="0" indent="0">
              <a:lnSpc>
                <a:spcPct val="115000"/>
              </a:lnSpc>
              <a:spcBef>
                <a:spcPts val="0"/>
              </a:spcBef>
              <a:spcAft>
                <a:spcPts val="1000"/>
              </a:spcAft>
              <a:buNone/>
            </a:pPr>
            <a:endParaRPr lang="en-US" sz="3600" i="1" dirty="0">
              <a:latin typeface="Calibri" panose="020F0502020204030204" pitchFamily="34" charset="0"/>
            </a:endParaRPr>
          </a:p>
          <a:p>
            <a:pPr marL="0" marR="0" indent="0">
              <a:lnSpc>
                <a:spcPct val="115000"/>
              </a:lnSpc>
              <a:spcBef>
                <a:spcPts val="0"/>
              </a:spcBef>
              <a:spcAft>
                <a:spcPts val="1000"/>
              </a:spcAft>
              <a:buNone/>
            </a:pPr>
            <a:r>
              <a:rPr lang="en-US" sz="3600" i="1" dirty="0">
                <a:effectLst/>
                <a:latin typeface="Calibri" panose="020F0502020204030204" pitchFamily="34" charset="0"/>
              </a:rPr>
              <a:t>A mature fear of God is more akin to awe, devotion and worship. It is a response that says, “Your glory is irresistible.” “In your presence, nothing else matters, You are all I desire.”</a:t>
            </a:r>
            <a:endParaRPr lang="en-US" sz="2600" dirty="0">
              <a:effectLst/>
              <a:latin typeface="Calibri" panose="020F0502020204030204" pitchFamily="34" charset="0"/>
            </a:endParaRPr>
          </a:p>
          <a:p>
            <a:pPr marL="0" indent="0">
              <a:buNone/>
            </a:pPr>
            <a:endParaRPr lang="en-US" sz="3600" i="1" dirty="0">
              <a:latin typeface="Calibri" panose="020F0502020204030204" pitchFamily="34" charset="0"/>
            </a:endParaRPr>
          </a:p>
          <a:p>
            <a:endParaRPr lang="en-US" sz="3600" i="1" dirty="0">
              <a:latin typeface="Calibri" panose="020F0502020204030204" pitchFamily="34" charset="0"/>
            </a:endParaRPr>
          </a:p>
        </p:txBody>
      </p:sp>
    </p:spTree>
    <p:extLst>
      <p:ext uri="{BB962C8B-B14F-4D97-AF65-F5344CB8AC3E}">
        <p14:creationId xmlns:p14="http://schemas.microsoft.com/office/powerpoint/2010/main" val="846883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4" y="171856"/>
            <a:ext cx="10943617" cy="917642"/>
          </a:xfrm>
        </p:spPr>
        <p:txBody>
          <a:bodyPr>
            <a:normAutofit fontScale="90000"/>
          </a:bodyPr>
          <a:lstStyle/>
          <a:p>
            <a:pPr algn="ctr"/>
            <a:r>
              <a:rPr lang="en-US" sz="3600" b="1" dirty="0"/>
              <a:t>How can we help?</a:t>
            </a:r>
            <a:br>
              <a:rPr lang="en-US" sz="3600" b="1" dirty="0"/>
            </a:br>
            <a:r>
              <a:rPr lang="en-US" sz="3600" b="1" dirty="0"/>
              <a:t>Fearing the Lord</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862664" y="1177047"/>
            <a:ext cx="10466671" cy="5029200"/>
          </a:xfrm>
        </p:spPr>
        <p:txBody>
          <a:bodyPr>
            <a:normAutofit/>
          </a:bodyPr>
          <a:lstStyle/>
          <a:p>
            <a:pPr marL="0" marR="0">
              <a:lnSpc>
                <a:spcPct val="115000"/>
              </a:lnSpc>
              <a:spcBef>
                <a:spcPts val="0"/>
              </a:spcBef>
              <a:spcAft>
                <a:spcPts val="1000"/>
              </a:spcAft>
            </a:pPr>
            <a:r>
              <a:rPr lang="en-US" sz="3200" dirty="0">
                <a:effectLst/>
                <a:latin typeface="Calibri" panose="020F0502020204030204" pitchFamily="34" charset="0"/>
              </a:rPr>
              <a:t>Psalm 34:8–9  - O taste and see that the </a:t>
            </a:r>
            <a:r>
              <a:rPr lang="en-US" sz="3200" cap="small" dirty="0">
                <a:effectLst/>
                <a:latin typeface="Calibri" panose="020F0502020204030204" pitchFamily="34" charset="0"/>
              </a:rPr>
              <a:t>Lord</a:t>
            </a:r>
            <a:r>
              <a:rPr lang="en-US" sz="3200" dirty="0">
                <a:effectLst/>
                <a:latin typeface="Calibri" panose="020F0502020204030204" pitchFamily="34" charset="0"/>
              </a:rPr>
              <a:t> is good; How blessed is the man who takes refuge in Him! </a:t>
            </a:r>
            <a:r>
              <a:rPr lang="en-US" sz="3200" u="none" strike="noStrike" baseline="30000" dirty="0">
                <a:effectLst/>
                <a:latin typeface="Calibri" panose="020F0502020204030204" pitchFamily="34" charset="0"/>
              </a:rPr>
              <a:t>9</a:t>
            </a:r>
            <a:r>
              <a:rPr lang="en-US" sz="3200" u="none" strike="noStrike" dirty="0">
                <a:effectLst/>
                <a:latin typeface="Calibri" panose="020F0502020204030204" pitchFamily="34" charset="0"/>
              </a:rPr>
              <a:t> </a:t>
            </a:r>
            <a:r>
              <a:rPr lang="en-US" sz="3200" dirty="0">
                <a:effectLst/>
                <a:latin typeface="Calibri" panose="020F0502020204030204" pitchFamily="34" charset="0"/>
              </a:rPr>
              <a:t>O fear the </a:t>
            </a:r>
            <a:r>
              <a:rPr lang="en-US" sz="3200" cap="small" dirty="0">
                <a:effectLst/>
                <a:latin typeface="Calibri" panose="020F0502020204030204" pitchFamily="34" charset="0"/>
              </a:rPr>
              <a:t>Lord</a:t>
            </a:r>
            <a:r>
              <a:rPr lang="en-US" sz="3200" dirty="0">
                <a:effectLst/>
                <a:latin typeface="Calibri" panose="020F0502020204030204" pitchFamily="34" charset="0"/>
              </a:rPr>
              <a:t>, you His saints; For to those who fear Him there is no want. </a:t>
            </a:r>
          </a:p>
          <a:p>
            <a:pPr marL="0" marR="0">
              <a:lnSpc>
                <a:spcPct val="115000"/>
              </a:lnSpc>
              <a:spcBef>
                <a:spcPts val="0"/>
              </a:spcBef>
              <a:spcAft>
                <a:spcPts val="1000"/>
              </a:spcAft>
            </a:pPr>
            <a:r>
              <a:rPr lang="en-US" sz="3200" dirty="0">
                <a:effectLst/>
                <a:latin typeface="Calibri" panose="020F0502020204030204" pitchFamily="34" charset="0"/>
              </a:rPr>
              <a:t>Psalm 73:25–26 - </a:t>
            </a:r>
            <a:r>
              <a:rPr lang="en-US" sz="3200" u="none" strike="noStrike" dirty="0">
                <a:effectLst/>
                <a:latin typeface="Calibri" panose="020F0502020204030204" pitchFamily="34" charset="0"/>
              </a:rPr>
              <a:t> </a:t>
            </a:r>
            <a:r>
              <a:rPr lang="en-US" sz="3200" dirty="0">
                <a:effectLst/>
                <a:latin typeface="Calibri" panose="020F0502020204030204" pitchFamily="34" charset="0"/>
              </a:rPr>
              <a:t>Whom have I in heaven </a:t>
            </a:r>
            <a:r>
              <a:rPr lang="en-US" sz="3200" i="1" dirty="0">
                <a:effectLst/>
                <a:latin typeface="Calibri" panose="020F0502020204030204" pitchFamily="34" charset="0"/>
              </a:rPr>
              <a:t>but You?</a:t>
            </a:r>
            <a:r>
              <a:rPr lang="en-US" sz="3200" dirty="0">
                <a:effectLst/>
                <a:latin typeface="Calibri" panose="020F0502020204030204" pitchFamily="34" charset="0"/>
              </a:rPr>
              <a:t> And besides You, I desire nothing on earth. </a:t>
            </a:r>
            <a:r>
              <a:rPr lang="en-US" sz="3200" u="none" strike="noStrike" baseline="30000" dirty="0">
                <a:effectLst/>
                <a:latin typeface="Calibri" panose="020F0502020204030204" pitchFamily="34" charset="0"/>
              </a:rPr>
              <a:t>26</a:t>
            </a:r>
            <a:r>
              <a:rPr lang="en-US" sz="3200" u="none" strike="noStrike" dirty="0">
                <a:effectLst/>
                <a:latin typeface="Calibri" panose="020F0502020204030204" pitchFamily="34" charset="0"/>
              </a:rPr>
              <a:t> </a:t>
            </a:r>
            <a:r>
              <a:rPr lang="en-US" sz="3200" dirty="0">
                <a:effectLst/>
                <a:latin typeface="Calibri" panose="020F0502020204030204" pitchFamily="34" charset="0"/>
              </a:rPr>
              <a:t>My flesh and my heart may fail, But God is the strength of my heart and my portion forever. </a:t>
            </a:r>
          </a:p>
          <a:p>
            <a:pPr marL="0" marR="0">
              <a:lnSpc>
                <a:spcPct val="115000"/>
              </a:lnSpc>
              <a:spcBef>
                <a:spcPts val="0"/>
              </a:spcBef>
              <a:spcAft>
                <a:spcPts val="1000"/>
              </a:spcAft>
            </a:pPr>
            <a:endParaRPr lang="en-US" sz="3600" i="1" dirty="0">
              <a:latin typeface="Calibri" panose="020F0502020204030204" pitchFamily="34" charset="0"/>
            </a:endParaRPr>
          </a:p>
          <a:p>
            <a:endParaRPr lang="en-US" sz="3600" i="1" dirty="0">
              <a:latin typeface="Calibri" panose="020F0502020204030204" pitchFamily="34" charset="0"/>
            </a:endParaRPr>
          </a:p>
        </p:txBody>
      </p:sp>
    </p:spTree>
    <p:extLst>
      <p:ext uri="{BB962C8B-B14F-4D97-AF65-F5344CB8AC3E}">
        <p14:creationId xmlns:p14="http://schemas.microsoft.com/office/powerpoint/2010/main" val="2070657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4" y="171856"/>
            <a:ext cx="10943617" cy="917642"/>
          </a:xfrm>
        </p:spPr>
        <p:txBody>
          <a:bodyPr>
            <a:normAutofit fontScale="90000"/>
          </a:bodyPr>
          <a:lstStyle/>
          <a:p>
            <a:pPr algn="ctr"/>
            <a:r>
              <a:rPr lang="en-US" sz="3600" b="1" dirty="0"/>
              <a:t>How can we help?</a:t>
            </a:r>
            <a:br>
              <a:rPr lang="en-US" sz="3600" b="1" dirty="0"/>
            </a:br>
            <a:r>
              <a:rPr lang="en-US" sz="3600" b="1" dirty="0"/>
              <a:t>Fearing the Lord</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788230" y="1585609"/>
            <a:ext cx="10466671" cy="5029200"/>
          </a:xfrm>
        </p:spPr>
        <p:txBody>
          <a:bodyPr>
            <a:normAutofit fontScale="77500" lnSpcReduction="20000"/>
          </a:bodyPr>
          <a:lstStyle/>
          <a:p>
            <a:pPr marL="0" marR="0">
              <a:lnSpc>
                <a:spcPct val="115000"/>
              </a:lnSpc>
              <a:spcBef>
                <a:spcPts val="0"/>
              </a:spcBef>
              <a:spcAft>
                <a:spcPts val="1000"/>
              </a:spcAft>
            </a:pPr>
            <a:r>
              <a:rPr lang="en-US" sz="3200" dirty="0">
                <a:effectLst/>
                <a:latin typeface="Calibri" panose="020F0502020204030204" pitchFamily="34" charset="0"/>
              </a:rPr>
              <a:t>Prov. 10:27 – The fear of the Lord adds length to life.</a:t>
            </a:r>
          </a:p>
          <a:p>
            <a:pPr marL="0" marR="0">
              <a:lnSpc>
                <a:spcPct val="115000"/>
              </a:lnSpc>
              <a:spcBef>
                <a:spcPts val="0"/>
              </a:spcBef>
              <a:spcAft>
                <a:spcPts val="1000"/>
              </a:spcAft>
            </a:pPr>
            <a:r>
              <a:rPr lang="en-US" sz="3200" dirty="0">
                <a:effectLst/>
                <a:latin typeface="Calibri" panose="020F0502020204030204" pitchFamily="34" charset="0"/>
              </a:rPr>
              <a:t>Prov. 14:26 - </a:t>
            </a:r>
            <a:r>
              <a:rPr lang="en-US" sz="3200" u="none" strike="noStrike" dirty="0">
                <a:effectLst/>
                <a:latin typeface="Calibri" panose="020F0502020204030204" pitchFamily="34" charset="0"/>
              </a:rPr>
              <a:t> </a:t>
            </a:r>
            <a:r>
              <a:rPr lang="en-US" sz="3200" dirty="0">
                <a:effectLst/>
                <a:latin typeface="Calibri" panose="020F0502020204030204" pitchFamily="34" charset="0"/>
              </a:rPr>
              <a:t>He who fears the Lord has a secure fortress and for his children it will be a refuge.</a:t>
            </a:r>
          </a:p>
          <a:p>
            <a:pPr marL="0" marR="0">
              <a:lnSpc>
                <a:spcPct val="115000"/>
              </a:lnSpc>
              <a:spcBef>
                <a:spcPts val="0"/>
              </a:spcBef>
              <a:spcAft>
                <a:spcPts val="1000"/>
              </a:spcAft>
            </a:pPr>
            <a:r>
              <a:rPr lang="en-US" sz="3200" dirty="0">
                <a:latin typeface="Calibri" panose="020F0502020204030204" pitchFamily="34" charset="0"/>
              </a:rPr>
              <a:t>Prov.</a:t>
            </a:r>
            <a:r>
              <a:rPr lang="en-US" sz="3200" dirty="0">
                <a:effectLst/>
                <a:latin typeface="Calibri" panose="020F0502020204030204" pitchFamily="34" charset="0"/>
              </a:rPr>
              <a:t> 14:27 – The fear of the Lord is a fountain of life, turning a man from the snares of death.</a:t>
            </a:r>
          </a:p>
          <a:p>
            <a:pPr marL="0" marR="0">
              <a:lnSpc>
                <a:spcPct val="115000"/>
              </a:lnSpc>
              <a:spcBef>
                <a:spcPts val="0"/>
              </a:spcBef>
              <a:spcAft>
                <a:spcPts val="1000"/>
              </a:spcAft>
            </a:pPr>
            <a:r>
              <a:rPr lang="en-US" sz="3200" dirty="0">
                <a:latin typeface="Calibri" panose="020F0502020204030204" pitchFamily="34" charset="0"/>
              </a:rPr>
              <a:t>Prov. 15:33 – The fear of the Lord is instruction for wisdom</a:t>
            </a:r>
          </a:p>
          <a:p>
            <a:pPr marL="0" marR="0">
              <a:lnSpc>
                <a:spcPct val="115000"/>
              </a:lnSpc>
              <a:spcBef>
                <a:spcPts val="0"/>
              </a:spcBef>
              <a:spcAft>
                <a:spcPts val="1000"/>
              </a:spcAft>
            </a:pPr>
            <a:r>
              <a:rPr lang="en-US" sz="3200" dirty="0">
                <a:effectLst/>
                <a:latin typeface="Calibri" panose="020F0502020204030204" pitchFamily="34" charset="0"/>
              </a:rPr>
              <a:t>Prov. 16:6 – Through the fear of the Lord a man avoids evil.</a:t>
            </a:r>
          </a:p>
          <a:p>
            <a:pPr marL="0" marR="0">
              <a:lnSpc>
                <a:spcPct val="115000"/>
              </a:lnSpc>
              <a:spcBef>
                <a:spcPts val="0"/>
              </a:spcBef>
              <a:spcAft>
                <a:spcPts val="1000"/>
              </a:spcAft>
            </a:pPr>
            <a:r>
              <a:rPr lang="en-US" sz="3200" dirty="0">
                <a:effectLst/>
                <a:latin typeface="Calibri" panose="020F0502020204030204" pitchFamily="34" charset="0"/>
              </a:rPr>
              <a:t>Prov. 19:23 – The fear of the Lord leads to life: Then one rests content, untouched by trouble.</a:t>
            </a:r>
          </a:p>
          <a:p>
            <a:pPr marL="0" marR="0">
              <a:lnSpc>
                <a:spcPct val="115000"/>
              </a:lnSpc>
              <a:spcBef>
                <a:spcPts val="0"/>
              </a:spcBef>
              <a:spcAft>
                <a:spcPts val="1000"/>
              </a:spcAft>
            </a:pPr>
            <a:r>
              <a:rPr lang="en-US" sz="3200" dirty="0">
                <a:latin typeface="Calibri" panose="020F0502020204030204" pitchFamily="34" charset="0"/>
              </a:rPr>
              <a:t>Prov. 34:9 – Fear the Lord, you his saints, for those who fear him lack nothing.</a:t>
            </a:r>
            <a:endParaRPr lang="en-US" sz="3200" dirty="0">
              <a:effectLst/>
              <a:latin typeface="Calibri" panose="020F0502020204030204" pitchFamily="34" charset="0"/>
            </a:endParaRPr>
          </a:p>
          <a:p>
            <a:pPr marL="0" marR="0">
              <a:lnSpc>
                <a:spcPct val="115000"/>
              </a:lnSpc>
              <a:spcBef>
                <a:spcPts val="0"/>
              </a:spcBef>
              <a:spcAft>
                <a:spcPts val="1000"/>
              </a:spcAft>
            </a:pPr>
            <a:endParaRPr lang="en-US" sz="3600" i="1" dirty="0">
              <a:latin typeface="Calibri" panose="020F0502020204030204" pitchFamily="34" charset="0"/>
            </a:endParaRPr>
          </a:p>
          <a:p>
            <a:endParaRPr lang="en-US" sz="3600" i="1" dirty="0">
              <a:latin typeface="Calibri" panose="020F0502020204030204" pitchFamily="34" charset="0"/>
            </a:endParaRPr>
          </a:p>
        </p:txBody>
      </p:sp>
    </p:spTree>
    <p:extLst>
      <p:ext uri="{BB962C8B-B14F-4D97-AF65-F5344CB8AC3E}">
        <p14:creationId xmlns:p14="http://schemas.microsoft.com/office/powerpoint/2010/main" val="3791577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4" y="171856"/>
            <a:ext cx="10943617" cy="917642"/>
          </a:xfrm>
        </p:spPr>
        <p:txBody>
          <a:bodyPr>
            <a:normAutofit fontScale="90000"/>
          </a:bodyPr>
          <a:lstStyle/>
          <a:p>
            <a:pPr algn="ctr"/>
            <a:r>
              <a:rPr lang="en-US" sz="3600" b="1" dirty="0"/>
              <a:t>How can we help?</a:t>
            </a:r>
            <a:br>
              <a:rPr lang="en-US" sz="3600" b="1" dirty="0"/>
            </a:br>
            <a:r>
              <a:rPr lang="en-US" sz="3600" b="1" dirty="0"/>
              <a:t>Turning from lies</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788230" y="1585609"/>
            <a:ext cx="10466671" cy="5029200"/>
          </a:xfrm>
        </p:spPr>
        <p:txBody>
          <a:bodyPr>
            <a:normAutofit lnSpcReduction="10000"/>
          </a:bodyPr>
          <a:lstStyle/>
          <a:p>
            <a:pPr marL="0" marR="0" indent="0">
              <a:lnSpc>
                <a:spcPct val="115000"/>
              </a:lnSpc>
              <a:spcBef>
                <a:spcPts val="0"/>
              </a:spcBef>
              <a:spcAft>
                <a:spcPts val="1000"/>
              </a:spcAft>
              <a:buNone/>
            </a:pPr>
            <a:r>
              <a:rPr lang="en-US" sz="3600" i="1" dirty="0">
                <a:latin typeface="Calibri" panose="020F0502020204030204" pitchFamily="34" charset="0"/>
              </a:rPr>
              <a:t>Isaiah 28:15 </a:t>
            </a:r>
          </a:p>
          <a:p>
            <a:pPr marL="0" marR="0" indent="0">
              <a:lnSpc>
                <a:spcPct val="115000"/>
              </a:lnSpc>
              <a:spcBef>
                <a:spcPts val="0"/>
              </a:spcBef>
              <a:spcAft>
                <a:spcPts val="1000"/>
              </a:spcAft>
              <a:buNone/>
            </a:pPr>
            <a:r>
              <a:rPr lang="en-US" sz="3600" i="1" dirty="0">
                <a:latin typeface="Calibri" panose="020F0502020204030204" pitchFamily="34" charset="0"/>
              </a:rPr>
              <a:t> You boast, “We have entered into a covenant with death, with the grave we have made an agreement. </a:t>
            </a:r>
          </a:p>
          <a:p>
            <a:pPr marL="0" marR="0" indent="0">
              <a:lnSpc>
                <a:spcPct val="115000"/>
              </a:lnSpc>
              <a:spcBef>
                <a:spcPts val="0"/>
              </a:spcBef>
              <a:spcAft>
                <a:spcPts val="1000"/>
              </a:spcAft>
              <a:buNone/>
            </a:pPr>
            <a:r>
              <a:rPr lang="en-US" sz="3600" i="1" dirty="0">
                <a:latin typeface="Calibri" panose="020F0502020204030204" pitchFamily="34" charset="0"/>
              </a:rPr>
              <a:t>When an overwhelming scourge sweeps by, </a:t>
            </a:r>
            <a:br>
              <a:rPr lang="en-US" sz="3600" i="1" dirty="0">
                <a:latin typeface="Calibri" panose="020F0502020204030204" pitchFamily="34" charset="0"/>
              </a:rPr>
            </a:br>
            <a:r>
              <a:rPr lang="en-US" sz="3600" i="1" dirty="0">
                <a:latin typeface="Calibri" panose="020F0502020204030204" pitchFamily="34" charset="0"/>
              </a:rPr>
              <a:t>it cannot touch us,</a:t>
            </a:r>
          </a:p>
          <a:p>
            <a:pPr marL="0" marR="0" indent="0">
              <a:lnSpc>
                <a:spcPct val="115000"/>
              </a:lnSpc>
              <a:spcBef>
                <a:spcPts val="0"/>
              </a:spcBef>
              <a:spcAft>
                <a:spcPts val="1000"/>
              </a:spcAft>
              <a:buNone/>
            </a:pPr>
            <a:r>
              <a:rPr lang="en-US" sz="3600" i="1" dirty="0">
                <a:latin typeface="Calibri" panose="020F0502020204030204" pitchFamily="34" charset="0"/>
              </a:rPr>
              <a:t>for we have made a lie our refuge</a:t>
            </a:r>
          </a:p>
          <a:p>
            <a:pPr marL="0" marR="0" indent="0">
              <a:lnSpc>
                <a:spcPct val="115000"/>
              </a:lnSpc>
              <a:spcBef>
                <a:spcPts val="0"/>
              </a:spcBef>
              <a:spcAft>
                <a:spcPts val="1000"/>
              </a:spcAft>
              <a:buNone/>
            </a:pPr>
            <a:r>
              <a:rPr lang="en-US" sz="3600" i="1" dirty="0">
                <a:latin typeface="Calibri" panose="020F0502020204030204" pitchFamily="34" charset="0"/>
              </a:rPr>
              <a:t>and falsehood our hiding place.”</a:t>
            </a:r>
          </a:p>
          <a:p>
            <a:endParaRPr lang="en-US" sz="3600" i="1" dirty="0">
              <a:latin typeface="Calibri" panose="020F0502020204030204" pitchFamily="34" charset="0"/>
            </a:endParaRPr>
          </a:p>
        </p:txBody>
      </p:sp>
    </p:spTree>
    <p:extLst>
      <p:ext uri="{BB962C8B-B14F-4D97-AF65-F5344CB8AC3E}">
        <p14:creationId xmlns:p14="http://schemas.microsoft.com/office/powerpoint/2010/main" val="3752696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a:extLst>
            <a:ext uri="{FF2B5EF4-FFF2-40B4-BE49-F238E27FC236}">
              <a16:creationId xmlns:a16="http://schemas.microsoft.com/office/drawing/2014/main" id="{1E18C28E-8EB7-702B-41FE-D9B4BE2DE1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CFFD12-EAAB-CC60-6912-30612F624440}"/>
              </a:ext>
            </a:extLst>
          </p:cNvPr>
          <p:cNvSpPr>
            <a:spLocks noGrp="1"/>
          </p:cNvSpPr>
          <p:nvPr>
            <p:ph type="title"/>
          </p:nvPr>
        </p:nvSpPr>
        <p:spPr>
          <a:xfrm>
            <a:off x="1017749" y="462456"/>
            <a:ext cx="9810604" cy="1216024"/>
          </a:xfrm>
        </p:spPr>
        <p:txBody>
          <a:bodyPr>
            <a:normAutofit/>
          </a:bodyPr>
          <a:lstStyle/>
          <a:p>
            <a:pPr algn="ctr"/>
            <a:r>
              <a:rPr lang="en-US" sz="3200" b="1" dirty="0"/>
              <a:t>Addictions – A Description NOT an explanation</a:t>
            </a:r>
          </a:p>
        </p:txBody>
      </p:sp>
      <p:sp>
        <p:nvSpPr>
          <p:cNvPr id="3" name="Content Placeholder 2">
            <a:extLst>
              <a:ext uri="{FF2B5EF4-FFF2-40B4-BE49-F238E27FC236}">
                <a16:creationId xmlns:a16="http://schemas.microsoft.com/office/drawing/2014/main" id="{C3F2E400-F0E5-934A-2B1A-82F73FF862B9}"/>
              </a:ext>
            </a:extLst>
          </p:cNvPr>
          <p:cNvSpPr>
            <a:spLocks noGrp="1"/>
          </p:cNvSpPr>
          <p:nvPr>
            <p:ph idx="1"/>
          </p:nvPr>
        </p:nvSpPr>
        <p:spPr>
          <a:xfrm>
            <a:off x="554804" y="1825624"/>
            <a:ext cx="10736495" cy="4428753"/>
          </a:xfrm>
        </p:spPr>
        <p:txBody>
          <a:bodyPr>
            <a:normAutofit lnSpcReduction="10000"/>
          </a:bodyPr>
          <a:lstStyle/>
          <a:p>
            <a:pPr marL="342900" marR="0" lvl="0" indent="-342900" rtl="0">
              <a:lnSpc>
                <a:spcPct val="107000"/>
              </a:lnSpc>
              <a:spcAft>
                <a:spcPts val="800"/>
              </a:spcAft>
              <a:buFont typeface="Arial" panose="020B0604020202020204" pitchFamily="34" charset="0"/>
              <a:buChar char="•"/>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The word “addiction” primarily characterizes a pattern of behavior rather than fully explaining its underlying causes.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Arial" panose="020B0604020202020204" pitchFamily="34" charset="0"/>
              <a:buChar char="•"/>
              <a:tabLst>
                <a:tab pos="457200" algn="l"/>
              </a:tabLst>
            </a:pPr>
            <a:r>
              <a:rPr lang="en-US" sz="3200" dirty="0">
                <a:effectLst/>
                <a:latin typeface="Calibri" panose="020F0502020204030204" pitchFamily="34" charset="0"/>
                <a:ea typeface="Calibri" panose="020F0502020204030204" pitchFamily="34" charset="0"/>
                <a:cs typeface="Calibri" panose="020F0502020204030204" pitchFamily="34" charset="0"/>
              </a:rPr>
              <a:t>What is </a:t>
            </a:r>
            <a:r>
              <a:rPr lang="en-US" sz="3200">
                <a:effectLst/>
                <a:latin typeface="Calibri" panose="020F0502020204030204" pitchFamily="34" charset="0"/>
                <a:ea typeface="Calibri" panose="020F0502020204030204" pitchFamily="34" charset="0"/>
                <a:cs typeface="Calibri" panose="020F0502020204030204" pitchFamily="34" charset="0"/>
              </a:rPr>
              <a:t>often seen </a:t>
            </a:r>
            <a:r>
              <a:rPr lang="en-US" sz="3200" dirty="0">
                <a:effectLst/>
                <a:latin typeface="Calibri" panose="020F0502020204030204" pitchFamily="34" charset="0"/>
                <a:ea typeface="Calibri" panose="020F0502020204030204" pitchFamily="34" charset="0"/>
                <a:cs typeface="Calibri" panose="020F0502020204030204" pitchFamily="34" charset="0"/>
              </a:rPr>
              <a:t>in “addictions” is a cycle of binging, withdrawal, and craving, implying a lack of self-control and compulsive behavior despite negative consequences.</a:t>
            </a:r>
            <a:r>
              <a:rPr lang="en-US" sz="3600" dirty="0">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latin typeface="Calibri" panose="020F0502020204030204" pitchFamily="34" charset="0"/>
                <a:ea typeface="Calibri" panose="020F0502020204030204" pitchFamily="34" charset="0"/>
                <a:cs typeface="Arial" panose="020B0604020202020204" pitchFamily="34" charset="0"/>
              </a:rPr>
              <a:t>“Idolatry is by far the most frequently discussed problem in the Scriptures.” David </a:t>
            </a:r>
            <a:r>
              <a:rPr lang="en-US" sz="3200" dirty="0" err="1">
                <a:effectLst/>
                <a:latin typeface="Calibri" panose="020F0502020204030204" pitchFamily="34" charset="0"/>
                <a:ea typeface="Calibri" panose="020F0502020204030204" pitchFamily="34" charset="0"/>
                <a:cs typeface="Arial" panose="020B0604020202020204" pitchFamily="34" charset="0"/>
              </a:rPr>
              <a:t>Powlison</a:t>
            </a:r>
            <a:r>
              <a:rPr lang="en-US" sz="3200" dirty="0">
                <a:effectLst/>
                <a:latin typeface="Calibri" panose="020F0502020204030204" pitchFamily="34" charset="0"/>
                <a:ea typeface="Calibri" panose="020F0502020204030204" pitchFamily="34" charset="0"/>
                <a:cs typeface="Arial" panose="020B0604020202020204" pitchFamily="34" charset="0"/>
              </a:rPr>
              <a:t>, “Idols of the Heart and ‘Vanity Fair’” (JBC vol 13).</a:t>
            </a:r>
            <a:endParaRPr lang="en-US" dirty="0"/>
          </a:p>
        </p:txBody>
      </p:sp>
    </p:spTree>
    <p:extLst>
      <p:ext uri="{BB962C8B-B14F-4D97-AF65-F5344CB8AC3E}">
        <p14:creationId xmlns:p14="http://schemas.microsoft.com/office/powerpoint/2010/main" val="202786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4" y="171856"/>
            <a:ext cx="10943617" cy="917642"/>
          </a:xfrm>
        </p:spPr>
        <p:txBody>
          <a:bodyPr>
            <a:normAutofit fontScale="90000"/>
          </a:bodyPr>
          <a:lstStyle/>
          <a:p>
            <a:pPr algn="ctr"/>
            <a:r>
              <a:rPr lang="en-US" sz="3600" b="1" dirty="0"/>
              <a:t>How can we help?</a:t>
            </a:r>
            <a:br>
              <a:rPr lang="en-US" sz="3600" b="1" dirty="0"/>
            </a:br>
            <a:r>
              <a:rPr lang="en-US" sz="3600" b="1" dirty="0"/>
              <a:t>Turning from lies</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788230" y="1585609"/>
            <a:ext cx="10466671" cy="5029200"/>
          </a:xfrm>
        </p:spPr>
        <p:txBody>
          <a:bodyPr>
            <a:normAutofit fontScale="92500"/>
          </a:bodyPr>
          <a:lstStyle/>
          <a:p>
            <a:pPr marL="0" marR="0" indent="0">
              <a:lnSpc>
                <a:spcPct val="115000"/>
              </a:lnSpc>
              <a:spcBef>
                <a:spcPts val="0"/>
              </a:spcBef>
              <a:spcAft>
                <a:spcPts val="1000"/>
              </a:spcAft>
              <a:buNone/>
            </a:pPr>
            <a:r>
              <a:rPr lang="en-US" sz="3600" i="1" dirty="0">
                <a:latin typeface="Calibri" panose="020F0502020204030204" pitchFamily="34" charset="0"/>
              </a:rPr>
              <a:t>Addictions are so intimately joined to lies and deception that you will probably never find one without the other. Coverups, white lies, blame shifting, or outright manipulative lies – chances are the addict has developed skills in all of them. If you have struggled with addictions, you have lied, and if you have lived with an addict, you have been deceived. You wonder if you can ever trust the person again.</a:t>
            </a:r>
          </a:p>
          <a:p>
            <a:endParaRPr lang="en-US" sz="3600" i="1" dirty="0">
              <a:latin typeface="Calibri" panose="020F0502020204030204" pitchFamily="34" charset="0"/>
            </a:endParaRPr>
          </a:p>
        </p:txBody>
      </p:sp>
    </p:spTree>
    <p:extLst>
      <p:ext uri="{BB962C8B-B14F-4D97-AF65-F5344CB8AC3E}">
        <p14:creationId xmlns:p14="http://schemas.microsoft.com/office/powerpoint/2010/main" val="1436267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4" y="171856"/>
            <a:ext cx="10943617" cy="917642"/>
          </a:xfrm>
        </p:spPr>
        <p:txBody>
          <a:bodyPr>
            <a:normAutofit fontScale="90000"/>
          </a:bodyPr>
          <a:lstStyle/>
          <a:p>
            <a:pPr algn="ctr"/>
            <a:r>
              <a:rPr lang="en-US" sz="3600" b="1" dirty="0"/>
              <a:t>How can we help?</a:t>
            </a:r>
            <a:br>
              <a:rPr lang="en-US" sz="3600" b="1" dirty="0"/>
            </a:br>
            <a:r>
              <a:rPr lang="en-US" sz="3600" b="1" dirty="0"/>
              <a:t>Turning from lies</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788230" y="1585609"/>
            <a:ext cx="10466671" cy="5029200"/>
          </a:xfrm>
        </p:spPr>
        <p:txBody>
          <a:bodyPr>
            <a:normAutofit/>
          </a:bodyPr>
          <a:lstStyle/>
          <a:p>
            <a:pPr>
              <a:lnSpc>
                <a:spcPct val="115000"/>
              </a:lnSpc>
              <a:spcBef>
                <a:spcPts val="0"/>
              </a:spcBef>
              <a:spcAft>
                <a:spcPts val="1000"/>
              </a:spcAft>
            </a:pPr>
            <a:r>
              <a:rPr lang="en-US" sz="3600" i="1" dirty="0">
                <a:latin typeface="Calibri" panose="020F0502020204030204" pitchFamily="34" charset="0"/>
              </a:rPr>
              <a:t>God is truth – Ps. 31:5; John 1:9; 14:6; 17:3; 1 John 1:5; 5:6, 5:20; Titus 1:2; Heb. 6:18; John 14:17</a:t>
            </a:r>
          </a:p>
          <a:p>
            <a:pPr>
              <a:lnSpc>
                <a:spcPct val="115000"/>
              </a:lnSpc>
              <a:spcBef>
                <a:spcPts val="0"/>
              </a:spcBef>
              <a:spcAft>
                <a:spcPts val="1000"/>
              </a:spcAft>
            </a:pPr>
            <a:r>
              <a:rPr lang="en-US" sz="3600" i="1" dirty="0">
                <a:latin typeface="Calibri" panose="020F0502020204030204" pitchFamily="34" charset="0"/>
              </a:rPr>
              <a:t>Satan is a liar – John 8:44; Gen. 3:1-5</a:t>
            </a:r>
          </a:p>
          <a:p>
            <a:pPr>
              <a:lnSpc>
                <a:spcPct val="115000"/>
              </a:lnSpc>
              <a:spcBef>
                <a:spcPts val="0"/>
              </a:spcBef>
              <a:spcAft>
                <a:spcPts val="1000"/>
              </a:spcAft>
            </a:pPr>
            <a:r>
              <a:rPr lang="en-US" sz="3600" i="1" dirty="0">
                <a:latin typeface="Calibri" panose="020F0502020204030204" pitchFamily="34" charset="0"/>
              </a:rPr>
              <a:t>They persist in lies because lies are a part of the bondage of addictions – a very personal bondage to a harsh master who promises pleasure but delivers misery.</a:t>
            </a:r>
          </a:p>
          <a:p>
            <a:endParaRPr lang="en-US" sz="3600" i="1" dirty="0">
              <a:latin typeface="Calibri" panose="020F0502020204030204" pitchFamily="34" charset="0"/>
            </a:endParaRPr>
          </a:p>
        </p:txBody>
      </p:sp>
    </p:spTree>
    <p:extLst>
      <p:ext uri="{BB962C8B-B14F-4D97-AF65-F5344CB8AC3E}">
        <p14:creationId xmlns:p14="http://schemas.microsoft.com/office/powerpoint/2010/main" val="2835364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4" y="171855"/>
            <a:ext cx="10943617" cy="1413753"/>
          </a:xfrm>
        </p:spPr>
        <p:txBody>
          <a:bodyPr>
            <a:normAutofit fontScale="90000"/>
          </a:bodyPr>
          <a:lstStyle/>
          <a:p>
            <a:pPr algn="ctr"/>
            <a:r>
              <a:rPr lang="en-US" sz="3600" b="1" dirty="0"/>
              <a:t>How can we help?</a:t>
            </a:r>
            <a:br>
              <a:rPr lang="en-US" sz="3600" b="1" dirty="0"/>
            </a:br>
            <a:r>
              <a:rPr lang="en-US" sz="3600" b="1" dirty="0"/>
              <a:t>The need for self-control</a:t>
            </a:r>
            <a:br>
              <a:rPr lang="en-US" sz="3600" b="1" dirty="0"/>
            </a:br>
            <a:r>
              <a:rPr lang="en-US" sz="3600" b="1" dirty="0"/>
              <a:t>What’s the problem</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788230" y="1935803"/>
            <a:ext cx="10466671" cy="5029201"/>
          </a:xfrm>
        </p:spPr>
        <p:txBody>
          <a:bodyPr>
            <a:normAutofit/>
          </a:bodyPr>
          <a:lstStyle/>
          <a:p>
            <a:pPr marL="742950" indent="-742950">
              <a:buAutoNum type="arabicPeriod"/>
            </a:pPr>
            <a:r>
              <a:rPr lang="en-US" sz="3600" i="1" dirty="0">
                <a:latin typeface="Calibri" panose="020F0502020204030204" pitchFamily="34" charset="0"/>
              </a:rPr>
              <a:t>Sin is pleasurable – especially to the undiscipline heart. Eph. 4:19-24</a:t>
            </a:r>
          </a:p>
          <a:p>
            <a:pPr marL="742950" indent="-742950">
              <a:buAutoNum type="arabicPeriod"/>
            </a:pPr>
            <a:r>
              <a:rPr lang="en-US" sz="3600" i="1" dirty="0">
                <a:latin typeface="Calibri" panose="020F0502020204030204" pitchFamily="34" charset="0"/>
              </a:rPr>
              <a:t>Sin’s pleasures are temporary. What reckless indulgence never reveals is that its pleasures are transient at best. Heb. 11:25. </a:t>
            </a:r>
            <a:r>
              <a:rPr lang="en-US" sz="3600" i="1" dirty="0" err="1">
                <a:latin typeface="Calibri" panose="020F0502020204030204" pitchFamily="34" charset="0"/>
              </a:rPr>
              <a:t>Ecc</a:t>
            </a:r>
            <a:r>
              <a:rPr lang="en-US" sz="3600" i="1" dirty="0">
                <a:latin typeface="Calibri" panose="020F0502020204030204" pitchFamily="34" charset="0"/>
              </a:rPr>
              <a:t>. 2</a:t>
            </a:r>
          </a:p>
          <a:p>
            <a:pPr marL="742950" indent="-742950">
              <a:buAutoNum type="arabicPeriod"/>
            </a:pPr>
            <a:r>
              <a:rPr lang="en-US" sz="3600" i="1" dirty="0">
                <a:latin typeface="Calibri" panose="020F0502020204030204" pitchFamily="34" charset="0"/>
              </a:rPr>
              <a:t>Satan appeals to our desires. This began in the garden – Gen. 3:6</a:t>
            </a:r>
          </a:p>
        </p:txBody>
      </p:sp>
    </p:spTree>
    <p:extLst>
      <p:ext uri="{BB962C8B-B14F-4D97-AF65-F5344CB8AC3E}">
        <p14:creationId xmlns:p14="http://schemas.microsoft.com/office/powerpoint/2010/main" val="664870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4" y="171855"/>
            <a:ext cx="10943617" cy="1413753"/>
          </a:xfrm>
        </p:spPr>
        <p:txBody>
          <a:bodyPr>
            <a:normAutofit fontScale="90000"/>
          </a:bodyPr>
          <a:lstStyle/>
          <a:p>
            <a:pPr algn="ctr"/>
            <a:r>
              <a:rPr lang="en-US" sz="3600" b="1" dirty="0"/>
              <a:t>How can we help?</a:t>
            </a:r>
            <a:br>
              <a:rPr lang="en-US" sz="3600" b="1" dirty="0"/>
            </a:br>
            <a:r>
              <a:rPr lang="en-US" sz="3600" b="1" dirty="0"/>
              <a:t>The need for self-control</a:t>
            </a:r>
            <a:br>
              <a:rPr lang="en-US" sz="3600" b="1" dirty="0"/>
            </a:br>
            <a:r>
              <a:rPr lang="en-US" sz="3600" b="1" dirty="0"/>
              <a:t>How do we address it?</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788230" y="1935804"/>
            <a:ext cx="10379123" cy="4260716"/>
          </a:xfrm>
        </p:spPr>
        <p:txBody>
          <a:bodyPr>
            <a:normAutofit/>
          </a:bodyPr>
          <a:lstStyle/>
          <a:p>
            <a:pPr marL="742950" indent="-742950">
              <a:buAutoNum type="arabicPeriod"/>
            </a:pPr>
            <a:r>
              <a:rPr lang="en-US" sz="4000" i="1" dirty="0">
                <a:latin typeface="Calibri" panose="020F0502020204030204" pitchFamily="34" charset="0"/>
              </a:rPr>
              <a:t>Self-control means living with boundaries. Prov. 25:28, Prov. 4:23; 1 Pet. 2:11</a:t>
            </a:r>
          </a:p>
          <a:p>
            <a:pPr marL="742950" indent="-742950">
              <a:buAutoNum type="arabicPeriod"/>
            </a:pPr>
            <a:r>
              <a:rPr lang="en-US" sz="4000" i="1" dirty="0">
                <a:latin typeface="Calibri" panose="020F0502020204030204" pitchFamily="34" charset="0"/>
              </a:rPr>
              <a:t>Self-control means thinking before acting. – Sin is like noise that makes it hard to think and hear. Prov. 5:6; Prov. 16:20</a:t>
            </a:r>
          </a:p>
        </p:txBody>
      </p:sp>
    </p:spTree>
    <p:extLst>
      <p:ext uri="{BB962C8B-B14F-4D97-AF65-F5344CB8AC3E}">
        <p14:creationId xmlns:p14="http://schemas.microsoft.com/office/powerpoint/2010/main" val="12813525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4" y="171855"/>
            <a:ext cx="10943617" cy="1413753"/>
          </a:xfrm>
        </p:spPr>
        <p:txBody>
          <a:bodyPr>
            <a:normAutofit fontScale="90000"/>
          </a:bodyPr>
          <a:lstStyle/>
          <a:p>
            <a:pPr algn="ctr"/>
            <a:r>
              <a:rPr lang="en-US" sz="3600" b="1" dirty="0"/>
              <a:t>How can we help?</a:t>
            </a:r>
            <a:br>
              <a:rPr lang="en-US" sz="3600" b="1" dirty="0"/>
            </a:br>
            <a:r>
              <a:rPr lang="en-US" sz="3600" b="1" dirty="0"/>
              <a:t>The need for self-control</a:t>
            </a:r>
            <a:br>
              <a:rPr lang="en-US" sz="3600" b="1" dirty="0"/>
            </a:br>
            <a:r>
              <a:rPr lang="en-US" sz="3600" b="1" dirty="0"/>
              <a:t>How do we address it?</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788230" y="1935804"/>
            <a:ext cx="10379123" cy="4260716"/>
          </a:xfrm>
        </p:spPr>
        <p:txBody>
          <a:bodyPr>
            <a:normAutofit lnSpcReduction="10000"/>
          </a:bodyPr>
          <a:lstStyle/>
          <a:p>
            <a:pPr marL="742950" indent="-742950">
              <a:buFont typeface="+mj-lt"/>
              <a:buAutoNum type="arabicPeriod" startAt="3"/>
            </a:pPr>
            <a:r>
              <a:rPr lang="en-US" sz="4000" i="1" dirty="0">
                <a:latin typeface="Calibri" panose="020F0502020204030204" pitchFamily="34" charset="0"/>
              </a:rPr>
              <a:t>Self-control is not emotional flatness or indifference. (Remember the dynamic heart: intellect, emotion and volition is involved).</a:t>
            </a:r>
          </a:p>
          <a:p>
            <a:pPr marL="742950" indent="-742950">
              <a:buAutoNum type="arabicPeriod" startAt="3"/>
            </a:pPr>
            <a:r>
              <a:rPr lang="en-US" sz="4000" i="1" dirty="0">
                <a:latin typeface="Calibri" panose="020F0502020204030204" pitchFamily="34" charset="0"/>
              </a:rPr>
              <a:t>Self-control is not self-dependence. Self-control is a gift of the Holy Spirit, given through faith in Jesus Christ. Self-dependence is focused on ourselves.</a:t>
            </a:r>
          </a:p>
        </p:txBody>
      </p:sp>
    </p:spTree>
    <p:extLst>
      <p:ext uri="{BB962C8B-B14F-4D97-AF65-F5344CB8AC3E}">
        <p14:creationId xmlns:p14="http://schemas.microsoft.com/office/powerpoint/2010/main" val="2060811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4" y="171855"/>
            <a:ext cx="10943617" cy="1413753"/>
          </a:xfrm>
        </p:spPr>
        <p:txBody>
          <a:bodyPr>
            <a:normAutofit fontScale="90000"/>
          </a:bodyPr>
          <a:lstStyle/>
          <a:p>
            <a:pPr algn="ctr"/>
            <a:r>
              <a:rPr lang="en-US" sz="3600" b="1" dirty="0"/>
              <a:t>How can we help?</a:t>
            </a:r>
            <a:br>
              <a:rPr lang="en-US" sz="3600" b="1" dirty="0"/>
            </a:br>
            <a:r>
              <a:rPr lang="en-US" sz="3600" b="1" dirty="0"/>
              <a:t>The need for self-control</a:t>
            </a:r>
            <a:br>
              <a:rPr lang="en-US" sz="3600" b="1" dirty="0"/>
            </a:br>
            <a:r>
              <a:rPr lang="en-US" sz="3600" b="1" dirty="0"/>
              <a:t>Where do we get it?</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136188" y="1935804"/>
            <a:ext cx="11595660" cy="4750340"/>
          </a:xfrm>
        </p:spPr>
        <p:txBody>
          <a:bodyPr>
            <a:normAutofit/>
          </a:bodyPr>
          <a:lstStyle/>
          <a:p>
            <a:pPr marL="0" marR="0">
              <a:lnSpc>
                <a:spcPct val="115000"/>
              </a:lnSpc>
              <a:spcBef>
                <a:spcPts val="0"/>
              </a:spcBef>
              <a:spcAft>
                <a:spcPts val="1000"/>
              </a:spcAft>
            </a:pPr>
            <a:r>
              <a:rPr lang="en-US" dirty="0">
                <a:effectLst/>
                <a:latin typeface="Calibri" panose="020F0502020204030204" pitchFamily="34" charset="0"/>
              </a:rPr>
              <a:t>Galatians 5:22–23 – But the fruit of the Spirit is love, joy, peace, patience, kindness, goodness, faithfulness, </a:t>
            </a:r>
            <a:r>
              <a:rPr lang="en-US" u="none" strike="noStrike" baseline="30000" dirty="0">
                <a:effectLst/>
                <a:latin typeface="Calibri" panose="020F0502020204030204" pitchFamily="34" charset="0"/>
              </a:rPr>
              <a:t>23</a:t>
            </a:r>
            <a:r>
              <a:rPr lang="en-US" u="none" strike="noStrike" dirty="0">
                <a:effectLst/>
                <a:latin typeface="Calibri" panose="020F0502020204030204" pitchFamily="34" charset="0"/>
              </a:rPr>
              <a:t> </a:t>
            </a:r>
            <a:r>
              <a:rPr lang="en-US" dirty="0">
                <a:effectLst/>
                <a:latin typeface="Calibri" panose="020F0502020204030204" pitchFamily="34" charset="0"/>
              </a:rPr>
              <a:t>gentleness, </a:t>
            </a:r>
            <a:r>
              <a:rPr lang="en-US" u="sng" dirty="0">
                <a:effectLst/>
                <a:latin typeface="Calibri" panose="020F0502020204030204" pitchFamily="34" charset="0"/>
              </a:rPr>
              <a:t>self-control</a:t>
            </a:r>
            <a:r>
              <a:rPr lang="en-US" dirty="0">
                <a:effectLst/>
                <a:latin typeface="Calibri" panose="020F0502020204030204" pitchFamily="34" charset="0"/>
              </a:rPr>
              <a:t>; against such things there is no law. </a:t>
            </a:r>
          </a:p>
          <a:p>
            <a:pPr marL="0" marR="0">
              <a:lnSpc>
                <a:spcPct val="115000"/>
              </a:lnSpc>
              <a:spcBef>
                <a:spcPts val="0"/>
              </a:spcBef>
              <a:spcAft>
                <a:spcPts val="1000"/>
              </a:spcAft>
            </a:pPr>
            <a:r>
              <a:rPr lang="en-US" dirty="0">
                <a:effectLst/>
                <a:latin typeface="Calibri" panose="020F0502020204030204" pitchFamily="34" charset="0"/>
              </a:rPr>
              <a:t>1 Thessalonians 4:4–5 – </a:t>
            </a:r>
            <a:r>
              <a:rPr lang="en-US" dirty="0">
                <a:latin typeface="Calibri" panose="020F0502020204030204" pitchFamily="34" charset="0"/>
              </a:rPr>
              <a:t>t</a:t>
            </a:r>
            <a:r>
              <a:rPr lang="en-US" dirty="0">
                <a:effectLst/>
                <a:latin typeface="Calibri" panose="020F0502020204030204" pitchFamily="34" charset="0"/>
              </a:rPr>
              <a:t>hat each of you know how to </a:t>
            </a:r>
            <a:r>
              <a:rPr lang="en-US" u="sng" dirty="0">
                <a:effectLst/>
                <a:latin typeface="Calibri" panose="020F0502020204030204" pitchFamily="34" charset="0"/>
              </a:rPr>
              <a:t>possess his own vessel in sanctification</a:t>
            </a:r>
            <a:r>
              <a:rPr lang="en-US" dirty="0">
                <a:effectLst/>
                <a:latin typeface="Calibri" panose="020F0502020204030204" pitchFamily="34" charset="0"/>
              </a:rPr>
              <a:t> and honor, </a:t>
            </a:r>
            <a:r>
              <a:rPr lang="en-US" u="none" strike="noStrike" baseline="30000" dirty="0">
                <a:effectLst/>
                <a:latin typeface="Calibri" panose="020F0502020204030204" pitchFamily="34" charset="0"/>
              </a:rPr>
              <a:t>5</a:t>
            </a:r>
            <a:r>
              <a:rPr lang="en-US" u="none" strike="noStrike" dirty="0">
                <a:effectLst/>
                <a:latin typeface="Calibri" panose="020F0502020204030204" pitchFamily="34" charset="0"/>
              </a:rPr>
              <a:t> </a:t>
            </a:r>
            <a:r>
              <a:rPr lang="en-US" u="sng" dirty="0">
                <a:effectLst/>
                <a:latin typeface="Calibri" panose="020F0502020204030204" pitchFamily="34" charset="0"/>
              </a:rPr>
              <a:t>not in lustful passion</a:t>
            </a:r>
            <a:r>
              <a:rPr lang="en-US" dirty="0">
                <a:effectLst/>
                <a:latin typeface="Calibri" panose="020F0502020204030204" pitchFamily="34" charset="0"/>
              </a:rPr>
              <a:t>, like the Gentiles who do not know God; </a:t>
            </a:r>
          </a:p>
          <a:p>
            <a:pPr marL="0" marR="0">
              <a:lnSpc>
                <a:spcPct val="115000"/>
              </a:lnSpc>
              <a:spcBef>
                <a:spcPts val="0"/>
              </a:spcBef>
              <a:spcAft>
                <a:spcPts val="1000"/>
              </a:spcAft>
            </a:pPr>
            <a:r>
              <a:rPr lang="en-US" dirty="0">
                <a:effectLst/>
                <a:latin typeface="Calibri" panose="020F0502020204030204" pitchFamily="34" charset="0"/>
              </a:rPr>
              <a:t>1 Peter 1:13 – Therefore, </a:t>
            </a:r>
            <a:r>
              <a:rPr lang="en-US" u="sng" dirty="0">
                <a:effectLst/>
                <a:latin typeface="Calibri" panose="020F0502020204030204" pitchFamily="34" charset="0"/>
              </a:rPr>
              <a:t>prepare your minds for action</a:t>
            </a:r>
            <a:r>
              <a:rPr lang="en-US" dirty="0">
                <a:effectLst/>
                <a:latin typeface="Calibri" panose="020F0502020204030204" pitchFamily="34" charset="0"/>
              </a:rPr>
              <a:t>, </a:t>
            </a:r>
            <a:r>
              <a:rPr lang="en-US" u="sng" dirty="0">
                <a:effectLst/>
                <a:latin typeface="Calibri" panose="020F0502020204030204" pitchFamily="34" charset="0"/>
              </a:rPr>
              <a:t>keep sober </a:t>
            </a:r>
            <a:r>
              <a:rPr lang="en-US" i="1" u="sng" dirty="0">
                <a:effectLst/>
                <a:latin typeface="Calibri" panose="020F0502020204030204" pitchFamily="34" charset="0"/>
              </a:rPr>
              <a:t>in spirit</a:t>
            </a:r>
            <a:r>
              <a:rPr lang="en-US" i="1" dirty="0">
                <a:effectLst/>
                <a:latin typeface="Calibri" panose="020F0502020204030204" pitchFamily="34" charset="0"/>
              </a:rPr>
              <a:t>,</a:t>
            </a:r>
            <a:r>
              <a:rPr lang="en-US" dirty="0">
                <a:effectLst/>
                <a:latin typeface="Calibri" panose="020F0502020204030204" pitchFamily="34" charset="0"/>
              </a:rPr>
              <a:t> </a:t>
            </a:r>
            <a:r>
              <a:rPr lang="en-US" u="sng" dirty="0">
                <a:effectLst/>
                <a:latin typeface="Calibri" panose="020F0502020204030204" pitchFamily="34" charset="0"/>
              </a:rPr>
              <a:t>fix your hope completely on the grace to be brought to you at the revelation of Jesus Christ</a:t>
            </a:r>
            <a:r>
              <a:rPr lang="en-US" dirty="0">
                <a:effectLst/>
                <a:latin typeface="Calibri" panose="020F0502020204030204" pitchFamily="34" charset="0"/>
              </a:rPr>
              <a:t>. </a:t>
            </a:r>
          </a:p>
          <a:p>
            <a:pPr marL="0" marR="0">
              <a:lnSpc>
                <a:spcPct val="115000"/>
              </a:lnSpc>
              <a:spcBef>
                <a:spcPts val="0"/>
              </a:spcBef>
              <a:spcAft>
                <a:spcPts val="1000"/>
              </a:spcAft>
            </a:pPr>
            <a:r>
              <a:rPr lang="en-US" dirty="0">
                <a:effectLst/>
                <a:latin typeface="Calibri" panose="020F0502020204030204" pitchFamily="34" charset="0"/>
              </a:rPr>
              <a:t>1 Peter 5:8 – </a:t>
            </a:r>
            <a:r>
              <a:rPr lang="en-US" u="sng" dirty="0">
                <a:effectLst/>
                <a:latin typeface="Calibri" panose="020F0502020204030204" pitchFamily="34" charset="0"/>
              </a:rPr>
              <a:t>Be of sober </a:t>
            </a:r>
            <a:r>
              <a:rPr lang="en-US" i="1" u="sng" dirty="0">
                <a:effectLst/>
                <a:latin typeface="Calibri" panose="020F0502020204030204" pitchFamily="34" charset="0"/>
              </a:rPr>
              <a:t>spirit</a:t>
            </a:r>
            <a:r>
              <a:rPr lang="en-US" i="1" dirty="0">
                <a:effectLst/>
                <a:latin typeface="Calibri" panose="020F0502020204030204" pitchFamily="34" charset="0"/>
              </a:rPr>
              <a:t>,</a:t>
            </a:r>
            <a:r>
              <a:rPr lang="en-US" dirty="0">
                <a:effectLst/>
                <a:latin typeface="Calibri" panose="020F0502020204030204" pitchFamily="34" charset="0"/>
              </a:rPr>
              <a:t> be on the alert. Your adversary, the devil, prowls around like a roaring lion, seeking someone to devour. </a:t>
            </a:r>
          </a:p>
          <a:p>
            <a:pPr marL="0" marR="0">
              <a:lnSpc>
                <a:spcPct val="115000"/>
              </a:lnSpc>
              <a:spcBef>
                <a:spcPts val="0"/>
              </a:spcBef>
              <a:spcAft>
                <a:spcPts val="1000"/>
              </a:spcAft>
            </a:pPr>
            <a:r>
              <a:rPr lang="en-US" dirty="0">
                <a:effectLst/>
                <a:latin typeface="Calibri" panose="020F0502020204030204" pitchFamily="34" charset="0"/>
              </a:rPr>
              <a:t>2 Peter 1:5–6 – Now for this very reason also, applying all diligence, in your faith supply moral excellence, and in </a:t>
            </a:r>
            <a:r>
              <a:rPr lang="en-US" i="1" dirty="0">
                <a:effectLst/>
                <a:latin typeface="Calibri" panose="020F0502020204030204" pitchFamily="34" charset="0"/>
              </a:rPr>
              <a:t>your</a:t>
            </a:r>
            <a:r>
              <a:rPr lang="en-US" dirty="0">
                <a:effectLst/>
                <a:latin typeface="Calibri" panose="020F0502020204030204" pitchFamily="34" charset="0"/>
              </a:rPr>
              <a:t> moral excellence, knowledge, </a:t>
            </a:r>
            <a:r>
              <a:rPr lang="en-US" u="none" strike="noStrike" baseline="30000" dirty="0">
                <a:effectLst/>
                <a:latin typeface="Calibri" panose="020F0502020204030204" pitchFamily="34" charset="0"/>
              </a:rPr>
              <a:t>6</a:t>
            </a:r>
            <a:r>
              <a:rPr lang="en-US" u="none" strike="noStrike" dirty="0">
                <a:effectLst/>
                <a:latin typeface="Calibri" panose="020F0502020204030204" pitchFamily="34" charset="0"/>
              </a:rPr>
              <a:t> </a:t>
            </a:r>
            <a:r>
              <a:rPr lang="en-US" dirty="0">
                <a:effectLst/>
                <a:latin typeface="Calibri" panose="020F0502020204030204" pitchFamily="34" charset="0"/>
              </a:rPr>
              <a:t>and in </a:t>
            </a:r>
            <a:r>
              <a:rPr lang="en-US" i="1" dirty="0">
                <a:effectLst/>
                <a:latin typeface="Calibri" panose="020F0502020204030204" pitchFamily="34" charset="0"/>
              </a:rPr>
              <a:t>your</a:t>
            </a:r>
            <a:r>
              <a:rPr lang="en-US" dirty="0">
                <a:effectLst/>
                <a:latin typeface="Calibri" panose="020F0502020204030204" pitchFamily="34" charset="0"/>
              </a:rPr>
              <a:t> knowledge, </a:t>
            </a:r>
            <a:r>
              <a:rPr lang="en-US" u="sng" dirty="0">
                <a:effectLst/>
                <a:latin typeface="Calibri" panose="020F0502020204030204" pitchFamily="34" charset="0"/>
              </a:rPr>
              <a:t>self-control</a:t>
            </a:r>
            <a:r>
              <a:rPr lang="en-US" dirty="0">
                <a:effectLst/>
                <a:latin typeface="Calibri" panose="020F0502020204030204" pitchFamily="34" charset="0"/>
              </a:rPr>
              <a:t>, and in </a:t>
            </a:r>
            <a:r>
              <a:rPr lang="en-US" i="1" dirty="0">
                <a:effectLst/>
                <a:latin typeface="Calibri" panose="020F0502020204030204" pitchFamily="34" charset="0"/>
              </a:rPr>
              <a:t>your</a:t>
            </a:r>
            <a:r>
              <a:rPr lang="en-US" dirty="0">
                <a:effectLst/>
                <a:latin typeface="Calibri" panose="020F0502020204030204" pitchFamily="34" charset="0"/>
              </a:rPr>
              <a:t> self-control, perseverance, and in </a:t>
            </a:r>
            <a:r>
              <a:rPr lang="en-US" i="1" dirty="0">
                <a:effectLst/>
                <a:latin typeface="Calibri" panose="020F0502020204030204" pitchFamily="34" charset="0"/>
              </a:rPr>
              <a:t>your</a:t>
            </a:r>
            <a:r>
              <a:rPr lang="en-US" dirty="0">
                <a:effectLst/>
                <a:latin typeface="Calibri" panose="020F0502020204030204" pitchFamily="34" charset="0"/>
              </a:rPr>
              <a:t> perseverance, godliness, </a:t>
            </a: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endParaRPr lang="en-US" sz="4000" i="1" dirty="0">
              <a:latin typeface="Calibri" panose="020F0502020204030204" pitchFamily="34" charset="0"/>
            </a:endParaRPr>
          </a:p>
        </p:txBody>
      </p:sp>
    </p:spTree>
    <p:extLst>
      <p:ext uri="{BB962C8B-B14F-4D97-AF65-F5344CB8AC3E}">
        <p14:creationId xmlns:p14="http://schemas.microsoft.com/office/powerpoint/2010/main" val="1535072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4" y="171855"/>
            <a:ext cx="10943617" cy="1413753"/>
          </a:xfrm>
        </p:spPr>
        <p:txBody>
          <a:bodyPr>
            <a:normAutofit fontScale="90000"/>
          </a:bodyPr>
          <a:lstStyle/>
          <a:p>
            <a:pPr algn="ctr"/>
            <a:r>
              <a:rPr lang="en-US" sz="3600" b="1" dirty="0"/>
              <a:t>How can we help?</a:t>
            </a:r>
            <a:br>
              <a:rPr lang="en-US" sz="3600" b="1" dirty="0"/>
            </a:br>
            <a:r>
              <a:rPr lang="en-US" sz="3600" b="1" dirty="0"/>
              <a:t>The need for self-control</a:t>
            </a:r>
            <a:br>
              <a:rPr lang="en-US" sz="3600" b="1" dirty="0"/>
            </a:br>
            <a:r>
              <a:rPr lang="en-US" sz="3600" b="1" dirty="0"/>
              <a:t>Where do we get it?</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136188" y="1935804"/>
            <a:ext cx="11595660" cy="4750340"/>
          </a:xfrm>
        </p:spPr>
        <p:txBody>
          <a:bodyPr>
            <a:normAutofit lnSpcReduction="10000"/>
          </a:bodyPr>
          <a:lstStyle/>
          <a:p>
            <a:pPr marL="0" marR="0">
              <a:lnSpc>
                <a:spcPct val="115000"/>
              </a:lnSpc>
              <a:spcBef>
                <a:spcPts val="0"/>
              </a:spcBef>
              <a:spcAft>
                <a:spcPts val="1000"/>
              </a:spcAft>
            </a:pPr>
            <a:r>
              <a:rPr lang="en-US" sz="3200" dirty="0">
                <a:effectLst/>
                <a:latin typeface="Calibri" panose="020F0502020204030204" pitchFamily="34" charset="0"/>
              </a:rPr>
              <a:t>Titus 2:11–14 </a:t>
            </a:r>
          </a:p>
          <a:p>
            <a:pPr marL="0" marR="0">
              <a:lnSpc>
                <a:spcPct val="115000"/>
              </a:lnSpc>
              <a:spcBef>
                <a:spcPts val="0"/>
              </a:spcBef>
              <a:spcAft>
                <a:spcPts val="1000"/>
              </a:spcAft>
            </a:pPr>
            <a:r>
              <a:rPr lang="en-US" sz="3200" u="none" strike="noStrike" baseline="30000" dirty="0">
                <a:effectLst/>
                <a:latin typeface="Calibri" panose="020F0502020204030204" pitchFamily="34" charset="0"/>
              </a:rPr>
              <a:t>11</a:t>
            </a:r>
            <a:r>
              <a:rPr lang="en-US" sz="3200" u="none" strike="noStrike" dirty="0">
                <a:effectLst/>
                <a:latin typeface="Calibri" panose="020F0502020204030204" pitchFamily="34" charset="0"/>
              </a:rPr>
              <a:t> </a:t>
            </a:r>
            <a:r>
              <a:rPr lang="en-US" sz="3200" dirty="0">
                <a:effectLst/>
                <a:latin typeface="Calibri" panose="020F0502020204030204" pitchFamily="34" charset="0"/>
              </a:rPr>
              <a:t>For the grace of God has appeared, bringing salvation to all men, </a:t>
            </a:r>
            <a:r>
              <a:rPr lang="en-US" sz="3200" u="none" strike="noStrike" baseline="30000" dirty="0">
                <a:effectLst/>
                <a:latin typeface="Calibri" panose="020F0502020204030204" pitchFamily="34" charset="0"/>
              </a:rPr>
              <a:t>12</a:t>
            </a:r>
            <a:r>
              <a:rPr lang="en-US" sz="3200" u="none" strike="noStrike" dirty="0">
                <a:effectLst/>
                <a:latin typeface="Calibri" panose="020F0502020204030204" pitchFamily="34" charset="0"/>
              </a:rPr>
              <a:t> </a:t>
            </a:r>
            <a:r>
              <a:rPr lang="en-US" sz="3200" dirty="0">
                <a:effectLst/>
                <a:latin typeface="Calibri" panose="020F0502020204030204" pitchFamily="34" charset="0"/>
              </a:rPr>
              <a:t>instructing us to </a:t>
            </a:r>
            <a:r>
              <a:rPr lang="en-US" sz="3200" u="sng" dirty="0">
                <a:effectLst/>
                <a:latin typeface="Calibri" panose="020F0502020204030204" pitchFamily="34" charset="0"/>
              </a:rPr>
              <a:t>deny ungodliness </a:t>
            </a:r>
            <a:r>
              <a:rPr lang="en-US" sz="3200" dirty="0">
                <a:effectLst/>
                <a:latin typeface="Calibri" panose="020F0502020204030204" pitchFamily="34" charset="0"/>
              </a:rPr>
              <a:t>and worldly desires and to live sensibly, righteously and godly in the present age, </a:t>
            </a:r>
            <a:r>
              <a:rPr lang="en-US" sz="3200" u="none" strike="noStrike" baseline="30000" dirty="0">
                <a:effectLst/>
                <a:latin typeface="Calibri" panose="020F0502020204030204" pitchFamily="34" charset="0"/>
              </a:rPr>
              <a:t>13</a:t>
            </a:r>
            <a:r>
              <a:rPr lang="en-US" sz="3200" u="none" strike="noStrike" dirty="0">
                <a:effectLst/>
                <a:latin typeface="Calibri" panose="020F0502020204030204" pitchFamily="34" charset="0"/>
              </a:rPr>
              <a:t> </a:t>
            </a:r>
            <a:r>
              <a:rPr lang="en-US" sz="3200" dirty="0">
                <a:effectLst/>
                <a:latin typeface="Calibri" panose="020F0502020204030204" pitchFamily="34" charset="0"/>
              </a:rPr>
              <a:t>looking for the blessed hope and the appearing of the glory of our great God and Savior, Christ Jesus, </a:t>
            </a:r>
            <a:r>
              <a:rPr lang="en-US" sz="3200" u="none" strike="noStrike" baseline="30000" dirty="0">
                <a:effectLst/>
                <a:latin typeface="Calibri" panose="020F0502020204030204" pitchFamily="34" charset="0"/>
              </a:rPr>
              <a:t>14</a:t>
            </a:r>
            <a:r>
              <a:rPr lang="en-US" sz="3200" u="none" strike="noStrike" dirty="0">
                <a:effectLst/>
                <a:latin typeface="Calibri" panose="020F0502020204030204" pitchFamily="34" charset="0"/>
              </a:rPr>
              <a:t> </a:t>
            </a:r>
            <a:r>
              <a:rPr lang="en-US" sz="3200" dirty="0">
                <a:effectLst/>
                <a:latin typeface="Calibri" panose="020F0502020204030204" pitchFamily="34" charset="0"/>
              </a:rPr>
              <a:t>who gave Himself for us to redeem us from every lawless deed, and to purify for Himself a people for His own possession, zealous for good deeds. </a:t>
            </a: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endParaRPr lang="en-US" sz="4000" i="1" dirty="0">
              <a:latin typeface="Calibri" panose="020F0502020204030204" pitchFamily="34" charset="0"/>
            </a:endParaRPr>
          </a:p>
        </p:txBody>
      </p:sp>
    </p:spTree>
    <p:extLst>
      <p:ext uri="{BB962C8B-B14F-4D97-AF65-F5344CB8AC3E}">
        <p14:creationId xmlns:p14="http://schemas.microsoft.com/office/powerpoint/2010/main" val="1485929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4" y="171855"/>
            <a:ext cx="10943617" cy="1413753"/>
          </a:xfrm>
        </p:spPr>
        <p:txBody>
          <a:bodyPr>
            <a:normAutofit fontScale="90000"/>
          </a:bodyPr>
          <a:lstStyle/>
          <a:p>
            <a:pPr algn="ctr"/>
            <a:r>
              <a:rPr lang="en-US" sz="3600" b="1" dirty="0"/>
              <a:t>How can we help?</a:t>
            </a:r>
            <a:br>
              <a:rPr lang="en-US" sz="3600" b="1" dirty="0"/>
            </a:br>
            <a:r>
              <a:rPr lang="en-US" sz="3600" b="1" dirty="0"/>
              <a:t>Fight the good fight</a:t>
            </a:r>
            <a:br>
              <a:rPr lang="en-US" sz="3600" b="1" dirty="0"/>
            </a:br>
            <a:r>
              <a:rPr lang="en-US" sz="3600" b="1" dirty="0"/>
              <a:t>Stay vigilant!</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136188" y="1935804"/>
            <a:ext cx="11595660" cy="4750340"/>
          </a:xfrm>
        </p:spPr>
        <p:txBody>
          <a:bodyPr>
            <a:normAutofit lnSpcReduction="10000"/>
          </a:bodyPr>
          <a:lstStyle/>
          <a:p>
            <a:pPr marL="0" marR="0" indent="0">
              <a:lnSpc>
                <a:spcPct val="115000"/>
              </a:lnSpc>
              <a:spcBef>
                <a:spcPts val="0"/>
              </a:spcBef>
              <a:spcAft>
                <a:spcPts val="1000"/>
              </a:spcAft>
              <a:buNone/>
            </a:pPr>
            <a:r>
              <a:rPr lang="en-US" sz="3200" dirty="0">
                <a:effectLst/>
                <a:latin typeface="Calibri" panose="020F0502020204030204" pitchFamily="34" charset="0"/>
              </a:rPr>
              <a:t>1 Corinthians 9:24–27 (ESV) </a:t>
            </a:r>
          </a:p>
          <a:p>
            <a:pPr marL="0" marR="0" indent="0">
              <a:lnSpc>
                <a:spcPct val="115000"/>
              </a:lnSpc>
              <a:spcBef>
                <a:spcPts val="0"/>
              </a:spcBef>
              <a:spcAft>
                <a:spcPts val="1000"/>
              </a:spcAft>
              <a:buNone/>
            </a:pPr>
            <a:r>
              <a:rPr lang="en-US" sz="3200" u="none" strike="noStrike" baseline="30000" dirty="0">
                <a:effectLst/>
                <a:latin typeface="Calibri" panose="020F0502020204030204" pitchFamily="34" charset="0"/>
              </a:rPr>
              <a:t>24</a:t>
            </a:r>
            <a:r>
              <a:rPr lang="en-US" sz="3200" u="none" strike="noStrike" dirty="0">
                <a:effectLst/>
                <a:latin typeface="Calibri" panose="020F0502020204030204" pitchFamily="34" charset="0"/>
              </a:rPr>
              <a:t> </a:t>
            </a:r>
            <a:r>
              <a:rPr lang="en-US" sz="3200" dirty="0">
                <a:effectLst/>
                <a:latin typeface="Calibri" panose="020F0502020204030204" pitchFamily="34" charset="0"/>
              </a:rPr>
              <a:t>Do you not know that in a race all the runners run, but only one receives the prize? So run that you may obtain it. </a:t>
            </a:r>
            <a:r>
              <a:rPr lang="en-US" sz="3200" u="none" strike="noStrike" baseline="30000" dirty="0">
                <a:effectLst/>
                <a:latin typeface="Calibri" panose="020F0502020204030204" pitchFamily="34" charset="0"/>
              </a:rPr>
              <a:t>25</a:t>
            </a:r>
            <a:r>
              <a:rPr lang="en-US" sz="3200" u="none" strike="noStrike" dirty="0">
                <a:effectLst/>
                <a:latin typeface="Calibri" panose="020F0502020204030204" pitchFamily="34" charset="0"/>
              </a:rPr>
              <a:t> </a:t>
            </a:r>
            <a:r>
              <a:rPr lang="en-US" sz="3200" dirty="0">
                <a:effectLst/>
                <a:latin typeface="Calibri" panose="020F0502020204030204" pitchFamily="34" charset="0"/>
              </a:rPr>
              <a:t>Every athlete exercises self-control in all things. They do it to receive a perishable wreath, but we an imperishable. </a:t>
            </a:r>
            <a:r>
              <a:rPr lang="en-US" sz="3200" u="none" strike="noStrike" baseline="30000" dirty="0">
                <a:effectLst/>
                <a:latin typeface="Calibri" panose="020F0502020204030204" pitchFamily="34" charset="0"/>
              </a:rPr>
              <a:t>26</a:t>
            </a:r>
            <a:r>
              <a:rPr lang="en-US" sz="3200" u="none" strike="noStrike" dirty="0">
                <a:effectLst/>
                <a:latin typeface="Calibri" panose="020F0502020204030204" pitchFamily="34" charset="0"/>
              </a:rPr>
              <a:t> </a:t>
            </a:r>
            <a:r>
              <a:rPr lang="en-US" sz="3200" dirty="0">
                <a:effectLst/>
                <a:latin typeface="Calibri" panose="020F0502020204030204" pitchFamily="34" charset="0"/>
              </a:rPr>
              <a:t>So I do not run aimlessly; I do not box as one beating the air. </a:t>
            </a:r>
            <a:r>
              <a:rPr lang="en-US" sz="3200" u="none" strike="noStrike" baseline="30000" dirty="0">
                <a:effectLst/>
                <a:latin typeface="Calibri" panose="020F0502020204030204" pitchFamily="34" charset="0"/>
              </a:rPr>
              <a:t>27</a:t>
            </a:r>
            <a:r>
              <a:rPr lang="en-US" sz="3200" u="none" strike="noStrike" dirty="0">
                <a:effectLst/>
                <a:latin typeface="Calibri" panose="020F0502020204030204" pitchFamily="34" charset="0"/>
              </a:rPr>
              <a:t> </a:t>
            </a:r>
            <a:r>
              <a:rPr lang="en-US" sz="3200" dirty="0">
                <a:effectLst/>
                <a:latin typeface="Calibri" panose="020F0502020204030204" pitchFamily="34" charset="0"/>
              </a:rPr>
              <a:t>But I discipline my body and keep it under control, lest after preaching to others I myself should be disqualified. </a:t>
            </a: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endParaRPr lang="en-US" sz="4000" i="1" dirty="0">
              <a:latin typeface="Calibri" panose="020F0502020204030204" pitchFamily="34" charset="0"/>
            </a:endParaRPr>
          </a:p>
        </p:txBody>
      </p:sp>
    </p:spTree>
    <p:extLst>
      <p:ext uri="{BB962C8B-B14F-4D97-AF65-F5344CB8AC3E}">
        <p14:creationId xmlns:p14="http://schemas.microsoft.com/office/powerpoint/2010/main" val="36193695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4" y="171855"/>
            <a:ext cx="10943617" cy="1413753"/>
          </a:xfrm>
        </p:spPr>
        <p:txBody>
          <a:bodyPr>
            <a:normAutofit/>
          </a:bodyPr>
          <a:lstStyle/>
          <a:p>
            <a:pPr algn="ctr"/>
            <a:r>
              <a:rPr lang="en-US" sz="3600" b="1" dirty="0"/>
              <a:t>How can we help?</a:t>
            </a:r>
            <a:br>
              <a:rPr lang="en-US" sz="3600" b="1" dirty="0"/>
            </a:br>
            <a:r>
              <a:rPr lang="en-US" sz="3600" b="1" dirty="0"/>
              <a:t>We still fight</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136188" y="1585608"/>
            <a:ext cx="11595660" cy="5100536"/>
          </a:xfrm>
        </p:spPr>
        <p:txBody>
          <a:bodyPr>
            <a:normAutofit/>
          </a:bodyPr>
          <a:lstStyle/>
          <a:p>
            <a:pPr marL="0" marR="0" indent="0">
              <a:lnSpc>
                <a:spcPct val="115000"/>
              </a:lnSpc>
              <a:spcBef>
                <a:spcPts val="0"/>
              </a:spcBef>
              <a:spcAft>
                <a:spcPts val="1000"/>
              </a:spcAft>
              <a:buNone/>
            </a:pPr>
            <a:r>
              <a:rPr lang="en-US" sz="2800" dirty="0">
                <a:effectLst/>
                <a:latin typeface="Calibri" panose="020F0502020204030204" pitchFamily="34" charset="0"/>
              </a:rPr>
              <a:t>Romans 6:6 – We know that our old self was crucified with him in order that the body of sin might be brought to nothing, so that we would no longer be enslaved to sin. </a:t>
            </a:r>
          </a:p>
          <a:p>
            <a:pPr marL="0" marR="0" indent="0">
              <a:lnSpc>
                <a:spcPct val="115000"/>
              </a:lnSpc>
              <a:spcBef>
                <a:spcPts val="0"/>
              </a:spcBef>
              <a:spcAft>
                <a:spcPts val="1000"/>
              </a:spcAft>
              <a:buNone/>
            </a:pPr>
            <a:r>
              <a:rPr lang="en-US" sz="2800" dirty="0">
                <a:effectLst/>
                <a:latin typeface="Calibri" panose="020F0502020204030204" pitchFamily="34" charset="0"/>
              </a:rPr>
              <a:t>Exodus 3:8 – and I have come down to deliver them out of the hand of the Egyptians and to bring them up out of that land to a good and broad land, a land flowing with milk and honey, ….. </a:t>
            </a: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endParaRPr lang="en-US" sz="4000" i="1" dirty="0">
              <a:latin typeface="Calibri" panose="020F0502020204030204" pitchFamily="34" charset="0"/>
            </a:endParaRPr>
          </a:p>
        </p:txBody>
      </p:sp>
    </p:spTree>
    <p:extLst>
      <p:ext uri="{BB962C8B-B14F-4D97-AF65-F5344CB8AC3E}">
        <p14:creationId xmlns:p14="http://schemas.microsoft.com/office/powerpoint/2010/main" val="37279180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4" y="171855"/>
            <a:ext cx="10943617" cy="1413753"/>
          </a:xfrm>
        </p:spPr>
        <p:txBody>
          <a:bodyPr>
            <a:normAutofit/>
          </a:bodyPr>
          <a:lstStyle/>
          <a:p>
            <a:pPr algn="ctr"/>
            <a:r>
              <a:rPr lang="en-US" sz="3600" b="1" dirty="0"/>
              <a:t>How can we help?</a:t>
            </a:r>
            <a:br>
              <a:rPr lang="en-US" sz="3600" b="1" dirty="0"/>
            </a:br>
            <a:r>
              <a:rPr lang="en-US" sz="3600" b="1" dirty="0"/>
              <a:t>Remember God’s Grace</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136188" y="1935804"/>
            <a:ext cx="11595660" cy="4750340"/>
          </a:xfrm>
        </p:spPr>
        <p:txBody>
          <a:bodyPr>
            <a:normAutofit/>
          </a:bodyPr>
          <a:lstStyle/>
          <a:p>
            <a:pPr marL="0" marR="0" indent="0">
              <a:lnSpc>
                <a:spcPct val="115000"/>
              </a:lnSpc>
              <a:spcBef>
                <a:spcPts val="0"/>
              </a:spcBef>
              <a:spcAft>
                <a:spcPts val="1000"/>
              </a:spcAft>
              <a:buNone/>
            </a:pPr>
            <a:r>
              <a:rPr lang="en-US" sz="3200" dirty="0">
                <a:effectLst/>
                <a:latin typeface="Calibri" panose="020F0502020204030204" pitchFamily="34" charset="0"/>
              </a:rPr>
              <a:t>Grace communicates two important truths:</a:t>
            </a:r>
          </a:p>
          <a:p>
            <a:pPr marL="342900" marR="0" indent="-342900">
              <a:lnSpc>
                <a:spcPct val="115000"/>
              </a:lnSpc>
              <a:spcBef>
                <a:spcPts val="0"/>
              </a:spcBef>
              <a:spcAft>
                <a:spcPts val="1000"/>
              </a:spcAft>
              <a:buFont typeface="+mj-lt"/>
              <a:buAutoNum type="arabicPeriod"/>
            </a:pPr>
            <a:r>
              <a:rPr lang="en-US" sz="3200" dirty="0">
                <a:effectLst/>
                <a:latin typeface="Calibri" panose="020F0502020204030204" pitchFamily="34" charset="0"/>
              </a:rPr>
              <a:t>It reveals the character of God. God delights in showing grace to those who turn to him. Heb. 4:15-16</a:t>
            </a:r>
          </a:p>
          <a:p>
            <a:pPr marL="342900" marR="0" indent="-342900">
              <a:lnSpc>
                <a:spcPct val="115000"/>
              </a:lnSpc>
              <a:spcBef>
                <a:spcPts val="0"/>
              </a:spcBef>
              <a:spcAft>
                <a:spcPts val="1000"/>
              </a:spcAft>
              <a:buFont typeface="+mj-lt"/>
              <a:buAutoNum type="arabicPeriod"/>
            </a:pPr>
            <a:r>
              <a:rPr lang="en-US" sz="3200" dirty="0">
                <a:latin typeface="Calibri" panose="020F0502020204030204" pitchFamily="34" charset="0"/>
              </a:rPr>
              <a:t>Grace says something about us. It says that we can’t pay God back for our sins against him. Eph. 2:8-10</a:t>
            </a:r>
          </a:p>
          <a:p>
            <a:pPr marL="0" marR="0" indent="0">
              <a:lnSpc>
                <a:spcPct val="115000"/>
              </a:lnSpc>
              <a:spcBef>
                <a:spcPts val="0"/>
              </a:spcBef>
              <a:spcAft>
                <a:spcPts val="1000"/>
              </a:spcAft>
              <a:buNone/>
            </a:pPr>
            <a:r>
              <a:rPr lang="en-US" sz="3200" dirty="0">
                <a:effectLst/>
                <a:latin typeface="Calibri" panose="020F0502020204030204" pitchFamily="34" charset="0"/>
              </a:rPr>
              <a:t>Yet to receive it is to acknowledge we have no righteousness of our own. </a:t>
            </a: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endParaRPr lang="en-US" sz="4000" i="1" dirty="0">
              <a:latin typeface="Calibri" panose="020F0502020204030204" pitchFamily="34" charset="0"/>
            </a:endParaRPr>
          </a:p>
        </p:txBody>
      </p:sp>
    </p:spTree>
    <p:extLst>
      <p:ext uri="{BB962C8B-B14F-4D97-AF65-F5344CB8AC3E}">
        <p14:creationId xmlns:p14="http://schemas.microsoft.com/office/powerpoint/2010/main" val="4154477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p:txBody>
          <a:bodyPr/>
          <a:lstStyle/>
          <a:p>
            <a:pPr algn="ctr"/>
            <a:r>
              <a:rPr lang="en-US" b="1" dirty="0">
                <a:solidFill>
                  <a:schemeClr val="tx1"/>
                </a:solidFill>
              </a:rPr>
              <a:t>List of addictive substances and desires</a:t>
            </a:r>
          </a:p>
        </p:txBody>
      </p:sp>
      <p:graphicFrame>
        <p:nvGraphicFramePr>
          <p:cNvPr id="4" name="Table 4">
            <a:extLst>
              <a:ext uri="{FF2B5EF4-FFF2-40B4-BE49-F238E27FC236}">
                <a16:creationId xmlns:a16="http://schemas.microsoft.com/office/drawing/2014/main" id="{3971D24D-57FC-44FE-AE65-7250170B1115}"/>
              </a:ext>
            </a:extLst>
          </p:cNvPr>
          <p:cNvGraphicFramePr>
            <a:graphicFrameLocks noGrp="1"/>
          </p:cNvGraphicFramePr>
          <p:nvPr>
            <p:ph idx="1"/>
            <p:extLst>
              <p:ext uri="{D42A27DB-BD31-4B8C-83A1-F6EECF244321}">
                <p14:modId xmlns:p14="http://schemas.microsoft.com/office/powerpoint/2010/main" val="1939965751"/>
              </p:ext>
            </p:extLst>
          </p:nvPr>
        </p:nvGraphicFramePr>
        <p:xfrm>
          <a:off x="1050925" y="1825625"/>
          <a:ext cx="9810747" cy="4145280"/>
        </p:xfrm>
        <a:graphic>
          <a:graphicData uri="http://schemas.openxmlformats.org/drawingml/2006/table">
            <a:tbl>
              <a:tblPr firstRow="1" bandRow="1">
                <a:tableStyleId>{0505E3EF-67EA-436B-97B2-0124C06EBD24}</a:tableStyleId>
              </a:tblPr>
              <a:tblGrid>
                <a:gridCol w="3270249">
                  <a:extLst>
                    <a:ext uri="{9D8B030D-6E8A-4147-A177-3AD203B41FA5}">
                      <a16:colId xmlns:a16="http://schemas.microsoft.com/office/drawing/2014/main" val="1796806317"/>
                    </a:ext>
                  </a:extLst>
                </a:gridCol>
                <a:gridCol w="3270249">
                  <a:extLst>
                    <a:ext uri="{9D8B030D-6E8A-4147-A177-3AD203B41FA5}">
                      <a16:colId xmlns:a16="http://schemas.microsoft.com/office/drawing/2014/main" val="3561271874"/>
                    </a:ext>
                  </a:extLst>
                </a:gridCol>
                <a:gridCol w="3270249">
                  <a:extLst>
                    <a:ext uri="{9D8B030D-6E8A-4147-A177-3AD203B41FA5}">
                      <a16:colId xmlns:a16="http://schemas.microsoft.com/office/drawing/2014/main" val="981144803"/>
                    </a:ext>
                  </a:extLst>
                </a:gridCol>
              </a:tblGrid>
              <a:tr h="370840">
                <a:tc>
                  <a:txBody>
                    <a:bodyPr/>
                    <a:lstStyle/>
                    <a:p>
                      <a:pPr marL="0" algn="l" defTabSz="914400" rtl="0" eaLnBrk="1" latinLnBrk="0" hangingPunct="1"/>
                      <a:r>
                        <a:rPr lang="en-US" sz="2800" b="1" kern="1200" dirty="0">
                          <a:solidFill>
                            <a:schemeClr val="dk1"/>
                          </a:solidFill>
                        </a:rPr>
                        <a:t>Alcohol</a:t>
                      </a:r>
                      <a:endParaRPr lang="en-US" sz="2800" b="1" kern="1200" dirty="0">
                        <a:solidFill>
                          <a:schemeClr val="dk1"/>
                        </a:solidFill>
                        <a:latin typeface="+mn-lt"/>
                        <a:ea typeface="+mn-ea"/>
                        <a:cs typeface="+mn-cs"/>
                      </a:endParaRPr>
                    </a:p>
                  </a:txBody>
                  <a:tcPr/>
                </a:tc>
                <a:tc>
                  <a:txBody>
                    <a:bodyPr/>
                    <a:lstStyle/>
                    <a:p>
                      <a:r>
                        <a:rPr lang="en-US" sz="2800" b="1" dirty="0"/>
                        <a:t>Exercise</a:t>
                      </a:r>
                    </a:p>
                  </a:txBody>
                  <a:tcPr/>
                </a:tc>
                <a:tc>
                  <a:txBody>
                    <a:bodyPr/>
                    <a:lstStyle/>
                    <a:p>
                      <a:r>
                        <a:rPr lang="en-US" sz="2800" b="1" dirty="0"/>
                        <a:t>Sex</a:t>
                      </a:r>
                    </a:p>
                  </a:txBody>
                  <a:tcPr/>
                </a:tc>
                <a:extLst>
                  <a:ext uri="{0D108BD9-81ED-4DB2-BD59-A6C34878D82A}">
                    <a16:rowId xmlns:a16="http://schemas.microsoft.com/office/drawing/2014/main" val="544852652"/>
                  </a:ext>
                </a:extLst>
              </a:tr>
              <a:tr h="370840">
                <a:tc>
                  <a:txBody>
                    <a:bodyPr/>
                    <a:lstStyle/>
                    <a:p>
                      <a:r>
                        <a:rPr lang="en-US" sz="2800" b="1" dirty="0"/>
                        <a:t>Anger</a:t>
                      </a:r>
                    </a:p>
                  </a:txBody>
                  <a:tcPr/>
                </a:tc>
                <a:tc>
                  <a:txBody>
                    <a:bodyPr/>
                    <a:lstStyle/>
                    <a:p>
                      <a:r>
                        <a:rPr lang="en-US" sz="2800" b="1" dirty="0"/>
                        <a:t>Gambling</a:t>
                      </a:r>
                    </a:p>
                  </a:txBody>
                  <a:tcPr/>
                </a:tc>
                <a:tc>
                  <a:txBody>
                    <a:bodyPr/>
                    <a:lstStyle/>
                    <a:p>
                      <a:r>
                        <a:rPr lang="en-US" sz="2800" b="1" dirty="0"/>
                        <a:t>Caffeine</a:t>
                      </a:r>
                    </a:p>
                  </a:txBody>
                  <a:tcPr/>
                </a:tc>
                <a:extLst>
                  <a:ext uri="{0D108BD9-81ED-4DB2-BD59-A6C34878D82A}">
                    <a16:rowId xmlns:a16="http://schemas.microsoft.com/office/drawing/2014/main" val="3856106417"/>
                  </a:ext>
                </a:extLst>
              </a:tr>
              <a:tr h="370840">
                <a:tc>
                  <a:txBody>
                    <a:bodyPr/>
                    <a:lstStyle/>
                    <a:p>
                      <a:r>
                        <a:rPr lang="en-US" sz="2800" b="1" dirty="0"/>
                        <a:t>Love</a:t>
                      </a:r>
                    </a:p>
                  </a:txBody>
                  <a:tcPr/>
                </a:tc>
                <a:tc>
                  <a:txBody>
                    <a:bodyPr/>
                    <a:lstStyle/>
                    <a:p>
                      <a:r>
                        <a:rPr lang="en-US" sz="2800" b="1" dirty="0"/>
                        <a:t>Nose Drops</a:t>
                      </a:r>
                    </a:p>
                  </a:txBody>
                  <a:tcPr/>
                </a:tc>
                <a:tc>
                  <a:txBody>
                    <a:bodyPr/>
                    <a:lstStyle/>
                    <a:p>
                      <a:r>
                        <a:rPr lang="en-US" sz="2800" b="1" dirty="0"/>
                        <a:t>Shoplifting</a:t>
                      </a:r>
                    </a:p>
                  </a:txBody>
                  <a:tcPr/>
                </a:tc>
                <a:extLst>
                  <a:ext uri="{0D108BD9-81ED-4DB2-BD59-A6C34878D82A}">
                    <a16:rowId xmlns:a16="http://schemas.microsoft.com/office/drawing/2014/main" val="3316647154"/>
                  </a:ext>
                </a:extLst>
              </a:tr>
              <a:tr h="370840">
                <a:tc>
                  <a:txBody>
                    <a:bodyPr/>
                    <a:lstStyle/>
                    <a:p>
                      <a:r>
                        <a:rPr lang="en-US" sz="2800" b="1" dirty="0"/>
                        <a:t>Weightlifting</a:t>
                      </a:r>
                    </a:p>
                  </a:txBody>
                  <a:tcPr/>
                </a:tc>
                <a:tc>
                  <a:txBody>
                    <a:bodyPr/>
                    <a:lstStyle/>
                    <a:p>
                      <a:r>
                        <a:rPr lang="en-US" sz="2800" b="1" dirty="0"/>
                        <a:t>Cocaine</a:t>
                      </a:r>
                    </a:p>
                  </a:txBody>
                  <a:tcPr/>
                </a:tc>
                <a:tc>
                  <a:txBody>
                    <a:bodyPr/>
                    <a:lstStyle/>
                    <a:p>
                      <a:r>
                        <a:rPr lang="en-US" sz="2800" b="1" dirty="0"/>
                        <a:t>Lying</a:t>
                      </a:r>
                    </a:p>
                  </a:txBody>
                  <a:tcPr/>
                </a:tc>
                <a:extLst>
                  <a:ext uri="{0D108BD9-81ED-4DB2-BD59-A6C34878D82A}">
                    <a16:rowId xmlns:a16="http://schemas.microsoft.com/office/drawing/2014/main" val="2162079506"/>
                  </a:ext>
                </a:extLst>
              </a:tr>
              <a:tr h="370840">
                <a:tc>
                  <a:txBody>
                    <a:bodyPr/>
                    <a:lstStyle/>
                    <a:p>
                      <a:r>
                        <a:rPr lang="en-US" sz="2800" b="1" dirty="0"/>
                        <a:t>Sleep</a:t>
                      </a:r>
                    </a:p>
                  </a:txBody>
                  <a:tcPr/>
                </a:tc>
                <a:tc>
                  <a:txBody>
                    <a:bodyPr/>
                    <a:lstStyle/>
                    <a:p>
                      <a:r>
                        <a:rPr lang="en-US" sz="2800" b="1" dirty="0"/>
                        <a:t>Work</a:t>
                      </a:r>
                    </a:p>
                  </a:txBody>
                  <a:tcPr/>
                </a:tc>
                <a:tc>
                  <a:txBody>
                    <a:bodyPr/>
                    <a:lstStyle/>
                    <a:p>
                      <a:r>
                        <a:rPr lang="en-US" sz="2800" b="1" dirty="0"/>
                        <a:t>Chocolate</a:t>
                      </a:r>
                    </a:p>
                  </a:txBody>
                  <a:tcPr/>
                </a:tc>
                <a:extLst>
                  <a:ext uri="{0D108BD9-81ED-4DB2-BD59-A6C34878D82A}">
                    <a16:rowId xmlns:a16="http://schemas.microsoft.com/office/drawing/2014/main" val="3898152975"/>
                  </a:ext>
                </a:extLst>
              </a:tr>
              <a:tr h="370840">
                <a:tc>
                  <a:txBody>
                    <a:bodyPr/>
                    <a:lstStyle/>
                    <a:p>
                      <a:r>
                        <a:rPr lang="en-US" sz="2800" b="1" dirty="0"/>
                        <a:t>Nicotine</a:t>
                      </a:r>
                    </a:p>
                  </a:txBody>
                  <a:tcPr/>
                </a:tc>
                <a:tc>
                  <a:txBody>
                    <a:bodyPr/>
                    <a:lstStyle/>
                    <a:p>
                      <a:r>
                        <a:rPr lang="en-US" sz="2800" b="1" dirty="0"/>
                        <a:t>Sports</a:t>
                      </a:r>
                    </a:p>
                  </a:txBody>
                  <a:tcPr/>
                </a:tc>
                <a:tc>
                  <a:txBody>
                    <a:bodyPr/>
                    <a:lstStyle/>
                    <a:p>
                      <a:r>
                        <a:rPr lang="en-US" sz="2800" b="1" dirty="0"/>
                        <a:t>Risk</a:t>
                      </a:r>
                    </a:p>
                  </a:txBody>
                  <a:tcPr/>
                </a:tc>
                <a:extLst>
                  <a:ext uri="{0D108BD9-81ED-4DB2-BD59-A6C34878D82A}">
                    <a16:rowId xmlns:a16="http://schemas.microsoft.com/office/drawing/2014/main" val="4289512346"/>
                  </a:ext>
                </a:extLst>
              </a:tr>
              <a:tr h="370840">
                <a:tc>
                  <a:txBody>
                    <a:bodyPr/>
                    <a:lstStyle/>
                    <a:p>
                      <a:r>
                        <a:rPr lang="en-US" sz="2800" b="1" dirty="0"/>
                        <a:t>Pain</a:t>
                      </a:r>
                    </a:p>
                  </a:txBody>
                  <a:tcPr/>
                </a:tc>
                <a:tc>
                  <a:txBody>
                    <a:bodyPr/>
                    <a:lstStyle/>
                    <a:p>
                      <a:r>
                        <a:rPr lang="en-US" sz="2800" b="1" dirty="0"/>
                        <a:t>Sugar</a:t>
                      </a:r>
                    </a:p>
                  </a:txBody>
                  <a:tcPr/>
                </a:tc>
                <a:tc>
                  <a:txBody>
                    <a:bodyPr/>
                    <a:lstStyle/>
                    <a:p>
                      <a:r>
                        <a:rPr lang="en-US" sz="2800" b="1" dirty="0"/>
                        <a:t>Success/winning</a:t>
                      </a:r>
                    </a:p>
                  </a:txBody>
                  <a:tcPr/>
                </a:tc>
                <a:extLst>
                  <a:ext uri="{0D108BD9-81ED-4DB2-BD59-A6C34878D82A}">
                    <a16:rowId xmlns:a16="http://schemas.microsoft.com/office/drawing/2014/main" val="87939160"/>
                  </a:ext>
                </a:extLst>
              </a:tr>
              <a:tr h="370840">
                <a:tc>
                  <a:txBody>
                    <a:bodyPr/>
                    <a:lstStyle/>
                    <a:p>
                      <a:r>
                        <a:rPr lang="en-US" sz="2800" b="1" dirty="0"/>
                        <a:t>TV</a:t>
                      </a:r>
                    </a:p>
                  </a:txBody>
                  <a:tcPr/>
                </a:tc>
                <a:tc>
                  <a:txBody>
                    <a:bodyPr/>
                    <a:lstStyle/>
                    <a:p>
                      <a:r>
                        <a:rPr lang="en-US" sz="2800" b="1" dirty="0"/>
                        <a:t>People</a:t>
                      </a:r>
                    </a:p>
                  </a:txBody>
                  <a:tcPr/>
                </a:tc>
                <a:tc>
                  <a:txBody>
                    <a:bodyPr/>
                    <a:lstStyle/>
                    <a:p>
                      <a:r>
                        <a:rPr lang="en-US" sz="2800" b="1" dirty="0"/>
                        <a:t>Pornography</a:t>
                      </a:r>
                    </a:p>
                  </a:txBody>
                  <a:tcPr/>
                </a:tc>
                <a:extLst>
                  <a:ext uri="{0D108BD9-81ED-4DB2-BD59-A6C34878D82A}">
                    <a16:rowId xmlns:a16="http://schemas.microsoft.com/office/drawing/2014/main" val="3806165877"/>
                  </a:ext>
                </a:extLst>
              </a:tr>
            </a:tbl>
          </a:graphicData>
        </a:graphic>
      </p:graphicFrame>
    </p:spTree>
    <p:extLst>
      <p:ext uri="{BB962C8B-B14F-4D97-AF65-F5344CB8AC3E}">
        <p14:creationId xmlns:p14="http://schemas.microsoft.com/office/powerpoint/2010/main" val="6928455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4" y="171855"/>
            <a:ext cx="10943617" cy="1413753"/>
          </a:xfrm>
        </p:spPr>
        <p:txBody>
          <a:bodyPr>
            <a:normAutofit/>
          </a:bodyPr>
          <a:lstStyle/>
          <a:p>
            <a:pPr algn="ctr"/>
            <a:r>
              <a:rPr lang="en-US" sz="3600" b="1" dirty="0"/>
              <a:t>How can we help?</a:t>
            </a:r>
            <a:br>
              <a:rPr lang="en-US" sz="3600" b="1" dirty="0"/>
            </a:br>
            <a:r>
              <a:rPr lang="en-US" sz="3600" b="1" dirty="0"/>
              <a:t>Be part of the body</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136188" y="1935804"/>
            <a:ext cx="11595660" cy="4750340"/>
          </a:xfrm>
        </p:spPr>
        <p:txBody>
          <a:bodyPr>
            <a:normAutofit fontScale="92500"/>
          </a:bodyPr>
          <a:lstStyle/>
          <a:p>
            <a:pPr marL="0" marR="0" indent="0">
              <a:lnSpc>
                <a:spcPct val="115000"/>
              </a:lnSpc>
              <a:spcBef>
                <a:spcPts val="0"/>
              </a:spcBef>
              <a:spcAft>
                <a:spcPts val="1000"/>
              </a:spcAft>
              <a:buNone/>
            </a:pPr>
            <a:r>
              <a:rPr lang="en-US" sz="3200" dirty="0">
                <a:effectLst/>
                <a:latin typeface="Calibri" panose="020F0502020204030204" pitchFamily="34" charset="0"/>
              </a:rPr>
              <a:t>Battles cannot be fought alone. It may seem easier to struggle in private or to reveal our struggles only to those with similar ones, but we need the diverse ministries of the church of Jesus Christ. That is God’s intent.</a:t>
            </a:r>
          </a:p>
          <a:p>
            <a:pPr marL="0" marR="0" indent="0">
              <a:lnSpc>
                <a:spcPct val="115000"/>
              </a:lnSpc>
              <a:spcBef>
                <a:spcPts val="0"/>
              </a:spcBef>
              <a:spcAft>
                <a:spcPts val="1000"/>
              </a:spcAft>
              <a:buNone/>
            </a:pPr>
            <a:r>
              <a:rPr lang="en-US" sz="3200" dirty="0">
                <a:latin typeface="Calibri" panose="020F0502020204030204" pitchFamily="34" charset="0"/>
              </a:rPr>
              <a:t>1 Cor 12:4 – Now the body is not made up of one part but of many.</a:t>
            </a:r>
          </a:p>
          <a:p>
            <a:pPr marL="0" marR="0" indent="0">
              <a:lnSpc>
                <a:spcPct val="115000"/>
              </a:lnSpc>
              <a:spcBef>
                <a:spcPts val="0"/>
              </a:spcBef>
              <a:spcAft>
                <a:spcPts val="1000"/>
              </a:spcAft>
              <a:buNone/>
            </a:pPr>
            <a:r>
              <a:rPr lang="en-US" sz="3200" dirty="0">
                <a:effectLst/>
                <a:latin typeface="Calibri" panose="020F0502020204030204" pitchFamily="34" charset="0"/>
              </a:rPr>
              <a:t>Hebrews 10:25 – not neglecting to meet together, as is the habit of some, but encouraging one another, and all the more as you see the Day drawing near.</a:t>
            </a:r>
          </a:p>
          <a:p>
            <a:pPr marL="0" marR="0" indent="0">
              <a:lnSpc>
                <a:spcPct val="115000"/>
              </a:lnSpc>
              <a:spcBef>
                <a:spcPts val="0"/>
              </a:spcBef>
              <a:spcAft>
                <a:spcPts val="1000"/>
              </a:spcAft>
              <a:buNone/>
            </a:pPr>
            <a:endParaRPr lang="en-US" sz="32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endParaRPr lang="en-US" sz="4000" i="1" dirty="0">
              <a:latin typeface="Calibri" panose="020F0502020204030204" pitchFamily="34" charset="0"/>
            </a:endParaRPr>
          </a:p>
        </p:txBody>
      </p:sp>
    </p:spTree>
    <p:extLst>
      <p:ext uri="{BB962C8B-B14F-4D97-AF65-F5344CB8AC3E}">
        <p14:creationId xmlns:p14="http://schemas.microsoft.com/office/powerpoint/2010/main" val="2439747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4" y="171855"/>
            <a:ext cx="10943617" cy="1413753"/>
          </a:xfrm>
        </p:spPr>
        <p:txBody>
          <a:bodyPr>
            <a:normAutofit/>
          </a:bodyPr>
          <a:lstStyle/>
          <a:p>
            <a:pPr algn="ctr"/>
            <a:r>
              <a:rPr lang="en-US" sz="3600" b="1" dirty="0"/>
              <a:t>How can we help?</a:t>
            </a:r>
            <a:br>
              <a:rPr lang="en-US" sz="3600" b="1" dirty="0"/>
            </a:br>
            <a:r>
              <a:rPr lang="en-US" sz="3600" b="1" dirty="0"/>
              <a:t>Be part of the body</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136188" y="1935804"/>
            <a:ext cx="11595660" cy="4750340"/>
          </a:xfrm>
        </p:spPr>
        <p:txBody>
          <a:bodyPr>
            <a:normAutofit/>
          </a:bodyPr>
          <a:lstStyle/>
          <a:p>
            <a:pPr marL="0" marR="0" indent="0">
              <a:lnSpc>
                <a:spcPct val="115000"/>
              </a:lnSpc>
              <a:spcBef>
                <a:spcPts val="0"/>
              </a:spcBef>
              <a:spcAft>
                <a:spcPts val="1000"/>
              </a:spcAft>
              <a:buNone/>
            </a:pPr>
            <a:r>
              <a:rPr lang="en-US" sz="3200" dirty="0">
                <a:effectLst/>
                <a:latin typeface="Calibri" panose="020F0502020204030204" pitchFamily="34" charset="0"/>
              </a:rPr>
              <a:t>John 17:20–23 “I do not ask on behalf of these alone, but for those also who believe in Me through their word; </a:t>
            </a:r>
            <a:r>
              <a:rPr lang="en-US" sz="3200" u="none" strike="noStrike" baseline="30000" dirty="0">
                <a:effectLst/>
                <a:latin typeface="Calibri" panose="020F0502020204030204" pitchFamily="34" charset="0"/>
              </a:rPr>
              <a:t>21</a:t>
            </a:r>
            <a:r>
              <a:rPr lang="en-US" sz="3200" u="none" strike="noStrike" dirty="0">
                <a:effectLst/>
                <a:latin typeface="Calibri" panose="020F0502020204030204" pitchFamily="34" charset="0"/>
              </a:rPr>
              <a:t> </a:t>
            </a:r>
            <a:r>
              <a:rPr lang="en-US" sz="3200" dirty="0">
                <a:effectLst/>
                <a:latin typeface="Calibri" panose="020F0502020204030204" pitchFamily="34" charset="0"/>
              </a:rPr>
              <a:t>that they may all be one; even as You, Father, </a:t>
            </a:r>
            <a:r>
              <a:rPr lang="en-US" sz="3200" i="1" dirty="0">
                <a:effectLst/>
                <a:latin typeface="Calibri" panose="020F0502020204030204" pitchFamily="34" charset="0"/>
              </a:rPr>
              <a:t>are</a:t>
            </a:r>
            <a:r>
              <a:rPr lang="en-US" sz="3200" dirty="0">
                <a:effectLst/>
                <a:latin typeface="Calibri" panose="020F0502020204030204" pitchFamily="34" charset="0"/>
              </a:rPr>
              <a:t> in Me and I in You, that they also may be in Us, so that the world may believe that You sent Me. </a:t>
            </a:r>
            <a:r>
              <a:rPr lang="en-US" sz="3200" u="none" strike="noStrike" baseline="30000" dirty="0">
                <a:effectLst/>
                <a:latin typeface="Calibri" panose="020F0502020204030204" pitchFamily="34" charset="0"/>
              </a:rPr>
              <a:t>22</a:t>
            </a:r>
            <a:r>
              <a:rPr lang="en-US" sz="3200" u="none" strike="noStrike" dirty="0">
                <a:effectLst/>
                <a:latin typeface="Calibri" panose="020F0502020204030204" pitchFamily="34" charset="0"/>
              </a:rPr>
              <a:t> </a:t>
            </a:r>
            <a:r>
              <a:rPr lang="en-US" sz="3200" dirty="0">
                <a:effectLst/>
                <a:latin typeface="Calibri" panose="020F0502020204030204" pitchFamily="34" charset="0"/>
              </a:rPr>
              <a:t>“The glory which You have given Me I have given to them, that they may be one, just as We are one; </a:t>
            </a:r>
            <a:r>
              <a:rPr lang="en-US" sz="3200" u="none" strike="noStrike" baseline="30000" dirty="0">
                <a:effectLst/>
                <a:latin typeface="Calibri" panose="020F0502020204030204" pitchFamily="34" charset="0"/>
              </a:rPr>
              <a:t>23</a:t>
            </a:r>
            <a:r>
              <a:rPr lang="en-US" sz="3200" u="none" strike="noStrike" dirty="0">
                <a:effectLst/>
                <a:latin typeface="Calibri" panose="020F0502020204030204" pitchFamily="34" charset="0"/>
              </a:rPr>
              <a:t> </a:t>
            </a:r>
            <a:r>
              <a:rPr lang="en-US" sz="3200" dirty="0">
                <a:effectLst/>
                <a:latin typeface="Calibri" panose="020F0502020204030204" pitchFamily="34" charset="0"/>
              </a:rPr>
              <a:t>I in them and You in Me, that they may be perfected in unity, so that the world may know that You sent Me, and loved them, even as You have loved Me. </a:t>
            </a:r>
          </a:p>
          <a:p>
            <a:pPr marL="0" marR="0" indent="0">
              <a:lnSpc>
                <a:spcPct val="115000"/>
              </a:lnSpc>
              <a:spcBef>
                <a:spcPts val="0"/>
              </a:spcBef>
              <a:spcAft>
                <a:spcPts val="1000"/>
              </a:spcAft>
              <a:buNone/>
            </a:pPr>
            <a:endParaRPr lang="en-US" sz="32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endParaRPr lang="en-US" sz="4000" i="1" dirty="0">
              <a:latin typeface="Calibri" panose="020F0502020204030204" pitchFamily="34" charset="0"/>
            </a:endParaRPr>
          </a:p>
        </p:txBody>
      </p:sp>
    </p:spTree>
    <p:extLst>
      <p:ext uri="{BB962C8B-B14F-4D97-AF65-F5344CB8AC3E}">
        <p14:creationId xmlns:p14="http://schemas.microsoft.com/office/powerpoint/2010/main" val="1864043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4" y="171855"/>
            <a:ext cx="10943617" cy="1413753"/>
          </a:xfrm>
        </p:spPr>
        <p:txBody>
          <a:bodyPr>
            <a:normAutofit/>
          </a:bodyPr>
          <a:lstStyle/>
          <a:p>
            <a:pPr algn="ctr"/>
            <a:r>
              <a:rPr lang="en-US" sz="3600" b="1" dirty="0"/>
              <a:t>How can we help?</a:t>
            </a:r>
            <a:br>
              <a:rPr lang="en-US" sz="3600" b="1" dirty="0"/>
            </a:br>
            <a:r>
              <a:rPr lang="en-US" sz="3600" b="1" dirty="0"/>
              <a:t>Be part of the body</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136188" y="1935804"/>
            <a:ext cx="11595660" cy="4750340"/>
          </a:xfrm>
        </p:spPr>
        <p:txBody>
          <a:bodyPr>
            <a:normAutofit fontScale="85000" lnSpcReduction="10000"/>
          </a:bodyPr>
          <a:lstStyle/>
          <a:p>
            <a:pPr marL="514350" marR="0" indent="-514350">
              <a:lnSpc>
                <a:spcPct val="115000"/>
              </a:lnSpc>
              <a:spcBef>
                <a:spcPts val="0"/>
              </a:spcBef>
              <a:spcAft>
                <a:spcPts val="1000"/>
              </a:spcAft>
              <a:buAutoNum type="arabicPeriod"/>
            </a:pPr>
            <a:r>
              <a:rPr lang="en-US" sz="3200" dirty="0">
                <a:latin typeface="Calibri" panose="020F0502020204030204" pitchFamily="34" charset="0"/>
              </a:rPr>
              <a:t>The church changes our identity. 1 Peter 2:9</a:t>
            </a:r>
          </a:p>
          <a:p>
            <a:pPr marL="514350" marR="0" indent="-514350">
              <a:lnSpc>
                <a:spcPct val="115000"/>
              </a:lnSpc>
              <a:spcBef>
                <a:spcPts val="0"/>
              </a:spcBef>
              <a:spcAft>
                <a:spcPts val="1000"/>
              </a:spcAft>
              <a:buAutoNum type="arabicPeriod"/>
            </a:pPr>
            <a:r>
              <a:rPr lang="en-US" sz="3200" dirty="0">
                <a:effectLst/>
                <a:latin typeface="Calibri" panose="020F0502020204030204" pitchFamily="34" charset="0"/>
              </a:rPr>
              <a:t>The church provides accountability that helps us keep priorities straight and properly focused.</a:t>
            </a:r>
          </a:p>
          <a:p>
            <a:pPr marL="514350" marR="0" indent="-514350">
              <a:lnSpc>
                <a:spcPct val="115000"/>
              </a:lnSpc>
              <a:spcBef>
                <a:spcPts val="0"/>
              </a:spcBef>
              <a:spcAft>
                <a:spcPts val="1000"/>
              </a:spcAft>
              <a:buAutoNum type="arabicPeriod"/>
            </a:pPr>
            <a:r>
              <a:rPr lang="en-US" sz="3200" dirty="0">
                <a:latin typeface="Calibri" panose="020F0502020204030204" pitchFamily="34" charset="0"/>
              </a:rPr>
              <a:t>The church has everything we need, as God’s presence in the world, to honor Him.</a:t>
            </a:r>
          </a:p>
          <a:p>
            <a:pPr marL="514350" marR="0" indent="-514350">
              <a:lnSpc>
                <a:spcPct val="115000"/>
              </a:lnSpc>
              <a:spcBef>
                <a:spcPts val="0"/>
              </a:spcBef>
              <a:spcAft>
                <a:spcPts val="1000"/>
              </a:spcAft>
              <a:buAutoNum type="arabicPeriod"/>
            </a:pPr>
            <a:r>
              <a:rPr lang="en-US" sz="3200" dirty="0">
                <a:effectLst/>
                <a:latin typeface="Calibri" panose="020F0502020204030204" pitchFamily="34" charset="0"/>
              </a:rPr>
              <a:t>Participating in the church helps us remedy the lack of adequate relational skills so common among “addicts.”</a:t>
            </a:r>
          </a:p>
          <a:p>
            <a:pPr marL="514350" marR="0" indent="-514350">
              <a:lnSpc>
                <a:spcPct val="115000"/>
              </a:lnSpc>
              <a:spcBef>
                <a:spcPts val="0"/>
              </a:spcBef>
              <a:spcAft>
                <a:spcPts val="1000"/>
              </a:spcAft>
              <a:buAutoNum type="arabicPeriod"/>
            </a:pPr>
            <a:r>
              <a:rPr lang="en-US" sz="3200" dirty="0">
                <a:latin typeface="Calibri" panose="020F0502020204030204" pitchFamily="34" charset="0"/>
              </a:rPr>
              <a:t>Participating in the church body nurtures and provides opportunities for us to put on loving and serving others, after putting off selfishness.</a:t>
            </a:r>
            <a:endParaRPr lang="en-US" sz="32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endParaRPr lang="en-US" sz="4000" i="1" dirty="0">
              <a:latin typeface="Calibri" panose="020F0502020204030204" pitchFamily="34" charset="0"/>
            </a:endParaRPr>
          </a:p>
        </p:txBody>
      </p:sp>
    </p:spTree>
    <p:extLst>
      <p:ext uri="{BB962C8B-B14F-4D97-AF65-F5344CB8AC3E}">
        <p14:creationId xmlns:p14="http://schemas.microsoft.com/office/powerpoint/2010/main" val="23995994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4" y="171855"/>
            <a:ext cx="10943617" cy="1413753"/>
          </a:xfrm>
        </p:spPr>
        <p:txBody>
          <a:bodyPr>
            <a:normAutofit/>
          </a:bodyPr>
          <a:lstStyle/>
          <a:p>
            <a:pPr algn="ctr"/>
            <a:r>
              <a:rPr lang="en-US" sz="3600" b="1" dirty="0"/>
              <a:t>How can we help?</a:t>
            </a:r>
            <a:br>
              <a:rPr lang="en-US" sz="3600" b="1" dirty="0"/>
            </a:br>
            <a:r>
              <a:rPr lang="en-US" sz="3600" b="1" dirty="0"/>
              <a:t>Be part of the body</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136188" y="1935804"/>
            <a:ext cx="11595660" cy="4750340"/>
          </a:xfrm>
        </p:spPr>
        <p:txBody>
          <a:bodyPr>
            <a:normAutofit fontScale="92500" lnSpcReduction="20000"/>
          </a:bodyPr>
          <a:lstStyle/>
          <a:p>
            <a:pPr marL="0" marR="0" indent="0">
              <a:lnSpc>
                <a:spcPct val="115000"/>
              </a:lnSpc>
              <a:spcBef>
                <a:spcPts val="0"/>
              </a:spcBef>
              <a:spcAft>
                <a:spcPts val="1000"/>
              </a:spcAft>
              <a:buNone/>
            </a:pPr>
            <a:r>
              <a:rPr lang="en-US" sz="3200" dirty="0">
                <a:effectLst/>
                <a:latin typeface="Calibri" panose="020F0502020204030204" pitchFamily="34" charset="0"/>
              </a:rPr>
              <a:t>Needing others:</a:t>
            </a:r>
          </a:p>
          <a:p>
            <a:pPr>
              <a:lnSpc>
                <a:spcPct val="115000"/>
              </a:lnSpc>
              <a:spcBef>
                <a:spcPts val="0"/>
              </a:spcBef>
              <a:spcAft>
                <a:spcPts val="1000"/>
              </a:spcAft>
            </a:pPr>
            <a:r>
              <a:rPr lang="en-US" sz="3200" dirty="0">
                <a:latin typeface="Calibri" panose="020F0502020204030204" pitchFamily="34" charset="0"/>
              </a:rPr>
              <a:t>I need you to pray for me.</a:t>
            </a:r>
          </a:p>
          <a:p>
            <a:pPr>
              <a:lnSpc>
                <a:spcPct val="115000"/>
              </a:lnSpc>
              <a:spcBef>
                <a:spcPts val="0"/>
              </a:spcBef>
              <a:spcAft>
                <a:spcPts val="1000"/>
              </a:spcAft>
            </a:pPr>
            <a:r>
              <a:rPr lang="en-US" sz="3200" dirty="0">
                <a:effectLst/>
                <a:latin typeface="Calibri" panose="020F0502020204030204" pitchFamily="34" charset="0"/>
              </a:rPr>
              <a:t>I need you to teach me how to live wisely.</a:t>
            </a:r>
          </a:p>
          <a:p>
            <a:pPr>
              <a:lnSpc>
                <a:spcPct val="115000"/>
              </a:lnSpc>
              <a:spcBef>
                <a:spcPts val="0"/>
              </a:spcBef>
              <a:spcAft>
                <a:spcPts val="1000"/>
              </a:spcAft>
            </a:pPr>
            <a:r>
              <a:rPr lang="en-US" sz="3200" dirty="0">
                <a:latin typeface="Calibri" panose="020F0502020204030204" pitchFamily="34" charset="0"/>
              </a:rPr>
              <a:t>I need you to rebuke me.</a:t>
            </a:r>
          </a:p>
          <a:p>
            <a:pPr>
              <a:lnSpc>
                <a:spcPct val="115000"/>
              </a:lnSpc>
              <a:spcBef>
                <a:spcPts val="0"/>
              </a:spcBef>
              <a:spcAft>
                <a:spcPts val="1000"/>
              </a:spcAft>
            </a:pPr>
            <a:r>
              <a:rPr lang="en-US" sz="3200" dirty="0">
                <a:effectLst/>
                <a:latin typeface="Calibri" panose="020F0502020204030204" pitchFamily="34" charset="0"/>
              </a:rPr>
              <a:t>I need you to remind me of the gospel of grace.</a:t>
            </a:r>
          </a:p>
          <a:p>
            <a:pPr>
              <a:lnSpc>
                <a:spcPct val="115000"/>
              </a:lnSpc>
              <a:spcBef>
                <a:spcPts val="0"/>
              </a:spcBef>
              <a:spcAft>
                <a:spcPts val="1000"/>
              </a:spcAft>
            </a:pPr>
            <a:r>
              <a:rPr lang="en-US" sz="3200" dirty="0">
                <a:latin typeface="Calibri" panose="020F0502020204030204" pitchFamily="34" charset="0"/>
              </a:rPr>
              <a:t>I need you to tell me stories about the God who is to be feared.</a:t>
            </a:r>
          </a:p>
          <a:p>
            <a:pPr>
              <a:lnSpc>
                <a:spcPct val="115000"/>
              </a:lnSpc>
              <a:spcBef>
                <a:spcPts val="0"/>
              </a:spcBef>
              <a:spcAft>
                <a:spcPts val="1000"/>
              </a:spcAft>
            </a:pPr>
            <a:r>
              <a:rPr lang="en-US" sz="3200" dirty="0">
                <a:effectLst/>
                <a:latin typeface="Calibri" panose="020F0502020204030204" pitchFamily="34" charset="0"/>
              </a:rPr>
              <a:t>I need you to pick me up at work, so I don’t go to a porn shop on may way home.</a:t>
            </a: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endParaRPr lang="en-US" sz="4000" i="1" dirty="0">
              <a:latin typeface="Calibri" panose="020F0502020204030204" pitchFamily="34" charset="0"/>
            </a:endParaRPr>
          </a:p>
        </p:txBody>
      </p:sp>
    </p:spTree>
    <p:extLst>
      <p:ext uri="{BB962C8B-B14F-4D97-AF65-F5344CB8AC3E}">
        <p14:creationId xmlns:p14="http://schemas.microsoft.com/office/powerpoint/2010/main" val="6812950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4" y="171855"/>
            <a:ext cx="10943617" cy="1549941"/>
          </a:xfrm>
        </p:spPr>
        <p:txBody>
          <a:bodyPr>
            <a:normAutofit fontScale="90000"/>
          </a:bodyPr>
          <a:lstStyle/>
          <a:p>
            <a:pPr algn="ctr"/>
            <a:r>
              <a:rPr lang="en-US" sz="3600" b="1" dirty="0"/>
              <a:t>How can we help?</a:t>
            </a:r>
            <a:br>
              <a:rPr lang="en-US" sz="3600" b="1" dirty="0"/>
            </a:br>
            <a:r>
              <a:rPr lang="en-US" sz="3600" b="1" dirty="0"/>
              <a:t>Remember what </a:t>
            </a:r>
            <a:r>
              <a:rPr lang="en-US" sz="3600" b="1" dirty="0" err="1"/>
              <a:t>christ</a:t>
            </a:r>
            <a:r>
              <a:rPr lang="en-US" sz="3600" b="1" dirty="0"/>
              <a:t> has done – Worship</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136188" y="1935804"/>
            <a:ext cx="11595660" cy="4750340"/>
          </a:xfrm>
        </p:spPr>
        <p:txBody>
          <a:bodyPr>
            <a:normAutofit/>
          </a:bodyPr>
          <a:lstStyle/>
          <a:p>
            <a:pPr marL="0" marR="0" indent="0">
              <a:lnSpc>
                <a:spcPct val="115000"/>
              </a:lnSpc>
              <a:spcBef>
                <a:spcPts val="0"/>
              </a:spcBef>
              <a:spcAft>
                <a:spcPts val="1000"/>
              </a:spcAft>
              <a:buNone/>
            </a:pPr>
            <a:r>
              <a:rPr lang="en-US" sz="3200" dirty="0">
                <a:effectLst/>
                <a:latin typeface="Calibri" panose="020F0502020204030204" pitchFamily="34" charset="0"/>
              </a:rPr>
              <a:t>Addictions are all about what we desire. Will we desire God more than anything else? As an antidote to addictions, worship is always central. This might seem out of place on th</a:t>
            </a:r>
            <a:r>
              <a:rPr lang="en-US" sz="3200" dirty="0">
                <a:latin typeface="Calibri" panose="020F0502020204030204" pitchFamily="34" charset="0"/>
              </a:rPr>
              <a:t>e battlefield of cravings and daily temptations, but it is absolutely essential. Without it we are defenseless.</a:t>
            </a:r>
          </a:p>
          <a:p>
            <a:pPr marL="0" marR="0" indent="0">
              <a:lnSpc>
                <a:spcPct val="115000"/>
              </a:lnSpc>
              <a:spcBef>
                <a:spcPts val="0"/>
              </a:spcBef>
              <a:spcAft>
                <a:spcPts val="1000"/>
              </a:spcAft>
              <a:buNone/>
            </a:pPr>
            <a:r>
              <a:rPr lang="en-US" sz="3200" dirty="0">
                <a:effectLst/>
                <a:latin typeface="Calibri" panose="020F0502020204030204" pitchFamily="34" charset="0"/>
              </a:rPr>
              <a:t>Worship is the work of acknowledging the greatness of our covenant Lord!</a:t>
            </a: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endParaRPr lang="en-US" sz="4000" i="1" dirty="0">
              <a:latin typeface="Calibri" panose="020F0502020204030204" pitchFamily="34" charset="0"/>
            </a:endParaRPr>
          </a:p>
        </p:txBody>
      </p:sp>
    </p:spTree>
    <p:extLst>
      <p:ext uri="{BB962C8B-B14F-4D97-AF65-F5344CB8AC3E}">
        <p14:creationId xmlns:p14="http://schemas.microsoft.com/office/powerpoint/2010/main" val="19382255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a:extLst>
            <a:ext uri="{FF2B5EF4-FFF2-40B4-BE49-F238E27FC236}">
              <a16:creationId xmlns:a16="http://schemas.microsoft.com/office/drawing/2014/main" id="{E603B0A7-8481-3083-58BD-4278BD2B419D}"/>
            </a:ext>
          </a:extLst>
        </p:cNvPr>
        <p:cNvGrpSpPr/>
        <p:nvPr/>
      </p:nvGrpSpPr>
      <p:grpSpPr>
        <a:xfrm>
          <a:off x="0" y="0"/>
          <a:ext cx="0" cy="0"/>
          <a:chOff x="0" y="0"/>
          <a:chExt cx="0" cy="0"/>
        </a:xfrm>
      </p:grpSpPr>
      <p:sp>
        <p:nvSpPr>
          <p:cNvPr id="3" name="Arrow: Up 2">
            <a:extLst>
              <a:ext uri="{FF2B5EF4-FFF2-40B4-BE49-F238E27FC236}">
                <a16:creationId xmlns:a16="http://schemas.microsoft.com/office/drawing/2014/main" id="{C26EF6B2-65AC-7FF7-8AD0-19A8C96B67B1}"/>
              </a:ext>
            </a:extLst>
          </p:cNvPr>
          <p:cNvSpPr/>
          <p:nvPr/>
        </p:nvSpPr>
        <p:spPr>
          <a:xfrm rot="2603660">
            <a:off x="3647440" y="2103120"/>
            <a:ext cx="741680" cy="494792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2DFAA97-D7A8-F2A6-7C1A-809390BABB2D}"/>
              </a:ext>
            </a:extLst>
          </p:cNvPr>
          <p:cNvSpPr txBox="1"/>
          <p:nvPr/>
        </p:nvSpPr>
        <p:spPr>
          <a:xfrm>
            <a:off x="7457440" y="1147614"/>
            <a:ext cx="3484880" cy="369332"/>
          </a:xfrm>
          <a:prstGeom prst="rect">
            <a:avLst/>
          </a:prstGeom>
          <a:noFill/>
        </p:spPr>
        <p:txBody>
          <a:bodyPr wrap="square" rtlCol="0">
            <a:spAutoFit/>
          </a:bodyPr>
          <a:lstStyle/>
          <a:p>
            <a:r>
              <a:rPr lang="en-US" b="1" dirty="0"/>
              <a:t>Delight in the Fear of the Lord</a:t>
            </a:r>
          </a:p>
        </p:txBody>
      </p:sp>
      <p:sp>
        <p:nvSpPr>
          <p:cNvPr id="5" name="TextBox 4">
            <a:extLst>
              <a:ext uri="{FF2B5EF4-FFF2-40B4-BE49-F238E27FC236}">
                <a16:creationId xmlns:a16="http://schemas.microsoft.com/office/drawing/2014/main" id="{94AFBC33-4377-33EE-80F6-60A33EE53BC9}"/>
              </a:ext>
            </a:extLst>
          </p:cNvPr>
          <p:cNvSpPr txBox="1"/>
          <p:nvPr/>
        </p:nvSpPr>
        <p:spPr>
          <a:xfrm>
            <a:off x="7075479" y="1655445"/>
            <a:ext cx="3484880" cy="646331"/>
          </a:xfrm>
          <a:prstGeom prst="rect">
            <a:avLst/>
          </a:prstGeom>
          <a:noFill/>
        </p:spPr>
        <p:txBody>
          <a:bodyPr wrap="square" rtlCol="0">
            <a:spAutoFit/>
          </a:bodyPr>
          <a:lstStyle/>
          <a:p>
            <a:r>
              <a:rPr lang="en-US" b="1" dirty="0"/>
              <a:t>Engage the battle at the level of imagination</a:t>
            </a:r>
          </a:p>
        </p:txBody>
      </p:sp>
      <p:sp>
        <p:nvSpPr>
          <p:cNvPr id="7" name="TextBox 6">
            <a:extLst>
              <a:ext uri="{FF2B5EF4-FFF2-40B4-BE49-F238E27FC236}">
                <a16:creationId xmlns:a16="http://schemas.microsoft.com/office/drawing/2014/main" id="{8F03EE66-06D1-6549-3DFB-C2C28B3F217A}"/>
              </a:ext>
            </a:extLst>
          </p:cNvPr>
          <p:cNvSpPr txBox="1"/>
          <p:nvPr/>
        </p:nvSpPr>
        <p:spPr>
          <a:xfrm>
            <a:off x="6444598" y="2215327"/>
            <a:ext cx="3840480" cy="646331"/>
          </a:xfrm>
          <a:prstGeom prst="rect">
            <a:avLst/>
          </a:prstGeom>
          <a:noFill/>
        </p:spPr>
        <p:txBody>
          <a:bodyPr wrap="square" rtlCol="0">
            <a:spAutoFit/>
          </a:bodyPr>
          <a:lstStyle/>
          <a:p>
            <a:r>
              <a:rPr lang="en-US" b="1" dirty="0"/>
              <a:t>Commit yourself to thinking God’s thoughts about addiction and wise living</a:t>
            </a:r>
          </a:p>
        </p:txBody>
      </p:sp>
      <p:sp>
        <p:nvSpPr>
          <p:cNvPr id="8" name="TextBox 7">
            <a:extLst>
              <a:ext uri="{FF2B5EF4-FFF2-40B4-BE49-F238E27FC236}">
                <a16:creationId xmlns:a16="http://schemas.microsoft.com/office/drawing/2014/main" id="{86658A89-7463-1004-C1AE-38CFC6331E0C}"/>
              </a:ext>
            </a:extLst>
          </p:cNvPr>
          <p:cNvSpPr txBox="1"/>
          <p:nvPr/>
        </p:nvSpPr>
        <p:spPr>
          <a:xfrm>
            <a:off x="5872480" y="2905267"/>
            <a:ext cx="3484880" cy="646331"/>
          </a:xfrm>
          <a:prstGeom prst="rect">
            <a:avLst/>
          </a:prstGeom>
          <a:noFill/>
        </p:spPr>
        <p:txBody>
          <a:bodyPr wrap="square" rtlCol="0">
            <a:spAutoFit/>
          </a:bodyPr>
          <a:lstStyle/>
          <a:p>
            <a:r>
              <a:rPr lang="en-US" b="1" dirty="0"/>
              <a:t>Speak Honestly.</a:t>
            </a:r>
            <a:br>
              <a:rPr lang="en-US" b="1" dirty="0"/>
            </a:br>
            <a:r>
              <a:rPr lang="en-US" b="1" dirty="0"/>
              <a:t>Uncover the most subtle lies.</a:t>
            </a:r>
          </a:p>
        </p:txBody>
      </p:sp>
      <p:sp>
        <p:nvSpPr>
          <p:cNvPr id="9" name="TextBox 8">
            <a:extLst>
              <a:ext uri="{FF2B5EF4-FFF2-40B4-BE49-F238E27FC236}">
                <a16:creationId xmlns:a16="http://schemas.microsoft.com/office/drawing/2014/main" id="{EBC3670A-3B00-8F32-8D3C-139DE012FC2C}"/>
              </a:ext>
            </a:extLst>
          </p:cNvPr>
          <p:cNvSpPr txBox="1"/>
          <p:nvPr/>
        </p:nvSpPr>
        <p:spPr>
          <a:xfrm>
            <a:off x="5160319" y="3573328"/>
            <a:ext cx="3484880" cy="646331"/>
          </a:xfrm>
          <a:prstGeom prst="rect">
            <a:avLst/>
          </a:prstGeom>
          <a:noFill/>
        </p:spPr>
        <p:txBody>
          <a:bodyPr wrap="square" rtlCol="0">
            <a:spAutoFit/>
          </a:bodyPr>
          <a:lstStyle/>
          <a:p>
            <a:r>
              <a:rPr lang="en-US" b="1" dirty="0"/>
              <a:t>Surround yourself with wise counselors. Be part of a church</a:t>
            </a:r>
          </a:p>
        </p:txBody>
      </p:sp>
      <p:sp>
        <p:nvSpPr>
          <p:cNvPr id="10" name="TextBox 9">
            <a:extLst>
              <a:ext uri="{FF2B5EF4-FFF2-40B4-BE49-F238E27FC236}">
                <a16:creationId xmlns:a16="http://schemas.microsoft.com/office/drawing/2014/main" id="{9487E866-7131-E98E-BD2D-8FB97D46A91D}"/>
              </a:ext>
            </a:extLst>
          </p:cNvPr>
          <p:cNvSpPr txBox="1"/>
          <p:nvPr/>
        </p:nvSpPr>
        <p:spPr>
          <a:xfrm>
            <a:off x="4378960" y="4421395"/>
            <a:ext cx="3484880" cy="646331"/>
          </a:xfrm>
          <a:prstGeom prst="rect">
            <a:avLst/>
          </a:prstGeom>
          <a:noFill/>
        </p:spPr>
        <p:txBody>
          <a:bodyPr wrap="square" rtlCol="0">
            <a:spAutoFit/>
          </a:bodyPr>
          <a:lstStyle/>
          <a:p>
            <a:r>
              <a:rPr lang="en-US" b="1" dirty="0"/>
              <a:t>Turn to Christ and keep committing yourself to turn to Christ.</a:t>
            </a:r>
          </a:p>
        </p:txBody>
      </p:sp>
      <p:sp>
        <p:nvSpPr>
          <p:cNvPr id="11" name="TextBox 10">
            <a:extLst>
              <a:ext uri="{FF2B5EF4-FFF2-40B4-BE49-F238E27FC236}">
                <a16:creationId xmlns:a16="http://schemas.microsoft.com/office/drawing/2014/main" id="{B4010C44-1C8F-7D6E-3B5D-53DF2EE8DB28}"/>
              </a:ext>
            </a:extLst>
          </p:cNvPr>
          <p:cNvSpPr txBox="1"/>
          <p:nvPr/>
        </p:nvSpPr>
        <p:spPr>
          <a:xfrm>
            <a:off x="3749040" y="5259022"/>
            <a:ext cx="3484880" cy="646331"/>
          </a:xfrm>
          <a:prstGeom prst="rect">
            <a:avLst/>
          </a:prstGeom>
          <a:noFill/>
        </p:spPr>
        <p:txBody>
          <a:bodyPr wrap="square" rtlCol="0">
            <a:spAutoFit/>
          </a:bodyPr>
          <a:lstStyle/>
          <a:p>
            <a:r>
              <a:rPr lang="en-US" b="1" dirty="0"/>
              <a:t>Engage the battle. Separate from the objects of your affection</a:t>
            </a:r>
          </a:p>
        </p:txBody>
      </p:sp>
      <p:sp>
        <p:nvSpPr>
          <p:cNvPr id="16" name="TextBox 15">
            <a:extLst>
              <a:ext uri="{FF2B5EF4-FFF2-40B4-BE49-F238E27FC236}">
                <a16:creationId xmlns:a16="http://schemas.microsoft.com/office/drawing/2014/main" id="{14E59DA3-A3E1-378A-92C2-3CDD4B5A667A}"/>
              </a:ext>
            </a:extLst>
          </p:cNvPr>
          <p:cNvSpPr txBox="1"/>
          <p:nvPr/>
        </p:nvSpPr>
        <p:spPr>
          <a:xfrm rot="18840675">
            <a:off x="2310101" y="4034992"/>
            <a:ext cx="2538883" cy="369332"/>
          </a:xfrm>
          <a:prstGeom prst="rect">
            <a:avLst/>
          </a:prstGeom>
          <a:noFill/>
        </p:spPr>
        <p:txBody>
          <a:bodyPr wrap="square" rtlCol="0">
            <a:spAutoFit/>
          </a:bodyPr>
          <a:lstStyle/>
          <a:p>
            <a:r>
              <a:rPr lang="en-US" b="1" dirty="0"/>
              <a:t>Progressive Sanctification</a:t>
            </a:r>
          </a:p>
        </p:txBody>
      </p:sp>
      <p:sp>
        <p:nvSpPr>
          <p:cNvPr id="17" name="TextBox 16">
            <a:extLst>
              <a:ext uri="{FF2B5EF4-FFF2-40B4-BE49-F238E27FC236}">
                <a16:creationId xmlns:a16="http://schemas.microsoft.com/office/drawing/2014/main" id="{869467A1-50D5-B27E-1514-25D2D9785736}"/>
              </a:ext>
            </a:extLst>
          </p:cNvPr>
          <p:cNvSpPr txBox="1"/>
          <p:nvPr/>
        </p:nvSpPr>
        <p:spPr>
          <a:xfrm>
            <a:off x="1887838" y="300096"/>
            <a:ext cx="8199120" cy="646331"/>
          </a:xfrm>
          <a:prstGeom prst="rect">
            <a:avLst/>
          </a:prstGeom>
          <a:noFill/>
        </p:spPr>
        <p:txBody>
          <a:bodyPr wrap="square" rtlCol="0">
            <a:spAutoFit/>
          </a:bodyPr>
          <a:lstStyle/>
          <a:p>
            <a:r>
              <a:rPr lang="en-US" sz="3600" b="1" cap="all" spc="600" dirty="0">
                <a:solidFill>
                  <a:schemeClr val="tx1">
                    <a:lumMod val="85000"/>
                    <a:lumOff val="15000"/>
                  </a:schemeClr>
                </a:solidFill>
                <a:latin typeface="+mj-lt"/>
                <a:ea typeface="Batang" panose="02030600000101010101" pitchFamily="18" charset="-127"/>
                <a:cs typeface="+mj-cs"/>
              </a:rPr>
              <a:t>THE PROCESS OF CHANGE</a:t>
            </a:r>
          </a:p>
        </p:txBody>
      </p:sp>
    </p:spTree>
    <p:extLst>
      <p:ext uri="{BB962C8B-B14F-4D97-AF65-F5344CB8AC3E}">
        <p14:creationId xmlns:p14="http://schemas.microsoft.com/office/powerpoint/2010/main" val="137626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0833E-6 -1.11111E-6 L 0.11133 -0.2081 " pathEditMode="relative" rAng="0" ptsTypes="AA">
                                      <p:cBhvr>
                                        <p:cTn id="6" dur="2000" fill="hold"/>
                                        <p:tgtEl>
                                          <p:spTgt spid="3"/>
                                        </p:tgtEl>
                                        <p:attrNameLst>
                                          <p:attrName>ppt_x</p:attrName>
                                          <p:attrName>ppt_y</p:attrName>
                                        </p:attrNameLst>
                                      </p:cBhvr>
                                      <p:rCtr x="5560" y="-10417"/>
                                    </p:animMotion>
                                  </p:childTnLst>
                                </p:cTn>
                              </p:par>
                              <p:par>
                                <p:cTn id="7" presetID="42" presetClass="path" presetSubtype="0" accel="50000" decel="50000" fill="hold" grpId="0" nodeType="withEffect">
                                  <p:stCondLst>
                                    <p:cond delay="0"/>
                                  </p:stCondLst>
                                  <p:childTnLst>
                                    <p:animMotion origin="layout" path="M 4.16667E-7 2.22222E-6 L 0.12982 -0.24283 " pathEditMode="relative" rAng="0" ptsTypes="AA">
                                      <p:cBhvr>
                                        <p:cTn id="8" dur="2000" fill="hold"/>
                                        <p:tgtEl>
                                          <p:spTgt spid="16"/>
                                        </p:tgtEl>
                                        <p:attrNameLst>
                                          <p:attrName>ppt_x</p:attrName>
                                          <p:attrName>ppt_y</p:attrName>
                                        </p:attrNameLst>
                                      </p:cBhvr>
                                      <p:rCtr x="6484" y="-12153"/>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249"/>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9"/>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9"/>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9"/>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p:bldP spid="8" grpId="0"/>
      <p:bldP spid="9" grpId="0"/>
      <p:bldP spid="10" grpId="0"/>
      <p:bldP spid="11"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5" y="171855"/>
            <a:ext cx="10466671" cy="1180289"/>
          </a:xfrm>
        </p:spPr>
        <p:txBody>
          <a:bodyPr>
            <a:normAutofit fontScale="90000"/>
          </a:bodyPr>
          <a:lstStyle/>
          <a:p>
            <a:pPr algn="ctr"/>
            <a:r>
              <a:rPr lang="en-US" sz="3600" b="1" dirty="0"/>
              <a:t>Progressive sanctification: the flip side of addictions</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862664" y="1692613"/>
            <a:ext cx="10684068" cy="4717915"/>
          </a:xfrm>
        </p:spPr>
        <p:txBody>
          <a:bodyPr>
            <a:normAutofit/>
          </a:bodyPr>
          <a:lstStyle/>
          <a:p>
            <a:pPr marL="0" marR="0" indent="0">
              <a:lnSpc>
                <a:spcPct val="115000"/>
              </a:lnSpc>
              <a:spcBef>
                <a:spcPts val="0"/>
              </a:spcBef>
              <a:spcAft>
                <a:spcPts val="1000"/>
              </a:spcAft>
              <a:buNone/>
            </a:pPr>
            <a:r>
              <a:rPr lang="en-US" sz="3600" dirty="0">
                <a:effectLst/>
                <a:latin typeface="Calibri" panose="020F0502020204030204" pitchFamily="34" charset="0"/>
              </a:rPr>
              <a:t>To be complete in Christ (spiritual maturity) is be in submission to the rule of a Christ,  in activity</a:t>
            </a:r>
            <a:r>
              <a:rPr lang="en-US" sz="3600" dirty="0">
                <a:latin typeface="Calibri" panose="020F0502020204030204" pitchFamily="34" charset="0"/>
              </a:rPr>
              <a:t> and</a:t>
            </a:r>
            <a:r>
              <a:rPr lang="en-US" sz="3600" dirty="0">
                <a:effectLst/>
                <a:latin typeface="Calibri" panose="020F0502020204030204" pitchFamily="34" charset="0"/>
              </a:rPr>
              <a:t> in state of mind, which then becomes the center of life, depending on the Word of Christ (gospel) so that our sinful behavior brings repentance, drawing near to God, walking in the Spirit by faith and leading to further intimacy with God. </a:t>
            </a:r>
            <a:endParaRPr lang="en-US" sz="3600" i="1" dirty="0">
              <a:latin typeface="Calibri" panose="020F0502020204030204" pitchFamily="34" charset="0"/>
            </a:endParaRPr>
          </a:p>
        </p:txBody>
      </p:sp>
    </p:spTree>
    <p:extLst>
      <p:ext uri="{BB962C8B-B14F-4D97-AF65-F5344CB8AC3E}">
        <p14:creationId xmlns:p14="http://schemas.microsoft.com/office/powerpoint/2010/main" val="38013637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5" y="171855"/>
            <a:ext cx="10466671" cy="1180289"/>
          </a:xfrm>
        </p:spPr>
        <p:txBody>
          <a:bodyPr>
            <a:normAutofit fontScale="90000"/>
          </a:bodyPr>
          <a:lstStyle/>
          <a:p>
            <a:pPr algn="ctr"/>
            <a:r>
              <a:rPr lang="en-US" sz="3600" b="1" dirty="0"/>
              <a:t>Progressive sanctification: the flip side of addictions</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862664" y="1692613"/>
            <a:ext cx="10684068" cy="4717915"/>
          </a:xfrm>
        </p:spPr>
        <p:txBody>
          <a:bodyPr>
            <a:normAutofit/>
          </a:bodyPr>
          <a:lstStyle/>
          <a:p>
            <a:pPr marL="0" marR="0" indent="0">
              <a:lnSpc>
                <a:spcPct val="115000"/>
              </a:lnSpc>
              <a:spcBef>
                <a:spcPts val="0"/>
              </a:spcBef>
              <a:spcAft>
                <a:spcPts val="1000"/>
              </a:spcAft>
              <a:buNone/>
            </a:pPr>
            <a:r>
              <a:rPr lang="en-US" sz="3600" dirty="0">
                <a:effectLst/>
                <a:latin typeface="Calibri" panose="020F0502020204030204" pitchFamily="34" charset="0"/>
              </a:rPr>
              <a:t>Proverbs 10:3 – The </a:t>
            </a:r>
            <a:r>
              <a:rPr lang="en-US" sz="3600" cap="small" dirty="0">
                <a:effectLst/>
                <a:latin typeface="Calibri" panose="020F0502020204030204" pitchFamily="34" charset="0"/>
              </a:rPr>
              <a:t>Lord</a:t>
            </a:r>
            <a:r>
              <a:rPr lang="en-US" sz="3600" dirty="0">
                <a:effectLst/>
                <a:latin typeface="Calibri" panose="020F0502020204030204" pitchFamily="34" charset="0"/>
              </a:rPr>
              <a:t> will not allow the righteous to hunger, But He will reject the craving of the wicked. </a:t>
            </a:r>
          </a:p>
          <a:p>
            <a:pPr marL="0" marR="0" indent="0">
              <a:lnSpc>
                <a:spcPct val="115000"/>
              </a:lnSpc>
              <a:spcBef>
                <a:spcPts val="0"/>
              </a:spcBef>
              <a:spcAft>
                <a:spcPts val="1000"/>
              </a:spcAft>
              <a:buNone/>
            </a:pPr>
            <a:r>
              <a:rPr lang="en-US" sz="3600" dirty="0">
                <a:effectLst/>
                <a:latin typeface="Calibri" panose="020F0502020204030204" pitchFamily="34" charset="0"/>
              </a:rPr>
              <a:t>Matthew 5:6 – “Blessed are those who hunger and thirst for righteousness, for they shall be satisfied. </a:t>
            </a:r>
          </a:p>
          <a:p>
            <a:pPr marL="0" marR="0" indent="0">
              <a:lnSpc>
                <a:spcPct val="115000"/>
              </a:lnSpc>
              <a:spcBef>
                <a:spcPts val="0"/>
              </a:spcBef>
              <a:spcAft>
                <a:spcPts val="1000"/>
              </a:spcAft>
              <a:buNone/>
            </a:pPr>
            <a:endParaRPr lang="en-US" sz="1800" dirty="0">
              <a:effectLst/>
              <a:latin typeface="Calibri" panose="020F0502020204030204" pitchFamily="34" charset="0"/>
            </a:endParaRPr>
          </a:p>
        </p:txBody>
      </p:sp>
    </p:spTree>
    <p:extLst>
      <p:ext uri="{BB962C8B-B14F-4D97-AF65-F5344CB8AC3E}">
        <p14:creationId xmlns:p14="http://schemas.microsoft.com/office/powerpoint/2010/main" val="15818753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311285" y="171855"/>
            <a:ext cx="10466671" cy="1180289"/>
          </a:xfrm>
        </p:spPr>
        <p:txBody>
          <a:bodyPr>
            <a:normAutofit fontScale="90000"/>
          </a:bodyPr>
          <a:lstStyle/>
          <a:p>
            <a:pPr algn="ctr"/>
            <a:r>
              <a:rPr lang="en-US" sz="3600" b="1" dirty="0"/>
              <a:t>Resources for counseling in Addictions</a:t>
            </a:r>
          </a:p>
        </p:txBody>
      </p:sp>
      <p:sp>
        <p:nvSpPr>
          <p:cNvPr id="3" name="TextBox 2">
            <a:extLst>
              <a:ext uri="{FF2B5EF4-FFF2-40B4-BE49-F238E27FC236}">
                <a16:creationId xmlns:a16="http://schemas.microsoft.com/office/drawing/2014/main" id="{4FD4DAFC-F113-5821-703A-58BD6D2BC744}"/>
              </a:ext>
            </a:extLst>
          </p:cNvPr>
          <p:cNvSpPr txBox="1"/>
          <p:nvPr/>
        </p:nvSpPr>
        <p:spPr>
          <a:xfrm>
            <a:off x="744727" y="1609611"/>
            <a:ext cx="10702546"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Arial" panose="020B0604020202020204" pitchFamily="34" charset="0"/>
              </a:rPr>
              <a:t>Edward T Welch. Addictions – A Banquet in the Grave: Finding Hope in the Power of the Gospel, (Bemidji, MN: Focus Publishing, 2014). (Phillipsburg, NJ: P&amp;R Publishing, 2001)</a:t>
            </a: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Arial" panose="020B0604020202020204" pitchFamily="34" charset="0"/>
              </a:rPr>
              <a:t>Mark E. Shaw. The Heart of Addiction: A Biblical Perspective, </a:t>
            </a:r>
            <a:r>
              <a:rPr lang="en-US" sz="2800" dirty="0">
                <a:effectLst/>
                <a:latin typeface="Calibri" panose="020F0502020204030204" pitchFamily="34" charset="0"/>
                <a:ea typeface="Calibri" panose="020F0502020204030204" pitchFamily="34" charset="0"/>
                <a:cs typeface="Arial" panose="020B0604020202020204" pitchFamily="34" charset="0"/>
              </a:rPr>
              <a:t>(Bemidji, MN: Focus Publishing, 2008).</a:t>
            </a:r>
          </a:p>
          <a:p>
            <a:pPr marL="285750" indent="-285750">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Arial" panose="020B0604020202020204" pitchFamily="34" charset="0"/>
              </a:rPr>
              <a:t>Mark E. Shaw. </a:t>
            </a:r>
            <a:r>
              <a:rPr lang="en-US" sz="2800" i="1" dirty="0">
                <a:effectLst/>
                <a:latin typeface="Calibri" panose="020F0502020204030204" pitchFamily="34" charset="0"/>
                <a:ea typeface="Calibri" panose="020F0502020204030204" pitchFamily="34" charset="0"/>
                <a:cs typeface="Arial" panose="020B0604020202020204" pitchFamily="34" charset="0"/>
              </a:rPr>
              <a:t>Understanding Temptation: The Ware Within Your Heart</a:t>
            </a:r>
            <a:r>
              <a:rPr lang="en-US" sz="2800" dirty="0">
                <a:effectLst/>
                <a:latin typeface="Calibri" panose="020F0502020204030204" pitchFamily="34" charset="0"/>
                <a:ea typeface="Calibri" panose="020F0502020204030204" pitchFamily="34" charset="0"/>
                <a:cs typeface="Arial" panose="020B0604020202020204" pitchFamily="34" charset="0"/>
              </a:rPr>
              <a:t>, (Bemidji, MN: Focus Publishing, 2014).</a:t>
            </a:r>
          </a:p>
          <a:p>
            <a:pPr marL="285750" indent="-285750">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Arial" panose="020B0604020202020204" pitchFamily="34" charset="0"/>
              </a:rPr>
              <a:t>Deepak </a:t>
            </a:r>
            <a:r>
              <a:rPr lang="en-US" sz="2800" dirty="0" err="1">
                <a:effectLst/>
                <a:latin typeface="Calibri" panose="020F0502020204030204" pitchFamily="34" charset="0"/>
                <a:ea typeface="Calibri" panose="020F0502020204030204" pitchFamily="34" charset="0"/>
                <a:cs typeface="Arial" panose="020B0604020202020204" pitchFamily="34" charset="0"/>
              </a:rPr>
              <a:t>Reju</a:t>
            </a:r>
            <a:r>
              <a:rPr lang="en-US" sz="2800" dirty="0">
                <a:effectLst/>
                <a:latin typeface="Calibri" panose="020F0502020204030204" pitchFamily="34" charset="0"/>
                <a:ea typeface="Calibri" panose="020F0502020204030204" pitchFamily="34" charset="0"/>
                <a:cs typeface="Arial" panose="020B0604020202020204" pitchFamily="34" charset="0"/>
              </a:rPr>
              <a:t> &amp; Jonathan D. Holmes. </a:t>
            </a:r>
            <a:r>
              <a:rPr lang="en-US" sz="2800" i="1" dirty="0">
                <a:effectLst/>
                <a:latin typeface="Calibri" panose="020F0502020204030204" pitchFamily="34" charset="0"/>
                <a:ea typeface="Calibri" panose="020F0502020204030204" pitchFamily="34" charset="0"/>
                <a:cs typeface="Arial" panose="020B0604020202020204" pitchFamily="34" charset="0"/>
              </a:rPr>
              <a:t>Rescue Plan: Charting a Course to Restore Prisoners of Pornography</a:t>
            </a:r>
            <a:r>
              <a:rPr lang="en-US" sz="2800" dirty="0">
                <a:effectLst/>
                <a:latin typeface="Calibri" panose="020F0502020204030204" pitchFamily="34" charset="0"/>
                <a:ea typeface="Calibri" panose="020F0502020204030204" pitchFamily="34" charset="0"/>
                <a:cs typeface="Arial" panose="020B0604020202020204" pitchFamily="34" charset="0"/>
              </a:rPr>
              <a:t>, (Phillipsburg, NJ: P&amp;R Publishing, 2021).</a:t>
            </a:r>
          </a:p>
        </p:txBody>
      </p:sp>
    </p:spTree>
    <p:extLst>
      <p:ext uri="{BB962C8B-B14F-4D97-AF65-F5344CB8AC3E}">
        <p14:creationId xmlns:p14="http://schemas.microsoft.com/office/powerpoint/2010/main" val="3428648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p:txBody>
          <a:bodyPr>
            <a:normAutofit fontScale="90000"/>
          </a:bodyPr>
          <a:lstStyle/>
          <a:p>
            <a:pPr algn="ctr"/>
            <a:r>
              <a:rPr lang="en-US" sz="3600" b="1" dirty="0"/>
              <a:t>Understanding the heart of addictions</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p:txBody>
          <a:bodyPr>
            <a:normAutofit lnSpcReduction="10000"/>
          </a:bodyPr>
          <a:lstStyle/>
          <a:p>
            <a:pPr marL="0" indent="0">
              <a:buNone/>
            </a:pPr>
            <a:r>
              <a:rPr lang="en-US" sz="3600" dirty="0">
                <a:effectLst/>
                <a:latin typeface="Calibri" panose="020F0502020204030204" pitchFamily="34" charset="0"/>
                <a:ea typeface="Calibri" panose="020F0502020204030204" pitchFamily="34" charset="0"/>
                <a:cs typeface="Times New Roman" panose="02020603050405020304" pitchFamily="18" charset="0"/>
              </a:rPr>
              <a:t>What unites these and most other activities or substances described as addictions is that they deliver a bodily experience. With them we feel more alert, more calm, less shy, or more powerful. Furthermore, most addictions change our </a:t>
            </a:r>
            <a:r>
              <a:rPr lang="en-US" sz="4000" b="1" u="sng" dirty="0">
                <a:effectLst/>
                <a:latin typeface="Calibri" panose="020F0502020204030204" pitchFamily="34" charset="0"/>
                <a:ea typeface="Calibri" panose="020F0502020204030204" pitchFamily="34" charset="0"/>
                <a:cs typeface="Times New Roman" panose="02020603050405020304" pitchFamily="18" charset="0"/>
              </a:rPr>
              <a:t>physical</a:t>
            </a:r>
            <a:r>
              <a:rPr lang="en-US" sz="3600" dirty="0">
                <a:effectLst/>
                <a:latin typeface="Calibri" panose="020F0502020204030204" pitchFamily="34" charset="0"/>
                <a:ea typeface="Calibri" panose="020F0502020204030204" pitchFamily="34" charset="0"/>
                <a:cs typeface="Times New Roman" panose="02020603050405020304" pitchFamily="18" charset="0"/>
              </a:rPr>
              <a:t> experience and they do it quickly, working in seconds or minutes, rather than days or weeks.</a:t>
            </a:r>
          </a:p>
          <a:p>
            <a:pPr marL="0" indent="0">
              <a:buNone/>
            </a:pPr>
            <a:endParaRPr lang="en-US" dirty="0"/>
          </a:p>
        </p:txBody>
      </p:sp>
    </p:spTree>
    <p:extLst>
      <p:ext uri="{BB962C8B-B14F-4D97-AF65-F5344CB8AC3E}">
        <p14:creationId xmlns:p14="http://schemas.microsoft.com/office/powerpoint/2010/main" val="1822923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p:txBody>
          <a:bodyPr>
            <a:normAutofit/>
          </a:bodyPr>
          <a:lstStyle/>
          <a:p>
            <a:pPr algn="ctr"/>
            <a:r>
              <a:rPr lang="en-US" sz="3600" b="1" dirty="0"/>
              <a:t>Romans 7:18-19</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p:txBody>
          <a:bodyPr>
            <a:normAutofit fontScale="92500" lnSpcReduction="20000"/>
          </a:bodyPr>
          <a:lstStyle/>
          <a:p>
            <a:pPr marL="0" marR="0" indent="0">
              <a:lnSpc>
                <a:spcPct val="115000"/>
              </a:lnSpc>
              <a:spcBef>
                <a:spcPts val="0"/>
              </a:spcBef>
              <a:spcAft>
                <a:spcPts val="1000"/>
              </a:spcAft>
              <a:buNone/>
            </a:pPr>
            <a:r>
              <a:rPr lang="en-US" sz="3600" dirty="0">
                <a:effectLst/>
                <a:latin typeface="Calibri" panose="020F0502020204030204" pitchFamily="34" charset="0"/>
              </a:rPr>
              <a:t>For I know that nothing good dwells in me, that is, in my flesh; for the willing is present in me, but the doing of the good </a:t>
            </a:r>
            <a:r>
              <a:rPr lang="en-US" sz="3600" i="1" dirty="0">
                <a:effectLst/>
                <a:latin typeface="Calibri" panose="020F0502020204030204" pitchFamily="34" charset="0"/>
              </a:rPr>
              <a:t>is</a:t>
            </a:r>
            <a:r>
              <a:rPr lang="en-US" sz="3600" dirty="0">
                <a:effectLst/>
                <a:latin typeface="Calibri" panose="020F0502020204030204" pitchFamily="34" charset="0"/>
              </a:rPr>
              <a:t> not. For the good that I want, I do not do, but I practice the very evil that I do not want. </a:t>
            </a:r>
          </a:p>
          <a:p>
            <a:pPr marL="0" indent="0">
              <a:buNone/>
            </a:pPr>
            <a:r>
              <a:rPr lang="en-US" sz="3600" i="1" dirty="0">
                <a:latin typeface="Calibri" panose="020F0502020204030204" pitchFamily="34" charset="0"/>
              </a:rPr>
              <a:t>*Paul is describing </a:t>
            </a:r>
            <a:r>
              <a:rPr lang="en-US" sz="3600" b="1" i="1" u="sng" dirty="0">
                <a:latin typeface="Calibri" panose="020F0502020204030204" pitchFamily="34" charset="0"/>
              </a:rPr>
              <a:t>unruly</a:t>
            </a:r>
            <a:r>
              <a:rPr lang="en-US" sz="3600" i="1" dirty="0">
                <a:latin typeface="Calibri" panose="020F0502020204030204" pitchFamily="34" charset="0"/>
              </a:rPr>
              <a:t> desires that won’t take no for an answer. A broader view of addictions is important because it challenges what </a:t>
            </a:r>
            <a:r>
              <a:rPr lang="en-US" sz="3600" b="1" i="1" u="sng" dirty="0">
                <a:latin typeface="Calibri" panose="020F0502020204030204" pitchFamily="34" charset="0"/>
              </a:rPr>
              <a:t>drives</a:t>
            </a:r>
            <a:r>
              <a:rPr lang="en-US" sz="3600" i="1" dirty="0">
                <a:latin typeface="Calibri" panose="020F0502020204030204" pitchFamily="34" charset="0"/>
              </a:rPr>
              <a:t> addictions instead of focusing on the particular drug of choice.</a:t>
            </a:r>
          </a:p>
        </p:txBody>
      </p:sp>
    </p:spTree>
    <p:extLst>
      <p:ext uri="{BB962C8B-B14F-4D97-AF65-F5344CB8AC3E}">
        <p14:creationId xmlns:p14="http://schemas.microsoft.com/office/powerpoint/2010/main" val="1180435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1138428" y="230222"/>
            <a:ext cx="9493904" cy="392348"/>
          </a:xfrm>
        </p:spPr>
        <p:txBody>
          <a:bodyPr>
            <a:normAutofit fontScale="90000"/>
          </a:bodyPr>
          <a:lstStyle/>
          <a:p>
            <a:pPr algn="ctr"/>
            <a:r>
              <a:rPr lang="en-US" sz="3600" b="1" dirty="0"/>
              <a:t>1Timothy 1:13-15</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146061" y="815604"/>
            <a:ext cx="11899878" cy="4428753"/>
          </a:xfrm>
        </p:spPr>
        <p:txBody>
          <a:bodyPr>
            <a:noAutofit/>
          </a:bodyPr>
          <a:lstStyle/>
          <a:p>
            <a:pPr marL="0" marR="0">
              <a:lnSpc>
                <a:spcPct val="115000"/>
              </a:lnSpc>
              <a:spcBef>
                <a:spcPts val="0"/>
              </a:spcBef>
              <a:spcAft>
                <a:spcPts val="1000"/>
              </a:spcAft>
            </a:pPr>
            <a:r>
              <a:rPr lang="en-US" sz="2400" dirty="0">
                <a:effectLst/>
                <a:latin typeface="Calibri" panose="020F0502020204030204" pitchFamily="34" charset="0"/>
              </a:rPr>
              <a:t>1 Timothy 1:13–15 -</a:t>
            </a:r>
            <a:r>
              <a:rPr lang="en-US" sz="2400" u="none" strike="noStrike" dirty="0">
                <a:effectLst/>
                <a:latin typeface="Calibri" panose="020F0502020204030204" pitchFamily="34" charset="0"/>
              </a:rPr>
              <a:t> </a:t>
            </a:r>
            <a:r>
              <a:rPr lang="en-US" sz="2400" dirty="0">
                <a:effectLst/>
                <a:latin typeface="Calibri" panose="020F0502020204030204" pitchFamily="34" charset="0"/>
              </a:rPr>
              <a:t>even though I was formerly a blasphemer and a persecutor and a violent aggressor. Yet I was shown mercy </a:t>
            </a:r>
            <a:r>
              <a:rPr lang="en-US" sz="2400" u="sng" dirty="0">
                <a:solidFill>
                  <a:srgbClr val="FF0000"/>
                </a:solidFill>
                <a:effectLst/>
                <a:highlight>
                  <a:srgbClr val="FFFF00"/>
                </a:highlight>
                <a:latin typeface="Calibri" panose="020F0502020204030204" pitchFamily="34" charset="0"/>
              </a:rPr>
              <a:t>because I acted ignorantly in unbelief</a:t>
            </a:r>
            <a:r>
              <a:rPr lang="en-US" sz="2400" dirty="0">
                <a:effectLst/>
                <a:latin typeface="Calibri" panose="020F0502020204030204" pitchFamily="34" charset="0"/>
              </a:rPr>
              <a:t>; and the grace of our Lord was more than abundant, with the faith and love which are </a:t>
            </a:r>
            <a:r>
              <a:rPr lang="en-US" sz="2400" i="1" dirty="0">
                <a:effectLst/>
                <a:latin typeface="Calibri" panose="020F0502020204030204" pitchFamily="34" charset="0"/>
              </a:rPr>
              <a:t>found</a:t>
            </a:r>
            <a:r>
              <a:rPr lang="en-US" sz="2400" dirty="0">
                <a:effectLst/>
                <a:latin typeface="Calibri" panose="020F0502020204030204" pitchFamily="34" charset="0"/>
              </a:rPr>
              <a:t> in Christ Jesus. </a:t>
            </a:r>
            <a:r>
              <a:rPr lang="en-US" sz="2400" u="none" strike="noStrike" dirty="0">
                <a:effectLst/>
                <a:latin typeface="Calibri" panose="020F0502020204030204" pitchFamily="34" charset="0"/>
              </a:rPr>
              <a:t> </a:t>
            </a:r>
            <a:r>
              <a:rPr lang="en-US" sz="2400" dirty="0">
                <a:effectLst/>
                <a:latin typeface="Calibri" panose="020F0502020204030204" pitchFamily="34" charset="0"/>
              </a:rPr>
              <a:t>It is a trustworthy statement, deserving full acceptance, that Christ Jesus came into the world to save sinners, among whom I am foremost </a:t>
            </a:r>
            <a:r>
              <a:rPr lang="en-US" sz="2400" i="1" dirty="0">
                <a:effectLst/>
                <a:latin typeface="Calibri" panose="020F0502020204030204" pitchFamily="34" charset="0"/>
              </a:rPr>
              <a:t>of all.</a:t>
            </a:r>
            <a:r>
              <a:rPr lang="en-US" sz="2400" dirty="0">
                <a:effectLst/>
                <a:latin typeface="Calibri" panose="020F0502020204030204" pitchFamily="34" charset="0"/>
              </a:rPr>
              <a:t> </a:t>
            </a:r>
          </a:p>
          <a:p>
            <a:pPr marL="0" indent="0">
              <a:buNone/>
            </a:pPr>
            <a:endParaRPr lang="en-US" sz="2400" dirty="0">
              <a:solidFill>
                <a:srgbClr val="000000"/>
              </a:solidFill>
              <a:effectLst/>
            </a:endParaRPr>
          </a:p>
          <a:p>
            <a:r>
              <a:rPr lang="en-US" sz="2400" dirty="0">
                <a:solidFill>
                  <a:srgbClr val="000000"/>
                </a:solidFill>
                <a:effectLst/>
              </a:rPr>
              <a:t>What he does mean is that the nearer a man gets to God the greater he sees his sin. When a man sees the blackness of his own soul, he says: ‘I am the chief of sinners’; and it is only a Christian who can say that. The man of the world will never make such a statement....Looking at it from one angle his sin was the worst sin conceivable, but from another angle it is the sum of all sins because finally there is only one sin and that is the sin of </a:t>
            </a:r>
            <a:r>
              <a:rPr lang="en-US" sz="2400" b="1" u="sng" dirty="0">
                <a:solidFill>
                  <a:srgbClr val="000000"/>
                </a:solidFill>
                <a:effectLst/>
              </a:rPr>
              <a:t>unbelief </a:t>
            </a:r>
            <a:r>
              <a:rPr lang="en-US" sz="2400" dirty="0">
                <a:solidFill>
                  <a:srgbClr val="000000"/>
                </a:solidFill>
                <a:effectLst/>
              </a:rPr>
              <a:t>[v.13]. </a:t>
            </a:r>
            <a:r>
              <a:rPr lang="en-US" sz="2400" baseline="30000" dirty="0"/>
              <a:t>1</a:t>
            </a:r>
            <a:endParaRPr lang="en-US" sz="2400" dirty="0"/>
          </a:p>
          <a:p>
            <a:r>
              <a:rPr lang="en-US" sz="2400" baseline="30000" dirty="0">
                <a:effectLst/>
              </a:rPr>
              <a:t>1</a:t>
            </a:r>
            <a:r>
              <a:rPr lang="en-US" sz="2400" dirty="0">
                <a:effectLst/>
              </a:rPr>
              <a:t> </a:t>
            </a:r>
            <a:r>
              <a:rPr lang="en-US" sz="1600" dirty="0">
                <a:effectLst/>
              </a:rPr>
              <a:t>Lloyd-Jones, D. M. (2016). </a:t>
            </a:r>
            <a:r>
              <a:rPr lang="en-US" sz="1600" i="1" dirty="0">
                <a:solidFill>
                  <a:schemeClr val="tx1"/>
                </a:solidFill>
                <a:effectLst/>
                <a:hlinkClick r:id="rId3">
                  <a:extLst>
                    <a:ext uri="{A12FA001-AC4F-418D-AE19-62706E023703}">
                      <ahyp:hlinkClr xmlns:ahyp="http://schemas.microsoft.com/office/drawing/2018/hyperlinkcolor" val="tx"/>
                    </a:ext>
                  </a:extLst>
                </a:hlinkClick>
              </a:rPr>
              <a:t>Spiritual depression: its causes and cures</a:t>
            </a:r>
            <a:r>
              <a:rPr lang="en-US" sz="1600" dirty="0">
                <a:effectLst/>
              </a:rPr>
              <a:t>. Grand Rapids, MI: Zondervan.</a:t>
            </a:r>
            <a:endParaRPr lang="en-US" sz="1600" dirty="0"/>
          </a:p>
        </p:txBody>
      </p:sp>
    </p:spTree>
    <p:extLst>
      <p:ext uri="{BB962C8B-B14F-4D97-AF65-F5344CB8AC3E}">
        <p14:creationId xmlns:p14="http://schemas.microsoft.com/office/powerpoint/2010/main" val="150460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279-2A96-4966-8C23-B1A6D2A3335A}"/>
              </a:ext>
            </a:extLst>
          </p:cNvPr>
          <p:cNvSpPr>
            <a:spLocks noGrp="1"/>
          </p:cNvSpPr>
          <p:nvPr>
            <p:ph type="title"/>
          </p:nvPr>
        </p:nvSpPr>
        <p:spPr>
          <a:xfrm>
            <a:off x="1050879" y="171856"/>
            <a:ext cx="9810604" cy="674450"/>
          </a:xfrm>
        </p:spPr>
        <p:txBody>
          <a:bodyPr>
            <a:normAutofit fontScale="90000"/>
          </a:bodyPr>
          <a:lstStyle/>
          <a:p>
            <a:pPr algn="ctr"/>
            <a:r>
              <a:rPr lang="en-US" sz="3600" b="1" dirty="0"/>
              <a:t>Sin is the root of addictions</a:t>
            </a:r>
          </a:p>
        </p:txBody>
      </p:sp>
      <p:sp>
        <p:nvSpPr>
          <p:cNvPr id="3" name="Content Placeholder 2">
            <a:extLst>
              <a:ext uri="{FF2B5EF4-FFF2-40B4-BE49-F238E27FC236}">
                <a16:creationId xmlns:a16="http://schemas.microsoft.com/office/drawing/2014/main" id="{A8605D84-3507-40A0-BAED-C76A1B28718C}"/>
              </a:ext>
            </a:extLst>
          </p:cNvPr>
          <p:cNvSpPr>
            <a:spLocks noGrp="1"/>
          </p:cNvSpPr>
          <p:nvPr>
            <p:ph idx="1"/>
          </p:nvPr>
        </p:nvSpPr>
        <p:spPr>
          <a:xfrm>
            <a:off x="346842" y="1117115"/>
            <a:ext cx="11740054" cy="5441340"/>
          </a:xfrm>
        </p:spPr>
        <p:txBody>
          <a:bodyPr>
            <a:normAutofit fontScale="85000" lnSpcReduction="20000"/>
          </a:bodyPr>
          <a:lstStyle/>
          <a:p>
            <a:pPr>
              <a:lnSpc>
                <a:spcPct val="115000"/>
              </a:lnSpc>
              <a:spcBef>
                <a:spcPts val="0"/>
              </a:spcBef>
              <a:spcAft>
                <a:spcPts val="1000"/>
              </a:spcAft>
            </a:pPr>
            <a:r>
              <a:rPr lang="en-US" sz="3600" dirty="0">
                <a:effectLst/>
                <a:latin typeface="Calibri" panose="020F0502020204030204" pitchFamily="34" charset="0"/>
              </a:rPr>
              <a:t>Sin is whe</a:t>
            </a:r>
            <a:r>
              <a:rPr lang="en-US" sz="3600" dirty="0">
                <a:latin typeface="Calibri" panose="020F0502020204030204" pitchFamily="34" charset="0"/>
              </a:rPr>
              <a:t>n you worship anything other than the true God.</a:t>
            </a:r>
          </a:p>
          <a:p>
            <a:pPr>
              <a:lnSpc>
                <a:spcPct val="115000"/>
              </a:lnSpc>
              <a:spcBef>
                <a:spcPts val="0"/>
              </a:spcBef>
              <a:spcAft>
                <a:spcPts val="1000"/>
              </a:spcAft>
            </a:pPr>
            <a:r>
              <a:rPr lang="en-US" sz="3600" dirty="0">
                <a:effectLst/>
                <a:latin typeface="Calibri" panose="020F0502020204030204" pitchFamily="34" charset="0"/>
              </a:rPr>
              <a:t>John 8:34 -Jesus answered them, “Truly, truly, I say to you, everyone who commits sin is the slave of sin.</a:t>
            </a:r>
          </a:p>
          <a:p>
            <a:pPr marL="0" marR="0">
              <a:lnSpc>
                <a:spcPct val="107000"/>
              </a:lnSpc>
              <a:spcBef>
                <a:spcPts val="0"/>
              </a:spcBef>
              <a:spcAft>
                <a:spcPts val="800"/>
              </a:spcAft>
            </a:pPr>
            <a:r>
              <a:rPr lang="en-US" sz="3200" dirty="0">
                <a:latin typeface="Calibri" panose="020F0502020204030204" pitchFamily="34" charset="0"/>
              </a:rPr>
              <a:t>*</a:t>
            </a:r>
            <a:r>
              <a:rPr lang="en-US" sz="3200" b="1" u="sng" dirty="0">
                <a:latin typeface="Calibri" panose="020F0502020204030204" pitchFamily="34" charset="0"/>
              </a:rPr>
              <a:t>Sin</a:t>
            </a:r>
            <a:r>
              <a:rPr lang="en-US" sz="3200" dirty="0">
                <a:latin typeface="Calibri" panose="020F0502020204030204" pitchFamily="34" charset="0"/>
              </a:rPr>
              <a:t> is our deepest problem. If sin is not our primary problem then the gospel of Jesus Christ is no longer the most important event in all of human history. </a:t>
            </a:r>
          </a:p>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When we look at it closely, drunkenness [et.al] is a lordship problem. Who is your master, God or your desires? Do you desire God above all else or do you desire something in creation more that you desire the Creator? At root drunkards are worshiping another God – alcohol.</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Do you see how hopeful this is? If your addiction is an unconquerable compulsion, then you are </a:t>
            </a:r>
            <a:r>
              <a:rPr lang="en-US" sz="3200" b="1" u="sng" dirty="0">
                <a:latin typeface="Calibri" panose="020F0502020204030204" pitchFamily="34" charset="0"/>
                <a:ea typeface="Calibri" panose="020F0502020204030204" pitchFamily="34" charset="0"/>
                <a:cs typeface="Times New Roman" panose="02020603050405020304" pitchFamily="18" charset="0"/>
              </a:rPr>
              <a:t>stuck</a:t>
            </a:r>
            <a:r>
              <a:rPr lang="en-US" sz="3200" dirty="0">
                <a:latin typeface="Calibri" panose="020F0502020204030204" pitchFamily="34" charset="0"/>
                <a:ea typeface="Calibri" panose="020F0502020204030204" pitchFamily="34" charset="0"/>
                <a:cs typeface="Times New Roman" panose="02020603050405020304" pitchFamily="18" charset="0"/>
              </a:rPr>
              <a:t>; but if your biggest problem is that you are a sinner, there is hope.</a:t>
            </a:r>
          </a:p>
          <a:p>
            <a:pPr marL="0" indent="0">
              <a:buNone/>
            </a:pPr>
            <a:endParaRPr lang="en-US" sz="3600" i="1" dirty="0">
              <a:latin typeface="Calibri" panose="020F0502020204030204" pitchFamily="34" charset="0"/>
            </a:endParaRPr>
          </a:p>
        </p:txBody>
      </p:sp>
    </p:spTree>
    <p:extLst>
      <p:ext uri="{BB962C8B-B14F-4D97-AF65-F5344CB8AC3E}">
        <p14:creationId xmlns:p14="http://schemas.microsoft.com/office/powerpoint/2010/main" val="2508617033"/>
      </p:ext>
    </p:extLst>
  </p:cSld>
  <p:clrMapOvr>
    <a:masterClrMapping/>
  </p:clrMapOvr>
</p:sld>
</file>

<file path=ppt/theme/theme1.xml><?xml version="1.0" encoding="utf-8"?>
<a:theme xmlns:a="http://schemas.openxmlformats.org/drawingml/2006/main" name="ArchiveVTI">
  <a:themeElements>
    <a:clrScheme name="AnalogousFromLightSeedRightStep">
      <a:dk1>
        <a:srgbClr val="000000"/>
      </a:dk1>
      <a:lt1>
        <a:srgbClr val="FFFFFF"/>
      </a:lt1>
      <a:dk2>
        <a:srgbClr val="412425"/>
      </a:dk2>
      <a:lt2>
        <a:srgbClr val="E8E2E4"/>
      </a:lt2>
      <a:accent1>
        <a:srgbClr val="33B589"/>
      </a:accent1>
      <a:accent2>
        <a:srgbClr val="2FB1BC"/>
      </a:accent2>
      <a:accent3>
        <a:srgbClr val="5DA5ED"/>
      </a:accent3>
      <a:accent4>
        <a:srgbClr val="4E5BEB"/>
      </a:accent4>
      <a:accent5>
        <a:srgbClr val="986EEE"/>
      </a:accent5>
      <a:accent6>
        <a:srgbClr val="C34EEB"/>
      </a:accent6>
      <a:hlink>
        <a:srgbClr val="AE6981"/>
      </a:hlink>
      <a:folHlink>
        <a:srgbClr val="7F7F7F"/>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7432</TotalTime>
  <Words>8623</Words>
  <Application>Microsoft Office PowerPoint</Application>
  <PresentationFormat>Widescreen</PresentationFormat>
  <Paragraphs>453</Paragraphs>
  <Slides>58</Slides>
  <Notes>58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Abadi</vt:lpstr>
      <vt:lpstr>Arial</vt:lpstr>
      <vt:lpstr>Bembo</vt:lpstr>
      <vt:lpstr>Calibri</vt:lpstr>
      <vt:lpstr>Symbol</vt:lpstr>
      <vt:lpstr>Times New Roman</vt:lpstr>
      <vt:lpstr>ArchiveVTI</vt:lpstr>
      <vt:lpstr>Counseling people with Addictions</vt:lpstr>
      <vt:lpstr>Understanding the heart of addictions</vt:lpstr>
      <vt:lpstr>Understanding the heart of addictions</vt:lpstr>
      <vt:lpstr>Addictions – A Description NOT an explanation</vt:lpstr>
      <vt:lpstr>List of addictive substances and desires</vt:lpstr>
      <vt:lpstr>Understanding the heart of addictions</vt:lpstr>
      <vt:lpstr>Romans 7:18-19</vt:lpstr>
      <vt:lpstr>1Timothy 1:13-15</vt:lpstr>
      <vt:lpstr>Sin is the root of addictions</vt:lpstr>
      <vt:lpstr>Addictions – a preoccupation of one’s thoughts</vt:lpstr>
      <vt:lpstr>The Dual Nature of sin</vt:lpstr>
      <vt:lpstr>PowerPoint Presentation</vt:lpstr>
      <vt:lpstr>Heart Evaluation</vt:lpstr>
      <vt:lpstr>The fall vs Jesus’ tempations</vt:lpstr>
      <vt:lpstr>It’s a heart issue</vt:lpstr>
      <vt:lpstr>Looking at the descent</vt:lpstr>
      <vt:lpstr>Looking at the descent The descent of idolatry</vt:lpstr>
      <vt:lpstr>Looking at the descent Stages of addiction</vt:lpstr>
      <vt:lpstr>Addiction: working definition</vt:lpstr>
      <vt:lpstr>Looking at the descent Stages of addiction</vt:lpstr>
      <vt:lpstr>The heart of all behavior problems is a lack of heart for God</vt:lpstr>
      <vt:lpstr>Looking at the descent Stages of addiction</vt:lpstr>
      <vt:lpstr>Looking at the descent Stages of addiction</vt:lpstr>
      <vt:lpstr>Essential elements to all addictions</vt:lpstr>
      <vt:lpstr>How can we help? Welcoming</vt:lpstr>
      <vt:lpstr>How can we help? Welcoming</vt:lpstr>
      <vt:lpstr>How can we help? Know their story</vt:lpstr>
      <vt:lpstr>How can we help? Know their story</vt:lpstr>
      <vt:lpstr>How can we help? Consider their conversion</vt:lpstr>
      <vt:lpstr>How can we help? Consider their conversion</vt:lpstr>
      <vt:lpstr>How can we help? Give Hope</vt:lpstr>
      <vt:lpstr>How can we help? Walk by the Sprit</vt:lpstr>
      <vt:lpstr>How can we help? Walking vs quenching</vt:lpstr>
      <vt:lpstr>How can we help? Walking vs quenching</vt:lpstr>
      <vt:lpstr>How can we help? Knowing the Lord</vt:lpstr>
      <vt:lpstr>How can we help? Fearing the Lord</vt:lpstr>
      <vt:lpstr>How can we help? Fearing the Lord</vt:lpstr>
      <vt:lpstr>How can we help? Fearing the Lord</vt:lpstr>
      <vt:lpstr>How can we help? Turning from lies</vt:lpstr>
      <vt:lpstr>How can we help? Turning from lies</vt:lpstr>
      <vt:lpstr>How can we help? Turning from lies</vt:lpstr>
      <vt:lpstr>How can we help? The need for self-control What’s the problem</vt:lpstr>
      <vt:lpstr>How can we help? The need for self-control How do we address it?</vt:lpstr>
      <vt:lpstr>How can we help? The need for self-control How do we address it?</vt:lpstr>
      <vt:lpstr>How can we help? The need for self-control Where do we get it?</vt:lpstr>
      <vt:lpstr>How can we help? The need for self-control Where do we get it?</vt:lpstr>
      <vt:lpstr>How can we help? Fight the good fight Stay vigilant!</vt:lpstr>
      <vt:lpstr>How can we help? We still fight</vt:lpstr>
      <vt:lpstr>How can we help? Remember God’s Grace</vt:lpstr>
      <vt:lpstr>How can we help? Be part of the body</vt:lpstr>
      <vt:lpstr>How can we help? Be part of the body</vt:lpstr>
      <vt:lpstr>How can we help? Be part of the body</vt:lpstr>
      <vt:lpstr>How can we help? Be part of the body</vt:lpstr>
      <vt:lpstr>How can we help? Remember what christ has done – Worship</vt:lpstr>
      <vt:lpstr>PowerPoint Presentation</vt:lpstr>
      <vt:lpstr>Progressive sanctification: the flip side of addictions</vt:lpstr>
      <vt:lpstr>Progressive sanctification: the flip side of addictions</vt:lpstr>
      <vt:lpstr>Resources for counseling in Addictions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Addictions</dc:title>
  <dc:creator>Butch Mullins</dc:creator>
  <cp:lastModifiedBy>Kevin and Cindy Lee</cp:lastModifiedBy>
  <cp:revision>6</cp:revision>
  <cp:lastPrinted>2022-04-20T02:40:38Z</cp:lastPrinted>
  <dcterms:created xsi:type="dcterms:W3CDTF">2021-03-03T13:35:33Z</dcterms:created>
  <dcterms:modified xsi:type="dcterms:W3CDTF">2024-12-30T20:22:53Z</dcterms:modified>
</cp:coreProperties>
</file>