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8" r:id="rId2"/>
  </p:sldMasterIdLst>
  <p:notesMasterIdLst>
    <p:notesMasterId r:id="rId26"/>
  </p:notesMasterIdLst>
  <p:sldIdLst>
    <p:sldId id="493" r:id="rId3"/>
    <p:sldId id="632" r:id="rId4"/>
    <p:sldId id="616" r:id="rId5"/>
    <p:sldId id="655" r:id="rId6"/>
    <p:sldId id="340" r:id="rId7"/>
    <p:sldId id="652" r:id="rId8"/>
    <p:sldId id="654" r:id="rId9"/>
    <p:sldId id="651" r:id="rId10"/>
    <p:sldId id="354" r:id="rId11"/>
    <p:sldId id="633" r:id="rId12"/>
    <p:sldId id="656" r:id="rId13"/>
    <p:sldId id="657" r:id="rId14"/>
    <p:sldId id="658" r:id="rId15"/>
    <p:sldId id="666" r:id="rId16"/>
    <p:sldId id="668" r:id="rId17"/>
    <p:sldId id="662" r:id="rId18"/>
    <p:sldId id="660" r:id="rId19"/>
    <p:sldId id="669" r:id="rId20"/>
    <p:sldId id="667" r:id="rId21"/>
    <p:sldId id="670" r:id="rId22"/>
    <p:sldId id="661" r:id="rId23"/>
    <p:sldId id="665" r:id="rId24"/>
    <p:sldId id="521"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4BD28D9-9406-4010-8272-2EC331FE2DE1}" v="25" dt="2026-01-13T20:43:58.00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5033" autoAdjust="0"/>
  </p:normalViewPr>
  <p:slideViewPr>
    <p:cSldViewPr snapToGrid="0">
      <p:cViewPr varScale="1">
        <p:scale>
          <a:sx n="72" d="100"/>
          <a:sy n="72" d="100"/>
        </p:scale>
        <p:origin x="420"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microsoft.com/office/2015/10/relationships/revisionInfo" Target="revisionInfo.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microsoft.com/office/2016/11/relationships/changesInfo" Target="changesInfos/changesInfo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vin and Cindy Lee" userId="0b8913260b828a33" providerId="LiveId" clId="{392DAEEF-3E6E-45E9-B727-26D88A20FF08}"/>
    <pc:docChg chg="undo custSel addSld delSld modSld">
      <pc:chgData name="Kevin and Cindy Lee" userId="0b8913260b828a33" providerId="LiveId" clId="{392DAEEF-3E6E-45E9-B727-26D88A20FF08}" dt="2026-01-13T22:07:30.419" v="19327" actId="20577"/>
      <pc:docMkLst>
        <pc:docMk/>
      </pc:docMkLst>
      <pc:sldChg chg="addSp delSp modSp mod modNotesTx">
        <pc:chgData name="Kevin and Cindy Lee" userId="0b8913260b828a33" providerId="LiveId" clId="{392DAEEF-3E6E-45E9-B727-26D88A20FF08}" dt="2026-01-13T00:21:54.026" v="8925" actId="20577"/>
        <pc:sldMkLst>
          <pc:docMk/>
          <pc:sldMk cId="674109870" sldId="340"/>
        </pc:sldMkLst>
        <pc:spChg chg="mod">
          <ac:chgData name="Kevin and Cindy Lee" userId="0b8913260b828a33" providerId="LiveId" clId="{392DAEEF-3E6E-45E9-B727-26D88A20FF08}" dt="2026-01-10T14:29:29.114" v="5947" actId="20577"/>
          <ac:spMkLst>
            <pc:docMk/>
            <pc:sldMk cId="674109870" sldId="340"/>
            <ac:spMk id="2" creationId="{00000000-0000-0000-0000-000000000000}"/>
          </ac:spMkLst>
        </pc:spChg>
        <pc:spChg chg="add mod">
          <ac:chgData name="Kevin and Cindy Lee" userId="0b8913260b828a33" providerId="LiveId" clId="{392DAEEF-3E6E-45E9-B727-26D88A20FF08}" dt="2026-01-10T14:29:06.340" v="5926"/>
          <ac:spMkLst>
            <pc:docMk/>
            <pc:sldMk cId="674109870" sldId="340"/>
            <ac:spMk id="4" creationId="{9F0C100E-88A8-C633-5C07-28FFA40AEEEB}"/>
          </ac:spMkLst>
        </pc:spChg>
      </pc:sldChg>
      <pc:sldChg chg="modSp mod modNotesTx">
        <pc:chgData name="Kevin and Cindy Lee" userId="0b8913260b828a33" providerId="LiveId" clId="{392DAEEF-3E6E-45E9-B727-26D88A20FF08}" dt="2026-01-13T00:46:02.845" v="11328" actId="20577"/>
        <pc:sldMkLst>
          <pc:docMk/>
          <pc:sldMk cId="71974267" sldId="354"/>
        </pc:sldMkLst>
        <pc:spChg chg="mod">
          <ac:chgData name="Kevin and Cindy Lee" userId="0b8913260b828a33" providerId="LiveId" clId="{392DAEEF-3E6E-45E9-B727-26D88A20FF08}" dt="2026-01-10T14:36:51.340" v="6058" actId="1076"/>
          <ac:spMkLst>
            <pc:docMk/>
            <pc:sldMk cId="71974267" sldId="354"/>
            <ac:spMk id="2" creationId="{24E841C9-345B-4FFB-8CD0-A0AA2980D7E4}"/>
          </ac:spMkLst>
        </pc:spChg>
        <pc:spChg chg="mod">
          <ac:chgData name="Kevin and Cindy Lee" userId="0b8913260b828a33" providerId="LiveId" clId="{392DAEEF-3E6E-45E9-B727-26D88A20FF08}" dt="2026-01-09T13:48:23.685" v="4903" actId="1076"/>
          <ac:spMkLst>
            <pc:docMk/>
            <pc:sldMk cId="71974267" sldId="354"/>
            <ac:spMk id="3" creationId="{00000000-0000-0000-0000-000000000000}"/>
          </ac:spMkLst>
        </pc:spChg>
        <pc:spChg chg="mod">
          <ac:chgData name="Kevin and Cindy Lee" userId="0b8913260b828a33" providerId="LiveId" clId="{392DAEEF-3E6E-45E9-B727-26D88A20FF08}" dt="2026-01-09T13:48:27.138" v="4904" actId="1076"/>
          <ac:spMkLst>
            <pc:docMk/>
            <pc:sldMk cId="71974267" sldId="354"/>
            <ac:spMk id="10" creationId="{00000000-0000-0000-0000-000000000000}"/>
          </ac:spMkLst>
        </pc:spChg>
        <pc:spChg chg="mod">
          <ac:chgData name="Kevin and Cindy Lee" userId="0b8913260b828a33" providerId="LiveId" clId="{392DAEEF-3E6E-45E9-B727-26D88A20FF08}" dt="2026-01-09T13:48:30.757" v="4905" actId="1076"/>
          <ac:spMkLst>
            <pc:docMk/>
            <pc:sldMk cId="71974267" sldId="354"/>
            <ac:spMk id="11" creationId="{00000000-0000-0000-0000-000000000000}"/>
          </ac:spMkLst>
        </pc:spChg>
        <pc:spChg chg="mod">
          <ac:chgData name="Kevin and Cindy Lee" userId="0b8913260b828a33" providerId="LiveId" clId="{392DAEEF-3E6E-45E9-B727-26D88A20FF08}" dt="2026-01-09T13:48:49.945" v="4908" actId="1076"/>
          <ac:spMkLst>
            <pc:docMk/>
            <pc:sldMk cId="71974267" sldId="354"/>
            <ac:spMk id="12" creationId="{00000000-0000-0000-0000-000000000000}"/>
          </ac:spMkLst>
        </pc:spChg>
        <pc:cxnChg chg="mod">
          <ac:chgData name="Kevin and Cindy Lee" userId="0b8913260b828a33" providerId="LiveId" clId="{392DAEEF-3E6E-45E9-B727-26D88A20FF08}" dt="2026-01-09T13:49:22.543" v="4913" actId="14100"/>
          <ac:cxnSpMkLst>
            <pc:docMk/>
            <pc:sldMk cId="71974267" sldId="354"/>
            <ac:cxnSpMk id="5" creationId="{00000000-0000-0000-0000-000000000000}"/>
          </ac:cxnSpMkLst>
        </pc:cxnChg>
        <pc:cxnChg chg="mod">
          <ac:chgData name="Kevin and Cindy Lee" userId="0b8913260b828a33" providerId="LiveId" clId="{392DAEEF-3E6E-45E9-B727-26D88A20FF08}" dt="2026-01-09T13:49:10.523" v="4911" actId="14100"/>
          <ac:cxnSpMkLst>
            <pc:docMk/>
            <pc:sldMk cId="71974267" sldId="354"/>
            <ac:cxnSpMk id="7" creationId="{00000000-0000-0000-0000-000000000000}"/>
          </ac:cxnSpMkLst>
        </pc:cxnChg>
      </pc:sldChg>
      <pc:sldChg chg="modNotesTx">
        <pc:chgData name="Kevin and Cindy Lee" userId="0b8913260b828a33" providerId="LiveId" clId="{392DAEEF-3E6E-45E9-B727-26D88A20FF08}" dt="2026-01-13T00:02:36.755" v="6863" actId="20577"/>
        <pc:sldMkLst>
          <pc:docMk/>
          <pc:sldMk cId="3830528320" sldId="493"/>
        </pc:sldMkLst>
      </pc:sldChg>
      <pc:sldChg chg="modSp mod">
        <pc:chgData name="Kevin and Cindy Lee" userId="0b8913260b828a33" providerId="LiveId" clId="{392DAEEF-3E6E-45E9-B727-26D88A20FF08}" dt="2026-01-13T21:42:50.759" v="19168" actId="14100"/>
        <pc:sldMkLst>
          <pc:docMk/>
          <pc:sldMk cId="3060148293" sldId="521"/>
        </pc:sldMkLst>
        <pc:spChg chg="mod">
          <ac:chgData name="Kevin and Cindy Lee" userId="0b8913260b828a33" providerId="LiveId" clId="{392DAEEF-3E6E-45E9-B727-26D88A20FF08}" dt="2026-01-13T21:42:50.759" v="19168" actId="14100"/>
          <ac:spMkLst>
            <pc:docMk/>
            <pc:sldMk cId="3060148293" sldId="521"/>
            <ac:spMk id="9" creationId="{D32A40FA-099C-4686-B6D6-8677E1A7E897}"/>
          </ac:spMkLst>
        </pc:spChg>
      </pc:sldChg>
      <pc:sldChg chg="modSp mod modNotesTx">
        <pc:chgData name="Kevin and Cindy Lee" userId="0b8913260b828a33" providerId="LiveId" clId="{392DAEEF-3E6E-45E9-B727-26D88A20FF08}" dt="2026-01-13T00:12:13.154" v="7837" actId="20577"/>
        <pc:sldMkLst>
          <pc:docMk/>
          <pc:sldMk cId="4161819772" sldId="616"/>
        </pc:sldMkLst>
        <pc:spChg chg="mod">
          <ac:chgData name="Kevin and Cindy Lee" userId="0b8913260b828a33" providerId="LiveId" clId="{392DAEEF-3E6E-45E9-B727-26D88A20FF08}" dt="2026-01-10T14:26:36.490" v="5903" actId="255"/>
          <ac:spMkLst>
            <pc:docMk/>
            <pc:sldMk cId="4161819772" sldId="616"/>
            <ac:spMk id="2" creationId="{70CF5724-4922-16BC-2CEB-92406C9EA07A}"/>
          </ac:spMkLst>
        </pc:spChg>
        <pc:spChg chg="mod">
          <ac:chgData name="Kevin and Cindy Lee" userId="0b8913260b828a33" providerId="LiveId" clId="{392DAEEF-3E6E-45E9-B727-26D88A20FF08}" dt="2026-01-13T00:09:10.668" v="7456" actId="20577"/>
          <ac:spMkLst>
            <pc:docMk/>
            <pc:sldMk cId="4161819772" sldId="616"/>
            <ac:spMk id="3" creationId="{B4A4578B-E93E-2463-0983-4C7719971D81}"/>
          </ac:spMkLst>
        </pc:spChg>
      </pc:sldChg>
      <pc:sldChg chg="modSp mod modNotesTx">
        <pc:chgData name="Kevin and Cindy Lee" userId="0b8913260b828a33" providerId="LiveId" clId="{392DAEEF-3E6E-45E9-B727-26D88A20FF08}" dt="2026-01-13T20:59:56.135" v="19157" actId="20577"/>
        <pc:sldMkLst>
          <pc:docMk/>
          <pc:sldMk cId="2260302932" sldId="632"/>
        </pc:sldMkLst>
        <pc:spChg chg="mod">
          <ac:chgData name="Kevin and Cindy Lee" userId="0b8913260b828a33" providerId="LiveId" clId="{392DAEEF-3E6E-45E9-B727-26D88A20FF08}" dt="2026-01-10T14:25:49.906" v="5875" actId="6549"/>
          <ac:spMkLst>
            <pc:docMk/>
            <pc:sldMk cId="2260302932" sldId="632"/>
            <ac:spMk id="3" creationId="{92DCEFE4-144F-A478-A4D9-F613220FE243}"/>
          </ac:spMkLst>
        </pc:spChg>
        <pc:spChg chg="mod">
          <ac:chgData name="Kevin and Cindy Lee" userId="0b8913260b828a33" providerId="LiveId" clId="{392DAEEF-3E6E-45E9-B727-26D88A20FF08}" dt="2026-01-10T14:25:54.793" v="5877" actId="20577"/>
          <ac:spMkLst>
            <pc:docMk/>
            <pc:sldMk cId="2260302932" sldId="632"/>
            <ac:spMk id="7" creationId="{8350130B-09EF-411D-A6B1-22B3CF38B8D9}"/>
          </ac:spMkLst>
        </pc:spChg>
      </pc:sldChg>
      <pc:sldChg chg="modSp mod modNotesTx">
        <pc:chgData name="Kevin and Cindy Lee" userId="0b8913260b828a33" providerId="LiveId" clId="{392DAEEF-3E6E-45E9-B727-26D88A20FF08}" dt="2026-01-13T00:46:48.058" v="11360" actId="6549"/>
        <pc:sldMkLst>
          <pc:docMk/>
          <pc:sldMk cId="2872176233" sldId="633"/>
        </pc:sldMkLst>
        <pc:spChg chg="mod">
          <ac:chgData name="Kevin and Cindy Lee" userId="0b8913260b828a33" providerId="LiveId" clId="{392DAEEF-3E6E-45E9-B727-26D88A20FF08}" dt="2026-01-10T14:37:07.997" v="6061" actId="14100"/>
          <ac:spMkLst>
            <pc:docMk/>
            <pc:sldMk cId="2872176233" sldId="633"/>
            <ac:spMk id="2" creationId="{E32DD480-0431-3237-F7C0-A2BAA269F29C}"/>
          </ac:spMkLst>
        </pc:spChg>
        <pc:spChg chg="mod">
          <ac:chgData name="Kevin and Cindy Lee" userId="0b8913260b828a33" providerId="LiveId" clId="{392DAEEF-3E6E-45E9-B727-26D88A20FF08}" dt="2026-01-10T14:39:37.168" v="6176" actId="255"/>
          <ac:spMkLst>
            <pc:docMk/>
            <pc:sldMk cId="2872176233" sldId="633"/>
            <ac:spMk id="3" creationId="{B433FBDF-E747-ACEF-F684-F61B1A182A4D}"/>
          </ac:spMkLst>
        </pc:spChg>
      </pc:sldChg>
      <pc:sldChg chg="modSp mod modNotesTx">
        <pc:chgData name="Kevin and Cindy Lee" userId="0b8913260b828a33" providerId="LiveId" clId="{392DAEEF-3E6E-45E9-B727-26D88A20FF08}" dt="2026-01-13T00:43:02.241" v="10943" actId="6549"/>
        <pc:sldMkLst>
          <pc:docMk/>
          <pc:sldMk cId="1205214777" sldId="651"/>
        </pc:sldMkLst>
        <pc:spChg chg="mod">
          <ac:chgData name="Kevin and Cindy Lee" userId="0b8913260b828a33" providerId="LiveId" clId="{392DAEEF-3E6E-45E9-B727-26D88A20FF08}" dt="2026-01-10T14:34:38.159" v="6047" actId="14100"/>
          <ac:spMkLst>
            <pc:docMk/>
            <pc:sldMk cId="1205214777" sldId="651"/>
            <ac:spMk id="2" creationId="{BF394A6B-514E-613F-E6A6-53F697225FBD}"/>
          </ac:spMkLst>
        </pc:spChg>
        <pc:spChg chg="mod">
          <ac:chgData name="Kevin and Cindy Lee" userId="0b8913260b828a33" providerId="LiveId" clId="{392DAEEF-3E6E-45E9-B727-26D88A20FF08}" dt="2026-01-10T14:35:18.337" v="6050" actId="21"/>
          <ac:spMkLst>
            <pc:docMk/>
            <pc:sldMk cId="1205214777" sldId="651"/>
            <ac:spMk id="3" creationId="{4AF414F6-95C2-0F5D-AA2C-CE8EA41A80DC}"/>
          </ac:spMkLst>
        </pc:spChg>
      </pc:sldChg>
      <pc:sldChg chg="addSp delSp modSp mod modNotesTx">
        <pc:chgData name="Kevin and Cindy Lee" userId="0b8913260b828a33" providerId="LiveId" clId="{392DAEEF-3E6E-45E9-B727-26D88A20FF08}" dt="2026-01-13T00:38:16.590" v="10505" actId="20577"/>
        <pc:sldMkLst>
          <pc:docMk/>
          <pc:sldMk cId="1324361082" sldId="652"/>
        </pc:sldMkLst>
        <pc:spChg chg="add mod">
          <ac:chgData name="Kevin and Cindy Lee" userId="0b8913260b828a33" providerId="LiveId" clId="{392DAEEF-3E6E-45E9-B727-26D88A20FF08}" dt="2026-01-10T14:29:56.974" v="5949"/>
          <ac:spMkLst>
            <pc:docMk/>
            <pc:sldMk cId="1324361082" sldId="652"/>
            <ac:spMk id="2" creationId="{E3144677-C45B-2753-D345-EFD64E6942DC}"/>
          </ac:spMkLst>
        </pc:spChg>
        <pc:spChg chg="mod">
          <ac:chgData name="Kevin and Cindy Lee" userId="0b8913260b828a33" providerId="LiveId" clId="{392DAEEF-3E6E-45E9-B727-26D88A20FF08}" dt="2026-01-13T00:25:54.633" v="9092" actId="20577"/>
          <ac:spMkLst>
            <pc:docMk/>
            <pc:sldMk cId="1324361082" sldId="652"/>
            <ac:spMk id="3" creationId="{BB84FCBA-ECFD-2DD1-2CFC-F4496ABAADC3}"/>
          </ac:spMkLst>
        </pc:spChg>
      </pc:sldChg>
      <pc:sldChg chg="modSp mod modNotesTx">
        <pc:chgData name="Kevin and Cindy Lee" userId="0b8913260b828a33" providerId="LiveId" clId="{392DAEEF-3E6E-45E9-B727-26D88A20FF08}" dt="2026-01-13T00:42:03.824" v="10887" actId="20577"/>
        <pc:sldMkLst>
          <pc:docMk/>
          <pc:sldMk cId="1841913194" sldId="654"/>
        </pc:sldMkLst>
        <pc:spChg chg="mod">
          <ac:chgData name="Kevin and Cindy Lee" userId="0b8913260b828a33" providerId="LiveId" clId="{392DAEEF-3E6E-45E9-B727-26D88A20FF08}" dt="2026-01-10T14:32:21.489" v="5970" actId="14100"/>
          <ac:spMkLst>
            <pc:docMk/>
            <pc:sldMk cId="1841913194" sldId="654"/>
            <ac:spMk id="2" creationId="{265B6339-1927-B554-2E61-6088DAB8DB17}"/>
          </ac:spMkLst>
        </pc:spChg>
        <pc:spChg chg="mod">
          <ac:chgData name="Kevin and Cindy Lee" userId="0b8913260b828a33" providerId="LiveId" clId="{392DAEEF-3E6E-45E9-B727-26D88A20FF08}" dt="2026-01-10T14:34:22.467" v="6045" actId="20577"/>
          <ac:spMkLst>
            <pc:docMk/>
            <pc:sldMk cId="1841913194" sldId="654"/>
            <ac:spMk id="3" creationId="{DC75C7CE-BC23-AAE3-552C-D562FE7411B0}"/>
          </ac:spMkLst>
        </pc:spChg>
      </pc:sldChg>
      <pc:sldChg chg="addSp delSp modSp new mod modNotesTx">
        <pc:chgData name="Kevin and Cindy Lee" userId="0b8913260b828a33" providerId="LiveId" clId="{392DAEEF-3E6E-45E9-B727-26D88A20FF08}" dt="2026-01-13T00:19:43.422" v="8810" actId="20577"/>
        <pc:sldMkLst>
          <pc:docMk/>
          <pc:sldMk cId="2363763714" sldId="655"/>
        </pc:sldMkLst>
        <pc:spChg chg="add mod">
          <ac:chgData name="Kevin and Cindy Lee" userId="0b8913260b828a33" providerId="LiveId" clId="{392DAEEF-3E6E-45E9-B727-26D88A20FF08}" dt="2026-01-13T00:18:46.064" v="8705" actId="207"/>
          <ac:spMkLst>
            <pc:docMk/>
            <pc:sldMk cId="2363763714" sldId="655"/>
            <ac:spMk id="3" creationId="{85D1D7D4-0754-9EDF-E017-CEFE1C56B673}"/>
          </ac:spMkLst>
        </pc:spChg>
        <pc:spChg chg="add mod">
          <ac:chgData name="Kevin and Cindy Lee" userId="0b8913260b828a33" providerId="LiveId" clId="{392DAEEF-3E6E-45E9-B727-26D88A20FF08}" dt="2026-01-10T14:27:25.695" v="5909" actId="14100"/>
          <ac:spMkLst>
            <pc:docMk/>
            <pc:sldMk cId="2363763714" sldId="655"/>
            <ac:spMk id="6" creationId="{9790C740-632A-6B41-BE16-6899FD68F63F}"/>
          </ac:spMkLst>
        </pc:spChg>
      </pc:sldChg>
      <pc:sldChg chg="addSp modSp new mod modNotesTx">
        <pc:chgData name="Kevin and Cindy Lee" userId="0b8913260b828a33" providerId="LiveId" clId="{392DAEEF-3E6E-45E9-B727-26D88A20FF08}" dt="2026-01-13T21:46:24.795" v="19183" actId="255"/>
        <pc:sldMkLst>
          <pc:docMk/>
          <pc:sldMk cId="1243724700" sldId="656"/>
        </pc:sldMkLst>
        <pc:spChg chg="add mod">
          <ac:chgData name="Kevin and Cindy Lee" userId="0b8913260b828a33" providerId="LiveId" clId="{392DAEEF-3E6E-45E9-B727-26D88A20FF08}" dt="2026-01-13T21:46:24.795" v="19183" actId="255"/>
          <ac:spMkLst>
            <pc:docMk/>
            <pc:sldMk cId="1243724700" sldId="656"/>
            <ac:spMk id="3" creationId="{143A875F-9B27-6BCE-3A6D-0354D1BE757A}"/>
          </ac:spMkLst>
        </pc:spChg>
      </pc:sldChg>
      <pc:sldChg chg="addSp modSp new mod modNotesTx">
        <pc:chgData name="Kevin and Cindy Lee" userId="0b8913260b828a33" providerId="LiveId" clId="{392DAEEF-3E6E-45E9-B727-26D88A20FF08}" dt="2026-01-13T21:45:13.821" v="19181" actId="20577"/>
        <pc:sldMkLst>
          <pc:docMk/>
          <pc:sldMk cId="3750719022" sldId="657"/>
        </pc:sldMkLst>
        <pc:spChg chg="add mod">
          <ac:chgData name="Kevin and Cindy Lee" userId="0b8913260b828a33" providerId="LiveId" clId="{392DAEEF-3E6E-45E9-B727-26D88A20FF08}" dt="2026-01-13T21:45:13.821" v="19181" actId="20577"/>
          <ac:spMkLst>
            <pc:docMk/>
            <pc:sldMk cId="3750719022" sldId="657"/>
            <ac:spMk id="3" creationId="{982E7008-CA1C-B936-27ED-EF1FC4874AFD}"/>
          </ac:spMkLst>
        </pc:spChg>
        <pc:spChg chg="add mod">
          <ac:chgData name="Kevin and Cindy Lee" userId="0b8913260b828a33" providerId="LiveId" clId="{392DAEEF-3E6E-45E9-B727-26D88A20FF08}" dt="2026-01-04T22:00:00.597" v="2193" actId="1076"/>
          <ac:spMkLst>
            <pc:docMk/>
            <pc:sldMk cId="3750719022" sldId="657"/>
            <ac:spMk id="4" creationId="{EBE38E27-C8C1-A5E4-BC95-7FBEFCE9AFAF}"/>
          </ac:spMkLst>
        </pc:spChg>
      </pc:sldChg>
      <pc:sldChg chg="addSp modSp new mod modNotesTx">
        <pc:chgData name="Kevin and Cindy Lee" userId="0b8913260b828a33" providerId="LiveId" clId="{392DAEEF-3E6E-45E9-B727-26D88A20FF08}" dt="2026-01-13T21:44:53.833" v="19174" actId="20577"/>
        <pc:sldMkLst>
          <pc:docMk/>
          <pc:sldMk cId="305394407" sldId="658"/>
        </pc:sldMkLst>
        <pc:spChg chg="add mod">
          <ac:chgData name="Kevin and Cindy Lee" userId="0b8913260b828a33" providerId="LiveId" clId="{392DAEEF-3E6E-45E9-B727-26D88A20FF08}" dt="2026-01-13T21:44:53.833" v="19174" actId="20577"/>
          <ac:spMkLst>
            <pc:docMk/>
            <pc:sldMk cId="305394407" sldId="658"/>
            <ac:spMk id="3" creationId="{D1978EE2-397E-1C24-51E2-C4487183CBC2}"/>
          </ac:spMkLst>
        </pc:spChg>
      </pc:sldChg>
      <pc:sldChg chg="modSp add mod modNotesTx">
        <pc:chgData name="Kevin and Cindy Lee" userId="0b8913260b828a33" providerId="LiveId" clId="{392DAEEF-3E6E-45E9-B727-26D88A20FF08}" dt="2026-01-13T22:05:05.122" v="19225" actId="6549"/>
        <pc:sldMkLst>
          <pc:docMk/>
          <pc:sldMk cId="1375658275" sldId="660"/>
        </pc:sldMkLst>
        <pc:spChg chg="mod">
          <ac:chgData name="Kevin and Cindy Lee" userId="0b8913260b828a33" providerId="LiveId" clId="{392DAEEF-3E6E-45E9-B727-26D88A20FF08}" dt="2026-01-13T22:05:05.122" v="19225" actId="6549"/>
          <ac:spMkLst>
            <pc:docMk/>
            <pc:sldMk cId="1375658275" sldId="660"/>
            <ac:spMk id="3" creationId="{28719421-FF6D-03CC-C3DE-4E90DDFBA074}"/>
          </ac:spMkLst>
        </pc:spChg>
      </pc:sldChg>
      <pc:sldChg chg="modSp add mod modNotesTx">
        <pc:chgData name="Kevin and Cindy Lee" userId="0b8913260b828a33" providerId="LiveId" clId="{392DAEEF-3E6E-45E9-B727-26D88A20FF08}" dt="2026-01-13T20:51:29.732" v="18506" actId="20577"/>
        <pc:sldMkLst>
          <pc:docMk/>
          <pc:sldMk cId="1106637123" sldId="661"/>
        </pc:sldMkLst>
        <pc:spChg chg="mod">
          <ac:chgData name="Kevin and Cindy Lee" userId="0b8913260b828a33" providerId="LiveId" clId="{392DAEEF-3E6E-45E9-B727-26D88A20FF08}" dt="2026-01-10T14:55:35.407" v="6389" actId="20577"/>
          <ac:spMkLst>
            <pc:docMk/>
            <pc:sldMk cId="1106637123" sldId="661"/>
            <ac:spMk id="3" creationId="{AFF9E7E7-917E-4EEA-1AD3-987C91A006FC}"/>
          </ac:spMkLst>
        </pc:spChg>
      </pc:sldChg>
      <pc:sldChg chg="addSp modSp new mod modNotesTx">
        <pc:chgData name="Kevin and Cindy Lee" userId="0b8913260b828a33" providerId="LiveId" clId="{392DAEEF-3E6E-45E9-B727-26D88A20FF08}" dt="2026-01-13T22:04:24.421" v="19192" actId="6549"/>
        <pc:sldMkLst>
          <pc:docMk/>
          <pc:sldMk cId="2827146590" sldId="662"/>
        </pc:sldMkLst>
        <pc:spChg chg="add mod">
          <ac:chgData name="Kevin and Cindy Lee" userId="0b8913260b828a33" providerId="LiveId" clId="{392DAEEF-3E6E-45E9-B727-26D88A20FF08}" dt="2026-01-13T22:04:24.421" v="19192" actId="6549"/>
          <ac:spMkLst>
            <pc:docMk/>
            <pc:sldMk cId="2827146590" sldId="662"/>
            <ac:spMk id="3" creationId="{35678230-F21A-DAF1-F55A-3A1C0D6B102E}"/>
          </ac:spMkLst>
        </pc:spChg>
      </pc:sldChg>
      <pc:sldChg chg="addSp delSp modSp new mod modNotesTx">
        <pc:chgData name="Kevin and Cindy Lee" userId="0b8913260b828a33" providerId="LiveId" clId="{392DAEEF-3E6E-45E9-B727-26D88A20FF08}" dt="2026-01-13T20:59:17.523" v="19136" actId="20577"/>
        <pc:sldMkLst>
          <pc:docMk/>
          <pc:sldMk cId="1659377737" sldId="665"/>
        </pc:sldMkLst>
        <pc:spChg chg="add mod">
          <ac:chgData name="Kevin and Cindy Lee" userId="0b8913260b828a33" providerId="LiveId" clId="{392DAEEF-3E6E-45E9-B727-26D88A20FF08}" dt="2026-01-10T14:52:21.275" v="6360" actId="1076"/>
          <ac:spMkLst>
            <pc:docMk/>
            <pc:sldMk cId="1659377737" sldId="665"/>
            <ac:spMk id="3" creationId="{13A9E400-C78A-7444-CC8B-93BA35CC3C1E}"/>
          </ac:spMkLst>
        </pc:spChg>
        <pc:spChg chg="add mod">
          <ac:chgData name="Kevin and Cindy Lee" userId="0b8913260b828a33" providerId="LiveId" clId="{392DAEEF-3E6E-45E9-B727-26D88A20FF08}" dt="2026-01-10T14:52:10.330" v="6358" actId="14100"/>
          <ac:spMkLst>
            <pc:docMk/>
            <pc:sldMk cId="1659377737" sldId="665"/>
            <ac:spMk id="6" creationId="{34DA6011-5A0A-A7EF-A397-14464A140CB1}"/>
          </ac:spMkLst>
        </pc:spChg>
      </pc:sldChg>
      <pc:sldChg chg="modSp add mod modNotesTx">
        <pc:chgData name="Kevin and Cindy Lee" userId="0b8913260b828a33" providerId="LiveId" clId="{392DAEEF-3E6E-45E9-B727-26D88A20FF08}" dt="2026-01-13T22:03:38.009" v="19187" actId="1076"/>
        <pc:sldMkLst>
          <pc:docMk/>
          <pc:sldMk cId="785185701" sldId="666"/>
        </pc:sldMkLst>
        <pc:spChg chg="mod">
          <ac:chgData name="Kevin and Cindy Lee" userId="0b8913260b828a33" providerId="LiveId" clId="{392DAEEF-3E6E-45E9-B727-26D88A20FF08}" dt="2026-01-13T22:03:38.009" v="19187" actId="1076"/>
          <ac:spMkLst>
            <pc:docMk/>
            <pc:sldMk cId="785185701" sldId="666"/>
            <ac:spMk id="3" creationId="{3F620309-A8DF-DBAB-4A4F-623A98FE087B}"/>
          </ac:spMkLst>
        </pc:spChg>
      </pc:sldChg>
      <pc:sldChg chg="modSp add mod modNotesTx">
        <pc:chgData name="Kevin and Cindy Lee" userId="0b8913260b828a33" providerId="LiveId" clId="{392DAEEF-3E6E-45E9-B727-26D88A20FF08}" dt="2026-01-13T22:06:44.289" v="19308" actId="20577"/>
        <pc:sldMkLst>
          <pc:docMk/>
          <pc:sldMk cId="4270400869" sldId="667"/>
        </pc:sldMkLst>
        <pc:spChg chg="mod">
          <ac:chgData name="Kevin and Cindy Lee" userId="0b8913260b828a33" providerId="LiveId" clId="{392DAEEF-3E6E-45E9-B727-26D88A20FF08}" dt="2026-01-13T22:06:44.289" v="19308" actId="20577"/>
          <ac:spMkLst>
            <pc:docMk/>
            <pc:sldMk cId="4270400869" sldId="667"/>
            <ac:spMk id="3" creationId="{221629F7-50B0-8D80-823C-17D3E3A69451}"/>
          </ac:spMkLst>
        </pc:spChg>
      </pc:sldChg>
      <pc:sldChg chg="modSp add mod modNotesTx">
        <pc:chgData name="Kevin and Cindy Lee" userId="0b8913260b828a33" providerId="LiveId" clId="{392DAEEF-3E6E-45E9-B727-26D88A20FF08}" dt="2026-01-13T22:04:00.427" v="19188" actId="255"/>
        <pc:sldMkLst>
          <pc:docMk/>
          <pc:sldMk cId="607647116" sldId="668"/>
        </pc:sldMkLst>
        <pc:spChg chg="mod">
          <ac:chgData name="Kevin and Cindy Lee" userId="0b8913260b828a33" providerId="LiveId" clId="{392DAEEF-3E6E-45E9-B727-26D88A20FF08}" dt="2026-01-13T22:04:00.427" v="19188" actId="255"/>
          <ac:spMkLst>
            <pc:docMk/>
            <pc:sldMk cId="607647116" sldId="668"/>
            <ac:spMk id="3" creationId="{9B460598-E5FE-F918-8D2E-E4EEA4423BFC}"/>
          </ac:spMkLst>
        </pc:spChg>
      </pc:sldChg>
      <pc:sldChg chg="modSp add mod modNotesTx">
        <pc:chgData name="Kevin and Cindy Lee" userId="0b8913260b828a33" providerId="LiveId" clId="{392DAEEF-3E6E-45E9-B727-26D88A20FF08}" dt="2026-01-13T22:06:20.040" v="19301" actId="20577"/>
        <pc:sldMkLst>
          <pc:docMk/>
          <pc:sldMk cId="3208710070" sldId="669"/>
        </pc:sldMkLst>
        <pc:spChg chg="mod">
          <ac:chgData name="Kevin and Cindy Lee" userId="0b8913260b828a33" providerId="LiveId" clId="{392DAEEF-3E6E-45E9-B727-26D88A20FF08}" dt="2026-01-13T22:06:20.040" v="19301" actId="20577"/>
          <ac:spMkLst>
            <pc:docMk/>
            <pc:sldMk cId="3208710070" sldId="669"/>
            <ac:spMk id="3" creationId="{CCB970C8-05A8-1BE1-3933-82C8A5E9DAE8}"/>
          </ac:spMkLst>
        </pc:spChg>
      </pc:sldChg>
      <pc:sldChg chg="modSp add mod modNotesTx">
        <pc:chgData name="Kevin and Cindy Lee" userId="0b8913260b828a33" providerId="LiveId" clId="{392DAEEF-3E6E-45E9-B727-26D88A20FF08}" dt="2026-01-13T22:07:30.419" v="19327" actId="20577"/>
        <pc:sldMkLst>
          <pc:docMk/>
          <pc:sldMk cId="434059411" sldId="670"/>
        </pc:sldMkLst>
        <pc:spChg chg="mod">
          <ac:chgData name="Kevin and Cindy Lee" userId="0b8913260b828a33" providerId="LiveId" clId="{392DAEEF-3E6E-45E9-B727-26D88A20FF08}" dt="2026-01-13T22:07:30.419" v="19327" actId="20577"/>
          <ac:spMkLst>
            <pc:docMk/>
            <pc:sldMk cId="434059411" sldId="670"/>
            <ac:spMk id="3" creationId="{1672B686-FD5A-8E52-48B2-6B06A6A505C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F8E61C-EFE7-44F9-9B10-DCB423739426}" type="datetimeFigureOut">
              <a:rPr lang="en-US" smtClean="0"/>
              <a:t>1/15/2026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1CE60C2-510B-4B24-8DB4-86DBA73E4331}" type="slidenum">
              <a:rPr lang="en-US" smtClean="0"/>
              <a:t>‹#›</a:t>
            </a:fld>
            <a:endParaRPr lang="en-US"/>
          </a:p>
        </p:txBody>
      </p:sp>
    </p:spTree>
    <p:extLst>
      <p:ext uri="{BB962C8B-B14F-4D97-AF65-F5344CB8AC3E}">
        <p14:creationId xmlns:p14="http://schemas.microsoft.com/office/powerpoint/2010/main" val="20362193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evening everyone.</a:t>
            </a:r>
          </a:p>
          <a:p>
            <a:r>
              <a:rPr lang="en-US" dirty="0"/>
              <a:t>Hope you all had a blessed and joyful Christmas and New Years. I’m sure we’re all looking forward to what the Lord has in store for us in 2026. I hope you’re committed to keeping and practicing spiritual disciplines of reading Scripture and praying everyday and being active in service and fellowship with God’s people as best you can.</a:t>
            </a:r>
          </a:p>
          <a:p>
            <a:r>
              <a:rPr lang="en-US" dirty="0"/>
              <a:t>I’m glad you’re back tonight and thank you. I look forward to talking to you tonight about the upcoming semester and then the church’s place and role in Biblical Counseling and the role of church discipline in the counseling process.</a:t>
            </a:r>
          </a:p>
          <a:p>
            <a:r>
              <a:rPr lang="en-US" dirty="0"/>
              <a:t>Let’s commit our time this evening to the Lord. Let’s pray.</a:t>
            </a:r>
          </a:p>
        </p:txBody>
      </p:sp>
      <p:sp>
        <p:nvSpPr>
          <p:cNvPr id="4" name="Slide Number Placeholder 3"/>
          <p:cNvSpPr>
            <a:spLocks noGrp="1"/>
          </p:cNvSpPr>
          <p:nvPr>
            <p:ph type="sldNum" sz="quarter" idx="5"/>
          </p:nvPr>
        </p:nvSpPr>
        <p:spPr/>
        <p:txBody>
          <a:bodyPr/>
          <a:lstStyle/>
          <a:p>
            <a:fld id="{A1CE60C2-510B-4B24-8DB4-86DBA73E4331}" type="slidenum">
              <a:rPr lang="en-US" smtClean="0"/>
              <a:t>1</a:t>
            </a:fld>
            <a:endParaRPr lang="en-US"/>
          </a:p>
        </p:txBody>
      </p:sp>
    </p:spTree>
    <p:extLst>
      <p:ext uri="{BB962C8B-B14F-4D97-AF65-F5344CB8AC3E}">
        <p14:creationId xmlns:p14="http://schemas.microsoft.com/office/powerpoint/2010/main" val="13643812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Finally, I think this is a really good and simple overview of why the church is the center for all soul care in the church. </a:t>
            </a:r>
          </a:p>
          <a:p>
            <a:r>
              <a:rPr lang="en-US" dirty="0"/>
              <a:t>This is from 2 articles by Dr. Robert Jones from the Biblical Counseling Coalition of the benefits of church-based biblical counseling. The link is in your references.</a:t>
            </a:r>
          </a:p>
          <a:p>
            <a:r>
              <a:rPr lang="en-US" dirty="0"/>
              <a:t>- Christ-centered, biblical counseling provided for the members and visitors of a local church, done by the trained leaders and members, with the goal of helping those people follow Christ and function as growing members of that congregation.</a:t>
            </a:r>
          </a:p>
          <a:p>
            <a:endParaRPr lang="en-US" dirty="0"/>
          </a:p>
          <a:p>
            <a:r>
              <a:rPr lang="en-US" dirty="0"/>
              <a:t>A few quick highlights -</a:t>
            </a:r>
          </a:p>
        </p:txBody>
      </p:sp>
      <p:sp>
        <p:nvSpPr>
          <p:cNvPr id="4" name="Slide Number Placeholder 3"/>
          <p:cNvSpPr>
            <a:spLocks noGrp="1"/>
          </p:cNvSpPr>
          <p:nvPr>
            <p:ph type="sldNum" sz="quarter" idx="5"/>
          </p:nvPr>
        </p:nvSpPr>
        <p:spPr/>
        <p:txBody>
          <a:bodyPr/>
          <a:lstStyle/>
          <a:p>
            <a:fld id="{A1CE60C2-510B-4B24-8DB4-86DBA73E4331}" type="slidenum">
              <a:rPr lang="en-US" smtClean="0"/>
              <a:t>10</a:t>
            </a:fld>
            <a:endParaRPr lang="en-US"/>
          </a:p>
        </p:txBody>
      </p:sp>
    </p:spTree>
    <p:extLst>
      <p:ext uri="{BB962C8B-B14F-4D97-AF65-F5344CB8AC3E}">
        <p14:creationId xmlns:p14="http://schemas.microsoft.com/office/powerpoint/2010/main" val="9850296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Before we go on to the next question, I want to take just a few moments to talk about common grace. Brian addressed it way back in our second session in the fall. I wanted to briefly address it and define it as it is a hot topic in the biblical counseling field and in churches today. These two slides come from a podcast and manuscript from ACBC Truth in Love and the link is included in your references.</a:t>
            </a:r>
          </a:p>
          <a:p>
            <a:r>
              <a:rPr lang="en-US" dirty="0"/>
              <a:t>Common grace is a hot topic because it’s being hijacked as justification for bringing in secular theories, philosophies, and methodologies into biblical counseling as an act of common grace. They’re defining these things as being fruit of common grace, God-provided, so we should use it in the church.    </a:t>
            </a:r>
          </a:p>
          <a:p>
            <a:r>
              <a:rPr lang="en-US" dirty="0"/>
              <a:t>Colossians 2:8 reads: “See to it that no one takes you captive through philosophy and empty deception, according to the tradition of men, according to the elementary principles of the world, rather than according to Christ.”</a:t>
            </a:r>
          </a:p>
          <a:p>
            <a:r>
              <a:rPr lang="en-US" dirty="0"/>
              <a:t>What is common grace? It is God’s mercy, His kindness toward all people, and God’s non-saving, undeserved kindness that He shows to all people. It is non-salvific. </a:t>
            </a:r>
          </a:p>
          <a:p>
            <a:r>
              <a:rPr lang="en-US" dirty="0"/>
              <a:t>Talk about some of the verses.</a:t>
            </a:r>
          </a:p>
          <a:p>
            <a:r>
              <a:rPr lang="en-US" dirty="0"/>
              <a:t>An easy definition of common grace - God’s delay of final judgment, His restraint of sin, and His bestowing of external 	blessings to all mankind and creation. It is </a:t>
            </a:r>
            <a:r>
              <a:rPr lang="en-US" dirty="0" err="1"/>
              <a:t>noGod’s</a:t>
            </a:r>
            <a:r>
              <a:rPr lang="en-US" dirty="0"/>
              <a:t> common grace to us for our use in ministry.</a:t>
            </a:r>
          </a:p>
          <a:p>
            <a:endParaRPr lang="en-US" dirty="0"/>
          </a:p>
        </p:txBody>
      </p:sp>
      <p:sp>
        <p:nvSpPr>
          <p:cNvPr id="4" name="Slide Number Placeholder 3"/>
          <p:cNvSpPr>
            <a:spLocks noGrp="1"/>
          </p:cNvSpPr>
          <p:nvPr>
            <p:ph type="sldNum" sz="quarter" idx="5"/>
          </p:nvPr>
        </p:nvSpPr>
        <p:spPr/>
        <p:txBody>
          <a:bodyPr/>
          <a:lstStyle/>
          <a:p>
            <a:fld id="{A1CE60C2-510B-4B24-8DB4-86DBA73E4331}" type="slidenum">
              <a:rPr lang="en-US" smtClean="0"/>
              <a:t>11</a:t>
            </a:fld>
            <a:endParaRPr lang="en-US"/>
          </a:p>
        </p:txBody>
      </p:sp>
    </p:spTree>
    <p:extLst>
      <p:ext uri="{BB962C8B-B14F-4D97-AF65-F5344CB8AC3E}">
        <p14:creationId xmlns:p14="http://schemas.microsoft.com/office/powerpoint/2010/main" val="8797187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Just a couple more points…. Common grace does not include secular knowledge or insights that we must use to care for our people in the church.</a:t>
            </a:r>
          </a:p>
          <a:p>
            <a:endParaRPr lang="en-US" dirty="0"/>
          </a:p>
          <a:p>
            <a:r>
              <a:rPr lang="en-US" dirty="0"/>
              <a:t>Suggesting that what secular theorists knows is somehow granted through enhancement or empowerment or revelation as an operation of the Holy Spirit that we see in Scripture. Does the Holy Spirit empower unbelieving man to discover things that we (church) need to turn to and use in our counseling and soul care of God’s people?</a:t>
            </a:r>
          </a:p>
          <a:p>
            <a:endParaRPr lang="en-US" dirty="0"/>
          </a:p>
          <a:p>
            <a:r>
              <a:rPr lang="en-US" dirty="0"/>
              <a:t>Fallen man suppresses the truth about God. Fallen man can make observations, and he can understand aspects of creation. </a:t>
            </a:r>
          </a:p>
          <a:p>
            <a:endParaRPr lang="en-US" dirty="0"/>
          </a:p>
          <a:p>
            <a:r>
              <a:rPr lang="en-US" dirty="0"/>
              <a:t>But that knowledge is never neutral because spiritual antithesis is always there. </a:t>
            </a:r>
          </a:p>
          <a:p>
            <a:endParaRPr lang="en-US" dirty="0"/>
          </a:p>
          <a:p>
            <a:r>
              <a:rPr lang="en-US" dirty="0"/>
              <a:t>Noetic effect of sin on the mind, “man can use his mind adequately but not properly,” Man’s rationality has been stained by sin. Unbelieving man can make observations, but those observations are never neutral, and when they move into interpretation they’re based upon a worldview and presuppositions that are antithetical and inconsistent with a biblical worldview, therein the disparity emerges.</a:t>
            </a:r>
          </a:p>
          <a:p>
            <a:endParaRPr lang="en-US" dirty="0"/>
          </a:p>
          <a:p>
            <a:r>
              <a:rPr lang="en-US" dirty="0"/>
              <a:t>Must not claim that something comes from God, when science doesn’t bear that out. Must be cautious about what is theoretical and what is truly and genuinely scientific information that represents the world from God’s perspective and God’s order. Be cautious in making ourselves available and enchanted with theories that are still radically debated among seculars themselves (EMDR, attachment theory, etc.). Christians can be so enchanted with modern secular psychology and the proposals of modern psychological theories thar are not validated science. They’re debated within the scientific realm—secularists.</a:t>
            </a:r>
          </a:p>
          <a:p>
            <a:endParaRPr lang="en-US" dirty="0"/>
          </a:p>
          <a:p>
            <a:r>
              <a:rPr lang="en-US" dirty="0"/>
              <a:t>Questions </a:t>
            </a:r>
            <a:r>
              <a:rPr lang="en-US" dirty="0" err="1"/>
              <a:t>ans</a:t>
            </a:r>
            <a:r>
              <a:rPr lang="en-US" dirty="0"/>
              <a:t> comments!!</a:t>
            </a:r>
          </a:p>
          <a:p>
            <a:endParaRPr lang="en-US" dirty="0"/>
          </a:p>
        </p:txBody>
      </p:sp>
      <p:sp>
        <p:nvSpPr>
          <p:cNvPr id="4" name="Slide Number Placeholder 3"/>
          <p:cNvSpPr>
            <a:spLocks noGrp="1"/>
          </p:cNvSpPr>
          <p:nvPr>
            <p:ph type="sldNum" sz="quarter" idx="5"/>
          </p:nvPr>
        </p:nvSpPr>
        <p:spPr/>
        <p:txBody>
          <a:bodyPr/>
          <a:lstStyle/>
          <a:p>
            <a:fld id="{A1CE60C2-510B-4B24-8DB4-86DBA73E4331}" type="slidenum">
              <a:rPr lang="en-US" smtClean="0"/>
              <a:t>12</a:t>
            </a:fld>
            <a:endParaRPr lang="en-US"/>
          </a:p>
        </p:txBody>
      </p:sp>
    </p:spTree>
    <p:extLst>
      <p:ext uri="{BB962C8B-B14F-4D97-AF65-F5344CB8AC3E}">
        <p14:creationId xmlns:p14="http://schemas.microsoft.com/office/powerpoint/2010/main" val="8580554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next question on the ACBC certification exam comes from the counseling exam. We have one more theology question and Brian will address it next week.</a:t>
            </a:r>
          </a:p>
          <a:p>
            <a:r>
              <a:rPr lang="en-US" dirty="0"/>
              <a:t>We’ve talked through this question a little back in December, but we need to address it in the specific context of biblical counseling.</a:t>
            </a:r>
          </a:p>
          <a:p>
            <a:r>
              <a:rPr lang="en-US" dirty="0"/>
              <a:t>What is the role of church discipline – restoration – in biblical counseling?</a:t>
            </a:r>
          </a:p>
          <a:p>
            <a:endParaRPr lang="en-US" dirty="0"/>
          </a:p>
          <a:p>
            <a:r>
              <a:rPr lang="en-US" dirty="0"/>
              <a:t>Church discipline is always about restoration. It is disciplining a church member in order to restore them to fellowship and good standing in the body of Christ.</a:t>
            </a:r>
          </a:p>
          <a:p>
            <a:r>
              <a:rPr lang="en-US" dirty="0"/>
              <a:t>Look at the second statement there - If a church member comes to counseling for a sin matter, or sin is discovered during counseling, and the counselee does not repent and rejects counseling/restoration efforts, church discipline is the next and necessary step in resolving unconfessed/unrepentant sin.</a:t>
            </a:r>
          </a:p>
          <a:p>
            <a:endParaRPr lang="en-US" dirty="0"/>
          </a:p>
          <a:p>
            <a:r>
              <a:rPr lang="en-US" dirty="0"/>
              <a:t>Let’s read from Matthew 18:12-20 &lt;READ&gt;</a:t>
            </a:r>
          </a:p>
          <a:p>
            <a:endParaRPr lang="en-US" dirty="0"/>
          </a:p>
          <a:p>
            <a:r>
              <a:rPr lang="en-US" dirty="0"/>
              <a:t>We’ll read some of these other passages as we go along.</a:t>
            </a:r>
          </a:p>
        </p:txBody>
      </p:sp>
      <p:sp>
        <p:nvSpPr>
          <p:cNvPr id="4" name="Slide Number Placeholder 3"/>
          <p:cNvSpPr>
            <a:spLocks noGrp="1"/>
          </p:cNvSpPr>
          <p:nvPr>
            <p:ph type="sldNum" sz="quarter" idx="5"/>
          </p:nvPr>
        </p:nvSpPr>
        <p:spPr/>
        <p:txBody>
          <a:bodyPr/>
          <a:lstStyle/>
          <a:p>
            <a:fld id="{A1CE60C2-510B-4B24-8DB4-86DBA73E4331}" type="slidenum">
              <a:rPr lang="en-US" smtClean="0"/>
              <a:t>13</a:t>
            </a:fld>
            <a:endParaRPr lang="en-US"/>
          </a:p>
        </p:txBody>
      </p:sp>
    </p:spTree>
    <p:extLst>
      <p:ext uri="{BB962C8B-B14F-4D97-AF65-F5344CB8AC3E}">
        <p14:creationId xmlns:p14="http://schemas.microsoft.com/office/powerpoint/2010/main" val="1514212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1DC973-7ECB-C12F-618E-D910C48583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0A5A57-6C2E-358A-23CF-4C6B452DAE2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759CA8-54A2-1BE5-F818-F9EF0580CCA9}"/>
              </a:ext>
            </a:extLst>
          </p:cNvPr>
          <p:cNvSpPr>
            <a:spLocks noGrp="1"/>
          </p:cNvSpPr>
          <p:nvPr>
            <p:ph type="body" idx="1"/>
          </p:nvPr>
        </p:nvSpPr>
        <p:spPr/>
        <p:txBody>
          <a:bodyPr/>
          <a:lstStyle/>
          <a:p>
            <a:r>
              <a:rPr lang="en-US" dirty="0"/>
              <a:t>Church discipline has two primary concerns:</a:t>
            </a:r>
          </a:p>
          <a:p>
            <a:r>
              <a:rPr lang="en-US" dirty="0"/>
              <a:t>	- The discipline, sanctification, and the restoration of the sinning and unrepentant member, and</a:t>
            </a:r>
          </a:p>
          <a:p>
            <a:r>
              <a:rPr lang="en-US" dirty="0"/>
              <a:t>	- the purity and dignity of the church, the bride of Christ.</a:t>
            </a:r>
          </a:p>
          <a:p>
            <a:r>
              <a:rPr lang="en-US" dirty="0"/>
              <a:t>A good resource for this question comes from Jay Adams’ book, Handbook of Church Discipline and is listed in your references.  </a:t>
            </a:r>
          </a:p>
          <a:p>
            <a:endParaRPr lang="en-US" dirty="0"/>
          </a:p>
          <a:p>
            <a:r>
              <a:rPr lang="en-US" dirty="0"/>
              <a:t>When someone is confronted and admonished for their sin, that initiates the church discipline process. We’ll walk through that whole process and how its done in just a moment.</a:t>
            </a:r>
          </a:p>
          <a:p>
            <a:r>
              <a:rPr lang="en-US" dirty="0"/>
              <a:t>In the biblical counseling process, simply stated, if counseling involves or reveals a sin matter and the person refuses to sincerely confess and repent of their sin, and the counseling cannot continue, it becomes a church discipline matter and is no longer a counseling issue.</a:t>
            </a:r>
          </a:p>
        </p:txBody>
      </p:sp>
      <p:sp>
        <p:nvSpPr>
          <p:cNvPr id="4" name="Slide Number Placeholder 3">
            <a:extLst>
              <a:ext uri="{FF2B5EF4-FFF2-40B4-BE49-F238E27FC236}">
                <a16:creationId xmlns:a16="http://schemas.microsoft.com/office/drawing/2014/main" id="{6A2A88EC-F096-678E-D6E3-924CBD000535}"/>
              </a:ext>
            </a:extLst>
          </p:cNvPr>
          <p:cNvSpPr>
            <a:spLocks noGrp="1"/>
          </p:cNvSpPr>
          <p:nvPr>
            <p:ph type="sldNum" sz="quarter" idx="5"/>
          </p:nvPr>
        </p:nvSpPr>
        <p:spPr/>
        <p:txBody>
          <a:bodyPr/>
          <a:lstStyle/>
          <a:p>
            <a:fld id="{A1CE60C2-510B-4B24-8DB4-86DBA73E4331}" type="slidenum">
              <a:rPr lang="en-US" smtClean="0"/>
              <a:t>14</a:t>
            </a:fld>
            <a:endParaRPr lang="en-US"/>
          </a:p>
        </p:txBody>
      </p:sp>
    </p:spTree>
    <p:extLst>
      <p:ext uri="{BB962C8B-B14F-4D97-AF65-F5344CB8AC3E}">
        <p14:creationId xmlns:p14="http://schemas.microsoft.com/office/powerpoint/2010/main" val="12598072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F35B70-6839-5A82-9A41-756094D6C8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FEFFBF-963A-B977-6E41-650DEC4823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132DA65-4E5B-51C9-E20B-367D0C530F95}"/>
              </a:ext>
            </a:extLst>
          </p:cNvPr>
          <p:cNvSpPr>
            <a:spLocks noGrp="1"/>
          </p:cNvSpPr>
          <p:nvPr>
            <p:ph type="body" idx="1"/>
          </p:nvPr>
        </p:nvSpPr>
        <p:spPr/>
        <p:txBody>
          <a:bodyPr/>
          <a:lstStyle/>
          <a:p>
            <a:r>
              <a:rPr lang="en-US" dirty="0"/>
              <a:t>These are a couple quotes from Jay Adams.</a:t>
            </a:r>
          </a:p>
          <a:p>
            <a:r>
              <a:rPr lang="en-US" dirty="0"/>
              <a:t>The whole concern of church discipline is not purging undesirable members, but reconciliation and restoration.</a:t>
            </a:r>
          </a:p>
        </p:txBody>
      </p:sp>
      <p:sp>
        <p:nvSpPr>
          <p:cNvPr id="4" name="Slide Number Placeholder 3">
            <a:extLst>
              <a:ext uri="{FF2B5EF4-FFF2-40B4-BE49-F238E27FC236}">
                <a16:creationId xmlns:a16="http://schemas.microsoft.com/office/drawing/2014/main" id="{98FEFD09-454A-D11D-D9BD-1041015F9853}"/>
              </a:ext>
            </a:extLst>
          </p:cNvPr>
          <p:cNvSpPr>
            <a:spLocks noGrp="1"/>
          </p:cNvSpPr>
          <p:nvPr>
            <p:ph type="sldNum" sz="quarter" idx="5"/>
          </p:nvPr>
        </p:nvSpPr>
        <p:spPr/>
        <p:txBody>
          <a:bodyPr/>
          <a:lstStyle/>
          <a:p>
            <a:fld id="{A1CE60C2-510B-4B24-8DB4-86DBA73E4331}" type="slidenum">
              <a:rPr lang="en-US" smtClean="0"/>
              <a:t>15</a:t>
            </a:fld>
            <a:endParaRPr lang="en-US"/>
          </a:p>
        </p:txBody>
      </p:sp>
    </p:spTree>
    <p:extLst>
      <p:ext uri="{BB962C8B-B14F-4D97-AF65-F5344CB8AC3E}">
        <p14:creationId xmlns:p14="http://schemas.microsoft.com/office/powerpoint/2010/main" val="36711387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We’ve seen these before from ACBC in their doctrine and standards.</a:t>
            </a:r>
          </a:p>
          <a:p>
            <a:r>
              <a:rPr lang="en-US" dirty="0"/>
              <a:t>The bottom line here is Christian counselors and counselees must be a part of a local church body. They should be active members involved in church body life from which an environment of sanctification, spiritual growth and maturity, responsibility and accountability among each other, and together loving God and one another.</a:t>
            </a:r>
          </a:p>
          <a:p>
            <a:r>
              <a:rPr lang="en-US" dirty="0"/>
              <a:t>Counselors and counselees should be active members in churches that practice church discipline, at every level, in restoration of individuals and maintaining the purity of the church.</a:t>
            </a:r>
          </a:p>
        </p:txBody>
      </p:sp>
      <p:sp>
        <p:nvSpPr>
          <p:cNvPr id="4" name="Slide Number Placeholder 3"/>
          <p:cNvSpPr>
            <a:spLocks noGrp="1"/>
          </p:cNvSpPr>
          <p:nvPr>
            <p:ph type="sldNum" sz="quarter" idx="5"/>
          </p:nvPr>
        </p:nvSpPr>
        <p:spPr/>
        <p:txBody>
          <a:bodyPr/>
          <a:lstStyle/>
          <a:p>
            <a:fld id="{A1CE60C2-510B-4B24-8DB4-86DBA73E4331}" type="slidenum">
              <a:rPr lang="en-US" smtClean="0"/>
              <a:t>16</a:t>
            </a:fld>
            <a:endParaRPr lang="en-US"/>
          </a:p>
        </p:txBody>
      </p:sp>
    </p:spTree>
    <p:extLst>
      <p:ext uri="{BB962C8B-B14F-4D97-AF65-F5344CB8AC3E}">
        <p14:creationId xmlns:p14="http://schemas.microsoft.com/office/powerpoint/2010/main" val="24786232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take a look at ho we try to faithfully and obediently practice church discipline according to the Lord’s command in Matthew 18. You have an extract of the SMCC constitution in your handbook that outlines how we do it and which follows Matthew 18. </a:t>
            </a:r>
          </a:p>
          <a:p>
            <a:r>
              <a:rPr lang="en-US" dirty="0"/>
              <a:t>This biblical process is for adults 18 and older. Parents are responsible for “church discipline” for their children. Not talking about unruly or misbehaving children, but those engaging in serious misconduct (vandalism, physical violence, threatening, bullying, sexual misconduct, substance abuse, etc.). Obviously, if a parent fails to appropriately discipline their children and that lack of discipline results in affecting the church, then the parents would find themselves in discipline.</a:t>
            </a:r>
          </a:p>
          <a:p>
            <a:endParaRPr lang="en-US" dirty="0"/>
          </a:p>
          <a:p>
            <a:r>
              <a:rPr lang="en-US" dirty="0"/>
              <a:t>You can follow along in your handout and Matthew 18. The first thing I want to point out before we get into the individual steps is church discipline is not only step 3 tell it to the church and step 4 disciplinary action. Church discipline begins when individual members confront their brother or sister in love, with the purpose of restoration. Steps 3 and 4 are public, but that’s way down the line. Steps 1 and 2 should be going on all the time. We teach that truth and process and hold to it.</a:t>
            </a:r>
          </a:p>
          <a:p>
            <a:r>
              <a:rPr lang="en-US" dirty="0"/>
              <a:t>&lt;GO through steps 1-2&gt;</a:t>
            </a:r>
          </a:p>
        </p:txBody>
      </p:sp>
      <p:sp>
        <p:nvSpPr>
          <p:cNvPr id="4" name="Slide Number Placeholder 3"/>
          <p:cNvSpPr>
            <a:spLocks noGrp="1"/>
          </p:cNvSpPr>
          <p:nvPr>
            <p:ph type="sldNum" sz="quarter" idx="5"/>
          </p:nvPr>
        </p:nvSpPr>
        <p:spPr/>
        <p:txBody>
          <a:bodyPr/>
          <a:lstStyle/>
          <a:p>
            <a:fld id="{A1CE60C2-510B-4B24-8DB4-86DBA73E4331}" type="slidenum">
              <a:rPr lang="en-US" smtClean="0"/>
              <a:t>17</a:t>
            </a:fld>
            <a:endParaRPr lang="en-US"/>
          </a:p>
        </p:txBody>
      </p:sp>
    </p:spTree>
    <p:extLst>
      <p:ext uri="{BB962C8B-B14F-4D97-AF65-F5344CB8AC3E}">
        <p14:creationId xmlns:p14="http://schemas.microsoft.com/office/powerpoint/2010/main" val="39496374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Matthew 18 - Step 3 is open communication, tell it to the church.</a:t>
            </a:r>
          </a:p>
          <a:p>
            <a:r>
              <a:rPr lang="en-US" dirty="0"/>
              <a:t>This step is not intended to be punitive, but can seem like it to the individual and the member. The purpose is to leverage the body in prayer, admonishment, and exhortation to and for the individual for repentance.</a:t>
            </a:r>
          </a:p>
          <a:p>
            <a:r>
              <a:rPr lang="en-US" dirty="0"/>
              <a:t>This quote is from Jay Adams and is a good summary for step 3.</a:t>
            </a:r>
          </a:p>
          <a:p>
            <a:r>
              <a:rPr lang="en-US" dirty="0"/>
              <a:t>Its important to note that we come to step 3 not because of the original sin matter, but for the sin of unrepentance. Remember, unrepentance initiated the ongoing process of church discipline once it was rebuffed in step 1.</a:t>
            </a:r>
          </a:p>
          <a:p>
            <a:r>
              <a:rPr lang="en-US" dirty="0"/>
              <a:t>Also, when telling it to the church, it’s not necessary to get into the details of the original sin matter or the details of the lack of repentance or unwillingness to reconcile. A broad overview is sufficient.</a:t>
            </a:r>
          </a:p>
        </p:txBody>
      </p:sp>
      <p:sp>
        <p:nvSpPr>
          <p:cNvPr id="4" name="Slide Number Placeholder 3"/>
          <p:cNvSpPr>
            <a:spLocks noGrp="1"/>
          </p:cNvSpPr>
          <p:nvPr>
            <p:ph type="sldNum" sz="quarter" idx="5"/>
          </p:nvPr>
        </p:nvSpPr>
        <p:spPr/>
        <p:txBody>
          <a:bodyPr/>
          <a:lstStyle/>
          <a:p>
            <a:fld id="{A1CE60C2-510B-4B24-8DB4-86DBA73E4331}" type="slidenum">
              <a:rPr lang="en-US" smtClean="0"/>
              <a:t>18</a:t>
            </a:fld>
            <a:endParaRPr lang="en-US"/>
          </a:p>
        </p:txBody>
      </p:sp>
    </p:spTree>
    <p:extLst>
      <p:ext uri="{BB962C8B-B14F-4D97-AF65-F5344CB8AC3E}">
        <p14:creationId xmlns:p14="http://schemas.microsoft.com/office/powerpoint/2010/main" val="30828249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Matthew 18: - If necessary, we move to step 4 which is disciplinary action or excommunication if you will.</a:t>
            </a:r>
          </a:p>
          <a:p>
            <a:r>
              <a:rPr lang="en-US" dirty="0"/>
              <a:t>Review by-laws….</a:t>
            </a:r>
          </a:p>
          <a:p>
            <a:r>
              <a:rPr lang="en-US" dirty="0"/>
              <a:t>This is putting someone out of the church and treating them as if they were Gentiles and tax collectors.</a:t>
            </a:r>
          </a:p>
          <a:p>
            <a:r>
              <a:rPr lang="en-US" dirty="0"/>
              <a:t>They’re put out so that they no longer enjoy the fellowship, support and protection of the church </a:t>
            </a:r>
          </a:p>
          <a:p>
            <a:r>
              <a:rPr lang="en-US" dirty="0"/>
              <a:t>Listen to 1 Corinthians 5 &lt;READ&gt;</a:t>
            </a:r>
          </a:p>
        </p:txBody>
      </p:sp>
      <p:sp>
        <p:nvSpPr>
          <p:cNvPr id="4" name="Slide Number Placeholder 3"/>
          <p:cNvSpPr>
            <a:spLocks noGrp="1"/>
          </p:cNvSpPr>
          <p:nvPr>
            <p:ph type="sldNum" sz="quarter" idx="5"/>
          </p:nvPr>
        </p:nvSpPr>
        <p:spPr/>
        <p:txBody>
          <a:bodyPr/>
          <a:lstStyle/>
          <a:p>
            <a:fld id="{A1CE60C2-510B-4B24-8DB4-86DBA73E4331}" type="slidenum">
              <a:rPr lang="en-US" smtClean="0"/>
              <a:t>19</a:t>
            </a:fld>
            <a:endParaRPr lang="en-US"/>
          </a:p>
        </p:txBody>
      </p:sp>
    </p:spTree>
    <p:extLst>
      <p:ext uri="{BB962C8B-B14F-4D97-AF65-F5344CB8AC3E}">
        <p14:creationId xmlns:p14="http://schemas.microsoft.com/office/powerpoint/2010/main" val="42565204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you’ll look at the back of your handout you’ll see the class schedule from now until the end of April.</a:t>
            </a:r>
          </a:p>
          <a:p>
            <a:r>
              <a:rPr lang="en-US" dirty="0"/>
              <a:t>We have a couple more theology questions to cover and then Dr. Howard Eyrich will be our guest speaker at the end of the month (TALK ABOUT DR. </a:t>
            </a:r>
            <a:r>
              <a:rPr lang="en-US"/>
              <a:t>E). </a:t>
            </a:r>
            <a:endParaRPr lang="en-US" dirty="0"/>
          </a:p>
          <a:p>
            <a:r>
              <a:rPr lang="en-US" dirty="0"/>
              <a:t>From that point, we’ll be going through counseling and life topics.</a:t>
            </a:r>
          </a:p>
          <a:p>
            <a:r>
              <a:rPr lang="en-US" dirty="0"/>
              <a:t>&lt;REVIEW&gt;</a:t>
            </a:r>
          </a:p>
        </p:txBody>
      </p:sp>
      <p:sp>
        <p:nvSpPr>
          <p:cNvPr id="4" name="Slide Number Placeholder 3"/>
          <p:cNvSpPr>
            <a:spLocks noGrp="1"/>
          </p:cNvSpPr>
          <p:nvPr>
            <p:ph type="sldNum" sz="quarter" idx="5"/>
          </p:nvPr>
        </p:nvSpPr>
        <p:spPr/>
        <p:txBody>
          <a:bodyPr/>
          <a:lstStyle/>
          <a:p>
            <a:fld id="{A1CE60C2-510B-4B24-8DB4-86DBA73E4331}" type="slidenum">
              <a:rPr lang="en-US" smtClean="0"/>
              <a:t>2</a:t>
            </a:fld>
            <a:endParaRPr lang="en-US"/>
          </a:p>
        </p:txBody>
      </p:sp>
    </p:spTree>
    <p:extLst>
      <p:ext uri="{BB962C8B-B14F-4D97-AF65-F5344CB8AC3E}">
        <p14:creationId xmlns:p14="http://schemas.microsoft.com/office/powerpoint/2010/main" val="8333183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step affects the entire church. Church members no longer associate with or in contact with them except for the purpose of evangelism, exhortation to repentance.</a:t>
            </a:r>
          </a:p>
          <a:p>
            <a:r>
              <a:rPr lang="en-US" dirty="0"/>
              <a:t>DISCUSS the goals of step 4</a:t>
            </a:r>
          </a:p>
          <a:p>
            <a:endParaRPr lang="en-US" dirty="0"/>
          </a:p>
          <a:p>
            <a:r>
              <a:rPr lang="en-US" dirty="0"/>
              <a:t>DISCUSS Continuing authority and restoration</a:t>
            </a:r>
          </a:p>
          <a:p>
            <a:endParaRPr lang="en-US" dirty="0"/>
          </a:p>
        </p:txBody>
      </p:sp>
      <p:sp>
        <p:nvSpPr>
          <p:cNvPr id="4" name="Slide Number Placeholder 3"/>
          <p:cNvSpPr>
            <a:spLocks noGrp="1"/>
          </p:cNvSpPr>
          <p:nvPr>
            <p:ph type="sldNum" sz="quarter" idx="5"/>
          </p:nvPr>
        </p:nvSpPr>
        <p:spPr/>
        <p:txBody>
          <a:bodyPr/>
          <a:lstStyle/>
          <a:p>
            <a:fld id="{A1CE60C2-510B-4B24-8DB4-86DBA73E4331}" type="slidenum">
              <a:rPr lang="en-US" smtClean="0"/>
              <a:t>20</a:t>
            </a:fld>
            <a:endParaRPr lang="en-US"/>
          </a:p>
        </p:txBody>
      </p:sp>
    </p:spTree>
    <p:extLst>
      <p:ext uri="{BB962C8B-B14F-4D97-AF65-F5344CB8AC3E}">
        <p14:creationId xmlns:p14="http://schemas.microsoft.com/office/powerpoint/2010/main" val="232980848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SMCC Membership Covenant – You have an extract in your handout – discuss that every member agrees to and signs the covenant with an elder when they join the church.</a:t>
            </a:r>
          </a:p>
          <a:p>
            <a:endParaRPr lang="en-US" dirty="0"/>
          </a:p>
          <a:p>
            <a:r>
              <a:rPr lang="en-US" dirty="0"/>
              <a:t>SMCC Terms of Counseling Agreement – You also have a copy of the counseling Terms of Agreement that everyone signs along with the counselor before counseling begins. For church members specifically it states that if counseling fails to resolve the matters in question and if a sin issue is not resolved and the person remains unrepentant, the matter is sent to the elders for church discipline. &lt;DISCUSS&gt;</a:t>
            </a:r>
          </a:p>
          <a:p>
            <a:r>
              <a:rPr lang="en-US" dirty="0"/>
              <a:t>SMCC Members</a:t>
            </a:r>
          </a:p>
          <a:p>
            <a:r>
              <a:rPr lang="en-US" dirty="0"/>
              <a:t>In addition, this counseling ministry seeks to serve the members of SMCC especially, in a competent, compassionate, and confidential manner. Counselors are trained to view their role as supportive of the overall mission and vision of the congregation in Worship, Evangelism, Love, and Learning. There is a “shepherding” responsibility that counselors owe to those who come here for counseling. Members of SMCC who reveal behavior contrary to the Constitution and By-Laws of SMCC and who persist in their resistance to constructive counsel are subject to referral to the Elder Council for the Church Discipline Process by way of the Director of Counseling, in which case certain information shared in counseling may be revealed to the council of elders. Members of SMCC have the prerogative of including a church pastor/elder, or another third party at their choosing in the counseling process; this may limit the value of any privileged communication. Counselors will only provide information gained in counseling regarding the pertinent sin issue to the Church Discipline Committee as provided in the confidentiality terms of this COUNSELING AGREEMENT FORM</a:t>
            </a:r>
          </a:p>
        </p:txBody>
      </p:sp>
      <p:sp>
        <p:nvSpPr>
          <p:cNvPr id="4" name="Slide Number Placeholder 3"/>
          <p:cNvSpPr>
            <a:spLocks noGrp="1"/>
          </p:cNvSpPr>
          <p:nvPr>
            <p:ph type="sldNum" sz="quarter" idx="5"/>
          </p:nvPr>
        </p:nvSpPr>
        <p:spPr/>
        <p:txBody>
          <a:bodyPr/>
          <a:lstStyle/>
          <a:p>
            <a:fld id="{A1CE60C2-510B-4B24-8DB4-86DBA73E4331}" type="slidenum">
              <a:rPr lang="en-US" smtClean="0"/>
              <a:t>21</a:t>
            </a:fld>
            <a:endParaRPr lang="en-US"/>
          </a:p>
        </p:txBody>
      </p:sp>
    </p:spTree>
    <p:extLst>
      <p:ext uri="{BB962C8B-B14F-4D97-AF65-F5344CB8AC3E}">
        <p14:creationId xmlns:p14="http://schemas.microsoft.com/office/powerpoint/2010/main" val="31238301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the ultimate goal of church discipline, even in the biblical counseling process, is restoration.</a:t>
            </a:r>
          </a:p>
          <a:p>
            <a:r>
              <a:rPr lang="en-US" dirty="0"/>
              <a:t>Remember the guy in 1 Cor 5? He was put out of the church by Paul.</a:t>
            </a:r>
          </a:p>
          <a:p>
            <a:r>
              <a:rPr lang="en-US" dirty="0"/>
              <a:t>Maybe we read about his restoration here in 2 Cor 2 &lt;READ&gt;</a:t>
            </a:r>
          </a:p>
          <a:p>
            <a:endParaRPr lang="en-US" dirty="0"/>
          </a:p>
          <a:p>
            <a:r>
              <a:rPr lang="en-US" dirty="0"/>
              <a:t>If the member repents and we don’t do our part by restoring him, then we sin as well and give the devil a foothold as an unfaithful and disobedient church.</a:t>
            </a:r>
          </a:p>
          <a:p>
            <a:endParaRPr lang="en-US" dirty="0"/>
          </a:p>
          <a:p>
            <a:r>
              <a:rPr lang="en-US" dirty="0"/>
              <a:t>OK, thoughts, comments, questions?</a:t>
            </a:r>
          </a:p>
          <a:p>
            <a:endParaRPr lang="en-US" dirty="0"/>
          </a:p>
          <a:p>
            <a:r>
              <a:rPr lang="en-US" dirty="0"/>
              <a:t>Next week Brian will be leading us through the final theology question and the doctrine of the Trinity and its biblical basis and why its important to us. In two weeks, Dr. Eyrich will be with us. </a:t>
            </a:r>
          </a:p>
        </p:txBody>
      </p:sp>
      <p:sp>
        <p:nvSpPr>
          <p:cNvPr id="4" name="Slide Number Placeholder 3"/>
          <p:cNvSpPr>
            <a:spLocks noGrp="1"/>
          </p:cNvSpPr>
          <p:nvPr>
            <p:ph type="sldNum" sz="quarter" idx="5"/>
          </p:nvPr>
        </p:nvSpPr>
        <p:spPr/>
        <p:txBody>
          <a:bodyPr/>
          <a:lstStyle/>
          <a:p>
            <a:fld id="{A1CE60C2-510B-4B24-8DB4-86DBA73E4331}" type="slidenum">
              <a:rPr lang="en-US" smtClean="0"/>
              <a:t>22</a:t>
            </a:fld>
            <a:endParaRPr lang="en-US"/>
          </a:p>
        </p:txBody>
      </p:sp>
    </p:spTree>
    <p:extLst>
      <p:ext uri="{BB962C8B-B14F-4D97-AF65-F5344CB8AC3E}">
        <p14:creationId xmlns:p14="http://schemas.microsoft.com/office/powerpoint/2010/main" val="14508311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OK – now we’re going to address our first question, “What role should the church play in the counseling process?” We started this question back in December but we ran out of time. I think its so important that we understand it that I think we need to go back through it.</a:t>
            </a:r>
          </a:p>
          <a:p>
            <a:r>
              <a:rPr lang="en-US" dirty="0"/>
              <a:t>The church is the central point, or should be the central point, for counseling the members of the body of Christ.</a:t>
            </a:r>
          </a:p>
          <a:p>
            <a:r>
              <a:rPr lang="en-US" dirty="0"/>
              <a:t>The saints of the household of God, our family members, should receive our attention, service, compassion, and love through our personal ministry of the Word of God to help them overcome the effects of their suffering or sin.</a:t>
            </a:r>
          </a:p>
          <a:p>
            <a:r>
              <a:rPr lang="en-US" dirty="0"/>
              <a:t>We’ve read it before, but Romans 15:14 is our charge &lt;READ&gt;</a:t>
            </a:r>
          </a:p>
          <a:p>
            <a:endParaRPr lang="en-US" dirty="0"/>
          </a:p>
          <a:p>
            <a:r>
              <a:rPr lang="en-US" dirty="0"/>
              <a:t>You see here, the ACBC doctrine proclaiming the centrality of the church for soul care by biblical counseling. Soul care, of which biblical counseling, discipleship, and shepherding are the components of soul care, is the church’s responsibility to its members.</a:t>
            </a:r>
          </a:p>
          <a:p>
            <a:r>
              <a:rPr lang="en-US" dirty="0"/>
              <a:t>Another foundational passage comes to us from 2 Peter 1 where we’re told we have everything we need for life and godliness. Listen to these words &lt;READ&gt;</a:t>
            </a:r>
          </a:p>
          <a:p>
            <a:r>
              <a:rPr lang="en-US" dirty="0"/>
              <a:t>What do we have that enables us to accomplish what Peter describes? Where else would we get this?</a:t>
            </a:r>
            <a:br>
              <a:rPr lang="en-US" dirty="0"/>
            </a:br>
            <a:endParaRPr lang="en-US" dirty="0"/>
          </a:p>
        </p:txBody>
      </p:sp>
      <p:sp>
        <p:nvSpPr>
          <p:cNvPr id="4" name="Slide Number Placeholder 3"/>
          <p:cNvSpPr>
            <a:spLocks noGrp="1"/>
          </p:cNvSpPr>
          <p:nvPr>
            <p:ph type="sldNum" sz="quarter" idx="5"/>
          </p:nvPr>
        </p:nvSpPr>
        <p:spPr/>
        <p:txBody>
          <a:bodyPr/>
          <a:lstStyle/>
          <a:p>
            <a:fld id="{A1CE60C2-510B-4B24-8DB4-86DBA73E4331}" type="slidenum">
              <a:rPr lang="en-US" smtClean="0"/>
              <a:t>3</a:t>
            </a:fld>
            <a:endParaRPr lang="en-US"/>
          </a:p>
        </p:txBody>
      </p:sp>
    </p:spTree>
    <p:extLst>
      <p:ext uri="{BB962C8B-B14F-4D97-AF65-F5344CB8AC3E}">
        <p14:creationId xmlns:p14="http://schemas.microsoft.com/office/powerpoint/2010/main" val="4461577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from an article from Speaking the Truth in Love by Kyle Gangel about biblical counseling in the church (the link is included in the references in your handout).</a:t>
            </a:r>
          </a:p>
          <a:p>
            <a:r>
              <a:rPr lang="en-US" dirty="0"/>
              <a:t>So, 2 Timothy 3:16-17 reads - “All Scripture is inspired by God and profitable for teaching, for reproof, for correction, for training in righteousness; so that the man of God may be adequate, equipped for every good work.” </a:t>
            </a:r>
          </a:p>
          <a:p>
            <a:r>
              <a:rPr lang="en-US" dirty="0"/>
              <a:t>Biblical counseling is part of every good work in the church, and we went over this passage and utilization when we covered authority and sufficiency of Scripture in the fall.</a:t>
            </a:r>
          </a:p>
          <a:p>
            <a:r>
              <a:rPr lang="en-US" dirty="0"/>
              <a:t>Remember that the church is the </a:t>
            </a:r>
            <a:r>
              <a:rPr lang="en-US" i="1" dirty="0"/>
              <a:t>ecclesia, </a:t>
            </a:r>
            <a:r>
              <a:rPr lang="en-US" i="0" dirty="0"/>
              <a:t>the called out ones. It is God’s people living life together in worshipping God, growing and maturing in grace together, being sanctified together, being equipped to go and make disciples, and to admonish one another.</a:t>
            </a:r>
          </a:p>
          <a:p>
            <a:r>
              <a:rPr lang="en-US" i="0" dirty="0"/>
              <a:t>Biblical counseling done in the church is intended as God’s people ministering to God’s people, to admonish and encourager to help one another in our sanctification in growing in Christlikeness.</a:t>
            </a:r>
          </a:p>
          <a:p>
            <a:r>
              <a:rPr lang="en-US" i="0" dirty="0"/>
              <a:t>The author uses this quote from David Powlison to highlight the church and God’s people to each other.</a:t>
            </a:r>
          </a:p>
          <a:p>
            <a:endParaRPr lang="en-US" dirty="0"/>
          </a:p>
        </p:txBody>
      </p:sp>
      <p:sp>
        <p:nvSpPr>
          <p:cNvPr id="4" name="Slide Number Placeholder 3"/>
          <p:cNvSpPr>
            <a:spLocks noGrp="1"/>
          </p:cNvSpPr>
          <p:nvPr>
            <p:ph type="sldNum" sz="quarter" idx="5"/>
          </p:nvPr>
        </p:nvSpPr>
        <p:spPr/>
        <p:txBody>
          <a:bodyPr/>
          <a:lstStyle/>
          <a:p>
            <a:fld id="{A1CE60C2-510B-4B24-8DB4-86DBA73E4331}" type="slidenum">
              <a:rPr lang="en-US" smtClean="0"/>
              <a:t>4</a:t>
            </a:fld>
            <a:endParaRPr lang="en-US"/>
          </a:p>
        </p:txBody>
      </p:sp>
    </p:spTree>
    <p:extLst>
      <p:ext uri="{BB962C8B-B14F-4D97-AF65-F5344CB8AC3E}">
        <p14:creationId xmlns:p14="http://schemas.microsoft.com/office/powerpoint/2010/main" val="20001935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rtl="0"/>
            <a:r>
              <a:rPr lang="en-US" dirty="0"/>
              <a:t>Let’s take a few minutes to explain a bit of why the role of the church in biblical counseling is even a topic of discussion and isn’t a generally accepted presupposition of all in the church. I’ve taken a lot of this from Dale Johnson’s book, </a:t>
            </a:r>
            <a:r>
              <a:rPr lang="en-US" i="1" dirty="0"/>
              <a:t>The Church as a Culture of Care. </a:t>
            </a:r>
            <a:r>
              <a:rPr lang="en-US" i="0" dirty="0"/>
              <a:t>Dale is currently the Executive Director of ACBC.</a:t>
            </a:r>
            <a:endParaRPr lang="en-US" i="1" dirty="0"/>
          </a:p>
          <a:p>
            <a:pPr algn="just" rtl="0"/>
            <a:r>
              <a:rPr lang="en-US" i="0" dirty="0"/>
              <a:t>The church has always been God’s means of soul care for its members. The reason we are here is a failure of the church to uphold its responsibility for soul care and referring it out to the world.</a:t>
            </a:r>
          </a:p>
          <a:p>
            <a:pPr algn="just" rtl="0"/>
            <a:r>
              <a:rPr lang="en-US" i="0" dirty="0"/>
              <a:t>For 1900 years the church was the place where members went for help, to their pastors, elders, and each other.</a:t>
            </a:r>
          </a:p>
          <a:p>
            <a:pPr algn="just" rtl="0"/>
            <a:r>
              <a:rPr lang="en-US" i="0" dirty="0"/>
              <a:t>With the growth and influence of psychology and psychiatry, including humanism, rationalism, modernism, post-modernism in the 20</a:t>
            </a:r>
            <a:r>
              <a:rPr lang="en-US" i="0" baseline="30000" dirty="0"/>
              <a:t>th</a:t>
            </a:r>
            <a:r>
              <a:rPr lang="en-US" i="0" dirty="0"/>
              <a:t> century, churches began to send their people out for help for their minds while stating their purpose was to focus only on spiritual matters (remember our dichotomy and </a:t>
            </a:r>
            <a:r>
              <a:rPr lang="en-US" i="0" dirty="0" err="1"/>
              <a:t>tricholotomy</a:t>
            </a:r>
            <a:r>
              <a:rPr lang="en-US" i="0" dirty="0"/>
              <a:t> discussion?)</a:t>
            </a:r>
          </a:p>
          <a:p>
            <a:pPr algn="just" rtl="0"/>
            <a:r>
              <a:rPr lang="en-US" i="0" dirty="0"/>
              <a:t>Part of this failure was the churches lack of confidence based on the influence of psychology and psychiatry, but also laziness and negligence in caring for the souls of family members.</a:t>
            </a:r>
          </a:p>
          <a:p>
            <a:pPr algn="just" rtl="0"/>
            <a:r>
              <a:rPr lang="en-US" i="0" dirty="0"/>
              <a:t>When the world got involved in the soul care of believers, error and heresy infected the diagnosis and prognosis – “Whatever defines the problem also sets the parameters for the solution.”</a:t>
            </a:r>
          </a:p>
          <a:p>
            <a:pPr algn="just" rtl="0"/>
            <a:r>
              <a:rPr lang="en-US" i="0" dirty="0"/>
              <a:t>In 1970, Jay Adams published </a:t>
            </a:r>
            <a:r>
              <a:rPr lang="en-US" b="1" i="1" dirty="0"/>
              <a:t>Competent to Counsel</a:t>
            </a:r>
            <a:r>
              <a:rPr lang="en-US" b="0" i="0" dirty="0"/>
              <a:t> which was the clarion call for the church to reclaim soul care in the church through biblical counseling.</a:t>
            </a:r>
            <a:endParaRPr lang="en-US" b="1" i="1" dirty="0"/>
          </a:p>
        </p:txBody>
      </p:sp>
      <p:sp>
        <p:nvSpPr>
          <p:cNvPr id="4" name="Slide Number Placeholder 3"/>
          <p:cNvSpPr>
            <a:spLocks noGrp="1"/>
          </p:cNvSpPr>
          <p:nvPr>
            <p:ph type="sldNum" sz="quarter" idx="5"/>
          </p:nvPr>
        </p:nvSpPr>
        <p:spPr/>
        <p:txBody>
          <a:bodyPr/>
          <a:lstStyle/>
          <a:p>
            <a:fld id="{CAB60BEA-D7FA-2B4F-A654-625576430BE8}" type="slidenum">
              <a:rPr lang="en-US" smtClean="0"/>
              <a:pPr/>
              <a:t>5</a:t>
            </a:fld>
            <a:endParaRPr lang="en-US"/>
          </a:p>
        </p:txBody>
      </p:sp>
    </p:spTree>
    <p:extLst>
      <p:ext uri="{BB962C8B-B14F-4D97-AF65-F5344CB8AC3E}">
        <p14:creationId xmlns:p14="http://schemas.microsoft.com/office/powerpoint/2010/main" val="20921433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Sufficiency of Scripture defines both the problems of mankind and the solutions and is indispensable for soul care.</a:t>
            </a:r>
          </a:p>
          <a:p>
            <a:r>
              <a:rPr lang="en-US" dirty="0"/>
              <a:t>Soul care, biblical counseling, must be what the church is about, not just a periodic task</a:t>
            </a:r>
          </a:p>
          <a:p>
            <a:r>
              <a:rPr lang="en-US" dirty="0"/>
              <a:t>Occasional need for specialized care (suicidal ideations; “unrestrained” psychosis, schizophrenia, </a:t>
            </a:r>
            <a:r>
              <a:rPr lang="en-US" dirty="0" err="1"/>
              <a:t>etc</a:t>
            </a:r>
            <a:endParaRPr lang="en-US" dirty="0"/>
          </a:p>
          <a:p>
            <a:endParaRPr lang="en-US" dirty="0"/>
          </a:p>
          <a:p>
            <a:r>
              <a:rPr lang="en-US" dirty="0"/>
              <a:t>Highlight 5</a:t>
            </a:r>
            <a:r>
              <a:rPr lang="en-US" baseline="30000" dirty="0"/>
              <a:t>th</a:t>
            </a:r>
            <a:r>
              <a:rPr lang="en-US" dirty="0"/>
              <a:t> paragraph. We just read from 2 Peter 1 and it bears repeating here.</a:t>
            </a:r>
          </a:p>
          <a:p>
            <a:r>
              <a:rPr lang="en-US" dirty="0"/>
              <a:t>We must have confidence as Holy Spirit-indwelled brothers and sisters in rightly handling the sufficient Word of God in ministering to one another.</a:t>
            </a:r>
          </a:p>
          <a:p>
            <a:r>
              <a:rPr lang="en-US" dirty="0"/>
              <a:t>Can anyone tell me of a problem or issue that a Christian, specifically one of our own church family member, has that we as a church cannot handle or minister to them?</a:t>
            </a:r>
          </a:p>
          <a:p>
            <a:r>
              <a:rPr lang="en-US" dirty="0"/>
              <a:t>A common pushback I get and have to defend is “is biblical counseling/counselors able to minister to/handle someone such as a schizophrenic or someone with a major psychological condition (psychotic)? We ask if the schizophrenic or psychotic person is a Christian? Are they seeking help to change? Are they taking their meds? Do they have someone walking with them and caring for them as they go along? Are they willing to do the hard work involved with change in sanctification? If the answer is YES, then our answer is YES.  The process is the same for any Christian regardless of the problem.</a:t>
            </a:r>
          </a:p>
          <a:p>
            <a:r>
              <a:rPr lang="en-US" dirty="0"/>
              <a:t>The issue here is that these examples represent less than 1% of counseling cases in the church. Over 99% of the cases needing care are not of these extremes.</a:t>
            </a:r>
          </a:p>
          <a:p>
            <a:r>
              <a:rPr lang="en-US" dirty="0"/>
              <a:t>So, we go back and ask them, “Why do you think biblical counseling is not effective in the church? Why is Scripture, the Holy Spirit’s leading and empowering, and the body of Christ not sufficient?  </a:t>
            </a:r>
          </a:p>
        </p:txBody>
      </p:sp>
      <p:sp>
        <p:nvSpPr>
          <p:cNvPr id="4" name="Slide Number Placeholder 3"/>
          <p:cNvSpPr>
            <a:spLocks noGrp="1"/>
          </p:cNvSpPr>
          <p:nvPr>
            <p:ph type="sldNum" sz="quarter" idx="5"/>
          </p:nvPr>
        </p:nvSpPr>
        <p:spPr/>
        <p:txBody>
          <a:bodyPr/>
          <a:lstStyle/>
          <a:p>
            <a:fld id="{A1CE60C2-510B-4B24-8DB4-86DBA73E4331}" type="slidenum">
              <a:rPr lang="en-US" smtClean="0"/>
              <a:t>6</a:t>
            </a:fld>
            <a:endParaRPr lang="en-US"/>
          </a:p>
        </p:txBody>
      </p:sp>
    </p:spTree>
    <p:extLst>
      <p:ext uri="{BB962C8B-B14F-4D97-AF65-F5344CB8AC3E}">
        <p14:creationId xmlns:p14="http://schemas.microsoft.com/office/powerpoint/2010/main" val="34613394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next two slides are from ACBC’s standard of conduct for biblical counseling and counselors and I’ll just hit a couple of highlights to make our point for counseling as the church’s responsibility.</a:t>
            </a:r>
          </a:p>
          <a:p>
            <a:endParaRPr lang="en-US" dirty="0"/>
          </a:p>
          <a:p>
            <a:r>
              <a:rPr lang="en-US" dirty="0"/>
              <a:t>We’ve said it, the church, the full ministry of the church, is where God’s people can and must change and grow in Christlikeness. Sanctification does not happen in the world, nor by using worldly theories, philosophies, and methodologies.</a:t>
            </a:r>
          </a:p>
          <a:p>
            <a:endParaRPr lang="en-US" dirty="0"/>
          </a:p>
          <a:p>
            <a:r>
              <a:rPr lang="en-US" dirty="0"/>
              <a:t>Biblical counselors are committed to the church and to their personal and ministry accountability under the local church</a:t>
            </a:r>
          </a:p>
          <a:p>
            <a:endParaRPr lang="en-US" dirty="0"/>
          </a:p>
        </p:txBody>
      </p:sp>
      <p:sp>
        <p:nvSpPr>
          <p:cNvPr id="4" name="Slide Number Placeholder 3"/>
          <p:cNvSpPr>
            <a:spLocks noGrp="1"/>
          </p:cNvSpPr>
          <p:nvPr>
            <p:ph type="sldNum" sz="quarter" idx="5"/>
          </p:nvPr>
        </p:nvSpPr>
        <p:spPr/>
        <p:txBody>
          <a:bodyPr/>
          <a:lstStyle/>
          <a:p>
            <a:fld id="{A1CE60C2-510B-4B24-8DB4-86DBA73E4331}" type="slidenum">
              <a:rPr lang="en-US" smtClean="0"/>
              <a:t>7</a:t>
            </a:fld>
            <a:endParaRPr lang="en-US"/>
          </a:p>
        </p:txBody>
      </p:sp>
    </p:spTree>
    <p:extLst>
      <p:ext uri="{BB962C8B-B14F-4D97-AF65-F5344CB8AC3E}">
        <p14:creationId xmlns:p14="http://schemas.microsoft.com/office/powerpoint/2010/main" val="4364953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 is a non-negotiable component of counseling. Optimally in the church the counselor is a part of. Refuse to counsel if church attendance and participation is rejected (share how the couple “fired” me for admonishing them and insisting to them about church). Have them explain to you what they’re hearing and learning in church. </a:t>
            </a:r>
          </a:p>
          <a:p>
            <a:endParaRPr lang="en-US" dirty="0"/>
          </a:p>
          <a:p>
            <a:pPr marL="228600" indent="-228600">
              <a:buAutoNum type="alphaUcPeriod" startAt="4"/>
            </a:pPr>
            <a:r>
              <a:rPr lang="en-US" dirty="0"/>
              <a:t>Explain about church discipline/restoration as a function of biblical counseling when there is no repentance. We are going to cover this in detail in just a moment.</a:t>
            </a:r>
          </a:p>
          <a:p>
            <a:pPr marL="228600" indent="-228600">
              <a:buAutoNum type="alphaUcPeriod" startAt="4"/>
            </a:pPr>
            <a:endParaRPr lang="en-US" dirty="0"/>
          </a:p>
          <a:p>
            <a:pPr marL="0" indent="0">
              <a:buNone/>
            </a:pPr>
            <a:r>
              <a:rPr lang="en-US" dirty="0"/>
              <a:t>The next slide you’ve seen before but it helps to explain the ministry of biblical counseling in the church and as part of the overall ministry of the church.</a:t>
            </a:r>
          </a:p>
          <a:p>
            <a:pPr marL="0" indent="0">
              <a:buNone/>
            </a:pPr>
            <a:r>
              <a:rPr lang="en-US" dirty="0"/>
              <a:t>Matthew 16:16-19; 18:15-20; Acts 2:42; 1 Cor. 5:1-5; Eph. 2:19-21; 1 Tim. 3:15; Titus 1:10; Hebrews 3:13; 10:25</a:t>
            </a:r>
          </a:p>
          <a:p>
            <a:pPr marL="0" indent="0">
              <a:buNone/>
            </a:pPr>
            <a:endParaRPr lang="en-US" dirty="0"/>
          </a:p>
        </p:txBody>
      </p:sp>
      <p:sp>
        <p:nvSpPr>
          <p:cNvPr id="4" name="Slide Number Placeholder 3"/>
          <p:cNvSpPr>
            <a:spLocks noGrp="1"/>
          </p:cNvSpPr>
          <p:nvPr>
            <p:ph type="sldNum" sz="quarter" idx="5"/>
          </p:nvPr>
        </p:nvSpPr>
        <p:spPr/>
        <p:txBody>
          <a:bodyPr/>
          <a:lstStyle/>
          <a:p>
            <a:fld id="{A1CE60C2-510B-4B24-8DB4-86DBA73E4331}" type="slidenum">
              <a:rPr lang="en-US" smtClean="0"/>
              <a:t>8</a:t>
            </a:fld>
            <a:endParaRPr lang="en-US"/>
          </a:p>
        </p:txBody>
      </p:sp>
    </p:spTree>
    <p:extLst>
      <p:ext uri="{BB962C8B-B14F-4D97-AF65-F5344CB8AC3E}">
        <p14:creationId xmlns:p14="http://schemas.microsoft.com/office/powerpoint/2010/main" val="18110135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Discuss – Every level works together. We hear and read the Word preached and taught. We have shared accountability, fellowship, and intimate caring for one another in small groups, still centered on the Word of God. And then, biblical counseling and discipleship/shepherding, one on one, two on two at an intensive and personal ministry level, still centered and based on the Word of God.</a:t>
            </a:r>
          </a:p>
          <a:p>
            <a:r>
              <a:rPr lang="en-US" dirty="0"/>
              <a:t>Comprehensive and Collaborative Disciple-Making, Shepherding, and Biblical Counseling In the Local Church - Levels of the Ministry of the Word:</a:t>
            </a:r>
          </a:p>
          <a:p>
            <a:r>
              <a:rPr lang="en-US" dirty="0"/>
              <a:t>-	Pulpit Ministry - Public ministry/Proclamation ministry – Preaching ministry of the Word. </a:t>
            </a:r>
          </a:p>
          <a:p>
            <a:r>
              <a:rPr lang="en-US" dirty="0"/>
              <a:t>-	Small group exhortation ministry of the Word. </a:t>
            </a:r>
          </a:p>
          <a:p>
            <a:r>
              <a:rPr lang="en-US" dirty="0"/>
              <a:t>-	Personal ministry of the Word = Biblical counseling and intensive discipleship </a:t>
            </a:r>
          </a:p>
          <a:p>
            <a:endParaRPr lang="en-US" dirty="0"/>
          </a:p>
        </p:txBody>
      </p:sp>
      <p:sp>
        <p:nvSpPr>
          <p:cNvPr id="4" name="Slide Number Placeholder 3"/>
          <p:cNvSpPr>
            <a:spLocks noGrp="1"/>
          </p:cNvSpPr>
          <p:nvPr>
            <p:ph type="sldNum" sz="quarter" idx="5"/>
          </p:nvPr>
        </p:nvSpPr>
        <p:spPr/>
        <p:txBody>
          <a:bodyPr/>
          <a:lstStyle/>
          <a:p>
            <a:fld id="{A1CE60C2-510B-4B24-8DB4-86DBA73E4331}" type="slidenum">
              <a:rPr lang="en-US" smtClean="0"/>
              <a:t>9</a:t>
            </a:fld>
            <a:endParaRPr lang="en-US"/>
          </a:p>
        </p:txBody>
      </p:sp>
    </p:spTree>
    <p:extLst>
      <p:ext uri="{BB962C8B-B14F-4D97-AF65-F5344CB8AC3E}">
        <p14:creationId xmlns:p14="http://schemas.microsoft.com/office/powerpoint/2010/main" val="86376945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2"/>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txBody>
            <a:bodyPr/>
            <a:lstStyle/>
            <a:p>
              <a:endParaRPr lang="en-US" sz="1800"/>
            </a:p>
          </p:txBody>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txBody>
            <a:bodyPr/>
            <a:lstStyle/>
            <a:p>
              <a:endParaRPr lang="en-US" sz="1800"/>
            </a:p>
          </p:txBody>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txBody>
            <a:bodyPr/>
            <a:lstStyle/>
            <a:p>
              <a:endParaRPr lang="en-US" sz="1800"/>
            </a:p>
          </p:txBody>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txBody>
            <a:bodyPr/>
            <a:lstStyle/>
            <a:p>
              <a:endParaRPr lang="en-US" sz="1800"/>
            </a:p>
          </p:txBody>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txBody>
            <a:bodyPr/>
            <a:lstStyle/>
            <a:p>
              <a:endParaRPr lang="en-US" sz="1800"/>
            </a:p>
          </p:txBody>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txBody>
            <a:bodyPr/>
            <a:lstStyle/>
            <a:p>
              <a:endParaRPr lang="en-US" sz="1800"/>
            </a:p>
          </p:txBody>
        </p:sp>
      </p:grpSp>
      <p:sp>
        <p:nvSpPr>
          <p:cNvPr id="2" name="Title 1"/>
          <p:cNvSpPr>
            <a:spLocks noGrp="1"/>
          </p:cNvSpPr>
          <p:nvPr>
            <p:ph type="ctrTitle"/>
          </p:nvPr>
        </p:nvSpPr>
        <p:spPr>
          <a:xfrm>
            <a:off x="2928403" y="1380071"/>
            <a:ext cx="8574623" cy="2616199"/>
          </a:xfrm>
        </p:spPr>
        <p:txBody>
          <a:bodyPr anchor="b">
            <a:normAutofit/>
          </a:bodyPr>
          <a:lstStyle>
            <a:lvl1pPr algn="r">
              <a:defRPr sz="45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9" y="3996268"/>
            <a:ext cx="6987647" cy="1388534"/>
          </a:xfrm>
        </p:spPr>
        <p:txBody>
          <a:bodyPr anchor="t">
            <a:normAutofit/>
          </a:bodyPr>
          <a:lstStyle>
            <a:lvl1pPr marL="0" indent="0" algn="r">
              <a:buNone/>
              <a:defRPr sz="1575">
                <a:solidFill>
                  <a:schemeClr val="tx1"/>
                </a:solidFill>
              </a:defRPr>
            </a:lvl1pPr>
            <a:lvl2pPr marL="342891" indent="0" algn="ctr">
              <a:buNone/>
              <a:defRPr>
                <a:solidFill>
                  <a:schemeClr val="tx1">
                    <a:tint val="75000"/>
                  </a:schemeClr>
                </a:solidFill>
              </a:defRPr>
            </a:lvl2pPr>
            <a:lvl3pPr marL="685783" indent="0" algn="ctr">
              <a:buNone/>
              <a:defRPr>
                <a:solidFill>
                  <a:schemeClr val="tx1">
                    <a:tint val="75000"/>
                  </a:schemeClr>
                </a:solidFill>
              </a:defRPr>
            </a:lvl3pPr>
            <a:lvl4pPr marL="1028674"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1"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1/15/2026</a:t>
            </a:fld>
            <a:endParaRPr lang="en-US" dirty="0"/>
          </a:p>
        </p:txBody>
      </p:sp>
      <p:sp>
        <p:nvSpPr>
          <p:cNvPr id="5" name="Footer Placeholder 4"/>
          <p:cNvSpPr>
            <a:spLocks noGrp="1"/>
          </p:cNvSpPr>
          <p:nvPr>
            <p:ph type="ftr" sz="quarter" idx="11"/>
          </p:nvPr>
        </p:nvSpPr>
        <p:spPr>
          <a:xfrm>
            <a:off x="5332414" y="5883278"/>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pic>
        <p:nvPicPr>
          <p:cNvPr id="15" name="Picture 14" descr="C:\Users\kevin.c.lee\Desktop\untitled.png">
            <a:extLst>
              <a:ext uri="{FF2B5EF4-FFF2-40B4-BE49-F238E27FC236}">
                <a16:creationId xmlns:a16="http://schemas.microsoft.com/office/drawing/2014/main" id="{A68B9F67-8150-4C4E-9C95-B2D857600552}"/>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076450" y="35664"/>
            <a:ext cx="2679700" cy="685800"/>
          </a:xfrm>
          <a:prstGeom prst="rect">
            <a:avLst/>
          </a:prstGeom>
          <a:noFill/>
          <a:ln>
            <a:noFill/>
          </a:ln>
        </p:spPr>
      </p:pic>
    </p:spTree>
    <p:extLst>
      <p:ext uri="{BB962C8B-B14F-4D97-AF65-F5344CB8AC3E}">
        <p14:creationId xmlns:p14="http://schemas.microsoft.com/office/powerpoint/2010/main" val="14169918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5" y="4732866"/>
            <a:ext cx="10018711" cy="566738"/>
          </a:xfrm>
        </p:spPr>
        <p:txBody>
          <a:bodyPr anchor="b">
            <a:normAutofit/>
          </a:bodyPr>
          <a:lstStyle>
            <a:lvl1pPr algn="ctr">
              <a:defRPr sz="18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3" y="932112"/>
            <a:ext cx="822594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200"/>
            </a:lvl1pPr>
            <a:lvl2pPr marL="342891" indent="0">
              <a:buNone/>
              <a:defRPr sz="1200"/>
            </a:lvl2pPr>
            <a:lvl3pPr marL="685783" indent="0">
              <a:buNone/>
              <a:defRPr sz="1200"/>
            </a:lvl3pPr>
            <a:lvl4pPr marL="1028674" indent="0">
              <a:buNone/>
              <a:defRPr sz="1200"/>
            </a:lvl4pPr>
            <a:lvl5pPr marL="1371566" indent="0">
              <a:buNone/>
              <a:defRPr sz="1200"/>
            </a:lvl5pPr>
            <a:lvl6pPr marL="1714457" indent="0">
              <a:buNone/>
              <a:defRPr sz="1200"/>
            </a:lvl6pPr>
            <a:lvl7pPr marL="2057349" indent="0">
              <a:buNone/>
              <a:defRPr sz="1200"/>
            </a:lvl7pPr>
            <a:lvl8pPr marL="2400240" indent="0">
              <a:buNone/>
              <a:defRPr sz="1200"/>
            </a:lvl8pPr>
            <a:lvl9pPr marL="2743131" indent="0">
              <a:buNone/>
              <a:defRPr sz="1200"/>
            </a:lvl9pPr>
          </a:lstStyle>
          <a:p>
            <a:r>
              <a:rPr lang="en-US"/>
              <a:t>Click icon to add picture</a:t>
            </a:r>
            <a:endParaRPr lang="en-US" dirty="0"/>
          </a:p>
        </p:txBody>
      </p:sp>
      <p:sp>
        <p:nvSpPr>
          <p:cNvPr id="4" name="Text Placeholder 3"/>
          <p:cNvSpPr>
            <a:spLocks noGrp="1"/>
          </p:cNvSpPr>
          <p:nvPr>
            <p:ph type="body" sz="half" idx="2"/>
          </p:nvPr>
        </p:nvSpPr>
        <p:spPr>
          <a:xfrm>
            <a:off x="1484315" y="5299603"/>
            <a:ext cx="10018711" cy="493712"/>
          </a:xfrm>
        </p:spPr>
        <p:txBody>
          <a:bodyPr>
            <a:normAutofit/>
          </a:bodyPr>
          <a:lstStyle>
            <a:lvl1pPr marL="0" indent="0" algn="ctr">
              <a:buNone/>
              <a:defRPr sz="1051"/>
            </a:lvl1pPr>
            <a:lvl2pPr marL="342891" indent="0">
              <a:buNone/>
              <a:defRPr sz="900"/>
            </a:lvl2pPr>
            <a:lvl3pPr marL="685783" indent="0">
              <a:buNone/>
              <a:defRPr sz="751"/>
            </a:lvl3pPr>
            <a:lvl4pPr marL="1028674" indent="0">
              <a:buNone/>
              <a:defRPr sz="675"/>
            </a:lvl4pPr>
            <a:lvl5pPr marL="1371566" indent="0">
              <a:buNone/>
              <a:defRPr sz="675"/>
            </a:lvl5pPr>
            <a:lvl6pPr marL="1714457" indent="0">
              <a:buNone/>
              <a:defRPr sz="675"/>
            </a:lvl6pPr>
            <a:lvl7pPr marL="2057349" indent="0">
              <a:buNone/>
              <a:defRPr sz="675"/>
            </a:lvl7pPr>
            <a:lvl8pPr marL="2400240" indent="0">
              <a:buNone/>
              <a:defRPr sz="675"/>
            </a:lvl8pPr>
            <a:lvl9pPr marL="2743131" indent="0">
              <a:buNone/>
              <a:defRPr sz="675"/>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139654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7" y="685800"/>
            <a:ext cx="10018711" cy="3048000"/>
          </a:xfrm>
        </p:spPr>
        <p:txBody>
          <a:bodyPr anchor="ctr">
            <a:normAutofit/>
          </a:bodyPr>
          <a:lstStyle>
            <a:lvl1pPr algn="ctr">
              <a:defRPr sz="2400" b="0" cap="none"/>
            </a:lvl1pPr>
          </a:lstStyle>
          <a:p>
            <a:r>
              <a:rPr lang="en-US"/>
              <a:t>Click to edit Master title style</a:t>
            </a:r>
            <a:endParaRPr lang="en-US" dirty="0"/>
          </a:p>
        </p:txBody>
      </p:sp>
      <p:sp>
        <p:nvSpPr>
          <p:cNvPr id="3" name="Text Placeholder 2"/>
          <p:cNvSpPr>
            <a:spLocks noGrp="1"/>
          </p:cNvSpPr>
          <p:nvPr>
            <p:ph type="body" idx="1"/>
          </p:nvPr>
        </p:nvSpPr>
        <p:spPr>
          <a:xfrm>
            <a:off x="1484314" y="4343400"/>
            <a:ext cx="10018713" cy="1447800"/>
          </a:xfrm>
        </p:spPr>
        <p:txBody>
          <a:bodyPr anchor="ctr">
            <a:normAutofit/>
          </a:bodyPr>
          <a:lstStyle>
            <a:lvl1pPr marL="0" indent="0" algn="ctr">
              <a:buNone/>
              <a:defRPr sz="1500">
                <a:solidFill>
                  <a:schemeClr val="tx1"/>
                </a:solidFill>
              </a:defRPr>
            </a:lvl1pPr>
            <a:lvl2pPr marL="342891" indent="0">
              <a:buNone/>
              <a:defRPr sz="1351">
                <a:solidFill>
                  <a:schemeClr val="tx1">
                    <a:tint val="75000"/>
                  </a:schemeClr>
                </a:solidFill>
              </a:defRPr>
            </a:lvl2pPr>
            <a:lvl3pPr marL="685783" indent="0">
              <a:buNone/>
              <a:defRPr sz="1200">
                <a:solidFill>
                  <a:schemeClr val="tx1">
                    <a:tint val="75000"/>
                  </a:schemeClr>
                </a:solidFill>
              </a:defRPr>
            </a:lvl3pPr>
            <a:lvl4pPr marL="1028674" indent="0">
              <a:buNone/>
              <a:defRPr sz="1051">
                <a:solidFill>
                  <a:schemeClr val="tx1">
                    <a:tint val="75000"/>
                  </a:schemeClr>
                </a:solidFill>
              </a:defRPr>
            </a:lvl4pPr>
            <a:lvl5pPr marL="1371566" indent="0">
              <a:buNone/>
              <a:defRPr sz="1051">
                <a:solidFill>
                  <a:schemeClr val="tx1">
                    <a:tint val="75000"/>
                  </a:schemeClr>
                </a:solidFill>
              </a:defRPr>
            </a:lvl5pPr>
            <a:lvl6pPr marL="1714457" indent="0">
              <a:buNone/>
              <a:defRPr sz="1051">
                <a:solidFill>
                  <a:schemeClr val="tx1">
                    <a:tint val="75000"/>
                  </a:schemeClr>
                </a:solidFill>
              </a:defRPr>
            </a:lvl6pPr>
            <a:lvl7pPr marL="2057349" indent="0">
              <a:buNone/>
              <a:defRPr sz="1051">
                <a:solidFill>
                  <a:schemeClr val="tx1">
                    <a:tint val="75000"/>
                  </a:schemeClr>
                </a:solidFill>
              </a:defRPr>
            </a:lvl7pPr>
            <a:lvl8pPr marL="2400240" indent="0">
              <a:buNone/>
              <a:defRPr sz="1051">
                <a:solidFill>
                  <a:schemeClr val="tx1">
                    <a:tint val="75000"/>
                  </a:schemeClr>
                </a:solidFill>
              </a:defRPr>
            </a:lvl8pPr>
            <a:lvl9pPr marL="2743131" indent="0">
              <a:buNone/>
              <a:defRPr sz="1051">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8670903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4"/>
            <a:ext cx="609600" cy="584776"/>
          </a:xfrm>
          <a:prstGeom prst="rect">
            <a:avLst/>
          </a:prstGeom>
        </p:spPr>
        <p:txBody>
          <a:bodyPr vert="horz" lIns="68580" tIns="34291" rIns="68580" bIns="34291"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5" name="TextBox 14"/>
          <p:cNvSpPr txBox="1"/>
          <p:nvPr/>
        </p:nvSpPr>
        <p:spPr>
          <a:xfrm>
            <a:off x="10893425" y="2819400"/>
            <a:ext cx="609600" cy="584776"/>
          </a:xfrm>
          <a:prstGeom prst="rect">
            <a:avLst/>
          </a:prstGeom>
        </p:spPr>
        <p:txBody>
          <a:bodyPr vert="horz" lIns="68580" tIns="34291" rIns="68580" bIns="34291"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
        <p:nvSpPr>
          <p:cNvPr id="2" name="Title 1"/>
          <p:cNvSpPr>
            <a:spLocks noGrp="1"/>
          </p:cNvSpPr>
          <p:nvPr>
            <p:ph type="title"/>
          </p:nvPr>
        </p:nvSpPr>
        <p:spPr>
          <a:xfrm>
            <a:off x="2208213" y="685803"/>
            <a:ext cx="8990012" cy="2743199"/>
          </a:xfrm>
        </p:spPr>
        <p:txBody>
          <a:bodyPr anchor="ctr">
            <a:normAutofit/>
          </a:bodyPr>
          <a:lstStyle>
            <a:lvl1pPr algn="ctr">
              <a:defRPr sz="24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3" y="3428999"/>
            <a:ext cx="8532815" cy="381000"/>
          </a:xfrm>
        </p:spPr>
        <p:txBody>
          <a:bodyPr anchor="ctr">
            <a:normAutofit/>
          </a:bodyPr>
          <a:lstStyle>
            <a:lvl1pPr marL="0" indent="0">
              <a:buFontTx/>
              <a:buNone/>
              <a:defRPr sz="1351"/>
            </a:lvl1pPr>
            <a:lvl2pPr marL="342891" indent="0">
              <a:buFontTx/>
              <a:buNone/>
              <a:defRPr/>
            </a:lvl2pPr>
            <a:lvl3pPr marL="685783" indent="0">
              <a:buFontTx/>
              <a:buNone/>
              <a:defRPr/>
            </a:lvl3pPr>
            <a:lvl4pPr marL="1028674" indent="0">
              <a:buFontTx/>
              <a:buNone/>
              <a:defRPr/>
            </a:lvl4pPr>
            <a:lvl5pPr marL="1371566" indent="0">
              <a:buFontTx/>
              <a:buNone/>
              <a:defRPr/>
            </a:lvl5pPr>
          </a:lstStyle>
          <a:p>
            <a:pPr lvl="0"/>
            <a:r>
              <a:rPr lang="en-US"/>
              <a:t>Edit Master text styles</a:t>
            </a:r>
          </a:p>
        </p:txBody>
      </p:sp>
      <p:sp>
        <p:nvSpPr>
          <p:cNvPr id="3" name="Text Placeholder 2"/>
          <p:cNvSpPr>
            <a:spLocks noGrp="1"/>
          </p:cNvSpPr>
          <p:nvPr>
            <p:ph type="body" idx="1"/>
          </p:nvPr>
        </p:nvSpPr>
        <p:spPr>
          <a:xfrm>
            <a:off x="1484315" y="4343400"/>
            <a:ext cx="10018711" cy="1447800"/>
          </a:xfrm>
        </p:spPr>
        <p:txBody>
          <a:bodyPr anchor="ctr">
            <a:normAutofit/>
          </a:bodyPr>
          <a:lstStyle>
            <a:lvl1pPr marL="0" indent="0" algn="ctr">
              <a:buNone/>
              <a:defRPr sz="1500">
                <a:solidFill>
                  <a:schemeClr val="tx1"/>
                </a:solidFill>
              </a:defRPr>
            </a:lvl1pPr>
            <a:lvl2pPr marL="342891" indent="0">
              <a:buNone/>
              <a:defRPr sz="1351">
                <a:solidFill>
                  <a:schemeClr val="tx1">
                    <a:tint val="75000"/>
                  </a:schemeClr>
                </a:solidFill>
              </a:defRPr>
            </a:lvl2pPr>
            <a:lvl3pPr marL="685783" indent="0">
              <a:buNone/>
              <a:defRPr sz="1200">
                <a:solidFill>
                  <a:schemeClr val="tx1">
                    <a:tint val="75000"/>
                  </a:schemeClr>
                </a:solidFill>
              </a:defRPr>
            </a:lvl3pPr>
            <a:lvl4pPr marL="1028674" indent="0">
              <a:buNone/>
              <a:defRPr sz="1051">
                <a:solidFill>
                  <a:schemeClr val="tx1">
                    <a:tint val="75000"/>
                  </a:schemeClr>
                </a:solidFill>
              </a:defRPr>
            </a:lvl4pPr>
            <a:lvl5pPr marL="1371566" indent="0">
              <a:buNone/>
              <a:defRPr sz="1051">
                <a:solidFill>
                  <a:schemeClr val="tx1">
                    <a:tint val="75000"/>
                  </a:schemeClr>
                </a:solidFill>
              </a:defRPr>
            </a:lvl5pPr>
            <a:lvl6pPr marL="1714457" indent="0">
              <a:buNone/>
              <a:defRPr sz="1051">
                <a:solidFill>
                  <a:schemeClr val="tx1">
                    <a:tint val="75000"/>
                  </a:schemeClr>
                </a:solidFill>
              </a:defRPr>
            </a:lvl6pPr>
            <a:lvl7pPr marL="2057349" indent="0">
              <a:buNone/>
              <a:defRPr sz="1051">
                <a:solidFill>
                  <a:schemeClr val="tx1">
                    <a:tint val="75000"/>
                  </a:schemeClr>
                </a:solidFill>
              </a:defRPr>
            </a:lvl7pPr>
            <a:lvl8pPr marL="2400240" indent="0">
              <a:buNone/>
              <a:defRPr sz="1051">
                <a:solidFill>
                  <a:schemeClr val="tx1">
                    <a:tint val="75000"/>
                  </a:schemeClr>
                </a:solidFill>
              </a:defRPr>
            </a:lvl8pPr>
            <a:lvl9pPr marL="2743131" indent="0">
              <a:buNone/>
              <a:defRPr sz="1051">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3259179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2400" b="0" cap="none"/>
            </a:lvl1pPr>
          </a:lstStyle>
          <a:p>
            <a:r>
              <a:rPr lang="en-US"/>
              <a:t>Click to edit Master title style</a:t>
            </a:r>
            <a:endParaRPr lang="en-US" dirty="0"/>
          </a:p>
        </p:txBody>
      </p:sp>
      <p:sp>
        <p:nvSpPr>
          <p:cNvPr id="3" name="Text Placeholder 2"/>
          <p:cNvSpPr>
            <a:spLocks noGrp="1"/>
          </p:cNvSpPr>
          <p:nvPr>
            <p:ph type="body" idx="1"/>
          </p:nvPr>
        </p:nvSpPr>
        <p:spPr>
          <a:xfrm>
            <a:off x="1484315" y="4777381"/>
            <a:ext cx="10018711" cy="860400"/>
          </a:xfrm>
        </p:spPr>
        <p:txBody>
          <a:bodyPr anchor="t">
            <a:normAutofit/>
          </a:bodyPr>
          <a:lstStyle>
            <a:lvl1pPr marL="0" indent="0" algn="r">
              <a:buNone/>
              <a:defRPr sz="1500">
                <a:solidFill>
                  <a:schemeClr val="tx1"/>
                </a:solidFill>
              </a:defRPr>
            </a:lvl1pPr>
            <a:lvl2pPr marL="342891" indent="0">
              <a:buNone/>
              <a:defRPr sz="1351">
                <a:solidFill>
                  <a:schemeClr val="tx1">
                    <a:tint val="75000"/>
                  </a:schemeClr>
                </a:solidFill>
              </a:defRPr>
            </a:lvl2pPr>
            <a:lvl3pPr marL="685783" indent="0">
              <a:buNone/>
              <a:defRPr sz="1200">
                <a:solidFill>
                  <a:schemeClr val="tx1">
                    <a:tint val="75000"/>
                  </a:schemeClr>
                </a:solidFill>
              </a:defRPr>
            </a:lvl3pPr>
            <a:lvl4pPr marL="1028674" indent="0">
              <a:buNone/>
              <a:defRPr sz="1051">
                <a:solidFill>
                  <a:schemeClr val="tx1">
                    <a:tint val="75000"/>
                  </a:schemeClr>
                </a:solidFill>
              </a:defRPr>
            </a:lvl4pPr>
            <a:lvl5pPr marL="1371566" indent="0">
              <a:buNone/>
              <a:defRPr sz="1051">
                <a:solidFill>
                  <a:schemeClr val="tx1">
                    <a:tint val="75000"/>
                  </a:schemeClr>
                </a:solidFill>
              </a:defRPr>
            </a:lvl5pPr>
            <a:lvl6pPr marL="1714457" indent="0">
              <a:buNone/>
              <a:defRPr sz="1051">
                <a:solidFill>
                  <a:schemeClr val="tx1">
                    <a:tint val="75000"/>
                  </a:schemeClr>
                </a:solidFill>
              </a:defRPr>
            </a:lvl6pPr>
            <a:lvl7pPr marL="2057349" indent="0">
              <a:buNone/>
              <a:defRPr sz="1051">
                <a:solidFill>
                  <a:schemeClr val="tx1">
                    <a:tint val="75000"/>
                  </a:schemeClr>
                </a:solidFill>
              </a:defRPr>
            </a:lvl7pPr>
            <a:lvl8pPr marL="2400240" indent="0">
              <a:buNone/>
              <a:defRPr sz="1051">
                <a:solidFill>
                  <a:schemeClr val="tx1">
                    <a:tint val="75000"/>
                  </a:schemeClr>
                </a:solidFill>
              </a:defRPr>
            </a:lvl8pPr>
            <a:lvl9pPr marL="2743131" indent="0">
              <a:buNone/>
              <a:defRPr sz="1051">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2028971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4"/>
            <a:ext cx="609600" cy="584776"/>
          </a:xfrm>
          <a:prstGeom prst="rect">
            <a:avLst/>
          </a:prstGeom>
        </p:spPr>
        <p:txBody>
          <a:bodyPr vert="horz" lIns="68580" tIns="34291" rIns="68580" bIns="34291"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5" name="TextBox 14"/>
          <p:cNvSpPr txBox="1"/>
          <p:nvPr/>
        </p:nvSpPr>
        <p:spPr>
          <a:xfrm>
            <a:off x="10893425" y="2819400"/>
            <a:ext cx="609600" cy="584776"/>
          </a:xfrm>
          <a:prstGeom prst="rect">
            <a:avLst/>
          </a:prstGeom>
        </p:spPr>
        <p:txBody>
          <a:bodyPr vert="horz" lIns="68580" tIns="34291" rIns="68580" bIns="34291"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
        <p:nvSpPr>
          <p:cNvPr id="2" name="Title 1"/>
          <p:cNvSpPr>
            <a:spLocks noGrp="1"/>
          </p:cNvSpPr>
          <p:nvPr>
            <p:ph type="title"/>
          </p:nvPr>
        </p:nvSpPr>
        <p:spPr>
          <a:xfrm>
            <a:off x="2208213" y="685803"/>
            <a:ext cx="8990012" cy="2743199"/>
          </a:xfrm>
        </p:spPr>
        <p:txBody>
          <a:bodyPr anchor="ctr">
            <a:normAutofit/>
          </a:bodyPr>
          <a:lstStyle>
            <a:lvl1pPr algn="ctr">
              <a:defRPr sz="24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7" y="3886200"/>
            <a:ext cx="10018711" cy="889000"/>
          </a:xfrm>
        </p:spPr>
        <p:txBody>
          <a:bodyPr vert="horz" lIns="91440" tIns="45720" rIns="91440" bIns="45720" rtlCol="0" anchor="b">
            <a:normAutofit/>
          </a:bodyPr>
          <a:lstStyle>
            <a:lvl1pPr algn="r">
              <a:buNone/>
              <a:defRPr lang="en-US" sz="18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5" y="4775200"/>
            <a:ext cx="10018711" cy="1016000"/>
          </a:xfrm>
        </p:spPr>
        <p:txBody>
          <a:bodyPr anchor="t">
            <a:normAutofit/>
          </a:bodyPr>
          <a:lstStyle>
            <a:lvl1pPr marL="0" indent="0" algn="r">
              <a:buNone/>
              <a:defRPr sz="1351">
                <a:solidFill>
                  <a:schemeClr val="tx1"/>
                </a:solidFill>
              </a:defRPr>
            </a:lvl1pPr>
            <a:lvl2pPr marL="342891" indent="0">
              <a:buNone/>
              <a:defRPr sz="1351">
                <a:solidFill>
                  <a:schemeClr val="tx1">
                    <a:tint val="75000"/>
                  </a:schemeClr>
                </a:solidFill>
              </a:defRPr>
            </a:lvl2pPr>
            <a:lvl3pPr marL="685783" indent="0">
              <a:buNone/>
              <a:defRPr sz="1200">
                <a:solidFill>
                  <a:schemeClr val="tx1">
                    <a:tint val="75000"/>
                  </a:schemeClr>
                </a:solidFill>
              </a:defRPr>
            </a:lvl3pPr>
            <a:lvl4pPr marL="1028674" indent="0">
              <a:buNone/>
              <a:defRPr sz="1051">
                <a:solidFill>
                  <a:schemeClr val="tx1">
                    <a:tint val="75000"/>
                  </a:schemeClr>
                </a:solidFill>
              </a:defRPr>
            </a:lvl4pPr>
            <a:lvl5pPr marL="1371566" indent="0">
              <a:buNone/>
              <a:defRPr sz="1051">
                <a:solidFill>
                  <a:schemeClr val="tx1">
                    <a:tint val="75000"/>
                  </a:schemeClr>
                </a:solidFill>
              </a:defRPr>
            </a:lvl5pPr>
            <a:lvl6pPr marL="1714457" indent="0">
              <a:buNone/>
              <a:defRPr sz="1051">
                <a:solidFill>
                  <a:schemeClr val="tx1">
                    <a:tint val="75000"/>
                  </a:schemeClr>
                </a:solidFill>
              </a:defRPr>
            </a:lvl6pPr>
            <a:lvl7pPr marL="2057349" indent="0">
              <a:buNone/>
              <a:defRPr sz="1051">
                <a:solidFill>
                  <a:schemeClr val="tx1">
                    <a:tint val="75000"/>
                  </a:schemeClr>
                </a:solidFill>
              </a:defRPr>
            </a:lvl7pPr>
            <a:lvl8pPr marL="2400240" indent="0">
              <a:buNone/>
              <a:defRPr sz="1051">
                <a:solidFill>
                  <a:schemeClr val="tx1">
                    <a:tint val="75000"/>
                  </a:schemeClr>
                </a:solidFill>
              </a:defRPr>
            </a:lvl8pPr>
            <a:lvl9pPr marL="2743131" indent="0">
              <a:buNone/>
              <a:defRPr sz="1051">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4441661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4" y="685803"/>
            <a:ext cx="10018713"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4" y="3505200"/>
            <a:ext cx="10018713" cy="838200"/>
          </a:xfrm>
        </p:spPr>
        <p:txBody>
          <a:bodyPr vert="horz" lIns="91440" tIns="45720" rIns="91440" bIns="45720" rtlCol="0" anchor="b">
            <a:normAutofit/>
          </a:bodyPr>
          <a:lstStyle>
            <a:lvl1pPr>
              <a:buNone/>
              <a:defRPr lang="en-US" sz="21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4" y="4343400"/>
            <a:ext cx="10018713" cy="1447800"/>
          </a:xfrm>
        </p:spPr>
        <p:txBody>
          <a:bodyPr anchor="t">
            <a:normAutofit/>
          </a:bodyPr>
          <a:lstStyle>
            <a:lvl1pPr marL="0" indent="0" algn="l">
              <a:buNone/>
              <a:defRPr sz="1351">
                <a:solidFill>
                  <a:schemeClr val="tx1"/>
                </a:solidFill>
              </a:defRPr>
            </a:lvl1pPr>
            <a:lvl2pPr marL="342891" indent="0">
              <a:buNone/>
              <a:defRPr sz="1351">
                <a:solidFill>
                  <a:schemeClr val="tx1">
                    <a:tint val="75000"/>
                  </a:schemeClr>
                </a:solidFill>
              </a:defRPr>
            </a:lvl2pPr>
            <a:lvl3pPr marL="685783" indent="0">
              <a:buNone/>
              <a:defRPr sz="1200">
                <a:solidFill>
                  <a:schemeClr val="tx1">
                    <a:tint val="75000"/>
                  </a:schemeClr>
                </a:solidFill>
              </a:defRPr>
            </a:lvl3pPr>
            <a:lvl4pPr marL="1028674" indent="0">
              <a:buNone/>
              <a:defRPr sz="1051">
                <a:solidFill>
                  <a:schemeClr val="tx1">
                    <a:tint val="75000"/>
                  </a:schemeClr>
                </a:solidFill>
              </a:defRPr>
            </a:lvl4pPr>
            <a:lvl5pPr marL="1371566" indent="0">
              <a:buNone/>
              <a:defRPr sz="1051">
                <a:solidFill>
                  <a:schemeClr val="tx1">
                    <a:tint val="75000"/>
                  </a:schemeClr>
                </a:solidFill>
              </a:defRPr>
            </a:lvl5pPr>
            <a:lvl6pPr marL="1714457" indent="0">
              <a:buNone/>
              <a:defRPr sz="1051">
                <a:solidFill>
                  <a:schemeClr val="tx1">
                    <a:tint val="75000"/>
                  </a:schemeClr>
                </a:solidFill>
              </a:defRPr>
            </a:lvl6pPr>
            <a:lvl7pPr marL="2057349" indent="0">
              <a:buNone/>
              <a:defRPr sz="1051">
                <a:solidFill>
                  <a:schemeClr val="tx1">
                    <a:tint val="75000"/>
                  </a:schemeClr>
                </a:solidFill>
              </a:defRPr>
            </a:lvl7pPr>
            <a:lvl8pPr marL="2400240" indent="0">
              <a:buNone/>
              <a:defRPr sz="1051">
                <a:solidFill>
                  <a:schemeClr val="tx1">
                    <a:tint val="75000"/>
                  </a:schemeClr>
                </a:solidFill>
              </a:defRPr>
            </a:lvl8pPr>
            <a:lvl9pPr marL="2743131" indent="0">
              <a:buNone/>
              <a:defRPr sz="1051">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0748817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8380469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8"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4" y="685800"/>
            <a:ext cx="8019743" cy="51054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5421216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1" y="4664147"/>
            <a:ext cx="12201452"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Title 8"/>
          <p:cNvSpPr>
            <a:spLocks noGrp="1"/>
          </p:cNvSpPr>
          <p:nvPr>
            <p:ph type="ctrTitle"/>
          </p:nvPr>
        </p:nvSpPr>
        <p:spPr>
          <a:xfrm>
            <a:off x="914400" y="1752603"/>
            <a:ext cx="103632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914400" y="3611607"/>
            <a:ext cx="10363200" cy="1199704"/>
          </a:xfrm>
        </p:spPr>
        <p:txBody>
          <a:bodyPr lIns="45720" rIns="45720"/>
          <a:lstStyle>
            <a:lvl1pPr marL="0" marR="64006" indent="0" algn="r">
              <a:buNone/>
              <a:defRPr>
                <a:solidFill>
                  <a:schemeClr val="tx2"/>
                </a:solidFill>
              </a:defRPr>
            </a:lvl1pPr>
            <a:lvl2pPr marL="457189" indent="0" algn="ctr">
              <a:buNone/>
            </a:lvl2pPr>
            <a:lvl3pPr marL="914377" indent="0" algn="ctr">
              <a:buNone/>
            </a:lvl3pPr>
            <a:lvl4pPr marL="1371566" indent="0" algn="ctr">
              <a:buNone/>
            </a:lvl4pPr>
            <a:lvl5pPr marL="1828754" indent="0" algn="ctr">
              <a:buNone/>
            </a:lvl5pPr>
            <a:lvl6pPr marL="2285943" indent="0" algn="ctr">
              <a:buNone/>
            </a:lvl6pPr>
            <a:lvl7pPr marL="2743131" indent="0" algn="ctr">
              <a:buNone/>
            </a:lvl7pPr>
            <a:lvl8pPr marL="3200320" indent="0" algn="ctr">
              <a:buNone/>
            </a:lvl8pPr>
            <a:lvl9pPr marL="3657509" indent="0" algn="ctr">
              <a:buNone/>
            </a:lvl9pPr>
            <a:extLst/>
          </a:lstStyle>
          <a:p>
            <a:r>
              <a:rPr kumimoji="0" lang="en-US"/>
              <a:t>Click to edit Master subtitle style</a:t>
            </a:r>
          </a:p>
        </p:txBody>
      </p:sp>
      <p:grpSp>
        <p:nvGrpSpPr>
          <p:cNvPr id="2" name="Group 1"/>
          <p:cNvGrpSpPr/>
          <p:nvPr/>
        </p:nvGrpSpPr>
        <p:grpSpPr>
          <a:xfrm>
            <a:off x="-5019" y="4953001"/>
            <a:ext cx="12197020"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r>
              <a:rPr lang="en-US"/>
              <a:t>Name, Copyright Information</a:t>
            </a:r>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r>
              <a:rPr lang="en-US"/>
              <a:t>Name, Copyright Information</a:t>
            </a:r>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2AA957AF-53C0-420B-9C2D-77DB1416566C}" type="slidenum">
              <a:rPr kumimoji="0" lang="en-US" smtClean="0"/>
              <a:pPr/>
              <a:t>‹#›</a:t>
            </a:fld>
            <a:endParaRPr kumimoji="0" lang="en-US"/>
          </a:p>
        </p:txBody>
      </p:sp>
    </p:spTree>
    <p:extLst>
      <p:ext uri="{BB962C8B-B14F-4D97-AF65-F5344CB8AC3E}">
        <p14:creationId xmlns:p14="http://schemas.microsoft.com/office/powerpoint/2010/main" val="4418913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r>
              <a:rPr lang="en-US"/>
              <a:t>Name, Copyright Information</a:t>
            </a:r>
          </a:p>
        </p:txBody>
      </p:sp>
      <p:sp>
        <p:nvSpPr>
          <p:cNvPr id="5" name="Footer Placeholder 4"/>
          <p:cNvSpPr>
            <a:spLocks noGrp="1"/>
          </p:cNvSpPr>
          <p:nvPr>
            <p:ph type="ftr" sz="quarter" idx="11"/>
          </p:nvPr>
        </p:nvSpPr>
        <p:spPr/>
        <p:txBody>
          <a:bodyPr/>
          <a:lstStyle/>
          <a:p>
            <a:r>
              <a:rPr lang="en-US"/>
              <a:t>Name, Copyright Information</a:t>
            </a:r>
          </a:p>
        </p:txBody>
      </p:sp>
      <p:sp>
        <p:nvSpPr>
          <p:cNvPr id="6" name="Slide Number Placeholder 5"/>
          <p:cNvSpPr>
            <a:spLocks noGrp="1"/>
          </p:cNvSpPr>
          <p:nvPr>
            <p:ph type="sldNum" sz="quarter" idx="12"/>
          </p:nvPr>
        </p:nvSpPr>
        <p:spPr/>
        <p:txBody>
          <a:bodyPr/>
          <a:lstStyle/>
          <a:p>
            <a:fld id="{81DF819C-353F-A348-9CD5-312D288A3529}"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23905030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9" y="5867134"/>
            <a:ext cx="5511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55532192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168" y="1059712"/>
            <a:ext cx="103632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5230284" y="2931712"/>
            <a:ext cx="6096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r>
              <a:rPr lang="en-US"/>
              <a:t>Name, Copyright Information</a:t>
            </a:r>
          </a:p>
        </p:txBody>
      </p:sp>
      <p:sp>
        <p:nvSpPr>
          <p:cNvPr id="5" name="Footer Placeholder 4"/>
          <p:cNvSpPr>
            <a:spLocks noGrp="1"/>
          </p:cNvSpPr>
          <p:nvPr>
            <p:ph type="ftr" sz="quarter" idx="11"/>
          </p:nvPr>
        </p:nvSpPr>
        <p:spPr/>
        <p:txBody>
          <a:bodyPr/>
          <a:lstStyle/>
          <a:p>
            <a:r>
              <a:rPr lang="en-US"/>
              <a:t>Name, Copyright Information</a:t>
            </a:r>
          </a:p>
        </p:txBody>
      </p:sp>
      <p:sp>
        <p:nvSpPr>
          <p:cNvPr id="6" name="Slide Number Placeholder 5"/>
          <p:cNvSpPr>
            <a:spLocks noGrp="1"/>
          </p:cNvSpPr>
          <p:nvPr>
            <p:ph type="sldNum" sz="quarter" idx="12"/>
          </p:nvPr>
        </p:nvSpPr>
        <p:spPr/>
        <p:txBody>
          <a:bodyPr/>
          <a:lstStyle/>
          <a:p>
            <a:fld id="{81DF819C-353F-A348-9CD5-312D288A3529}" type="slidenum">
              <a:rPr lang="en-US" smtClean="0"/>
              <a:pPr/>
              <a:t>‹#›</a:t>
            </a:fld>
            <a:endParaRPr lang="en-US"/>
          </a:p>
        </p:txBody>
      </p:sp>
      <p:sp>
        <p:nvSpPr>
          <p:cNvPr id="7" name="Chevron 6"/>
          <p:cNvSpPr/>
          <p:nvPr/>
        </p:nvSpPr>
        <p:spPr>
          <a:xfrm>
            <a:off x="4848907"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
        <p:nvSpPr>
          <p:cNvPr id="8" name="Chevron 7"/>
          <p:cNvSpPr/>
          <p:nvPr/>
        </p:nvSpPr>
        <p:spPr>
          <a:xfrm>
            <a:off x="4600352"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Tree>
    <p:extLst>
      <p:ext uri="{BB962C8B-B14F-4D97-AF65-F5344CB8AC3E}">
        <p14:creationId xmlns:p14="http://schemas.microsoft.com/office/powerpoint/2010/main" val="1522372128"/>
      </p:ext>
    </p:extLst>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481330"/>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481330"/>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r>
              <a:rPr lang="en-US"/>
              <a:t>Name, Copyright Information</a:t>
            </a:r>
          </a:p>
        </p:txBody>
      </p:sp>
      <p:sp>
        <p:nvSpPr>
          <p:cNvPr id="6" name="Footer Placeholder 5"/>
          <p:cNvSpPr>
            <a:spLocks noGrp="1"/>
          </p:cNvSpPr>
          <p:nvPr>
            <p:ph type="ftr" sz="quarter" idx="11"/>
          </p:nvPr>
        </p:nvSpPr>
        <p:spPr/>
        <p:txBody>
          <a:bodyPr/>
          <a:lstStyle/>
          <a:p>
            <a:r>
              <a:rPr lang="en-US"/>
              <a:t>Name, Copyright Information</a:t>
            </a:r>
          </a:p>
        </p:txBody>
      </p:sp>
      <p:sp>
        <p:nvSpPr>
          <p:cNvPr id="7" name="Slide Number Placeholder 6"/>
          <p:cNvSpPr>
            <a:spLocks noGrp="1"/>
          </p:cNvSpPr>
          <p:nvPr>
            <p:ph type="sldNum" sz="quarter" idx="12"/>
          </p:nvPr>
        </p:nvSpPr>
        <p:spPr/>
        <p:txBody>
          <a:bodyPr/>
          <a:lstStyle/>
          <a:p>
            <a:fld id="{81DF819C-353F-A348-9CD5-312D288A3529}"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2939767016"/>
      </p:ext>
    </p:extLst>
  </p:cSld>
  <p:clrMapOvr>
    <a:overrideClrMapping bg1="dk1" tx1="lt1" bg2="dk2" tx2="lt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9728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609602"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193370"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9602" y="1444296"/>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6193369" y="1444296"/>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r>
              <a:rPr lang="en-US" dirty="0"/>
              <a:t>Name, Copyright Information</a:t>
            </a:r>
          </a:p>
        </p:txBody>
      </p:sp>
      <p:sp>
        <p:nvSpPr>
          <p:cNvPr id="8" name="Footer Placeholder 7"/>
          <p:cNvSpPr>
            <a:spLocks noGrp="1"/>
          </p:cNvSpPr>
          <p:nvPr>
            <p:ph type="ftr" sz="quarter" idx="11"/>
          </p:nvPr>
        </p:nvSpPr>
        <p:spPr/>
        <p:txBody>
          <a:bodyPr/>
          <a:lstStyle/>
          <a:p>
            <a:r>
              <a:rPr lang="en-US"/>
              <a:t>Name, Copyright Information</a:t>
            </a:r>
          </a:p>
        </p:txBody>
      </p:sp>
      <p:sp>
        <p:nvSpPr>
          <p:cNvPr id="9" name="Slide Number Placeholder 8"/>
          <p:cNvSpPr>
            <a:spLocks noGrp="1"/>
          </p:cNvSpPr>
          <p:nvPr>
            <p:ph type="sldNum" sz="quarter" idx="12"/>
          </p:nvPr>
        </p:nvSpPr>
        <p:spPr/>
        <p:txBody>
          <a:bodyPr/>
          <a:lstStyle/>
          <a:p>
            <a:fld id="{81DF819C-353F-A348-9CD5-312D288A3529}" type="slidenum">
              <a:rPr lang="en-US" smtClean="0"/>
              <a:pPr/>
              <a:t>‹#›</a:t>
            </a:fld>
            <a:endParaRPr lang="en-US"/>
          </a:p>
        </p:txBody>
      </p:sp>
    </p:spTree>
    <p:extLst>
      <p:ext uri="{BB962C8B-B14F-4D97-AF65-F5344CB8AC3E}">
        <p14:creationId xmlns:p14="http://schemas.microsoft.com/office/powerpoint/2010/main" val="112183122"/>
      </p:ext>
    </p:extLst>
  </p:cSld>
  <p:clrMapOvr>
    <a:overrideClrMapping bg1="lt1" tx1="dk1" bg2="lt2" tx2="dk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r>
              <a:rPr lang="en-US"/>
              <a:t>Name, Copyright Information</a:t>
            </a:r>
          </a:p>
        </p:txBody>
      </p:sp>
      <p:sp>
        <p:nvSpPr>
          <p:cNvPr id="4" name="Footer Placeholder 3"/>
          <p:cNvSpPr>
            <a:spLocks noGrp="1"/>
          </p:cNvSpPr>
          <p:nvPr>
            <p:ph type="ftr" sz="quarter" idx="11"/>
          </p:nvPr>
        </p:nvSpPr>
        <p:spPr/>
        <p:txBody>
          <a:bodyPr/>
          <a:lstStyle/>
          <a:p>
            <a:r>
              <a:rPr lang="en-US"/>
              <a:t>Name, Copyright Information</a:t>
            </a:r>
          </a:p>
        </p:txBody>
      </p:sp>
      <p:sp>
        <p:nvSpPr>
          <p:cNvPr id="5" name="Slide Number Placeholder 4"/>
          <p:cNvSpPr>
            <a:spLocks noGrp="1"/>
          </p:cNvSpPr>
          <p:nvPr>
            <p:ph type="sldNum" sz="quarter" idx="12"/>
          </p:nvPr>
        </p:nvSpPr>
        <p:spPr/>
        <p:txBody>
          <a:bodyPr/>
          <a:lstStyle/>
          <a:p>
            <a:fld id="{81DF819C-353F-A348-9CD5-312D288A3529}"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1961780184"/>
      </p:ext>
    </p:extLst>
  </p:cSld>
  <p:clrMapOvr>
    <a:overrideClrMapping bg1="dk1" tx1="lt1" bg2="dk2" tx2="lt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Users\kevin.c.lee\Desktop\untitled.png">
            <a:extLst>
              <a:ext uri="{FF2B5EF4-FFF2-40B4-BE49-F238E27FC236}">
                <a16:creationId xmlns:a16="http://schemas.microsoft.com/office/drawing/2014/main" id="{A68B9F67-8150-4C4E-9C95-B2D857600552}"/>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78378" y="25273"/>
            <a:ext cx="1862858" cy="685800"/>
          </a:xfrm>
          <a:prstGeom prst="rect">
            <a:avLst/>
          </a:prstGeom>
          <a:noFill/>
          <a:ln>
            <a:noFill/>
          </a:ln>
        </p:spPr>
      </p:pic>
      <p:pic>
        <p:nvPicPr>
          <p:cNvPr id="6" name="Picture 5">
            <a:extLst>
              <a:ext uri="{FF2B5EF4-FFF2-40B4-BE49-F238E27FC236}">
                <a16:creationId xmlns:a16="http://schemas.microsoft.com/office/drawing/2014/main" id="{B23269C7-23F8-B17A-C86C-0555A96A9C12}"/>
              </a:ext>
            </a:extLst>
          </p:cNvPr>
          <p:cNvPicPr>
            <a:picLocks noChangeAspect="1"/>
          </p:cNvPicPr>
          <p:nvPr userDrawn="1"/>
        </p:nvPicPr>
        <p:blipFill>
          <a:blip r:embed="rId3"/>
          <a:stretch>
            <a:fillRect/>
          </a:stretch>
        </p:blipFill>
        <p:spPr>
          <a:xfrm>
            <a:off x="10819234" y="5766721"/>
            <a:ext cx="1304657" cy="1091279"/>
          </a:xfrm>
          <a:prstGeom prst="rect">
            <a:avLst/>
          </a:prstGeom>
        </p:spPr>
      </p:pic>
    </p:spTree>
    <p:extLst>
      <p:ext uri="{BB962C8B-B14F-4D97-AF65-F5344CB8AC3E}">
        <p14:creationId xmlns:p14="http://schemas.microsoft.com/office/powerpoint/2010/main" val="118326667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4876800"/>
            <a:ext cx="9975701"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8969376" y="6407944"/>
            <a:ext cx="2560320" cy="365760"/>
          </a:xfrm>
        </p:spPr>
        <p:txBody>
          <a:bodyPr/>
          <a:lstStyle/>
          <a:p>
            <a:r>
              <a:rPr lang="en-US"/>
              <a:t>Name, Copyright Information</a:t>
            </a:r>
          </a:p>
        </p:txBody>
      </p:sp>
      <p:sp>
        <p:nvSpPr>
          <p:cNvPr id="6" name="Footer Placeholder 5"/>
          <p:cNvSpPr>
            <a:spLocks noGrp="1"/>
          </p:cNvSpPr>
          <p:nvPr>
            <p:ph type="ftr" sz="quarter" idx="11"/>
          </p:nvPr>
        </p:nvSpPr>
        <p:spPr/>
        <p:txBody>
          <a:bodyPr/>
          <a:lstStyle/>
          <a:p>
            <a:r>
              <a:rPr lang="en-US"/>
              <a:t>Name, Copyright Information</a:t>
            </a:r>
          </a:p>
        </p:txBody>
      </p:sp>
      <p:sp>
        <p:nvSpPr>
          <p:cNvPr id="7" name="Slide Number Placeholder 6"/>
          <p:cNvSpPr>
            <a:spLocks noGrp="1"/>
          </p:cNvSpPr>
          <p:nvPr>
            <p:ph type="sldNum" sz="quarter" idx="12"/>
          </p:nvPr>
        </p:nvSpPr>
        <p:spPr/>
        <p:txBody>
          <a:bodyPr/>
          <a:lstStyle/>
          <a:p>
            <a:fld id="{81DF819C-353F-A348-9CD5-312D288A3529}" type="slidenum">
              <a:rPr lang="en-US" smtClean="0"/>
              <a:pPr/>
              <a:t>‹#›</a:t>
            </a:fld>
            <a:endParaRPr lang="en-US"/>
          </a:p>
        </p:txBody>
      </p:sp>
    </p:spTree>
    <p:extLst>
      <p:ext uri="{BB962C8B-B14F-4D97-AF65-F5344CB8AC3E}">
        <p14:creationId xmlns:p14="http://schemas.microsoft.com/office/powerpoint/2010/main" val="486712734"/>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521643" y="5443403"/>
            <a:ext cx="95504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r>
              <a:rPr lang="en-US"/>
              <a:t>Name, Copyright Information</a:t>
            </a:r>
          </a:p>
        </p:txBody>
      </p:sp>
      <p:sp>
        <p:nvSpPr>
          <p:cNvPr id="6" name="Footer Placeholder 5"/>
          <p:cNvSpPr>
            <a:spLocks noGrp="1"/>
          </p:cNvSpPr>
          <p:nvPr>
            <p:ph type="ftr" sz="quarter" idx="11"/>
          </p:nvPr>
        </p:nvSpPr>
        <p:spPr>
          <a:xfrm>
            <a:off x="5840098" y="6407946"/>
            <a:ext cx="3134241" cy="365125"/>
          </a:xfrm>
        </p:spPr>
        <p:txBody>
          <a:bodyPr/>
          <a:lstStyle>
            <a:lvl1pPr>
              <a:defRPr>
                <a:solidFill>
                  <a:schemeClr val="tx1"/>
                </a:solidFill>
              </a:defRPr>
            </a:lvl1pPr>
            <a:extLst/>
          </a:lstStyle>
          <a:p>
            <a:r>
              <a:rPr lang="en-US"/>
              <a:t>Name, Copyright Information</a:t>
            </a:r>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81DF819C-353F-A348-9CD5-312D288A3529}" type="slidenum">
              <a:rPr lang="en-US" smtClean="0"/>
              <a:pPr/>
              <a:t>‹#›</a:t>
            </a:fld>
            <a:endParaRPr lang="en-US"/>
          </a:p>
        </p:txBody>
      </p:sp>
      <p:sp>
        <p:nvSpPr>
          <p:cNvPr id="2" name="Title 1"/>
          <p:cNvSpPr>
            <a:spLocks noGrp="1"/>
          </p:cNvSpPr>
          <p:nvPr>
            <p:ph type="title"/>
          </p:nvPr>
        </p:nvSpPr>
        <p:spPr>
          <a:xfrm>
            <a:off x="304800" y="4865123"/>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665697" y="5944937"/>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9" name="Freeform 8"/>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0" name="Right Triangle 9"/>
          <p:cNvSpPr>
            <a:spLocks/>
          </p:cNvSpPr>
          <p:nvPr/>
        </p:nvSpPr>
        <p:spPr bwMode="auto">
          <a:xfrm>
            <a:off x="-8057" y="5791254"/>
            <a:ext cx="4536420"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1" name="Straight Connector 10"/>
          <p:cNvCxnSpPr/>
          <p:nvPr/>
        </p:nvCxnSpPr>
        <p:spPr>
          <a:xfrm>
            <a:off x="-12316" y="5787740"/>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11552149"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
        <p:nvSpPr>
          <p:cNvPr id="13" name="Chevron 12"/>
          <p:cNvSpPr/>
          <p:nvPr/>
        </p:nvSpPr>
        <p:spPr>
          <a:xfrm>
            <a:off x="11303595"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Tree>
    <p:extLst>
      <p:ext uri="{BB962C8B-B14F-4D97-AF65-F5344CB8AC3E}">
        <p14:creationId xmlns:p14="http://schemas.microsoft.com/office/powerpoint/2010/main" val="2228052026"/>
      </p:ext>
    </p:extLst>
  </p:cSld>
  <p:clrMapOvr>
    <a:overrideClrMapping bg1="dk1" tx1="lt1" bg2="dk2" tx2="lt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609600" y="1481331"/>
            <a:ext cx="109728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r>
              <a:rPr lang="en-US"/>
              <a:t>Name, Copyright Information</a:t>
            </a:r>
          </a:p>
        </p:txBody>
      </p:sp>
      <p:sp>
        <p:nvSpPr>
          <p:cNvPr id="5" name="Footer Placeholder 4"/>
          <p:cNvSpPr>
            <a:spLocks noGrp="1"/>
          </p:cNvSpPr>
          <p:nvPr>
            <p:ph type="ftr" sz="quarter" idx="11"/>
          </p:nvPr>
        </p:nvSpPr>
        <p:spPr/>
        <p:txBody>
          <a:bodyPr/>
          <a:lstStyle/>
          <a:p>
            <a:r>
              <a:rPr lang="en-US"/>
              <a:t>Name, Copyright Information</a:t>
            </a:r>
          </a:p>
        </p:txBody>
      </p:sp>
      <p:sp>
        <p:nvSpPr>
          <p:cNvPr id="6" name="Slide Number Placeholder 5"/>
          <p:cNvSpPr>
            <a:spLocks noGrp="1"/>
          </p:cNvSpPr>
          <p:nvPr>
            <p:ph type="sldNum" sz="quarter" idx="12"/>
          </p:nvPr>
        </p:nvSpPr>
        <p:spPr/>
        <p:txBody>
          <a:bodyPr/>
          <a:lstStyle/>
          <a:p>
            <a:fld id="{81DF819C-353F-A348-9CD5-312D288A3529}" type="slidenum">
              <a:rPr lang="en-US" smtClean="0"/>
              <a:pPr/>
              <a:t>‹#›</a:t>
            </a:fld>
            <a:endParaRPr lang="en-US"/>
          </a:p>
        </p:txBody>
      </p:sp>
    </p:spTree>
    <p:extLst>
      <p:ext uri="{BB962C8B-B14F-4D97-AF65-F5344CB8AC3E}">
        <p14:creationId xmlns:p14="http://schemas.microsoft.com/office/powerpoint/2010/main" val="72304171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5353" y="274642"/>
            <a:ext cx="2369961"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274641"/>
            <a:ext cx="84328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r>
              <a:rPr lang="en-US"/>
              <a:t>Name, Copyright Information</a:t>
            </a:r>
          </a:p>
        </p:txBody>
      </p:sp>
      <p:sp>
        <p:nvSpPr>
          <p:cNvPr id="5" name="Footer Placeholder 4"/>
          <p:cNvSpPr>
            <a:spLocks noGrp="1"/>
          </p:cNvSpPr>
          <p:nvPr>
            <p:ph type="ftr" sz="quarter" idx="11"/>
          </p:nvPr>
        </p:nvSpPr>
        <p:spPr/>
        <p:txBody>
          <a:bodyPr/>
          <a:lstStyle/>
          <a:p>
            <a:r>
              <a:rPr lang="en-US"/>
              <a:t>Name, Copyright Information</a:t>
            </a:r>
          </a:p>
        </p:txBody>
      </p:sp>
      <p:sp>
        <p:nvSpPr>
          <p:cNvPr id="6" name="Slide Number Placeholder 5"/>
          <p:cNvSpPr>
            <a:spLocks noGrp="1"/>
          </p:cNvSpPr>
          <p:nvPr>
            <p:ph type="sldNum" sz="quarter" idx="12"/>
          </p:nvPr>
        </p:nvSpPr>
        <p:spPr/>
        <p:txBody>
          <a:bodyPr/>
          <a:lstStyle/>
          <a:p>
            <a:fld id="{81DF819C-353F-A348-9CD5-312D288A3529}" type="slidenum">
              <a:rPr lang="en-US" smtClean="0"/>
              <a:pPr/>
              <a:t>‹#›</a:t>
            </a:fld>
            <a:endParaRPr lang="en-US"/>
          </a:p>
        </p:txBody>
      </p:sp>
    </p:spTree>
    <p:extLst>
      <p:ext uri="{BB962C8B-B14F-4D97-AF65-F5344CB8AC3E}">
        <p14:creationId xmlns:p14="http://schemas.microsoft.com/office/powerpoint/2010/main" val="1123597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80" y="2666999"/>
            <a:ext cx="8930747" cy="2110382"/>
          </a:xfrm>
        </p:spPr>
        <p:txBody>
          <a:bodyPr anchor="b"/>
          <a:lstStyle>
            <a:lvl1pPr algn="r">
              <a:defRPr sz="3000" b="0" cap="none"/>
            </a:lvl1pPr>
          </a:lstStyle>
          <a:p>
            <a:r>
              <a:rPr lang="en-US"/>
              <a:t>Click to edit Master title style</a:t>
            </a:r>
            <a:endParaRPr lang="en-US" dirty="0"/>
          </a:p>
        </p:txBody>
      </p:sp>
      <p:sp>
        <p:nvSpPr>
          <p:cNvPr id="3" name="Text Placeholder 2"/>
          <p:cNvSpPr>
            <a:spLocks noGrp="1"/>
          </p:cNvSpPr>
          <p:nvPr>
            <p:ph type="body" idx="1"/>
          </p:nvPr>
        </p:nvSpPr>
        <p:spPr>
          <a:xfrm>
            <a:off x="2572281" y="4777381"/>
            <a:ext cx="8930748" cy="860400"/>
          </a:xfrm>
        </p:spPr>
        <p:txBody>
          <a:bodyPr anchor="t">
            <a:normAutofit/>
          </a:bodyPr>
          <a:lstStyle>
            <a:lvl1pPr marL="0" indent="0" algn="r">
              <a:buNone/>
              <a:defRPr sz="1500">
                <a:solidFill>
                  <a:schemeClr val="tx1"/>
                </a:solidFill>
              </a:defRPr>
            </a:lvl1pPr>
            <a:lvl2pPr marL="342891" indent="0">
              <a:buNone/>
              <a:defRPr sz="1351">
                <a:solidFill>
                  <a:schemeClr val="tx1">
                    <a:tint val="75000"/>
                  </a:schemeClr>
                </a:solidFill>
              </a:defRPr>
            </a:lvl2pPr>
            <a:lvl3pPr marL="685783" indent="0">
              <a:buNone/>
              <a:defRPr sz="1200">
                <a:solidFill>
                  <a:schemeClr val="tx1">
                    <a:tint val="75000"/>
                  </a:schemeClr>
                </a:solidFill>
              </a:defRPr>
            </a:lvl3pPr>
            <a:lvl4pPr marL="1028674" indent="0">
              <a:buNone/>
              <a:defRPr sz="1051">
                <a:solidFill>
                  <a:schemeClr val="tx1">
                    <a:tint val="75000"/>
                  </a:schemeClr>
                </a:solidFill>
              </a:defRPr>
            </a:lvl4pPr>
            <a:lvl5pPr marL="1371566" indent="0">
              <a:buNone/>
              <a:defRPr sz="1051">
                <a:solidFill>
                  <a:schemeClr val="tx1">
                    <a:tint val="75000"/>
                  </a:schemeClr>
                </a:solidFill>
              </a:defRPr>
            </a:lvl5pPr>
            <a:lvl6pPr marL="1714457" indent="0">
              <a:buNone/>
              <a:defRPr sz="1051">
                <a:solidFill>
                  <a:schemeClr val="tx1">
                    <a:tint val="75000"/>
                  </a:schemeClr>
                </a:solidFill>
              </a:defRPr>
            </a:lvl6pPr>
            <a:lvl7pPr marL="2057349" indent="0">
              <a:buNone/>
              <a:defRPr sz="1051">
                <a:solidFill>
                  <a:schemeClr val="tx1">
                    <a:tint val="75000"/>
                  </a:schemeClr>
                </a:solidFill>
              </a:defRPr>
            </a:lvl7pPr>
            <a:lvl8pPr marL="2400240" indent="0">
              <a:buNone/>
              <a:defRPr sz="1051">
                <a:solidFill>
                  <a:schemeClr val="tx1">
                    <a:tint val="75000"/>
                  </a:schemeClr>
                </a:solidFill>
              </a:defRPr>
            </a:lvl8pPr>
            <a:lvl9pPr marL="2743131" indent="0">
              <a:buNone/>
              <a:defRPr sz="1051">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pic>
        <p:nvPicPr>
          <p:cNvPr id="7" name="Picture 6" descr="C:\Users\kevin.c.lee\Desktop\untitled.png">
            <a:extLst>
              <a:ext uri="{FF2B5EF4-FFF2-40B4-BE49-F238E27FC236}">
                <a16:creationId xmlns:a16="http://schemas.microsoft.com/office/drawing/2014/main" id="{A976096A-9B56-4A01-B36B-6BAD8B61CC7D}"/>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568813" y="0"/>
            <a:ext cx="2679700" cy="685800"/>
          </a:xfrm>
          <a:prstGeom prst="rect">
            <a:avLst/>
          </a:prstGeom>
          <a:noFill/>
          <a:ln>
            <a:noFill/>
          </a:ln>
        </p:spPr>
      </p:pic>
    </p:spTree>
    <p:extLst>
      <p:ext uri="{BB962C8B-B14F-4D97-AF65-F5344CB8AC3E}">
        <p14:creationId xmlns:p14="http://schemas.microsoft.com/office/powerpoint/2010/main" val="30162434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4" y="685803"/>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5" y="2667002"/>
            <a:ext cx="4895055" cy="3124201"/>
          </a:xfrm>
        </p:spPr>
        <p:txBody>
          <a:bodyPr>
            <a:normAutofit/>
          </a:bodyPr>
          <a:lstStyle>
            <a:lvl1pPr>
              <a:defRPr sz="1351"/>
            </a:lvl1pPr>
            <a:lvl2pPr>
              <a:defRPr sz="1200"/>
            </a:lvl2pPr>
            <a:lvl3pPr>
              <a:defRPr sz="1051"/>
            </a:lvl3pPr>
            <a:lvl4pPr>
              <a:defRPr sz="900"/>
            </a:lvl4pPr>
            <a:lvl5pPr>
              <a:defRPr sz="900"/>
            </a:lvl5pPr>
            <a:lvl6pPr>
              <a:defRPr sz="900"/>
            </a:lvl6pPr>
            <a:lvl7pPr>
              <a:defRPr sz="900"/>
            </a:lvl7pPr>
            <a:lvl8pPr>
              <a:defRPr sz="900"/>
            </a:lvl8pPr>
            <a:lvl9pPr>
              <a:defRPr sz="9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351"/>
            </a:lvl1pPr>
            <a:lvl2pPr>
              <a:defRPr sz="1200"/>
            </a:lvl2pPr>
            <a:lvl3pPr>
              <a:defRPr sz="1051"/>
            </a:lvl3pPr>
            <a:lvl4pPr>
              <a:defRPr sz="900"/>
            </a:lvl4pPr>
            <a:lvl5pPr>
              <a:defRPr sz="900"/>
            </a:lvl5pPr>
            <a:lvl6pPr>
              <a:defRPr sz="900"/>
            </a:lvl6pPr>
            <a:lvl7pPr>
              <a:defRPr sz="900"/>
            </a:lvl7pPr>
            <a:lvl8pPr>
              <a:defRPr sz="900"/>
            </a:lvl8pPr>
            <a:lvl9pPr>
              <a:defRPr sz="9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547274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81" y="2658534"/>
            <a:ext cx="4607188" cy="576262"/>
          </a:xfrm>
        </p:spPr>
        <p:txBody>
          <a:bodyPr anchor="b">
            <a:noAutofit/>
          </a:bodyPr>
          <a:lstStyle>
            <a:lvl1pPr marL="0" indent="0">
              <a:buNone/>
              <a:defRPr sz="2100" b="0">
                <a:solidFill>
                  <a:schemeClr val="accent1">
                    <a:lumMod val="75000"/>
                  </a:schemeClr>
                </a:solidFill>
              </a:defRPr>
            </a:lvl1pPr>
            <a:lvl2pPr marL="342891" indent="0">
              <a:buNone/>
              <a:defRPr sz="1500" b="1"/>
            </a:lvl2pPr>
            <a:lvl3pPr marL="685783" indent="0">
              <a:buNone/>
              <a:defRPr sz="1351" b="1"/>
            </a:lvl3pPr>
            <a:lvl4pPr marL="1028674" indent="0">
              <a:buNone/>
              <a:defRPr sz="1200" b="1"/>
            </a:lvl4pPr>
            <a:lvl5pPr marL="1371566" indent="0">
              <a:buNone/>
              <a:defRPr sz="1200" b="1"/>
            </a:lvl5pPr>
            <a:lvl6pPr marL="1714457" indent="0">
              <a:buNone/>
              <a:defRPr sz="1200" b="1"/>
            </a:lvl6pPr>
            <a:lvl7pPr marL="2057349" indent="0">
              <a:buNone/>
              <a:defRPr sz="1200" b="1"/>
            </a:lvl7pPr>
            <a:lvl8pPr marL="2400240" indent="0">
              <a:buNone/>
              <a:defRPr sz="1200" b="1"/>
            </a:lvl8pPr>
            <a:lvl9pPr marL="2743131" indent="0">
              <a:buNone/>
              <a:defRPr sz="1200" b="1"/>
            </a:lvl9pPr>
          </a:lstStyle>
          <a:p>
            <a:pPr lvl="0"/>
            <a:r>
              <a:rPr lang="en-US"/>
              <a:t>Edit Master text styles</a:t>
            </a:r>
          </a:p>
        </p:txBody>
      </p:sp>
      <p:sp>
        <p:nvSpPr>
          <p:cNvPr id="4" name="Content Placeholder 3"/>
          <p:cNvSpPr>
            <a:spLocks noGrp="1"/>
          </p:cNvSpPr>
          <p:nvPr>
            <p:ph sz="half" idx="2"/>
          </p:nvPr>
        </p:nvSpPr>
        <p:spPr>
          <a:xfrm>
            <a:off x="1484312" y="3335338"/>
            <a:ext cx="4895056" cy="2455862"/>
          </a:xfrm>
        </p:spPr>
        <p:txBody>
          <a:bodyPr anchor="t">
            <a:normAutofit/>
          </a:bodyPr>
          <a:lstStyle>
            <a:lvl1pPr>
              <a:defRPr sz="1351"/>
            </a:lvl1pPr>
            <a:lvl2pPr>
              <a:defRPr sz="1200"/>
            </a:lvl2pPr>
            <a:lvl3pPr>
              <a:defRPr sz="1051"/>
            </a:lvl3pPr>
            <a:lvl4pPr>
              <a:defRPr sz="900"/>
            </a:lvl4pPr>
            <a:lvl5pPr>
              <a:defRPr sz="900"/>
            </a:lvl5pPr>
            <a:lvl6pPr>
              <a:defRPr sz="900"/>
            </a:lvl6pPr>
            <a:lvl7pPr>
              <a:defRPr sz="900"/>
            </a:lvl7pPr>
            <a:lvl8pPr>
              <a:defRPr sz="900"/>
            </a:lvl8pPr>
            <a:lvl9pPr>
              <a:defRPr sz="9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90" y="2667000"/>
            <a:ext cx="4622537" cy="576262"/>
          </a:xfrm>
        </p:spPr>
        <p:txBody>
          <a:bodyPr anchor="b">
            <a:noAutofit/>
          </a:bodyPr>
          <a:lstStyle>
            <a:lvl1pPr marL="0" indent="0">
              <a:buNone/>
              <a:defRPr sz="2100" b="0">
                <a:solidFill>
                  <a:schemeClr val="accent1">
                    <a:lumMod val="75000"/>
                  </a:schemeClr>
                </a:solidFill>
              </a:defRPr>
            </a:lvl1pPr>
            <a:lvl2pPr marL="342891" indent="0">
              <a:buNone/>
              <a:defRPr sz="1500" b="1"/>
            </a:lvl2pPr>
            <a:lvl3pPr marL="685783" indent="0">
              <a:buNone/>
              <a:defRPr sz="1351" b="1"/>
            </a:lvl3pPr>
            <a:lvl4pPr marL="1028674" indent="0">
              <a:buNone/>
              <a:defRPr sz="1200" b="1"/>
            </a:lvl4pPr>
            <a:lvl5pPr marL="1371566" indent="0">
              <a:buNone/>
              <a:defRPr sz="1200" b="1"/>
            </a:lvl5pPr>
            <a:lvl6pPr marL="1714457" indent="0">
              <a:buNone/>
              <a:defRPr sz="1200" b="1"/>
            </a:lvl6pPr>
            <a:lvl7pPr marL="2057349" indent="0">
              <a:buNone/>
              <a:defRPr sz="1200" b="1"/>
            </a:lvl7pPr>
            <a:lvl8pPr marL="2400240" indent="0">
              <a:buNone/>
              <a:defRPr sz="1200" b="1"/>
            </a:lvl8pPr>
            <a:lvl9pPr marL="2743131" indent="0">
              <a:buNone/>
              <a:defRPr sz="1200" b="1"/>
            </a:lvl9pPr>
          </a:lstStyle>
          <a:p>
            <a:pPr lvl="0"/>
            <a:r>
              <a:rPr lang="en-US"/>
              <a:t>Edit Master text styles</a:t>
            </a:r>
          </a:p>
        </p:txBody>
      </p:sp>
      <p:sp>
        <p:nvSpPr>
          <p:cNvPr id="6" name="Content Placeholder 5"/>
          <p:cNvSpPr>
            <a:spLocks noGrp="1"/>
          </p:cNvSpPr>
          <p:nvPr>
            <p:ph sz="quarter" idx="4"/>
          </p:nvPr>
        </p:nvSpPr>
        <p:spPr>
          <a:xfrm>
            <a:off x="6607967" y="3335338"/>
            <a:ext cx="4895056" cy="2455862"/>
          </a:xfrm>
        </p:spPr>
        <p:txBody>
          <a:bodyPr anchor="t">
            <a:normAutofit/>
          </a:bodyPr>
          <a:lstStyle>
            <a:lvl1pPr>
              <a:defRPr sz="1351"/>
            </a:lvl1pPr>
            <a:lvl2pPr>
              <a:defRPr sz="1200"/>
            </a:lvl2pPr>
            <a:lvl3pPr>
              <a:defRPr sz="1051"/>
            </a:lvl3pPr>
            <a:lvl4pPr>
              <a:defRPr sz="900"/>
            </a:lvl4pPr>
            <a:lvl5pPr>
              <a:defRPr sz="900"/>
            </a:lvl5pPr>
            <a:lvl6pPr>
              <a:defRPr sz="900"/>
            </a:lvl6pPr>
            <a:lvl7pPr>
              <a:defRPr sz="900"/>
            </a:lvl7pPr>
            <a:lvl8pPr>
              <a:defRPr sz="900"/>
            </a:lvl8pPr>
            <a:lvl9pPr>
              <a:defRPr sz="9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2466069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1/15/2026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6568805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1/15/2026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537158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6" y="1600200"/>
            <a:ext cx="3549121" cy="1371600"/>
          </a:xfrm>
        </p:spPr>
        <p:txBody>
          <a:bodyPr anchor="b">
            <a:normAutofit/>
          </a:bodyPr>
          <a:lstStyle>
            <a:lvl1pPr algn="ctr">
              <a:defRPr sz="1800" b="0"/>
            </a:lvl1pPr>
          </a:lstStyle>
          <a:p>
            <a:r>
              <a:rPr lang="en-US"/>
              <a:t>Click to edit Master title style</a:t>
            </a:r>
            <a:endParaRPr lang="en-US" dirty="0"/>
          </a:p>
        </p:txBody>
      </p:sp>
      <p:sp>
        <p:nvSpPr>
          <p:cNvPr id="3" name="Content Placeholder 2"/>
          <p:cNvSpPr>
            <a:spLocks noGrp="1"/>
          </p:cNvSpPr>
          <p:nvPr>
            <p:ph idx="1"/>
          </p:nvPr>
        </p:nvSpPr>
        <p:spPr>
          <a:xfrm>
            <a:off x="5262035" y="685802"/>
            <a:ext cx="6240991" cy="5105401"/>
          </a:xfrm>
        </p:spPr>
        <p:txBody>
          <a:bodyPr anchor="ctr">
            <a:normAutofit/>
          </a:bodyPr>
          <a:lstStyle>
            <a:lvl1pPr>
              <a:defRPr sz="1500"/>
            </a:lvl1pPr>
            <a:lvl2pPr>
              <a:defRPr sz="1351"/>
            </a:lvl2pPr>
            <a:lvl3pPr>
              <a:defRPr sz="1200"/>
            </a:lvl3pPr>
            <a:lvl4pPr>
              <a:defRPr sz="1051"/>
            </a:lvl4pPr>
            <a:lvl5pPr>
              <a:defRPr sz="1051"/>
            </a:lvl5pPr>
            <a:lvl6pPr>
              <a:defRPr sz="1051"/>
            </a:lvl6pPr>
            <a:lvl7pPr>
              <a:defRPr sz="1051"/>
            </a:lvl7pPr>
            <a:lvl8pPr>
              <a:defRPr sz="1051"/>
            </a:lvl8pPr>
            <a:lvl9pPr>
              <a:defRPr sz="1051"/>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6" y="2971800"/>
            <a:ext cx="3549121" cy="1828800"/>
          </a:xfrm>
        </p:spPr>
        <p:txBody>
          <a:bodyPr>
            <a:normAutofit/>
          </a:bodyPr>
          <a:lstStyle>
            <a:lvl1pPr marL="0" indent="0" algn="ctr">
              <a:buNone/>
              <a:defRPr sz="1200"/>
            </a:lvl1pPr>
            <a:lvl2pPr marL="342891" indent="0">
              <a:buNone/>
              <a:defRPr sz="900"/>
            </a:lvl2pPr>
            <a:lvl3pPr marL="685783" indent="0">
              <a:buNone/>
              <a:defRPr sz="751"/>
            </a:lvl3pPr>
            <a:lvl4pPr marL="1028674" indent="0">
              <a:buNone/>
              <a:defRPr sz="675"/>
            </a:lvl4pPr>
            <a:lvl5pPr marL="1371566" indent="0">
              <a:buNone/>
              <a:defRPr sz="675"/>
            </a:lvl5pPr>
            <a:lvl6pPr marL="1714457" indent="0">
              <a:buNone/>
              <a:defRPr sz="675"/>
            </a:lvl6pPr>
            <a:lvl7pPr marL="2057349" indent="0">
              <a:buNone/>
              <a:defRPr sz="675"/>
            </a:lvl7pPr>
            <a:lvl8pPr marL="2400240" indent="0">
              <a:buNone/>
              <a:defRPr sz="675"/>
            </a:lvl8pPr>
            <a:lvl9pPr marL="2743131" indent="0">
              <a:buNone/>
              <a:defRPr sz="675"/>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9295646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6" y="1752599"/>
            <a:ext cx="5426159" cy="1371600"/>
          </a:xfrm>
        </p:spPr>
        <p:txBody>
          <a:bodyPr anchor="b">
            <a:normAutofit/>
          </a:bodyPr>
          <a:lstStyle>
            <a:lvl1pPr algn="ctr">
              <a:defRPr sz="21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3" y="914400"/>
            <a:ext cx="3280975"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200"/>
            </a:lvl1pPr>
            <a:lvl2pPr marL="342891" indent="0">
              <a:buNone/>
              <a:defRPr sz="1200"/>
            </a:lvl2pPr>
            <a:lvl3pPr marL="685783" indent="0">
              <a:buNone/>
              <a:defRPr sz="1200"/>
            </a:lvl3pPr>
            <a:lvl4pPr marL="1028674" indent="0">
              <a:buNone/>
              <a:defRPr sz="1200"/>
            </a:lvl4pPr>
            <a:lvl5pPr marL="1371566" indent="0">
              <a:buNone/>
              <a:defRPr sz="1200"/>
            </a:lvl5pPr>
            <a:lvl6pPr marL="1714457" indent="0">
              <a:buNone/>
              <a:defRPr sz="1200"/>
            </a:lvl6pPr>
            <a:lvl7pPr marL="2057349" indent="0">
              <a:buNone/>
              <a:defRPr sz="1200"/>
            </a:lvl7pPr>
            <a:lvl8pPr marL="2400240" indent="0">
              <a:buNone/>
              <a:defRPr sz="1200"/>
            </a:lvl8pPr>
            <a:lvl9pPr marL="2743131" indent="0">
              <a:buNone/>
              <a:defRPr sz="1200"/>
            </a:lvl9pPr>
          </a:lstStyle>
          <a:p>
            <a:r>
              <a:rPr lang="en-US"/>
              <a:t>Click icon to add picture</a:t>
            </a:r>
            <a:endParaRPr lang="en-US" dirty="0"/>
          </a:p>
        </p:txBody>
      </p:sp>
      <p:sp>
        <p:nvSpPr>
          <p:cNvPr id="4" name="Text Placeholder 3"/>
          <p:cNvSpPr>
            <a:spLocks noGrp="1"/>
          </p:cNvSpPr>
          <p:nvPr>
            <p:ph type="body" sz="half" idx="2"/>
          </p:nvPr>
        </p:nvSpPr>
        <p:spPr>
          <a:xfrm>
            <a:off x="1482726" y="3124199"/>
            <a:ext cx="5426159" cy="1828800"/>
          </a:xfrm>
        </p:spPr>
        <p:txBody>
          <a:bodyPr>
            <a:normAutofit/>
          </a:bodyPr>
          <a:lstStyle>
            <a:lvl1pPr marL="0" indent="0" algn="ctr">
              <a:buNone/>
              <a:defRPr sz="1351"/>
            </a:lvl1pPr>
            <a:lvl2pPr marL="342891" indent="0">
              <a:buNone/>
              <a:defRPr sz="900"/>
            </a:lvl2pPr>
            <a:lvl3pPr marL="685783" indent="0">
              <a:buNone/>
              <a:defRPr sz="751"/>
            </a:lvl3pPr>
            <a:lvl4pPr marL="1028674" indent="0">
              <a:buNone/>
              <a:defRPr sz="675"/>
            </a:lvl4pPr>
            <a:lvl5pPr marL="1371566" indent="0">
              <a:buNone/>
              <a:defRPr sz="675"/>
            </a:lvl5pPr>
            <a:lvl6pPr marL="1714457" indent="0">
              <a:buNone/>
              <a:defRPr sz="675"/>
            </a:lvl6pPr>
            <a:lvl7pPr marL="2057349" indent="0">
              <a:buNone/>
              <a:defRPr sz="675"/>
            </a:lvl7pPr>
            <a:lvl8pPr marL="2400240" indent="0">
              <a:buNone/>
              <a:defRPr sz="675"/>
            </a:lvl8pPr>
            <a:lvl9pPr marL="2743131" indent="0">
              <a:buNone/>
              <a:defRPr sz="675"/>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834693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image" Target="../media/image3.jpeg"/><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3" y="3"/>
            <a:ext cx="2436815"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US" sz="1800"/>
            </a:p>
          </p:txBody>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US" sz="1800"/>
            </a:p>
          </p:txBody>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US" sz="1800"/>
            </a:p>
          </p:txBody>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US" sz="1800"/>
            </a:p>
          </p:txBody>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US" sz="1800"/>
            </a:p>
          </p:txBody>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US" sz="1800"/>
            </a:p>
          </p:txBody>
        </p:sp>
      </p:grpSp>
      <p:sp>
        <p:nvSpPr>
          <p:cNvPr id="2" name="Title Placeholder 1"/>
          <p:cNvSpPr>
            <a:spLocks noGrp="1"/>
          </p:cNvSpPr>
          <p:nvPr>
            <p:ph type="title"/>
          </p:nvPr>
        </p:nvSpPr>
        <p:spPr>
          <a:xfrm>
            <a:off x="1484314" y="685803"/>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1" y="2667002"/>
            <a:ext cx="10018713" cy="3124201"/>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7" y="5883278"/>
            <a:ext cx="1143001" cy="365125"/>
          </a:xfrm>
          <a:prstGeom prst="rect">
            <a:avLst/>
          </a:prstGeom>
        </p:spPr>
        <p:txBody>
          <a:bodyPr vert="horz" lIns="91440" tIns="45720" rIns="91440" bIns="45720" rtlCol="0" anchor="ctr"/>
          <a:lstStyle>
            <a:lvl1pPr algn="r">
              <a:defRPr sz="751" b="0" i="0">
                <a:solidFill>
                  <a:schemeClr val="tx1"/>
                </a:solidFill>
                <a:effectLst/>
                <a:latin typeface="+mn-lt"/>
              </a:defRPr>
            </a:lvl1pPr>
          </a:lstStyle>
          <a:p>
            <a:fld id="{B61BEF0D-F0BB-DE4B-95CE-6DB70DBA9567}" type="datetimeFigureOut">
              <a:rPr lang="en-US" dirty="0"/>
              <a:pPr/>
              <a:t>1/15/2026</a:t>
            </a:fld>
            <a:endParaRPr lang="en-US" dirty="0"/>
          </a:p>
        </p:txBody>
      </p:sp>
      <p:sp>
        <p:nvSpPr>
          <p:cNvPr id="5" name="Footer Placeholder 4"/>
          <p:cNvSpPr>
            <a:spLocks noGrp="1"/>
          </p:cNvSpPr>
          <p:nvPr>
            <p:ph type="ftr" sz="quarter" idx="3"/>
          </p:nvPr>
        </p:nvSpPr>
        <p:spPr>
          <a:xfrm>
            <a:off x="2572282" y="5883278"/>
            <a:ext cx="7084177" cy="365125"/>
          </a:xfrm>
          <a:prstGeom prst="rect">
            <a:avLst/>
          </a:prstGeom>
        </p:spPr>
        <p:txBody>
          <a:bodyPr vert="horz" lIns="91440" tIns="45720" rIns="91440" bIns="45720" rtlCol="0" anchor="ctr"/>
          <a:lstStyle>
            <a:lvl1pPr algn="l">
              <a:defRPr sz="751"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9" y="5883278"/>
            <a:ext cx="551167" cy="365125"/>
          </a:xfrm>
          <a:prstGeom prst="rect">
            <a:avLst/>
          </a:prstGeom>
        </p:spPr>
        <p:txBody>
          <a:bodyPr vert="horz" lIns="91440" tIns="45720" rIns="91440" bIns="45720" rtlCol="0" anchor="ctr"/>
          <a:lstStyle>
            <a:lvl1pPr algn="r">
              <a:defRPr sz="751" b="0" i="0">
                <a:solidFill>
                  <a:schemeClr val="tx1"/>
                </a:solidFill>
                <a:effectLst/>
                <a:latin typeface="+mn-lt"/>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7293466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342891" rtl="0" eaLnBrk="1" latinLnBrk="0" hangingPunct="1">
        <a:spcBef>
          <a:spcPct val="0"/>
        </a:spcBef>
        <a:buNone/>
        <a:defRPr sz="3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14308" indent="-214308" algn="l" defTabSz="342891" rtl="0" eaLnBrk="1" latinLnBrk="0" hangingPunct="1">
        <a:spcBef>
          <a:spcPct val="20000"/>
        </a:spcBef>
        <a:spcAft>
          <a:spcPts val="451"/>
        </a:spcAft>
        <a:buClr>
          <a:schemeClr val="accent1">
            <a:lumMod val="75000"/>
          </a:schemeClr>
        </a:buClr>
        <a:buSzPct val="145000"/>
        <a:buFont typeface="Arial"/>
        <a:buChar char="•"/>
        <a:defRPr sz="1800" kern="1200" cap="none">
          <a:solidFill>
            <a:schemeClr val="tx1"/>
          </a:solidFill>
          <a:effectLst/>
          <a:latin typeface="+mn-lt"/>
          <a:ea typeface="+mn-ea"/>
          <a:cs typeface="+mn-cs"/>
        </a:defRPr>
      </a:lvl1pPr>
      <a:lvl2pPr marL="557199" indent="-214308" algn="l" defTabSz="342891" rtl="0" eaLnBrk="1" latinLnBrk="0" hangingPunct="1">
        <a:spcBef>
          <a:spcPct val="20000"/>
        </a:spcBef>
        <a:spcAft>
          <a:spcPts val="451"/>
        </a:spcAft>
        <a:buClr>
          <a:schemeClr val="accent1">
            <a:lumMod val="75000"/>
          </a:schemeClr>
        </a:buClr>
        <a:buSzPct val="145000"/>
        <a:buFont typeface="Arial"/>
        <a:buChar char="•"/>
        <a:defRPr sz="1500" kern="1200" cap="none">
          <a:solidFill>
            <a:schemeClr val="tx1"/>
          </a:solidFill>
          <a:effectLst/>
          <a:latin typeface="+mn-lt"/>
          <a:ea typeface="+mn-ea"/>
          <a:cs typeface="+mn-cs"/>
        </a:defRPr>
      </a:lvl2pPr>
      <a:lvl3pPr marL="900091" indent="-214308" algn="l" defTabSz="342891" rtl="0" eaLnBrk="1" latinLnBrk="0" hangingPunct="1">
        <a:spcBef>
          <a:spcPct val="20000"/>
        </a:spcBef>
        <a:spcAft>
          <a:spcPts val="451"/>
        </a:spcAft>
        <a:buClr>
          <a:schemeClr val="accent1">
            <a:lumMod val="75000"/>
          </a:schemeClr>
        </a:buClr>
        <a:buSzPct val="145000"/>
        <a:buFont typeface="Arial"/>
        <a:buChar char="•"/>
        <a:defRPr sz="1351" kern="1200" cap="none">
          <a:solidFill>
            <a:schemeClr val="tx1"/>
          </a:solidFill>
          <a:effectLst/>
          <a:latin typeface="+mn-lt"/>
          <a:ea typeface="+mn-ea"/>
          <a:cs typeface="+mn-cs"/>
        </a:defRPr>
      </a:lvl3pPr>
      <a:lvl4pPr marL="1157259" indent="-128585" algn="l" defTabSz="342891" rtl="0" eaLnBrk="1" latinLnBrk="0" hangingPunct="1">
        <a:spcBef>
          <a:spcPct val="20000"/>
        </a:spcBef>
        <a:spcAft>
          <a:spcPts val="451"/>
        </a:spcAft>
        <a:buClr>
          <a:schemeClr val="accent1">
            <a:lumMod val="75000"/>
          </a:schemeClr>
        </a:buClr>
        <a:buSzPct val="145000"/>
        <a:buFont typeface="Arial"/>
        <a:buChar char="•"/>
        <a:defRPr sz="1200" kern="1200" cap="none">
          <a:solidFill>
            <a:schemeClr val="tx1"/>
          </a:solidFill>
          <a:effectLst/>
          <a:latin typeface="+mn-lt"/>
          <a:ea typeface="+mn-ea"/>
          <a:cs typeface="+mn-cs"/>
        </a:defRPr>
      </a:lvl4pPr>
      <a:lvl5pPr marL="1500150" indent="-128585" algn="l" defTabSz="342891" rtl="0" eaLnBrk="1" latinLnBrk="0" hangingPunct="1">
        <a:spcBef>
          <a:spcPct val="20000"/>
        </a:spcBef>
        <a:spcAft>
          <a:spcPts val="451"/>
        </a:spcAft>
        <a:buClr>
          <a:schemeClr val="accent1">
            <a:lumMod val="75000"/>
          </a:schemeClr>
        </a:buClr>
        <a:buSzPct val="145000"/>
        <a:buFont typeface="Arial"/>
        <a:buChar char="•"/>
        <a:defRPr sz="1051" kern="1200" cap="none">
          <a:solidFill>
            <a:schemeClr val="tx1"/>
          </a:solidFill>
          <a:effectLst/>
          <a:latin typeface="+mn-lt"/>
          <a:ea typeface="+mn-ea"/>
          <a:cs typeface="+mn-cs"/>
        </a:defRPr>
      </a:lvl5pPr>
      <a:lvl6pPr marL="1885904" indent="-171446" algn="l" defTabSz="342891" rtl="0" eaLnBrk="1" latinLnBrk="0" hangingPunct="1">
        <a:spcBef>
          <a:spcPct val="20000"/>
        </a:spcBef>
        <a:spcAft>
          <a:spcPts val="451"/>
        </a:spcAft>
        <a:buClr>
          <a:schemeClr val="accent1">
            <a:lumMod val="75000"/>
          </a:schemeClr>
        </a:buClr>
        <a:buSzPct val="145000"/>
        <a:buFont typeface="Arial"/>
        <a:buChar char="•"/>
        <a:defRPr sz="1051" kern="1200" cap="none">
          <a:solidFill>
            <a:schemeClr val="tx1"/>
          </a:solidFill>
          <a:effectLst/>
          <a:latin typeface="+mn-lt"/>
          <a:ea typeface="+mn-ea"/>
          <a:cs typeface="+mn-cs"/>
        </a:defRPr>
      </a:lvl6pPr>
      <a:lvl7pPr marL="2228795" indent="-171446" algn="l" defTabSz="342891" rtl="0" eaLnBrk="1" latinLnBrk="0" hangingPunct="1">
        <a:spcBef>
          <a:spcPct val="20000"/>
        </a:spcBef>
        <a:spcAft>
          <a:spcPts val="451"/>
        </a:spcAft>
        <a:buClr>
          <a:schemeClr val="accent1">
            <a:lumMod val="75000"/>
          </a:schemeClr>
        </a:buClr>
        <a:buSzPct val="145000"/>
        <a:buFont typeface="Arial"/>
        <a:buChar char="•"/>
        <a:defRPr sz="1051" kern="1200" cap="none">
          <a:solidFill>
            <a:schemeClr val="tx1"/>
          </a:solidFill>
          <a:effectLst/>
          <a:latin typeface="+mn-lt"/>
          <a:ea typeface="+mn-ea"/>
          <a:cs typeface="+mn-cs"/>
        </a:defRPr>
      </a:lvl7pPr>
      <a:lvl8pPr marL="2571686" indent="-171446" algn="l" defTabSz="342891" rtl="0" eaLnBrk="1" latinLnBrk="0" hangingPunct="1">
        <a:spcBef>
          <a:spcPct val="20000"/>
        </a:spcBef>
        <a:spcAft>
          <a:spcPts val="451"/>
        </a:spcAft>
        <a:buClr>
          <a:schemeClr val="accent1">
            <a:lumMod val="75000"/>
          </a:schemeClr>
        </a:buClr>
        <a:buSzPct val="145000"/>
        <a:buFont typeface="Arial"/>
        <a:buChar char="•"/>
        <a:defRPr sz="1051" kern="1200" cap="none">
          <a:solidFill>
            <a:schemeClr val="tx1"/>
          </a:solidFill>
          <a:effectLst/>
          <a:latin typeface="+mn-lt"/>
          <a:ea typeface="+mn-ea"/>
          <a:cs typeface="+mn-cs"/>
        </a:defRPr>
      </a:lvl8pPr>
      <a:lvl9pPr marL="2914578" indent="-171446" algn="l" defTabSz="342891" rtl="0" eaLnBrk="1" latinLnBrk="0" hangingPunct="1">
        <a:spcBef>
          <a:spcPct val="20000"/>
        </a:spcBef>
        <a:spcAft>
          <a:spcPts val="451"/>
        </a:spcAft>
        <a:buClr>
          <a:schemeClr val="accent1">
            <a:lumMod val="75000"/>
          </a:schemeClr>
        </a:buClr>
        <a:buSzPct val="145000"/>
        <a:buFont typeface="Arial"/>
        <a:buChar char="•"/>
        <a:defRPr sz="1051" kern="1200" cap="none">
          <a:solidFill>
            <a:schemeClr val="tx1"/>
          </a:solidFill>
          <a:effectLst/>
          <a:latin typeface="+mn-lt"/>
          <a:ea typeface="+mn-ea"/>
          <a:cs typeface="+mn-cs"/>
        </a:defRPr>
      </a:lvl9pPr>
    </p:bodyStyle>
    <p:otherStyle>
      <a:defPPr>
        <a:defRPr lang="en-US"/>
      </a:defPPr>
      <a:lvl1pPr marL="0" algn="l" defTabSz="342891" rtl="0" eaLnBrk="1" latinLnBrk="0" hangingPunct="1">
        <a:defRPr sz="1351" kern="1200">
          <a:solidFill>
            <a:schemeClr val="tx1"/>
          </a:solidFill>
          <a:latin typeface="+mn-lt"/>
          <a:ea typeface="+mn-ea"/>
          <a:cs typeface="+mn-cs"/>
        </a:defRPr>
      </a:lvl1pPr>
      <a:lvl2pPr marL="342891" algn="l" defTabSz="342891" rtl="0" eaLnBrk="1" latinLnBrk="0" hangingPunct="1">
        <a:defRPr sz="1351" kern="1200">
          <a:solidFill>
            <a:schemeClr val="tx1"/>
          </a:solidFill>
          <a:latin typeface="+mn-lt"/>
          <a:ea typeface="+mn-ea"/>
          <a:cs typeface="+mn-cs"/>
        </a:defRPr>
      </a:lvl2pPr>
      <a:lvl3pPr marL="685783" algn="l" defTabSz="342891" rtl="0" eaLnBrk="1" latinLnBrk="0" hangingPunct="1">
        <a:defRPr sz="1351" kern="1200">
          <a:solidFill>
            <a:schemeClr val="tx1"/>
          </a:solidFill>
          <a:latin typeface="+mn-lt"/>
          <a:ea typeface="+mn-ea"/>
          <a:cs typeface="+mn-cs"/>
        </a:defRPr>
      </a:lvl3pPr>
      <a:lvl4pPr marL="1028674" algn="l" defTabSz="342891" rtl="0" eaLnBrk="1" latinLnBrk="0" hangingPunct="1">
        <a:defRPr sz="1351" kern="1200">
          <a:solidFill>
            <a:schemeClr val="tx1"/>
          </a:solidFill>
          <a:latin typeface="+mn-lt"/>
          <a:ea typeface="+mn-ea"/>
          <a:cs typeface="+mn-cs"/>
        </a:defRPr>
      </a:lvl4pPr>
      <a:lvl5pPr marL="1371566" algn="l" defTabSz="342891" rtl="0" eaLnBrk="1" latinLnBrk="0" hangingPunct="1">
        <a:defRPr sz="1351" kern="1200">
          <a:solidFill>
            <a:schemeClr val="tx1"/>
          </a:solidFill>
          <a:latin typeface="+mn-lt"/>
          <a:ea typeface="+mn-ea"/>
          <a:cs typeface="+mn-cs"/>
        </a:defRPr>
      </a:lvl5pPr>
      <a:lvl6pPr marL="1714457" algn="l" defTabSz="342891" rtl="0" eaLnBrk="1" latinLnBrk="0" hangingPunct="1">
        <a:defRPr sz="1351" kern="1200">
          <a:solidFill>
            <a:schemeClr val="tx1"/>
          </a:solidFill>
          <a:latin typeface="+mn-lt"/>
          <a:ea typeface="+mn-ea"/>
          <a:cs typeface="+mn-cs"/>
        </a:defRPr>
      </a:lvl6pPr>
      <a:lvl7pPr marL="2057349" algn="l" defTabSz="342891" rtl="0" eaLnBrk="1" latinLnBrk="0" hangingPunct="1">
        <a:defRPr sz="1351" kern="1200">
          <a:solidFill>
            <a:schemeClr val="tx1"/>
          </a:solidFill>
          <a:latin typeface="+mn-lt"/>
          <a:ea typeface="+mn-ea"/>
          <a:cs typeface="+mn-cs"/>
        </a:defRPr>
      </a:lvl7pPr>
      <a:lvl8pPr marL="2400240" algn="l" defTabSz="342891" rtl="0" eaLnBrk="1" latinLnBrk="0" hangingPunct="1">
        <a:defRPr sz="1351" kern="1200">
          <a:solidFill>
            <a:schemeClr val="tx1"/>
          </a:solidFill>
          <a:latin typeface="+mn-lt"/>
          <a:ea typeface="+mn-ea"/>
          <a:cs typeface="+mn-cs"/>
        </a:defRPr>
      </a:lvl8pPr>
      <a:lvl9pPr marL="2743131" algn="l" defTabSz="342891" rtl="0" eaLnBrk="1" latinLnBrk="0" hangingPunct="1">
        <a:defRPr sz="1351"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665697" y="5944937"/>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2" name="Freeform 11"/>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4" name="Right Triangle 13"/>
          <p:cNvSpPr>
            <a:spLocks/>
          </p:cNvSpPr>
          <p:nvPr/>
        </p:nvSpPr>
        <p:spPr bwMode="auto">
          <a:xfrm>
            <a:off x="-8057" y="5791254"/>
            <a:ext cx="4536420"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5" name="Straight Connector 14"/>
          <p:cNvCxnSpPr/>
          <p:nvPr/>
        </p:nvCxnSpPr>
        <p:spPr>
          <a:xfrm>
            <a:off x="-12316" y="5787740"/>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609600" y="1481330"/>
            <a:ext cx="109728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8969376" y="6407944"/>
            <a:ext cx="2560320" cy="365760"/>
          </a:xfrm>
          <a:prstGeom prst="rect">
            <a:avLst/>
          </a:prstGeom>
        </p:spPr>
        <p:txBody>
          <a:bodyPr vert="horz" anchor="b"/>
          <a:lstStyle>
            <a:lvl1pPr algn="l" eaLnBrk="1" latinLnBrk="0" hangingPunct="1">
              <a:defRPr kumimoji="0" sz="1000">
                <a:solidFill>
                  <a:schemeClr val="tx1"/>
                </a:solidFill>
              </a:defRPr>
            </a:lvl1pPr>
            <a:extLst/>
          </a:lstStyle>
          <a:p>
            <a:r>
              <a:rPr lang="en-US"/>
              <a:t>Name, Copyright Information</a:t>
            </a:r>
          </a:p>
        </p:txBody>
      </p:sp>
      <p:sp>
        <p:nvSpPr>
          <p:cNvPr id="22" name="Footer Placeholder 21"/>
          <p:cNvSpPr>
            <a:spLocks noGrp="1"/>
          </p:cNvSpPr>
          <p:nvPr>
            <p:ph type="ftr" sz="quarter" idx="3"/>
          </p:nvPr>
        </p:nvSpPr>
        <p:spPr>
          <a:xfrm>
            <a:off x="5840098" y="6407946"/>
            <a:ext cx="3134241" cy="365125"/>
          </a:xfrm>
          <a:prstGeom prst="rect">
            <a:avLst/>
          </a:prstGeom>
        </p:spPr>
        <p:txBody>
          <a:bodyPr vert="horz" anchor="b"/>
          <a:lstStyle>
            <a:lvl1pPr algn="r" eaLnBrk="1" latinLnBrk="0" hangingPunct="1">
              <a:defRPr kumimoji="0" sz="1000">
                <a:solidFill>
                  <a:schemeClr val="tx1"/>
                </a:solidFill>
              </a:defRPr>
            </a:lvl1pPr>
            <a:extLst/>
          </a:lstStyle>
          <a:p>
            <a:r>
              <a:rPr lang="en-US"/>
              <a:t>Name, Copyright Information</a:t>
            </a:r>
            <a:endParaRPr lang="en-US" dirty="0"/>
          </a:p>
        </p:txBody>
      </p:sp>
      <p:sp>
        <p:nvSpPr>
          <p:cNvPr id="18" name="Slide Number Placeholder 17"/>
          <p:cNvSpPr>
            <a:spLocks noGrp="1"/>
          </p:cNvSpPr>
          <p:nvPr>
            <p:ph type="sldNum" sz="quarter" idx="4"/>
          </p:nvPr>
        </p:nvSpPr>
        <p:spPr>
          <a:xfrm>
            <a:off x="11529696" y="6407946"/>
            <a:ext cx="487680" cy="365125"/>
          </a:xfrm>
          <a:prstGeom prst="rect">
            <a:avLst/>
          </a:prstGeom>
        </p:spPr>
        <p:txBody>
          <a:bodyPr vert="horz" anchor="b"/>
          <a:lstStyle>
            <a:lvl1pPr algn="r" eaLnBrk="1" latinLnBrk="0" hangingPunct="1">
              <a:defRPr kumimoji="0" sz="1000" b="0">
                <a:solidFill>
                  <a:schemeClr val="tx1"/>
                </a:solidFill>
              </a:defRPr>
            </a:lvl1pPr>
            <a:extLst/>
          </a:lstStyle>
          <a:p>
            <a:fld id="{81DF819C-353F-A348-9CD5-312D288A3529}" type="slidenum">
              <a:rPr lang="en-US" smtClean="0"/>
              <a:pPr/>
              <a:t>‹#›</a:t>
            </a:fld>
            <a:endParaRPr lang="en-US"/>
          </a:p>
        </p:txBody>
      </p:sp>
    </p:spTree>
    <p:extLst>
      <p:ext uri="{BB962C8B-B14F-4D97-AF65-F5344CB8AC3E}">
        <p14:creationId xmlns:p14="http://schemas.microsoft.com/office/powerpoint/2010/main" val="3014082351"/>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hf sldNum="0" hdr="0" ftr="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51" indent="-256026"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76" indent="-228594"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15" indent="-228594" algn="l" rtl="0" eaLnBrk="1" latinLnBrk="0" hangingPunct="1">
        <a:spcBef>
          <a:spcPts val="351"/>
        </a:spcBef>
        <a:buClr>
          <a:schemeClr val="accent2"/>
        </a:buClr>
        <a:buSzPct val="100000"/>
        <a:buFont typeface="Wingdings 2"/>
        <a:buChar char=""/>
        <a:defRPr kumimoji="0" sz="2100" kern="1200">
          <a:solidFill>
            <a:schemeClr val="tx1"/>
          </a:solidFill>
          <a:latin typeface="+mn-lt"/>
          <a:ea typeface="+mn-ea"/>
          <a:cs typeface="+mn-cs"/>
        </a:defRPr>
      </a:lvl3pPr>
      <a:lvl4pPr marL="1142971" indent="-228594" algn="l" rtl="0" eaLnBrk="1" latinLnBrk="0" hangingPunct="1">
        <a:spcBef>
          <a:spcPts val="351"/>
        </a:spcBef>
        <a:buClr>
          <a:schemeClr val="accent2"/>
        </a:buClr>
        <a:buFont typeface="Wingdings 2"/>
        <a:buChar char=""/>
        <a:defRPr kumimoji="0" sz="1900" kern="1200">
          <a:solidFill>
            <a:schemeClr val="tx1"/>
          </a:solidFill>
          <a:latin typeface="+mn-lt"/>
          <a:ea typeface="+mn-ea"/>
          <a:cs typeface="+mn-cs"/>
        </a:defRPr>
      </a:lvl4pPr>
      <a:lvl5pPr marL="1371566" indent="-228594" algn="l" rtl="0" eaLnBrk="1" latinLnBrk="0" hangingPunct="1">
        <a:spcBef>
          <a:spcPts val="351"/>
        </a:spcBef>
        <a:buClr>
          <a:schemeClr val="accent2"/>
        </a:buClr>
        <a:buFont typeface="Wingdings 2"/>
        <a:buChar char=""/>
        <a:defRPr kumimoji="0" sz="1800" kern="1200">
          <a:solidFill>
            <a:schemeClr val="tx1"/>
          </a:solidFill>
          <a:latin typeface="+mn-lt"/>
          <a:ea typeface="+mn-ea"/>
          <a:cs typeface="+mn-cs"/>
        </a:defRPr>
      </a:lvl5pPr>
      <a:lvl6pPr marL="1600160" indent="-228594" algn="l" rtl="0" eaLnBrk="1" latinLnBrk="0" hangingPunct="1">
        <a:spcBef>
          <a:spcPts val="351"/>
        </a:spcBef>
        <a:buClr>
          <a:schemeClr val="accent3"/>
        </a:buClr>
        <a:buFont typeface="Wingdings 2"/>
        <a:buChar char=""/>
        <a:defRPr kumimoji="0" sz="1800" kern="1200">
          <a:solidFill>
            <a:schemeClr val="tx1"/>
          </a:solidFill>
          <a:latin typeface="+mn-lt"/>
          <a:ea typeface="+mn-ea"/>
          <a:cs typeface="+mn-cs"/>
        </a:defRPr>
      </a:lvl6pPr>
      <a:lvl7pPr marL="1828754" indent="-228594" algn="l" rtl="0" eaLnBrk="1" latinLnBrk="0" hangingPunct="1">
        <a:spcBef>
          <a:spcPts val="351"/>
        </a:spcBef>
        <a:buClr>
          <a:schemeClr val="accent3"/>
        </a:buClr>
        <a:buFont typeface="Wingdings 2"/>
        <a:buChar char=""/>
        <a:defRPr kumimoji="0" sz="1600" kern="1200">
          <a:solidFill>
            <a:schemeClr val="tx1"/>
          </a:solidFill>
          <a:latin typeface="+mn-lt"/>
          <a:ea typeface="+mn-ea"/>
          <a:cs typeface="+mn-cs"/>
        </a:defRPr>
      </a:lvl7pPr>
      <a:lvl8pPr marL="2057349" indent="-228594" algn="l" rtl="0" eaLnBrk="1" latinLnBrk="0" hangingPunct="1">
        <a:spcBef>
          <a:spcPts val="351"/>
        </a:spcBef>
        <a:buClr>
          <a:schemeClr val="accent3"/>
        </a:buClr>
        <a:buFont typeface="Wingdings 2"/>
        <a:buChar char=""/>
        <a:defRPr kumimoji="0" sz="1600" kern="1200">
          <a:solidFill>
            <a:schemeClr val="tx1"/>
          </a:solidFill>
          <a:latin typeface="+mn-lt"/>
          <a:ea typeface="+mn-ea"/>
          <a:cs typeface="+mn-cs"/>
        </a:defRPr>
      </a:lvl8pPr>
      <a:lvl9pPr marL="2285943" indent="-228594" algn="l" rtl="0" eaLnBrk="1" latinLnBrk="0" hangingPunct="1">
        <a:spcBef>
          <a:spcPts val="351"/>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189" algn="l" rtl="0" eaLnBrk="1" latinLnBrk="0" hangingPunct="1">
        <a:defRPr kumimoji="0" kern="1200">
          <a:solidFill>
            <a:schemeClr val="tx1"/>
          </a:solidFill>
          <a:latin typeface="+mn-lt"/>
          <a:ea typeface="+mn-ea"/>
          <a:cs typeface="+mn-cs"/>
        </a:defRPr>
      </a:lvl2pPr>
      <a:lvl3pPr marL="914377" algn="l" rtl="0" eaLnBrk="1" latinLnBrk="0" hangingPunct="1">
        <a:defRPr kumimoji="0" kern="1200">
          <a:solidFill>
            <a:schemeClr val="tx1"/>
          </a:solidFill>
          <a:latin typeface="+mn-lt"/>
          <a:ea typeface="+mn-ea"/>
          <a:cs typeface="+mn-cs"/>
        </a:defRPr>
      </a:lvl3pPr>
      <a:lvl4pPr marL="1371566" algn="l" rtl="0" eaLnBrk="1" latinLnBrk="0" hangingPunct="1">
        <a:defRPr kumimoji="0" kern="1200">
          <a:solidFill>
            <a:schemeClr val="tx1"/>
          </a:solidFill>
          <a:latin typeface="+mn-lt"/>
          <a:ea typeface="+mn-ea"/>
          <a:cs typeface="+mn-cs"/>
        </a:defRPr>
      </a:lvl4pPr>
      <a:lvl5pPr marL="1828754" algn="l" rtl="0" eaLnBrk="1" latinLnBrk="0" hangingPunct="1">
        <a:defRPr kumimoji="0" kern="1200">
          <a:solidFill>
            <a:schemeClr val="tx1"/>
          </a:solidFill>
          <a:latin typeface="+mn-lt"/>
          <a:ea typeface="+mn-ea"/>
          <a:cs typeface="+mn-cs"/>
        </a:defRPr>
      </a:lvl5pPr>
      <a:lvl6pPr marL="2285943" algn="l" rtl="0" eaLnBrk="1" latinLnBrk="0" hangingPunct="1">
        <a:defRPr kumimoji="0" kern="1200">
          <a:solidFill>
            <a:schemeClr val="tx1"/>
          </a:solidFill>
          <a:latin typeface="+mn-lt"/>
          <a:ea typeface="+mn-ea"/>
          <a:cs typeface="+mn-cs"/>
        </a:defRPr>
      </a:lvl6pPr>
      <a:lvl7pPr marL="2743131" algn="l" rtl="0" eaLnBrk="1" latinLnBrk="0" hangingPunct="1">
        <a:defRPr kumimoji="0" kern="1200">
          <a:solidFill>
            <a:schemeClr val="tx1"/>
          </a:solidFill>
          <a:latin typeface="+mn-lt"/>
          <a:ea typeface="+mn-ea"/>
          <a:cs typeface="+mn-cs"/>
        </a:defRPr>
      </a:lvl7pPr>
      <a:lvl8pPr marL="3200320" algn="l" rtl="0" eaLnBrk="1" latinLnBrk="0" hangingPunct="1">
        <a:defRPr kumimoji="0" kern="1200">
          <a:solidFill>
            <a:schemeClr val="tx1"/>
          </a:solidFill>
          <a:latin typeface="+mn-lt"/>
          <a:ea typeface="+mn-ea"/>
          <a:cs typeface="+mn-cs"/>
        </a:defRPr>
      </a:lvl8pPr>
      <a:lvl9pPr marL="3657509"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png"/><Relationship Id="rId1" Type="http://schemas.openxmlformats.org/officeDocument/2006/relationships/slideLayout" Target="../slideLayouts/slideLayout19.xml"/><Relationship Id="rId4" Type="http://schemas.openxmlformats.org/officeDocument/2006/relationships/image" Target="../media/image9.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4.xml"/><Relationship Id="rId5" Type="http://schemas.openxmlformats.org/officeDocument/2006/relationships/image" Target="../media/image7.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3">
            <a:lum bright="70000" contrast="-70000"/>
          </a:blip>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A0F07-45B8-4187-8E7F-F92C6C17CFA9}"/>
              </a:ext>
            </a:extLst>
          </p:cNvPr>
          <p:cNvSpPr>
            <a:spLocks noGrp="1"/>
          </p:cNvSpPr>
          <p:nvPr>
            <p:ph type="ctrTitle"/>
          </p:nvPr>
        </p:nvSpPr>
        <p:spPr>
          <a:xfrm>
            <a:off x="4911437" y="4316421"/>
            <a:ext cx="6416963" cy="2951846"/>
          </a:xfrm>
        </p:spPr>
        <p:txBody>
          <a:bodyPr>
            <a:noAutofit/>
          </a:bodyPr>
          <a:lstStyle/>
          <a:p>
            <a:pPr algn="l"/>
            <a:br>
              <a:rPr lang="en-US" sz="1800" dirty="0">
                <a:latin typeface="Arial" panose="020B0604020202020204" pitchFamily="34" charset="0"/>
                <a:cs typeface="Arial" panose="020B0604020202020204" pitchFamily="34" charset="0"/>
              </a:rPr>
            </a:br>
            <a:br>
              <a:rPr lang="en-US" sz="1800" b="1" dirty="0">
                <a:latin typeface="Arial" panose="020B0604020202020204" pitchFamily="34" charset="0"/>
                <a:cs typeface="Arial" panose="020B0604020202020204" pitchFamily="34" charset="0"/>
              </a:rPr>
            </a:br>
            <a:r>
              <a:rPr lang="en-US" sz="1800" b="1" dirty="0">
                <a:latin typeface="Arial" panose="020B0604020202020204" pitchFamily="34" charset="0"/>
                <a:cs typeface="Arial" panose="020B0604020202020204" pitchFamily="34" charset="0"/>
              </a:rPr>
              <a:t>              </a:t>
            </a:r>
            <a:br>
              <a:rPr lang="en-US" sz="1800" b="1" dirty="0">
                <a:latin typeface="Arial" panose="020B0604020202020204" pitchFamily="34" charset="0"/>
                <a:cs typeface="Arial" panose="020B0604020202020204" pitchFamily="34" charset="0"/>
              </a:rPr>
            </a:br>
            <a:br>
              <a:rPr lang="en-US" sz="1800" b="1" dirty="0">
                <a:latin typeface="Arial" panose="020B0604020202020204" pitchFamily="34" charset="0"/>
                <a:cs typeface="Arial" panose="020B0604020202020204" pitchFamily="34" charset="0"/>
              </a:rPr>
            </a:br>
            <a:r>
              <a:rPr lang="en-US" sz="1800" b="1" dirty="0">
                <a:latin typeface="Arial" panose="020B0604020202020204" pitchFamily="34" charset="0"/>
                <a:cs typeface="Arial" panose="020B0604020202020204" pitchFamily="34" charset="0"/>
              </a:rPr>
              <a:t>- Biblical Counseling Class Spring 2025 Overview	</a:t>
            </a:r>
            <a:br>
              <a:rPr lang="en-US" sz="1800" b="1" dirty="0">
                <a:latin typeface="Arial" panose="020B0604020202020204" pitchFamily="34" charset="0"/>
                <a:cs typeface="Arial" panose="020B0604020202020204" pitchFamily="34" charset="0"/>
              </a:rPr>
            </a:br>
            <a:br>
              <a:rPr lang="en-US" sz="1800" b="1" dirty="0">
                <a:latin typeface="Arial" panose="020B0604020202020204" pitchFamily="34" charset="0"/>
                <a:cs typeface="Arial" panose="020B0604020202020204" pitchFamily="34" charset="0"/>
              </a:rPr>
            </a:br>
            <a:r>
              <a:rPr lang="en-US" sz="1800" b="1" dirty="0">
                <a:latin typeface="Arial" panose="020B0604020202020204" pitchFamily="34" charset="0"/>
                <a:cs typeface="Arial" panose="020B0604020202020204" pitchFamily="34" charset="0"/>
              </a:rPr>
              <a:t>24. What role should the church play in the counseling process (Theology Exam)?</a:t>
            </a:r>
            <a:br>
              <a:rPr lang="en-US" sz="1800" b="1" dirty="0">
                <a:latin typeface="Arial" panose="020B0604020202020204" pitchFamily="34" charset="0"/>
                <a:cs typeface="Arial" panose="020B0604020202020204" pitchFamily="34" charset="0"/>
              </a:rPr>
            </a:br>
            <a:br>
              <a:rPr lang="en-US" sz="1800" b="1" dirty="0">
                <a:latin typeface="Arial" panose="020B0604020202020204" pitchFamily="34" charset="0"/>
                <a:cs typeface="Arial" panose="020B0604020202020204" pitchFamily="34" charset="0"/>
              </a:rPr>
            </a:br>
            <a:r>
              <a:rPr lang="en-US" sz="1800" b="1" dirty="0">
                <a:latin typeface="Arial" panose="020B0604020202020204" pitchFamily="34" charset="0"/>
                <a:cs typeface="Arial" panose="020B0604020202020204" pitchFamily="34" charset="0"/>
              </a:rPr>
              <a:t>10. Describe the role you believe church discipline should play in biblical counseling (Counseling Exam)</a:t>
            </a:r>
            <a:br>
              <a:rPr lang="en-US" sz="1800" b="1" dirty="0">
                <a:latin typeface="Arial" panose="020B0604020202020204" pitchFamily="34" charset="0"/>
                <a:cs typeface="Arial" panose="020B0604020202020204" pitchFamily="34" charset="0"/>
              </a:rPr>
            </a:br>
            <a:r>
              <a:rPr lang="en-US" sz="1800" b="1" dirty="0">
                <a:latin typeface="Arial" panose="020B0604020202020204" pitchFamily="34" charset="0"/>
                <a:cs typeface="Arial" panose="020B0604020202020204" pitchFamily="34" charset="0"/>
              </a:rPr>
              <a:t>	</a:t>
            </a:r>
            <a:br>
              <a:rPr lang="en-US" sz="1800" b="1" dirty="0">
                <a:latin typeface="Arial" panose="020B0604020202020204" pitchFamily="34" charset="0"/>
                <a:cs typeface="Arial" panose="020B0604020202020204" pitchFamily="34" charset="0"/>
              </a:rPr>
            </a:br>
            <a:br>
              <a:rPr lang="en-US" sz="1800" b="1" dirty="0">
                <a:latin typeface="Arial" panose="020B0604020202020204" pitchFamily="34" charset="0"/>
                <a:cs typeface="Arial" panose="020B0604020202020204" pitchFamily="34" charset="0"/>
              </a:rPr>
            </a:br>
            <a:r>
              <a:rPr lang="en-US" sz="1800" b="1" dirty="0">
                <a:latin typeface="Arial" panose="020B0604020202020204" pitchFamily="34" charset="0"/>
                <a:cs typeface="Arial" panose="020B0604020202020204" pitchFamily="34" charset="0"/>
              </a:rPr>
              <a:t>                                               </a:t>
            </a:r>
            <a:br>
              <a:rPr lang="en-US" sz="1800" b="1" dirty="0">
                <a:latin typeface="Arial" panose="020B0604020202020204" pitchFamily="34" charset="0"/>
                <a:cs typeface="Arial" panose="020B0604020202020204" pitchFamily="34" charset="0"/>
              </a:rPr>
            </a:br>
            <a:r>
              <a:rPr lang="en-US" sz="1800" b="1" dirty="0">
                <a:latin typeface="Arial" panose="020B0604020202020204" pitchFamily="34" charset="0"/>
                <a:cs typeface="Arial" panose="020B0604020202020204" pitchFamily="34" charset="0"/>
              </a:rPr>
              <a:t>                                   January 14, 2026</a:t>
            </a:r>
            <a:br>
              <a:rPr lang="en-US" sz="1800" dirty="0">
                <a:latin typeface="Arial" panose="020B0604020202020204" pitchFamily="34" charset="0"/>
                <a:cs typeface="Arial" panose="020B0604020202020204" pitchFamily="34" charset="0"/>
              </a:rPr>
            </a:br>
            <a:br>
              <a:rPr lang="en-US" sz="1800" dirty="0">
                <a:latin typeface="Arial" panose="020B0604020202020204" pitchFamily="34" charset="0"/>
                <a:cs typeface="Arial" panose="020B0604020202020204" pitchFamily="34" charset="0"/>
              </a:rPr>
            </a:br>
            <a:endParaRPr lang="en-US" sz="1800" dirty="0">
              <a:latin typeface="Arial" panose="020B0604020202020204" pitchFamily="34" charset="0"/>
              <a:cs typeface="Arial" panose="020B0604020202020204" pitchFamily="34" charset="0"/>
            </a:endParaRPr>
          </a:p>
        </p:txBody>
      </p:sp>
      <p:sp>
        <p:nvSpPr>
          <p:cNvPr id="4" name="Title 1">
            <a:extLst>
              <a:ext uri="{FF2B5EF4-FFF2-40B4-BE49-F238E27FC236}">
                <a16:creationId xmlns:a16="http://schemas.microsoft.com/office/drawing/2014/main" id="{CB77905C-76FA-590B-FF02-EB21927FF986}"/>
              </a:ext>
            </a:extLst>
          </p:cNvPr>
          <p:cNvSpPr txBox="1">
            <a:spLocks/>
          </p:cNvSpPr>
          <p:nvPr/>
        </p:nvSpPr>
        <p:spPr>
          <a:xfrm>
            <a:off x="2416629" y="1467758"/>
            <a:ext cx="9068381" cy="2616199"/>
          </a:xfrm>
          <a:prstGeom prst="rect">
            <a:avLst/>
          </a:prstGeom>
          <a:effectLst/>
        </p:spPr>
        <p:txBody>
          <a:bodyPr vert="horz" lIns="91440" tIns="45720" rIns="91440" bIns="45720" rtlCol="0" anchor="b">
            <a:noAutofit/>
          </a:bodyPr>
          <a:lstStyle>
            <a:lvl1pPr algn="r" defTabSz="342891" rtl="0" eaLnBrk="1" latinLnBrk="0" hangingPunct="1">
              <a:spcBef>
                <a:spcPct val="0"/>
              </a:spcBef>
              <a:buNone/>
              <a:defRPr sz="45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ctr" defTabSz="342891" rtl="0" eaLnBrk="1" fontAlgn="auto" latinLnBrk="0" hangingPunct="1">
              <a:lnSpc>
                <a:spcPct val="100000"/>
              </a:lnSpc>
              <a:spcBef>
                <a:spcPct val="0"/>
              </a:spcBef>
              <a:spcAft>
                <a:spcPts val="0"/>
              </a:spcAft>
              <a:buClrTx/>
              <a:buSzTx/>
              <a:buFontTx/>
              <a:buNone/>
              <a:tabLst/>
              <a:defRPr/>
            </a:pPr>
            <a:br>
              <a:rPr kumimoji="0" lang="en-US" sz="2800" b="0" i="0" u="none" strike="noStrike" kern="1200" cap="none" spc="0" normalizeH="0" baseline="0" noProof="0" dirty="0">
                <a:ln w="3175" cmpd="sng">
                  <a:noFill/>
                </a:ln>
                <a:solidFill>
                  <a:prstClr val="black"/>
                </a:solidFill>
                <a:effectLst/>
                <a:uLnTx/>
                <a:uFillTx/>
                <a:latin typeface="Arial" panose="020B0604020202020204" pitchFamily="34" charset="0"/>
                <a:ea typeface="+mj-ea"/>
                <a:cs typeface="Arial" panose="020B0604020202020204" pitchFamily="34" charset="0"/>
              </a:rPr>
            </a:br>
            <a:r>
              <a:rPr kumimoji="0" lang="en-US" sz="2800" b="1" i="0" u="sng" strike="noStrike" kern="1200" cap="none" spc="0" normalizeH="0" baseline="0" noProof="0" dirty="0">
                <a:ln w="3175" cmpd="sng">
                  <a:noFill/>
                </a:ln>
                <a:solidFill>
                  <a:prstClr val="black"/>
                </a:solidFill>
                <a:effectLst/>
                <a:uLnTx/>
                <a:uFillTx/>
                <a:latin typeface="Arial" panose="020B0604020202020204" pitchFamily="34" charset="0"/>
                <a:ea typeface="+mj-ea"/>
                <a:cs typeface="Arial" panose="020B0604020202020204" pitchFamily="34" charset="0"/>
              </a:rPr>
              <a:t>SMCC Certified Biblical Counseling Training Center</a:t>
            </a:r>
            <a:br>
              <a:rPr kumimoji="0" lang="en-US" sz="2800" b="1" i="0" u="sng" strike="noStrike" kern="1200" cap="none" spc="0" normalizeH="0" baseline="0" noProof="0" dirty="0">
                <a:ln w="3175" cmpd="sng">
                  <a:noFill/>
                </a:ln>
                <a:solidFill>
                  <a:prstClr val="black"/>
                </a:solidFill>
                <a:effectLst/>
                <a:uLnTx/>
                <a:uFillTx/>
                <a:latin typeface="Arial" panose="020B0604020202020204" pitchFamily="34" charset="0"/>
                <a:ea typeface="+mj-ea"/>
                <a:cs typeface="Arial" panose="020B0604020202020204" pitchFamily="34" charset="0"/>
              </a:rPr>
            </a:br>
            <a:br>
              <a:rPr kumimoji="0" lang="en-US" sz="2800" b="1" i="0" u="sng" strike="noStrike" kern="1200" cap="none" spc="0" normalizeH="0" baseline="0" noProof="0" dirty="0">
                <a:ln w="3175" cmpd="sng">
                  <a:noFill/>
                </a:ln>
                <a:solidFill>
                  <a:prstClr val="black"/>
                </a:solidFill>
                <a:effectLst/>
                <a:uLnTx/>
                <a:uFillTx/>
                <a:latin typeface="Arial" panose="020B0604020202020204" pitchFamily="34" charset="0"/>
                <a:ea typeface="+mj-ea"/>
                <a:cs typeface="Arial" panose="020B0604020202020204" pitchFamily="34" charset="0"/>
              </a:rPr>
            </a:br>
            <a:r>
              <a:rPr kumimoji="0" lang="en-US" sz="2800" b="1" i="0" u="sng" strike="noStrike" kern="1200" cap="none" spc="0" normalizeH="0" baseline="0" noProof="0" dirty="0">
                <a:ln w="3175" cmpd="sng">
                  <a:noFill/>
                </a:ln>
                <a:solidFill>
                  <a:prstClr val="black"/>
                </a:solidFill>
                <a:effectLst/>
                <a:uLnTx/>
                <a:uFillTx/>
                <a:latin typeface="Arial" panose="020B0604020202020204" pitchFamily="34" charset="0"/>
                <a:ea typeface="+mj-ea"/>
                <a:cs typeface="Arial" panose="020B0604020202020204" pitchFamily="34" charset="0"/>
              </a:rPr>
              <a:t>Biblical Counseling Class</a:t>
            </a:r>
            <a:br>
              <a:rPr kumimoji="0" lang="en-US" sz="2800" b="1" i="0" u="sng" strike="noStrike" kern="1200" cap="none" spc="0" normalizeH="0" baseline="0" noProof="0" dirty="0">
                <a:ln w="3175" cmpd="sng">
                  <a:noFill/>
                </a:ln>
                <a:solidFill>
                  <a:prstClr val="black"/>
                </a:solidFill>
                <a:effectLst/>
                <a:uLnTx/>
                <a:uFillTx/>
                <a:latin typeface="Arial" panose="020B0604020202020204" pitchFamily="34" charset="0"/>
                <a:ea typeface="+mj-ea"/>
                <a:cs typeface="Arial" panose="020B0604020202020204" pitchFamily="34" charset="0"/>
              </a:rPr>
            </a:br>
            <a:br>
              <a:rPr kumimoji="0" lang="en-US" sz="2800" b="1" i="0" u="sng" strike="noStrike" kern="1200" cap="none" spc="0" normalizeH="0" baseline="0" noProof="0" dirty="0">
                <a:ln w="3175" cmpd="sng">
                  <a:noFill/>
                </a:ln>
                <a:solidFill>
                  <a:prstClr val="black"/>
                </a:solidFill>
                <a:effectLst/>
                <a:uLnTx/>
                <a:uFillTx/>
                <a:latin typeface="Arial" panose="020B0604020202020204" pitchFamily="34" charset="0"/>
                <a:ea typeface="+mj-ea"/>
                <a:cs typeface="Arial" panose="020B0604020202020204" pitchFamily="34" charset="0"/>
              </a:rPr>
            </a:br>
            <a:r>
              <a:rPr kumimoji="0" lang="en-US" sz="2800" b="1" i="0" u="sng" strike="noStrike" kern="1200" cap="none" spc="0" normalizeH="0" baseline="0" noProof="0" dirty="0">
                <a:ln w="3175" cmpd="sng">
                  <a:noFill/>
                </a:ln>
                <a:solidFill>
                  <a:prstClr val="black"/>
                </a:solidFill>
                <a:effectLst/>
                <a:uLnTx/>
                <a:uFillTx/>
                <a:latin typeface="Arial" panose="020B0604020202020204" pitchFamily="34" charset="0"/>
                <a:ea typeface="+mj-ea"/>
                <a:cs typeface="Arial" panose="020B0604020202020204" pitchFamily="34" charset="0"/>
              </a:rPr>
              <a:t>Association of Certified Biblical Counselors (ACBC)</a:t>
            </a:r>
            <a:br>
              <a:rPr kumimoji="0" lang="en-US" sz="2800" b="0" i="0" u="none" strike="noStrike" kern="1200" cap="none" spc="0" normalizeH="0" baseline="0" noProof="0" dirty="0">
                <a:ln w="3175" cmpd="sng">
                  <a:noFill/>
                </a:ln>
                <a:solidFill>
                  <a:prstClr val="black"/>
                </a:solidFill>
                <a:effectLst/>
                <a:uLnTx/>
                <a:uFillTx/>
                <a:latin typeface="Arial" panose="020B0604020202020204" pitchFamily="34" charset="0"/>
                <a:ea typeface="+mj-ea"/>
                <a:cs typeface="Arial" panose="020B0604020202020204" pitchFamily="34" charset="0"/>
              </a:rPr>
            </a:br>
            <a:br>
              <a:rPr kumimoji="0" lang="en-US" sz="2800" b="0" i="0" u="none" strike="noStrike" kern="1200" cap="none" spc="0" normalizeH="0" baseline="0" noProof="0" dirty="0">
                <a:ln w="3175" cmpd="sng">
                  <a:noFill/>
                </a:ln>
                <a:solidFill>
                  <a:prstClr val="black"/>
                </a:solidFill>
                <a:effectLst/>
                <a:uLnTx/>
                <a:uFillTx/>
                <a:latin typeface="Arial" panose="020B0604020202020204" pitchFamily="34" charset="0"/>
                <a:ea typeface="+mj-ea"/>
                <a:cs typeface="Arial" panose="020B0604020202020204" pitchFamily="34" charset="0"/>
              </a:rPr>
            </a:br>
            <a:r>
              <a:rPr kumimoji="0" lang="en-US" sz="2800" b="0" i="0" u="none" strike="noStrike" kern="1200" cap="none" spc="0" normalizeH="0" baseline="0" noProof="0" dirty="0">
                <a:ln w="3175" cmpd="sng">
                  <a:noFill/>
                </a:ln>
                <a:solidFill>
                  <a:prstClr val="black"/>
                </a:solidFill>
                <a:effectLst/>
                <a:uLnTx/>
                <a:uFillTx/>
                <a:latin typeface="Arial" panose="020B0604020202020204" pitchFamily="34" charset="0"/>
                <a:ea typeface="+mj-ea"/>
                <a:cs typeface="Arial" panose="020B0604020202020204" pitchFamily="34" charset="0"/>
              </a:rPr>
              <a:t>-</a:t>
            </a:r>
          </a:p>
        </p:txBody>
      </p:sp>
      <p:pic>
        <p:nvPicPr>
          <p:cNvPr id="5" name="Picture 4">
            <a:extLst>
              <a:ext uri="{FF2B5EF4-FFF2-40B4-BE49-F238E27FC236}">
                <a16:creationId xmlns:a16="http://schemas.microsoft.com/office/drawing/2014/main" id="{28F53D81-F42E-0DAC-8629-31A4AD9E44DD}"/>
              </a:ext>
            </a:extLst>
          </p:cNvPr>
          <p:cNvPicPr>
            <a:picLocks noChangeAspect="1"/>
          </p:cNvPicPr>
          <p:nvPr/>
        </p:nvPicPr>
        <p:blipFill>
          <a:blip r:embed="rId4"/>
          <a:stretch>
            <a:fillRect/>
          </a:stretch>
        </p:blipFill>
        <p:spPr>
          <a:xfrm>
            <a:off x="9439552" y="5792344"/>
            <a:ext cx="1304649" cy="1091057"/>
          </a:xfrm>
          <a:prstGeom prst="rect">
            <a:avLst/>
          </a:prstGeom>
        </p:spPr>
      </p:pic>
    </p:spTree>
    <p:extLst>
      <p:ext uri="{BB962C8B-B14F-4D97-AF65-F5344CB8AC3E}">
        <p14:creationId xmlns:p14="http://schemas.microsoft.com/office/powerpoint/2010/main" val="38305283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515B6C-52D5-C5F3-AFC2-A63F54F27CEF}"/>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433FBDF-E747-ACEF-F684-F61B1A182A4D}"/>
              </a:ext>
            </a:extLst>
          </p:cNvPr>
          <p:cNvSpPr txBox="1"/>
          <p:nvPr/>
        </p:nvSpPr>
        <p:spPr>
          <a:xfrm>
            <a:off x="0" y="674400"/>
            <a:ext cx="12192000" cy="6063198"/>
          </a:xfrm>
          <a:prstGeom prst="rect">
            <a:avLst/>
          </a:prstGeom>
          <a:noFill/>
        </p:spPr>
        <p:txBody>
          <a:bodyPr wrap="square">
            <a:spAutoFit/>
          </a:bodyPr>
          <a:lstStyle/>
          <a:p>
            <a:pPr algn="l">
              <a:buNone/>
            </a:pPr>
            <a:r>
              <a:rPr lang="en-US" sz="2000" b="1" i="0" u="sng" dirty="0">
                <a:solidFill>
                  <a:srgbClr val="1E355E"/>
                </a:solidFill>
                <a:effectLst/>
                <a:latin typeface="Arial" panose="020B0604020202020204" pitchFamily="34" charset="0"/>
                <a:cs typeface="Arial" panose="020B0604020202020204" pitchFamily="34" charset="0"/>
              </a:rPr>
              <a:t>VII. B</a:t>
            </a:r>
            <a:r>
              <a:rPr kumimoji="0" lang="en-US" sz="2000" b="1" i="0" u="sng" strike="noStrike" kern="1200" cap="none" spc="0" normalizeH="0" baseline="0" noProof="0" dirty="0" err="1">
                <a:ln>
                  <a:noFill/>
                </a:ln>
                <a:solidFill>
                  <a:srgbClr val="1E355E"/>
                </a:solidFill>
                <a:effectLst/>
                <a:uLnTx/>
                <a:uFillTx/>
                <a:latin typeface="Arial" panose="020B0604020202020204" pitchFamily="34" charset="0"/>
                <a:ea typeface="+mn-ea"/>
                <a:cs typeface="Arial" panose="020B0604020202020204" pitchFamily="34" charset="0"/>
              </a:rPr>
              <a:t>enefits</a:t>
            </a:r>
            <a:r>
              <a:rPr kumimoji="0" lang="en-US" sz="2000" b="1" i="0" u="sng" strike="noStrike" kern="1200" cap="none" spc="0" normalizeH="0" baseline="0" noProof="0" dirty="0">
                <a:ln>
                  <a:noFill/>
                </a:ln>
                <a:solidFill>
                  <a:srgbClr val="1E355E"/>
                </a:solidFill>
                <a:effectLst/>
                <a:uLnTx/>
                <a:uFillTx/>
                <a:latin typeface="Arial" panose="020B0604020202020204" pitchFamily="34" charset="0"/>
                <a:ea typeface="+mn-ea"/>
                <a:cs typeface="Arial" panose="020B0604020202020204" pitchFamily="34" charset="0"/>
              </a:rPr>
              <a:t> of church-based biblical counseling</a:t>
            </a:r>
          </a:p>
          <a:p>
            <a:pPr algn="l">
              <a:buNone/>
            </a:pPr>
            <a:endParaRPr lang="en-US" sz="2000" dirty="0">
              <a:solidFill>
                <a:srgbClr val="1E355E"/>
              </a:solidFill>
              <a:latin typeface="Arial" panose="020B0604020202020204" pitchFamily="34" charset="0"/>
              <a:cs typeface="Arial" panose="020B0604020202020204" pitchFamily="34" charset="0"/>
            </a:endParaRPr>
          </a:p>
          <a:p>
            <a:pPr algn="l">
              <a:buNone/>
            </a:pPr>
            <a:r>
              <a:rPr lang="en-US" sz="2000" b="0" i="0" dirty="0">
                <a:solidFill>
                  <a:srgbClr val="1E355E"/>
                </a:solidFill>
                <a:effectLst/>
                <a:latin typeface="Arial" panose="020B0604020202020204" pitchFamily="34" charset="0"/>
                <a:cs typeface="Arial" panose="020B0604020202020204" pitchFamily="34" charset="0"/>
              </a:rPr>
              <a:t>Thirteen benefits of church-based biblical counseling. A church-based setting provides –</a:t>
            </a:r>
          </a:p>
          <a:p>
            <a:pPr algn="l">
              <a:buNone/>
            </a:pPr>
            <a:endParaRPr lang="en-US" sz="2000" b="0" i="0" dirty="0">
              <a:solidFill>
                <a:srgbClr val="1E355E"/>
              </a:solidFill>
              <a:effectLst/>
              <a:latin typeface="Arial" panose="020B0604020202020204" pitchFamily="34" charset="0"/>
              <a:cs typeface="Arial" panose="020B0604020202020204" pitchFamily="34" charset="0"/>
            </a:endParaRPr>
          </a:p>
          <a:p>
            <a:pPr marL="342900" indent="-342900" algn="l">
              <a:buAutoNum type="arabicPeriod"/>
            </a:pPr>
            <a:r>
              <a:rPr lang="en-US" sz="2000" b="1" i="0" dirty="0">
                <a:solidFill>
                  <a:srgbClr val="1E355E"/>
                </a:solidFill>
                <a:effectLst/>
                <a:latin typeface="Arial" panose="020B0604020202020204" pitchFamily="34" charset="0"/>
                <a:cs typeface="Arial" panose="020B0604020202020204" pitchFamily="34" charset="0"/>
              </a:rPr>
              <a:t>The </a:t>
            </a:r>
            <a:r>
              <a:rPr lang="en-US" sz="2000" b="1" i="0" dirty="0">
                <a:solidFill>
                  <a:srgbClr val="FF0000"/>
                </a:solidFill>
                <a:effectLst/>
                <a:latin typeface="Arial" panose="020B0604020202020204" pitchFamily="34" charset="0"/>
                <a:cs typeface="Arial" panose="020B0604020202020204" pitchFamily="34" charset="0"/>
              </a:rPr>
              <a:t>direct oversight of God-ordained shepherds</a:t>
            </a:r>
            <a:r>
              <a:rPr lang="en-US" sz="2000" b="1" i="0" dirty="0">
                <a:solidFill>
                  <a:srgbClr val="1E355E"/>
                </a:solidFill>
                <a:effectLst/>
                <a:latin typeface="Arial" panose="020B0604020202020204" pitchFamily="34" charset="0"/>
                <a:cs typeface="Arial" panose="020B0604020202020204" pitchFamily="34" charset="0"/>
              </a:rPr>
              <a:t>.</a:t>
            </a:r>
          </a:p>
          <a:p>
            <a:pPr marL="342900" indent="-342900" algn="l">
              <a:buAutoNum type="arabicPeriod"/>
            </a:pPr>
            <a:r>
              <a:rPr lang="en-US" sz="2000" b="1" i="0" dirty="0">
                <a:solidFill>
                  <a:srgbClr val="FF0000"/>
                </a:solidFill>
                <a:effectLst/>
                <a:latin typeface="Arial" panose="020B0604020202020204" pitchFamily="34" charset="0"/>
                <a:cs typeface="Arial" panose="020B0604020202020204" pitchFamily="34" charset="0"/>
              </a:rPr>
              <a:t>Consistency</a:t>
            </a:r>
            <a:r>
              <a:rPr lang="en-US" sz="2000" b="1" i="0" dirty="0">
                <a:solidFill>
                  <a:srgbClr val="1E355E"/>
                </a:solidFill>
                <a:effectLst/>
                <a:latin typeface="Arial" panose="020B0604020202020204" pitchFamily="34" charset="0"/>
                <a:cs typeface="Arial" panose="020B0604020202020204" pitchFamily="34" charset="0"/>
              </a:rPr>
              <a:t> between </a:t>
            </a:r>
            <a:r>
              <a:rPr lang="en-US" sz="2000" b="1" i="0" dirty="0">
                <a:solidFill>
                  <a:srgbClr val="FF0000"/>
                </a:solidFill>
                <a:effectLst/>
                <a:latin typeface="Arial" panose="020B0604020202020204" pitchFamily="34" charset="0"/>
                <a:cs typeface="Arial" panose="020B0604020202020204" pitchFamily="34" charset="0"/>
              </a:rPr>
              <a:t>private counseling </a:t>
            </a:r>
            <a:r>
              <a:rPr lang="en-US" sz="2000" b="1" i="0" dirty="0">
                <a:solidFill>
                  <a:srgbClr val="1E355E"/>
                </a:solidFill>
                <a:effectLst/>
                <a:latin typeface="Arial" panose="020B0604020202020204" pitchFamily="34" charset="0"/>
                <a:cs typeface="Arial" panose="020B0604020202020204" pitchFamily="34" charset="0"/>
              </a:rPr>
              <a:t>and the </a:t>
            </a:r>
            <a:r>
              <a:rPr lang="en-US" sz="2000" b="1" i="0" dirty="0">
                <a:solidFill>
                  <a:srgbClr val="FF0000"/>
                </a:solidFill>
                <a:effectLst/>
                <a:latin typeface="Arial" panose="020B0604020202020204" pitchFamily="34" charset="0"/>
                <a:cs typeface="Arial" panose="020B0604020202020204" pitchFamily="34" charset="0"/>
              </a:rPr>
              <a:t>public preaching and teaching of God’s Word.</a:t>
            </a:r>
            <a:r>
              <a:rPr lang="en-US" sz="2000" b="0" i="0" dirty="0">
                <a:solidFill>
                  <a:srgbClr val="FF0000"/>
                </a:solidFill>
                <a:effectLst/>
                <a:latin typeface="Arial" panose="020B0604020202020204" pitchFamily="34" charset="0"/>
                <a:cs typeface="Arial" panose="020B0604020202020204" pitchFamily="34" charset="0"/>
              </a:rPr>
              <a:t> </a:t>
            </a:r>
          </a:p>
          <a:p>
            <a:pPr marL="342900" indent="-342900" algn="l">
              <a:buAutoNum type="arabicPeriod"/>
            </a:pPr>
            <a:r>
              <a:rPr lang="en-US" sz="2000" b="1" i="0" dirty="0">
                <a:solidFill>
                  <a:srgbClr val="1E355E"/>
                </a:solidFill>
                <a:effectLst/>
                <a:latin typeface="Arial" panose="020B0604020202020204" pitchFamily="34" charset="0"/>
                <a:cs typeface="Arial" panose="020B0604020202020204" pitchFamily="34" charset="0"/>
              </a:rPr>
              <a:t>God-centered, Christ-exalting </a:t>
            </a:r>
            <a:r>
              <a:rPr lang="en-US" sz="2000" b="1" i="0" dirty="0">
                <a:solidFill>
                  <a:srgbClr val="FF0000"/>
                </a:solidFill>
                <a:effectLst/>
                <a:latin typeface="Arial" panose="020B0604020202020204" pitchFamily="34" charset="0"/>
                <a:cs typeface="Arial" panose="020B0604020202020204" pitchFamily="34" charset="0"/>
              </a:rPr>
              <a:t>worship</a:t>
            </a:r>
            <a:r>
              <a:rPr lang="en-US" sz="2000" b="1" i="0" dirty="0">
                <a:solidFill>
                  <a:srgbClr val="1E355E"/>
                </a:solidFill>
                <a:effectLst/>
                <a:latin typeface="Arial" panose="020B0604020202020204" pitchFamily="34" charset="0"/>
                <a:cs typeface="Arial" panose="020B0604020202020204" pitchFamily="34" charset="0"/>
              </a:rPr>
              <a:t>.</a:t>
            </a:r>
            <a:r>
              <a:rPr lang="en-US" sz="2000" b="0" i="0" dirty="0">
                <a:solidFill>
                  <a:srgbClr val="1E355E"/>
                </a:solidFill>
                <a:effectLst/>
                <a:latin typeface="Arial" panose="020B0604020202020204" pitchFamily="34" charset="0"/>
                <a:cs typeface="Arial" panose="020B0604020202020204" pitchFamily="34" charset="0"/>
              </a:rPr>
              <a:t> </a:t>
            </a:r>
          </a:p>
          <a:p>
            <a:pPr marL="342900" indent="-342900" algn="l">
              <a:buAutoNum type="arabicPeriod"/>
            </a:pPr>
            <a:r>
              <a:rPr lang="en-US" sz="2000" b="1" i="0" dirty="0">
                <a:solidFill>
                  <a:srgbClr val="1E355E"/>
                </a:solidFill>
                <a:effectLst/>
                <a:latin typeface="Arial" panose="020B0604020202020204" pitchFamily="34" charset="0"/>
                <a:cs typeface="Arial" panose="020B0604020202020204" pitchFamily="34" charset="0"/>
              </a:rPr>
              <a:t>Christ’s </a:t>
            </a:r>
            <a:r>
              <a:rPr lang="en-US" sz="2000" b="1" i="0" dirty="0">
                <a:solidFill>
                  <a:srgbClr val="FF0000"/>
                </a:solidFill>
                <a:effectLst/>
                <a:latin typeface="Arial" panose="020B0604020202020204" pitchFamily="34" charset="0"/>
                <a:cs typeface="Arial" panose="020B0604020202020204" pitchFamily="34" charset="0"/>
              </a:rPr>
              <a:t>ordinances </a:t>
            </a:r>
            <a:r>
              <a:rPr lang="en-US" sz="2000" b="1" i="0" dirty="0">
                <a:solidFill>
                  <a:srgbClr val="1E355E"/>
                </a:solidFill>
                <a:effectLst/>
                <a:latin typeface="Arial" panose="020B0604020202020204" pitchFamily="34" charset="0"/>
                <a:cs typeface="Arial" panose="020B0604020202020204" pitchFamily="34" charset="0"/>
              </a:rPr>
              <a:t>of baptism and the Lord’s Supper.</a:t>
            </a:r>
            <a:r>
              <a:rPr lang="en-US" sz="2000" b="0" i="0" dirty="0">
                <a:solidFill>
                  <a:srgbClr val="1E355E"/>
                </a:solidFill>
                <a:effectLst/>
                <a:latin typeface="Arial" panose="020B0604020202020204" pitchFamily="34" charset="0"/>
                <a:cs typeface="Arial" panose="020B0604020202020204" pitchFamily="34" charset="0"/>
              </a:rPr>
              <a:t> </a:t>
            </a:r>
          </a:p>
          <a:p>
            <a:pPr marL="342900" indent="-342900" algn="l">
              <a:buAutoNum type="arabicPeriod"/>
            </a:pPr>
            <a:r>
              <a:rPr lang="en-US" sz="2000" b="1" i="0" dirty="0">
                <a:solidFill>
                  <a:srgbClr val="1E355E"/>
                </a:solidFill>
                <a:effectLst/>
                <a:latin typeface="Arial" panose="020B0604020202020204" pitchFamily="34" charset="0"/>
                <a:cs typeface="Arial" panose="020B0604020202020204" pitchFamily="34" charset="0"/>
              </a:rPr>
              <a:t>Formative and </a:t>
            </a:r>
            <a:r>
              <a:rPr lang="en-US" sz="2000" b="1" i="0" dirty="0">
                <a:solidFill>
                  <a:srgbClr val="FF0000"/>
                </a:solidFill>
                <a:effectLst/>
                <a:latin typeface="Arial" panose="020B0604020202020204" pitchFamily="34" charset="0"/>
                <a:cs typeface="Arial" panose="020B0604020202020204" pitchFamily="34" charset="0"/>
              </a:rPr>
              <a:t>restorative/redemptive church discipline</a:t>
            </a:r>
            <a:r>
              <a:rPr lang="en-US" sz="2000" b="1" i="0" dirty="0">
                <a:solidFill>
                  <a:srgbClr val="1E355E"/>
                </a:solidFill>
                <a:effectLst/>
                <a:latin typeface="Arial" panose="020B0604020202020204" pitchFamily="34" charset="0"/>
                <a:cs typeface="Arial" panose="020B0604020202020204" pitchFamily="34" charset="0"/>
              </a:rPr>
              <a:t>.</a:t>
            </a:r>
            <a:r>
              <a:rPr lang="en-US" sz="2000" b="0" i="0" dirty="0">
                <a:solidFill>
                  <a:srgbClr val="1E355E"/>
                </a:solidFill>
                <a:effectLst/>
                <a:latin typeface="Arial" panose="020B0604020202020204" pitchFamily="34" charset="0"/>
                <a:cs typeface="Arial" panose="020B0604020202020204" pitchFamily="34" charset="0"/>
              </a:rPr>
              <a:t> </a:t>
            </a:r>
          </a:p>
          <a:p>
            <a:pPr marL="342900" indent="-342900" algn="l">
              <a:buAutoNum type="arabicPeriod"/>
            </a:pPr>
            <a:r>
              <a:rPr lang="en-US" sz="2000" b="1" i="0" dirty="0">
                <a:solidFill>
                  <a:srgbClr val="1E355E"/>
                </a:solidFill>
                <a:effectLst/>
                <a:latin typeface="Arial" panose="020B0604020202020204" pitchFamily="34" charset="0"/>
                <a:cs typeface="Arial" panose="020B0604020202020204" pitchFamily="34" charset="0"/>
              </a:rPr>
              <a:t>The </a:t>
            </a:r>
            <a:r>
              <a:rPr lang="en-US" sz="2000" b="1" i="0" dirty="0">
                <a:solidFill>
                  <a:srgbClr val="FF0000"/>
                </a:solidFill>
                <a:effectLst/>
                <a:latin typeface="Arial" panose="020B0604020202020204" pitchFamily="34" charset="0"/>
                <a:cs typeface="Arial" panose="020B0604020202020204" pitchFamily="34" charset="0"/>
              </a:rPr>
              <a:t>fellowship</a:t>
            </a:r>
            <a:r>
              <a:rPr lang="en-US" sz="2000" b="1" i="0" dirty="0">
                <a:solidFill>
                  <a:srgbClr val="1E355E"/>
                </a:solidFill>
                <a:effectLst/>
                <a:latin typeface="Arial" panose="020B0604020202020204" pitchFamily="34" charset="0"/>
                <a:cs typeface="Arial" panose="020B0604020202020204" pitchFamily="34" charset="0"/>
              </a:rPr>
              <a:t>, </a:t>
            </a:r>
            <a:r>
              <a:rPr lang="en-US" sz="2000" b="1" i="0" dirty="0">
                <a:solidFill>
                  <a:srgbClr val="FF0000"/>
                </a:solidFill>
                <a:effectLst/>
                <a:latin typeface="Arial" panose="020B0604020202020204" pitchFamily="34" charset="0"/>
                <a:cs typeface="Arial" panose="020B0604020202020204" pitchFamily="34" charset="0"/>
              </a:rPr>
              <a:t>encouragement</a:t>
            </a:r>
            <a:r>
              <a:rPr lang="en-US" sz="2000" b="1" i="0" dirty="0">
                <a:solidFill>
                  <a:srgbClr val="1E355E"/>
                </a:solidFill>
                <a:effectLst/>
                <a:latin typeface="Arial" panose="020B0604020202020204" pitchFamily="34" charset="0"/>
                <a:cs typeface="Arial" panose="020B0604020202020204" pitchFamily="34" charset="0"/>
              </a:rPr>
              <a:t>, and </a:t>
            </a:r>
            <a:r>
              <a:rPr lang="en-US" sz="2000" b="1" i="0" dirty="0">
                <a:solidFill>
                  <a:srgbClr val="FF0000"/>
                </a:solidFill>
                <a:effectLst/>
                <a:latin typeface="Arial" panose="020B0604020202020204" pitchFamily="34" charset="0"/>
                <a:cs typeface="Arial" panose="020B0604020202020204" pitchFamily="34" charset="0"/>
              </a:rPr>
              <a:t>example</a:t>
            </a:r>
            <a:r>
              <a:rPr lang="en-US" sz="2000" b="1" i="0" dirty="0">
                <a:solidFill>
                  <a:srgbClr val="1E355E"/>
                </a:solidFill>
                <a:effectLst/>
                <a:latin typeface="Arial" panose="020B0604020202020204" pitchFamily="34" charset="0"/>
                <a:cs typeface="Arial" panose="020B0604020202020204" pitchFamily="34" charset="0"/>
              </a:rPr>
              <a:t> of mature fellow believers.</a:t>
            </a:r>
            <a:r>
              <a:rPr lang="en-US" sz="2000" b="0" i="0" dirty="0">
                <a:solidFill>
                  <a:srgbClr val="1E355E"/>
                </a:solidFill>
                <a:effectLst/>
                <a:latin typeface="Arial" panose="020B0604020202020204" pitchFamily="34" charset="0"/>
                <a:cs typeface="Arial" panose="020B0604020202020204" pitchFamily="34" charset="0"/>
              </a:rPr>
              <a:t> </a:t>
            </a:r>
          </a:p>
          <a:p>
            <a:pPr marL="342900" indent="-342900" algn="l">
              <a:buAutoNum type="arabicPeriod"/>
            </a:pPr>
            <a:r>
              <a:rPr lang="en-US" sz="2000" b="1" i="0" dirty="0">
                <a:solidFill>
                  <a:srgbClr val="1E355E"/>
                </a:solidFill>
                <a:effectLst/>
                <a:latin typeface="Arial" panose="020B0604020202020204" pitchFamily="34" charset="0"/>
                <a:cs typeface="Arial" panose="020B0604020202020204" pitchFamily="34" charset="0"/>
              </a:rPr>
              <a:t>Existing facilities and office space.</a:t>
            </a:r>
            <a:r>
              <a:rPr lang="en-US" sz="2000" b="0" i="0" dirty="0">
                <a:solidFill>
                  <a:srgbClr val="1E355E"/>
                </a:solidFill>
                <a:effectLst/>
                <a:latin typeface="Arial" panose="020B0604020202020204" pitchFamily="34" charset="0"/>
                <a:cs typeface="Arial" panose="020B0604020202020204" pitchFamily="34" charset="0"/>
              </a:rPr>
              <a:t> </a:t>
            </a:r>
          </a:p>
          <a:p>
            <a:pPr marL="342900" indent="-342900" algn="l">
              <a:buAutoNum type="arabicPeriod"/>
            </a:pPr>
            <a:r>
              <a:rPr lang="en-US" sz="2000" b="1" i="0" dirty="0">
                <a:solidFill>
                  <a:srgbClr val="1E355E"/>
                </a:solidFill>
                <a:effectLst/>
                <a:latin typeface="Arial" panose="020B0604020202020204" pitchFamily="34" charset="0"/>
                <a:cs typeface="Arial" panose="020B0604020202020204" pitchFamily="34" charset="0"/>
              </a:rPr>
              <a:t>Immediate opportunities </a:t>
            </a:r>
            <a:r>
              <a:rPr lang="en-US" sz="2000" b="1" i="0" dirty="0">
                <a:solidFill>
                  <a:srgbClr val="FF0000"/>
                </a:solidFill>
                <a:effectLst/>
                <a:latin typeface="Arial" panose="020B0604020202020204" pitchFamily="34" charset="0"/>
                <a:cs typeface="Arial" panose="020B0604020202020204" pitchFamily="34" charset="0"/>
              </a:rPr>
              <a:t>to serve others</a:t>
            </a:r>
            <a:r>
              <a:rPr lang="en-US" sz="2000" b="1" i="0" dirty="0">
                <a:solidFill>
                  <a:srgbClr val="1E355E"/>
                </a:solidFill>
                <a:effectLst/>
                <a:latin typeface="Arial" panose="020B0604020202020204" pitchFamily="34" charset="0"/>
                <a:cs typeface="Arial" panose="020B0604020202020204" pitchFamily="34" charset="0"/>
              </a:rPr>
              <a:t>.</a:t>
            </a:r>
          </a:p>
          <a:p>
            <a:pPr marL="342900" indent="-342900" algn="l">
              <a:buAutoNum type="arabicPeriod"/>
            </a:pPr>
            <a:r>
              <a:rPr lang="en-US" sz="2000" b="1" i="0" dirty="0">
                <a:solidFill>
                  <a:srgbClr val="1E355E"/>
                </a:solidFill>
                <a:effectLst/>
                <a:latin typeface="Arial" panose="020B0604020202020204" pitchFamily="34" charset="0"/>
                <a:cs typeface="Arial" panose="020B0604020202020204" pitchFamily="34" charset="0"/>
              </a:rPr>
              <a:t>Resource people for </a:t>
            </a:r>
            <a:r>
              <a:rPr lang="en-US" sz="2000" b="1" i="0" dirty="0">
                <a:solidFill>
                  <a:srgbClr val="FF0000"/>
                </a:solidFill>
                <a:effectLst/>
                <a:latin typeface="Arial" panose="020B0604020202020204" pitchFamily="34" charset="0"/>
                <a:cs typeface="Arial" panose="020B0604020202020204" pitchFamily="34" charset="0"/>
              </a:rPr>
              <a:t>auxiliary help</a:t>
            </a:r>
            <a:r>
              <a:rPr lang="en-US" sz="2000" b="1" i="0" dirty="0">
                <a:solidFill>
                  <a:srgbClr val="1E355E"/>
                </a:solidFill>
                <a:effectLst/>
                <a:latin typeface="Arial" panose="020B0604020202020204" pitchFamily="34" charset="0"/>
                <a:cs typeface="Arial" panose="020B0604020202020204" pitchFamily="34" charset="0"/>
              </a:rPr>
              <a:t>.</a:t>
            </a:r>
          </a:p>
          <a:p>
            <a:pPr marL="342900" indent="-342900" algn="l">
              <a:buAutoNum type="arabicPeriod"/>
            </a:pPr>
            <a:r>
              <a:rPr lang="en-US" sz="2000" b="1" i="0" dirty="0">
                <a:solidFill>
                  <a:srgbClr val="FF0000"/>
                </a:solidFill>
                <a:effectLst/>
                <a:latin typeface="Arial" panose="020B0604020202020204" pitchFamily="34" charset="0"/>
                <a:cs typeface="Arial" panose="020B0604020202020204" pitchFamily="34" charset="0"/>
              </a:rPr>
              <a:t>Benevolence assistance</a:t>
            </a:r>
            <a:r>
              <a:rPr lang="en-US" sz="2000" b="1" i="0" dirty="0">
                <a:solidFill>
                  <a:srgbClr val="1E355E"/>
                </a:solidFill>
                <a:effectLst/>
                <a:latin typeface="Arial" panose="020B0604020202020204" pitchFamily="34" charset="0"/>
                <a:cs typeface="Arial" panose="020B0604020202020204" pitchFamily="34" charset="0"/>
              </a:rPr>
              <a:t>, including financial help or physical labor. </a:t>
            </a:r>
          </a:p>
          <a:p>
            <a:pPr marL="342900" indent="-342900" algn="l">
              <a:buAutoNum type="arabicPeriod"/>
            </a:pPr>
            <a:r>
              <a:rPr lang="en-US" sz="2000" b="1" i="0" dirty="0">
                <a:solidFill>
                  <a:srgbClr val="1E355E"/>
                </a:solidFill>
                <a:effectLst/>
                <a:latin typeface="Arial" panose="020B0604020202020204" pitchFamily="34" charset="0"/>
                <a:cs typeface="Arial" panose="020B0604020202020204" pitchFamily="34" charset="0"/>
              </a:rPr>
              <a:t>Members’ homes for counseling, discipleship, and small group life.</a:t>
            </a:r>
            <a:r>
              <a:rPr lang="en-US" sz="2000" b="0" i="0" dirty="0">
                <a:solidFill>
                  <a:srgbClr val="1E355E"/>
                </a:solidFill>
                <a:effectLst/>
                <a:latin typeface="Arial" panose="020B0604020202020204" pitchFamily="34" charset="0"/>
                <a:cs typeface="Arial" panose="020B0604020202020204" pitchFamily="34" charset="0"/>
              </a:rPr>
              <a:t> </a:t>
            </a:r>
          </a:p>
          <a:p>
            <a:pPr marL="342900" indent="-342900" algn="l">
              <a:buAutoNum type="arabicPeriod"/>
            </a:pPr>
            <a:r>
              <a:rPr lang="en-US" sz="2000" b="1" i="0" dirty="0">
                <a:solidFill>
                  <a:srgbClr val="FF0000"/>
                </a:solidFill>
                <a:effectLst/>
                <a:latin typeface="Arial" panose="020B0604020202020204" pitchFamily="34" charset="0"/>
                <a:cs typeface="Arial" panose="020B0604020202020204" pitchFamily="34" charset="0"/>
              </a:rPr>
              <a:t>Greater legal protection</a:t>
            </a:r>
            <a:r>
              <a:rPr lang="en-US" sz="2000" b="1" i="0" dirty="0">
                <a:solidFill>
                  <a:srgbClr val="1E355E"/>
                </a:solidFill>
                <a:effectLst/>
                <a:latin typeface="Arial" panose="020B0604020202020204" pitchFamily="34" charset="0"/>
                <a:cs typeface="Arial" panose="020B0604020202020204" pitchFamily="34" charset="0"/>
              </a:rPr>
              <a:t>.</a:t>
            </a:r>
            <a:r>
              <a:rPr lang="en-US" sz="2000" b="0" i="0" dirty="0">
                <a:solidFill>
                  <a:srgbClr val="1E355E"/>
                </a:solidFill>
                <a:effectLst/>
                <a:latin typeface="Arial" panose="020B0604020202020204" pitchFamily="34" charset="0"/>
                <a:cs typeface="Arial" panose="020B0604020202020204" pitchFamily="34" charset="0"/>
              </a:rPr>
              <a:t> </a:t>
            </a:r>
          </a:p>
          <a:p>
            <a:pPr marL="342900" indent="-342900" algn="l">
              <a:buAutoNum type="arabicPeriod"/>
            </a:pPr>
            <a:r>
              <a:rPr lang="en-US" sz="2000" b="1" dirty="0">
                <a:solidFill>
                  <a:srgbClr val="1E355E"/>
                </a:solidFill>
                <a:latin typeface="Arial" panose="020B0604020202020204" pitchFamily="34" charset="0"/>
                <a:cs typeface="Arial" panose="020B0604020202020204" pitchFamily="34" charset="0"/>
              </a:rPr>
              <a:t>A</a:t>
            </a:r>
            <a:r>
              <a:rPr lang="en-US" sz="2000" b="1" i="0" dirty="0">
                <a:solidFill>
                  <a:srgbClr val="1E355E"/>
                </a:solidFill>
                <a:effectLst/>
                <a:latin typeface="Arial" panose="020B0604020202020204" pitchFamily="34" charset="0"/>
                <a:cs typeface="Arial" panose="020B0604020202020204" pitchFamily="34" charset="0"/>
              </a:rPr>
              <a:t>ll should be offered </a:t>
            </a:r>
            <a:r>
              <a:rPr lang="en-US" sz="2000" b="1" i="0" dirty="0">
                <a:solidFill>
                  <a:srgbClr val="FF0000"/>
                </a:solidFill>
                <a:effectLst/>
                <a:latin typeface="Arial" panose="020B0604020202020204" pitchFamily="34" charset="0"/>
                <a:cs typeface="Arial" panose="020B0604020202020204" pitchFamily="34" charset="0"/>
              </a:rPr>
              <a:t>free of charge</a:t>
            </a:r>
            <a:r>
              <a:rPr lang="en-US" sz="2000" b="1" i="0" dirty="0">
                <a:solidFill>
                  <a:srgbClr val="1E355E"/>
                </a:solidFill>
                <a:effectLst/>
                <a:latin typeface="Arial" panose="020B0604020202020204" pitchFamily="34" charset="0"/>
                <a:cs typeface="Arial" panose="020B0604020202020204" pitchFamily="34" charset="0"/>
              </a:rPr>
              <a:t>!</a:t>
            </a:r>
          </a:p>
          <a:p>
            <a:pPr marL="342900" indent="-342900" algn="l">
              <a:buAutoNum type="arabicPeriod"/>
            </a:pPr>
            <a:endParaRPr lang="en-US" sz="1600" b="1" dirty="0">
              <a:solidFill>
                <a:srgbClr val="1E355E"/>
              </a:solidFill>
              <a:latin typeface="Arial" panose="020B0604020202020204" pitchFamily="34" charset="0"/>
              <a:cs typeface="Arial" panose="020B0604020202020204" pitchFamily="34" charset="0"/>
            </a:endParaRPr>
          </a:p>
          <a:p>
            <a:pPr algn="l"/>
            <a:r>
              <a:rPr lang="en-US" sz="1600" i="0" dirty="0">
                <a:solidFill>
                  <a:srgbClr val="1E355E"/>
                </a:solidFill>
                <a:effectLst/>
                <a:latin typeface="Arial" panose="020B0604020202020204" pitchFamily="34" charset="0"/>
                <a:cs typeface="Arial" panose="020B0604020202020204" pitchFamily="34" charset="0"/>
              </a:rPr>
              <a:t>                                         Dr. Robert Jones - Professor and chair of biblical counseling, </a:t>
            </a:r>
          </a:p>
          <a:p>
            <a:pPr algn="l"/>
            <a:r>
              <a:rPr lang="en-US" sz="1600" dirty="0">
                <a:solidFill>
                  <a:srgbClr val="1E355E"/>
                </a:solidFill>
                <a:latin typeface="Arial" panose="020B0604020202020204" pitchFamily="34" charset="0"/>
                <a:cs typeface="Arial" panose="020B0604020202020204" pitchFamily="34" charset="0"/>
              </a:rPr>
              <a:t>                                                                      </a:t>
            </a:r>
            <a:r>
              <a:rPr lang="en-US" sz="1600" i="0" dirty="0">
                <a:solidFill>
                  <a:srgbClr val="1E355E"/>
                </a:solidFill>
                <a:effectLst/>
                <a:latin typeface="Arial" panose="020B0604020202020204" pitchFamily="34" charset="0"/>
                <a:cs typeface="Arial" panose="020B0604020202020204" pitchFamily="34" charset="0"/>
              </a:rPr>
              <a:t>The Southern Baptist Theological Seminary.</a:t>
            </a:r>
          </a:p>
        </p:txBody>
      </p:sp>
      <p:sp>
        <p:nvSpPr>
          <p:cNvPr id="2" name="TextBox 1">
            <a:extLst>
              <a:ext uri="{FF2B5EF4-FFF2-40B4-BE49-F238E27FC236}">
                <a16:creationId xmlns:a16="http://schemas.microsoft.com/office/drawing/2014/main" id="{E32DD480-0431-3237-F7C0-A2BAA269F29C}"/>
              </a:ext>
            </a:extLst>
          </p:cNvPr>
          <p:cNvSpPr txBox="1"/>
          <p:nvPr/>
        </p:nvSpPr>
        <p:spPr>
          <a:xfrm>
            <a:off x="2197100" y="112850"/>
            <a:ext cx="9842499" cy="4616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w="3175" cmpd="sng">
                  <a:noFill/>
                </a:ln>
                <a:solidFill>
                  <a:prstClr val="black"/>
                </a:solidFill>
                <a:effectLst/>
                <a:uLnTx/>
                <a:uFillTx/>
                <a:latin typeface="Arial" panose="020B0604020202020204" pitchFamily="34" charset="0"/>
                <a:ea typeface="+mn-ea"/>
                <a:cs typeface="Arial" panose="020B0604020202020204" pitchFamily="34" charset="0"/>
              </a:rPr>
              <a:t>24. What role should the church play in the counseling process?</a:t>
            </a: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8721762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43A875F-9B27-6BCE-3A6D-0354D1BE757A}"/>
              </a:ext>
            </a:extLst>
          </p:cNvPr>
          <p:cNvSpPr txBox="1"/>
          <p:nvPr/>
        </p:nvSpPr>
        <p:spPr>
          <a:xfrm>
            <a:off x="0" y="0"/>
            <a:ext cx="12192000" cy="7171194"/>
          </a:xfrm>
          <a:prstGeom prst="rect">
            <a:avLst/>
          </a:prstGeom>
          <a:noFill/>
        </p:spPr>
        <p:txBody>
          <a:bodyPr wrap="square">
            <a:spAutoFit/>
          </a:bodyPr>
          <a:lstStyle/>
          <a:p>
            <a:r>
              <a:rPr lang="en-US" sz="2000" b="0" i="0" dirty="0">
                <a:solidFill>
                  <a:srgbClr val="444444"/>
                </a:solidFill>
                <a:effectLst/>
                <a:latin typeface="Arial" panose="020B0604020202020204" pitchFamily="34" charset="0"/>
              </a:rPr>
              <a:t>						</a:t>
            </a:r>
            <a:r>
              <a:rPr lang="en-US" sz="2000" b="1" i="0" u="sng" dirty="0">
                <a:solidFill>
                  <a:srgbClr val="444444"/>
                </a:solidFill>
                <a:effectLst/>
                <a:latin typeface="Arial" panose="020B0604020202020204" pitchFamily="34" charset="0"/>
              </a:rPr>
              <a:t>VIII. Common Grace</a:t>
            </a:r>
            <a:endParaRPr lang="en-US" sz="2000" b="0" i="0" dirty="0">
              <a:solidFill>
                <a:srgbClr val="444444"/>
              </a:solidFill>
              <a:effectLst/>
              <a:latin typeface="Arial" panose="020B0604020202020204" pitchFamily="34" charset="0"/>
            </a:endParaRPr>
          </a:p>
          <a:p>
            <a:endParaRPr lang="en-US" sz="2000" b="0" i="0" dirty="0">
              <a:solidFill>
                <a:srgbClr val="444444"/>
              </a:solidFill>
              <a:effectLst/>
              <a:latin typeface="Arial" panose="020B0604020202020204" pitchFamily="34" charset="0"/>
            </a:endParaRPr>
          </a:p>
          <a:p>
            <a:r>
              <a:rPr lang="en-US" sz="2000" dirty="0">
                <a:solidFill>
                  <a:srgbClr val="444444"/>
                </a:solidFill>
                <a:latin typeface="Arial" panose="020B0604020202020204" pitchFamily="34" charset="0"/>
              </a:rPr>
              <a:t>T</a:t>
            </a:r>
            <a:r>
              <a:rPr lang="en-US" sz="2000" b="0" i="0" dirty="0">
                <a:solidFill>
                  <a:srgbClr val="444444"/>
                </a:solidFill>
                <a:effectLst/>
                <a:latin typeface="Arial" panose="020B0604020202020204" pitchFamily="34" charset="0"/>
              </a:rPr>
              <a:t>he Lord is good to all and His mercy is over all that He has made. </a:t>
            </a:r>
          </a:p>
          <a:p>
            <a:endParaRPr lang="en-US" sz="2000" b="0" i="0" dirty="0">
              <a:solidFill>
                <a:srgbClr val="444444"/>
              </a:solidFill>
              <a:effectLst/>
              <a:latin typeface="Arial" panose="020B0604020202020204" pitchFamily="34" charset="0"/>
            </a:endParaRPr>
          </a:p>
          <a:p>
            <a:r>
              <a:rPr lang="en-US" sz="2000" dirty="0">
                <a:solidFill>
                  <a:srgbClr val="444444"/>
                </a:solidFill>
                <a:latin typeface="Arial" panose="020B0604020202020204" pitchFamily="34" charset="0"/>
              </a:rPr>
              <a:t>D</a:t>
            </a:r>
            <a:r>
              <a:rPr lang="en-US" sz="2000" b="0" i="0" dirty="0">
                <a:solidFill>
                  <a:srgbClr val="444444"/>
                </a:solidFill>
                <a:effectLst/>
                <a:latin typeface="Arial" panose="020B0604020202020204" pitchFamily="34" charset="0"/>
              </a:rPr>
              <a:t>octrine of common grace - </a:t>
            </a:r>
            <a:r>
              <a:rPr lang="en-US" sz="2000" b="1" i="0" dirty="0">
                <a:solidFill>
                  <a:srgbClr val="FF0000"/>
                </a:solidFill>
                <a:effectLst/>
                <a:latin typeface="Arial" panose="020B0604020202020204" pitchFamily="34" charset="0"/>
              </a:rPr>
              <a:t>God’s mercy, His kindness toward all people. God’s non-saving, undeserved kindness that He shows to all people. </a:t>
            </a:r>
            <a:r>
              <a:rPr lang="en-US" sz="2000" b="0" i="0" dirty="0">
                <a:solidFill>
                  <a:srgbClr val="444444"/>
                </a:solidFill>
                <a:effectLst/>
                <a:latin typeface="Arial" panose="020B0604020202020204" pitchFamily="34" charset="0"/>
              </a:rPr>
              <a:t>It’s manifested through the delay of His final judgment, the restraint of sin and the bestowal of these external blessings and creation.</a:t>
            </a:r>
          </a:p>
          <a:p>
            <a:endParaRPr lang="en-US" sz="2000" b="0" i="0" dirty="0">
              <a:solidFill>
                <a:srgbClr val="444444"/>
              </a:solidFill>
              <a:effectLst/>
              <a:latin typeface="Arial" panose="020B0604020202020204" pitchFamily="34" charset="0"/>
            </a:endParaRPr>
          </a:p>
          <a:p>
            <a:r>
              <a:rPr lang="en-US" sz="2000" dirty="0">
                <a:solidFill>
                  <a:srgbClr val="444444"/>
                </a:solidFill>
                <a:latin typeface="Arial" panose="020B0604020202020204" pitchFamily="34" charset="0"/>
              </a:rPr>
              <a:t>Psalm 145:9 – “The Lord is good to all”</a:t>
            </a:r>
          </a:p>
          <a:p>
            <a:r>
              <a:rPr lang="en-US" sz="2000" dirty="0">
                <a:solidFill>
                  <a:srgbClr val="444444"/>
                </a:solidFill>
                <a:latin typeface="Arial" panose="020B0604020202020204" pitchFamily="34" charset="0"/>
              </a:rPr>
              <a:t>Matthew 5:45 – “for He causes His sun to rise on the evil and the good, and sends rain on the righteous and the unrighteous.”</a:t>
            </a:r>
          </a:p>
          <a:p>
            <a:r>
              <a:rPr lang="en-US" sz="2000" dirty="0">
                <a:solidFill>
                  <a:srgbClr val="444444"/>
                </a:solidFill>
                <a:latin typeface="Arial" panose="020B0604020202020204" pitchFamily="34" charset="0"/>
              </a:rPr>
              <a:t>2 Thessalonians 2:3-8 – “And you know what restrains him now, so that in his time he will be revealed.”</a:t>
            </a:r>
          </a:p>
          <a:p>
            <a:r>
              <a:rPr lang="en-US" sz="2000" dirty="0">
                <a:solidFill>
                  <a:srgbClr val="444444"/>
                </a:solidFill>
                <a:latin typeface="Arial" panose="020B0604020202020204" pitchFamily="34" charset="0"/>
              </a:rPr>
              <a:t>2 Peter 3:7-9 – “The Lord is not slow about His promise….but is patient toward you.”</a:t>
            </a:r>
          </a:p>
          <a:p>
            <a:endParaRPr lang="en-US" sz="2000" dirty="0">
              <a:solidFill>
                <a:srgbClr val="444444"/>
              </a:solidFill>
              <a:latin typeface="Arial" panose="020B0604020202020204" pitchFamily="34" charset="0"/>
            </a:endParaRPr>
          </a:p>
          <a:p>
            <a:r>
              <a:rPr lang="en-US" sz="2000" dirty="0">
                <a:solidFill>
                  <a:srgbClr val="444444"/>
                </a:solidFill>
                <a:latin typeface="Arial" panose="020B0604020202020204" pitchFamily="34" charset="0"/>
              </a:rPr>
              <a:t>Common Grace - Nothing salvific in nature or even a precursor of something that is salvific. </a:t>
            </a:r>
          </a:p>
          <a:p>
            <a:endParaRPr lang="en-US" sz="2000" dirty="0">
              <a:solidFill>
                <a:srgbClr val="444444"/>
              </a:solidFill>
              <a:latin typeface="Arial" panose="020B0604020202020204" pitchFamily="34" charset="0"/>
            </a:endParaRPr>
          </a:p>
          <a:p>
            <a:r>
              <a:rPr lang="en-US" sz="2000" dirty="0">
                <a:solidFill>
                  <a:srgbClr val="444444"/>
                </a:solidFill>
                <a:latin typeface="Arial" panose="020B0604020202020204" pitchFamily="34" charset="0"/>
              </a:rPr>
              <a:t>Common grace is the displaying the glory of our God, in His mercy and kindness toward all. </a:t>
            </a:r>
          </a:p>
          <a:p>
            <a:endParaRPr lang="en-US" sz="2000" dirty="0">
              <a:solidFill>
                <a:srgbClr val="444444"/>
              </a:solidFill>
              <a:latin typeface="Arial" panose="020B0604020202020204" pitchFamily="34" charset="0"/>
            </a:endParaRPr>
          </a:p>
          <a:p>
            <a:r>
              <a:rPr lang="en-US" sz="2000" b="1" dirty="0">
                <a:solidFill>
                  <a:srgbClr val="FF0000"/>
                </a:solidFill>
                <a:latin typeface="Arial" panose="020B0604020202020204" pitchFamily="34" charset="0"/>
              </a:rPr>
              <a:t>Common Grace – God’s delay of final judgment, restraint of sin, and His bestowing of external  	blessings. </a:t>
            </a:r>
          </a:p>
          <a:p>
            <a:endParaRPr lang="en-US" sz="2000" b="1" dirty="0">
              <a:solidFill>
                <a:srgbClr val="FF0000"/>
              </a:solidFill>
              <a:latin typeface="Arial" panose="020B0604020202020204" pitchFamily="34" charset="0"/>
            </a:endParaRPr>
          </a:p>
          <a:p>
            <a:endParaRPr lang="en-US" sz="2000" b="1" dirty="0">
              <a:solidFill>
                <a:srgbClr val="FF0000"/>
              </a:solidFill>
              <a:latin typeface="Arial" panose="020B0604020202020204" pitchFamily="34" charset="0"/>
            </a:endParaRPr>
          </a:p>
          <a:p>
            <a:endParaRPr lang="en-US" sz="2000" dirty="0"/>
          </a:p>
        </p:txBody>
      </p:sp>
    </p:spTree>
    <p:extLst>
      <p:ext uri="{BB962C8B-B14F-4D97-AF65-F5344CB8AC3E}">
        <p14:creationId xmlns:p14="http://schemas.microsoft.com/office/powerpoint/2010/main" val="12437247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82E7008-CA1C-B936-27ED-EF1FC4874AFD}"/>
              </a:ext>
            </a:extLst>
          </p:cNvPr>
          <p:cNvSpPr txBox="1"/>
          <p:nvPr/>
        </p:nvSpPr>
        <p:spPr>
          <a:xfrm>
            <a:off x="241300" y="920621"/>
            <a:ext cx="11950700" cy="5586145"/>
          </a:xfrm>
          <a:prstGeom prst="rect">
            <a:avLst/>
          </a:prstGeom>
          <a:noFill/>
        </p:spPr>
        <p:txBody>
          <a:bodyPr wrap="square">
            <a:spAutoFit/>
          </a:bodyPr>
          <a:lstStyle/>
          <a:p>
            <a:r>
              <a:rPr lang="en-US" sz="2100" b="1" dirty="0">
                <a:solidFill>
                  <a:srgbClr val="FF0000"/>
                </a:solidFill>
                <a:latin typeface="Arial" panose="020B0604020202020204" pitchFamily="34" charset="0"/>
                <a:cs typeface="Arial" panose="020B0604020202020204" pitchFamily="34" charset="0"/>
              </a:rPr>
              <a:t>No</a:t>
            </a:r>
            <a:r>
              <a:rPr lang="en-US" sz="2100" dirty="0">
                <a:solidFill>
                  <a:srgbClr val="444444"/>
                </a:solidFill>
                <a:latin typeface="Arial" panose="020B0604020202020204" pitchFamily="34" charset="0"/>
                <a:cs typeface="Arial" panose="020B0604020202020204" pitchFamily="34" charset="0"/>
              </a:rPr>
              <a:t> </a:t>
            </a:r>
            <a:r>
              <a:rPr lang="en-US" sz="2100" b="1" dirty="0">
                <a:solidFill>
                  <a:srgbClr val="FF0000"/>
                </a:solidFill>
                <a:latin typeface="Arial" panose="020B0604020202020204" pitchFamily="34" charset="0"/>
                <a:cs typeface="Arial" panose="020B0604020202020204" pitchFamily="34" charset="0"/>
              </a:rPr>
              <a:t>secular</a:t>
            </a:r>
            <a:r>
              <a:rPr lang="en-US" sz="2100" dirty="0">
                <a:solidFill>
                  <a:srgbClr val="444444"/>
                </a:solidFill>
                <a:latin typeface="Arial" panose="020B0604020202020204" pitchFamily="34" charset="0"/>
                <a:cs typeface="Arial" panose="020B0604020202020204" pitchFamily="34" charset="0"/>
              </a:rPr>
              <a:t> knowledge,</a:t>
            </a:r>
            <a:r>
              <a:rPr lang="en-US" sz="2100" b="0" i="0" dirty="0">
                <a:solidFill>
                  <a:srgbClr val="444444"/>
                </a:solidFill>
                <a:effectLst/>
                <a:latin typeface="Arial" panose="020B0604020202020204" pitchFamily="34" charset="0"/>
                <a:cs typeface="Arial" panose="020B0604020202020204" pitchFamily="34" charset="0"/>
              </a:rPr>
              <a:t> insights, interventions, nor applications that biblical counselors </a:t>
            </a:r>
            <a:r>
              <a:rPr lang="en-US" sz="2100" b="1" i="1" dirty="0">
                <a:solidFill>
                  <a:srgbClr val="FF0000"/>
                </a:solidFill>
                <a:effectLst/>
                <a:latin typeface="Arial" panose="020B0604020202020204" pitchFamily="34" charset="0"/>
                <a:cs typeface="Arial" panose="020B0604020202020204" pitchFamily="34" charset="0"/>
              </a:rPr>
              <a:t>must</a:t>
            </a:r>
            <a:r>
              <a:rPr lang="en-US" sz="2100" b="0" i="0" dirty="0">
                <a:solidFill>
                  <a:srgbClr val="444444"/>
                </a:solidFill>
                <a:effectLst/>
                <a:latin typeface="Arial" panose="020B0604020202020204" pitchFamily="34" charset="0"/>
                <a:cs typeface="Arial" panose="020B0604020202020204" pitchFamily="34" charset="0"/>
              </a:rPr>
              <a:t> harvest to care for people holistically</a:t>
            </a:r>
          </a:p>
          <a:p>
            <a:endParaRPr lang="en-US" sz="2100" dirty="0">
              <a:solidFill>
                <a:srgbClr val="444444"/>
              </a:solidFill>
              <a:latin typeface="Arial" panose="020B0604020202020204" pitchFamily="34" charset="0"/>
              <a:cs typeface="Arial" panose="020B0604020202020204" pitchFamily="34" charset="0"/>
            </a:endParaRPr>
          </a:p>
          <a:p>
            <a:r>
              <a:rPr lang="en-US" sz="2100" dirty="0">
                <a:solidFill>
                  <a:srgbClr val="444444"/>
                </a:solidFill>
                <a:latin typeface="Arial" panose="020B0604020202020204" pitchFamily="34" charset="0"/>
                <a:cs typeface="Arial" panose="020B0604020202020204" pitchFamily="34" charset="0"/>
              </a:rPr>
              <a:t>S</a:t>
            </a:r>
            <a:r>
              <a:rPr lang="en-US" sz="2100" b="0" i="0" dirty="0">
                <a:solidFill>
                  <a:srgbClr val="444444"/>
                </a:solidFill>
                <a:effectLst/>
                <a:latin typeface="Arial" panose="020B0604020202020204" pitchFamily="34" charset="0"/>
                <a:cs typeface="Arial" panose="020B0604020202020204" pitchFamily="34" charset="0"/>
              </a:rPr>
              <a:t>ome say that common grace gives theological justification for insight, intervention, and redemption in secular theories. Claim that common grace provided those insights and those resources. </a:t>
            </a:r>
          </a:p>
          <a:p>
            <a:endParaRPr lang="en-US" sz="2100" dirty="0">
              <a:solidFill>
                <a:srgbClr val="444444"/>
              </a:solidFill>
              <a:latin typeface="Arial" panose="020B0604020202020204" pitchFamily="34" charset="0"/>
              <a:cs typeface="Arial" panose="020B0604020202020204" pitchFamily="34" charset="0"/>
            </a:endParaRPr>
          </a:p>
          <a:p>
            <a:r>
              <a:rPr lang="en-US" sz="2100" b="0" i="0" dirty="0">
                <a:solidFill>
                  <a:srgbClr val="444444"/>
                </a:solidFill>
                <a:effectLst/>
                <a:latin typeface="Arial" panose="020B0604020202020204" pitchFamily="34" charset="0"/>
                <a:cs typeface="Arial" panose="020B0604020202020204" pitchFamily="34" charset="0"/>
              </a:rPr>
              <a:t>Suggestion - the unbeliever knows through enhancement or empowerment or revelation as an operation of the Holy Spirit. Does the Holy Spirit empower unbelievers to discover things that we need to turn to and use in our counseling care of souls?</a:t>
            </a:r>
          </a:p>
          <a:p>
            <a:endParaRPr lang="en-US" sz="2100" dirty="0">
              <a:solidFill>
                <a:srgbClr val="444444"/>
              </a:solidFill>
              <a:latin typeface="Arial" panose="020B0604020202020204" pitchFamily="34" charset="0"/>
              <a:cs typeface="Arial" panose="020B0604020202020204" pitchFamily="34" charset="0"/>
            </a:endParaRPr>
          </a:p>
          <a:p>
            <a:r>
              <a:rPr lang="en-US" sz="2100" b="0" i="0" dirty="0">
                <a:solidFill>
                  <a:srgbClr val="444444"/>
                </a:solidFill>
                <a:effectLst/>
                <a:latin typeface="Arial" panose="020B0604020202020204" pitchFamily="34" charset="0"/>
                <a:cs typeface="Arial" panose="020B0604020202020204" pitchFamily="34" charset="0"/>
              </a:rPr>
              <a:t>Noetic effect of sin on the mind - “</a:t>
            </a:r>
            <a:r>
              <a:rPr lang="en-US" sz="2100" b="1" i="1" dirty="0">
                <a:solidFill>
                  <a:srgbClr val="FF0000"/>
                </a:solidFill>
                <a:effectLst/>
                <a:latin typeface="Arial" panose="020B0604020202020204" pitchFamily="34" charset="0"/>
                <a:cs typeface="Arial" panose="020B0604020202020204" pitchFamily="34" charset="0"/>
              </a:rPr>
              <a:t>man can use his mind adequately but not properly</a:t>
            </a:r>
            <a:r>
              <a:rPr lang="en-US" sz="2100" b="0" i="0" dirty="0">
                <a:solidFill>
                  <a:srgbClr val="444444"/>
                </a:solidFill>
                <a:effectLst/>
                <a:latin typeface="Arial" panose="020B0604020202020204" pitchFamily="34" charset="0"/>
                <a:cs typeface="Arial" panose="020B0604020202020204" pitchFamily="34" charset="0"/>
              </a:rPr>
              <a:t>,” </a:t>
            </a:r>
            <a:r>
              <a:rPr lang="en-US" sz="2100" dirty="0">
                <a:solidFill>
                  <a:srgbClr val="444444"/>
                </a:solidFill>
                <a:latin typeface="Arial" panose="020B0604020202020204" pitchFamily="34" charset="0"/>
                <a:cs typeface="Arial" panose="020B0604020202020204" pitchFamily="34" charset="0"/>
              </a:rPr>
              <a:t>Man’s </a:t>
            </a:r>
            <a:r>
              <a:rPr lang="en-US" sz="2100" b="0" i="0" dirty="0">
                <a:solidFill>
                  <a:srgbClr val="444444"/>
                </a:solidFill>
                <a:effectLst/>
                <a:latin typeface="Arial" panose="020B0604020202020204" pitchFamily="34" charset="0"/>
                <a:cs typeface="Arial" panose="020B0604020202020204" pitchFamily="34" charset="0"/>
              </a:rPr>
              <a:t>rationality is  stained by sin. Unbelievers can make observations and understand aspects of creation. But those observations are never neutral, and when they move into interpretation they’re based upon a worldview and presuppositions that are antithetical and inconsistent with a biblical worldview.</a:t>
            </a:r>
          </a:p>
          <a:p>
            <a:endParaRPr lang="en-US" sz="2100" dirty="0">
              <a:solidFill>
                <a:srgbClr val="444444"/>
              </a:solidFill>
              <a:latin typeface="Arial" panose="020B0604020202020204" pitchFamily="34" charset="0"/>
              <a:cs typeface="Arial" panose="020B0604020202020204" pitchFamily="34" charset="0"/>
            </a:endParaRPr>
          </a:p>
          <a:p>
            <a:r>
              <a:rPr lang="en-US" sz="2100" dirty="0">
                <a:latin typeface="Arial" panose="020B0604020202020204" pitchFamily="34" charset="0"/>
                <a:cs typeface="Arial" panose="020B0604020202020204" pitchFamily="34" charset="0"/>
              </a:rPr>
              <a:t>						CAUTION!</a:t>
            </a:r>
          </a:p>
        </p:txBody>
      </p:sp>
      <p:sp>
        <p:nvSpPr>
          <p:cNvPr id="4" name="TextBox 3">
            <a:extLst>
              <a:ext uri="{FF2B5EF4-FFF2-40B4-BE49-F238E27FC236}">
                <a16:creationId xmlns:a16="http://schemas.microsoft.com/office/drawing/2014/main" id="{EBE38E27-C8C1-A5E4-BC95-7FBEFCE9AFAF}"/>
              </a:ext>
            </a:extLst>
          </p:cNvPr>
          <p:cNvSpPr txBox="1"/>
          <p:nvPr/>
        </p:nvSpPr>
        <p:spPr>
          <a:xfrm>
            <a:off x="5299075" y="21262"/>
            <a:ext cx="6102350" cy="461665"/>
          </a:xfrm>
          <a:prstGeom prst="rect">
            <a:avLst/>
          </a:prstGeom>
          <a:noFill/>
        </p:spPr>
        <p:txBody>
          <a:bodyPr wrap="square">
            <a:spAutoFit/>
          </a:bodyPr>
          <a:lstStyle/>
          <a:p>
            <a:r>
              <a:rPr kumimoji="0" lang="en-US" sz="2400" b="1" i="0" u="sng" strike="noStrike" kern="1200" cap="none" spc="0" normalizeH="0" baseline="0" noProof="0" dirty="0">
                <a:ln>
                  <a:noFill/>
                </a:ln>
                <a:solidFill>
                  <a:srgbClr val="444444"/>
                </a:solidFill>
                <a:effectLst/>
                <a:uLnTx/>
                <a:uFillTx/>
                <a:latin typeface="Arial" panose="020B0604020202020204" pitchFamily="34" charset="0"/>
                <a:ea typeface="+mn-ea"/>
                <a:cs typeface="+mn-cs"/>
              </a:rPr>
              <a:t>Common Grace</a:t>
            </a:r>
            <a:endParaRPr lang="en-US" dirty="0"/>
          </a:p>
        </p:txBody>
      </p:sp>
    </p:spTree>
    <p:extLst>
      <p:ext uri="{BB962C8B-B14F-4D97-AF65-F5344CB8AC3E}">
        <p14:creationId xmlns:p14="http://schemas.microsoft.com/office/powerpoint/2010/main" val="37507190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1978EE2-397E-1C24-51E2-C4487183CBC2}"/>
              </a:ext>
            </a:extLst>
          </p:cNvPr>
          <p:cNvSpPr txBox="1"/>
          <p:nvPr/>
        </p:nvSpPr>
        <p:spPr>
          <a:xfrm>
            <a:off x="438150" y="280849"/>
            <a:ext cx="10966450" cy="7540526"/>
          </a:xfrm>
          <a:prstGeom prst="rect">
            <a:avLst/>
          </a:prstGeom>
          <a:noFill/>
        </p:spPr>
        <p:txBody>
          <a:bodyPr wrap="square">
            <a:spAutoFit/>
          </a:bodyPr>
          <a:lstStyle/>
          <a:p>
            <a:pPr marL="0" marR="0" algn="just">
              <a:buNone/>
            </a:pPr>
            <a:r>
              <a:rPr kumimoji="0" lang="en-US" sz="2200" b="1" i="0" u="none" strike="noStrike" kern="1200" cap="none" spc="0" normalizeH="0" baseline="0" noProof="0" dirty="0">
                <a:ln w="3175" cmpd="sng">
                  <a:noFill/>
                </a:ln>
                <a:solidFill>
                  <a:prstClr val="black"/>
                </a:solidFill>
                <a:effectLst/>
                <a:uLnTx/>
                <a:uFillTx/>
                <a:latin typeface="Arial" panose="020B0604020202020204" pitchFamily="34" charset="0"/>
                <a:ea typeface="+mj-ea"/>
                <a:cs typeface="Arial" panose="020B0604020202020204" pitchFamily="34" charset="0"/>
              </a:rPr>
              <a:t>                                10. Describe the role you believe church discipline should play in biblical counseling</a:t>
            </a:r>
          </a:p>
          <a:p>
            <a:pPr marL="0" marR="0" algn="just">
              <a:buNone/>
            </a:pPr>
            <a:endParaRPr lang="en-US" sz="2200" b="1" dirty="0">
              <a:ln w="3175" cmpd="sng">
                <a:noFill/>
              </a:ln>
              <a:solidFill>
                <a:prstClr val="black"/>
              </a:solidFill>
              <a:latin typeface="Arial" panose="020B0604020202020204" pitchFamily="34" charset="0"/>
              <a:ea typeface="+mj-ea"/>
              <a:cs typeface="Arial" panose="020B0604020202020204" pitchFamily="34" charset="0"/>
            </a:endParaRPr>
          </a:p>
          <a:p>
            <a:pPr marL="0" marR="0" algn="just">
              <a:buNone/>
            </a:pPr>
            <a:endParaRPr lang="en-US" sz="2200" b="1" u="sng" dirty="0">
              <a:latin typeface="Helvetica" panose="020B0604020202020204" pitchFamily="34" charset="0"/>
              <a:ea typeface="Times New Roman" panose="02020603050405020304" pitchFamily="18" charset="0"/>
            </a:endParaRPr>
          </a:p>
          <a:p>
            <a:pPr marL="0" marR="0" algn="just">
              <a:buNone/>
            </a:pPr>
            <a:r>
              <a:rPr lang="en-US" sz="2200" b="1" dirty="0">
                <a:effectLst/>
                <a:latin typeface="Helvetica" panose="020B0604020202020204" pitchFamily="34" charset="0"/>
                <a:ea typeface="Times New Roman" panose="02020603050405020304" pitchFamily="18" charset="0"/>
              </a:rPr>
              <a:t>Church discipline/restoration is part of the biblical counseling process, when counseling fails on the part of the counselee, in which they refuse/reject/rebel against confession and repentance of sin. </a:t>
            </a:r>
          </a:p>
          <a:p>
            <a:pPr marL="0" marR="0" algn="just">
              <a:buNone/>
            </a:pPr>
            <a:endParaRPr lang="en-US" sz="2200" b="1" dirty="0">
              <a:effectLst/>
              <a:latin typeface="Helvetica" panose="020B0604020202020204" pitchFamily="34" charset="0"/>
              <a:ea typeface="Times New Roman" panose="02020603050405020304" pitchFamily="18" charset="0"/>
            </a:endParaRPr>
          </a:p>
          <a:p>
            <a:pPr marL="0" marR="0" algn="just">
              <a:buNone/>
            </a:pPr>
            <a:r>
              <a:rPr lang="en-US" sz="2200" b="1" dirty="0">
                <a:effectLst/>
                <a:latin typeface="Helvetica" panose="020B0604020202020204" pitchFamily="34" charset="0"/>
                <a:ea typeface="Times New Roman" panose="02020603050405020304" pitchFamily="18" charset="0"/>
              </a:rPr>
              <a:t>If a church member comes to counseling for a sin matter, or sin is discovered during counseling, and the counselee does not repent and rejects counseling/restoration efforts, church discipline is the next and necessary step in resolving unconfessed/unrepentant sin.</a:t>
            </a:r>
          </a:p>
          <a:p>
            <a:pPr marL="0" marR="0" algn="just">
              <a:buNone/>
            </a:pPr>
            <a:endParaRPr lang="en-US" sz="2200" b="1" dirty="0">
              <a:latin typeface="Helvetica" panose="020B0604020202020204" pitchFamily="34" charset="0"/>
              <a:ea typeface="Times New Roman" panose="02020603050405020304" pitchFamily="18" charset="0"/>
            </a:endParaRPr>
          </a:p>
          <a:p>
            <a:pPr marL="0" marR="0" algn="just">
              <a:buNone/>
            </a:pPr>
            <a:endParaRPr lang="en-US" sz="2200" b="1" dirty="0">
              <a:latin typeface="Helvetica" panose="020B0604020202020204" pitchFamily="34" charset="0"/>
              <a:ea typeface="Times New Roman" panose="02020603050405020304" pitchFamily="18" charset="0"/>
            </a:endParaRPr>
          </a:p>
          <a:p>
            <a:pPr marL="0" marR="0" algn="just">
              <a:buNone/>
            </a:pPr>
            <a:r>
              <a:rPr lang="en-US" sz="2200" b="1" dirty="0">
                <a:latin typeface="Arial" panose="020B0604020202020204" pitchFamily="34" charset="0"/>
                <a:ea typeface="Times New Roman" panose="02020603050405020304" pitchFamily="18" charset="0"/>
                <a:cs typeface="Arial" panose="020B0604020202020204" pitchFamily="34" charset="0"/>
              </a:rPr>
              <a:t>		Matthew 18:12-20</a:t>
            </a:r>
          </a:p>
          <a:p>
            <a:pPr marL="0" marR="0" algn="just">
              <a:buNone/>
            </a:pPr>
            <a:r>
              <a:rPr lang="en-US" sz="2200" b="1" dirty="0">
                <a:latin typeface="Arial" panose="020B0604020202020204" pitchFamily="34" charset="0"/>
                <a:ea typeface="Times New Roman" panose="02020603050405020304" pitchFamily="18" charset="0"/>
                <a:cs typeface="Arial" panose="020B0604020202020204" pitchFamily="34" charset="0"/>
              </a:rPr>
              <a:t>		1 Corinthians 5:1-13</a:t>
            </a:r>
          </a:p>
          <a:p>
            <a:pPr marL="0" marR="0" algn="just">
              <a:buNone/>
            </a:pPr>
            <a:r>
              <a:rPr lang="en-US" sz="2200" b="1" dirty="0">
                <a:latin typeface="Arial" panose="020B0604020202020204" pitchFamily="34" charset="0"/>
                <a:ea typeface="Times New Roman" panose="02020603050405020304" pitchFamily="18" charset="0"/>
                <a:cs typeface="Arial" panose="020B0604020202020204" pitchFamily="34" charset="0"/>
              </a:rPr>
              <a:t>		2 Corinthians 7:10-13</a:t>
            </a:r>
          </a:p>
          <a:p>
            <a:pPr marL="0" marR="0" algn="just">
              <a:buNone/>
            </a:pPr>
            <a:r>
              <a:rPr lang="en-US" sz="2200" b="1" dirty="0">
                <a:latin typeface="Arial" panose="020B0604020202020204" pitchFamily="34" charset="0"/>
                <a:ea typeface="Times New Roman" panose="02020603050405020304" pitchFamily="18" charset="0"/>
                <a:cs typeface="Arial" panose="020B0604020202020204" pitchFamily="34" charset="0"/>
              </a:rPr>
              <a:t>		Galatians 6:1-10</a:t>
            </a:r>
          </a:p>
          <a:p>
            <a:pPr marL="0" marR="0" algn="just">
              <a:buNone/>
            </a:pPr>
            <a:endParaRPr lang="en-US" sz="2200" b="1" dirty="0">
              <a:latin typeface="Helvetica" panose="020B0604020202020204" pitchFamily="34" charset="0"/>
              <a:ea typeface="Times New Roman" panose="02020603050405020304" pitchFamily="18" charset="0"/>
            </a:endParaRPr>
          </a:p>
          <a:p>
            <a:pPr marL="0" marR="0" algn="just">
              <a:buNone/>
            </a:pPr>
            <a:endParaRPr lang="en-US" sz="2200" b="1" dirty="0">
              <a:latin typeface="Helvetica" panose="020B0604020202020204" pitchFamily="34" charset="0"/>
              <a:ea typeface="Times New Roman" panose="02020603050405020304" pitchFamily="18" charset="0"/>
            </a:endParaRPr>
          </a:p>
          <a:p>
            <a:pPr marL="0" marR="0" algn="just">
              <a:buNone/>
            </a:pPr>
            <a:endParaRPr lang="en-US" sz="2200" b="1" dirty="0">
              <a:latin typeface="Helvetica" panose="020B0604020202020204" pitchFamily="34" charset="0"/>
              <a:ea typeface="Times New Roman" panose="02020603050405020304" pitchFamily="18" charset="0"/>
            </a:endParaRPr>
          </a:p>
          <a:p>
            <a:pPr marL="0" marR="0" algn="just">
              <a:buNone/>
            </a:pPr>
            <a:r>
              <a:rPr lang="en-US" sz="2200" b="1" dirty="0">
                <a:latin typeface="Helvetica" panose="020B0604020202020204" pitchFamily="34" charset="0"/>
                <a:ea typeface="Times New Roman" panose="02020603050405020304" pitchFamily="18" charset="0"/>
              </a:rPr>
              <a:t>		</a:t>
            </a:r>
          </a:p>
        </p:txBody>
      </p:sp>
    </p:spTree>
    <p:extLst>
      <p:ext uri="{BB962C8B-B14F-4D97-AF65-F5344CB8AC3E}">
        <p14:creationId xmlns:p14="http://schemas.microsoft.com/office/powerpoint/2010/main" val="3053944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F9F67B-D1C0-28F2-D517-968330303054}"/>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3F620309-A8DF-DBAB-4A4F-623A98FE087B}"/>
              </a:ext>
            </a:extLst>
          </p:cNvPr>
          <p:cNvSpPr txBox="1"/>
          <p:nvPr/>
        </p:nvSpPr>
        <p:spPr>
          <a:xfrm>
            <a:off x="0" y="572523"/>
            <a:ext cx="12192000" cy="5909310"/>
          </a:xfrm>
          <a:prstGeom prst="rect">
            <a:avLst/>
          </a:prstGeom>
          <a:noFill/>
        </p:spPr>
        <p:txBody>
          <a:bodyPr wrap="square">
            <a:spAutoFit/>
          </a:bodyPr>
          <a:lstStyle/>
          <a:p>
            <a:pPr marL="0" marR="0" algn="just">
              <a:buNone/>
            </a:pPr>
            <a:r>
              <a:rPr kumimoji="0" lang="en-US" sz="2100" b="1" i="0" u="none" strike="noStrike" kern="1200" cap="none" spc="0" normalizeH="0" baseline="0" noProof="0" dirty="0">
                <a:ln w="3175" cmpd="sng">
                  <a:noFill/>
                </a:ln>
                <a:solidFill>
                  <a:prstClr val="black"/>
                </a:solidFill>
                <a:effectLst/>
                <a:uLnTx/>
                <a:uFillTx/>
                <a:latin typeface="Arial" panose="020B0604020202020204" pitchFamily="34" charset="0"/>
                <a:ea typeface="+mj-ea"/>
                <a:cs typeface="Arial" panose="020B0604020202020204" pitchFamily="34" charset="0"/>
              </a:rPr>
              <a:t>                             10. Describe the role you believe church discipline should play in biblical counseling</a:t>
            </a:r>
            <a:endParaRPr lang="en-US" sz="2100" b="1" u="sng" dirty="0">
              <a:effectLst/>
              <a:latin typeface="Helvetica" panose="020B0604020202020204" pitchFamily="34" charset="0"/>
              <a:ea typeface="Times New Roman" panose="02020603050405020304" pitchFamily="18" charset="0"/>
            </a:endParaRPr>
          </a:p>
          <a:p>
            <a:pPr marL="0" marR="0" algn="just">
              <a:buNone/>
            </a:pPr>
            <a:endParaRPr lang="en-US" sz="2100" b="1" u="sng" dirty="0">
              <a:latin typeface="Helvetica" panose="020B0604020202020204" pitchFamily="34" charset="0"/>
              <a:ea typeface="Times New Roman" panose="02020603050405020304" pitchFamily="18" charset="0"/>
            </a:endParaRPr>
          </a:p>
          <a:p>
            <a:pPr marL="0" marR="0" algn="just">
              <a:buNone/>
            </a:pPr>
            <a:r>
              <a:rPr lang="en-US" sz="2100" b="1" u="sng" dirty="0">
                <a:effectLst/>
                <a:latin typeface="Helvetica" panose="020B0604020202020204" pitchFamily="34" charset="0"/>
                <a:ea typeface="Times New Roman" panose="02020603050405020304" pitchFamily="18" charset="0"/>
              </a:rPr>
              <a:t>I. Purpose of Church Discipline.</a:t>
            </a:r>
          </a:p>
          <a:p>
            <a:pPr marL="0" marR="0" algn="just">
              <a:buNone/>
            </a:pPr>
            <a:endParaRPr lang="en-US" sz="2100" b="1" dirty="0">
              <a:latin typeface="Helvetica" panose="020B0604020202020204" pitchFamily="34" charset="0"/>
              <a:ea typeface="Times New Roman" panose="02020603050405020304" pitchFamily="18" charset="0"/>
            </a:endParaRPr>
          </a:p>
          <a:p>
            <a:pPr marL="0" marR="0" algn="just">
              <a:buNone/>
            </a:pPr>
            <a:r>
              <a:rPr lang="en-US" sz="2100" b="1" dirty="0">
                <a:latin typeface="Helvetica" panose="020B0604020202020204" pitchFamily="34" charset="0"/>
                <a:ea typeface="Times New Roman" panose="02020603050405020304" pitchFamily="18" charset="0"/>
              </a:rPr>
              <a:t>The underlying heart attitude of Church Discipline is that of love and a sincere desire to reconcile a fellow believer to a righteous, God-glorifying manner of living. Church Discipline is concerned primarily with an individual believer, although concern for the church at large is also a significant factor.</a:t>
            </a:r>
          </a:p>
          <a:p>
            <a:pPr marL="0" marR="0" algn="just">
              <a:buNone/>
            </a:pPr>
            <a:endParaRPr lang="en-US" sz="2100" b="1" dirty="0">
              <a:latin typeface="Helvetica" panose="020B0604020202020204" pitchFamily="34" charset="0"/>
              <a:ea typeface="Times New Roman" panose="02020603050405020304" pitchFamily="18" charset="0"/>
            </a:endParaRPr>
          </a:p>
          <a:p>
            <a:pPr marL="0" marR="0" algn="just">
              <a:buNone/>
            </a:pPr>
            <a:r>
              <a:rPr lang="en-US" sz="2100" b="1" dirty="0">
                <a:latin typeface="Helvetica" panose="020B0604020202020204" pitchFamily="34" charset="0"/>
                <a:ea typeface="Times New Roman" panose="02020603050405020304" pitchFamily="18" charset="0"/>
              </a:rPr>
              <a:t>Church Discipline is also focused on maintaining the unity of the church. The church is Christ’s bride, and she is to be perfect and holy (Eph 5:25-27).</a:t>
            </a:r>
          </a:p>
          <a:p>
            <a:pPr marL="0" marR="0" algn="just">
              <a:buNone/>
            </a:pPr>
            <a:endParaRPr lang="en-US" sz="2100" b="1" dirty="0">
              <a:latin typeface="Helvetica" panose="020B0604020202020204" pitchFamily="34" charset="0"/>
              <a:ea typeface="Times New Roman" panose="02020603050405020304" pitchFamily="18" charset="0"/>
            </a:endParaRPr>
          </a:p>
          <a:p>
            <a:pPr marL="0" marR="0" algn="just">
              <a:buNone/>
            </a:pPr>
            <a:r>
              <a:rPr lang="en-US" sz="2100" b="1" dirty="0">
                <a:latin typeface="Helvetica" panose="020B0604020202020204" pitchFamily="34" charset="0"/>
                <a:ea typeface="Times New Roman" panose="02020603050405020304" pitchFamily="18" charset="0"/>
              </a:rPr>
              <a:t>“</a:t>
            </a:r>
            <a:r>
              <a:rPr lang="en-US" sz="2100" b="1" i="1" dirty="0">
                <a:solidFill>
                  <a:srgbClr val="FF0000"/>
                </a:solidFill>
                <a:latin typeface="Helvetica" panose="020B0604020202020204" pitchFamily="34" charset="0"/>
                <a:ea typeface="Times New Roman" panose="02020603050405020304" pitchFamily="18" charset="0"/>
              </a:rPr>
              <a:t>Where there is no peace, there is no learning; where there is no discipline, there is no order; where there is no order there is no peace. Discipline is, at its heart and core, good order</a:t>
            </a:r>
            <a:r>
              <a:rPr lang="en-US" sz="2100" b="1" dirty="0">
                <a:solidFill>
                  <a:srgbClr val="FF0000"/>
                </a:solidFill>
                <a:latin typeface="Helvetica" panose="020B0604020202020204" pitchFamily="34" charset="0"/>
                <a:ea typeface="Times New Roman" panose="02020603050405020304" pitchFamily="18" charset="0"/>
              </a:rPr>
              <a:t>.”</a:t>
            </a:r>
          </a:p>
          <a:p>
            <a:pPr marL="0" marR="0" algn="just">
              <a:buNone/>
            </a:pPr>
            <a:r>
              <a:rPr lang="en-US" sz="2100" b="1" dirty="0">
                <a:solidFill>
                  <a:srgbClr val="FF0000"/>
                </a:solidFill>
                <a:latin typeface="Helvetica" panose="020B0604020202020204" pitchFamily="34" charset="0"/>
                <a:ea typeface="Times New Roman" panose="02020603050405020304" pitchFamily="18" charset="0"/>
              </a:rPr>
              <a:t>					</a:t>
            </a:r>
            <a:r>
              <a:rPr lang="en-US" sz="2100" dirty="0">
                <a:latin typeface="Helvetica" panose="020B0604020202020204" pitchFamily="34" charset="0"/>
                <a:ea typeface="Times New Roman" panose="02020603050405020304" pitchFamily="18" charset="0"/>
              </a:rPr>
              <a:t>Jay Adams</a:t>
            </a:r>
            <a:r>
              <a:rPr lang="en-US" sz="2100" dirty="0">
                <a:solidFill>
                  <a:srgbClr val="FF0000"/>
                </a:solidFill>
                <a:latin typeface="Helvetica" panose="020B0604020202020204" pitchFamily="34" charset="0"/>
                <a:ea typeface="Times New Roman" panose="02020603050405020304" pitchFamily="18" charset="0"/>
              </a:rPr>
              <a:t>, </a:t>
            </a:r>
            <a:r>
              <a:rPr lang="en-US" sz="2100" i="1" dirty="0">
                <a:latin typeface="Helvetica" panose="020B0604020202020204" pitchFamily="34" charset="0"/>
                <a:ea typeface="Times New Roman" panose="02020603050405020304" pitchFamily="18" charset="0"/>
              </a:rPr>
              <a:t>Handbook of Church Discipline </a:t>
            </a:r>
          </a:p>
          <a:p>
            <a:pPr marL="0" marR="0" algn="just">
              <a:buNone/>
            </a:pPr>
            <a:endParaRPr lang="en-US" sz="2100" b="1" dirty="0">
              <a:latin typeface="Helvetica" panose="020B0604020202020204" pitchFamily="34" charset="0"/>
              <a:ea typeface="Times New Roman" panose="02020603050405020304" pitchFamily="18" charset="0"/>
            </a:endParaRPr>
          </a:p>
          <a:p>
            <a:pPr marL="0" marR="0" algn="just">
              <a:buNone/>
            </a:pPr>
            <a:endParaRPr lang="en-US" sz="2100" b="1" dirty="0">
              <a:latin typeface="Helvetica"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7851857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FF197D-8022-B1F2-369C-1723B5C0FE95}"/>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B460598-E5FE-F918-8D2E-E4EEA4423BFC}"/>
              </a:ext>
            </a:extLst>
          </p:cNvPr>
          <p:cNvSpPr txBox="1"/>
          <p:nvPr/>
        </p:nvSpPr>
        <p:spPr>
          <a:xfrm>
            <a:off x="280416" y="431689"/>
            <a:ext cx="11631168" cy="5509200"/>
          </a:xfrm>
          <a:prstGeom prst="rect">
            <a:avLst/>
          </a:prstGeom>
          <a:noFill/>
        </p:spPr>
        <p:txBody>
          <a:bodyPr wrap="square">
            <a:spAutoFit/>
          </a:bodyPr>
          <a:lstStyle/>
          <a:p>
            <a:pPr marL="0" marR="0" algn="just">
              <a:buNone/>
            </a:pPr>
            <a:r>
              <a:rPr kumimoji="0" lang="en-US" sz="2200" b="1" i="0" u="none" strike="noStrike" kern="1200" cap="none" spc="0" normalizeH="0" baseline="0" noProof="0" dirty="0">
                <a:ln w="3175" cmpd="sng">
                  <a:noFill/>
                </a:ln>
                <a:solidFill>
                  <a:prstClr val="black"/>
                </a:solidFill>
                <a:effectLst/>
                <a:uLnTx/>
                <a:uFillTx/>
                <a:latin typeface="Arial" panose="020B0604020202020204" pitchFamily="34" charset="0"/>
                <a:ea typeface="+mj-ea"/>
                <a:cs typeface="Arial" panose="020B0604020202020204" pitchFamily="34" charset="0"/>
              </a:rPr>
              <a:t>                          10. Describe the role you believe church discipline should play in biblical counseling</a:t>
            </a:r>
            <a:endParaRPr lang="en-US" sz="2200" b="1" u="sng" dirty="0">
              <a:effectLst/>
              <a:latin typeface="Helvetica" panose="020B0604020202020204" pitchFamily="34" charset="0"/>
              <a:ea typeface="Times New Roman" panose="02020603050405020304" pitchFamily="18" charset="0"/>
            </a:endParaRPr>
          </a:p>
          <a:p>
            <a:pPr marL="0" marR="0" algn="just">
              <a:buNone/>
            </a:pPr>
            <a:endParaRPr lang="en-US" sz="2200" b="1" u="sng" dirty="0">
              <a:latin typeface="Helvetica" panose="020B0604020202020204" pitchFamily="34" charset="0"/>
              <a:ea typeface="Times New Roman" panose="02020603050405020304" pitchFamily="18" charset="0"/>
            </a:endParaRPr>
          </a:p>
          <a:p>
            <a:pPr marL="0" marR="0" algn="just">
              <a:buNone/>
            </a:pPr>
            <a:endParaRPr lang="en-US" sz="2200" b="1" u="sng" dirty="0">
              <a:effectLst/>
              <a:latin typeface="Helvetica" panose="020B0604020202020204" pitchFamily="34" charset="0"/>
              <a:ea typeface="Times New Roman" panose="02020603050405020304" pitchFamily="18" charset="0"/>
            </a:endParaRPr>
          </a:p>
          <a:p>
            <a:pPr marL="0" marR="0" algn="just">
              <a:buNone/>
            </a:pPr>
            <a:r>
              <a:rPr lang="en-US" sz="2200" b="1" u="sng" dirty="0">
                <a:effectLst/>
                <a:latin typeface="Helvetica" panose="020B0604020202020204" pitchFamily="34" charset="0"/>
                <a:ea typeface="Times New Roman" panose="02020603050405020304" pitchFamily="18" charset="0"/>
              </a:rPr>
              <a:t>I. Purpose of Church Discipline.</a:t>
            </a:r>
          </a:p>
          <a:p>
            <a:pPr marL="0" marR="0" algn="just">
              <a:buNone/>
            </a:pPr>
            <a:endParaRPr lang="en-US" sz="2200" b="1" dirty="0">
              <a:latin typeface="Helvetica" panose="020B0604020202020204" pitchFamily="34" charset="0"/>
              <a:ea typeface="Times New Roman" panose="02020603050405020304" pitchFamily="18" charset="0"/>
            </a:endParaRPr>
          </a:p>
          <a:p>
            <a:pPr marL="0" marR="0" algn="just">
              <a:buNone/>
            </a:pPr>
            <a:endParaRPr lang="en-US" sz="2200" b="1" dirty="0">
              <a:latin typeface="Helvetica" panose="020B0604020202020204" pitchFamily="34" charset="0"/>
              <a:ea typeface="Times New Roman" panose="02020603050405020304" pitchFamily="18" charset="0"/>
            </a:endParaRPr>
          </a:p>
          <a:p>
            <a:pPr marL="0" marR="0" algn="just">
              <a:buNone/>
            </a:pPr>
            <a:r>
              <a:rPr lang="en-US" sz="2200" b="1" dirty="0">
                <a:latin typeface="Helvetica" panose="020B0604020202020204" pitchFamily="34" charset="0"/>
                <a:ea typeface="Times New Roman" panose="02020603050405020304" pitchFamily="18" charset="0"/>
              </a:rPr>
              <a:t>“Church discipline is not intended to get rid of anybody. At every point in the disciplinary process, the whole concern is to bring about </a:t>
            </a:r>
            <a:r>
              <a:rPr lang="en-US" sz="2200" b="1" dirty="0">
                <a:solidFill>
                  <a:srgbClr val="FF0000"/>
                </a:solidFill>
                <a:latin typeface="Helvetica" panose="020B0604020202020204" pitchFamily="34" charset="0"/>
                <a:ea typeface="Times New Roman" panose="02020603050405020304" pitchFamily="18" charset="0"/>
              </a:rPr>
              <a:t>reconciliation (restoration).</a:t>
            </a:r>
            <a:r>
              <a:rPr lang="en-US" sz="2200" b="1" dirty="0">
                <a:latin typeface="Helvetica" panose="020B0604020202020204" pitchFamily="34" charset="0"/>
                <a:ea typeface="Times New Roman" panose="02020603050405020304" pitchFamily="18" charset="0"/>
              </a:rPr>
              <a:t>”</a:t>
            </a:r>
          </a:p>
          <a:p>
            <a:pPr marL="0" marR="0" algn="just">
              <a:buNone/>
            </a:pPr>
            <a:endParaRPr lang="en-US" sz="2200" b="1" dirty="0">
              <a:latin typeface="Helvetica" panose="020B0604020202020204" pitchFamily="34" charset="0"/>
              <a:ea typeface="Times New Roman" panose="02020603050405020304" pitchFamily="18" charset="0"/>
            </a:endParaRPr>
          </a:p>
          <a:p>
            <a:pPr marL="0" marR="0" algn="just">
              <a:buNone/>
            </a:pPr>
            <a:r>
              <a:rPr lang="en-US" sz="2200" b="1" dirty="0">
                <a:latin typeface="Helvetica" panose="020B0604020202020204" pitchFamily="34" charset="0"/>
                <a:ea typeface="Times New Roman" panose="02020603050405020304" pitchFamily="18" charset="0"/>
              </a:rPr>
              <a:t>“The purpose of church discipline is to win others back to the Lord and to bring about reconciled conditions (restoration) between brothers.</a:t>
            </a:r>
          </a:p>
          <a:p>
            <a:pPr marL="0" marR="0" algn="just">
              <a:buNone/>
            </a:pPr>
            <a:endParaRPr lang="en-US" sz="2200" b="1" dirty="0">
              <a:latin typeface="Helvetica" panose="020B0604020202020204" pitchFamily="34" charset="0"/>
              <a:ea typeface="Times New Roman" panose="02020603050405020304" pitchFamily="18" charset="0"/>
            </a:endParaRPr>
          </a:p>
          <a:p>
            <a:pPr marL="0" marR="0" algn="just">
              <a:buNone/>
            </a:pPr>
            <a:endParaRPr lang="en-US" sz="2200" b="1" dirty="0">
              <a:latin typeface="Helvetica" panose="020B0604020202020204" pitchFamily="34" charset="0"/>
              <a:ea typeface="Times New Roman" panose="02020603050405020304" pitchFamily="18" charset="0"/>
            </a:endParaRPr>
          </a:p>
          <a:p>
            <a:pPr marL="0" marR="0" algn="just">
              <a:buNone/>
            </a:pPr>
            <a:r>
              <a:rPr lang="en-US" sz="2200" b="1" dirty="0">
                <a:latin typeface="Helvetica" panose="020B0604020202020204" pitchFamily="34" charset="0"/>
                <a:ea typeface="Times New Roman" panose="02020603050405020304" pitchFamily="18" charset="0"/>
              </a:rPr>
              <a:t>		Jay Adams, </a:t>
            </a:r>
            <a:r>
              <a:rPr lang="en-US" sz="2200" b="1" i="1" dirty="0">
                <a:latin typeface="Helvetica" panose="020B0604020202020204" pitchFamily="34" charset="0"/>
                <a:ea typeface="Times New Roman" panose="02020603050405020304" pitchFamily="18" charset="0"/>
              </a:rPr>
              <a:t>Handbook of Church Discipline</a:t>
            </a:r>
            <a:endParaRPr lang="en-US" sz="2200" b="1" dirty="0">
              <a:latin typeface="Helvetica" panose="020B0604020202020204" pitchFamily="34" charset="0"/>
              <a:ea typeface="Times New Roman" panose="02020603050405020304" pitchFamily="18" charset="0"/>
            </a:endParaRPr>
          </a:p>
          <a:p>
            <a:pPr marL="0" marR="0" algn="just">
              <a:buNone/>
            </a:pPr>
            <a:endParaRPr lang="en-US" sz="2200" b="1" dirty="0">
              <a:latin typeface="Helvetica"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6076471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5678230-F21A-DAF1-F55A-3A1C0D6B102E}"/>
              </a:ext>
            </a:extLst>
          </p:cNvPr>
          <p:cNvSpPr txBox="1"/>
          <p:nvPr/>
        </p:nvSpPr>
        <p:spPr>
          <a:xfrm>
            <a:off x="254000" y="265178"/>
            <a:ext cx="11705936" cy="5904180"/>
          </a:xfrm>
          <a:prstGeom prst="rect">
            <a:avLst/>
          </a:prstGeom>
          <a:noFill/>
        </p:spPr>
        <p:txBody>
          <a:bodyPr wrap="square">
            <a:spAutoFit/>
          </a:bodyPr>
          <a:lstStyle/>
          <a:p>
            <a:pPr algn="l">
              <a:spcBef>
                <a:spcPts val="1125"/>
              </a:spcBef>
              <a:spcAft>
                <a:spcPts val="1125"/>
              </a:spcAft>
              <a:buNone/>
            </a:pPr>
            <a:r>
              <a:rPr lang="en-US" sz="2200" b="1" i="0" dirty="0">
                <a:solidFill>
                  <a:srgbClr val="112945"/>
                </a:solidFill>
                <a:effectLst/>
                <a:latin typeface="Canela Web"/>
              </a:rPr>
              <a:t>		</a:t>
            </a:r>
            <a:r>
              <a:rPr lang="en-US" sz="2200" b="1" dirty="0">
                <a:solidFill>
                  <a:srgbClr val="112945"/>
                </a:solidFill>
                <a:latin typeface="Canela Web"/>
              </a:rPr>
              <a:t>   </a:t>
            </a:r>
            <a:r>
              <a:rPr lang="en-US" sz="2200" b="1" dirty="0">
                <a:solidFill>
                  <a:srgbClr val="112945"/>
                </a:solidFill>
                <a:latin typeface="Arial" panose="020B0604020202020204" pitchFamily="34" charset="0"/>
                <a:cs typeface="Arial" panose="020B0604020202020204" pitchFamily="34" charset="0"/>
              </a:rPr>
              <a:t>1</a:t>
            </a:r>
            <a:r>
              <a:rPr lang="en-US" sz="2200" b="1" i="0" dirty="0">
                <a:solidFill>
                  <a:srgbClr val="112945"/>
                </a:solidFill>
                <a:effectLst/>
                <a:latin typeface="Arial" panose="020B0604020202020204" pitchFamily="34" charset="0"/>
                <a:cs typeface="Arial" panose="020B0604020202020204" pitchFamily="34" charset="0"/>
              </a:rPr>
              <a:t>0. Describe the role you believe church discipline should play in biblical counseling</a:t>
            </a:r>
          </a:p>
          <a:p>
            <a:pPr algn="l">
              <a:spcBef>
                <a:spcPts val="1125"/>
              </a:spcBef>
              <a:spcAft>
                <a:spcPts val="1125"/>
              </a:spcAft>
              <a:buNone/>
            </a:pPr>
            <a:r>
              <a:rPr lang="en-US" sz="2200" b="1" i="0" dirty="0">
                <a:solidFill>
                  <a:srgbClr val="112945"/>
                </a:solidFill>
                <a:effectLst/>
                <a:latin typeface="Canela Web"/>
              </a:rPr>
              <a:t>II. ACBC Standards of Conduct</a:t>
            </a:r>
          </a:p>
          <a:p>
            <a:pPr algn="l">
              <a:spcBef>
                <a:spcPts val="1125"/>
              </a:spcBef>
              <a:spcAft>
                <a:spcPts val="1125"/>
              </a:spcAft>
              <a:buNone/>
            </a:pPr>
            <a:r>
              <a:rPr lang="en-US" sz="2200" b="1" i="0" dirty="0">
                <a:solidFill>
                  <a:srgbClr val="112945"/>
                </a:solidFill>
                <a:effectLst/>
                <a:latin typeface="Canela Web"/>
              </a:rPr>
              <a:t>       The Commitment to the Church</a:t>
            </a:r>
          </a:p>
          <a:p>
            <a:pPr algn="l">
              <a:spcBef>
                <a:spcPts val="1125"/>
              </a:spcBef>
              <a:spcAft>
                <a:spcPts val="1125"/>
              </a:spcAft>
              <a:buNone/>
            </a:pPr>
            <a:r>
              <a:rPr lang="en-US" sz="2200" dirty="0">
                <a:solidFill>
                  <a:srgbClr val="444444"/>
                </a:solidFill>
                <a:latin typeface="Arial" panose="020B0604020202020204" pitchFamily="34" charset="0"/>
              </a:rPr>
              <a:t>	</a:t>
            </a:r>
            <a:r>
              <a:rPr lang="en-US" sz="2200" b="0" i="0" dirty="0">
                <a:solidFill>
                  <a:srgbClr val="444444"/>
                </a:solidFill>
                <a:effectLst/>
                <a:latin typeface="Arial" panose="020B0604020202020204" pitchFamily="34" charset="0"/>
              </a:rPr>
              <a:t>C. </a:t>
            </a:r>
            <a:r>
              <a:rPr lang="en-US" sz="2200" b="1" i="0" dirty="0">
                <a:solidFill>
                  <a:srgbClr val="FF0000"/>
                </a:solidFill>
                <a:effectLst/>
                <a:latin typeface="Arial" panose="020B0604020202020204" pitchFamily="34" charset="0"/>
              </a:rPr>
              <a:t>Biblical counselors must seek to involve their counselees in a faithful church</a:t>
            </a:r>
            <a:r>
              <a:rPr lang="en-US" sz="2200" b="0" i="0" dirty="0">
                <a:solidFill>
                  <a:srgbClr val="444444"/>
                </a:solidFill>
                <a:effectLst/>
                <a:latin typeface="Arial" panose="020B0604020202020204" pitchFamily="34" charset="0"/>
              </a:rPr>
              <a:t>. Counseling ultimately seeks, by divine grace, to aid counselees to conform their life to behavior that glorifies God. </a:t>
            </a:r>
            <a:r>
              <a:rPr lang="en-US" sz="2200" b="1" i="0" dirty="0">
                <a:solidFill>
                  <a:srgbClr val="FF0000"/>
                </a:solidFill>
                <a:effectLst/>
                <a:latin typeface="Arial" panose="020B0604020202020204" pitchFamily="34" charset="0"/>
              </a:rPr>
              <a:t>Biblical counselors understand Christians best grow in grace when they are actively involved in the church.</a:t>
            </a:r>
          </a:p>
          <a:p>
            <a:pPr algn="l">
              <a:spcBef>
                <a:spcPts val="1125"/>
              </a:spcBef>
              <a:spcAft>
                <a:spcPts val="1125"/>
              </a:spcAft>
              <a:buNone/>
            </a:pPr>
            <a:r>
              <a:rPr lang="en-US" sz="2200" b="0" i="0" dirty="0">
                <a:solidFill>
                  <a:srgbClr val="444444"/>
                </a:solidFill>
                <a:effectLst/>
                <a:latin typeface="Arial" panose="020B0604020202020204" pitchFamily="34" charset="0"/>
              </a:rPr>
              <a:t>	D</a:t>
            </a:r>
            <a:r>
              <a:rPr lang="en-US" sz="2200" b="1" i="0" dirty="0">
                <a:solidFill>
                  <a:srgbClr val="FF0000"/>
                </a:solidFill>
                <a:effectLst/>
                <a:latin typeface="Arial" panose="020B0604020202020204" pitchFamily="34" charset="0"/>
              </a:rPr>
              <a:t>. Biblical counselors must seek out, for themselves, and those they counsel, churches, which will faithfully discharge the command of Christ to show care through corrective church discipline. Such discipline is a central way that God cares for his flock and protects the purity of the church.</a:t>
            </a:r>
          </a:p>
          <a:p>
            <a:pPr algn="l">
              <a:spcBef>
                <a:spcPts val="1125"/>
              </a:spcBef>
              <a:spcAft>
                <a:spcPts val="1125"/>
              </a:spcAft>
              <a:buNone/>
            </a:pPr>
            <a:endParaRPr lang="en-US" sz="2200" b="0" i="0" dirty="0">
              <a:solidFill>
                <a:srgbClr val="444444"/>
              </a:solidFill>
              <a:effectLst/>
              <a:latin typeface="Arial" panose="020B0604020202020204" pitchFamily="34" charset="0"/>
            </a:endParaRPr>
          </a:p>
        </p:txBody>
      </p:sp>
    </p:spTree>
    <p:extLst>
      <p:ext uri="{BB962C8B-B14F-4D97-AF65-F5344CB8AC3E}">
        <p14:creationId xmlns:p14="http://schemas.microsoft.com/office/powerpoint/2010/main" val="28271465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80ADC8-5BCD-16A3-182C-799659A8114D}"/>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28719421-FF6D-03CC-C3DE-4E90DDFBA074}"/>
              </a:ext>
            </a:extLst>
          </p:cNvPr>
          <p:cNvSpPr txBox="1"/>
          <p:nvPr/>
        </p:nvSpPr>
        <p:spPr>
          <a:xfrm>
            <a:off x="0" y="180143"/>
            <a:ext cx="11946965" cy="5816977"/>
          </a:xfrm>
          <a:prstGeom prst="rect">
            <a:avLst/>
          </a:prstGeom>
          <a:noFill/>
        </p:spPr>
        <p:txBody>
          <a:bodyPr wrap="square">
            <a:spAutoFit/>
          </a:bodyPr>
          <a:lstStyle/>
          <a:p>
            <a:pPr marL="0" marR="0" algn="just">
              <a:buNone/>
            </a:pPr>
            <a:r>
              <a:rPr kumimoji="0" lang="en-US" sz="2200" b="1" i="0" u="none" strike="noStrike" kern="1200" cap="none" spc="0" normalizeH="0" baseline="0" noProof="0" dirty="0">
                <a:ln w="3175" cmpd="sng">
                  <a:noFill/>
                </a:ln>
                <a:solidFill>
                  <a:prstClr val="black"/>
                </a:solidFill>
                <a:effectLst/>
                <a:uLnTx/>
                <a:uFillTx/>
                <a:latin typeface="Arial" panose="020B0604020202020204" pitchFamily="34" charset="0"/>
                <a:ea typeface="+mj-ea"/>
                <a:cs typeface="Arial" panose="020B0604020202020204" pitchFamily="34" charset="0"/>
              </a:rPr>
              <a:t>                               10. Describe the role you believe church discipline should play in        			biblical counseling</a:t>
            </a:r>
          </a:p>
          <a:p>
            <a:pPr marL="0" marR="0" algn="just">
              <a:buNone/>
            </a:pPr>
            <a:endParaRPr lang="en-US" sz="2200" b="1" u="sng" dirty="0">
              <a:effectLst/>
              <a:latin typeface="Helvetica" panose="020B0604020202020204" pitchFamily="34" charset="0"/>
              <a:ea typeface="Times New Roman" panose="02020603050405020304" pitchFamily="18" charset="0"/>
            </a:endParaRPr>
          </a:p>
          <a:p>
            <a:pPr marL="0" marR="0" algn="just">
              <a:buNone/>
            </a:pPr>
            <a:endParaRPr lang="en-US" sz="2200" b="1" u="sng" dirty="0">
              <a:latin typeface="Helvetica" panose="020B0604020202020204" pitchFamily="34" charset="0"/>
              <a:ea typeface="Times New Roman" panose="02020603050405020304" pitchFamily="18" charset="0"/>
            </a:endParaRPr>
          </a:p>
          <a:p>
            <a:pPr marL="0" marR="0" algn="just">
              <a:buNone/>
            </a:pPr>
            <a:r>
              <a:rPr lang="en-US" sz="2200" b="1" dirty="0">
                <a:latin typeface="Helvetica" panose="020B0604020202020204" pitchFamily="34" charset="0"/>
                <a:ea typeface="Times New Roman" panose="02020603050405020304" pitchFamily="18" charset="0"/>
              </a:rPr>
              <a:t>III.  SMCC Constitution and By Laws: Handout</a:t>
            </a:r>
          </a:p>
          <a:p>
            <a:pPr marL="0" marR="0" algn="just">
              <a:buNone/>
            </a:pPr>
            <a:endParaRPr lang="en-US" sz="2200" b="1" dirty="0">
              <a:latin typeface="Helvetica" panose="020B0604020202020204" pitchFamily="34" charset="0"/>
              <a:ea typeface="Times New Roman" panose="02020603050405020304" pitchFamily="18" charset="0"/>
            </a:endParaRPr>
          </a:p>
          <a:p>
            <a:pPr marR="0" lvl="0">
              <a:spcAft>
                <a:spcPts val="600"/>
              </a:spcAft>
            </a:pPr>
            <a:r>
              <a:rPr lang="en-US" sz="22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D. Restoration</a:t>
            </a:r>
            <a:r>
              <a:rPr lang="en-US" sz="2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 SMCC will remain committed to the principles of biblically-functioning community, which include a commitment to confronting both personal and corporate sin, so that the church of Jesus Christ—His bride—will be prepared for her wedding day and be without “spot or wrinkle”, “holy and blameless” (Eph 5:27). Its members will be exhorted to confront sin personally through confession, repentance and submission to the Lordship of Jesus Christ (I Sam 7:1-3, I John 1:9).  </a:t>
            </a:r>
            <a:endParaRPr lang="en-US" sz="220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marR="0" lvl="0">
              <a:spcAft>
                <a:spcPts val="600"/>
              </a:spcAft>
            </a:pPr>
            <a:r>
              <a:rPr lang="en-US" sz="2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22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a:t>
            </a:r>
            <a:r>
              <a:rPr lang="en-US" sz="2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2200" b="1" dirty="0">
                <a:solidFill>
                  <a:srgbClr val="000000"/>
                </a:solidFill>
                <a:effectLst/>
                <a:latin typeface="Arial" panose="020B0604020202020204" pitchFamily="34" charset="0"/>
                <a:ea typeface="Times New Roman" panose="02020603050405020304" pitchFamily="18" charset="0"/>
              </a:rPr>
              <a:t>Private Communication </a:t>
            </a:r>
          </a:p>
          <a:p>
            <a:pPr marR="0" lvl="0">
              <a:spcAft>
                <a:spcPts val="600"/>
              </a:spcAft>
            </a:pPr>
            <a:r>
              <a:rPr lang="en-US" sz="2200"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2a. Semi-Private Communication</a:t>
            </a:r>
          </a:p>
          <a:p>
            <a:pPr marR="0" lvl="0">
              <a:spcAft>
                <a:spcPts val="600"/>
              </a:spcAft>
            </a:pPr>
            <a:r>
              <a:rPr lang="en-US" sz="2200"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2b. </a:t>
            </a:r>
            <a:r>
              <a:rPr lang="en-US" sz="2200" b="1" dirty="0">
                <a:solidFill>
                  <a:srgbClr val="000000"/>
                </a:solidFill>
                <a:effectLst/>
                <a:latin typeface="Arial" panose="020B0604020202020204" pitchFamily="34" charset="0"/>
                <a:ea typeface="Times New Roman" panose="02020603050405020304" pitchFamily="18" charset="0"/>
              </a:rPr>
              <a:t>Leadership Involvement</a:t>
            </a:r>
            <a:r>
              <a:rPr lang="en-US" sz="2200" dirty="0">
                <a:solidFill>
                  <a:srgbClr val="000000"/>
                </a:solidFill>
                <a:effectLst/>
                <a:latin typeface="Arial" panose="020B0604020202020204" pitchFamily="34" charset="0"/>
                <a:ea typeface="Times New Roman" panose="02020603050405020304" pitchFamily="18" charset="0"/>
              </a:rPr>
              <a:t> </a:t>
            </a:r>
          </a:p>
          <a:p>
            <a:pPr marR="0" lvl="0">
              <a:spcAft>
                <a:spcPts val="600"/>
              </a:spcAft>
            </a:pPr>
            <a:r>
              <a:rPr lang="en-US" sz="22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a:t>
            </a:r>
            <a:endParaRPr lang="en-US" sz="2200" b="1" dirty="0">
              <a:latin typeface="Helvetica"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13756582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06A8EB-DF74-8117-4E34-22EE441E3264}"/>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CCB970C8-05A8-1BE1-3933-82C8A5E9DAE8}"/>
              </a:ext>
            </a:extLst>
          </p:cNvPr>
          <p:cNvSpPr txBox="1"/>
          <p:nvPr/>
        </p:nvSpPr>
        <p:spPr>
          <a:xfrm>
            <a:off x="245035" y="165134"/>
            <a:ext cx="11946965" cy="8017579"/>
          </a:xfrm>
          <a:prstGeom prst="rect">
            <a:avLst/>
          </a:prstGeom>
          <a:noFill/>
        </p:spPr>
        <p:txBody>
          <a:bodyPr wrap="square">
            <a:spAutoFit/>
          </a:bodyPr>
          <a:lstStyle/>
          <a:p>
            <a:pPr marL="0" marR="0" algn="just">
              <a:buNone/>
            </a:pPr>
            <a:r>
              <a:rPr kumimoji="0" lang="en-US" sz="2000" b="1" i="0" u="none" strike="noStrike" kern="1200" cap="none" spc="0" normalizeH="0" baseline="0" noProof="0" dirty="0">
                <a:ln w="3175" cmpd="sng">
                  <a:noFill/>
                </a:ln>
                <a:solidFill>
                  <a:prstClr val="black"/>
                </a:solidFill>
                <a:effectLst/>
                <a:uLnTx/>
                <a:uFillTx/>
                <a:latin typeface="Arial" panose="020B0604020202020204" pitchFamily="34" charset="0"/>
                <a:ea typeface="+mj-ea"/>
                <a:cs typeface="Arial" panose="020B0604020202020204" pitchFamily="34" charset="0"/>
              </a:rPr>
              <a:t>                               </a:t>
            </a:r>
            <a:r>
              <a:rPr kumimoji="0" lang="en-US" sz="2200" b="1" i="0" u="none" strike="noStrike" kern="1200" cap="none" spc="0" normalizeH="0" baseline="0" noProof="0" dirty="0">
                <a:ln w="3175" cmpd="sng">
                  <a:noFill/>
                </a:ln>
                <a:solidFill>
                  <a:prstClr val="black"/>
                </a:solidFill>
                <a:effectLst/>
                <a:uLnTx/>
                <a:uFillTx/>
                <a:latin typeface="Arial" panose="020B0604020202020204" pitchFamily="34" charset="0"/>
                <a:ea typeface="+mj-ea"/>
                <a:cs typeface="Arial" panose="020B0604020202020204" pitchFamily="34" charset="0"/>
              </a:rPr>
              <a:t>10. Describe the role you believe church discipline should play in             			biblical counseling</a:t>
            </a:r>
            <a:endParaRPr lang="en-US" sz="2200" b="1" u="sng" dirty="0">
              <a:effectLst/>
              <a:latin typeface="Helvetica" panose="020B0604020202020204" pitchFamily="34" charset="0"/>
              <a:ea typeface="Times New Roman" panose="02020603050405020304" pitchFamily="18" charset="0"/>
            </a:endParaRPr>
          </a:p>
          <a:p>
            <a:pPr marL="0" marR="0" algn="just">
              <a:buNone/>
            </a:pPr>
            <a:endParaRPr lang="en-US" sz="2000" b="1" u="sng" dirty="0">
              <a:latin typeface="Helvetica" panose="020B0604020202020204" pitchFamily="34" charset="0"/>
              <a:ea typeface="Times New Roman" panose="02020603050405020304" pitchFamily="18" charset="0"/>
            </a:endParaRPr>
          </a:p>
          <a:p>
            <a:pPr marL="0" marR="0" algn="just">
              <a:buNone/>
            </a:pPr>
            <a:r>
              <a:rPr lang="en-US" sz="2200" b="1" dirty="0">
                <a:latin typeface="Helvetica" panose="020B0604020202020204" pitchFamily="34" charset="0"/>
                <a:ea typeface="Times New Roman" panose="02020603050405020304" pitchFamily="18" charset="0"/>
              </a:rPr>
              <a:t>III.  SMCC Constitution and By Laws:</a:t>
            </a:r>
          </a:p>
          <a:p>
            <a:pPr marL="0" marR="0" algn="just">
              <a:buNone/>
            </a:pPr>
            <a:endParaRPr lang="en-US" sz="2200" b="1" dirty="0">
              <a:latin typeface="Helvetica" panose="020B0604020202020204" pitchFamily="34" charset="0"/>
              <a:ea typeface="Times New Roman" panose="02020603050405020304" pitchFamily="18" charset="0"/>
            </a:endParaRPr>
          </a:p>
          <a:p>
            <a:pPr marR="0" lvl="0">
              <a:spcAft>
                <a:spcPts val="600"/>
              </a:spcAft>
            </a:pPr>
            <a:r>
              <a:rPr lang="en-US" sz="22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D. Restoration</a:t>
            </a:r>
            <a:endParaRPr lang="en-US" sz="220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marR="0" lvl="0">
              <a:spcAft>
                <a:spcPts val="600"/>
              </a:spcAft>
            </a:pPr>
            <a:r>
              <a:rPr lang="en-US" sz="2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22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a:t>
            </a:r>
            <a:r>
              <a:rPr lang="en-US" sz="2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2200" b="1" dirty="0">
                <a:solidFill>
                  <a:srgbClr val="000000"/>
                </a:solidFill>
                <a:effectLst/>
                <a:latin typeface="Arial" panose="020B0604020202020204" pitchFamily="34" charset="0"/>
                <a:ea typeface="Times New Roman" panose="02020603050405020304" pitchFamily="18" charset="0"/>
              </a:rPr>
              <a:t>Private Communication </a:t>
            </a:r>
          </a:p>
          <a:p>
            <a:pPr marR="0" lvl="0">
              <a:spcAft>
                <a:spcPts val="600"/>
              </a:spcAft>
            </a:pPr>
            <a:r>
              <a:rPr lang="en-US" sz="2200"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2a. Semi-Private Communication</a:t>
            </a:r>
          </a:p>
          <a:p>
            <a:pPr marR="0" lvl="0">
              <a:spcAft>
                <a:spcPts val="600"/>
              </a:spcAft>
            </a:pPr>
            <a:r>
              <a:rPr lang="en-US" sz="2200"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2b. </a:t>
            </a:r>
            <a:r>
              <a:rPr lang="en-US" sz="2200" b="1" dirty="0">
                <a:solidFill>
                  <a:srgbClr val="000000"/>
                </a:solidFill>
                <a:effectLst/>
                <a:latin typeface="Arial" panose="020B0604020202020204" pitchFamily="34" charset="0"/>
                <a:ea typeface="Times New Roman" panose="02020603050405020304" pitchFamily="18" charset="0"/>
              </a:rPr>
              <a:t>Leadership Involvement</a:t>
            </a:r>
            <a:r>
              <a:rPr lang="en-US" sz="2200" dirty="0">
                <a:solidFill>
                  <a:srgbClr val="000000"/>
                </a:solidFill>
                <a:effectLst/>
                <a:latin typeface="Arial" panose="020B0604020202020204" pitchFamily="34" charset="0"/>
                <a:ea typeface="Times New Roman" panose="02020603050405020304" pitchFamily="18" charset="0"/>
              </a:rPr>
              <a:t> </a:t>
            </a:r>
          </a:p>
          <a:p>
            <a:pPr marR="0" lvl="0">
              <a:spcAft>
                <a:spcPts val="600"/>
              </a:spcAft>
            </a:pPr>
            <a:r>
              <a:rPr lang="en-US" sz="22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a:t>
            </a:r>
            <a:r>
              <a:rPr lang="en-US" sz="2200"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3.</a:t>
            </a:r>
            <a:r>
              <a:rPr lang="en-US" sz="22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a:t>
            </a:r>
            <a:r>
              <a:rPr lang="en-US" sz="2200"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Open Communication – “</a:t>
            </a:r>
            <a:r>
              <a:rPr lang="en-US" sz="2200" b="1" i="1" dirty="0">
                <a:solidFill>
                  <a:srgbClr val="FF0000"/>
                </a:solidFill>
                <a:latin typeface="Arial" panose="020B0604020202020204" pitchFamily="34" charset="0"/>
                <a:ea typeface="Times New Roman" panose="02020603050405020304" pitchFamily="18" charset="0"/>
                <a:cs typeface="Times New Roman" panose="02020603050405020304" pitchFamily="18" charset="0"/>
              </a:rPr>
              <a:t>The reason for church discipline is not necessarily the sin issue that began the process, but rather the sin of unrepentance. If the individual is unwilling to reconcile and repent, it’s that sin that necessitates the progression of church discipline. May not be appropriate to tell the whole church the specifics of the initial sin issue – general terms suffice. Announcing the lack of repentance and an unwillingness to reconcile will suffice</a:t>
            </a:r>
            <a:r>
              <a:rPr lang="en-US" sz="2200"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a:t>
            </a:r>
          </a:p>
          <a:p>
            <a:pPr marR="0" lvl="0">
              <a:spcAft>
                <a:spcPts val="600"/>
              </a:spcAft>
            </a:pPr>
            <a:r>
              <a:rPr lang="en-US" sz="2200"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4</a:t>
            </a:r>
            <a:r>
              <a:rPr lang="en-US" sz="22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r>
              <a:rPr lang="en-US" sz="2200" b="1" dirty="0">
                <a:solidFill>
                  <a:srgbClr val="000000"/>
                </a:solidFill>
                <a:effectLst/>
                <a:latin typeface="Arial" panose="020B0604020202020204" pitchFamily="34" charset="0"/>
                <a:ea typeface="Times New Roman" panose="02020603050405020304" pitchFamily="18" charset="0"/>
              </a:rPr>
              <a:t>Disciplinary Action</a:t>
            </a:r>
            <a:r>
              <a:rPr lang="en-US" sz="2200" dirty="0">
                <a:solidFill>
                  <a:srgbClr val="000000"/>
                </a:solidFill>
                <a:effectLst/>
                <a:latin typeface="Arial" panose="020B0604020202020204" pitchFamily="34" charset="0"/>
                <a:ea typeface="Times New Roman" panose="02020603050405020304" pitchFamily="18" charset="0"/>
              </a:rPr>
              <a:t> </a:t>
            </a:r>
          </a:p>
          <a:p>
            <a:pPr marR="0" lvl="0">
              <a:spcAft>
                <a:spcPts val="600"/>
              </a:spcAft>
            </a:pPr>
            <a:r>
              <a:rPr lang="en-US" sz="2200"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a. </a:t>
            </a:r>
            <a:r>
              <a:rPr lang="en-US" sz="2200" b="1" dirty="0">
                <a:solidFill>
                  <a:srgbClr val="000000"/>
                </a:solidFill>
                <a:effectLst/>
                <a:latin typeface="Arial" panose="020B0604020202020204" pitchFamily="34" charset="0"/>
                <a:ea typeface="Times New Roman" panose="02020603050405020304" pitchFamily="18" charset="0"/>
              </a:rPr>
              <a:t>Continuing Authority and Restoration</a:t>
            </a:r>
            <a:r>
              <a:rPr lang="en-US" sz="2200" dirty="0">
                <a:solidFill>
                  <a:srgbClr val="000000"/>
                </a:solidFill>
                <a:effectLst/>
                <a:latin typeface="Arial" panose="020B0604020202020204" pitchFamily="34" charset="0"/>
                <a:ea typeface="Times New Roman" panose="02020603050405020304" pitchFamily="18" charset="0"/>
              </a:rPr>
              <a:t> </a:t>
            </a:r>
          </a:p>
          <a:p>
            <a:pPr marR="0" lvl="0">
              <a:spcAft>
                <a:spcPts val="600"/>
              </a:spcAft>
            </a:pPr>
            <a:r>
              <a:rPr lang="en-US" sz="22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r>
              <a:rPr lang="en-US" sz="2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Jay Adams</a:t>
            </a:r>
            <a:r>
              <a:rPr lang="en-US" sz="22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r>
              <a:rPr lang="en-US" sz="2200"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Handbook of Church Discipline</a:t>
            </a:r>
            <a:endParaRPr lang="en-US" sz="22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R="0" lvl="0">
              <a:spcAft>
                <a:spcPts val="600"/>
              </a:spcAft>
            </a:pPr>
            <a:endParaRPr lang="en-US" sz="20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algn="just">
              <a:buNone/>
            </a:pPr>
            <a:endParaRPr lang="en-US" sz="2000" b="1" dirty="0">
              <a:latin typeface="Helvetica" panose="020B0604020202020204" pitchFamily="34" charset="0"/>
              <a:ea typeface="Times New Roman" panose="02020603050405020304" pitchFamily="18" charset="0"/>
            </a:endParaRPr>
          </a:p>
          <a:p>
            <a:pPr marL="0" marR="0" algn="just">
              <a:buNone/>
            </a:pPr>
            <a:endParaRPr lang="en-US" sz="2000" b="1" u="sng" dirty="0">
              <a:effectLst/>
              <a:latin typeface="Helvetica" panose="020B0604020202020204" pitchFamily="34" charset="0"/>
              <a:ea typeface="Times New Roman" panose="02020603050405020304" pitchFamily="18" charset="0"/>
            </a:endParaRPr>
          </a:p>
          <a:p>
            <a:pPr marL="0" marR="0" algn="just">
              <a:buNone/>
            </a:pPr>
            <a:endParaRPr lang="en-US" sz="2000" b="1" dirty="0">
              <a:latin typeface="Helvetica"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32087100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A48854-5A71-1A76-3EE7-CF293E063105}"/>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221629F7-50B0-8D80-823C-17D3E3A69451}"/>
              </a:ext>
            </a:extLst>
          </p:cNvPr>
          <p:cNvSpPr txBox="1"/>
          <p:nvPr/>
        </p:nvSpPr>
        <p:spPr>
          <a:xfrm>
            <a:off x="310776" y="759046"/>
            <a:ext cx="11570447" cy="5570756"/>
          </a:xfrm>
          <a:prstGeom prst="rect">
            <a:avLst/>
          </a:prstGeom>
          <a:noFill/>
        </p:spPr>
        <p:txBody>
          <a:bodyPr wrap="square">
            <a:spAutoFit/>
          </a:bodyPr>
          <a:lstStyle/>
          <a:p>
            <a:pPr marL="0" marR="0" algn="just">
              <a:buNone/>
            </a:pPr>
            <a:r>
              <a:rPr kumimoji="0" lang="en-US" sz="2400" b="1" i="0" u="none" strike="noStrike" kern="1200" cap="none" spc="0" normalizeH="0" baseline="0" noProof="0" dirty="0">
                <a:ln w="3175" cmpd="sng">
                  <a:noFill/>
                </a:ln>
                <a:solidFill>
                  <a:prstClr val="black"/>
                </a:solidFill>
                <a:effectLst/>
                <a:uLnTx/>
                <a:uFillTx/>
                <a:latin typeface="Arial" panose="020B0604020202020204" pitchFamily="34" charset="0"/>
                <a:ea typeface="+mj-ea"/>
                <a:cs typeface="Arial" panose="020B0604020202020204" pitchFamily="34" charset="0"/>
              </a:rPr>
              <a:t>		10. Describe the role you believe church discipline should play in  		biblical counseling</a:t>
            </a:r>
            <a:endParaRPr lang="en-US" sz="2400" b="1" u="sng" dirty="0">
              <a:effectLst/>
              <a:latin typeface="Helvetica" panose="020B0604020202020204" pitchFamily="34" charset="0"/>
              <a:ea typeface="Times New Roman" panose="02020603050405020304" pitchFamily="18" charset="0"/>
            </a:endParaRPr>
          </a:p>
          <a:p>
            <a:pPr marL="0" marR="0" algn="just">
              <a:buNone/>
            </a:pPr>
            <a:endParaRPr lang="en-US" sz="2400" b="1" u="sng" dirty="0">
              <a:latin typeface="Helvetica" panose="020B0604020202020204" pitchFamily="34" charset="0"/>
              <a:ea typeface="Times New Roman" panose="02020603050405020304" pitchFamily="18" charset="0"/>
            </a:endParaRPr>
          </a:p>
          <a:p>
            <a:pPr marL="0" marR="0" algn="just">
              <a:buNone/>
            </a:pPr>
            <a:endParaRPr lang="en-US" sz="2400" b="1" dirty="0">
              <a:latin typeface="Helvetica" panose="020B0604020202020204" pitchFamily="34" charset="0"/>
              <a:ea typeface="Times New Roman" panose="02020603050405020304" pitchFamily="18" charset="0"/>
            </a:endParaRPr>
          </a:p>
          <a:p>
            <a:pPr marL="0" marR="0" algn="just">
              <a:buNone/>
            </a:pPr>
            <a:r>
              <a:rPr lang="en-US" sz="2400" b="1" dirty="0">
                <a:latin typeface="Helvetica" panose="020B0604020202020204" pitchFamily="34" charset="0"/>
                <a:ea typeface="Times New Roman" panose="02020603050405020304" pitchFamily="18" charset="0"/>
              </a:rPr>
              <a:t>III. SMCC Constitution and By Laws:</a:t>
            </a:r>
          </a:p>
          <a:p>
            <a:pPr marL="0" marR="0" algn="just">
              <a:buNone/>
            </a:pPr>
            <a:endParaRPr lang="en-US" sz="2400" b="1" dirty="0">
              <a:latin typeface="Helvetica" panose="020B0604020202020204" pitchFamily="34" charset="0"/>
              <a:ea typeface="Times New Roman" panose="02020603050405020304" pitchFamily="18" charset="0"/>
            </a:endParaRPr>
          </a:p>
          <a:p>
            <a:pPr marR="0" lvl="0">
              <a:spcAft>
                <a:spcPts val="600"/>
              </a:spcAft>
            </a:pPr>
            <a:r>
              <a:rPr lang="en-US" sz="2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D. Restoration</a:t>
            </a:r>
            <a:r>
              <a:rPr lang="en-US" sz="2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 </a:t>
            </a:r>
          </a:p>
          <a:p>
            <a:pPr marR="0" lvl="0">
              <a:spcAft>
                <a:spcPts val="600"/>
              </a:spcAft>
            </a:pPr>
            <a:r>
              <a:rPr lang="en-US" sz="2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2400"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4</a:t>
            </a:r>
            <a:r>
              <a:rPr lang="en-US" sz="24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r>
              <a:rPr lang="en-US" sz="2400" b="1" dirty="0">
                <a:solidFill>
                  <a:srgbClr val="000000"/>
                </a:solidFill>
                <a:effectLst/>
                <a:latin typeface="Arial" panose="020B0604020202020204" pitchFamily="34" charset="0"/>
                <a:ea typeface="Times New Roman" panose="02020603050405020304" pitchFamily="18" charset="0"/>
              </a:rPr>
              <a:t>Disciplinary Action</a:t>
            </a:r>
            <a:r>
              <a:rPr lang="en-US" sz="2400" dirty="0">
                <a:solidFill>
                  <a:srgbClr val="000000"/>
                </a:solidFill>
                <a:effectLst/>
                <a:latin typeface="Arial" panose="020B0604020202020204" pitchFamily="34" charset="0"/>
                <a:ea typeface="Times New Roman" panose="02020603050405020304" pitchFamily="18" charset="0"/>
              </a:rPr>
              <a:t> – </a:t>
            </a:r>
          </a:p>
          <a:p>
            <a:pPr marR="0" lvl="0">
              <a:spcAft>
                <a:spcPts val="600"/>
              </a:spcAft>
            </a:pPr>
            <a:r>
              <a:rPr lang="en-US" sz="2400" dirty="0">
                <a:solidFill>
                  <a:srgbClr val="000000"/>
                </a:solidFill>
                <a:effectLst/>
                <a:latin typeface="Arial" panose="020B0604020202020204" pitchFamily="34" charset="0"/>
                <a:ea typeface="Times New Roman" panose="02020603050405020304" pitchFamily="18" charset="0"/>
              </a:rPr>
              <a:t>Adams “</a:t>
            </a:r>
            <a:r>
              <a:rPr lang="en-US" sz="2400" i="1" dirty="0">
                <a:solidFill>
                  <a:srgbClr val="000000"/>
                </a:solidFill>
                <a:effectLst/>
                <a:latin typeface="Arial" panose="020B0604020202020204" pitchFamily="34" charset="0"/>
                <a:ea typeface="Times New Roman" panose="02020603050405020304" pitchFamily="18" charset="0"/>
              </a:rPr>
              <a:t>If all this fails, he is removed from the midst of the church, and Satan and the world are providentially utilized by God to bring about repentance (1 Cor. 5). Thus, in Christ’s plan for discipline an ever-increasing number of persons become involved in the helping process</a:t>
            </a:r>
            <a:r>
              <a:rPr lang="en-US" sz="2400" dirty="0">
                <a:solidFill>
                  <a:srgbClr val="000000"/>
                </a:solidFill>
                <a:effectLst/>
                <a:latin typeface="Arial" panose="020B0604020202020204" pitchFamily="34" charset="0"/>
                <a:ea typeface="Times New Roman" panose="02020603050405020304" pitchFamily="18" charset="0"/>
              </a:rPr>
              <a:t>.”</a:t>
            </a:r>
          </a:p>
          <a:p>
            <a:pPr marR="0" lvl="0">
              <a:spcAft>
                <a:spcPts val="600"/>
              </a:spcAft>
            </a:pPr>
            <a:endParaRPr lang="en-US" sz="2400" dirty="0">
              <a:solidFill>
                <a:srgbClr val="000000"/>
              </a:solidFill>
              <a:effectLst/>
              <a:latin typeface="Arial" panose="020B0604020202020204" pitchFamily="34" charset="0"/>
              <a:ea typeface="Times New Roman" panose="02020603050405020304" pitchFamily="18" charset="0"/>
            </a:endParaRPr>
          </a:p>
          <a:p>
            <a:pPr marL="0" marR="0" algn="just">
              <a:buNone/>
            </a:pPr>
            <a:endParaRPr lang="en-US" sz="2400" b="1" dirty="0">
              <a:latin typeface="Helvetica"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42704008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859ED8-F456-F6AA-4210-0386EFBEB473}"/>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8350130B-09EF-411D-A6B1-22B3CF38B8D9}"/>
              </a:ext>
            </a:extLst>
          </p:cNvPr>
          <p:cNvSpPr txBox="1"/>
          <p:nvPr/>
        </p:nvSpPr>
        <p:spPr>
          <a:xfrm>
            <a:off x="163285" y="2051202"/>
            <a:ext cx="11865429" cy="3046988"/>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200" b="1"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Spring 2026 January 14 – April 29 2026</a:t>
            </a:r>
          </a:p>
          <a:p>
            <a:pPr marL="0" marR="0" lvl="0" indent="0" algn="ctr" defTabSz="457200" rtl="0" eaLnBrk="1" fontAlgn="auto" latinLnBrk="0" hangingPunct="1">
              <a:lnSpc>
                <a:spcPct val="100000"/>
              </a:lnSpc>
              <a:spcBef>
                <a:spcPts val="0"/>
              </a:spcBef>
              <a:spcAft>
                <a:spcPts val="0"/>
              </a:spcAft>
              <a:buClrTx/>
              <a:buSzTx/>
              <a:buFontTx/>
              <a:buNone/>
              <a:tabLst/>
              <a:defRPr/>
            </a:pPr>
            <a:endParaRPr lang="en-US" sz="3200" b="1" u="none" dirty="0">
              <a:solidFill>
                <a:prstClr val="black"/>
              </a:solidFill>
              <a:latin typeface="Arial" panose="020B0604020202020204" pitchFamily="34" charset="0"/>
              <a:cs typeface="Arial" panose="020B0604020202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200" b="1"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Handout - Spring Class Schedule</a:t>
            </a:r>
            <a:endParaRPr kumimoji="0" lang="en-US" sz="3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342900" marR="0" lvl="0" indent="-342900" algn="ctr" defTabSz="457200" rtl="0" eaLnBrk="1" fontAlgn="auto" latinLnBrk="0" hangingPunct="1">
              <a:lnSpc>
                <a:spcPct val="100000"/>
              </a:lnSpc>
              <a:spcBef>
                <a:spcPts val="0"/>
              </a:spcBef>
              <a:spcAft>
                <a:spcPts val="0"/>
              </a:spcAft>
              <a:buClrTx/>
              <a:buSzTx/>
              <a:buFontTx/>
              <a:buAutoNum type="arabicPeriod" startAt="2"/>
              <a:tabLst/>
              <a:defRPr/>
            </a:pPr>
            <a:endParaRPr kumimoji="0" lang="en-US" sz="3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3200" b="1"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3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TextBox 2">
            <a:extLst>
              <a:ext uri="{FF2B5EF4-FFF2-40B4-BE49-F238E27FC236}">
                <a16:creationId xmlns:a16="http://schemas.microsoft.com/office/drawing/2014/main" id="{92DCEFE4-144F-A478-A4D9-F613220FE243}"/>
              </a:ext>
            </a:extLst>
          </p:cNvPr>
          <p:cNvSpPr txBox="1"/>
          <p:nvPr/>
        </p:nvSpPr>
        <p:spPr>
          <a:xfrm>
            <a:off x="163285" y="250372"/>
            <a:ext cx="12747170" cy="78483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500" b="1" dirty="0">
                <a:solidFill>
                  <a:prstClr val="black"/>
                </a:solidFill>
                <a:latin typeface="Arial" panose="020B0604020202020204" pitchFamily="34" charset="0"/>
                <a:cs typeface="Arial" panose="020B0604020202020204" pitchFamily="34" charset="0"/>
              </a:rPr>
              <a:t>											</a:t>
            </a:r>
            <a:endParaRPr kumimoji="0" lang="en-US" sz="15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00" b="1"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2603029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08392D-9BDC-B694-1C48-9C48BD24EFB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672B686-FD5A-8E52-48B2-6B06A6A505C5}"/>
              </a:ext>
            </a:extLst>
          </p:cNvPr>
          <p:cNvSpPr txBox="1"/>
          <p:nvPr/>
        </p:nvSpPr>
        <p:spPr>
          <a:xfrm>
            <a:off x="532652" y="162146"/>
            <a:ext cx="11570447" cy="9556462"/>
          </a:xfrm>
          <a:prstGeom prst="rect">
            <a:avLst/>
          </a:prstGeom>
          <a:noFill/>
        </p:spPr>
        <p:txBody>
          <a:bodyPr wrap="square">
            <a:spAutoFit/>
          </a:bodyPr>
          <a:lstStyle/>
          <a:p>
            <a:pPr marL="0" marR="0" algn="just">
              <a:buNone/>
            </a:pPr>
            <a:r>
              <a:rPr kumimoji="0" lang="en-US" sz="2200" b="1" i="0" u="none" strike="noStrike" kern="1200" cap="none" spc="0" normalizeH="0" baseline="0" noProof="0" dirty="0">
                <a:ln w="3175" cmpd="sng">
                  <a:noFill/>
                </a:ln>
                <a:solidFill>
                  <a:prstClr val="black"/>
                </a:solidFill>
                <a:effectLst/>
                <a:uLnTx/>
                <a:uFillTx/>
                <a:latin typeface="Arial" panose="020B0604020202020204" pitchFamily="34" charset="0"/>
                <a:ea typeface="+mj-ea"/>
                <a:cs typeface="Arial" panose="020B0604020202020204" pitchFamily="34" charset="0"/>
              </a:rPr>
              <a:t>		10. Describe the role you believe church discipline should play in 			biblical counseling</a:t>
            </a:r>
            <a:endParaRPr lang="en-US" sz="2200" b="1" u="sng" dirty="0">
              <a:effectLst/>
              <a:latin typeface="Helvetica" panose="020B0604020202020204" pitchFamily="34" charset="0"/>
              <a:ea typeface="Times New Roman" panose="02020603050405020304" pitchFamily="18" charset="0"/>
            </a:endParaRPr>
          </a:p>
          <a:p>
            <a:pPr marL="0" marR="0" algn="just">
              <a:buNone/>
            </a:pPr>
            <a:endParaRPr lang="en-US" sz="2200" b="1" u="sng" dirty="0">
              <a:latin typeface="Helvetica" panose="020B0604020202020204" pitchFamily="34" charset="0"/>
              <a:ea typeface="Times New Roman" panose="02020603050405020304" pitchFamily="18" charset="0"/>
            </a:endParaRPr>
          </a:p>
          <a:p>
            <a:pPr marL="0" marR="0" algn="just">
              <a:buNone/>
            </a:pPr>
            <a:r>
              <a:rPr lang="en-US" sz="2200" b="1" dirty="0">
                <a:latin typeface="Helvetica" panose="020B0604020202020204" pitchFamily="34" charset="0"/>
                <a:ea typeface="Times New Roman" panose="02020603050405020304" pitchFamily="18" charset="0"/>
              </a:rPr>
              <a:t>III. SMCC Constitution and By Laws:</a:t>
            </a:r>
          </a:p>
          <a:p>
            <a:pPr marL="0" marR="0" algn="just">
              <a:buNone/>
            </a:pPr>
            <a:endParaRPr lang="en-US" sz="2200" b="1" dirty="0">
              <a:latin typeface="Helvetica" panose="020B0604020202020204" pitchFamily="34" charset="0"/>
              <a:ea typeface="Times New Roman" panose="02020603050405020304" pitchFamily="18" charset="0"/>
            </a:endParaRPr>
          </a:p>
          <a:p>
            <a:pPr marR="0" lvl="0">
              <a:spcAft>
                <a:spcPts val="600"/>
              </a:spcAft>
            </a:pPr>
            <a:r>
              <a:rPr lang="en-US" sz="22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D. Restoration</a:t>
            </a:r>
            <a:r>
              <a:rPr lang="en-US" sz="2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 </a:t>
            </a:r>
          </a:p>
          <a:p>
            <a:pPr marR="0" lvl="0">
              <a:spcAft>
                <a:spcPts val="600"/>
              </a:spcAft>
            </a:pPr>
            <a:endParaRPr lang="en-US" sz="220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marR="0" lvl="0">
              <a:spcAft>
                <a:spcPts val="600"/>
              </a:spcAft>
            </a:pPr>
            <a:r>
              <a:rPr lang="en-US" sz="2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2200"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4</a:t>
            </a:r>
            <a:r>
              <a:rPr lang="en-US" sz="22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r>
              <a:rPr lang="en-US" sz="2200" b="1" dirty="0">
                <a:solidFill>
                  <a:srgbClr val="000000"/>
                </a:solidFill>
                <a:effectLst/>
                <a:latin typeface="Arial" panose="020B0604020202020204" pitchFamily="34" charset="0"/>
                <a:ea typeface="Times New Roman" panose="02020603050405020304" pitchFamily="18" charset="0"/>
              </a:rPr>
              <a:t>Disciplinary Action</a:t>
            </a:r>
            <a:r>
              <a:rPr lang="en-US" sz="2200" dirty="0">
                <a:solidFill>
                  <a:srgbClr val="000000"/>
                </a:solidFill>
                <a:effectLst/>
                <a:latin typeface="Arial" panose="020B0604020202020204" pitchFamily="34" charset="0"/>
                <a:ea typeface="Times New Roman" panose="02020603050405020304" pitchFamily="18" charset="0"/>
              </a:rPr>
              <a:t> – </a:t>
            </a:r>
          </a:p>
          <a:p>
            <a:pPr marR="0" lvl="0">
              <a:spcAft>
                <a:spcPts val="600"/>
              </a:spcAft>
            </a:pPr>
            <a:r>
              <a:rPr lang="en-US" sz="2200" dirty="0">
                <a:solidFill>
                  <a:srgbClr val="000000"/>
                </a:solidFill>
                <a:effectLst/>
                <a:latin typeface="Arial" panose="020B0604020202020204" pitchFamily="34" charset="0"/>
                <a:ea typeface="Times New Roman" panose="02020603050405020304" pitchFamily="18" charset="0"/>
              </a:rPr>
              <a:t>The fundamental goals with this step in the process of church discipline are to:</a:t>
            </a:r>
          </a:p>
          <a:p>
            <a:pPr marR="0" lvl="0">
              <a:spcAft>
                <a:spcPts val="600"/>
              </a:spcAft>
            </a:pPr>
            <a:r>
              <a:rPr lang="en-US" sz="2200" dirty="0">
                <a:solidFill>
                  <a:srgbClr val="000000"/>
                </a:solidFill>
                <a:latin typeface="Arial" panose="020B0604020202020204" pitchFamily="34" charset="0"/>
                <a:ea typeface="Times New Roman" panose="02020603050405020304" pitchFamily="18" charset="0"/>
              </a:rPr>
              <a:t>		</a:t>
            </a:r>
            <a:r>
              <a:rPr lang="en-US" sz="2200" dirty="0">
                <a:solidFill>
                  <a:srgbClr val="000000"/>
                </a:solidFill>
                <a:effectLst/>
                <a:latin typeface="Arial" panose="020B0604020202020204" pitchFamily="34" charset="0"/>
                <a:ea typeface="Times New Roman" panose="02020603050405020304" pitchFamily="18" charset="0"/>
              </a:rPr>
              <a:t> (1) allow this individual </a:t>
            </a:r>
            <a:r>
              <a:rPr lang="en-US" sz="2200" dirty="0">
                <a:solidFill>
                  <a:srgbClr val="FF0000"/>
                </a:solidFill>
                <a:effectLst/>
                <a:latin typeface="Arial" panose="020B0604020202020204" pitchFamily="34" charset="0"/>
                <a:ea typeface="Times New Roman" panose="02020603050405020304" pitchFamily="18" charset="0"/>
              </a:rPr>
              <a:t>to indulge his sinful flesh to the point of his own fleshly destruction</a:t>
            </a:r>
            <a:r>
              <a:rPr lang="en-US" sz="2200" dirty="0">
                <a:solidFill>
                  <a:srgbClr val="000000"/>
                </a:solidFill>
                <a:effectLst/>
                <a:latin typeface="Arial" panose="020B0604020202020204" pitchFamily="34" charset="0"/>
                <a:ea typeface="Times New Roman" panose="02020603050405020304" pitchFamily="18" charset="0"/>
              </a:rPr>
              <a:t> in the hopes that he will </a:t>
            </a:r>
            <a:r>
              <a:rPr lang="en-US" sz="2200" dirty="0">
                <a:solidFill>
                  <a:srgbClr val="FF0000"/>
                </a:solidFill>
                <a:effectLst/>
                <a:latin typeface="Arial" panose="020B0604020202020204" pitchFamily="34" charset="0"/>
                <a:ea typeface="Times New Roman" panose="02020603050405020304" pitchFamily="18" charset="0"/>
              </a:rPr>
              <a:t>come to his sense and repent of his sinful ways</a:t>
            </a:r>
            <a:r>
              <a:rPr lang="en-US" sz="2200" dirty="0">
                <a:solidFill>
                  <a:srgbClr val="000000"/>
                </a:solidFill>
                <a:effectLst/>
                <a:latin typeface="Arial" panose="020B0604020202020204" pitchFamily="34" charset="0"/>
                <a:ea typeface="Times New Roman" panose="02020603050405020304" pitchFamily="18" charset="0"/>
              </a:rPr>
              <a:t>, </a:t>
            </a:r>
          </a:p>
          <a:p>
            <a:pPr marR="0" lvl="0">
              <a:spcAft>
                <a:spcPts val="600"/>
              </a:spcAft>
            </a:pPr>
            <a:r>
              <a:rPr lang="en-US" sz="2200" dirty="0">
                <a:solidFill>
                  <a:srgbClr val="000000"/>
                </a:solidFill>
                <a:latin typeface="Arial" panose="020B0604020202020204" pitchFamily="34" charset="0"/>
                <a:ea typeface="Times New Roman" panose="02020603050405020304" pitchFamily="18" charset="0"/>
              </a:rPr>
              <a:t>		</a:t>
            </a:r>
            <a:r>
              <a:rPr lang="en-US" sz="2200" dirty="0">
                <a:solidFill>
                  <a:srgbClr val="000000"/>
                </a:solidFill>
                <a:effectLst/>
                <a:latin typeface="Arial" panose="020B0604020202020204" pitchFamily="34" charset="0"/>
                <a:ea typeface="Times New Roman" panose="02020603050405020304" pitchFamily="18" charset="0"/>
              </a:rPr>
              <a:t>(2) </a:t>
            </a:r>
            <a:r>
              <a:rPr lang="en-US" sz="2200" dirty="0">
                <a:solidFill>
                  <a:srgbClr val="FF0000"/>
                </a:solidFill>
                <a:effectLst/>
                <a:latin typeface="Arial" panose="020B0604020202020204" pitchFamily="34" charset="0"/>
                <a:ea typeface="Times New Roman" panose="02020603050405020304" pitchFamily="18" charset="0"/>
              </a:rPr>
              <a:t>to remove this disobedient member </a:t>
            </a:r>
            <a:r>
              <a:rPr lang="en-US" sz="2200" dirty="0">
                <a:solidFill>
                  <a:srgbClr val="000000"/>
                </a:solidFill>
                <a:effectLst/>
                <a:latin typeface="Arial" panose="020B0604020202020204" pitchFamily="34" charset="0"/>
                <a:ea typeface="Times New Roman" panose="02020603050405020304" pitchFamily="18" charset="0"/>
              </a:rPr>
              <a:t>from the congregation to </a:t>
            </a:r>
            <a:r>
              <a:rPr lang="en-US" sz="2200" dirty="0">
                <a:solidFill>
                  <a:srgbClr val="FF0000"/>
                </a:solidFill>
                <a:effectLst/>
                <a:latin typeface="Arial" panose="020B0604020202020204" pitchFamily="34" charset="0"/>
                <a:ea typeface="Times New Roman" panose="02020603050405020304" pitchFamily="18" charset="0"/>
              </a:rPr>
              <a:t>maintain the integrity of the church body and promote holiness from within</a:t>
            </a:r>
            <a:r>
              <a:rPr lang="en-US" sz="2200" dirty="0">
                <a:solidFill>
                  <a:srgbClr val="000000"/>
                </a:solidFill>
                <a:effectLst/>
                <a:latin typeface="Arial" panose="020B0604020202020204" pitchFamily="34" charset="0"/>
                <a:ea typeface="Times New Roman" panose="02020603050405020304" pitchFamily="18" charset="0"/>
              </a:rPr>
              <a:t>, and </a:t>
            </a:r>
          </a:p>
          <a:p>
            <a:pPr marR="0" lvl="0">
              <a:spcAft>
                <a:spcPts val="600"/>
              </a:spcAft>
            </a:pPr>
            <a:r>
              <a:rPr lang="en-US" sz="2200" dirty="0">
                <a:solidFill>
                  <a:srgbClr val="000000"/>
                </a:solidFill>
                <a:latin typeface="Arial" panose="020B0604020202020204" pitchFamily="34" charset="0"/>
                <a:ea typeface="Times New Roman" panose="02020603050405020304" pitchFamily="18" charset="0"/>
              </a:rPr>
              <a:t>		</a:t>
            </a:r>
            <a:r>
              <a:rPr lang="en-US" sz="2200" dirty="0">
                <a:solidFill>
                  <a:srgbClr val="000000"/>
                </a:solidFill>
                <a:effectLst/>
                <a:latin typeface="Arial" panose="020B0604020202020204" pitchFamily="34" charset="0"/>
                <a:ea typeface="Times New Roman" panose="02020603050405020304" pitchFamily="18" charset="0"/>
              </a:rPr>
              <a:t>(3) to serve as a </a:t>
            </a:r>
            <a:r>
              <a:rPr lang="en-US" sz="2200" dirty="0">
                <a:solidFill>
                  <a:srgbClr val="FF0000"/>
                </a:solidFill>
                <a:effectLst/>
                <a:latin typeface="Arial" panose="020B0604020202020204" pitchFamily="34" charset="0"/>
                <a:ea typeface="Times New Roman" panose="02020603050405020304" pitchFamily="18" charset="0"/>
              </a:rPr>
              <a:t>teaching/warning to the rest of the congregation </a:t>
            </a:r>
            <a:r>
              <a:rPr lang="en-US" sz="2200" dirty="0">
                <a:solidFill>
                  <a:srgbClr val="000000"/>
                </a:solidFill>
                <a:effectLst/>
                <a:latin typeface="Arial" panose="020B0604020202020204" pitchFamily="34" charset="0"/>
                <a:ea typeface="Times New Roman" panose="02020603050405020304" pitchFamily="18" charset="0"/>
              </a:rPr>
              <a:t>of where the path of transgressions lead. </a:t>
            </a:r>
          </a:p>
          <a:p>
            <a:pPr marR="0" lvl="0">
              <a:spcAft>
                <a:spcPts val="600"/>
              </a:spcAft>
            </a:pPr>
            <a:r>
              <a:rPr lang="en-US" sz="2200">
                <a:solidFill>
                  <a:srgbClr val="000000"/>
                </a:solidFill>
                <a:latin typeface="Arial" panose="020B0604020202020204" pitchFamily="34" charset="0"/>
                <a:ea typeface="Times New Roman" panose="02020603050405020304" pitchFamily="18" charset="0"/>
              </a:rPr>
              <a:t>                                                                         </a:t>
            </a:r>
            <a:r>
              <a:rPr lang="en-US" sz="2200">
                <a:solidFill>
                  <a:srgbClr val="000000"/>
                </a:solidFill>
                <a:effectLst/>
                <a:latin typeface="Arial" panose="020B0604020202020204" pitchFamily="34" charset="0"/>
                <a:ea typeface="Times New Roman" panose="02020603050405020304" pitchFamily="18" charset="0"/>
              </a:rPr>
              <a:t>Adams</a:t>
            </a:r>
            <a:r>
              <a:rPr lang="en-US" sz="2200" dirty="0">
                <a:solidFill>
                  <a:srgbClr val="000000"/>
                </a:solidFill>
                <a:effectLst/>
                <a:latin typeface="Arial" panose="020B0604020202020204" pitchFamily="34" charset="0"/>
                <a:ea typeface="Times New Roman" panose="02020603050405020304" pitchFamily="18" charset="0"/>
              </a:rPr>
              <a:t>, </a:t>
            </a:r>
            <a:r>
              <a:rPr lang="en-US" sz="2200" i="1" dirty="0">
                <a:solidFill>
                  <a:srgbClr val="000000"/>
                </a:solidFill>
                <a:effectLst/>
                <a:latin typeface="Arial" panose="020B0604020202020204" pitchFamily="34" charset="0"/>
                <a:ea typeface="Times New Roman" panose="02020603050405020304" pitchFamily="18" charset="0"/>
              </a:rPr>
              <a:t>Handbook of Church Discipline</a:t>
            </a:r>
          </a:p>
          <a:p>
            <a:pPr marR="0" lvl="0">
              <a:spcAft>
                <a:spcPts val="600"/>
              </a:spcAft>
            </a:pPr>
            <a:r>
              <a:rPr lang="en-US" sz="2200"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a. </a:t>
            </a:r>
            <a:r>
              <a:rPr lang="en-US" sz="2200" b="1" dirty="0">
                <a:solidFill>
                  <a:srgbClr val="000000"/>
                </a:solidFill>
                <a:effectLst/>
                <a:latin typeface="Arial" panose="020B0604020202020204" pitchFamily="34" charset="0"/>
                <a:ea typeface="Times New Roman" panose="02020603050405020304" pitchFamily="18" charset="0"/>
              </a:rPr>
              <a:t>Continuing Authority and Restoration</a:t>
            </a:r>
            <a:r>
              <a:rPr lang="en-US" sz="2200" dirty="0">
                <a:solidFill>
                  <a:srgbClr val="000000"/>
                </a:solidFill>
                <a:effectLst/>
                <a:latin typeface="Arial" panose="020B0604020202020204" pitchFamily="34" charset="0"/>
                <a:ea typeface="Times New Roman" panose="02020603050405020304" pitchFamily="18" charset="0"/>
              </a:rPr>
              <a:t> </a:t>
            </a:r>
            <a:endParaRPr lang="en-US" sz="2200" dirty="0">
              <a:solidFill>
                <a:srgbClr val="000000"/>
              </a:solidFill>
              <a:latin typeface="Arial" panose="020B0604020202020204" pitchFamily="34" charset="0"/>
              <a:ea typeface="Times New Roman" panose="02020603050405020304" pitchFamily="18" charset="0"/>
            </a:endParaRPr>
          </a:p>
          <a:p>
            <a:pPr marR="0" lvl="0">
              <a:spcAft>
                <a:spcPts val="600"/>
              </a:spcAft>
            </a:pPr>
            <a:r>
              <a:rPr lang="en-US" sz="2200" dirty="0">
                <a:solidFill>
                  <a:srgbClr val="000000"/>
                </a:solidFill>
                <a:effectLst/>
                <a:latin typeface="Arial" panose="020B0604020202020204" pitchFamily="34" charset="0"/>
                <a:ea typeface="Times New Roman" panose="02020603050405020304" pitchFamily="18" charset="0"/>
              </a:rPr>
              <a:t>                                                                                     </a:t>
            </a:r>
            <a:endParaRPr lang="en-US" sz="2200" i="1" dirty="0">
              <a:solidFill>
                <a:srgbClr val="000000"/>
              </a:solidFill>
              <a:effectLst/>
              <a:latin typeface="Arial" panose="020B0604020202020204" pitchFamily="34" charset="0"/>
              <a:ea typeface="Times New Roman" panose="02020603050405020304" pitchFamily="18" charset="0"/>
            </a:endParaRPr>
          </a:p>
          <a:p>
            <a:pPr marR="0" lvl="0">
              <a:spcAft>
                <a:spcPts val="600"/>
              </a:spcAft>
            </a:pPr>
            <a:endParaRPr lang="en-US" sz="2200" dirty="0">
              <a:solidFill>
                <a:srgbClr val="000000"/>
              </a:solidFill>
              <a:effectLst/>
              <a:latin typeface="Arial" panose="020B0604020202020204" pitchFamily="34" charset="0"/>
              <a:ea typeface="Times New Roman" panose="02020603050405020304" pitchFamily="18" charset="0"/>
            </a:endParaRPr>
          </a:p>
          <a:p>
            <a:pPr marR="0" lvl="0">
              <a:spcAft>
                <a:spcPts val="600"/>
              </a:spcAft>
            </a:pPr>
            <a:endParaRPr lang="en-US" sz="2200" dirty="0">
              <a:solidFill>
                <a:srgbClr val="000000"/>
              </a:solidFill>
              <a:effectLst/>
              <a:latin typeface="Arial" panose="020B0604020202020204" pitchFamily="34" charset="0"/>
              <a:ea typeface="Times New Roman" panose="02020603050405020304" pitchFamily="18" charset="0"/>
            </a:endParaRPr>
          </a:p>
          <a:p>
            <a:pPr marR="0" lvl="0">
              <a:spcAft>
                <a:spcPts val="600"/>
              </a:spcAft>
            </a:pPr>
            <a:endParaRPr lang="en-US" sz="22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algn="just">
              <a:buNone/>
            </a:pPr>
            <a:endParaRPr lang="en-US" sz="2200" b="1" dirty="0">
              <a:latin typeface="Helvetica" panose="020B0604020202020204" pitchFamily="34" charset="0"/>
              <a:ea typeface="Times New Roman" panose="02020603050405020304" pitchFamily="18" charset="0"/>
            </a:endParaRPr>
          </a:p>
          <a:p>
            <a:pPr marL="0" marR="0" algn="just">
              <a:buNone/>
            </a:pPr>
            <a:endParaRPr lang="en-US" sz="2200" b="1" u="sng" dirty="0">
              <a:effectLst/>
              <a:latin typeface="Helvetica" panose="020B0604020202020204" pitchFamily="34" charset="0"/>
              <a:ea typeface="Times New Roman" panose="02020603050405020304" pitchFamily="18" charset="0"/>
            </a:endParaRPr>
          </a:p>
          <a:p>
            <a:pPr marL="0" marR="0" algn="just">
              <a:buNone/>
            </a:pPr>
            <a:endParaRPr lang="en-US" sz="2200" b="1" dirty="0">
              <a:latin typeface="Helvetica"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4340594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B906F6-36EF-0A40-ABBA-AEF874D60D6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AFF9E7E7-917E-4EEA-1AD3-987C91A006FC}"/>
              </a:ext>
            </a:extLst>
          </p:cNvPr>
          <p:cNvSpPr txBox="1"/>
          <p:nvPr/>
        </p:nvSpPr>
        <p:spPr>
          <a:xfrm>
            <a:off x="165100" y="336282"/>
            <a:ext cx="12192000" cy="6170920"/>
          </a:xfrm>
          <a:prstGeom prst="rect">
            <a:avLst/>
          </a:prstGeom>
          <a:noFill/>
        </p:spPr>
        <p:txBody>
          <a:bodyPr wrap="square">
            <a:spAutoFit/>
          </a:bodyPr>
          <a:lstStyle/>
          <a:p>
            <a:pPr marL="0" marR="0" algn="just">
              <a:buNone/>
            </a:pPr>
            <a:r>
              <a:rPr kumimoji="0" lang="en-US" sz="2400" b="1" i="0" u="none" strike="noStrike" kern="1200" cap="none" spc="0" normalizeH="0" baseline="0" noProof="0" dirty="0">
                <a:ln w="3175" cmpd="sng">
                  <a:noFill/>
                </a:ln>
                <a:solidFill>
                  <a:prstClr val="black"/>
                </a:solidFill>
                <a:effectLst/>
                <a:uLnTx/>
                <a:uFillTx/>
                <a:latin typeface="Arial" panose="020B0604020202020204" pitchFamily="34" charset="0"/>
                <a:ea typeface="+mj-ea"/>
                <a:cs typeface="Arial" panose="020B0604020202020204" pitchFamily="34" charset="0"/>
              </a:rPr>
              <a:t>		        10. Describe the role you believe church discipline should play in biblical counseling</a:t>
            </a:r>
            <a:endParaRPr lang="en-US" sz="2400" b="1" u="sng" dirty="0">
              <a:effectLst/>
              <a:latin typeface="Helvetica" panose="020B0604020202020204" pitchFamily="34" charset="0"/>
              <a:ea typeface="Times New Roman" panose="02020603050405020304" pitchFamily="18" charset="0"/>
            </a:endParaRPr>
          </a:p>
          <a:p>
            <a:pPr marL="0" marR="0" algn="just">
              <a:buNone/>
            </a:pPr>
            <a:endParaRPr lang="en-US" sz="2400" b="1" u="sng" dirty="0">
              <a:latin typeface="Helvetica" panose="020B0604020202020204" pitchFamily="34" charset="0"/>
              <a:ea typeface="Times New Roman" panose="02020603050405020304" pitchFamily="18" charset="0"/>
            </a:endParaRPr>
          </a:p>
          <a:p>
            <a:pPr marL="0" marR="0" algn="just">
              <a:buNone/>
            </a:pPr>
            <a:endParaRPr lang="en-US" sz="2400" b="1" dirty="0">
              <a:latin typeface="Helvetica" panose="020B0604020202020204" pitchFamily="34" charset="0"/>
              <a:ea typeface="Times New Roman" panose="02020603050405020304" pitchFamily="18" charset="0"/>
            </a:endParaRPr>
          </a:p>
          <a:p>
            <a:pPr marL="0" marR="0" algn="just">
              <a:buNone/>
            </a:pPr>
            <a:r>
              <a:rPr lang="en-US" sz="2400" b="1" dirty="0">
                <a:latin typeface="Helvetica" panose="020B0604020202020204" pitchFamily="34" charset="0"/>
                <a:ea typeface="Times New Roman" panose="02020603050405020304" pitchFamily="18" charset="0"/>
              </a:rPr>
              <a:t>IV. SMCC Membership Covenant: Handout</a:t>
            </a:r>
          </a:p>
          <a:p>
            <a:pPr marL="0" marR="0" algn="just">
              <a:buNone/>
            </a:pPr>
            <a:endParaRPr lang="en-US" sz="2400" b="1" dirty="0">
              <a:latin typeface="Helvetica" panose="020B0604020202020204" pitchFamily="34" charset="0"/>
              <a:ea typeface="Times New Roman" panose="02020603050405020304" pitchFamily="18" charset="0"/>
            </a:endParaRPr>
          </a:p>
          <a:p>
            <a:pPr marR="0" lvl="0">
              <a:spcAft>
                <a:spcPts val="600"/>
              </a:spcAft>
            </a:pPr>
            <a:r>
              <a:rPr lang="en-US" sz="2400" b="1" dirty="0">
                <a:latin typeface="Helvetica" panose="020B0604020202020204" pitchFamily="34" charset="0"/>
                <a:ea typeface="Times New Roman" panose="02020603050405020304" pitchFamily="18" charset="0"/>
              </a:rPr>
              <a:t>	SMCC church to Members</a:t>
            </a:r>
            <a:r>
              <a:rPr lang="en-US" sz="2400" dirty="0">
                <a:latin typeface="Helvetica" panose="020B0604020202020204" pitchFamily="34" charset="0"/>
                <a:ea typeface="Times New Roman" panose="02020603050405020304" pitchFamily="18" charset="0"/>
              </a:rPr>
              <a:t>: </a:t>
            </a:r>
          </a:p>
          <a:p>
            <a:pPr marR="0" lvl="0">
              <a:spcAft>
                <a:spcPts val="600"/>
              </a:spcAft>
            </a:pPr>
            <a:r>
              <a:rPr lang="en-US" sz="2400" b="1"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kumimoji="0" lang="en-US" sz="2400" b="1" i="0" u="none" strike="noStrike" kern="1200" cap="none" spc="0" normalizeH="0" baseline="0" noProof="0" dirty="0">
                <a:ln>
                  <a:noFill/>
                </a:ln>
                <a:solidFill>
                  <a:prstClr val="black"/>
                </a:solidFill>
                <a:effectLst/>
                <a:uLnTx/>
                <a:uFillTx/>
                <a:latin typeface="Helvetica" panose="020B0604020202020204" pitchFamily="34" charset="0"/>
                <a:ea typeface="Times New Roman" panose="02020603050405020304" pitchFamily="18" charset="0"/>
                <a:cs typeface="+mn-cs"/>
              </a:rPr>
              <a:t>SMCC Members to church</a:t>
            </a:r>
            <a:r>
              <a:rPr kumimoji="0" lang="en-US" sz="2400" b="0" i="0" u="none" strike="noStrike" kern="1200" cap="none" spc="0" normalizeH="0" baseline="0" noProof="0" dirty="0">
                <a:ln>
                  <a:noFill/>
                </a:ln>
                <a:solidFill>
                  <a:prstClr val="black"/>
                </a:solidFill>
                <a:effectLst/>
                <a:uLnTx/>
                <a:uFillTx/>
                <a:latin typeface="Helvetica" panose="020B0604020202020204" pitchFamily="34" charset="0"/>
                <a:ea typeface="Times New Roman" panose="02020603050405020304" pitchFamily="18" charset="0"/>
                <a:cs typeface="+mn-cs"/>
              </a:rPr>
              <a:t>: </a:t>
            </a:r>
          </a:p>
          <a:p>
            <a:pPr marL="0" marR="0" lvl="0" indent="0" algn="l" defTabSz="914400" rtl="0" eaLnBrk="1" fontAlgn="auto" latinLnBrk="0" hangingPunct="1">
              <a:lnSpc>
                <a:spcPct val="100000"/>
              </a:lnSpc>
              <a:spcBef>
                <a:spcPts val="0"/>
              </a:spcBef>
              <a:spcAft>
                <a:spcPts val="600"/>
              </a:spcAft>
              <a:buClrTx/>
              <a:buSzTx/>
              <a:buFontTx/>
              <a:buNone/>
              <a:tabLst/>
              <a:defRPr/>
            </a:pPr>
            <a:endParaRPr lang="en-US" sz="2400" dirty="0">
              <a:solidFill>
                <a:prstClr val="black"/>
              </a:solidFill>
              <a:latin typeface="Helvetica" panose="020B0604020202020204" pitchFamily="34" charset="0"/>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kumimoji="0" lang="en-US" sz="2400" b="1" i="0" u="none" strike="noStrike" kern="1200" cap="none" spc="0" normalizeH="0" baseline="0" noProof="0" dirty="0">
              <a:ln>
                <a:noFill/>
              </a:ln>
              <a:solidFill>
                <a:prstClr val="black"/>
              </a:solidFill>
              <a:effectLst/>
              <a:uLnTx/>
              <a:uFillTx/>
              <a:latin typeface="Helvetica" panose="020B0604020202020204" pitchFamily="34" charset="0"/>
              <a:ea typeface="Times New Roman" panose="02020603050405020304" pitchFamily="18" charset="0"/>
              <a:cs typeface="+mn-cs"/>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Helvetica" panose="020B0604020202020204" pitchFamily="34" charset="0"/>
                <a:ea typeface="Times New Roman" panose="02020603050405020304" pitchFamily="18" charset="0"/>
                <a:cs typeface="+mn-cs"/>
              </a:rPr>
              <a:t>V. SMCC Terms of Counseling Agreement: Handout</a:t>
            </a: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Helvetica" panose="020B0604020202020204" pitchFamily="34" charset="0"/>
                <a:ea typeface="Times New Roman" panose="02020603050405020304" pitchFamily="18" charset="0"/>
                <a:cs typeface="+mn-cs"/>
              </a:rPr>
              <a:t>SMCC Members</a:t>
            </a:r>
          </a:p>
          <a:p>
            <a:pPr marR="0" lvl="0">
              <a:spcAft>
                <a:spcPts val="600"/>
              </a:spcAft>
            </a:pPr>
            <a:r>
              <a:rPr lang="en-US" sz="2400" b="1"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endParaRPr lang="en-US" sz="2400" b="1" dirty="0">
              <a:latin typeface="Helvetica" panose="020B0604020202020204" pitchFamily="34" charset="0"/>
              <a:ea typeface="Times New Roman" panose="02020603050405020304" pitchFamily="18" charset="0"/>
            </a:endParaRPr>
          </a:p>
          <a:p>
            <a:pPr marL="0" marR="0" algn="just">
              <a:buNone/>
            </a:pPr>
            <a:endParaRPr lang="en-US" sz="2400" b="1" u="sng" dirty="0">
              <a:effectLst/>
              <a:latin typeface="Helvetica" panose="020B0604020202020204" pitchFamily="34" charset="0"/>
              <a:ea typeface="Times New Roman" panose="02020603050405020304" pitchFamily="18" charset="0"/>
            </a:endParaRPr>
          </a:p>
          <a:p>
            <a:pPr marL="0" marR="0" algn="just">
              <a:buNone/>
            </a:pPr>
            <a:endParaRPr lang="en-US" sz="2400" b="1" dirty="0">
              <a:latin typeface="Helvetica"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11066371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3A9E400-C78A-7444-CC8B-93BA35CC3C1E}"/>
              </a:ext>
            </a:extLst>
          </p:cNvPr>
          <p:cNvSpPr txBox="1"/>
          <p:nvPr/>
        </p:nvSpPr>
        <p:spPr>
          <a:xfrm>
            <a:off x="234576" y="1111429"/>
            <a:ext cx="11531600" cy="5262979"/>
          </a:xfrm>
          <a:prstGeom prst="rect">
            <a:avLst/>
          </a:prstGeom>
          <a:noFill/>
        </p:spPr>
        <p:txBody>
          <a:bodyPr wrap="square">
            <a:spAutoFit/>
          </a:bodyPr>
          <a:lstStyle/>
          <a:p>
            <a:pPr algn="ctr"/>
            <a:r>
              <a:rPr lang="en-US" sz="2400" b="1" u="sng" dirty="0">
                <a:latin typeface="Arial" panose="020B0604020202020204" pitchFamily="34" charset="0"/>
                <a:cs typeface="Arial" panose="020B0604020202020204" pitchFamily="34" charset="0"/>
              </a:rPr>
              <a:t>VI. The Ultimate Goal of Church Discipline: </a:t>
            </a:r>
            <a:r>
              <a:rPr lang="en-US" sz="2400" b="1" u="sng" dirty="0">
                <a:solidFill>
                  <a:srgbClr val="FF0000"/>
                </a:solidFill>
                <a:latin typeface="Arial" panose="020B0604020202020204" pitchFamily="34" charset="0"/>
                <a:cs typeface="Arial" panose="020B0604020202020204" pitchFamily="34" charset="0"/>
              </a:rPr>
              <a:t>RESTORATION</a:t>
            </a:r>
          </a:p>
          <a:p>
            <a:endParaRPr lang="en-US" sz="2400" dirty="0">
              <a:latin typeface="Arial" panose="020B0604020202020204" pitchFamily="34" charset="0"/>
              <a:cs typeface="Arial" panose="020B0604020202020204" pitchFamily="34" charset="0"/>
            </a:endParaRPr>
          </a:p>
          <a:p>
            <a:endParaRPr lang="en-US" sz="2400" dirty="0">
              <a:latin typeface="Arial" panose="020B0604020202020204" pitchFamily="34" charset="0"/>
              <a:cs typeface="Arial" panose="020B0604020202020204" pitchFamily="34" charset="0"/>
            </a:endParaRPr>
          </a:p>
          <a:p>
            <a:r>
              <a:rPr lang="en-US" sz="2400" b="1" dirty="0">
                <a:solidFill>
                  <a:srgbClr val="FF0000"/>
                </a:solidFill>
                <a:latin typeface="Arial" panose="020B0604020202020204" pitchFamily="34" charset="0"/>
                <a:cs typeface="Arial" panose="020B0604020202020204" pitchFamily="34" charset="0"/>
              </a:rPr>
              <a:t>Restoring back to fellowship - </a:t>
            </a:r>
            <a:r>
              <a:rPr lang="en-US" sz="2400" b="1" dirty="0">
                <a:latin typeface="Arial" panose="020B0604020202020204" pitchFamily="34" charset="0"/>
                <a:cs typeface="Arial" panose="020B0604020202020204" pitchFamily="34" charset="0"/>
              </a:rPr>
              <a:t>2 Corinthians 2:5-11</a:t>
            </a:r>
          </a:p>
          <a:p>
            <a:endParaRPr lang="en-US" sz="2400" dirty="0">
              <a:latin typeface="Arial" panose="020B0604020202020204" pitchFamily="34" charset="0"/>
              <a:cs typeface="Arial" panose="020B0604020202020204" pitchFamily="34" charset="0"/>
            </a:endParaRPr>
          </a:p>
          <a:p>
            <a:r>
              <a:rPr lang="en-US" sz="2400" i="1" dirty="0">
                <a:latin typeface="Arial" panose="020B0604020202020204" pitchFamily="34" charset="0"/>
                <a:cs typeface="Arial" panose="020B0604020202020204" pitchFamily="34" charset="0"/>
              </a:rPr>
              <a:t>Now if anyone has caused pain, he has caused it not to me, but in some measure—not to put it too severely—to all of you. For such a one, this punishment by the majority is enough, so you should rather turn to forgive and comfort him, or he may be overwhelmed by excessive sorrow. So I beg you to reaffirm your love for him. For this is why I wrote, that I might test you and know whether you are obedient in everything. Anyone whom you forgive, I also forgive. Indeed, what I have forgiven, if I have forgiven anything, has been for your sake in the presence of Christ, so that we would not be outwitted by Satan; for we are not ignorant of his designs.</a:t>
            </a:r>
          </a:p>
          <a:p>
            <a:endParaRPr lang="en-US" sz="2400"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34DA6011-5A0A-A7EF-A397-14464A140CB1}"/>
              </a:ext>
            </a:extLst>
          </p:cNvPr>
          <p:cNvSpPr txBox="1"/>
          <p:nvPr/>
        </p:nvSpPr>
        <p:spPr>
          <a:xfrm>
            <a:off x="2923800" y="91986"/>
            <a:ext cx="8976099" cy="830997"/>
          </a:xfrm>
          <a:prstGeom prst="rect">
            <a:avLst/>
          </a:prstGeom>
          <a:noFill/>
        </p:spPr>
        <p:txBody>
          <a:bodyPr wrap="square">
            <a:spAutoFit/>
          </a:bodyPr>
          <a:lstStyle/>
          <a:p>
            <a:r>
              <a:rPr kumimoji="0" lang="en-US" sz="2400" b="1" i="0" u="none" strike="noStrike" kern="1200" cap="none" spc="0" normalizeH="0" baseline="0" noProof="0" dirty="0">
                <a:ln w="3175" cmpd="sng">
                  <a:noFill/>
                </a:ln>
                <a:solidFill>
                  <a:prstClr val="black"/>
                </a:solidFill>
                <a:effectLst/>
                <a:uLnTx/>
                <a:uFillTx/>
                <a:latin typeface="Arial" panose="020B0604020202020204" pitchFamily="34" charset="0"/>
                <a:ea typeface="+mn-ea"/>
                <a:cs typeface="Arial" panose="020B0604020202020204" pitchFamily="34" charset="0"/>
              </a:rPr>
              <a:t>10. Describe the role you believe church discipline should play in biblical counseling</a:t>
            </a:r>
            <a:endParaRPr lang="en-US" dirty="0"/>
          </a:p>
        </p:txBody>
      </p:sp>
    </p:spTree>
    <p:extLst>
      <p:ext uri="{BB962C8B-B14F-4D97-AF65-F5344CB8AC3E}">
        <p14:creationId xmlns:p14="http://schemas.microsoft.com/office/powerpoint/2010/main" val="16593777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2073EF36-C98C-44DF-89E1-3EF230AC6C92}"/>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prstClr val="black"/>
                </a:solidFill>
                <a:effectLst/>
                <a:uLnTx/>
                <a:uFillTx/>
                <a:latin typeface="Lucida Sans Unicode"/>
                <a:ea typeface="+mn-ea"/>
                <a:cs typeface="+mn-cs"/>
              </a:rPr>
              <a:t>Name, Copyright Information</a:t>
            </a:r>
          </a:p>
        </p:txBody>
      </p:sp>
      <p:pic>
        <p:nvPicPr>
          <p:cNvPr id="7" name="Picture 6">
            <a:extLst>
              <a:ext uri="{FF2B5EF4-FFF2-40B4-BE49-F238E27FC236}">
                <a16:creationId xmlns:a16="http://schemas.microsoft.com/office/drawing/2014/main" id="{136AEFBA-311C-4775-8B9E-EE8374A5E9ED}"/>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130629" y="-908107"/>
            <a:ext cx="12061370" cy="7740650"/>
          </a:xfrm>
          <a:prstGeom prst="rect">
            <a:avLst/>
          </a:prstGeom>
          <a:noFill/>
        </p:spPr>
      </p:pic>
      <p:sp>
        <p:nvSpPr>
          <p:cNvPr id="8" name="TextBox 7">
            <a:extLst>
              <a:ext uri="{FF2B5EF4-FFF2-40B4-BE49-F238E27FC236}">
                <a16:creationId xmlns:a16="http://schemas.microsoft.com/office/drawing/2014/main" id="{5EA60446-37A2-4EF7-A99B-59B33617B3B2}"/>
              </a:ext>
            </a:extLst>
          </p:cNvPr>
          <p:cNvSpPr txBox="1"/>
          <p:nvPr/>
        </p:nvSpPr>
        <p:spPr>
          <a:xfrm>
            <a:off x="1046590" y="187216"/>
            <a:ext cx="9124683"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w="3175" cmpd="sng">
                  <a:noFill/>
                </a:ln>
                <a:solidFill>
                  <a:prstClr val="black"/>
                </a:solidFill>
                <a:effectLst/>
                <a:uLnTx/>
                <a:uFillTx/>
                <a:latin typeface="Arial" panose="020B0604020202020204" pitchFamily="34" charset="0"/>
                <a:ea typeface="+mn-ea"/>
                <a:cs typeface="Arial" panose="020B0604020202020204" pitchFamily="34" charset="0"/>
              </a:rPr>
              <a:t>Conclusion</a:t>
            </a:r>
            <a:endParaRPr kumimoji="0" lang="en-US" sz="4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9" name="TextBox 8">
            <a:extLst>
              <a:ext uri="{FF2B5EF4-FFF2-40B4-BE49-F238E27FC236}">
                <a16:creationId xmlns:a16="http://schemas.microsoft.com/office/drawing/2014/main" id="{D32A40FA-099C-4686-B6D6-8677E1A7E897}"/>
              </a:ext>
            </a:extLst>
          </p:cNvPr>
          <p:cNvSpPr txBox="1"/>
          <p:nvPr/>
        </p:nvSpPr>
        <p:spPr>
          <a:xfrm>
            <a:off x="592282" y="1078445"/>
            <a:ext cx="10141527" cy="440120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1" u="none" strike="noStrike" kern="1200" cap="none" spc="0" normalizeH="0" baseline="0" noProof="0" dirty="0">
                <a:ln>
                  <a:noFill/>
                </a:ln>
                <a:solidFill>
                  <a:srgbClr val="EB641B">
                    <a:lumMod val="75000"/>
                  </a:srgbClr>
                </a:solidFill>
                <a:effectLst/>
                <a:uLnTx/>
                <a:uFillTx/>
                <a:latin typeface="Arial" panose="020B0604020202020204" pitchFamily="34" charset="0"/>
                <a:ea typeface="+mn-ea"/>
                <a:cs typeface="Arial" panose="020B0604020202020204" pitchFamily="34" charset="0"/>
              </a:rPr>
              <a:t>“We proclaim Him, admonishing every man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1" u="none" strike="noStrike" kern="1200" cap="none" spc="0" normalizeH="0" baseline="0" noProof="0" dirty="0">
                <a:ln>
                  <a:noFill/>
                </a:ln>
                <a:solidFill>
                  <a:srgbClr val="EB641B">
                    <a:lumMod val="75000"/>
                  </a:srgbClr>
                </a:solidFill>
                <a:effectLst/>
                <a:uLnTx/>
                <a:uFillTx/>
                <a:latin typeface="Arial" panose="020B0604020202020204" pitchFamily="34" charset="0"/>
                <a:ea typeface="+mn-ea"/>
                <a:cs typeface="Arial" panose="020B0604020202020204" pitchFamily="34" charset="0"/>
              </a:rPr>
              <a:t>and teaching every man with all wisdom,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1" u="none" strike="noStrike" kern="1200" cap="none" spc="0" normalizeH="0" baseline="0" noProof="0" dirty="0">
                <a:ln>
                  <a:noFill/>
                </a:ln>
                <a:solidFill>
                  <a:srgbClr val="EB641B">
                    <a:lumMod val="75000"/>
                  </a:srgbClr>
                </a:solidFill>
                <a:effectLst/>
                <a:uLnTx/>
                <a:uFillTx/>
                <a:latin typeface="Arial" panose="020B0604020202020204" pitchFamily="34" charset="0"/>
                <a:ea typeface="+mn-ea"/>
                <a:cs typeface="Arial" panose="020B0604020202020204" pitchFamily="34" charset="0"/>
              </a:rPr>
              <a:t>so that we may present every man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1" u="none" strike="noStrike" kern="1200" cap="none" spc="0" normalizeH="0" baseline="0" noProof="0" dirty="0">
                <a:ln>
                  <a:noFill/>
                </a:ln>
                <a:solidFill>
                  <a:srgbClr val="EB641B">
                    <a:lumMod val="75000"/>
                  </a:srgbClr>
                </a:solidFill>
                <a:effectLst/>
                <a:uLnTx/>
                <a:uFillTx/>
                <a:latin typeface="Arial" panose="020B0604020202020204" pitchFamily="34" charset="0"/>
                <a:ea typeface="+mn-ea"/>
                <a:cs typeface="Arial" panose="020B0604020202020204" pitchFamily="34" charset="0"/>
              </a:rPr>
              <a:t>complete in Christ.”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1" u="none" strike="noStrike" kern="1200" cap="none" spc="0" normalizeH="0" baseline="0" noProof="0" dirty="0">
                <a:ln>
                  <a:noFill/>
                </a:ln>
                <a:solidFill>
                  <a:srgbClr val="EB641B">
                    <a:lumMod val="75000"/>
                  </a:srgbClr>
                </a:solidFill>
                <a:effectLst/>
                <a:uLnTx/>
                <a:uFillTx/>
                <a:latin typeface="Arial" panose="020B0604020202020204" pitchFamily="34" charset="0"/>
                <a:ea typeface="+mn-ea"/>
                <a:cs typeface="Arial" panose="020B0604020202020204" pitchFamily="34" charset="0"/>
              </a:rPr>
              <a:t>					Colossians. 1:28</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1" u="none" strike="noStrike" kern="1200" cap="none" spc="0" normalizeH="0" baseline="0" noProof="0" dirty="0">
                <a:ln>
                  <a:noFill/>
                </a:ln>
                <a:solidFill>
                  <a:srgbClr val="EB641B">
                    <a:lumMod val="75000"/>
                  </a:srgbClr>
                </a:solidFill>
                <a:effectLst/>
                <a:uLnTx/>
                <a:uFillTx/>
                <a:latin typeface="Arial" panose="020B0604020202020204" pitchFamily="34" charset="0"/>
                <a:ea typeface="+mn-ea"/>
                <a:cs typeface="Arial" panose="020B0604020202020204" pitchFamily="34" charset="0"/>
              </a:rPr>
              <a:t>And concerning you, my brethren, I myself also am convinced that you yourselves are full of goodness, filled with all knowledge and able also to admonish one another.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1" u="none" strike="noStrike" kern="1200" cap="none" spc="0" normalizeH="0" baseline="0" noProof="0" dirty="0">
                <a:ln>
                  <a:noFill/>
                </a:ln>
                <a:solidFill>
                  <a:srgbClr val="EB641B">
                    <a:lumMod val="75000"/>
                  </a:srgbClr>
                </a:solidFill>
                <a:effectLst/>
                <a:uLnTx/>
                <a:uFillTx/>
                <a:latin typeface="Arial" panose="020B0604020202020204" pitchFamily="34" charset="0"/>
                <a:ea typeface="+mn-ea"/>
                <a:cs typeface="Arial" panose="020B0604020202020204" pitchFamily="34" charset="0"/>
              </a:rPr>
              <a:t>					Romans 15:14</a:t>
            </a:r>
          </a:p>
        </p:txBody>
      </p:sp>
      <p:pic>
        <p:nvPicPr>
          <p:cNvPr id="6" name="Picture 5" descr="C:\Users\kevin.c.lee\Desktop\untitled.png">
            <a:extLst>
              <a:ext uri="{FF2B5EF4-FFF2-40B4-BE49-F238E27FC236}">
                <a16:creationId xmlns:a16="http://schemas.microsoft.com/office/drawing/2014/main" id="{DA6A8D00-FA83-4367-B1E0-3A69DF3215C3}"/>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292024" y="-401444"/>
            <a:ext cx="2018116" cy="1006355"/>
          </a:xfrm>
          <a:prstGeom prst="rect">
            <a:avLst/>
          </a:prstGeom>
          <a:noFill/>
          <a:ln>
            <a:noFill/>
          </a:ln>
        </p:spPr>
      </p:pic>
      <p:pic>
        <p:nvPicPr>
          <p:cNvPr id="2" name="Picture 1">
            <a:extLst>
              <a:ext uri="{FF2B5EF4-FFF2-40B4-BE49-F238E27FC236}">
                <a16:creationId xmlns:a16="http://schemas.microsoft.com/office/drawing/2014/main" id="{6445DC66-2E66-D8E1-CBF2-5361799C3919}"/>
              </a:ext>
            </a:extLst>
          </p:cNvPr>
          <p:cNvPicPr>
            <a:picLocks noChangeAspect="1"/>
          </p:cNvPicPr>
          <p:nvPr/>
        </p:nvPicPr>
        <p:blipFill>
          <a:blip r:embed="rId4"/>
          <a:stretch>
            <a:fillRect/>
          </a:stretch>
        </p:blipFill>
        <p:spPr>
          <a:xfrm>
            <a:off x="7746772" y="-846307"/>
            <a:ext cx="2018117" cy="1692614"/>
          </a:xfrm>
          <a:prstGeom prst="rect">
            <a:avLst/>
          </a:prstGeom>
        </p:spPr>
      </p:pic>
    </p:spTree>
    <p:extLst>
      <p:ext uri="{BB962C8B-B14F-4D97-AF65-F5344CB8AC3E}">
        <p14:creationId xmlns:p14="http://schemas.microsoft.com/office/powerpoint/2010/main" val="30601482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4A4578B-E93E-2463-0983-4C7719971D81}"/>
              </a:ext>
            </a:extLst>
          </p:cNvPr>
          <p:cNvSpPr txBox="1"/>
          <p:nvPr/>
        </p:nvSpPr>
        <p:spPr>
          <a:xfrm>
            <a:off x="164123" y="201750"/>
            <a:ext cx="12192000" cy="553382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400050" marR="0" indent="-400050">
              <a:lnSpc>
                <a:spcPct val="115000"/>
              </a:lnSpc>
              <a:spcAft>
                <a:spcPts val="800"/>
              </a:spcAft>
              <a:buAutoNum type="romanUcPeriod"/>
            </a:pPr>
            <a:r>
              <a:rPr lang="en-US" sz="2400" kern="100" dirty="0">
                <a:effectLst/>
                <a:latin typeface="Arial" panose="020B0604020202020204" pitchFamily="34" charset="0"/>
                <a:ea typeface="Aptos" panose="020B0004020202020204" pitchFamily="34" charset="0"/>
                <a:cs typeface="Arial" panose="020B0604020202020204" pitchFamily="34" charset="0"/>
              </a:rPr>
              <a:t>ACBC Doctrine</a:t>
            </a:r>
          </a:p>
          <a:p>
            <a:pPr marL="0" marR="0">
              <a:lnSpc>
                <a:spcPct val="115000"/>
              </a:lnSpc>
              <a:spcAft>
                <a:spcPts val="800"/>
              </a:spcAft>
              <a:buNone/>
            </a:pPr>
            <a:r>
              <a:rPr lang="en-US" sz="2400" kern="100" dirty="0">
                <a:effectLst/>
                <a:latin typeface="Arial" panose="020B0604020202020204" pitchFamily="34" charset="0"/>
                <a:ea typeface="Aptos" panose="020B0004020202020204" pitchFamily="34" charset="0"/>
                <a:cs typeface="Arial" panose="020B0604020202020204" pitchFamily="34" charset="0"/>
              </a:rPr>
              <a:t>The Centrality of the Church</a:t>
            </a:r>
          </a:p>
          <a:p>
            <a:pPr marL="0" marR="0">
              <a:lnSpc>
                <a:spcPct val="115000"/>
              </a:lnSpc>
              <a:spcAft>
                <a:spcPts val="800"/>
              </a:spcAft>
              <a:buNone/>
            </a:pPr>
            <a:r>
              <a:rPr lang="en-US" sz="2400" kern="100" dirty="0">
                <a:effectLst/>
                <a:latin typeface="Arial" panose="020B0604020202020204" pitchFamily="34" charset="0"/>
                <a:ea typeface="Aptos" panose="020B0004020202020204" pitchFamily="34" charset="0"/>
                <a:cs typeface="Arial" panose="020B0604020202020204" pitchFamily="34" charset="0"/>
              </a:rPr>
              <a:t>We believe the church is the primary context for soul care, and that we must recover the church’s responsibility to provide care for sufferers and sinners. Therefore, we encourage and support the indispensable ministry of biblical counseling as an expression of church life.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Romans 15:14 -  </a:t>
            </a:r>
            <a:r>
              <a:rPr kumimoji="0" lang="en-US" sz="2400" b="1" i="1" u="none" strike="noStrike" kern="120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And concerning you, my brethren, I myself also am convinced that you yourselves are full of goodness, filled with all knowledge and able also to admonish one another.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1" i="1" u="none" strike="noStrike" kern="1200" cap="none" spc="0" normalizeH="0" baseline="0" noProof="0" dirty="0">
              <a:ln>
                <a:noFill/>
              </a:ln>
              <a:solidFill>
                <a:srgbClr val="FF0000"/>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dirty="0">
                <a:latin typeface="Arial" panose="020B0604020202020204" pitchFamily="34" charset="0"/>
                <a:cs typeface="Arial" panose="020B0604020202020204" pitchFamily="34" charset="0"/>
              </a:rPr>
              <a:t>2 Peter 1:2-11 -------</a:t>
            </a:r>
            <a:endParaRPr kumimoji="0" lang="en-US" sz="2400" b="1"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70CF5724-4922-16BC-2CEB-92406C9EA07A}"/>
              </a:ext>
            </a:extLst>
          </p:cNvPr>
          <p:cNvSpPr txBox="1"/>
          <p:nvPr/>
        </p:nvSpPr>
        <p:spPr>
          <a:xfrm>
            <a:off x="2590801" y="112850"/>
            <a:ext cx="8490856" cy="120032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w="3175" cmpd="sng">
                  <a:noFill/>
                </a:ln>
                <a:solidFill>
                  <a:prstClr val="black"/>
                </a:solidFill>
                <a:effectLst/>
                <a:uLnTx/>
                <a:uFillTx/>
                <a:latin typeface="Arial" panose="020B0604020202020204" pitchFamily="34" charset="0"/>
                <a:ea typeface="+mj-ea"/>
                <a:cs typeface="Arial" panose="020B0604020202020204" pitchFamily="34" charset="0"/>
              </a:rPr>
              <a:t>24. What role should the church play in the counseling process?</a:t>
            </a:r>
            <a:br>
              <a:rPr kumimoji="0" lang="en-US" sz="2400" b="1" i="0" u="none" strike="noStrike" kern="1200" cap="none" spc="0" normalizeH="0" baseline="0" noProof="0" dirty="0">
                <a:ln w="3175" cmpd="sng">
                  <a:noFill/>
                </a:ln>
                <a:solidFill>
                  <a:prstClr val="black"/>
                </a:solidFill>
                <a:effectLst/>
                <a:uLnTx/>
                <a:uFillTx/>
                <a:latin typeface="Arial" panose="020B0604020202020204" pitchFamily="34" charset="0"/>
                <a:ea typeface="+mj-ea"/>
                <a:cs typeface="Arial" panose="020B0604020202020204" pitchFamily="34" charset="0"/>
              </a:rPr>
            </a:b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1618197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5D1D7D4-0754-9EDF-E017-CEFE1C56B673}"/>
              </a:ext>
            </a:extLst>
          </p:cNvPr>
          <p:cNvSpPr txBox="1"/>
          <p:nvPr/>
        </p:nvSpPr>
        <p:spPr>
          <a:xfrm>
            <a:off x="336550" y="787916"/>
            <a:ext cx="11518900" cy="5861605"/>
          </a:xfrm>
          <a:prstGeom prst="rect">
            <a:avLst/>
          </a:prstGeom>
          <a:noFill/>
        </p:spPr>
        <p:txBody>
          <a:bodyPr wrap="square">
            <a:spAutoFit/>
          </a:bodyPr>
          <a:lstStyle/>
          <a:p>
            <a:pPr marL="6350" marR="3810" indent="-6350">
              <a:lnSpc>
                <a:spcPct val="112000"/>
              </a:lnSpc>
              <a:spcAft>
                <a:spcPts val="1465"/>
              </a:spcAft>
              <a:buNone/>
            </a:pPr>
            <a:r>
              <a:rPr lang="en-US" sz="2000" b="1" u="sng" kern="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II. Why Biblical Counseling in the Church</a:t>
            </a:r>
          </a:p>
          <a:p>
            <a:pPr algn="l">
              <a:buNone/>
            </a:pPr>
            <a:r>
              <a:rPr lang="en-US" sz="2000" b="0" i="0" dirty="0">
                <a:solidFill>
                  <a:srgbClr val="3A3A3A"/>
                </a:solidFill>
                <a:effectLst/>
                <a:latin typeface="Open Sans" panose="020B0606030504020204" pitchFamily="34" charset="0"/>
              </a:rPr>
              <a:t>2 Timothy 3:16-17: </a:t>
            </a:r>
            <a:r>
              <a:rPr lang="en-US" sz="2000" dirty="0">
                <a:solidFill>
                  <a:srgbClr val="3A3A3A"/>
                </a:solidFill>
                <a:latin typeface="Open Sans" panose="020B0606030504020204" pitchFamily="34" charset="0"/>
              </a:rPr>
              <a:t> - “</a:t>
            </a:r>
            <a:r>
              <a:rPr lang="en-US" sz="2000" b="1" i="1" dirty="0">
                <a:solidFill>
                  <a:srgbClr val="FF0000"/>
                </a:solidFill>
                <a:effectLst/>
                <a:latin typeface="Open Sans" panose="020B0606030504020204" pitchFamily="34" charset="0"/>
              </a:rPr>
              <a:t>equipped for every good work</a:t>
            </a:r>
            <a:r>
              <a:rPr lang="en-US" sz="2000" b="0" i="1" dirty="0">
                <a:solidFill>
                  <a:srgbClr val="3A3A3A"/>
                </a:solidFill>
                <a:effectLst/>
                <a:latin typeface="Open Sans" panose="020B0606030504020204" pitchFamily="34" charset="0"/>
              </a:rPr>
              <a:t>.</a:t>
            </a:r>
            <a:r>
              <a:rPr lang="en-US" sz="2000" b="0" i="0" dirty="0">
                <a:solidFill>
                  <a:srgbClr val="3A3A3A"/>
                </a:solidFill>
                <a:effectLst/>
                <a:latin typeface="Open Sans" panose="020B0606030504020204" pitchFamily="34" charset="0"/>
              </a:rPr>
              <a:t>” </a:t>
            </a:r>
          </a:p>
          <a:p>
            <a:pPr algn="l">
              <a:buNone/>
            </a:pPr>
            <a:endParaRPr lang="en-US" sz="2000" dirty="0">
              <a:solidFill>
                <a:srgbClr val="3A3A3A"/>
              </a:solidFill>
              <a:latin typeface="Open Sans" panose="020B0606030504020204" pitchFamily="34" charset="0"/>
            </a:endParaRPr>
          </a:p>
          <a:p>
            <a:pPr algn="l">
              <a:buNone/>
            </a:pPr>
            <a:r>
              <a:rPr lang="en-US" sz="2000" dirty="0">
                <a:solidFill>
                  <a:srgbClr val="3A3A3A"/>
                </a:solidFill>
                <a:latin typeface="Open Sans" panose="020B0606030504020204" pitchFamily="34" charset="0"/>
              </a:rPr>
              <a:t>C</a:t>
            </a:r>
            <a:r>
              <a:rPr lang="en-US" sz="2000" b="0" i="0" dirty="0">
                <a:solidFill>
                  <a:srgbClr val="3A3A3A"/>
                </a:solidFill>
                <a:effectLst/>
                <a:latin typeface="Open Sans" panose="020B0606030504020204" pitchFamily="34" charset="0"/>
              </a:rPr>
              <a:t>ounseling is part of the “</a:t>
            </a:r>
            <a:r>
              <a:rPr lang="en-US" sz="2000" b="1" i="0" dirty="0">
                <a:solidFill>
                  <a:srgbClr val="FF0000"/>
                </a:solidFill>
                <a:effectLst/>
                <a:latin typeface="Open Sans" panose="020B0606030504020204" pitchFamily="34" charset="0"/>
              </a:rPr>
              <a:t>every good work</a:t>
            </a:r>
            <a:r>
              <a:rPr lang="en-US" sz="2000" b="0" i="0" dirty="0">
                <a:solidFill>
                  <a:srgbClr val="3A3A3A"/>
                </a:solidFill>
                <a:effectLst/>
                <a:latin typeface="Open Sans" panose="020B0606030504020204" pitchFamily="34" charset="0"/>
              </a:rPr>
              <a:t>” of the church for which we are equipped, and it must be part of the overall ministry of the church.</a:t>
            </a:r>
          </a:p>
          <a:p>
            <a:pPr algn="l">
              <a:buNone/>
            </a:pPr>
            <a:endParaRPr lang="en-US" sz="2000" dirty="0">
              <a:solidFill>
                <a:srgbClr val="3A3A3A"/>
              </a:solidFill>
              <a:latin typeface="Open Sans" panose="020B0606030504020204" pitchFamily="34" charset="0"/>
            </a:endParaRPr>
          </a:p>
          <a:p>
            <a:pPr algn="l">
              <a:buNone/>
            </a:pPr>
            <a:r>
              <a:rPr lang="en-US" sz="2000" b="0" i="0" dirty="0">
                <a:solidFill>
                  <a:srgbClr val="3A3A3A"/>
                </a:solidFill>
                <a:effectLst/>
                <a:latin typeface="Open Sans" panose="020B0606030504020204" pitchFamily="34" charset="0"/>
              </a:rPr>
              <a:t>The church is the way God has designed to minister to people using His Word. </a:t>
            </a:r>
          </a:p>
          <a:p>
            <a:pPr algn="l">
              <a:buNone/>
            </a:pPr>
            <a:endParaRPr lang="en-US" sz="2000" dirty="0">
              <a:solidFill>
                <a:srgbClr val="3A3A3A"/>
              </a:solidFill>
              <a:latin typeface="Open Sans" panose="020B0606030504020204" pitchFamily="34" charset="0"/>
            </a:endParaRPr>
          </a:p>
          <a:p>
            <a:pPr algn="l">
              <a:buNone/>
            </a:pPr>
            <a:r>
              <a:rPr lang="en-US" sz="2000" b="0" i="0" dirty="0">
                <a:solidFill>
                  <a:srgbClr val="3A3A3A"/>
                </a:solidFill>
                <a:effectLst/>
                <a:latin typeface="Open Sans" panose="020B0606030504020204" pitchFamily="34" charset="0"/>
              </a:rPr>
              <a:t>Counseling, like preaching and teaching is </a:t>
            </a:r>
            <a:r>
              <a:rPr lang="en-US" sz="2000" b="0" i="0" dirty="0">
                <a:solidFill>
                  <a:srgbClr val="FF0000"/>
                </a:solidFill>
                <a:effectLst/>
                <a:latin typeface="Open Sans" panose="020B0606030504020204" pitchFamily="34" charset="0"/>
              </a:rPr>
              <a:t>applying God’s Word to people’s lives in such a way that it moves them to change to be more like Christ. </a:t>
            </a:r>
          </a:p>
          <a:p>
            <a:pPr algn="l">
              <a:buNone/>
            </a:pPr>
            <a:endParaRPr lang="en-US" sz="2000" b="0" i="0" dirty="0">
              <a:solidFill>
                <a:srgbClr val="3A3A3A"/>
              </a:solidFill>
              <a:effectLst/>
              <a:latin typeface="Open Sans" panose="020B0606030504020204" pitchFamily="34" charset="0"/>
            </a:endParaRPr>
          </a:p>
          <a:p>
            <a:pPr algn="l">
              <a:buNone/>
            </a:pPr>
            <a:r>
              <a:rPr lang="en-US" sz="2000" b="0" i="1" dirty="0">
                <a:solidFill>
                  <a:srgbClr val="3A3A3A"/>
                </a:solidFill>
                <a:effectLst/>
                <a:latin typeface="Open Sans" panose="020B0606030504020204" pitchFamily="34" charset="0"/>
              </a:rPr>
              <a:t>“The church—as the Bible defines it—contains an exquisite blending of leadership and mutuality, of specialized roles and general calling, of truth and love, of wisdom for living, and of flexibility to meet the problems that sinners and sufferers face. </a:t>
            </a:r>
            <a:r>
              <a:rPr lang="en-US" sz="2000" b="1" i="1" dirty="0">
                <a:solidFill>
                  <a:schemeClr val="accent2"/>
                </a:solidFill>
                <a:effectLst/>
                <a:latin typeface="Open Sans" panose="020B0606030504020204" pitchFamily="34" charset="0"/>
              </a:rPr>
              <a:t>The people of God, functioning as the people of God, provide the ideal and desirable institution to fix what ails us</a:t>
            </a:r>
            <a:r>
              <a:rPr lang="en-US" sz="2000" b="0" i="1" dirty="0">
                <a:solidFill>
                  <a:srgbClr val="3A3A3A"/>
                </a:solidFill>
                <a:effectLst/>
                <a:latin typeface="Open Sans" panose="020B0606030504020204" pitchFamily="34" charset="0"/>
              </a:rPr>
              <a:t>.” (Speaking Truth in Love [Winston-Salem, NC: Punch Press, 2005], 110.)</a:t>
            </a:r>
          </a:p>
          <a:p>
            <a:pPr algn="l">
              <a:buNone/>
            </a:pPr>
            <a:r>
              <a:rPr lang="en-US" sz="2000" dirty="0">
                <a:solidFill>
                  <a:srgbClr val="3A3A3A"/>
                </a:solidFill>
                <a:latin typeface="Open Sans" panose="020B0606030504020204" pitchFamily="34" charset="0"/>
              </a:rPr>
              <a:t>                       David Powlison </a:t>
            </a:r>
          </a:p>
          <a:p>
            <a:pPr algn="l">
              <a:buNone/>
            </a:pPr>
            <a:r>
              <a:rPr lang="en-US" sz="2000" b="0" i="1" dirty="0">
                <a:solidFill>
                  <a:srgbClr val="3A3A3A"/>
                </a:solidFill>
                <a:effectLst/>
                <a:latin typeface="Open Sans" panose="020B0606030504020204" pitchFamily="34" charset="0"/>
              </a:rPr>
              <a:t>								</a:t>
            </a:r>
          </a:p>
        </p:txBody>
      </p:sp>
      <p:sp>
        <p:nvSpPr>
          <p:cNvPr id="6" name="TextBox 5">
            <a:extLst>
              <a:ext uri="{FF2B5EF4-FFF2-40B4-BE49-F238E27FC236}">
                <a16:creationId xmlns:a16="http://schemas.microsoft.com/office/drawing/2014/main" id="{9790C740-632A-6B41-BE16-6899FD68F63F}"/>
              </a:ext>
            </a:extLst>
          </p:cNvPr>
          <p:cNvSpPr txBox="1"/>
          <p:nvPr/>
        </p:nvSpPr>
        <p:spPr>
          <a:xfrm>
            <a:off x="2413000" y="141585"/>
            <a:ext cx="9779000" cy="73866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w="3175" cmpd="sng">
                  <a:noFill/>
                </a:ln>
                <a:solidFill>
                  <a:prstClr val="black"/>
                </a:solidFill>
                <a:effectLst/>
                <a:uLnTx/>
                <a:uFillTx/>
                <a:latin typeface="Arial" panose="020B0604020202020204" pitchFamily="34" charset="0"/>
                <a:ea typeface="+mn-ea"/>
                <a:cs typeface="Arial" panose="020B0604020202020204" pitchFamily="34" charset="0"/>
              </a:rPr>
              <a:t>24. What role should the church play in the counseling process?</a:t>
            </a:r>
            <a:br>
              <a:rPr kumimoji="0" lang="en-US" sz="1800" b="1" i="0" u="none" strike="noStrike" kern="1200" cap="none" spc="0" normalizeH="0" baseline="0" noProof="0" dirty="0">
                <a:ln w="3175" cmpd="sng">
                  <a:noFill/>
                </a:ln>
                <a:solidFill>
                  <a:prstClr val="black"/>
                </a:solidFill>
                <a:effectLst/>
                <a:uLnTx/>
                <a:uFillTx/>
                <a:latin typeface="Arial" panose="020B0604020202020204" pitchFamily="34" charset="0"/>
                <a:ea typeface="+mn-ea"/>
                <a:cs typeface="Arial" panose="020B0604020202020204" pitchFamily="34" charset="0"/>
              </a:rPr>
            </a:b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3637637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926124"/>
            <a:ext cx="11992708" cy="6555641"/>
          </a:xfrm>
          <a:prstGeom prst="rect">
            <a:avLst/>
          </a:prstGeom>
        </p:spPr>
        <p:txBody>
          <a:bodyPr wrap="square">
            <a:spAutoFit/>
          </a:bodyPr>
          <a:lstStyle/>
          <a:p>
            <a:r>
              <a:rPr lang="en-US" sz="2000" b="1" dirty="0">
                <a:latin typeface="Arial" panose="020B0604020202020204" pitchFamily="34" charset="0"/>
                <a:cs typeface="Arial" panose="020B0604020202020204" pitchFamily="34" charset="0"/>
              </a:rPr>
              <a:t>III. How Did We Get Here?</a:t>
            </a:r>
          </a:p>
          <a:p>
            <a:pPr algn="ctr"/>
            <a:endParaRPr lang="en-US" sz="2000" b="1"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The </a:t>
            </a:r>
            <a:r>
              <a:rPr lang="en-US" sz="2000" b="1" dirty="0">
                <a:solidFill>
                  <a:srgbClr val="FF0000"/>
                </a:solidFill>
                <a:latin typeface="Arial" panose="020B0604020202020204" pitchFamily="34" charset="0"/>
                <a:cs typeface="Arial" panose="020B0604020202020204" pitchFamily="34" charset="0"/>
              </a:rPr>
              <a:t>home of soul care is in the church</a:t>
            </a:r>
            <a:r>
              <a:rPr lang="en-US" sz="2000" dirty="0">
                <a:latin typeface="Arial" panose="020B0604020202020204" pitchFamily="34" charset="0"/>
                <a:cs typeface="Arial" panose="020B0604020202020204" pitchFamily="34" charset="0"/>
              </a:rPr>
              <a:t>. This has always been God’s intent, though </a:t>
            </a:r>
            <a:r>
              <a:rPr lang="en-US" sz="2000" b="1" dirty="0">
                <a:solidFill>
                  <a:srgbClr val="FF0000"/>
                </a:solidFill>
                <a:latin typeface="Arial" panose="020B0604020202020204" pitchFamily="34" charset="0"/>
                <a:cs typeface="Arial" panose="020B0604020202020204" pitchFamily="34" charset="0"/>
              </a:rPr>
              <a:t>the church has often failed to follow it</a:t>
            </a:r>
            <a:r>
              <a:rPr lang="en-US" sz="2000" dirty="0">
                <a:latin typeface="Arial" panose="020B0604020202020204" pitchFamily="34" charset="0"/>
                <a:cs typeface="Arial" panose="020B0604020202020204" pitchFamily="34" charset="0"/>
              </a:rPr>
              <a:t>. Too often the </a:t>
            </a:r>
            <a:r>
              <a:rPr lang="en-US" sz="2000" b="1" dirty="0">
                <a:solidFill>
                  <a:srgbClr val="FF0000"/>
                </a:solidFill>
                <a:latin typeface="Arial" panose="020B0604020202020204" pitchFamily="34" charset="0"/>
                <a:cs typeface="Arial" panose="020B0604020202020204" pitchFamily="34" charset="0"/>
              </a:rPr>
              <a:t>church has abdicated its role in shepherding God’s children</a:t>
            </a:r>
            <a:r>
              <a:rPr lang="en-US" sz="2000" dirty="0">
                <a:latin typeface="Arial" panose="020B0604020202020204" pitchFamily="34" charset="0"/>
                <a:cs typeface="Arial" panose="020B0604020202020204" pitchFamily="34" charset="0"/>
              </a:rPr>
              <a:t>, giving the work to other authorities*.   </a:t>
            </a:r>
          </a:p>
          <a:p>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The failure of the Church – </a:t>
            </a:r>
            <a:r>
              <a:rPr lang="en-US" sz="2000" b="1" dirty="0">
                <a:solidFill>
                  <a:srgbClr val="FF0000"/>
                </a:solidFill>
                <a:latin typeface="Arial" panose="020B0604020202020204" pitchFamily="34" charset="0"/>
                <a:cs typeface="Arial" panose="020B0604020202020204" pitchFamily="34" charset="0"/>
              </a:rPr>
              <a:t>After 1900 years, the church drifted away from pastoral counseling </a:t>
            </a:r>
            <a:r>
              <a:rPr lang="en-US" sz="2000" dirty="0">
                <a:latin typeface="Arial" panose="020B0604020202020204" pitchFamily="34" charset="0"/>
                <a:cs typeface="Arial" panose="020B0604020202020204" pitchFamily="34" charset="0"/>
              </a:rPr>
              <a:t>with the rising </a:t>
            </a:r>
            <a:r>
              <a:rPr lang="en-US" sz="2000" b="1" dirty="0">
                <a:solidFill>
                  <a:srgbClr val="FF0000"/>
                </a:solidFill>
                <a:latin typeface="Arial" panose="020B0604020202020204" pitchFamily="34" charset="0"/>
                <a:cs typeface="Arial" panose="020B0604020202020204" pitchFamily="34" charset="0"/>
              </a:rPr>
              <a:t>popularity of emerging psychology and psychiatry </a:t>
            </a:r>
            <a:r>
              <a:rPr lang="en-US" sz="2000" dirty="0">
                <a:latin typeface="Arial" panose="020B0604020202020204" pitchFamily="34" charset="0"/>
                <a:cs typeface="Arial" panose="020B0604020202020204" pitchFamily="34" charset="0"/>
              </a:rPr>
              <a:t>in the early 20</a:t>
            </a:r>
            <a:r>
              <a:rPr lang="en-US" sz="2000" baseline="30000" dirty="0">
                <a:latin typeface="Arial" panose="020B0604020202020204" pitchFamily="34" charset="0"/>
                <a:cs typeface="Arial" panose="020B0604020202020204" pitchFamily="34" charset="0"/>
              </a:rPr>
              <a:t>th</a:t>
            </a:r>
            <a:r>
              <a:rPr lang="en-US" sz="2000" dirty="0">
                <a:latin typeface="Arial" panose="020B0604020202020204" pitchFamily="34" charset="0"/>
                <a:cs typeface="Arial" panose="020B0604020202020204" pitchFamily="34" charset="0"/>
              </a:rPr>
              <a:t> century.</a:t>
            </a:r>
          </a:p>
          <a:p>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Worldly perspectives, theories, and pragmatism were allowed to influence how the church defined soul care and the ailments common to mankind. “</a:t>
            </a:r>
            <a:r>
              <a:rPr lang="en-US" sz="2000" b="1" i="1" dirty="0">
                <a:solidFill>
                  <a:srgbClr val="FF0000"/>
                </a:solidFill>
                <a:latin typeface="Arial" panose="020B0604020202020204" pitchFamily="34" charset="0"/>
                <a:cs typeface="Arial" panose="020B0604020202020204" pitchFamily="34" charset="0"/>
              </a:rPr>
              <a:t>Whatever defines the problem also sets the parameters for the solution</a:t>
            </a:r>
            <a:r>
              <a:rPr lang="en-US" sz="2000" b="1" dirty="0">
                <a:solidFill>
                  <a:srgbClr val="FF0000"/>
                </a:solidFill>
                <a:latin typeface="Arial" panose="020B0604020202020204" pitchFamily="34" charset="0"/>
                <a:cs typeface="Arial" panose="020B0604020202020204" pitchFamily="34" charset="0"/>
              </a:rPr>
              <a:t>.”*</a:t>
            </a:r>
          </a:p>
          <a:p>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A breakdown in society - the </a:t>
            </a:r>
            <a:r>
              <a:rPr lang="en-US" sz="2000" b="1" dirty="0">
                <a:solidFill>
                  <a:srgbClr val="FF0000"/>
                </a:solidFill>
                <a:latin typeface="Arial" panose="020B0604020202020204" pitchFamily="34" charset="0"/>
                <a:cs typeface="Arial" panose="020B0604020202020204" pitchFamily="34" charset="0"/>
              </a:rPr>
              <a:t>religion of secular humanism in 20</a:t>
            </a:r>
            <a:r>
              <a:rPr lang="en-US" sz="2000" b="1" baseline="30000" dirty="0">
                <a:solidFill>
                  <a:srgbClr val="FF0000"/>
                </a:solidFill>
                <a:latin typeface="Arial" panose="020B0604020202020204" pitchFamily="34" charset="0"/>
                <a:cs typeface="Arial" panose="020B0604020202020204" pitchFamily="34" charset="0"/>
              </a:rPr>
              <a:t>th</a:t>
            </a:r>
            <a:r>
              <a:rPr lang="en-US" sz="2000" b="1" dirty="0">
                <a:solidFill>
                  <a:srgbClr val="FF0000"/>
                </a:solidFill>
                <a:latin typeface="Arial" panose="020B0604020202020204" pitchFamily="34" charset="0"/>
                <a:cs typeface="Arial" panose="020B0604020202020204" pitchFamily="34" charset="0"/>
              </a:rPr>
              <a:t> century</a:t>
            </a:r>
            <a:r>
              <a:rPr lang="en-US" sz="2000" dirty="0">
                <a:latin typeface="Arial" panose="020B0604020202020204" pitchFamily="34" charset="0"/>
                <a:cs typeface="Arial" panose="020B0604020202020204" pitchFamily="34" charset="0"/>
              </a:rPr>
              <a:t>.</a:t>
            </a:r>
          </a:p>
          <a:p>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The </a:t>
            </a:r>
            <a:r>
              <a:rPr lang="en-US" sz="2000" b="1" dirty="0">
                <a:solidFill>
                  <a:srgbClr val="FF0000"/>
                </a:solidFill>
                <a:latin typeface="Arial" panose="020B0604020202020204" pitchFamily="34" charset="0"/>
                <a:cs typeface="Arial" panose="020B0604020202020204" pitchFamily="34" charset="0"/>
              </a:rPr>
              <a:t>emergence of the Biblical Counseling Movement </a:t>
            </a:r>
            <a:r>
              <a:rPr lang="en-US" sz="2000" dirty="0">
                <a:latin typeface="Arial" panose="020B0604020202020204" pitchFamily="34" charset="0"/>
                <a:cs typeface="Arial" panose="020B0604020202020204" pitchFamily="34" charset="0"/>
              </a:rPr>
              <a:t>- Jay Adams: 1970s </a:t>
            </a:r>
            <a:r>
              <a:rPr lang="en-US" sz="2000" i="1" dirty="0">
                <a:latin typeface="Arial" panose="020B0604020202020204" pitchFamily="34" charset="0"/>
                <a:cs typeface="Arial" panose="020B0604020202020204" pitchFamily="34" charset="0"/>
              </a:rPr>
              <a:t>Competent to Counsel</a:t>
            </a:r>
            <a:r>
              <a:rPr lang="en-US" sz="2000" dirty="0">
                <a:latin typeface="Arial" panose="020B0604020202020204" pitchFamily="34" charset="0"/>
                <a:cs typeface="Arial" panose="020B0604020202020204" pitchFamily="34" charset="0"/>
              </a:rPr>
              <a:t>.</a:t>
            </a:r>
          </a:p>
          <a:p>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                                                                 * </a:t>
            </a:r>
            <a:r>
              <a:rPr lang="en-US" sz="2000" i="1" dirty="0">
                <a:latin typeface="Arial" panose="020B0604020202020204" pitchFamily="34" charset="0"/>
                <a:cs typeface="Arial" panose="020B0604020202020204" pitchFamily="34" charset="0"/>
              </a:rPr>
              <a:t>The Church as a Culture of Care </a:t>
            </a:r>
            <a:r>
              <a:rPr lang="en-US" sz="2000" dirty="0">
                <a:latin typeface="Arial" panose="020B0604020202020204" pitchFamily="34" charset="0"/>
                <a:cs typeface="Arial" panose="020B0604020202020204" pitchFamily="34" charset="0"/>
              </a:rPr>
              <a:t>by T. Dale Johnson Jr. </a:t>
            </a:r>
          </a:p>
          <a:p>
            <a:endParaRPr lang="en-US" sz="2000" dirty="0">
              <a:latin typeface="Arial" panose="020B0604020202020204" pitchFamily="34" charset="0"/>
              <a:cs typeface="Arial" panose="020B0604020202020204" pitchFamily="34" charset="0"/>
            </a:endParaRPr>
          </a:p>
          <a:p>
            <a:pPr marL="800100" lvl="1" indent="-342900">
              <a:buAutoNum type="alphaUcPeriod"/>
            </a:pPr>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		</a:t>
            </a:r>
          </a:p>
        </p:txBody>
      </p:sp>
      <p:sp>
        <p:nvSpPr>
          <p:cNvPr id="4" name="TextBox 3">
            <a:extLst>
              <a:ext uri="{FF2B5EF4-FFF2-40B4-BE49-F238E27FC236}">
                <a16:creationId xmlns:a16="http://schemas.microsoft.com/office/drawing/2014/main" id="{9F0C100E-88A8-C633-5C07-28FFA40AEEEB}"/>
              </a:ext>
            </a:extLst>
          </p:cNvPr>
          <p:cNvSpPr txBox="1"/>
          <p:nvPr/>
        </p:nvSpPr>
        <p:spPr>
          <a:xfrm>
            <a:off x="2413000" y="141585"/>
            <a:ext cx="9779000" cy="73866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w="3175" cmpd="sng">
                  <a:noFill/>
                </a:ln>
                <a:solidFill>
                  <a:prstClr val="black"/>
                </a:solidFill>
                <a:effectLst/>
                <a:uLnTx/>
                <a:uFillTx/>
                <a:latin typeface="Arial" panose="020B0604020202020204" pitchFamily="34" charset="0"/>
                <a:ea typeface="+mn-ea"/>
                <a:cs typeface="Arial" panose="020B0604020202020204" pitchFamily="34" charset="0"/>
              </a:rPr>
              <a:t>24. What role should the church play in the counseling process?</a:t>
            </a:r>
            <a:br>
              <a:rPr kumimoji="0" lang="en-US" sz="1800" b="1" i="0" u="none" strike="noStrike" kern="1200" cap="none" spc="0" normalizeH="0" baseline="0" noProof="0" dirty="0">
                <a:ln w="3175" cmpd="sng">
                  <a:noFill/>
                </a:ln>
                <a:solidFill>
                  <a:prstClr val="black"/>
                </a:solidFill>
                <a:effectLst/>
                <a:uLnTx/>
                <a:uFillTx/>
                <a:latin typeface="Arial" panose="020B0604020202020204" pitchFamily="34" charset="0"/>
                <a:ea typeface="+mn-ea"/>
                <a:cs typeface="Arial" panose="020B0604020202020204" pitchFamily="34" charset="0"/>
              </a:rPr>
            </a:b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6741098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B84FCBA-ECFD-2DD1-2CFC-F4496ABAADC3}"/>
              </a:ext>
            </a:extLst>
          </p:cNvPr>
          <p:cNvSpPr txBox="1"/>
          <p:nvPr/>
        </p:nvSpPr>
        <p:spPr>
          <a:xfrm>
            <a:off x="78105" y="820698"/>
            <a:ext cx="12035790" cy="7171194"/>
          </a:xfrm>
          <a:prstGeom prst="rect">
            <a:avLst/>
          </a:prstGeom>
          <a:noFill/>
        </p:spPr>
        <p:txBody>
          <a:bodyPr wrap="square">
            <a:spAutoFit/>
          </a:bodyPr>
          <a:lstStyle/>
          <a:p>
            <a:r>
              <a:rPr lang="en-US" sz="2000" b="1" u="sng" dirty="0">
                <a:latin typeface="Arial" panose="020B0604020202020204" pitchFamily="34" charset="0"/>
                <a:cs typeface="Arial" panose="020B0604020202020204" pitchFamily="34" charset="0"/>
              </a:rPr>
              <a:t>IV. Reclaim the church as a culture of care.</a:t>
            </a:r>
          </a:p>
          <a:p>
            <a:endParaRPr lang="en-US" sz="2000" dirty="0">
              <a:latin typeface="Arial" panose="020B0604020202020204" pitchFamily="34" charset="0"/>
              <a:cs typeface="Arial" panose="020B0604020202020204" pitchFamily="34" charset="0"/>
            </a:endParaRPr>
          </a:p>
          <a:p>
            <a:r>
              <a:rPr lang="en-US" sz="2000" b="1" dirty="0">
                <a:solidFill>
                  <a:srgbClr val="FF0000"/>
                </a:solidFill>
                <a:latin typeface="Arial" panose="020B0604020202020204" pitchFamily="34" charset="0"/>
                <a:cs typeface="Arial" panose="020B0604020202020204" pitchFamily="34" charset="0"/>
              </a:rPr>
              <a:t>Sufficiency of Scripture </a:t>
            </a:r>
            <a:r>
              <a:rPr lang="en-US" sz="2000" dirty="0">
                <a:latin typeface="Arial" panose="020B0604020202020204" pitchFamily="34" charset="0"/>
                <a:cs typeface="Arial" panose="020B0604020202020204" pitchFamily="34" charset="0"/>
              </a:rPr>
              <a:t>defines both the problems and the solutions and is indispensable for soul care.</a:t>
            </a:r>
          </a:p>
          <a:p>
            <a:endParaRPr lang="en-US" sz="2000" dirty="0">
              <a:latin typeface="Arial" panose="020B0604020202020204" pitchFamily="34" charset="0"/>
              <a:cs typeface="Arial" panose="020B0604020202020204" pitchFamily="34" charset="0"/>
            </a:endParaRPr>
          </a:p>
          <a:p>
            <a:r>
              <a:rPr lang="en-US" sz="2000" b="1" dirty="0">
                <a:solidFill>
                  <a:srgbClr val="FF0000"/>
                </a:solidFill>
                <a:latin typeface="Arial" panose="020B0604020202020204" pitchFamily="34" charset="0"/>
                <a:cs typeface="Arial" panose="020B0604020202020204" pitchFamily="34" charset="0"/>
              </a:rPr>
              <a:t>Soul care is not a periodic task of the church but must be woven into everything the church does. </a:t>
            </a:r>
          </a:p>
          <a:p>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There may be an </a:t>
            </a:r>
            <a:r>
              <a:rPr lang="en-US" sz="2000" b="1" dirty="0">
                <a:solidFill>
                  <a:srgbClr val="FF0000"/>
                </a:solidFill>
                <a:latin typeface="Arial" panose="020B0604020202020204" pitchFamily="34" charset="0"/>
                <a:cs typeface="Arial" panose="020B0604020202020204" pitchFamily="34" charset="0"/>
              </a:rPr>
              <a:t>occasional need for specialized care</a:t>
            </a:r>
            <a:r>
              <a:rPr lang="en-US" sz="2000" dirty="0">
                <a:latin typeface="Arial" panose="020B0604020202020204" pitchFamily="34" charset="0"/>
                <a:cs typeface="Arial" panose="020B0604020202020204" pitchFamily="34" charset="0"/>
              </a:rPr>
              <a:t>, but the church is to embrace that </a:t>
            </a:r>
            <a:r>
              <a:rPr lang="en-US" sz="2000" b="1" dirty="0">
                <a:solidFill>
                  <a:srgbClr val="FF0000"/>
                </a:solidFill>
                <a:latin typeface="Arial" panose="020B0604020202020204" pitchFamily="34" charset="0"/>
                <a:cs typeface="Arial" panose="020B0604020202020204" pitchFamily="34" charset="0"/>
              </a:rPr>
              <a:t>each follower of Christ is called to counsel</a:t>
            </a:r>
            <a:r>
              <a:rPr lang="en-US" sz="2000" dirty="0">
                <a:latin typeface="Arial" panose="020B0604020202020204" pitchFamily="34" charset="0"/>
                <a:cs typeface="Arial" panose="020B0604020202020204" pitchFamily="34" charset="0"/>
              </a:rPr>
              <a:t> according to God’s Word wherever He has placed them.</a:t>
            </a:r>
          </a:p>
          <a:p>
            <a:endParaRPr lang="en-US" sz="2000" dirty="0">
              <a:latin typeface="Arial" panose="020B0604020202020204" pitchFamily="34" charset="0"/>
              <a:cs typeface="Arial" panose="020B0604020202020204" pitchFamily="34" charset="0"/>
            </a:endParaRPr>
          </a:p>
          <a:p>
            <a:r>
              <a:rPr lang="en-US" sz="2000" b="1" dirty="0">
                <a:solidFill>
                  <a:srgbClr val="FF0000"/>
                </a:solidFill>
                <a:latin typeface="Arial" panose="020B0604020202020204" pitchFamily="34" charset="0"/>
                <a:cs typeface="Arial" panose="020B0604020202020204" pitchFamily="34" charset="0"/>
              </a:rPr>
              <a:t>The church is the primary haven for answers to deep-seated human problems</a:t>
            </a:r>
            <a:r>
              <a:rPr lang="en-US" sz="2000" dirty="0">
                <a:latin typeface="Arial" panose="020B0604020202020204" pitchFamily="34" charset="0"/>
                <a:cs typeface="Arial" panose="020B0604020202020204" pitchFamily="34" charset="0"/>
              </a:rPr>
              <a:t>. </a:t>
            </a:r>
          </a:p>
          <a:p>
            <a:endParaRPr lang="en-US" sz="2000" b="1" dirty="0">
              <a:solidFill>
                <a:srgbClr val="FF0000"/>
              </a:solidFill>
              <a:latin typeface="Arial" panose="020B0604020202020204" pitchFamily="34" charset="0"/>
              <a:cs typeface="Arial" panose="020B0604020202020204" pitchFamily="34" charset="0"/>
            </a:endParaRPr>
          </a:p>
          <a:p>
            <a:r>
              <a:rPr lang="en-US" sz="2000" b="1" dirty="0">
                <a:solidFill>
                  <a:srgbClr val="FF0000"/>
                </a:solidFill>
                <a:latin typeface="Arial" panose="020B0604020202020204" pitchFamily="34" charset="0"/>
                <a:cs typeface="Arial" panose="020B0604020202020204" pitchFamily="34" charset="0"/>
              </a:rPr>
              <a:t>God has provided the church with the necessary resources for us to care well for one another. Prayer, the Word, the work of the Holy Spirit, and Christian community (2 Peter 1:3-4) are God’s provisions to lead all of us to Christ even those with the deepest struggles.</a:t>
            </a:r>
          </a:p>
          <a:p>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Lay Counselors, ministers, and lay leaders are </a:t>
            </a:r>
            <a:r>
              <a:rPr lang="en-US" sz="2000" b="1" dirty="0">
                <a:solidFill>
                  <a:srgbClr val="FF0000"/>
                </a:solidFill>
                <a:latin typeface="Arial" panose="020B0604020202020204" pitchFamily="34" charset="0"/>
                <a:cs typeface="Arial" panose="020B0604020202020204" pitchFamily="34" charset="0"/>
              </a:rPr>
              <a:t>empowered to have confidence</a:t>
            </a:r>
            <a:r>
              <a:rPr lang="en-US" sz="2000" dirty="0">
                <a:latin typeface="Arial" panose="020B0604020202020204" pitchFamily="34" charset="0"/>
                <a:cs typeface="Arial" panose="020B0604020202020204" pitchFamily="34" charset="0"/>
              </a:rPr>
              <a:t> in God’s purpose for the   	church, the power of His Spirit, and the sufficiency of His Word for soul care.</a:t>
            </a:r>
          </a:p>
          <a:p>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                                                                    </a:t>
            </a:r>
            <a:r>
              <a:rPr lang="en-US" sz="2000" i="1" dirty="0">
                <a:latin typeface="Arial" panose="020B0604020202020204" pitchFamily="34" charset="0"/>
                <a:cs typeface="Arial" panose="020B0604020202020204" pitchFamily="34" charset="0"/>
              </a:rPr>
              <a:t>The Church as a Culture of Care </a:t>
            </a:r>
            <a:r>
              <a:rPr lang="en-US" sz="2000" dirty="0">
                <a:latin typeface="Arial" panose="020B0604020202020204" pitchFamily="34" charset="0"/>
                <a:cs typeface="Arial" panose="020B0604020202020204" pitchFamily="34" charset="0"/>
              </a:rPr>
              <a:t>by T. Dale Johnson Jr. </a:t>
            </a:r>
          </a:p>
          <a:p>
            <a:endParaRPr lang="en-US" sz="2000" dirty="0">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E3144677-C45B-2753-D345-EFD64E6942DC}"/>
              </a:ext>
            </a:extLst>
          </p:cNvPr>
          <p:cNvSpPr txBox="1"/>
          <p:nvPr/>
        </p:nvSpPr>
        <p:spPr>
          <a:xfrm>
            <a:off x="2413000" y="141585"/>
            <a:ext cx="9779000" cy="73866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w="3175" cmpd="sng">
                  <a:noFill/>
                </a:ln>
                <a:solidFill>
                  <a:prstClr val="black"/>
                </a:solidFill>
                <a:effectLst/>
                <a:uLnTx/>
                <a:uFillTx/>
                <a:latin typeface="Arial" panose="020B0604020202020204" pitchFamily="34" charset="0"/>
                <a:ea typeface="+mn-ea"/>
                <a:cs typeface="Arial" panose="020B0604020202020204" pitchFamily="34" charset="0"/>
              </a:rPr>
              <a:t>24. What role should the church play in the counseling process?</a:t>
            </a:r>
            <a:br>
              <a:rPr kumimoji="0" lang="en-US" sz="1800" b="1" i="0" u="none" strike="noStrike" kern="1200" cap="none" spc="0" normalizeH="0" baseline="0" noProof="0" dirty="0">
                <a:ln w="3175" cmpd="sng">
                  <a:noFill/>
                </a:ln>
                <a:solidFill>
                  <a:prstClr val="black"/>
                </a:solidFill>
                <a:effectLst/>
                <a:uLnTx/>
                <a:uFillTx/>
                <a:latin typeface="Arial" panose="020B0604020202020204" pitchFamily="34" charset="0"/>
                <a:ea typeface="+mn-ea"/>
                <a:cs typeface="Arial" panose="020B0604020202020204" pitchFamily="34" charset="0"/>
              </a:rPr>
            </a:b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3243610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5C9F12-AA07-122F-9594-B856B64860A1}"/>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DC75C7CE-BC23-AAE3-552C-D562FE7411B0}"/>
              </a:ext>
            </a:extLst>
          </p:cNvPr>
          <p:cNvSpPr txBox="1"/>
          <p:nvPr/>
        </p:nvSpPr>
        <p:spPr>
          <a:xfrm>
            <a:off x="38101" y="112850"/>
            <a:ext cx="12192000" cy="714554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0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V. ACBC Standards of Conduct - The Commitment to the Church</a:t>
            </a:r>
          </a:p>
          <a:p>
            <a:pPr marL="0" marR="0" lvl="0" indent="0" algn="l" defTabSz="914400" rtl="0" eaLnBrk="1" fontAlgn="auto" latinLnBrk="0" hangingPunct="1">
              <a:lnSpc>
                <a:spcPct val="115000"/>
              </a:lnSpc>
              <a:spcBef>
                <a:spcPts val="0"/>
              </a:spcBef>
              <a:spcAft>
                <a:spcPts val="800"/>
              </a:spcAft>
              <a:buClrTx/>
              <a:buSzTx/>
              <a:buFontTx/>
              <a:buNone/>
              <a:tabLst/>
              <a:defRPr/>
            </a:pPr>
            <a:endParaRPr kumimoji="0" lang="en-US" sz="20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endParaRP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0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Because </a:t>
            </a:r>
            <a:r>
              <a:rPr kumimoji="0" lang="en-US" sz="2000" b="1" i="0" u="none" strike="noStrike" kern="100" cap="none" spc="0" normalizeH="0" baseline="0" noProof="0" dirty="0">
                <a:ln>
                  <a:noFill/>
                </a:ln>
                <a:solidFill>
                  <a:srgbClr val="FF0000"/>
                </a:solidFill>
                <a:effectLst/>
                <a:uLnTx/>
                <a:uFillTx/>
                <a:latin typeface="Arial" panose="020B0604020202020204" pitchFamily="34" charset="0"/>
                <a:ea typeface="Aptos" panose="020B0004020202020204" pitchFamily="34" charset="0"/>
                <a:cs typeface="Arial" panose="020B0604020202020204" pitchFamily="34" charset="0"/>
              </a:rPr>
              <a:t>the church is the pillar and buttress of God’s truth</a:t>
            </a:r>
            <a:r>
              <a:rPr kumimoji="0" lang="en-US" sz="20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 it is indispensable in the ministry of counseling that seeks to communicate that truth. </a:t>
            </a:r>
            <a:r>
              <a:rPr kumimoji="0" lang="en-US" sz="2000" b="1" i="0" u="none" strike="noStrike" kern="100" cap="none" spc="0" normalizeH="0" baseline="0" noProof="0" dirty="0">
                <a:ln>
                  <a:noFill/>
                </a:ln>
                <a:solidFill>
                  <a:srgbClr val="FF0000"/>
                </a:solidFill>
                <a:effectLst/>
                <a:uLnTx/>
                <a:uFillTx/>
                <a:latin typeface="Arial" panose="020B0604020202020204" pitchFamily="34" charset="0"/>
                <a:ea typeface="Aptos" panose="020B0004020202020204" pitchFamily="34" charset="0"/>
                <a:cs typeface="Arial" panose="020B0604020202020204" pitchFamily="34" charset="0"/>
              </a:rPr>
              <a:t>Biblical counselors do their work with the conviction that biblical change is ultimately impossible apart from the full ministry of the church.</a:t>
            </a:r>
          </a:p>
          <a:p>
            <a:pPr marL="0" marR="0" lvl="0" indent="0" algn="l" defTabSz="914400" rtl="0" eaLnBrk="1" fontAlgn="auto" latinLnBrk="0" hangingPunct="1">
              <a:lnSpc>
                <a:spcPct val="115000"/>
              </a:lnSpc>
              <a:spcBef>
                <a:spcPts val="0"/>
              </a:spcBef>
              <a:spcAft>
                <a:spcPts val="800"/>
              </a:spcAft>
              <a:buClrTx/>
              <a:buSzTx/>
              <a:buFontTx/>
              <a:buNone/>
              <a:tabLst/>
              <a:defRPr/>
            </a:pPr>
            <a:endParaRPr kumimoji="0" lang="en-US" sz="20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endParaRP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0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	A. </a:t>
            </a:r>
            <a:r>
              <a:rPr kumimoji="0" lang="en-US" sz="2000" b="1" i="0" u="none" strike="noStrike" kern="100" cap="none" spc="0" normalizeH="0" baseline="0" noProof="0" dirty="0">
                <a:ln>
                  <a:noFill/>
                </a:ln>
                <a:solidFill>
                  <a:srgbClr val="FF0000"/>
                </a:solidFill>
                <a:effectLst/>
                <a:uLnTx/>
                <a:uFillTx/>
                <a:latin typeface="Arial" panose="020B0604020202020204" pitchFamily="34" charset="0"/>
                <a:ea typeface="Aptos" panose="020B0004020202020204" pitchFamily="34" charset="0"/>
                <a:cs typeface="Arial" panose="020B0604020202020204" pitchFamily="34" charset="0"/>
              </a:rPr>
              <a:t>Biblical counselors </a:t>
            </a:r>
            <a:r>
              <a:rPr kumimoji="0" lang="en-US" sz="20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must be </a:t>
            </a:r>
            <a:r>
              <a:rPr kumimoji="0" lang="en-US" sz="2000" b="1" i="0" u="none" strike="noStrike" kern="100" cap="none" spc="0" normalizeH="0" baseline="0" noProof="0" dirty="0">
                <a:ln>
                  <a:noFill/>
                </a:ln>
                <a:solidFill>
                  <a:srgbClr val="FF0000"/>
                </a:solidFill>
                <a:effectLst/>
                <a:uLnTx/>
                <a:uFillTx/>
                <a:latin typeface="Arial" panose="020B0604020202020204" pitchFamily="34" charset="0"/>
                <a:ea typeface="Aptos" panose="020B0004020202020204" pitchFamily="34" charset="0"/>
                <a:cs typeface="Arial" panose="020B0604020202020204" pitchFamily="34" charset="0"/>
              </a:rPr>
              <a:t>committed to the priority of the church in accomplishing their counseling ministry</a:t>
            </a:r>
            <a:r>
              <a:rPr kumimoji="0" lang="en-US" sz="20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 Biblical counselors will place themselves </a:t>
            </a:r>
            <a:r>
              <a:rPr kumimoji="0" lang="en-US" sz="2000" b="1" i="0" u="none" strike="noStrike" kern="100" cap="none" spc="0" normalizeH="0" baseline="0" noProof="0" dirty="0">
                <a:ln>
                  <a:noFill/>
                </a:ln>
                <a:solidFill>
                  <a:srgbClr val="FF0000"/>
                </a:solidFill>
                <a:effectLst/>
                <a:uLnTx/>
                <a:uFillTx/>
                <a:latin typeface="Arial" panose="020B0604020202020204" pitchFamily="34" charset="0"/>
                <a:ea typeface="Aptos" panose="020B0004020202020204" pitchFamily="34" charset="0"/>
                <a:cs typeface="Arial" panose="020B0604020202020204" pitchFamily="34" charset="0"/>
              </a:rPr>
              <a:t>under the leadership of a church and pursue the accountability of that leadership</a:t>
            </a:r>
            <a:r>
              <a:rPr kumimoji="0" lang="en-US" sz="20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 as it relates to their life, doctrine, and counseling practices.</a:t>
            </a: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0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	B. </a:t>
            </a:r>
            <a:r>
              <a:rPr kumimoji="0" lang="en-US" sz="2000" b="1" i="0" u="none" strike="noStrike" kern="100" cap="none" spc="0" normalizeH="0" baseline="0" noProof="0" dirty="0">
                <a:ln>
                  <a:noFill/>
                </a:ln>
                <a:solidFill>
                  <a:srgbClr val="FF0000"/>
                </a:solidFill>
                <a:effectLst/>
                <a:uLnTx/>
                <a:uFillTx/>
                <a:latin typeface="Arial" panose="020B0604020202020204" pitchFamily="34" charset="0"/>
                <a:ea typeface="Aptos" panose="020B0004020202020204" pitchFamily="34" charset="0"/>
                <a:cs typeface="Arial" panose="020B0604020202020204" pitchFamily="34" charset="0"/>
              </a:rPr>
              <a:t>Biblical counselors must pursue the closest possible connections between church accountability and the counseling centers where they serve… the ultimate faithfulness of a counseling center is connected to its organizational proximity to Christ’s body.</a:t>
            </a:r>
          </a:p>
          <a:p>
            <a:pPr marL="0" marR="0" lvl="0" indent="0" algn="l" defTabSz="914400" rtl="0" eaLnBrk="1" fontAlgn="auto" latinLnBrk="0" hangingPunct="1">
              <a:lnSpc>
                <a:spcPct val="115000"/>
              </a:lnSpc>
              <a:spcBef>
                <a:spcPts val="0"/>
              </a:spcBef>
              <a:spcAft>
                <a:spcPts val="800"/>
              </a:spcAft>
              <a:buClrTx/>
              <a:buSzTx/>
              <a:buFontTx/>
              <a:buNone/>
              <a:tabLst/>
              <a:defRPr/>
            </a:pPr>
            <a:endParaRPr kumimoji="0" lang="en-US" sz="20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endParaRPr>
          </a:p>
          <a:p>
            <a:pPr marL="0" marR="0">
              <a:lnSpc>
                <a:spcPct val="115000"/>
              </a:lnSpc>
              <a:spcAft>
                <a:spcPts val="800"/>
              </a:spcAft>
              <a:buNone/>
            </a:pPr>
            <a:endParaRPr lang="en-US" sz="2000" kern="100" dirty="0">
              <a:effectLst/>
              <a:latin typeface="Arial" panose="020B0604020202020204" pitchFamily="34" charset="0"/>
              <a:ea typeface="Aptos" panose="020B00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265B6339-1927-B554-2E61-6088DAB8DB17}"/>
              </a:ext>
            </a:extLst>
          </p:cNvPr>
          <p:cNvSpPr txBox="1"/>
          <p:nvPr/>
        </p:nvSpPr>
        <p:spPr>
          <a:xfrm>
            <a:off x="2184400" y="112850"/>
            <a:ext cx="9918699"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w="3175" cmpd="sng">
                  <a:noFill/>
                </a:ln>
                <a:solidFill>
                  <a:prstClr val="black"/>
                </a:solidFill>
                <a:effectLst/>
                <a:uLnTx/>
                <a:uFillTx/>
                <a:latin typeface="Arial" panose="020B0604020202020204" pitchFamily="34" charset="0"/>
                <a:ea typeface="+mj-ea"/>
                <a:cs typeface="Arial" panose="020B0604020202020204" pitchFamily="34" charset="0"/>
              </a:rPr>
              <a:t>24. What role should the church play in the counseling process?</a:t>
            </a:r>
            <a:br>
              <a:rPr kumimoji="0" lang="en-US" sz="2400" b="1" i="0" u="none" strike="noStrike" kern="1200" cap="none" spc="0" normalizeH="0" baseline="0" noProof="0" dirty="0">
                <a:ln w="3175" cmpd="sng">
                  <a:noFill/>
                </a:ln>
                <a:solidFill>
                  <a:prstClr val="black"/>
                </a:solidFill>
                <a:effectLst/>
                <a:uLnTx/>
                <a:uFillTx/>
                <a:latin typeface="Arial" panose="020B0604020202020204" pitchFamily="34" charset="0"/>
                <a:ea typeface="+mj-ea"/>
                <a:cs typeface="Arial" panose="020B0604020202020204" pitchFamily="34" charset="0"/>
              </a:rPr>
            </a:b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8419131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DF3DA1-040D-C68C-4547-67888206E49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AF414F6-95C2-0F5D-AA2C-CE8EA41A80DC}"/>
              </a:ext>
            </a:extLst>
          </p:cNvPr>
          <p:cNvSpPr txBox="1"/>
          <p:nvPr/>
        </p:nvSpPr>
        <p:spPr>
          <a:xfrm>
            <a:off x="189663" y="377766"/>
            <a:ext cx="11812674" cy="679160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a:lnSpc>
                <a:spcPct val="115000"/>
              </a:lnSpc>
              <a:spcAft>
                <a:spcPts val="800"/>
              </a:spcAft>
              <a:buNone/>
            </a:pPr>
            <a:r>
              <a:rPr lang="en-US" sz="2000" kern="100" dirty="0">
                <a:effectLst/>
                <a:latin typeface="Arial" panose="020B0604020202020204" pitchFamily="34" charset="0"/>
                <a:ea typeface="Aptos" panose="020B0004020202020204" pitchFamily="34" charset="0"/>
                <a:cs typeface="Arial" panose="020B0604020202020204" pitchFamily="34" charset="0"/>
              </a:rPr>
              <a:t>V. ACBC Standards of Conduct (</a:t>
            </a:r>
            <a:r>
              <a:rPr lang="en-US" sz="2000" kern="100" dirty="0" err="1">
                <a:effectLst/>
                <a:latin typeface="Arial" panose="020B0604020202020204" pitchFamily="34" charset="0"/>
                <a:ea typeface="Aptos" panose="020B0004020202020204" pitchFamily="34" charset="0"/>
                <a:cs typeface="Arial" panose="020B0604020202020204" pitchFamily="34" charset="0"/>
              </a:rPr>
              <a:t>cont</a:t>
            </a:r>
            <a:r>
              <a:rPr lang="en-US" sz="2000" kern="100" dirty="0">
                <a:effectLst/>
                <a:latin typeface="Arial" panose="020B0604020202020204" pitchFamily="34" charset="0"/>
                <a:ea typeface="Aptos" panose="020B0004020202020204" pitchFamily="34" charset="0"/>
                <a:cs typeface="Arial" panose="020B0604020202020204" pitchFamily="34" charset="0"/>
              </a:rPr>
              <a:t>).</a:t>
            </a:r>
          </a:p>
          <a:p>
            <a:pPr marL="0" marR="0">
              <a:lnSpc>
                <a:spcPct val="115000"/>
              </a:lnSpc>
              <a:spcAft>
                <a:spcPts val="800"/>
              </a:spcAft>
              <a:buNone/>
            </a:pPr>
            <a:r>
              <a:rPr lang="en-US" sz="2000" kern="100" dirty="0">
                <a:effectLst/>
                <a:latin typeface="Arial" panose="020B0604020202020204" pitchFamily="34" charset="0"/>
                <a:ea typeface="Aptos" panose="020B0004020202020204" pitchFamily="34" charset="0"/>
                <a:cs typeface="Arial" panose="020B0604020202020204" pitchFamily="34" charset="0"/>
              </a:rPr>
              <a:t>The Commitment to the Church (</a:t>
            </a:r>
            <a:r>
              <a:rPr lang="en-US" sz="2000" kern="100" dirty="0" err="1">
                <a:effectLst/>
                <a:latin typeface="Arial" panose="020B0604020202020204" pitchFamily="34" charset="0"/>
                <a:ea typeface="Aptos" panose="020B0004020202020204" pitchFamily="34" charset="0"/>
                <a:cs typeface="Arial" panose="020B0604020202020204" pitchFamily="34" charset="0"/>
              </a:rPr>
              <a:t>cont</a:t>
            </a:r>
            <a:r>
              <a:rPr lang="en-US" sz="2000" kern="100" dirty="0">
                <a:effectLst/>
                <a:latin typeface="Arial" panose="020B0604020202020204" pitchFamily="34" charset="0"/>
                <a:ea typeface="Aptos" panose="020B0004020202020204" pitchFamily="34" charset="0"/>
                <a:cs typeface="Arial" panose="020B0604020202020204" pitchFamily="34" charset="0"/>
              </a:rPr>
              <a:t>).</a:t>
            </a:r>
          </a:p>
          <a:p>
            <a:pPr marL="0" marR="0">
              <a:lnSpc>
                <a:spcPct val="115000"/>
              </a:lnSpc>
              <a:spcAft>
                <a:spcPts val="800"/>
              </a:spcAft>
              <a:buNone/>
            </a:pPr>
            <a:endParaRPr lang="en-US" sz="2000" kern="100" dirty="0">
              <a:effectLst/>
              <a:latin typeface="Arial" panose="020B0604020202020204" pitchFamily="34" charset="0"/>
              <a:ea typeface="Aptos" panose="020B0004020202020204" pitchFamily="34" charset="0"/>
              <a:cs typeface="Arial" panose="020B0604020202020204" pitchFamily="34" charset="0"/>
            </a:endParaRPr>
          </a:p>
          <a:p>
            <a:pPr marL="0" marR="0">
              <a:lnSpc>
                <a:spcPct val="115000"/>
              </a:lnSpc>
              <a:spcAft>
                <a:spcPts val="800"/>
              </a:spcAft>
              <a:buNone/>
            </a:pPr>
            <a:r>
              <a:rPr lang="en-US" sz="2000" kern="100" dirty="0">
                <a:effectLst/>
                <a:latin typeface="Arial" panose="020B0604020202020204" pitchFamily="34" charset="0"/>
                <a:ea typeface="Aptos" panose="020B0004020202020204" pitchFamily="34" charset="0"/>
                <a:cs typeface="Arial" panose="020B0604020202020204" pitchFamily="34" charset="0"/>
              </a:rPr>
              <a:t>	C. </a:t>
            </a:r>
            <a:r>
              <a:rPr lang="en-US" sz="2000" b="1" kern="100" dirty="0">
                <a:solidFill>
                  <a:srgbClr val="FF0000"/>
                </a:solidFill>
                <a:effectLst/>
                <a:latin typeface="Arial" panose="020B0604020202020204" pitchFamily="34" charset="0"/>
                <a:ea typeface="Aptos" panose="020B0004020202020204" pitchFamily="34" charset="0"/>
                <a:cs typeface="Arial" panose="020B0604020202020204" pitchFamily="34" charset="0"/>
              </a:rPr>
              <a:t>Biblical counselors must seek to involve their counselees in a faithful church</a:t>
            </a:r>
            <a:r>
              <a:rPr lang="en-US" sz="2000" kern="100" dirty="0">
                <a:effectLst/>
                <a:latin typeface="Arial" panose="020B0604020202020204" pitchFamily="34" charset="0"/>
                <a:ea typeface="Aptos" panose="020B0004020202020204" pitchFamily="34" charset="0"/>
                <a:cs typeface="Arial" panose="020B0604020202020204" pitchFamily="34" charset="0"/>
              </a:rPr>
              <a:t>. Counseling ultimately seeks, by divine grace, to aid counselees </a:t>
            </a:r>
            <a:r>
              <a:rPr lang="en-US" sz="2000" b="1" kern="100" dirty="0">
                <a:solidFill>
                  <a:srgbClr val="FF0000"/>
                </a:solidFill>
                <a:effectLst/>
                <a:latin typeface="Arial" panose="020B0604020202020204" pitchFamily="34" charset="0"/>
                <a:ea typeface="Aptos" panose="020B0004020202020204" pitchFamily="34" charset="0"/>
                <a:cs typeface="Arial" panose="020B0604020202020204" pitchFamily="34" charset="0"/>
              </a:rPr>
              <a:t>to conform their life to behavior that glorifies God</a:t>
            </a:r>
            <a:r>
              <a:rPr lang="en-US" sz="2000" kern="100" dirty="0">
                <a:effectLst/>
                <a:latin typeface="Arial" panose="020B0604020202020204" pitchFamily="34" charset="0"/>
                <a:ea typeface="Aptos" panose="020B0004020202020204" pitchFamily="34" charset="0"/>
                <a:cs typeface="Arial" panose="020B0604020202020204" pitchFamily="34" charset="0"/>
              </a:rPr>
              <a:t>. </a:t>
            </a:r>
            <a:r>
              <a:rPr lang="en-US" sz="2000" b="1" kern="100" dirty="0">
                <a:solidFill>
                  <a:srgbClr val="FF0000"/>
                </a:solidFill>
                <a:effectLst/>
                <a:latin typeface="Arial" panose="020B0604020202020204" pitchFamily="34" charset="0"/>
                <a:ea typeface="Aptos" panose="020B0004020202020204" pitchFamily="34" charset="0"/>
                <a:cs typeface="Arial" panose="020B0604020202020204" pitchFamily="34" charset="0"/>
              </a:rPr>
              <a:t>Biblical counselors understand Christians best grow in grace when they are actively involved in the church.</a:t>
            </a:r>
          </a:p>
          <a:p>
            <a:pPr marL="0" marR="0">
              <a:lnSpc>
                <a:spcPct val="115000"/>
              </a:lnSpc>
              <a:spcAft>
                <a:spcPts val="800"/>
              </a:spcAft>
              <a:buNone/>
            </a:pPr>
            <a:endParaRPr lang="en-US" sz="2000" kern="100" dirty="0">
              <a:effectLst/>
              <a:latin typeface="Arial" panose="020B0604020202020204" pitchFamily="34" charset="0"/>
              <a:ea typeface="Aptos" panose="020B0004020202020204" pitchFamily="34" charset="0"/>
              <a:cs typeface="Arial" panose="020B0604020202020204" pitchFamily="34" charset="0"/>
            </a:endParaRPr>
          </a:p>
          <a:p>
            <a:pPr marL="0" marR="0">
              <a:lnSpc>
                <a:spcPct val="115000"/>
              </a:lnSpc>
              <a:spcAft>
                <a:spcPts val="800"/>
              </a:spcAft>
              <a:buNone/>
            </a:pPr>
            <a:r>
              <a:rPr lang="en-US" sz="2000" kern="100" dirty="0">
                <a:effectLst/>
                <a:latin typeface="Arial" panose="020B0604020202020204" pitchFamily="34" charset="0"/>
                <a:ea typeface="Aptos" panose="020B0004020202020204" pitchFamily="34" charset="0"/>
                <a:cs typeface="Arial" panose="020B0604020202020204" pitchFamily="34" charset="0"/>
              </a:rPr>
              <a:t>	D. Biblical counselors must </a:t>
            </a:r>
            <a:r>
              <a:rPr lang="en-US" sz="2000" b="1" kern="100" dirty="0">
                <a:solidFill>
                  <a:srgbClr val="FF0000"/>
                </a:solidFill>
                <a:effectLst/>
                <a:latin typeface="Arial" panose="020B0604020202020204" pitchFamily="34" charset="0"/>
                <a:ea typeface="Aptos" panose="020B0004020202020204" pitchFamily="34" charset="0"/>
                <a:cs typeface="Arial" panose="020B0604020202020204" pitchFamily="34" charset="0"/>
              </a:rPr>
              <a:t>seek out, for themselves</a:t>
            </a:r>
            <a:r>
              <a:rPr lang="en-US" sz="2000" kern="100" dirty="0">
                <a:effectLst/>
                <a:latin typeface="Arial" panose="020B0604020202020204" pitchFamily="34" charset="0"/>
                <a:ea typeface="Aptos" panose="020B0004020202020204" pitchFamily="34" charset="0"/>
                <a:cs typeface="Arial" panose="020B0604020202020204" pitchFamily="34" charset="0"/>
              </a:rPr>
              <a:t>, and those they counsel, </a:t>
            </a:r>
            <a:r>
              <a:rPr lang="en-US" sz="2000" b="1" kern="100" dirty="0">
                <a:solidFill>
                  <a:srgbClr val="FF0000"/>
                </a:solidFill>
                <a:effectLst/>
                <a:latin typeface="Arial" panose="020B0604020202020204" pitchFamily="34" charset="0"/>
                <a:ea typeface="Aptos" panose="020B0004020202020204" pitchFamily="34" charset="0"/>
                <a:cs typeface="Arial" panose="020B0604020202020204" pitchFamily="34" charset="0"/>
              </a:rPr>
              <a:t>churches,</a:t>
            </a:r>
            <a:r>
              <a:rPr lang="en-US" sz="2000" kern="100" dirty="0">
                <a:effectLst/>
                <a:latin typeface="Arial" panose="020B0604020202020204" pitchFamily="34" charset="0"/>
                <a:ea typeface="Aptos" panose="020B0004020202020204" pitchFamily="34" charset="0"/>
                <a:cs typeface="Arial" panose="020B0604020202020204" pitchFamily="34" charset="0"/>
              </a:rPr>
              <a:t> which will </a:t>
            </a:r>
            <a:r>
              <a:rPr lang="en-US" sz="2000" b="1" kern="100" dirty="0">
                <a:solidFill>
                  <a:srgbClr val="FF0000"/>
                </a:solidFill>
                <a:effectLst/>
                <a:latin typeface="Arial" panose="020B0604020202020204" pitchFamily="34" charset="0"/>
                <a:ea typeface="Aptos" panose="020B0004020202020204" pitchFamily="34" charset="0"/>
                <a:cs typeface="Arial" panose="020B0604020202020204" pitchFamily="34" charset="0"/>
              </a:rPr>
              <a:t>faithfully discharge the command of Christ to show care through corrective church discipline. Such discipline is a central way that God cares for his flock and protects the purity of the church</a:t>
            </a:r>
            <a:r>
              <a:rPr lang="en-US" sz="2000" kern="100" dirty="0">
                <a:effectLst/>
                <a:latin typeface="Arial" panose="020B0604020202020204" pitchFamily="34" charset="0"/>
                <a:ea typeface="Aptos" panose="020B0004020202020204" pitchFamily="34" charset="0"/>
                <a:cs typeface="Arial" panose="020B0604020202020204" pitchFamily="34" charset="0"/>
              </a:rPr>
              <a:t>.</a:t>
            </a:r>
          </a:p>
          <a:p>
            <a:pPr marL="0" marR="0">
              <a:lnSpc>
                <a:spcPct val="115000"/>
              </a:lnSpc>
              <a:spcAft>
                <a:spcPts val="800"/>
              </a:spcAft>
              <a:buNone/>
            </a:pPr>
            <a:endParaRPr lang="en-US" sz="2000" kern="100" dirty="0">
              <a:effectLst/>
              <a:latin typeface="Arial" panose="020B0604020202020204" pitchFamily="34" charset="0"/>
              <a:ea typeface="Aptos" panose="020B0004020202020204" pitchFamily="34" charset="0"/>
              <a:cs typeface="Arial" panose="020B0604020202020204" pitchFamily="34" charset="0"/>
            </a:endParaRPr>
          </a:p>
          <a:p>
            <a:pPr marL="0" marR="0">
              <a:lnSpc>
                <a:spcPct val="115000"/>
              </a:lnSpc>
              <a:spcAft>
                <a:spcPts val="800"/>
              </a:spcAft>
              <a:buNone/>
            </a:pPr>
            <a:endParaRPr lang="en-US" sz="2000" kern="100" dirty="0">
              <a:effectLst/>
              <a:latin typeface="Arial" panose="020B0604020202020204" pitchFamily="34" charset="0"/>
              <a:ea typeface="Aptos" panose="020B00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BF394A6B-514E-613F-E6A6-53F697225FBD}"/>
              </a:ext>
            </a:extLst>
          </p:cNvPr>
          <p:cNvSpPr txBox="1"/>
          <p:nvPr/>
        </p:nvSpPr>
        <p:spPr>
          <a:xfrm>
            <a:off x="2590800" y="112850"/>
            <a:ext cx="9715499"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w="3175" cmpd="sng">
                  <a:noFill/>
                </a:ln>
                <a:solidFill>
                  <a:prstClr val="black"/>
                </a:solidFill>
                <a:effectLst/>
                <a:uLnTx/>
                <a:uFillTx/>
                <a:latin typeface="Arial" panose="020B0604020202020204" pitchFamily="34" charset="0"/>
                <a:ea typeface="+mj-ea"/>
                <a:cs typeface="Arial" panose="020B0604020202020204" pitchFamily="34" charset="0"/>
              </a:rPr>
              <a:t>24. What role should the church play in the counseling process?</a:t>
            </a:r>
            <a:br>
              <a:rPr kumimoji="0" lang="en-US" sz="2400" b="1" i="0" u="none" strike="noStrike" kern="1200" cap="none" spc="0" normalizeH="0" baseline="0" noProof="0" dirty="0">
                <a:ln w="3175" cmpd="sng">
                  <a:noFill/>
                </a:ln>
                <a:solidFill>
                  <a:prstClr val="black"/>
                </a:solidFill>
                <a:effectLst/>
                <a:uLnTx/>
                <a:uFillTx/>
                <a:latin typeface="Arial" panose="020B0604020202020204" pitchFamily="34" charset="0"/>
                <a:ea typeface="+mj-ea"/>
                <a:cs typeface="Arial" panose="020B0604020202020204" pitchFamily="34" charset="0"/>
              </a:rPr>
            </a:b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2052147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4E841C9-345B-4FFB-8CD0-A0AA2980D7E4}"/>
              </a:ext>
            </a:extLst>
          </p:cNvPr>
          <p:cNvSpPr txBox="1"/>
          <p:nvPr/>
        </p:nvSpPr>
        <p:spPr>
          <a:xfrm>
            <a:off x="330200" y="212901"/>
            <a:ext cx="11061700" cy="5324535"/>
          </a:xfrm>
          <a:prstGeom prst="rect">
            <a:avLst/>
          </a:prstGeom>
          <a:noFill/>
        </p:spPr>
        <p:txBody>
          <a:bodyPr wrap="square" rtlCol="0">
            <a:spAutoFit/>
          </a:bodyPr>
          <a:lstStyle/>
          <a:p>
            <a:pPr algn="ctr"/>
            <a:r>
              <a:rPr lang="en-US" sz="2000" b="1" u="sng" dirty="0">
                <a:latin typeface="Arial" panose="020B0604020202020204" pitchFamily="34" charset="0"/>
                <a:cs typeface="Arial" panose="020B0604020202020204" pitchFamily="34" charset="0"/>
              </a:rPr>
              <a:t>VI. Comprehensive and Collaborative </a:t>
            </a:r>
          </a:p>
          <a:p>
            <a:pPr algn="ctr"/>
            <a:r>
              <a:rPr lang="en-US" sz="2000" b="1" u="sng" dirty="0">
                <a:latin typeface="Arial" panose="020B0604020202020204" pitchFamily="34" charset="0"/>
                <a:cs typeface="Arial" panose="020B0604020202020204" pitchFamily="34" charset="0"/>
              </a:rPr>
              <a:t>Disciple-Making, Shepherding, and Biblical Counseling</a:t>
            </a:r>
          </a:p>
          <a:p>
            <a:pPr algn="ctr"/>
            <a:r>
              <a:rPr lang="en-US" sz="2000" b="1" u="sng" dirty="0">
                <a:latin typeface="Arial" panose="020B0604020202020204" pitchFamily="34" charset="0"/>
                <a:cs typeface="Arial" panose="020B0604020202020204" pitchFamily="34" charset="0"/>
              </a:rPr>
              <a:t>In the Local Church</a:t>
            </a:r>
            <a:endParaRPr lang="en-US" sz="2000" b="1" dirty="0">
              <a:latin typeface="Arial" panose="020B0604020202020204" pitchFamily="34" charset="0"/>
              <a:cs typeface="Arial" panose="020B0604020202020204" pitchFamily="34" charset="0"/>
            </a:endParaRPr>
          </a:p>
          <a:p>
            <a:pPr algn="ctr"/>
            <a:endParaRPr lang="en-US" sz="2000" b="1" dirty="0">
              <a:latin typeface="Arial" panose="020B0604020202020204" pitchFamily="34" charset="0"/>
              <a:cs typeface="Arial" panose="020B0604020202020204" pitchFamily="34" charset="0"/>
            </a:endParaRPr>
          </a:p>
          <a:p>
            <a:pPr algn="ctr"/>
            <a:r>
              <a:rPr lang="en-US" sz="2000" b="1" dirty="0">
                <a:latin typeface="Arial" panose="020B0604020202020204" pitchFamily="34" charset="0"/>
                <a:cs typeface="Arial" panose="020B0604020202020204" pitchFamily="34" charset="0"/>
              </a:rPr>
              <a:t>Romans 15:14</a:t>
            </a:r>
          </a:p>
          <a:p>
            <a:r>
              <a:rPr lang="en-US" sz="2000" dirty="0">
                <a:latin typeface="Arial" panose="020B0604020202020204" pitchFamily="34" charset="0"/>
                <a:cs typeface="Arial" panose="020B0604020202020204" pitchFamily="34" charset="0"/>
              </a:rPr>
              <a:t>- Pulpit Ministry - Public ministry – Proclamation ministry – Preaching ministry of the Word.</a:t>
            </a:r>
          </a:p>
          <a:p>
            <a:r>
              <a:rPr lang="en-US" sz="2000" dirty="0">
                <a:latin typeface="Arial" panose="020B0604020202020204" pitchFamily="34" charset="0"/>
                <a:cs typeface="Arial" panose="020B0604020202020204" pitchFamily="34" charset="0"/>
              </a:rPr>
              <a:t>- Small group exhortation ministry of the Word.</a:t>
            </a:r>
          </a:p>
          <a:p>
            <a:r>
              <a:rPr lang="en-US" sz="2000" dirty="0">
                <a:latin typeface="Arial" panose="020B0604020202020204" pitchFamily="34" charset="0"/>
                <a:cs typeface="Arial" panose="020B0604020202020204" pitchFamily="34" charset="0"/>
              </a:rPr>
              <a:t>- Personal ministry of the Word</a:t>
            </a:r>
          </a:p>
          <a:p>
            <a:endParaRPr lang="en-US" sz="2000" dirty="0">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a:p>
            <a:endParaRPr lang="en-US" sz="2000" b="1" u="sng" dirty="0">
              <a:latin typeface="Arial" panose="020B0604020202020204" pitchFamily="34" charset="0"/>
              <a:cs typeface="Arial" panose="020B0604020202020204" pitchFamily="34" charset="0"/>
            </a:endParaRPr>
          </a:p>
          <a:p>
            <a:endParaRPr lang="en-US" sz="2000" b="1" u="sng" dirty="0">
              <a:latin typeface="Arial" panose="020B0604020202020204" pitchFamily="34" charset="0"/>
              <a:cs typeface="Arial" panose="020B0604020202020204" pitchFamily="34" charset="0"/>
            </a:endParaRPr>
          </a:p>
          <a:p>
            <a:endParaRPr lang="en-US" sz="2000" b="1" u="sng" dirty="0">
              <a:latin typeface="Arial" panose="020B0604020202020204" pitchFamily="34" charset="0"/>
              <a:cs typeface="Arial" panose="020B0604020202020204" pitchFamily="34" charset="0"/>
            </a:endParaRPr>
          </a:p>
          <a:p>
            <a:endParaRPr lang="en-US" sz="2000" b="1" u="sng" dirty="0">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p:txBody>
      </p:sp>
      <p:sp>
        <p:nvSpPr>
          <p:cNvPr id="3" name="Isosceles Triangle 2"/>
          <p:cNvSpPr/>
          <p:nvPr/>
        </p:nvSpPr>
        <p:spPr>
          <a:xfrm rot="10800000">
            <a:off x="3483413" y="2900556"/>
            <a:ext cx="5425440" cy="3437841"/>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 name="Straight Connector 4"/>
          <p:cNvCxnSpPr>
            <a:cxnSpLocks/>
          </p:cNvCxnSpPr>
          <p:nvPr/>
        </p:nvCxnSpPr>
        <p:spPr>
          <a:xfrm>
            <a:off x="4254500" y="3877056"/>
            <a:ext cx="3886200" cy="0"/>
          </a:xfrm>
          <a:prstGeom prst="line">
            <a:avLst/>
          </a:prstGeom>
          <a:ln/>
        </p:spPr>
        <p:style>
          <a:lnRef idx="2">
            <a:schemeClr val="dk1"/>
          </a:lnRef>
          <a:fillRef idx="0">
            <a:schemeClr val="dk1"/>
          </a:fillRef>
          <a:effectRef idx="1">
            <a:schemeClr val="dk1"/>
          </a:effectRef>
          <a:fontRef idx="minor">
            <a:schemeClr val="tx1"/>
          </a:fontRef>
        </p:style>
      </p:cxnSp>
      <p:cxnSp>
        <p:nvCxnSpPr>
          <p:cNvPr id="7" name="Straight Connector 6"/>
          <p:cNvCxnSpPr>
            <a:cxnSpLocks/>
          </p:cNvCxnSpPr>
          <p:nvPr/>
        </p:nvCxnSpPr>
        <p:spPr>
          <a:xfrm>
            <a:off x="5092700" y="4919519"/>
            <a:ext cx="2235200" cy="0"/>
          </a:xfrm>
          <a:prstGeom prst="line">
            <a:avLst/>
          </a:prstGeom>
          <a:ln/>
        </p:spPr>
        <p:style>
          <a:lnRef idx="2">
            <a:schemeClr val="dk1"/>
          </a:lnRef>
          <a:fillRef idx="0">
            <a:schemeClr val="dk1"/>
          </a:fillRef>
          <a:effectRef idx="1">
            <a:schemeClr val="dk1"/>
          </a:effectRef>
          <a:fontRef idx="minor">
            <a:schemeClr val="tx1"/>
          </a:fontRef>
        </p:style>
      </p:cxnSp>
      <p:sp>
        <p:nvSpPr>
          <p:cNvPr id="10" name="TextBox 9"/>
          <p:cNvSpPr txBox="1"/>
          <p:nvPr/>
        </p:nvSpPr>
        <p:spPr>
          <a:xfrm>
            <a:off x="4866131" y="3142151"/>
            <a:ext cx="2912365" cy="523220"/>
          </a:xfrm>
          <a:prstGeom prst="rect">
            <a:avLst/>
          </a:prstGeom>
          <a:noFill/>
        </p:spPr>
        <p:txBody>
          <a:bodyPr wrap="square" rtlCol="0">
            <a:spAutoFit/>
          </a:bodyPr>
          <a:lstStyle/>
          <a:p>
            <a:r>
              <a:rPr lang="en-US" sz="2800" dirty="0">
                <a:solidFill>
                  <a:schemeClr val="bg1"/>
                </a:solidFill>
              </a:rPr>
              <a:t>Pulpit Ministry</a:t>
            </a:r>
          </a:p>
        </p:txBody>
      </p:sp>
      <p:sp>
        <p:nvSpPr>
          <p:cNvPr id="11" name="TextBox 10"/>
          <p:cNvSpPr txBox="1"/>
          <p:nvPr/>
        </p:nvSpPr>
        <p:spPr>
          <a:xfrm>
            <a:off x="4866131" y="4057482"/>
            <a:ext cx="2912365" cy="523220"/>
          </a:xfrm>
          <a:prstGeom prst="rect">
            <a:avLst/>
          </a:prstGeom>
          <a:noFill/>
        </p:spPr>
        <p:txBody>
          <a:bodyPr wrap="square" rtlCol="0">
            <a:spAutoFit/>
          </a:bodyPr>
          <a:lstStyle/>
          <a:p>
            <a:r>
              <a:rPr lang="en-US" sz="2800" dirty="0">
                <a:solidFill>
                  <a:schemeClr val="bg1">
                    <a:lumMod val="95000"/>
                  </a:schemeClr>
                </a:solidFill>
              </a:rPr>
              <a:t>Small Groups</a:t>
            </a:r>
          </a:p>
        </p:txBody>
      </p:sp>
      <p:sp>
        <p:nvSpPr>
          <p:cNvPr id="12" name="TextBox 11"/>
          <p:cNvSpPr txBox="1"/>
          <p:nvPr/>
        </p:nvSpPr>
        <p:spPr>
          <a:xfrm>
            <a:off x="5456182" y="4921922"/>
            <a:ext cx="2459626" cy="830997"/>
          </a:xfrm>
          <a:prstGeom prst="rect">
            <a:avLst/>
          </a:prstGeom>
          <a:noFill/>
        </p:spPr>
        <p:txBody>
          <a:bodyPr wrap="square" rtlCol="0">
            <a:spAutoFit/>
          </a:bodyPr>
          <a:lstStyle/>
          <a:p>
            <a:r>
              <a:rPr lang="en-US" sz="2400" dirty="0">
                <a:solidFill>
                  <a:schemeClr val="bg1">
                    <a:lumMod val="95000"/>
                  </a:schemeClr>
                </a:solidFill>
              </a:rPr>
              <a:t>Personal Ministry</a:t>
            </a:r>
          </a:p>
        </p:txBody>
      </p:sp>
      <p:sp>
        <p:nvSpPr>
          <p:cNvPr id="4" name="Arrow: Right 3">
            <a:extLst>
              <a:ext uri="{FF2B5EF4-FFF2-40B4-BE49-F238E27FC236}">
                <a16:creationId xmlns:a16="http://schemas.microsoft.com/office/drawing/2014/main" id="{D63F2A70-A2C0-40DD-B7E9-8A6CAD233DCF}"/>
              </a:ext>
            </a:extLst>
          </p:cNvPr>
          <p:cNvSpPr/>
          <p:nvPr/>
        </p:nvSpPr>
        <p:spPr>
          <a:xfrm>
            <a:off x="2551688" y="5681283"/>
            <a:ext cx="2663301" cy="41105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5BF9F2A3-CD6C-438C-ABDB-CB671D0F5D54}"/>
              </a:ext>
            </a:extLst>
          </p:cNvPr>
          <p:cNvPicPr>
            <a:picLocks noChangeAspect="1"/>
          </p:cNvPicPr>
          <p:nvPr/>
        </p:nvPicPr>
        <p:blipFill>
          <a:blip r:embed="rId3"/>
          <a:stretch>
            <a:fillRect/>
          </a:stretch>
        </p:blipFill>
        <p:spPr>
          <a:xfrm rot="10800000">
            <a:off x="7177276" y="5639893"/>
            <a:ext cx="2731245" cy="548688"/>
          </a:xfrm>
          <a:prstGeom prst="rect">
            <a:avLst/>
          </a:prstGeom>
        </p:spPr>
      </p:pic>
      <p:sp>
        <p:nvSpPr>
          <p:cNvPr id="8" name="Rectangle 7">
            <a:extLst>
              <a:ext uri="{FF2B5EF4-FFF2-40B4-BE49-F238E27FC236}">
                <a16:creationId xmlns:a16="http://schemas.microsoft.com/office/drawing/2014/main" id="{BA40FB9A-5634-40BE-9DE0-BA076939E0D0}"/>
              </a:ext>
            </a:extLst>
          </p:cNvPr>
          <p:cNvSpPr/>
          <p:nvPr/>
        </p:nvSpPr>
        <p:spPr>
          <a:xfrm>
            <a:off x="2615727" y="5383587"/>
            <a:ext cx="2216954" cy="369332"/>
          </a:xfrm>
          <a:prstGeom prst="rect">
            <a:avLst/>
          </a:prstGeom>
        </p:spPr>
        <p:txBody>
          <a:bodyPr wrap="none">
            <a:spAutoFit/>
          </a:bodyPr>
          <a:lstStyle/>
          <a:p>
            <a:r>
              <a:rPr lang="en-US" b="1" dirty="0"/>
              <a:t>Biblical Counseling</a:t>
            </a:r>
          </a:p>
        </p:txBody>
      </p:sp>
      <p:sp>
        <p:nvSpPr>
          <p:cNvPr id="13" name="Rectangle 12">
            <a:extLst>
              <a:ext uri="{FF2B5EF4-FFF2-40B4-BE49-F238E27FC236}">
                <a16:creationId xmlns:a16="http://schemas.microsoft.com/office/drawing/2014/main" id="{111ED3BB-17C6-416E-8F09-87B669CE8771}"/>
              </a:ext>
            </a:extLst>
          </p:cNvPr>
          <p:cNvSpPr/>
          <p:nvPr/>
        </p:nvSpPr>
        <p:spPr>
          <a:xfrm>
            <a:off x="7473697" y="5428206"/>
            <a:ext cx="2908360" cy="369332"/>
          </a:xfrm>
          <a:prstGeom prst="rect">
            <a:avLst/>
          </a:prstGeom>
        </p:spPr>
        <p:txBody>
          <a:bodyPr wrap="none">
            <a:spAutoFit/>
          </a:bodyPr>
          <a:lstStyle/>
          <a:p>
            <a:r>
              <a:rPr lang="en-US" b="1" dirty="0"/>
              <a:t>Discipleship/Shepherding</a:t>
            </a:r>
          </a:p>
        </p:txBody>
      </p:sp>
      <p:pic>
        <p:nvPicPr>
          <p:cNvPr id="9" name="Picture 8" descr="C:\Users\kevin.c.lee\Desktop\untitled.png">
            <a:extLst>
              <a:ext uri="{FF2B5EF4-FFF2-40B4-BE49-F238E27FC236}">
                <a16:creationId xmlns:a16="http://schemas.microsoft.com/office/drawing/2014/main" id="{9BEC83A9-BDFD-B36A-D22C-415BDEDEC71A}"/>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88213" y="169845"/>
            <a:ext cx="2009775" cy="685800"/>
          </a:xfrm>
          <a:prstGeom prst="rect">
            <a:avLst/>
          </a:prstGeom>
          <a:noFill/>
          <a:ln>
            <a:noFill/>
          </a:ln>
        </p:spPr>
      </p:pic>
      <p:pic>
        <p:nvPicPr>
          <p:cNvPr id="14" name="Picture 13">
            <a:extLst>
              <a:ext uri="{FF2B5EF4-FFF2-40B4-BE49-F238E27FC236}">
                <a16:creationId xmlns:a16="http://schemas.microsoft.com/office/drawing/2014/main" id="{CBAB3D5D-0DA7-A5B9-C2A6-707488768A2D}"/>
              </a:ext>
            </a:extLst>
          </p:cNvPr>
          <p:cNvPicPr>
            <a:picLocks noChangeAspect="1"/>
          </p:cNvPicPr>
          <p:nvPr/>
        </p:nvPicPr>
        <p:blipFill>
          <a:blip r:embed="rId5"/>
          <a:stretch>
            <a:fillRect/>
          </a:stretch>
        </p:blipFill>
        <p:spPr>
          <a:xfrm>
            <a:off x="10937035" y="0"/>
            <a:ext cx="1377815" cy="1152244"/>
          </a:xfrm>
          <a:prstGeom prst="rect">
            <a:avLst/>
          </a:prstGeom>
        </p:spPr>
      </p:pic>
    </p:spTree>
    <p:extLst>
      <p:ext uri="{BB962C8B-B14F-4D97-AF65-F5344CB8AC3E}">
        <p14:creationId xmlns:p14="http://schemas.microsoft.com/office/powerpoint/2010/main" val="7197426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8247</TotalTime>
  <Words>6811</Words>
  <Application>Microsoft Office PowerPoint</Application>
  <PresentationFormat>Widescreen</PresentationFormat>
  <Paragraphs>430</Paragraphs>
  <Slides>23</Slides>
  <Notes>22</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23</vt:i4>
      </vt:variant>
    </vt:vector>
  </HeadingPairs>
  <TitlesOfParts>
    <vt:vector size="35" baseType="lpstr">
      <vt:lpstr>Aptos</vt:lpstr>
      <vt:lpstr>Arial</vt:lpstr>
      <vt:lpstr>Canela Web</vt:lpstr>
      <vt:lpstr>Corbel</vt:lpstr>
      <vt:lpstr>Helvetica</vt:lpstr>
      <vt:lpstr>Lucida Sans Unicode</vt:lpstr>
      <vt:lpstr>Open Sans</vt:lpstr>
      <vt:lpstr>Verdana</vt:lpstr>
      <vt:lpstr>Wingdings 2</vt:lpstr>
      <vt:lpstr>Wingdings 3</vt:lpstr>
      <vt:lpstr>Parallax</vt:lpstr>
      <vt:lpstr>Concourse</vt:lpstr>
      <vt:lpstr>                  - Biblical Counseling Class Spring 2025 Overview   24. What role should the church play in the counseling process (Theology Exam)?  10. Describe the role you believe church discipline should play in biblical counseling (Counseling Exam)                                                                                       January 14, 2026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Kevin and Cindy Lee</dc:creator>
  <cp:lastModifiedBy>Michelle Quispe</cp:lastModifiedBy>
  <cp:revision>2</cp:revision>
  <dcterms:created xsi:type="dcterms:W3CDTF">2025-11-20T14:22:41Z</dcterms:created>
  <dcterms:modified xsi:type="dcterms:W3CDTF">2026-01-15T19:17:56Z</dcterms:modified>
</cp:coreProperties>
</file>