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9" r:id="rId3"/>
    <p:sldId id="26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CBDD"/>
    <a:srgbClr val="73B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934"/>
    <p:restoredTop sz="94521"/>
  </p:normalViewPr>
  <p:slideViewPr>
    <p:cSldViewPr snapToGrid="0">
      <p:cViewPr varScale="1">
        <p:scale>
          <a:sx n="115" d="100"/>
          <a:sy n="115" d="100"/>
        </p:scale>
        <p:origin x="124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48002-315D-49B1-B10F-137139C4B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896" y="1122363"/>
            <a:ext cx="7276733" cy="3381398"/>
          </a:xfrm>
        </p:spPr>
        <p:txBody>
          <a:bodyPr anchor="b">
            <a:normAutofit/>
          </a:bodyPr>
          <a:lstStyle>
            <a:lvl1pPr algn="l">
              <a:defRPr sz="4800" cap="none"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535E0-4D9C-4DCA-8569-64503C5DC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894" y="4612942"/>
            <a:ext cx="7276733" cy="1181683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83B68-70CF-4A98-948C-6EA4BD68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C2EF9-7F83-4AD3-B3F6-B9D4618D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B751B-3464-41CD-B728-A72BB191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6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B5731-248B-49C2-93DE-8A3260C9F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4D5C5-3D5A-4F3D-8A08-7053DACF1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E5372-3FC6-4227-B2DD-6CB24E65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B1B1-B637-4E46-B64C-F082B54C2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567AD-4B78-41F6-B814-726D4BD4C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93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674D5E-67E6-4C23-B80A-0C66B53315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76299"/>
            <a:ext cx="2628900" cy="5181601"/>
          </a:xfrm>
        </p:spPr>
        <p:txBody>
          <a:bodyPr vert="eaVert"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FEFF2A-08E8-447D-85C7-7D5A9C422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76299"/>
            <a:ext cx="7734300" cy="51816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0030D-E580-4B0C-B5A8-2C8A094D9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DCAEB-1B6E-492E-918E-47179AF4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E4A38-A745-436E-9E33-63B9F81C0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7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BFD42-94A9-4345-AF38-7D562B502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4C458-A63B-4032-B4EC-732DAC188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855B5-7F2F-408B-800D-92CB34B99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03412-EA6B-43CA-8B3A-F502587CB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6E9EE-F895-4ECE-B4B2-586D65ED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6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193F-AFAD-4A9A-B0EF-530DFB19D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876299"/>
            <a:ext cx="7876722" cy="37131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1BBE4-9FC1-4F89-B120-1C49D816F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46170"/>
            <a:ext cx="6781301" cy="1048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30A6B-E3FD-4920-8128-C263CA1D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66B85-0649-47DB-AD69-458D8F600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25931-A293-42E9-BDF5-B2AE121D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1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5262B-ECD6-47BB-A6F1-92A6033E9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B8779-51E9-44D1-9F7B-28F3C6D3C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8474" y="2080517"/>
            <a:ext cx="4970124" cy="39773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E8BFB-5295-4C5E-9CB1-E276E9D0E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899" y="2080517"/>
            <a:ext cx="4970124" cy="3977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E22BF-1819-4301-B699-EF5A2F4D9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0A2DF-39DE-49C3-A213-3E8423C7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55D3A8-238B-4A68-A9F9-672D2F06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7D468-D010-4225-B024-DCEF543B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71955"/>
            <a:ext cx="10441236" cy="139835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D60A0-FCAB-425A-9ECD-94CDE4F47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926" y="1983242"/>
            <a:ext cx="5007110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F986B-07CB-4FB0-9419-2AAB318B8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0063" y="2813959"/>
            <a:ext cx="5007110" cy="32439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9D784-7968-4E8B-B704-E42EE8F18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9255" y="1983242"/>
            <a:ext cx="5031769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5754F-08D1-4593-988F-95F0ED1A0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9255" y="2813959"/>
            <a:ext cx="5031769" cy="32439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D2E61-83B4-4C8F-BBFE-D9592034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0C136-A664-4013-8073-B0C6BDEF8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AE9547-8EE7-461B-9E99-484B11E9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33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2E667-0EFA-4EE6-8E4D-20805309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59" y="895440"/>
            <a:ext cx="10138451" cy="1832349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EE4825-BB8C-4567-B407-B4452409D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38892-25DB-4A4E-9D43-6058C45C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C3DDDA-48EF-4B42-9980-4762AF50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59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EFA7D9-6801-4DD0-8D7D-505212F4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FA3EA-1519-4178-AC3A-231A5BAA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23DBE-6FD6-4D60-8336-7843B4BD3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13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D9AE-CA1A-4751-9B33-0AC09CE62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96948"/>
            <a:ext cx="3046410" cy="1479551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F9941-76E5-42B5-8464-C1A7010D9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796" y="876300"/>
            <a:ext cx="5758235" cy="5181599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785D8-F112-415F-9AB4-5F2AC060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4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70A0B3-4E9C-4FAC-B1D1-2673F7B5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A370A-33F5-48A6-962A-47C0F15D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AD606-A37D-4697-AA7A-EAE4F101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4E0B5E-1030-4A34-AB09-05ACB45CE993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537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1D4C-0A93-40A6-9645-5EF7DE6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89314"/>
            <a:ext cx="3046409" cy="1487185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2F9455-852F-4604-87D4-801E8D5DB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4" y="876300"/>
            <a:ext cx="5943596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42061-B161-4973-9EE4-76D0B73FC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3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CE2E0-050A-4BC2-91DF-7A00811D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0AB003-B443-4B96-9DD9-4284E7E1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179DBA-16C0-4FFB-B367-B96169B4B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F2BD78-1D6B-4742-9726-75646D91F4AC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489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65000"/>
                <a:lumOff val="35000"/>
              </a:schemeClr>
            </a:gs>
            <a:gs pos="96000">
              <a:schemeClr val="bg1">
                <a:lumMod val="65000"/>
                <a:lumOff val="35000"/>
              </a:schemeClr>
            </a:gs>
            <a:gs pos="95000">
              <a:srgbClr val="B2CBDD"/>
            </a:gs>
            <a:gs pos="86000">
              <a:schemeClr val="bg1"/>
            </a:gs>
            <a:gs pos="86000">
              <a:schemeClr val="tx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98CBCD-166B-4F97-A6DF-DAA3BF2B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60" y="876302"/>
            <a:ext cx="10427840" cy="1086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4D6D9-636D-450B-839A-22AE0CED2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9758" y="2065984"/>
            <a:ext cx="10427841" cy="3903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6CAEC-1EE5-4B71-9646-5C378EEBE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2838" y="6356350"/>
            <a:ext cx="33613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326951E3-958F-4611-B170-D081BA0250F9}" type="datetimeFigureOut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70EF8-70B2-4AFC-8388-691A146AA7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87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07DC7-D05C-4038-B51A-F00B7B9C9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0400" y="6356350"/>
            <a:ext cx="617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1">
                <a:solidFill>
                  <a:schemeClr val="tx2"/>
                </a:solidFill>
              </a:defRPr>
            </a:lvl1pPr>
          </a:lstStyle>
          <a:p>
            <a:fld id="{57871EFB-7B9E-4E86-A89E-697E8EBB06F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AD4CCDA-06BF-4D2A-B44F-195AEC0B5B22}"/>
              </a:ext>
            </a:extLst>
          </p:cNvPr>
          <p:cNvCxnSpPr>
            <a:cxnSpLocks/>
          </p:cNvCxnSpPr>
          <p:nvPr/>
        </p:nvCxnSpPr>
        <p:spPr>
          <a:xfrm>
            <a:off x="952498" y="6252722"/>
            <a:ext cx="10325101" cy="0"/>
          </a:xfrm>
          <a:prstGeom prst="line">
            <a:avLst/>
          </a:prstGeom>
          <a:ln w="1079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14316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Tx/>
        <a:buNone/>
        <a:defRPr sz="18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50292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None/>
        <a:defRPr sz="1600" i="1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F4F1B1F-38C9-4BA3-8793-E2B6FC978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F5F58E1-19F0-BFE0-BE8B-60FF1DE27A4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25000"/>
          <a:stretch>
            <a:fillRect/>
          </a:stretch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F3A9FE-1B58-8687-ADFD-C65CC23BD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9690" y="1847716"/>
            <a:ext cx="6962052" cy="1884207"/>
          </a:xfrm>
        </p:spPr>
        <p:txBody>
          <a:bodyPr anchor="b">
            <a:no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Biblical Counseling</a:t>
            </a:r>
            <a:br>
              <a:rPr lang="en-US" sz="6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ACBC Theology Exam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7745F4-8212-297E-F631-8916F824A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11857" y="5159228"/>
            <a:ext cx="6581930" cy="74664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CASE Question #11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B5C80BC-C547-4FD8-9B68-6A9207F0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01557" y="3481804"/>
            <a:ext cx="0" cy="13107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6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5DF3C-BE8A-8412-7BBF-FE7567EB4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BD2EC4-AD91-2B1E-2E52-9D7172174D31}"/>
              </a:ext>
            </a:extLst>
          </p:cNvPr>
          <p:cNvSpPr txBox="1"/>
          <p:nvPr/>
        </p:nvSpPr>
        <p:spPr>
          <a:xfrm>
            <a:off x="308956" y="729222"/>
            <a:ext cx="11236037" cy="5011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Biblical Principles to keep in mind as you counsel: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If the law is being broken, continuing criminal activity (embezzlement, robbery, etc.) –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Romans 13:1-5</a:t>
            </a:r>
          </a:p>
          <a:p>
            <a:pPr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754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DA6FB-6F03-82C1-3513-557E7D9B6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E9F64C-B2CC-11C8-B1BC-031BC316EF6E}"/>
              </a:ext>
            </a:extLst>
          </p:cNvPr>
          <p:cNvSpPr txBox="1"/>
          <p:nvPr/>
        </p:nvSpPr>
        <p:spPr>
          <a:xfrm>
            <a:off x="308956" y="729222"/>
            <a:ext cx="11236037" cy="5011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Biblical Principles to keep in mind as you counsel: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If the counselee is at risk of self-harm and especially suicide, or is a risk to harm others:  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Exodus 20:13  (you shall not murder)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1 Corinthians 6:19-20  (body is a temple)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71180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F20D7-418F-0F1C-640E-F178EE07D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8ABB48-11F9-44D7-5DAE-34D3467F1B66}"/>
              </a:ext>
            </a:extLst>
          </p:cNvPr>
          <p:cNvSpPr txBox="1"/>
          <p:nvPr/>
        </p:nvSpPr>
        <p:spPr>
          <a:xfrm>
            <a:off x="324454" y="341766"/>
            <a:ext cx="11236037" cy="872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Item B from the </a:t>
            </a:r>
            <a:r>
              <a:rPr lang="en-US" sz="3500" i="1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ACBC Standards of Conduct</a:t>
            </a: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 Section X. “The Commitment to Integrity” gives us crucial context: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ct val="115000"/>
              </a:lnSpc>
            </a:pPr>
            <a:r>
              <a:rPr lang="en-US" sz="3500" i="1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Biblical counselors protect the reputation of their counselees by avoiding reckless and unnecessary disclosures of personal information. Biblical counselors must also make clear to their counselees that a commitment to biblical authority requires the disclosure of certain kinds of information to certain parties.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Romans 13:1-5</a:t>
            </a:r>
          </a:p>
          <a:p>
            <a:pPr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788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7DEBF0-6FDC-4CDF-3F57-7CDC7E6F6A8F}"/>
              </a:ext>
            </a:extLst>
          </p:cNvPr>
          <p:cNvSpPr txBox="1"/>
          <p:nvPr/>
        </p:nvSpPr>
        <p:spPr>
          <a:xfrm>
            <a:off x="217712" y="84591"/>
            <a:ext cx="11705112" cy="6869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Question </a:t>
            </a: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11</a:t>
            </a: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ct val="115000"/>
              </a:lnSpc>
            </a:pPr>
            <a:endParaRPr lang="en-US" sz="3500" kern="0" dirty="0"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Describe what you believe to be the role of confidentiality in biblical counseling.  What kind of commitment to confidentiality should a biblical counselor make?  What biblical and practical considerations limit confidentiality?  What is the responsibility of a biblical counselor to report to civil authorities on matters of domestic violence, sexual abuse, and other illegal matters?  How should biblical counselors cooperate with the authorities about these things?</a:t>
            </a: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763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76EBA-707D-A0EE-7085-B12BAFAD8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CF50D3-9171-E0F8-1399-8F0ECDD71C54}"/>
              </a:ext>
            </a:extLst>
          </p:cNvPr>
          <p:cNvSpPr txBox="1"/>
          <p:nvPr/>
        </p:nvSpPr>
        <p:spPr>
          <a:xfrm>
            <a:off x="308956" y="729222"/>
            <a:ext cx="11236037" cy="5011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Biblical Principles to keep in mind as you counsel: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 must not gossip about this person to others – </a:t>
            </a:r>
          </a:p>
          <a:p>
            <a:pPr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Proverbs 6:16-19</a:t>
            </a: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Proverbs 11:13</a:t>
            </a: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Ephesians 4:29</a:t>
            </a: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365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EF1F8-D005-0884-C744-2BD48272E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269E6B-2954-5F11-AECF-15D08596A8EF}"/>
              </a:ext>
            </a:extLst>
          </p:cNvPr>
          <p:cNvSpPr txBox="1"/>
          <p:nvPr/>
        </p:nvSpPr>
        <p:spPr>
          <a:xfrm>
            <a:off x="308956" y="729222"/>
            <a:ext cx="11236037" cy="5011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Biblical Principles to keep in mind as you counsel: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 must not slander this person to others –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Proverbs </a:t>
            </a:r>
            <a:r>
              <a:rPr lang="en-US" sz="35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11:13</a:t>
            </a: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Proverbs </a:t>
            </a:r>
            <a:r>
              <a:rPr lang="en-US" sz="35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30:10</a:t>
            </a: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James 4:11</a:t>
            </a: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88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FD306-2CE2-CCAD-5F3A-47B4E732E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396D8A-602E-7823-0BF4-D2CC9AEA4075}"/>
              </a:ext>
            </a:extLst>
          </p:cNvPr>
          <p:cNvSpPr txBox="1"/>
          <p:nvPr/>
        </p:nvSpPr>
        <p:spPr>
          <a:xfrm>
            <a:off x="308956" y="729222"/>
            <a:ext cx="11236037" cy="5011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Biblical Principles to keep in mind as you counsel: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 may need counsel in my counsel – 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Proverbs </a:t>
            </a:r>
            <a:r>
              <a:rPr lang="en-US" sz="35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15:22</a:t>
            </a: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Proverbs </a:t>
            </a:r>
            <a:r>
              <a:rPr lang="en-US" sz="35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11:14</a:t>
            </a: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Proverbs 24:6</a:t>
            </a: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280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6EBA7-3204-01FA-2D63-9F143B1EB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8A07CD-7A2D-D527-C199-9B63A5343DBE}"/>
              </a:ext>
            </a:extLst>
          </p:cNvPr>
          <p:cNvSpPr txBox="1"/>
          <p:nvPr/>
        </p:nvSpPr>
        <p:spPr>
          <a:xfrm>
            <a:off x="308956" y="729222"/>
            <a:ext cx="11236037" cy="5630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Biblical Principles to keep in mind as you counsel: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Wisdom in abundance of counselors. 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Proverbs </a:t>
            </a:r>
            <a:r>
              <a:rPr lang="en-US" sz="35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17:17</a:t>
            </a: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Galatians 6:2</a:t>
            </a: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1 Thessalonians 5:11</a:t>
            </a:r>
          </a:p>
          <a:p>
            <a:pPr marL="4572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2 Corinthians 1:3-4</a:t>
            </a: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935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3EBC5-6B19-E4DD-A046-87F2E0CEC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59BA58-A5F2-6E77-4E5C-F4D82F5D5E3C}"/>
              </a:ext>
            </a:extLst>
          </p:cNvPr>
          <p:cNvSpPr txBox="1"/>
          <p:nvPr/>
        </p:nvSpPr>
        <p:spPr>
          <a:xfrm>
            <a:off x="308956" y="729222"/>
            <a:ext cx="11236037" cy="5011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Biblical Principles to keep in mind as you counsel: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If they have sinned against someone they need to confess to the person -       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Matthew 5:23-24 </a:t>
            </a:r>
          </a:p>
          <a:p>
            <a:pPr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588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85B81-3A91-1251-F2C8-EAF6D5A9C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428998-7541-A2C2-8D76-22C59AD69591}"/>
              </a:ext>
            </a:extLst>
          </p:cNvPr>
          <p:cNvSpPr txBox="1"/>
          <p:nvPr/>
        </p:nvSpPr>
        <p:spPr>
          <a:xfrm>
            <a:off x="308956" y="729222"/>
            <a:ext cx="11236037" cy="4391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Biblical Principles to keep in mind as you counsel: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If they continue in unrepentant sin - 		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Matthew 18:15-20</a:t>
            </a:r>
          </a:p>
          <a:p>
            <a:pPr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15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D63DF-05C1-C8FB-E2CA-CE1AA90BF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446475-A4FD-E32B-7478-4F7AFFD8A9A5}"/>
              </a:ext>
            </a:extLst>
          </p:cNvPr>
          <p:cNvSpPr txBox="1"/>
          <p:nvPr/>
        </p:nvSpPr>
        <p:spPr>
          <a:xfrm>
            <a:off x="308956" y="729222"/>
            <a:ext cx="11236037" cy="4391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Biblical Principles to keep in mind as you counsel: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If it is a sexual sin, sexual abuse or physical abuse -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Romans 13:1-5</a:t>
            </a:r>
          </a:p>
          <a:p>
            <a:pPr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000057"/>
      </p:ext>
    </p:extLst>
  </p:cSld>
  <p:clrMapOvr>
    <a:masterClrMapping/>
  </p:clrMapOvr>
</p:sld>
</file>

<file path=ppt/theme/theme1.xml><?xml version="1.0" encoding="utf-8"?>
<a:theme xmlns:a="http://schemas.openxmlformats.org/drawingml/2006/main" name="VaultVTI">
  <a:themeElements>
    <a:clrScheme name="archway">
      <a:dk1>
        <a:sysClr val="windowText" lastClr="000000"/>
      </a:dk1>
      <a:lt1>
        <a:sysClr val="window" lastClr="FFFFFF"/>
      </a:lt1>
      <a:dk2>
        <a:srgbClr val="262626"/>
      </a:dk2>
      <a:lt2>
        <a:srgbClr val="CCC9C2"/>
      </a:lt2>
      <a:accent1>
        <a:srgbClr val="A85E3E"/>
      </a:accent1>
      <a:accent2>
        <a:srgbClr val="C3743C"/>
      </a:accent2>
      <a:accent3>
        <a:srgbClr val="CF6749"/>
      </a:accent3>
      <a:accent4>
        <a:srgbClr val="7D8B71"/>
      </a:accent4>
      <a:accent5>
        <a:srgbClr val="A37A59"/>
      </a:accent5>
      <a:accent6>
        <a:srgbClr val="AB8244"/>
      </a:accent6>
      <a:hlink>
        <a:srgbClr val="B94F31"/>
      </a:hlink>
      <a:folHlink>
        <a:srgbClr val="667458"/>
      </a:folHlink>
    </a:clrScheme>
    <a:fontScheme name="Custom 5">
      <a:majorFont>
        <a:latin typeface="Georgia Pro Light"/>
        <a:ea typeface=""/>
        <a:cs typeface=""/>
      </a:majorFont>
      <a:minorFont>
        <a:latin typeface="Georgia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ultVTI" id="{144E1EB0-F9F9-4F8D-8264-A2820BA0C47A}" vid="{3A992A48-7697-4A22-A884-B4A11E6218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412</Words>
  <Application>Microsoft Macintosh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 Pro Light</vt:lpstr>
      <vt:lpstr>VaultVTI</vt:lpstr>
      <vt:lpstr>Biblical Counseling ACBC Theology Exam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Gina Cody</dc:creator>
  <cp:lastModifiedBy>Gina Cody</cp:lastModifiedBy>
  <cp:revision>24</cp:revision>
  <cp:lastPrinted>2025-10-29T15:41:30Z</cp:lastPrinted>
  <dcterms:created xsi:type="dcterms:W3CDTF">2025-09-17T16:40:19Z</dcterms:created>
  <dcterms:modified xsi:type="dcterms:W3CDTF">2026-02-18T19:25:02Z</dcterms:modified>
</cp:coreProperties>
</file>