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59" r:id="rId3"/>
    <p:sldId id="260" r:id="rId4"/>
    <p:sldId id="350" r:id="rId5"/>
    <p:sldId id="351" r:id="rId6"/>
    <p:sldId id="344" r:id="rId7"/>
    <p:sldId id="345" r:id="rId8"/>
    <p:sldId id="346" r:id="rId9"/>
    <p:sldId id="347" r:id="rId10"/>
    <p:sldId id="34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CBDD"/>
    <a:srgbClr val="73B6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641"/>
    <p:restoredTop sz="94561"/>
  </p:normalViewPr>
  <p:slideViewPr>
    <p:cSldViewPr snapToGrid="0">
      <p:cViewPr varScale="1">
        <p:scale>
          <a:sx n="112" d="100"/>
          <a:sy n="112" d="100"/>
        </p:scale>
        <p:origin x="192" y="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048002-315D-49B1-B10F-137139C4B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4896" y="1122363"/>
            <a:ext cx="7276733" cy="3381398"/>
          </a:xfrm>
        </p:spPr>
        <p:txBody>
          <a:bodyPr anchor="b">
            <a:normAutofit/>
          </a:bodyPr>
          <a:lstStyle>
            <a:lvl1pPr algn="l">
              <a:defRPr sz="4800" cap="none" spc="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4535E0-4D9C-4DCA-8569-64503C5DC1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4894" y="4612942"/>
            <a:ext cx="7276733" cy="1181683"/>
          </a:xfrm>
        </p:spPr>
        <p:txBody>
          <a:bodyPr>
            <a:normAutofit/>
          </a:bodyPr>
          <a:lstStyle>
            <a:lvl1pPr marL="0" indent="0" algn="l">
              <a:buNone/>
              <a:defRPr sz="1800" cap="all" spc="3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283B68-70CF-4A98-948C-6EA4BD68D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EC2EF9-7F83-4AD3-B3F6-B9D4618D6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B751B-3464-41CD-B728-A72BB191E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62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B5731-248B-49C2-93DE-8A3260C9FB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D4D5C5-3D5A-4F3D-8A08-7053DACF1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E5372-3FC6-4227-B2DD-6CB24E6517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C1B1B1-B637-4E46-B64C-F082B54C2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5567AD-4B78-41F6-B814-726D4BD4C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593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674D5E-67E6-4C23-B80A-0C66B53315E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76299"/>
            <a:ext cx="2628900" cy="5181601"/>
          </a:xfrm>
        </p:spPr>
        <p:txBody>
          <a:bodyPr vert="eaVert" anchor="b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2FEFF2A-08E8-447D-85C7-7D5A9C422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76299"/>
            <a:ext cx="7734300" cy="51816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40030D-E580-4B0C-B5A8-2C8A094D9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2DCAEB-1B6E-492E-918E-47179AF48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AE4A38-A745-436E-9E33-63B9F81C0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73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BFD42-94A9-4345-AF38-7D562B502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4C458-A63B-4032-B4EC-732DAC188C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855B5-7F2F-408B-800D-92CB34B99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03412-EA6B-43CA-8B3A-F502587CB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46E9EE-F895-4ECE-B4B2-586D65ED8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60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A8193F-AFAD-4A9A-B0EF-530DFB19D8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49" y="876299"/>
            <a:ext cx="7876722" cy="371316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D1BBE4-9FC1-4F89-B120-1C49D816F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746170"/>
            <a:ext cx="6781301" cy="104845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30A6B-E3FD-4920-8128-C263CA1D6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66B85-0649-47DB-AD69-458D8F600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25931-A293-42E9-BDF5-B2AE121D7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418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95262B-ECD6-47BB-A6F1-92A6033E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8B8779-51E9-44D1-9F7B-28F3C6D3C4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48474" y="2080517"/>
            <a:ext cx="4970124" cy="397738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9E8BFB-5295-4C5E-9CB1-E276E9D0E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0899" y="2080517"/>
            <a:ext cx="4970124" cy="3977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5E22BF-1819-4301-B699-EF5A2F4D9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00A2DF-39DE-49C3-A213-3E8423C7A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55D3A8-238B-4A68-A9F9-672D2F060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57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27D468-D010-4225-B024-DCEF543BC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571955"/>
            <a:ext cx="10441236" cy="1398359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D60A0-FCAB-425A-9ECD-94CDE4F47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4926" y="1983242"/>
            <a:ext cx="5007110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6F986B-07CB-4FB0-9419-2AAB318B8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0063" y="2813959"/>
            <a:ext cx="5007110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9D784-7968-4E8B-B704-E42EE8F187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49255" y="1983242"/>
            <a:ext cx="5031769" cy="814387"/>
          </a:xfrm>
        </p:spPr>
        <p:txBody>
          <a:bodyPr anchor="b">
            <a:normAutofit/>
          </a:bodyPr>
          <a:lstStyle>
            <a:lvl1pPr marL="0" indent="0">
              <a:lnSpc>
                <a:spcPct val="110000"/>
              </a:lnSpc>
              <a:buNone/>
              <a:defRPr sz="2000" b="0" cap="all" spc="14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5754F-08D1-4593-988F-95F0ED1A01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49255" y="2813959"/>
            <a:ext cx="5031769" cy="324394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D2E61-83B4-4C8F-BBFE-D95920342A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E80C136-A664-4013-8073-B0C6BDEF8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AE9547-8EE7-461B-9E99-484B11E918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330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02E667-0EFA-4EE6-8E4D-20805309A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59" y="895440"/>
            <a:ext cx="10138451" cy="1832349"/>
          </a:xfrm>
        </p:spPr>
        <p:txBody>
          <a:bodyPr anchor="t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7EE4825-BB8C-4567-B407-B4452409D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0838892-25DB-4A4E-9D43-6058C45C5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3DDDA-48EF-4B42-9980-4762AF509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4359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EFA7D9-6801-4DD0-8D7D-505212F46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6FA3EA-1519-4178-AC3A-231A5BAA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423DBE-6FD6-4D60-8336-7843B4BD3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2313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2D9AE-CA1A-4751-9B33-0AC09CE62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96948"/>
            <a:ext cx="3046410" cy="1479551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4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F9941-76E5-42B5-8464-C1A7010D94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60796" y="876300"/>
            <a:ext cx="5758235" cy="5181599"/>
          </a:xfrm>
        </p:spPr>
        <p:txBody>
          <a:bodyPr>
            <a:normAutofit/>
          </a:bodyPr>
          <a:lstStyle>
            <a:lvl1pPr>
              <a:defRPr sz="3600"/>
            </a:lvl1pPr>
            <a:lvl2pPr>
              <a:defRPr sz="3200"/>
            </a:lvl2pPr>
            <a:lvl3pPr>
              <a:defRPr sz="28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785D8-F112-415F-9AB4-5F2AC060D1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4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0A0B3-4E9C-4FAC-B1D1-2673F7B5A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1AA370A-33F5-48A6-962A-47C0F15D4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8AD606-A37D-4697-AA7A-EAE4F101A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44E0B5E-1030-4A34-AB09-05ACB45CE993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5377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321D4C-0A93-40A6-9645-5EF7DE6C5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989314"/>
            <a:ext cx="3046409" cy="1487185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2400" cap="all" spc="30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22F9455-852F-4604-87D4-801E8D5DB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4" y="876300"/>
            <a:ext cx="5943596" cy="51815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42061-B161-4973-9EE4-76D0B73FC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9" y="2666143"/>
            <a:ext cx="3046409" cy="3194907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DCE2E0-050A-4BC2-91DF-7A00811D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6951E3-958F-4611-B170-D081BA0250F9}" type="datetimeFigureOut">
              <a:rPr lang="en-US" smtClean="0"/>
              <a:t>3/4/26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0AB003-B443-4B96-9DD9-4284E7E1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179DBA-16C0-4FFB-B367-B96169B4B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71EFB-7B9E-4E86-A89E-697E8EBB06F2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9F2BD78-1D6B-4742-9726-75646D91F4AC}"/>
              </a:ext>
            </a:extLst>
          </p:cNvPr>
          <p:cNvCxnSpPr>
            <a:cxnSpLocks/>
          </p:cNvCxnSpPr>
          <p:nvPr/>
        </p:nvCxnSpPr>
        <p:spPr>
          <a:xfrm>
            <a:off x="4610100" y="898989"/>
            <a:ext cx="0" cy="513879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4894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65000"/>
                <a:lumOff val="35000"/>
              </a:schemeClr>
            </a:gs>
            <a:gs pos="96000">
              <a:schemeClr val="bg1">
                <a:lumMod val="65000"/>
                <a:lumOff val="35000"/>
              </a:schemeClr>
            </a:gs>
            <a:gs pos="95000">
              <a:srgbClr val="B2CBDD"/>
            </a:gs>
            <a:gs pos="86000">
              <a:schemeClr val="bg1"/>
            </a:gs>
            <a:gs pos="86000">
              <a:schemeClr val="tx2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98CBCD-166B-4F97-A6DF-DAA3BF2B2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760" y="876302"/>
            <a:ext cx="10427840" cy="108605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64D6D9-636D-450B-839A-22AE0CED2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9758" y="2065984"/>
            <a:ext cx="10427841" cy="39032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E6CAEC-1EE5-4B71-9646-5C378EEBEF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82838" y="6356350"/>
            <a:ext cx="33613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326951E3-958F-4611-B170-D081BA0250F9}" type="datetimeFigureOut">
              <a:rPr lang="en-US" smtClean="0"/>
              <a:pPr/>
              <a:t>3/4/26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70EF8-70B2-4AFC-8388-691A146AA7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58748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F07DC7-D05C-4038-B51A-F00B7B9C99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20400" y="6356350"/>
            <a:ext cx="6176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i="1">
                <a:solidFill>
                  <a:schemeClr val="tx2"/>
                </a:solidFill>
              </a:defRPr>
            </a:lvl1pPr>
          </a:lstStyle>
          <a:p>
            <a:fld id="{57871EFB-7B9E-4E86-A89E-697E8EBB06F2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EAD4CCDA-06BF-4D2A-B44F-195AEC0B5B22}"/>
              </a:ext>
            </a:extLst>
          </p:cNvPr>
          <p:cNvCxnSpPr>
            <a:cxnSpLocks/>
          </p:cNvCxnSpPr>
          <p:nvPr/>
        </p:nvCxnSpPr>
        <p:spPr>
          <a:xfrm>
            <a:off x="952498" y="6252722"/>
            <a:ext cx="10325101" cy="0"/>
          </a:xfrm>
          <a:prstGeom prst="line">
            <a:avLst/>
          </a:prstGeom>
          <a:ln w="1079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4316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70000"/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Tx/>
        <a:buNone/>
        <a:defRPr sz="1800" i="1" kern="1200">
          <a:solidFill>
            <a:schemeClr val="tx2"/>
          </a:solidFill>
          <a:latin typeface="+mn-lt"/>
          <a:ea typeface="+mn-ea"/>
          <a:cs typeface="+mn-cs"/>
        </a:defRPr>
      </a:lvl2pPr>
      <a:lvl3pPr marL="50292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548640" indent="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None/>
        <a:defRPr sz="1600" i="1" kern="1200">
          <a:solidFill>
            <a:schemeClr val="tx2"/>
          </a:solidFill>
          <a:latin typeface="+mn-lt"/>
          <a:ea typeface="+mn-ea"/>
          <a:cs typeface="+mn-cs"/>
        </a:defRPr>
      </a:lvl4pPr>
      <a:lvl5pPr marL="822960" indent="-228600" algn="l" defTabSz="914400" rtl="0" eaLnBrk="1" latinLnBrk="0" hangingPunct="1">
        <a:lnSpc>
          <a:spcPct val="120000"/>
        </a:lnSpc>
        <a:spcBef>
          <a:spcPts val="500"/>
        </a:spcBef>
        <a:buSzPct val="70000"/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FF4F1B1F-38C9-4BA3-8793-E2B6FC978C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F5F58E1-19F0-BFE0-BE8B-60FF1DE27A4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</a:blip>
          <a:srcRect t="25000"/>
          <a:stretch>
            <a:fillRect/>
          </a:stretch>
        </p:blipFill>
        <p:spPr>
          <a:xfrm>
            <a:off x="0" y="52809"/>
            <a:ext cx="12191999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F3A9FE-1B58-8687-ADFD-C65CC23BD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1591" y="1330722"/>
            <a:ext cx="9428813" cy="2124677"/>
          </a:xfrm>
        </p:spPr>
        <p:txBody>
          <a:bodyPr anchor="b">
            <a:noAutofit/>
          </a:bodyPr>
          <a:lstStyle/>
          <a:p>
            <a:pPr algn="ctr"/>
            <a:r>
              <a:rPr lang="en-US" sz="6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Biblical Counseling</a:t>
            </a:r>
            <a:br>
              <a:rPr lang="en-US" sz="6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6000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ACBC Case Study Exam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6B5C80BC-C547-4FD8-9B68-6A9207F085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101557" y="3481804"/>
            <a:ext cx="0" cy="131078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6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BDA6FB-6F03-82C1-3513-557E7D9B64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E9F64C-B2CC-11C8-B1BC-031BC316EF6E}"/>
              </a:ext>
            </a:extLst>
          </p:cNvPr>
          <p:cNvSpPr txBox="1"/>
          <p:nvPr/>
        </p:nvSpPr>
        <p:spPr>
          <a:xfrm>
            <a:off x="308956" y="729222"/>
            <a:ext cx="11236037" cy="56305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Ephesians 4:22-24 with Anger: 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 V22…. </a:t>
            </a: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Identify the Old Self, Examination Questions</a:t>
            </a:r>
            <a:b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</a:b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            (Psalm 139:23-24) 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V23…. </a:t>
            </a: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Renew your mind in the Scriptures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V24…. </a:t>
            </a: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Choose to put on the New Self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1180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47DEBF0-6FDC-4CDF-3F57-7CDC7E6F6A8F}"/>
              </a:ext>
            </a:extLst>
          </p:cNvPr>
          <p:cNvSpPr txBox="1"/>
          <p:nvPr/>
        </p:nvSpPr>
        <p:spPr>
          <a:xfrm>
            <a:off x="217712" y="84591"/>
            <a:ext cx="11705112" cy="3772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Question </a:t>
            </a: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4</a:t>
            </a: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:</a:t>
            </a:r>
          </a:p>
          <a:p>
            <a:pPr>
              <a:lnSpc>
                <a:spcPct val="115000"/>
              </a:lnSpc>
            </a:pPr>
            <a:endParaRPr lang="en-US" sz="3500" kern="0" dirty="0"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Provide a biblical definition of anger.  Describe manifestations of anger in both the inner and outer man.  Explain the biblical factors that drive anger.  Detail several biblical strategies to respond to anger. </a:t>
            </a: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77634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976EBA-707D-A0EE-7085-B12BAFAD81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CF50D3-9171-E0F8-1399-8F0ECDD71C54}"/>
              </a:ext>
            </a:extLst>
          </p:cNvPr>
          <p:cNvSpPr txBox="1"/>
          <p:nvPr/>
        </p:nvSpPr>
        <p:spPr>
          <a:xfrm>
            <a:off x="313089" y="572143"/>
            <a:ext cx="11236037" cy="7488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Anger is either righteous or unrighteous. </a:t>
            </a:r>
          </a:p>
          <a:p>
            <a:pPr lvl="0"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</a:p>
          <a:p>
            <a:pPr marL="457200" lvl="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God expresses righteous anger which is His divine displeasure against evil. </a:t>
            </a:r>
          </a:p>
          <a:p>
            <a:pPr marL="457200" lvl="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Psalm 7:11 </a:t>
            </a:r>
          </a:p>
          <a:p>
            <a:pPr lvl="0">
              <a:lnSpc>
                <a:spcPct val="115000"/>
              </a:lnSpc>
            </a:pP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Matthew 21:12-13 </a:t>
            </a:r>
          </a:p>
          <a:p>
            <a:pPr lvl="0">
              <a:lnSpc>
                <a:spcPct val="115000"/>
              </a:lnSpc>
            </a:pPr>
            <a:r>
              <a:rPr lang="en-US" sz="3500" kern="0" dirty="0"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Acts 17:16</a:t>
            </a: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365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704857-68C8-EFFD-4579-91C6EB9B74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D11024-F00A-F605-4B38-6FC0595C37C5}"/>
              </a:ext>
            </a:extLst>
          </p:cNvPr>
          <p:cNvSpPr txBox="1"/>
          <p:nvPr/>
        </p:nvSpPr>
        <p:spPr>
          <a:xfrm>
            <a:off x="313089" y="77468"/>
            <a:ext cx="11753993" cy="7488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Anger is an emotion and often has a physical component in that the whole person is engaged in the response. </a:t>
            </a:r>
          </a:p>
          <a:p>
            <a:pPr lvl="0"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</a:p>
          <a:p>
            <a:pPr lvl="0" algn="ctr"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Genesis 4:5 </a:t>
            </a:r>
          </a:p>
          <a:p>
            <a:pPr lvl="0"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marL="457200" lvl="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Often there is an action or a desire for action that accompanies anger, which can be manifested in a variety of responses.</a:t>
            </a:r>
          </a:p>
          <a:p>
            <a:pPr marL="457200" lvl="0" indent="-457200">
              <a:lnSpc>
                <a:spcPct val="115000"/>
              </a:lnSpc>
              <a:buFont typeface="Arial" panose="020B0604020202020204" pitchFamily="34" charset="0"/>
              <a:buChar char="•"/>
            </a:pPr>
            <a:endParaRPr lang="en-US" sz="3500" kern="0" dirty="0">
              <a:solidFill>
                <a:srgbClr val="B2CBDD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lvl="0" algn="ctr"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Genesis 39:19-20                  Exodus 32:19-20  </a:t>
            </a:r>
          </a:p>
          <a:p>
            <a:pPr lvl="0"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lvl="0"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89475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5F3954-3B02-ED8B-FFEB-BC3D92AB1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B9A6427-A444-1026-4430-BFE892F12C27}"/>
              </a:ext>
            </a:extLst>
          </p:cNvPr>
          <p:cNvSpPr txBox="1"/>
          <p:nvPr/>
        </p:nvSpPr>
        <p:spPr>
          <a:xfrm>
            <a:off x="313089" y="1891275"/>
            <a:ext cx="11236037" cy="19141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Righteous Anger</a:t>
            </a:r>
          </a:p>
          <a:p>
            <a:pPr lvl="0" algn="ctr"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lvl="0" algn="ctr"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Ephesians 4:26-27</a:t>
            </a: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102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83EBC5-6B19-E4DD-A046-87F2E0CEC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D59BA58-A5F2-6E77-4E5C-F4D82F5D5E3C}"/>
              </a:ext>
            </a:extLst>
          </p:cNvPr>
          <p:cNvSpPr txBox="1"/>
          <p:nvPr/>
        </p:nvSpPr>
        <p:spPr>
          <a:xfrm>
            <a:off x="308956" y="189576"/>
            <a:ext cx="11713155" cy="68693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Manifestations of Unrighteous Anger: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en-US" sz="3500" u="sng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Aggressive</a:t>
            </a: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				      </a:t>
            </a:r>
            <a:r>
              <a:rPr lang="en-US" sz="3500" u="sng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Passive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Yelling, screaming			      Clamming up / moody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Slamming things around		      Fleeing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Cursing					      Being frustrated, irritated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Telling someone off			      Denying anything is wrong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Attacking verbally, name calling   Glaring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Hitting					      Signing, huffing, snorting, etc.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558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B85B81-3A91-1251-F2C8-EAF6D5A9C4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B428998-7541-A2C2-8D76-22C59AD69591}"/>
              </a:ext>
            </a:extLst>
          </p:cNvPr>
          <p:cNvSpPr txBox="1"/>
          <p:nvPr/>
        </p:nvSpPr>
        <p:spPr>
          <a:xfrm>
            <a:off x="308956" y="1392162"/>
            <a:ext cx="11236037" cy="3772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Inward manifestations </a:t>
            </a:r>
          </a:p>
          <a:p>
            <a:pPr algn="ctr"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Outward manifestations </a:t>
            </a:r>
          </a:p>
          <a:p>
            <a:pPr algn="ctr"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615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DD63DF-05C1-C8FB-E2CA-CE1AA90BF9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E446475-A4FD-E32B-7478-4F7AFFD8A9A5}"/>
              </a:ext>
            </a:extLst>
          </p:cNvPr>
          <p:cNvSpPr txBox="1"/>
          <p:nvPr/>
        </p:nvSpPr>
        <p:spPr>
          <a:xfrm>
            <a:off x="308956" y="399442"/>
            <a:ext cx="11236037" cy="6249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Sinful Anger Displeases God:</a:t>
            </a:r>
          </a:p>
          <a:p>
            <a:pPr>
              <a:lnSpc>
                <a:spcPct val="115000"/>
              </a:lnSpc>
            </a:pPr>
            <a:endParaRPr lang="en-US" sz="3500" kern="0" dirty="0">
              <a:solidFill>
                <a:srgbClr val="B2CBDD"/>
              </a:solidFill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Psalm 37:8-9</a:t>
            </a:r>
            <a:b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</a:b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Proverbs 14:29 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Matthew 5:21-26 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Ephesians 4:31 </a:t>
            </a:r>
          </a:p>
          <a:p>
            <a:pPr>
              <a:lnSpc>
                <a:spcPct val="115000"/>
              </a:lnSpc>
            </a:pPr>
            <a:r>
              <a:rPr lang="en-US" sz="3500" kern="0" dirty="0"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James 1:19-21 </a:t>
            </a: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4000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5DF3C-BE8A-8412-7BBF-FE7567EB4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6BD2EC4-AD91-2B1E-2E52-9D7172174D31}"/>
              </a:ext>
            </a:extLst>
          </p:cNvPr>
          <p:cNvSpPr txBox="1"/>
          <p:nvPr/>
        </p:nvSpPr>
        <p:spPr>
          <a:xfrm>
            <a:off x="263236" y="2317167"/>
            <a:ext cx="11236037" cy="1294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5000"/>
              </a:lnSpc>
            </a:pPr>
            <a:r>
              <a:rPr lang="en-US" sz="3500" kern="0" dirty="0">
                <a:solidFill>
                  <a:srgbClr val="B2CBDD"/>
                </a:solidFill>
                <a:effectLst/>
                <a:latin typeface="Calibri" panose="020F0502020204030204" pitchFamily="34" charset="0"/>
                <a:ea typeface="Aptos" panose="020B0004020202020204" pitchFamily="34" charset="0"/>
                <a:cs typeface="Calibri" panose="020F0502020204030204" pitchFamily="34" charset="0"/>
              </a:rPr>
              <a:t>Identifying Sinful Anger </a:t>
            </a:r>
            <a:endParaRPr lang="en-US" sz="3500" kern="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  <a:p>
            <a:pPr algn="ctr">
              <a:lnSpc>
                <a:spcPct val="115000"/>
              </a:lnSpc>
            </a:pPr>
            <a:endParaRPr lang="en-US" sz="3500" kern="100" dirty="0">
              <a:effectLst/>
              <a:latin typeface="Calibri" panose="020F0502020204030204" pitchFamily="34" charset="0"/>
              <a:ea typeface="Aptos" panose="020B000402020202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754582"/>
      </p:ext>
    </p:extLst>
  </p:cSld>
  <p:clrMapOvr>
    <a:masterClrMapping/>
  </p:clrMapOvr>
</p:sld>
</file>

<file path=ppt/theme/theme1.xml><?xml version="1.0" encoding="utf-8"?>
<a:theme xmlns:a="http://schemas.openxmlformats.org/drawingml/2006/main" name="VaultVTI">
  <a:themeElements>
    <a:clrScheme name="archway">
      <a:dk1>
        <a:sysClr val="windowText" lastClr="000000"/>
      </a:dk1>
      <a:lt1>
        <a:sysClr val="window" lastClr="FFFFFF"/>
      </a:lt1>
      <a:dk2>
        <a:srgbClr val="262626"/>
      </a:dk2>
      <a:lt2>
        <a:srgbClr val="CCC9C2"/>
      </a:lt2>
      <a:accent1>
        <a:srgbClr val="A85E3E"/>
      </a:accent1>
      <a:accent2>
        <a:srgbClr val="C3743C"/>
      </a:accent2>
      <a:accent3>
        <a:srgbClr val="CF6749"/>
      </a:accent3>
      <a:accent4>
        <a:srgbClr val="7D8B71"/>
      </a:accent4>
      <a:accent5>
        <a:srgbClr val="A37A59"/>
      </a:accent5>
      <a:accent6>
        <a:srgbClr val="AB8244"/>
      </a:accent6>
      <a:hlink>
        <a:srgbClr val="B94F31"/>
      </a:hlink>
      <a:folHlink>
        <a:srgbClr val="667458"/>
      </a:folHlink>
    </a:clrScheme>
    <a:fontScheme name="Custom 5">
      <a:majorFont>
        <a:latin typeface="Georgia Pro Light"/>
        <a:ea typeface=""/>
        <a:cs typeface=""/>
      </a:majorFont>
      <a:minorFont>
        <a:latin typeface="Georgia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ultVTI" id="{144E1EB0-F9F9-4F8D-8264-A2820BA0C47A}" vid="{3A992A48-7697-4A22-A884-B4A11E6218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</TotalTime>
  <Words>263</Words>
  <Application>Microsoft Macintosh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Georgia Pro Light</vt:lpstr>
      <vt:lpstr>VaultVTI</vt:lpstr>
      <vt:lpstr>Biblical Counseling ACBC Case Study Exam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Gina Cody</dc:creator>
  <cp:lastModifiedBy>Gina Cody</cp:lastModifiedBy>
  <cp:revision>25</cp:revision>
  <cp:lastPrinted>2025-10-29T15:41:30Z</cp:lastPrinted>
  <dcterms:created xsi:type="dcterms:W3CDTF">2025-09-17T16:40:19Z</dcterms:created>
  <dcterms:modified xsi:type="dcterms:W3CDTF">2026-03-04T18:24:30Z</dcterms:modified>
</cp:coreProperties>
</file>