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sldIdLst>
    <p:sldId id="256" r:id="rId2"/>
    <p:sldId id="257" r:id="rId3"/>
    <p:sldId id="258" r:id="rId4"/>
    <p:sldId id="259" r:id="rId5"/>
  </p:sldIdLst>
  <p:sldSz cx="9321800" cy="7315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29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82"/>
    <p:restoredTop sz="91961"/>
  </p:normalViewPr>
  <p:slideViewPr>
    <p:cSldViewPr snapToGrid="0" snapToObjects="1">
      <p:cViewPr>
        <p:scale>
          <a:sx n="86" d="100"/>
          <a:sy n="86" d="100"/>
        </p:scale>
        <p:origin x="1032" y="240"/>
      </p:cViewPr>
      <p:guideLst>
        <p:guide orient="horz" pos="2448"/>
        <p:guide pos="29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979320-7DAA-F343-ABC9-06E5CD48CF47}" type="datetimeFigureOut">
              <a:rPr lang="en-US" smtClean="0"/>
              <a:t>8/2/23</a:t>
            </a:fld>
            <a:endParaRPr lang="en-US"/>
          </a:p>
        </p:txBody>
      </p:sp>
      <p:sp>
        <p:nvSpPr>
          <p:cNvPr id="4" name="Slide Image Placeholder 3"/>
          <p:cNvSpPr>
            <a:spLocks noGrp="1" noRot="1" noChangeAspect="1"/>
          </p:cNvSpPr>
          <p:nvPr>
            <p:ph type="sldImg" idx="2"/>
          </p:nvPr>
        </p:nvSpPr>
        <p:spPr>
          <a:xfrm>
            <a:off x="1462088" y="1143000"/>
            <a:ext cx="39338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6FA840-2915-F344-9CBB-CA449EF18B8C}" type="slidenum">
              <a:rPr lang="en-US" smtClean="0"/>
              <a:t>‹#›</a:t>
            </a:fld>
            <a:endParaRPr lang="en-US"/>
          </a:p>
        </p:txBody>
      </p:sp>
    </p:spTree>
    <p:extLst>
      <p:ext uri="{BB962C8B-B14F-4D97-AF65-F5344CB8AC3E}">
        <p14:creationId xmlns:p14="http://schemas.microsoft.com/office/powerpoint/2010/main" val="1057269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1</a:t>
            </a:fld>
            <a:endParaRPr lang="en-US"/>
          </a:p>
        </p:txBody>
      </p:sp>
    </p:spTree>
    <p:extLst>
      <p:ext uri="{BB962C8B-B14F-4D97-AF65-F5344CB8AC3E}">
        <p14:creationId xmlns:p14="http://schemas.microsoft.com/office/powerpoint/2010/main" val="2942018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2</a:t>
            </a:fld>
            <a:endParaRPr lang="en-US"/>
          </a:p>
        </p:txBody>
      </p:sp>
    </p:spTree>
    <p:extLst>
      <p:ext uri="{BB962C8B-B14F-4D97-AF65-F5344CB8AC3E}">
        <p14:creationId xmlns:p14="http://schemas.microsoft.com/office/powerpoint/2010/main" val="2348596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9135" y="1197187"/>
            <a:ext cx="7923530" cy="2546773"/>
          </a:xfrm>
        </p:spPr>
        <p:txBody>
          <a:bodyPr anchor="b"/>
          <a:lstStyle>
            <a:lvl1pPr algn="ctr">
              <a:defRPr sz="6116"/>
            </a:lvl1pPr>
          </a:lstStyle>
          <a:p>
            <a:r>
              <a:rPr lang="en-US"/>
              <a:t>Click to edit Master title style</a:t>
            </a:r>
            <a:endParaRPr lang="en-US" dirty="0"/>
          </a:p>
        </p:txBody>
      </p:sp>
      <p:sp>
        <p:nvSpPr>
          <p:cNvPr id="3" name="Subtitle 2"/>
          <p:cNvSpPr>
            <a:spLocks noGrp="1"/>
          </p:cNvSpPr>
          <p:nvPr>
            <p:ph type="subTitle" idx="1"/>
          </p:nvPr>
        </p:nvSpPr>
        <p:spPr>
          <a:xfrm>
            <a:off x="1165225" y="3842174"/>
            <a:ext cx="6991350" cy="1766146"/>
          </a:xfrm>
        </p:spPr>
        <p:txBody>
          <a:bodyPr/>
          <a:lstStyle>
            <a:lvl1pPr marL="0" indent="0" algn="ctr">
              <a:buNone/>
              <a:defRPr sz="2447"/>
            </a:lvl1pPr>
            <a:lvl2pPr marL="466070" indent="0" algn="ctr">
              <a:buNone/>
              <a:defRPr sz="2039"/>
            </a:lvl2pPr>
            <a:lvl3pPr marL="932139" indent="0" algn="ctr">
              <a:buNone/>
              <a:defRPr sz="1835"/>
            </a:lvl3pPr>
            <a:lvl4pPr marL="1398209" indent="0" algn="ctr">
              <a:buNone/>
              <a:defRPr sz="1631"/>
            </a:lvl4pPr>
            <a:lvl5pPr marL="1864279" indent="0" algn="ctr">
              <a:buNone/>
              <a:defRPr sz="1631"/>
            </a:lvl5pPr>
            <a:lvl6pPr marL="2330348" indent="0" algn="ctr">
              <a:buNone/>
              <a:defRPr sz="1631"/>
            </a:lvl6pPr>
            <a:lvl7pPr marL="2796418" indent="0" algn="ctr">
              <a:buNone/>
              <a:defRPr sz="1631"/>
            </a:lvl7pPr>
            <a:lvl8pPr marL="3262488" indent="0" algn="ctr">
              <a:buNone/>
              <a:defRPr sz="1631"/>
            </a:lvl8pPr>
            <a:lvl9pPr marL="3728557" indent="0" algn="ctr">
              <a:buNone/>
              <a:defRPr sz="16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256388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301202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914" y="389467"/>
            <a:ext cx="2010013"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40874" y="389467"/>
            <a:ext cx="5913517"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402762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912201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6019" y="1823722"/>
            <a:ext cx="8040053" cy="3042919"/>
          </a:xfrm>
        </p:spPr>
        <p:txBody>
          <a:bodyPr anchor="b"/>
          <a:lstStyle>
            <a:lvl1pPr>
              <a:defRPr sz="6116"/>
            </a:lvl1pPr>
          </a:lstStyle>
          <a:p>
            <a:r>
              <a:rPr lang="en-US"/>
              <a:t>Click to edit Master title style</a:t>
            </a:r>
            <a:endParaRPr lang="en-US" dirty="0"/>
          </a:p>
        </p:txBody>
      </p:sp>
      <p:sp>
        <p:nvSpPr>
          <p:cNvPr id="3" name="Text Placeholder 2"/>
          <p:cNvSpPr>
            <a:spLocks noGrp="1"/>
          </p:cNvSpPr>
          <p:nvPr>
            <p:ph type="body" idx="1"/>
          </p:nvPr>
        </p:nvSpPr>
        <p:spPr>
          <a:xfrm>
            <a:off x="636019" y="4895429"/>
            <a:ext cx="8040053" cy="1600199"/>
          </a:xfrm>
        </p:spPr>
        <p:txBody>
          <a:bodyPr/>
          <a:lstStyle>
            <a:lvl1pPr marL="0" indent="0">
              <a:buNone/>
              <a:defRPr sz="2447">
                <a:solidFill>
                  <a:schemeClr val="tx1"/>
                </a:solidFill>
              </a:defRPr>
            </a:lvl1pPr>
            <a:lvl2pPr marL="466070" indent="0">
              <a:buNone/>
              <a:defRPr sz="2039">
                <a:solidFill>
                  <a:schemeClr val="tx1">
                    <a:tint val="75000"/>
                  </a:schemeClr>
                </a:solidFill>
              </a:defRPr>
            </a:lvl2pPr>
            <a:lvl3pPr marL="932139" indent="0">
              <a:buNone/>
              <a:defRPr sz="1835">
                <a:solidFill>
                  <a:schemeClr val="tx1">
                    <a:tint val="75000"/>
                  </a:schemeClr>
                </a:solidFill>
              </a:defRPr>
            </a:lvl3pPr>
            <a:lvl4pPr marL="1398209" indent="0">
              <a:buNone/>
              <a:defRPr sz="1631">
                <a:solidFill>
                  <a:schemeClr val="tx1">
                    <a:tint val="75000"/>
                  </a:schemeClr>
                </a:solidFill>
              </a:defRPr>
            </a:lvl4pPr>
            <a:lvl5pPr marL="1864279" indent="0">
              <a:buNone/>
              <a:defRPr sz="1631">
                <a:solidFill>
                  <a:schemeClr val="tx1">
                    <a:tint val="75000"/>
                  </a:schemeClr>
                </a:solidFill>
              </a:defRPr>
            </a:lvl5pPr>
            <a:lvl6pPr marL="2330348" indent="0">
              <a:buNone/>
              <a:defRPr sz="1631">
                <a:solidFill>
                  <a:schemeClr val="tx1">
                    <a:tint val="75000"/>
                  </a:schemeClr>
                </a:solidFill>
              </a:defRPr>
            </a:lvl6pPr>
            <a:lvl7pPr marL="2796418" indent="0">
              <a:buNone/>
              <a:defRPr sz="1631">
                <a:solidFill>
                  <a:schemeClr val="tx1">
                    <a:tint val="75000"/>
                  </a:schemeClr>
                </a:solidFill>
              </a:defRPr>
            </a:lvl7pPr>
            <a:lvl8pPr marL="3262488" indent="0">
              <a:buNone/>
              <a:defRPr sz="1631">
                <a:solidFill>
                  <a:schemeClr val="tx1">
                    <a:tint val="75000"/>
                  </a:schemeClr>
                </a:solidFill>
              </a:defRPr>
            </a:lvl8pPr>
            <a:lvl9pPr marL="3728557" indent="0">
              <a:buNone/>
              <a:defRPr sz="16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B0CD2-02C3-DF4C-BBFF-2F24535D5947}" type="datetimeFigureOut">
              <a:rPr lang="en-US" smtClean="0"/>
              <a:t>8/2/23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041585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40874"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19161"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6B0CD2-02C3-DF4C-BBFF-2F24535D5947}" type="datetimeFigureOut">
              <a:rPr lang="en-US" smtClean="0"/>
              <a:t>8/2/23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43536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2088" y="389468"/>
            <a:ext cx="8040053"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42089" y="1793241"/>
            <a:ext cx="3943558"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4" name="Content Placeholder 3"/>
          <p:cNvSpPr>
            <a:spLocks noGrp="1"/>
          </p:cNvSpPr>
          <p:nvPr>
            <p:ph sz="half" idx="2"/>
          </p:nvPr>
        </p:nvSpPr>
        <p:spPr>
          <a:xfrm>
            <a:off x="642089" y="2672080"/>
            <a:ext cx="3943558"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19162" y="1793241"/>
            <a:ext cx="3962979"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6" name="Content Placeholder 5"/>
          <p:cNvSpPr>
            <a:spLocks noGrp="1"/>
          </p:cNvSpPr>
          <p:nvPr>
            <p:ph sz="quarter" idx="4"/>
          </p:nvPr>
        </p:nvSpPr>
        <p:spPr>
          <a:xfrm>
            <a:off x="4719162" y="2672080"/>
            <a:ext cx="3962979"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6B0CD2-02C3-DF4C-BBFF-2F24535D5947}" type="datetimeFigureOut">
              <a:rPr lang="en-US" smtClean="0"/>
              <a:t>8/2/23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380893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6B0CD2-02C3-DF4C-BBFF-2F24535D5947}" type="datetimeFigureOut">
              <a:rPr lang="en-US" smtClean="0"/>
              <a:t>8/2/23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751580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B0CD2-02C3-DF4C-BBFF-2F24535D5947}" type="datetimeFigureOut">
              <a:rPr lang="en-US" smtClean="0"/>
              <a:t>8/2/23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589807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Content Placeholder 2"/>
          <p:cNvSpPr>
            <a:spLocks noGrp="1"/>
          </p:cNvSpPr>
          <p:nvPr>
            <p:ph idx="1"/>
          </p:nvPr>
        </p:nvSpPr>
        <p:spPr>
          <a:xfrm>
            <a:off x="3962979" y="1053255"/>
            <a:ext cx="4719161" cy="5198533"/>
          </a:xfrm>
        </p:spPr>
        <p:txBody>
          <a:bodyPr/>
          <a:lstStyle>
            <a:lvl1pPr>
              <a:defRPr sz="3262"/>
            </a:lvl1pPr>
            <a:lvl2pPr>
              <a:defRPr sz="2854"/>
            </a:lvl2pPr>
            <a:lvl3pPr>
              <a:defRPr sz="2447"/>
            </a:lvl3pPr>
            <a:lvl4pPr>
              <a:defRPr sz="2039"/>
            </a:lvl4pPr>
            <a:lvl5pPr>
              <a:defRPr sz="2039"/>
            </a:lvl5pPr>
            <a:lvl6pPr>
              <a:defRPr sz="2039"/>
            </a:lvl6pPr>
            <a:lvl7pPr>
              <a:defRPr sz="2039"/>
            </a:lvl7pPr>
            <a:lvl8pPr>
              <a:defRPr sz="2039"/>
            </a:lvl8pPr>
            <a:lvl9pPr>
              <a:defRPr sz="20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8/2/23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63710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3962979" y="1053255"/>
            <a:ext cx="4719161" cy="5198533"/>
          </a:xfrm>
        </p:spPr>
        <p:txBody>
          <a:bodyPr anchor="t"/>
          <a:lstStyle>
            <a:lvl1pPr marL="0" indent="0">
              <a:buNone/>
              <a:defRPr sz="3262"/>
            </a:lvl1pPr>
            <a:lvl2pPr marL="466070" indent="0">
              <a:buNone/>
              <a:defRPr sz="2854"/>
            </a:lvl2pPr>
            <a:lvl3pPr marL="932139" indent="0">
              <a:buNone/>
              <a:defRPr sz="2447"/>
            </a:lvl3pPr>
            <a:lvl4pPr marL="1398209" indent="0">
              <a:buNone/>
              <a:defRPr sz="2039"/>
            </a:lvl4pPr>
            <a:lvl5pPr marL="1864279" indent="0">
              <a:buNone/>
              <a:defRPr sz="2039"/>
            </a:lvl5pPr>
            <a:lvl6pPr marL="2330348" indent="0">
              <a:buNone/>
              <a:defRPr sz="2039"/>
            </a:lvl6pPr>
            <a:lvl7pPr marL="2796418" indent="0">
              <a:buNone/>
              <a:defRPr sz="2039"/>
            </a:lvl7pPr>
            <a:lvl8pPr marL="3262488" indent="0">
              <a:buNone/>
              <a:defRPr sz="2039"/>
            </a:lvl8pPr>
            <a:lvl9pPr marL="3728557" indent="0">
              <a:buNone/>
              <a:defRPr sz="2039"/>
            </a:lvl9pPr>
          </a:lstStyle>
          <a:p>
            <a:r>
              <a:rPr lang="en-US"/>
              <a:t>Click icon to add picture</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8/2/23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874884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874" y="389468"/>
            <a:ext cx="8040053"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40874" y="1947333"/>
            <a:ext cx="8040053"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874" y="6780108"/>
            <a:ext cx="2097405" cy="389467"/>
          </a:xfrm>
          <a:prstGeom prst="rect">
            <a:avLst/>
          </a:prstGeom>
        </p:spPr>
        <p:txBody>
          <a:bodyPr vert="horz" lIns="91440" tIns="45720" rIns="91440" bIns="45720" rtlCol="0" anchor="ctr"/>
          <a:lstStyle>
            <a:lvl1pPr algn="l">
              <a:defRPr sz="1223">
                <a:solidFill>
                  <a:schemeClr val="tx1">
                    <a:tint val="75000"/>
                  </a:schemeClr>
                </a:solidFill>
              </a:defRPr>
            </a:lvl1pPr>
          </a:lstStyle>
          <a:p>
            <a:fld id="{896B0CD2-02C3-DF4C-BBFF-2F24535D5947}" type="datetimeFigureOut">
              <a:rPr lang="en-US" smtClean="0"/>
              <a:t>8/2/23</a:t>
            </a:fld>
            <a:endParaRPr lang="en-US"/>
          </a:p>
        </p:txBody>
      </p:sp>
      <p:sp>
        <p:nvSpPr>
          <p:cNvPr id="5" name="Footer Placeholder 4"/>
          <p:cNvSpPr>
            <a:spLocks noGrp="1"/>
          </p:cNvSpPr>
          <p:nvPr>
            <p:ph type="ftr" sz="quarter" idx="3"/>
          </p:nvPr>
        </p:nvSpPr>
        <p:spPr>
          <a:xfrm>
            <a:off x="3087846" y="6780108"/>
            <a:ext cx="3146108" cy="389467"/>
          </a:xfrm>
          <a:prstGeom prst="rect">
            <a:avLst/>
          </a:prstGeom>
        </p:spPr>
        <p:txBody>
          <a:bodyPr vert="horz" lIns="91440" tIns="45720" rIns="91440" bIns="45720" rtlCol="0" anchor="ctr"/>
          <a:lstStyle>
            <a:lvl1pPr algn="ctr">
              <a:defRPr sz="12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83521" y="6780108"/>
            <a:ext cx="2097405" cy="389467"/>
          </a:xfrm>
          <a:prstGeom prst="rect">
            <a:avLst/>
          </a:prstGeom>
        </p:spPr>
        <p:txBody>
          <a:bodyPr vert="horz" lIns="91440" tIns="45720" rIns="91440" bIns="45720" rtlCol="0" anchor="ctr"/>
          <a:lstStyle>
            <a:lvl1pPr algn="r">
              <a:defRPr sz="1223">
                <a:solidFill>
                  <a:schemeClr val="tx1">
                    <a:tint val="75000"/>
                  </a:schemeClr>
                </a:solidFill>
              </a:defRPr>
            </a:lvl1pPr>
          </a:lstStyle>
          <a:p>
            <a:fld id="{039C443C-0AD0-584D-B391-51D273C95A8C}" type="slidenum">
              <a:rPr lang="en-US" smtClean="0"/>
              <a:t>‹#›</a:t>
            </a:fld>
            <a:endParaRPr lang="en-US"/>
          </a:p>
        </p:txBody>
      </p:sp>
    </p:spTree>
    <p:extLst>
      <p:ext uri="{BB962C8B-B14F-4D97-AF65-F5344CB8AC3E}">
        <p14:creationId xmlns:p14="http://schemas.microsoft.com/office/powerpoint/2010/main" val="22696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32139" rtl="0" eaLnBrk="1" latinLnBrk="0" hangingPunct="1">
        <a:lnSpc>
          <a:spcPct val="90000"/>
        </a:lnSpc>
        <a:spcBef>
          <a:spcPct val="0"/>
        </a:spcBef>
        <a:buNone/>
        <a:defRPr sz="4485" kern="1200">
          <a:solidFill>
            <a:schemeClr val="tx1"/>
          </a:solidFill>
          <a:latin typeface="+mj-lt"/>
          <a:ea typeface="+mj-ea"/>
          <a:cs typeface="+mj-cs"/>
        </a:defRPr>
      </a:lvl1pPr>
    </p:titleStyle>
    <p:bodyStyle>
      <a:lvl1pPr marL="233035" indent="-233035" algn="l" defTabSz="932139" rtl="0" eaLnBrk="1" latinLnBrk="0" hangingPunct="1">
        <a:lnSpc>
          <a:spcPct val="90000"/>
        </a:lnSpc>
        <a:spcBef>
          <a:spcPts val="1019"/>
        </a:spcBef>
        <a:buFont typeface="Arial" panose="020B0604020202020204" pitchFamily="34" charset="0"/>
        <a:buChar char="•"/>
        <a:defRPr sz="2854" kern="1200">
          <a:solidFill>
            <a:schemeClr val="tx1"/>
          </a:solidFill>
          <a:latin typeface="+mn-lt"/>
          <a:ea typeface="+mn-ea"/>
          <a:cs typeface="+mn-cs"/>
        </a:defRPr>
      </a:lvl1pPr>
      <a:lvl2pPr marL="699105" indent="-233035" algn="l" defTabSz="932139" rtl="0" eaLnBrk="1" latinLnBrk="0" hangingPunct="1">
        <a:lnSpc>
          <a:spcPct val="90000"/>
        </a:lnSpc>
        <a:spcBef>
          <a:spcPts val="510"/>
        </a:spcBef>
        <a:buFont typeface="Arial" panose="020B0604020202020204" pitchFamily="34" charset="0"/>
        <a:buChar char="•"/>
        <a:defRPr sz="2447" kern="1200">
          <a:solidFill>
            <a:schemeClr val="tx1"/>
          </a:solidFill>
          <a:latin typeface="+mn-lt"/>
          <a:ea typeface="+mn-ea"/>
          <a:cs typeface="+mn-cs"/>
        </a:defRPr>
      </a:lvl2pPr>
      <a:lvl3pPr marL="1165174" indent="-233035" algn="l" defTabSz="932139" rtl="0" eaLnBrk="1" latinLnBrk="0" hangingPunct="1">
        <a:lnSpc>
          <a:spcPct val="90000"/>
        </a:lnSpc>
        <a:spcBef>
          <a:spcPts val="510"/>
        </a:spcBef>
        <a:buFont typeface="Arial" panose="020B0604020202020204" pitchFamily="34" charset="0"/>
        <a:buChar char="•"/>
        <a:defRPr sz="2039" kern="1200">
          <a:solidFill>
            <a:schemeClr val="tx1"/>
          </a:solidFill>
          <a:latin typeface="+mn-lt"/>
          <a:ea typeface="+mn-ea"/>
          <a:cs typeface="+mn-cs"/>
        </a:defRPr>
      </a:lvl3pPr>
      <a:lvl4pPr marL="163124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4pPr>
      <a:lvl5pPr marL="209731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5pPr>
      <a:lvl6pPr marL="256338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6pPr>
      <a:lvl7pPr marL="302945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7pPr>
      <a:lvl8pPr marL="349552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8pPr>
      <a:lvl9pPr marL="3961592"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9pPr>
    </p:bodyStyle>
    <p:otherStyle>
      <a:defPPr>
        <a:defRPr lang="en-US"/>
      </a:defPPr>
      <a:lvl1pPr marL="0" algn="l" defTabSz="932139" rtl="0" eaLnBrk="1" latinLnBrk="0" hangingPunct="1">
        <a:defRPr sz="1835" kern="1200">
          <a:solidFill>
            <a:schemeClr val="tx1"/>
          </a:solidFill>
          <a:latin typeface="+mn-lt"/>
          <a:ea typeface="+mn-ea"/>
          <a:cs typeface="+mn-cs"/>
        </a:defRPr>
      </a:lvl1pPr>
      <a:lvl2pPr marL="466070" algn="l" defTabSz="932139" rtl="0" eaLnBrk="1" latinLnBrk="0" hangingPunct="1">
        <a:defRPr sz="1835" kern="1200">
          <a:solidFill>
            <a:schemeClr val="tx1"/>
          </a:solidFill>
          <a:latin typeface="+mn-lt"/>
          <a:ea typeface="+mn-ea"/>
          <a:cs typeface="+mn-cs"/>
        </a:defRPr>
      </a:lvl2pPr>
      <a:lvl3pPr marL="932139" algn="l" defTabSz="932139" rtl="0" eaLnBrk="1" latinLnBrk="0" hangingPunct="1">
        <a:defRPr sz="1835" kern="1200">
          <a:solidFill>
            <a:schemeClr val="tx1"/>
          </a:solidFill>
          <a:latin typeface="+mn-lt"/>
          <a:ea typeface="+mn-ea"/>
          <a:cs typeface="+mn-cs"/>
        </a:defRPr>
      </a:lvl3pPr>
      <a:lvl4pPr marL="1398209" algn="l" defTabSz="932139" rtl="0" eaLnBrk="1" latinLnBrk="0" hangingPunct="1">
        <a:defRPr sz="1835" kern="1200">
          <a:solidFill>
            <a:schemeClr val="tx1"/>
          </a:solidFill>
          <a:latin typeface="+mn-lt"/>
          <a:ea typeface="+mn-ea"/>
          <a:cs typeface="+mn-cs"/>
        </a:defRPr>
      </a:lvl4pPr>
      <a:lvl5pPr marL="1864279" algn="l" defTabSz="932139" rtl="0" eaLnBrk="1" latinLnBrk="0" hangingPunct="1">
        <a:defRPr sz="1835" kern="1200">
          <a:solidFill>
            <a:schemeClr val="tx1"/>
          </a:solidFill>
          <a:latin typeface="+mn-lt"/>
          <a:ea typeface="+mn-ea"/>
          <a:cs typeface="+mn-cs"/>
        </a:defRPr>
      </a:lvl5pPr>
      <a:lvl6pPr marL="2330348" algn="l" defTabSz="932139" rtl="0" eaLnBrk="1" latinLnBrk="0" hangingPunct="1">
        <a:defRPr sz="1835" kern="1200">
          <a:solidFill>
            <a:schemeClr val="tx1"/>
          </a:solidFill>
          <a:latin typeface="+mn-lt"/>
          <a:ea typeface="+mn-ea"/>
          <a:cs typeface="+mn-cs"/>
        </a:defRPr>
      </a:lvl6pPr>
      <a:lvl7pPr marL="2796418" algn="l" defTabSz="932139" rtl="0" eaLnBrk="1" latinLnBrk="0" hangingPunct="1">
        <a:defRPr sz="1835" kern="1200">
          <a:solidFill>
            <a:schemeClr val="tx1"/>
          </a:solidFill>
          <a:latin typeface="+mn-lt"/>
          <a:ea typeface="+mn-ea"/>
          <a:cs typeface="+mn-cs"/>
        </a:defRPr>
      </a:lvl7pPr>
      <a:lvl8pPr marL="3262488" algn="l" defTabSz="932139" rtl="0" eaLnBrk="1" latinLnBrk="0" hangingPunct="1">
        <a:defRPr sz="1835" kern="1200">
          <a:solidFill>
            <a:schemeClr val="tx1"/>
          </a:solidFill>
          <a:latin typeface="+mn-lt"/>
          <a:ea typeface="+mn-ea"/>
          <a:cs typeface="+mn-cs"/>
        </a:defRPr>
      </a:lvl8pPr>
      <a:lvl9pPr marL="3728557" algn="l" defTabSz="932139" rtl="0" eaLnBrk="1" latinLnBrk="0" hangingPunct="1">
        <a:defRPr sz="18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DF6232-ED43-3D4B-B019-8B48BBCC47C4}"/>
              </a:ext>
            </a:extLst>
          </p:cNvPr>
          <p:cNvSpPr/>
          <p:nvPr/>
        </p:nvSpPr>
        <p:spPr>
          <a:xfrm>
            <a:off x="6464428" y="1487055"/>
            <a:ext cx="2365248" cy="276999"/>
          </a:xfrm>
          <a:prstGeom prst="rect">
            <a:avLst/>
          </a:prstGeom>
        </p:spPr>
        <p:txBody>
          <a:bodyPr wrap="square">
            <a:spAutoFit/>
          </a:bodyPr>
          <a:lstStyle/>
          <a:p>
            <a:pPr marR="0" lvl="0">
              <a:spcBef>
                <a:spcPts val="0"/>
              </a:spcBef>
              <a:spcAft>
                <a:spcPts val="0"/>
              </a:spcAft>
              <a:tabLst>
                <a:tab pos="685800" algn="l"/>
              </a:tabLst>
            </a:pPr>
            <a:r>
              <a:rPr lang="en-US" sz="1200" dirty="0">
                <a:ea typeface="Times New Roman" panose="02020603050405020304" pitchFamily="18" charset="0"/>
              </a:rPr>
              <a:t>Defending Our Identity</a:t>
            </a:r>
          </a:p>
        </p:txBody>
      </p:sp>
      <p:sp>
        <p:nvSpPr>
          <p:cNvPr id="3" name="TextBox 2">
            <a:extLst>
              <a:ext uri="{FF2B5EF4-FFF2-40B4-BE49-F238E27FC236}">
                <a16:creationId xmlns:a16="http://schemas.microsoft.com/office/drawing/2014/main" id="{5D0E5D7F-C541-2245-A791-263BEAC5FE9D}"/>
              </a:ext>
            </a:extLst>
          </p:cNvPr>
          <p:cNvSpPr txBox="1"/>
          <p:nvPr/>
        </p:nvSpPr>
        <p:spPr>
          <a:xfrm>
            <a:off x="5244817" y="468699"/>
            <a:ext cx="1492309" cy="769441"/>
          </a:xfrm>
          <a:prstGeom prst="rect">
            <a:avLst/>
          </a:prstGeom>
          <a:noFill/>
        </p:spPr>
        <p:txBody>
          <a:bodyPr wrap="square" rtlCol="0">
            <a:spAutoFit/>
          </a:bodyPr>
          <a:lstStyle/>
          <a:p>
            <a:r>
              <a:rPr lang="en-US" sz="4400" b="1" dirty="0">
                <a:solidFill>
                  <a:schemeClr val="accent4"/>
                </a:solidFill>
                <a:latin typeface="Copperplate" panose="02000504000000020004" pitchFamily="2" charset="77"/>
              </a:rPr>
              <a:t>SIT</a:t>
            </a:r>
          </a:p>
        </p:txBody>
      </p:sp>
      <p:sp>
        <p:nvSpPr>
          <p:cNvPr id="4" name="Rectangle 3">
            <a:extLst>
              <a:ext uri="{FF2B5EF4-FFF2-40B4-BE49-F238E27FC236}">
                <a16:creationId xmlns:a16="http://schemas.microsoft.com/office/drawing/2014/main" id="{FF307BB8-E24F-744C-8AE9-2D0F5A105148}"/>
              </a:ext>
            </a:extLst>
          </p:cNvPr>
          <p:cNvSpPr/>
          <p:nvPr/>
        </p:nvSpPr>
        <p:spPr>
          <a:xfrm>
            <a:off x="6351034" y="685303"/>
            <a:ext cx="2845839" cy="461665"/>
          </a:xfrm>
          <a:prstGeom prst="rect">
            <a:avLst/>
          </a:prstGeom>
        </p:spPr>
        <p:txBody>
          <a:bodyPr wrap="square">
            <a:spAutoFit/>
          </a:bodyPr>
          <a:lstStyle/>
          <a:p>
            <a:pPr marR="0" lvl="0">
              <a:spcBef>
                <a:spcPts val="0"/>
              </a:spcBef>
              <a:spcAft>
                <a:spcPts val="0"/>
              </a:spcAft>
              <a:tabLst>
                <a:tab pos="736600" algn="l"/>
              </a:tabLst>
            </a:pPr>
            <a:r>
              <a:rPr lang="en-US" sz="2400" dirty="0">
                <a:solidFill>
                  <a:schemeClr val="accent4"/>
                </a:solidFill>
                <a:ea typeface="Times New Roman" panose="02020603050405020304" pitchFamily="18" charset="0"/>
              </a:rPr>
              <a:t>Our Identity in Christ</a:t>
            </a:r>
          </a:p>
        </p:txBody>
      </p:sp>
      <p:sp>
        <p:nvSpPr>
          <p:cNvPr id="6" name="TextBox 5">
            <a:extLst>
              <a:ext uri="{FF2B5EF4-FFF2-40B4-BE49-F238E27FC236}">
                <a16:creationId xmlns:a16="http://schemas.microsoft.com/office/drawing/2014/main" id="{D0D2BB2C-BA93-5E46-B994-3A6B44708A95}"/>
              </a:ext>
            </a:extLst>
          </p:cNvPr>
          <p:cNvSpPr txBox="1"/>
          <p:nvPr/>
        </p:nvSpPr>
        <p:spPr>
          <a:xfrm>
            <a:off x="5244817" y="1078824"/>
            <a:ext cx="1780032" cy="400110"/>
          </a:xfrm>
          <a:prstGeom prst="rect">
            <a:avLst/>
          </a:prstGeom>
          <a:noFill/>
        </p:spPr>
        <p:txBody>
          <a:bodyPr wrap="square" rtlCol="0">
            <a:spAutoFit/>
          </a:bodyPr>
          <a:lstStyle/>
          <a:p>
            <a:r>
              <a:rPr lang="en-US" sz="2000" dirty="0">
                <a:latin typeface="Copperplate" panose="02000504000000020004" pitchFamily="2" charset="77"/>
              </a:rPr>
              <a:t>WALK</a:t>
            </a:r>
          </a:p>
        </p:txBody>
      </p:sp>
      <p:sp>
        <p:nvSpPr>
          <p:cNvPr id="7" name="TextBox 6">
            <a:extLst>
              <a:ext uri="{FF2B5EF4-FFF2-40B4-BE49-F238E27FC236}">
                <a16:creationId xmlns:a16="http://schemas.microsoft.com/office/drawing/2014/main" id="{4224425A-74B7-764F-B595-460E1CEEC032}"/>
              </a:ext>
            </a:extLst>
          </p:cNvPr>
          <p:cNvSpPr txBox="1"/>
          <p:nvPr/>
        </p:nvSpPr>
        <p:spPr>
          <a:xfrm>
            <a:off x="5244817" y="1448428"/>
            <a:ext cx="2023872" cy="369332"/>
          </a:xfrm>
          <a:prstGeom prst="rect">
            <a:avLst/>
          </a:prstGeom>
          <a:noFill/>
        </p:spPr>
        <p:txBody>
          <a:bodyPr wrap="square" rtlCol="0">
            <a:spAutoFit/>
          </a:bodyPr>
          <a:lstStyle/>
          <a:p>
            <a:r>
              <a:rPr lang="en-US" dirty="0">
                <a:latin typeface="Copperplate" panose="02000504000000020004" pitchFamily="2" charset="77"/>
              </a:rPr>
              <a:t>STAND</a:t>
            </a:r>
          </a:p>
        </p:txBody>
      </p:sp>
      <p:sp>
        <p:nvSpPr>
          <p:cNvPr id="5" name="Rectangle 4">
            <a:extLst>
              <a:ext uri="{FF2B5EF4-FFF2-40B4-BE49-F238E27FC236}">
                <a16:creationId xmlns:a16="http://schemas.microsoft.com/office/drawing/2014/main" id="{366221E8-AD6B-134B-A400-652F010B589C}"/>
              </a:ext>
            </a:extLst>
          </p:cNvPr>
          <p:cNvSpPr/>
          <p:nvPr/>
        </p:nvSpPr>
        <p:spPr>
          <a:xfrm>
            <a:off x="6446155" y="1129538"/>
            <a:ext cx="1327799" cy="276999"/>
          </a:xfrm>
          <a:prstGeom prst="rect">
            <a:avLst/>
          </a:prstGeom>
        </p:spPr>
        <p:txBody>
          <a:bodyPr wrap="none">
            <a:spAutoFit/>
          </a:bodyPr>
          <a:lstStyle/>
          <a:p>
            <a:pPr marR="0" lvl="0">
              <a:spcBef>
                <a:spcPts val="0"/>
              </a:spcBef>
              <a:spcAft>
                <a:spcPts val="0"/>
              </a:spcAft>
              <a:tabLst>
                <a:tab pos="736600" algn="l"/>
              </a:tabLst>
            </a:pPr>
            <a:r>
              <a:rPr lang="en-US" sz="1200" dirty="0">
                <a:ea typeface="Times New Roman" panose="02020603050405020304" pitchFamily="18" charset="0"/>
              </a:rPr>
              <a:t>Living Our Identity</a:t>
            </a:r>
          </a:p>
        </p:txBody>
      </p:sp>
      <p:sp>
        <p:nvSpPr>
          <p:cNvPr id="9" name="Rectangle 8">
            <a:extLst>
              <a:ext uri="{FF2B5EF4-FFF2-40B4-BE49-F238E27FC236}">
                <a16:creationId xmlns:a16="http://schemas.microsoft.com/office/drawing/2014/main" id="{26049E45-DD1D-D84A-906B-D5D7D6C3B714}"/>
              </a:ext>
            </a:extLst>
          </p:cNvPr>
          <p:cNvSpPr/>
          <p:nvPr/>
        </p:nvSpPr>
        <p:spPr>
          <a:xfrm>
            <a:off x="4778255" y="46731"/>
            <a:ext cx="1135247" cy="369332"/>
          </a:xfrm>
          <a:prstGeom prst="rect">
            <a:avLst/>
          </a:prstGeom>
        </p:spPr>
        <p:txBody>
          <a:bodyPr wrap="none">
            <a:spAutoFit/>
          </a:bodyPr>
          <a:lstStyle/>
          <a:p>
            <a:pPr marR="0" lvl="0">
              <a:spcBef>
                <a:spcPts val="0"/>
              </a:spcBef>
              <a:spcAft>
                <a:spcPts val="0"/>
              </a:spcAft>
              <a:tabLst>
                <a:tab pos="736600" algn="l"/>
              </a:tabLst>
            </a:pPr>
            <a:r>
              <a:rPr lang="en-US" b="1" u="sng" dirty="0">
                <a:ea typeface="Times New Roman" panose="02020603050405020304" pitchFamily="18" charset="0"/>
              </a:rPr>
              <a:t>Ephesians</a:t>
            </a:r>
          </a:p>
        </p:txBody>
      </p:sp>
      <p:sp>
        <p:nvSpPr>
          <p:cNvPr id="10" name="Rectangle 9">
            <a:extLst>
              <a:ext uri="{FF2B5EF4-FFF2-40B4-BE49-F238E27FC236}">
                <a16:creationId xmlns:a16="http://schemas.microsoft.com/office/drawing/2014/main" id="{3B434AC2-8CE4-D341-9EFC-1F52BDCF7565}"/>
              </a:ext>
            </a:extLst>
          </p:cNvPr>
          <p:cNvSpPr/>
          <p:nvPr/>
        </p:nvSpPr>
        <p:spPr>
          <a:xfrm>
            <a:off x="6539953" y="7057837"/>
            <a:ext cx="878767" cy="230832"/>
          </a:xfrm>
          <a:prstGeom prst="rect">
            <a:avLst/>
          </a:prstGeom>
        </p:spPr>
        <p:txBody>
          <a:bodyPr wrap="none">
            <a:spAutoFit/>
          </a:bodyPr>
          <a:lstStyle/>
          <a:p>
            <a:pPr marR="0" lvl="0">
              <a:spcBef>
                <a:spcPts val="0"/>
              </a:spcBef>
              <a:spcAft>
                <a:spcPts val="0"/>
              </a:spcAft>
              <a:tabLst>
                <a:tab pos="736600" algn="l"/>
              </a:tabLst>
            </a:pPr>
            <a:r>
              <a:rPr lang="en-US" sz="900" dirty="0">
                <a:ea typeface="Times New Roman" panose="02020603050405020304" pitchFamily="18" charset="0"/>
              </a:rPr>
              <a:t>Dave Huizenga</a:t>
            </a:r>
          </a:p>
        </p:txBody>
      </p:sp>
      <p:pic>
        <p:nvPicPr>
          <p:cNvPr id="12" name="Picture 11">
            <a:extLst>
              <a:ext uri="{FF2B5EF4-FFF2-40B4-BE49-F238E27FC236}">
                <a16:creationId xmlns:a16="http://schemas.microsoft.com/office/drawing/2014/main" id="{C506E889-56F7-464C-A7DA-99AD81F78F03}"/>
              </a:ext>
            </a:extLst>
          </p:cNvPr>
          <p:cNvPicPr>
            <a:picLocks noChangeAspect="1"/>
          </p:cNvPicPr>
          <p:nvPr/>
        </p:nvPicPr>
        <p:blipFill>
          <a:blip r:embed="rId3"/>
          <a:stretch>
            <a:fillRect/>
          </a:stretch>
        </p:blipFill>
        <p:spPr>
          <a:xfrm>
            <a:off x="7604652" y="6939230"/>
            <a:ext cx="1676400" cy="317500"/>
          </a:xfrm>
          <a:prstGeom prst="rect">
            <a:avLst/>
          </a:prstGeom>
        </p:spPr>
      </p:pic>
      <p:sp>
        <p:nvSpPr>
          <p:cNvPr id="11" name="Frame 10">
            <a:extLst>
              <a:ext uri="{FF2B5EF4-FFF2-40B4-BE49-F238E27FC236}">
                <a16:creationId xmlns:a16="http://schemas.microsoft.com/office/drawing/2014/main" id="{6C0FF862-5C68-7145-B279-D0ED0C2C3820}"/>
              </a:ext>
            </a:extLst>
          </p:cNvPr>
          <p:cNvSpPr/>
          <p:nvPr/>
        </p:nvSpPr>
        <p:spPr>
          <a:xfrm>
            <a:off x="4866454" y="468699"/>
            <a:ext cx="4455346" cy="1453091"/>
          </a:xfrm>
          <a:prstGeom prst="frame">
            <a:avLst>
              <a:gd name="adj1" fmla="val 553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ectangle 14">
            <a:extLst>
              <a:ext uri="{FF2B5EF4-FFF2-40B4-BE49-F238E27FC236}">
                <a16:creationId xmlns:a16="http://schemas.microsoft.com/office/drawing/2014/main" id="{AAFE58A3-CFE2-A14A-914A-010A7E7F61FF}"/>
              </a:ext>
            </a:extLst>
          </p:cNvPr>
          <p:cNvSpPr/>
          <p:nvPr/>
        </p:nvSpPr>
        <p:spPr>
          <a:xfrm>
            <a:off x="4669507" y="1976001"/>
            <a:ext cx="4660900" cy="738664"/>
          </a:xfrm>
          <a:prstGeom prst="rect">
            <a:avLst/>
          </a:prstGeom>
        </p:spPr>
        <p:txBody>
          <a:bodyPr>
            <a:spAutoFit/>
          </a:bodyPr>
          <a:lstStyle/>
          <a:p>
            <a:pPr algn="ctr"/>
            <a:r>
              <a:rPr lang="en-US" b="1" cap="small" dirty="0">
                <a:effectLst>
                  <a:outerShdw blurRad="50800" dist="38100" algn="tr" rotWithShape="0">
                    <a:prstClr val="black">
                      <a:alpha val="40000"/>
                    </a:prstClr>
                  </a:outerShdw>
                </a:effectLst>
              </a:rPr>
              <a:t>Kingdom Advancers</a:t>
            </a:r>
            <a:endParaRPr lang="en-US" dirty="0"/>
          </a:p>
          <a:p>
            <a:pPr algn="ctr"/>
            <a:r>
              <a:rPr lang="en-US" sz="1200" b="1" dirty="0"/>
              <a:t>What are some of the things that may keep you from </a:t>
            </a:r>
          </a:p>
          <a:p>
            <a:pPr algn="ctr"/>
            <a:r>
              <a:rPr lang="en-US" sz="1200" b="1" dirty="0"/>
              <a:t>stepping out to do the work of God’s Kingdom?</a:t>
            </a:r>
            <a:endParaRPr lang="en-US" sz="1200" dirty="0"/>
          </a:p>
        </p:txBody>
      </p:sp>
      <p:sp>
        <p:nvSpPr>
          <p:cNvPr id="17" name="Rectangle 5">
            <a:extLst>
              <a:ext uri="{FF2B5EF4-FFF2-40B4-BE49-F238E27FC236}">
                <a16:creationId xmlns:a16="http://schemas.microsoft.com/office/drawing/2014/main" id="{89989406-C006-2742-9D64-7A74BA0AD187}"/>
              </a:ext>
            </a:extLst>
          </p:cNvPr>
          <p:cNvSpPr>
            <a:spLocks noChangeArrowheads="1"/>
          </p:cNvSpPr>
          <p:nvPr/>
        </p:nvSpPr>
        <p:spPr bwMode="auto">
          <a:xfrm rot="20381108">
            <a:off x="5448175" y="4287146"/>
            <a:ext cx="1200519" cy="403059"/>
          </a:xfrm>
          <a:prstGeom prst="rect">
            <a:avLst/>
          </a:prstGeom>
          <a:solidFill>
            <a:srgbClr val="00CC00"/>
          </a:solidFill>
          <a:ln w="9525">
            <a:solidFill>
              <a:srgbClr val="000000"/>
            </a:solidFill>
            <a:miter lim="800000"/>
            <a:headEnd/>
            <a:tailEnd/>
          </a:ln>
          <a:effectLst>
            <a:outerShdw dist="35921" dir="2700000" algn="ctr" rotWithShape="0">
              <a:srgbClr val="808080"/>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50" b="1" i="0" u="none" strike="noStrike" cap="none" normalizeH="0" baseline="0" dirty="0">
                <a:ln>
                  <a:noFill/>
                </a:ln>
                <a:solidFill>
                  <a:schemeClr val="tx1"/>
                </a:solidFill>
                <a:effectLst/>
                <a:ea typeface="Times New Roman" panose="02020603050405020304" pitchFamily="18" charset="0"/>
              </a:rPr>
              <a:t>I am not good enough.</a:t>
            </a:r>
            <a:endParaRPr kumimoji="0" lang="en-US" altLang="en-US" sz="1600" b="1" i="0" u="none" strike="noStrike" cap="none" normalizeH="0" baseline="0" dirty="0">
              <a:ln>
                <a:noFill/>
              </a:ln>
              <a:solidFill>
                <a:schemeClr val="tx1"/>
              </a:solidFill>
              <a:effectLst/>
            </a:endParaRPr>
          </a:p>
        </p:txBody>
      </p:sp>
      <p:sp>
        <p:nvSpPr>
          <p:cNvPr id="18" name="Rectangle 1">
            <a:extLst>
              <a:ext uri="{FF2B5EF4-FFF2-40B4-BE49-F238E27FC236}">
                <a16:creationId xmlns:a16="http://schemas.microsoft.com/office/drawing/2014/main" id="{9BA8443E-879D-8B43-A2A9-67DF3A104CC4}"/>
              </a:ext>
            </a:extLst>
          </p:cNvPr>
          <p:cNvSpPr>
            <a:spLocks noChangeArrowheads="1"/>
          </p:cNvSpPr>
          <p:nvPr/>
        </p:nvSpPr>
        <p:spPr bwMode="auto">
          <a:xfrm>
            <a:off x="5622071" y="5448810"/>
            <a:ext cx="582862" cy="629729"/>
          </a:xfrm>
          <a:prstGeom prst="rect">
            <a:avLst/>
          </a:prstGeom>
          <a:solidFill>
            <a:srgbClr val="CCFF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CCFFCC"/>
            </a:extrusionClr>
            <a:contourClr>
              <a:srgbClr val="CCFFCC"/>
            </a:contourClr>
          </a:sp3d>
        </p:spPr>
        <p:txBody>
          <a:bodyPr vert="horz" wrap="square" lIns="91440" tIns="45720" rIns="91440" bIns="45720"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50" b="0" i="0" u="none" strike="noStrike" cap="none" normalizeH="0" baseline="0" dirty="0">
                <a:ln>
                  <a:noFill/>
                </a:ln>
                <a:solidFill>
                  <a:schemeClr val="tx1"/>
                </a:solidFill>
                <a:effectLst/>
                <a:ea typeface="Times New Roman" panose="02020603050405020304" pitchFamily="18" charset="0"/>
              </a:rPr>
              <a:t>My sin is too great.</a:t>
            </a:r>
            <a:endParaRPr kumimoji="0" lang="en-US" altLang="en-US" sz="1050" b="0" i="0" u="none" strike="noStrike" cap="none" normalizeH="0" baseline="0" dirty="0">
              <a:ln>
                <a:noFill/>
              </a:ln>
              <a:solidFill>
                <a:schemeClr val="tx1"/>
              </a:solidFill>
              <a:effectLst/>
            </a:endParaRPr>
          </a:p>
        </p:txBody>
      </p:sp>
      <p:sp>
        <p:nvSpPr>
          <p:cNvPr id="19" name="Rectangle 2">
            <a:extLst>
              <a:ext uri="{FF2B5EF4-FFF2-40B4-BE49-F238E27FC236}">
                <a16:creationId xmlns:a16="http://schemas.microsoft.com/office/drawing/2014/main" id="{F1FB0975-B3BC-6C45-A33F-CD7A92D030F3}"/>
              </a:ext>
            </a:extLst>
          </p:cNvPr>
          <p:cNvSpPr>
            <a:spLocks noChangeArrowheads="1"/>
          </p:cNvSpPr>
          <p:nvPr/>
        </p:nvSpPr>
        <p:spPr bwMode="auto">
          <a:xfrm>
            <a:off x="6187681" y="5117163"/>
            <a:ext cx="685800" cy="969099"/>
          </a:xfrm>
          <a:prstGeom prst="rect">
            <a:avLst/>
          </a:prstGeom>
          <a:solidFill>
            <a:srgbClr val="FFFF99"/>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FF99"/>
            </a:extrusionClr>
            <a:contourClr>
              <a:srgbClr val="FFFF99"/>
            </a:contourClr>
          </a:sp3d>
        </p:spPr>
        <p:txBody>
          <a:bodyPr vert="horz" wrap="square" lIns="91440" tIns="45720" rIns="91440" bIns="45720"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I don’t have the authority to do God’s work.</a:t>
            </a:r>
            <a:endParaRPr kumimoji="0" lang="en-US" altLang="en-US" sz="1000" b="0" i="0" u="none" strike="noStrike" cap="none" normalizeH="0" baseline="0" dirty="0">
              <a:ln>
                <a:noFill/>
              </a:ln>
              <a:solidFill>
                <a:schemeClr val="tx1"/>
              </a:solidFill>
              <a:effectLst/>
            </a:endParaRPr>
          </a:p>
        </p:txBody>
      </p:sp>
      <p:sp>
        <p:nvSpPr>
          <p:cNvPr id="20" name="Rectangle 4">
            <a:extLst>
              <a:ext uri="{FF2B5EF4-FFF2-40B4-BE49-F238E27FC236}">
                <a16:creationId xmlns:a16="http://schemas.microsoft.com/office/drawing/2014/main" id="{BA84DD42-0D59-A54F-8C36-4E0590F2B7C9}"/>
              </a:ext>
            </a:extLst>
          </p:cNvPr>
          <p:cNvSpPr>
            <a:spLocks noChangeArrowheads="1"/>
          </p:cNvSpPr>
          <p:nvPr/>
        </p:nvSpPr>
        <p:spPr bwMode="auto">
          <a:xfrm>
            <a:off x="6862598" y="4809714"/>
            <a:ext cx="582862" cy="1279666"/>
          </a:xfrm>
          <a:prstGeom prst="rect">
            <a:avLst/>
          </a:prstGeom>
          <a:solidFill>
            <a:srgbClr val="FFCC99"/>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CC99"/>
            </a:extrusionClr>
            <a:contourClr>
              <a:srgbClr val="FFCC99"/>
            </a:contourClr>
          </a:sp3d>
        </p:spPr>
        <p:txBody>
          <a:bodyPr vert="horz" wrap="square" lIns="91440" tIns="45720" rIns="91440" bIns="45720"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I</a:t>
            </a:r>
            <a:endParaRPr lang="en-US" altLang="en-US" sz="1000" dirty="0"/>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haven’t kept up with  my devo-</a:t>
            </a:r>
            <a:r>
              <a:rPr kumimoji="0" lang="en-US" altLang="en-US" sz="1000" b="0" i="0" u="none" strike="noStrike" cap="none" normalizeH="0" baseline="0" dirty="0" err="1">
                <a:ln>
                  <a:noFill/>
                </a:ln>
                <a:solidFill>
                  <a:schemeClr val="tx1"/>
                </a:solidFill>
                <a:effectLst/>
                <a:ea typeface="Times New Roman" panose="02020603050405020304" pitchFamily="18" charset="0"/>
              </a:rPr>
              <a:t>tions</a:t>
            </a:r>
            <a:r>
              <a:rPr kumimoji="0" lang="en-US" altLang="en-US" sz="1000" b="0" i="0" u="none" strike="noStrike" cap="none" normalizeH="0" baseline="0" dirty="0">
                <a:ln>
                  <a:noFill/>
                </a:ln>
                <a:solidFill>
                  <a:schemeClr val="tx1"/>
                </a:solidFill>
                <a:effectLst/>
                <a:ea typeface="Times New Roman" panose="02020603050405020304" pitchFamily="18" charset="0"/>
              </a:rPr>
              <a:t>.</a:t>
            </a:r>
            <a:endParaRPr kumimoji="0" lang="en-US" altLang="en-US" sz="1000" b="0" i="0" u="none" strike="noStrike" cap="none" normalizeH="0" baseline="0" dirty="0">
              <a:ln>
                <a:noFill/>
              </a:ln>
              <a:solidFill>
                <a:schemeClr val="tx1"/>
              </a:solidFill>
              <a:effectLst/>
            </a:endParaRPr>
          </a:p>
        </p:txBody>
      </p:sp>
      <p:sp>
        <p:nvSpPr>
          <p:cNvPr id="21" name="Rectangle 6">
            <a:extLst>
              <a:ext uri="{FF2B5EF4-FFF2-40B4-BE49-F238E27FC236}">
                <a16:creationId xmlns:a16="http://schemas.microsoft.com/office/drawing/2014/main" id="{37BE8C43-67F0-1E4B-AB6A-5DD5AE947F84}"/>
              </a:ext>
            </a:extLst>
          </p:cNvPr>
          <p:cNvSpPr>
            <a:spLocks noChangeArrowheads="1"/>
          </p:cNvSpPr>
          <p:nvPr/>
        </p:nvSpPr>
        <p:spPr bwMode="auto">
          <a:xfrm>
            <a:off x="7431647" y="4473904"/>
            <a:ext cx="582862" cy="1622025"/>
          </a:xfrm>
          <a:prstGeom prst="rect">
            <a:avLst/>
          </a:prstGeom>
          <a:solidFill>
            <a:srgbClr val="FF99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99CC"/>
            </a:extrusionClr>
            <a:contourClr>
              <a:srgbClr val="FF99CC"/>
            </a:contourClr>
          </a:sp3d>
        </p:spPr>
        <p:txBody>
          <a:bodyPr vert="horz" wrap="square" lIns="91440" tIns="45720" rIns="91440" bIns="45720"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I  don’t </a:t>
            </a:r>
            <a:endParaRPr kumimoji="0" lang="en-US" altLang="en-US" sz="10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hear </a:t>
            </a:r>
            <a:endParaRPr kumimoji="0" lang="en-US" altLang="en-US" sz="10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God </a:t>
            </a:r>
            <a:endParaRPr kumimoji="0" lang="en-US" altLang="en-US" sz="10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like those more serious Christ- </a:t>
            </a:r>
            <a:r>
              <a:rPr kumimoji="0" lang="en-US" altLang="en-US" sz="1000" b="0" i="0" u="none" strike="noStrike" cap="none" normalizeH="0" baseline="0" dirty="0" err="1">
                <a:ln>
                  <a:noFill/>
                </a:ln>
                <a:solidFill>
                  <a:schemeClr val="tx1"/>
                </a:solidFill>
                <a:effectLst/>
                <a:ea typeface="Times New Roman" panose="02020603050405020304" pitchFamily="18" charset="0"/>
              </a:rPr>
              <a:t>ians</a:t>
            </a:r>
            <a:r>
              <a:rPr kumimoji="0" lang="en-US" altLang="en-US" sz="1000" b="0" i="0" u="none" strike="noStrike" cap="none" normalizeH="0" baseline="0" dirty="0">
                <a:ln>
                  <a:noFill/>
                </a:ln>
                <a:solidFill>
                  <a:schemeClr val="tx1"/>
                </a:solidFill>
                <a:effectLst/>
                <a:ea typeface="Times New Roman" panose="02020603050405020304"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rPr>
              <a:t>,,,</a:t>
            </a:r>
          </a:p>
        </p:txBody>
      </p:sp>
      <p:sp>
        <p:nvSpPr>
          <p:cNvPr id="22" name="Rectangle 7">
            <a:extLst>
              <a:ext uri="{FF2B5EF4-FFF2-40B4-BE49-F238E27FC236}">
                <a16:creationId xmlns:a16="http://schemas.microsoft.com/office/drawing/2014/main" id="{885556CB-9C5B-2F49-9FAC-4F35403CB3E5}"/>
              </a:ext>
            </a:extLst>
          </p:cNvPr>
          <p:cNvSpPr>
            <a:spLocks noChangeArrowheads="1"/>
          </p:cNvSpPr>
          <p:nvPr/>
        </p:nvSpPr>
        <p:spPr bwMode="auto">
          <a:xfrm>
            <a:off x="8012530" y="4091283"/>
            <a:ext cx="608515" cy="2004646"/>
          </a:xfrm>
          <a:prstGeom prst="rect">
            <a:avLst/>
          </a:prstGeom>
          <a:solidFill>
            <a:srgbClr val="CC99FF"/>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CC99FF"/>
            </a:extrusionClr>
            <a:contourClr>
              <a:srgbClr val="CC99FF"/>
            </a:contourClr>
          </a:sp3d>
        </p:spPr>
        <p:txBody>
          <a:bodyPr vert="horz" wrap="square" lIns="91440" tIns="45720" rIns="91440" bIns="45720" numCol="1" anchor="t" anchorCtr="0" compatLnSpc="1">
            <a:prstTxWarp prst="textNoShape">
              <a:avLst/>
            </a:prstTxWarp>
            <a:flatTx/>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God </a:t>
            </a:r>
            <a:endParaRPr kumimoji="0" lang="en-US" altLang="en-US" sz="10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couldn’t</a:t>
            </a:r>
            <a:endParaRPr kumimoji="0" lang="en-US" altLang="en-US" sz="10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use  me </a:t>
            </a:r>
            <a:endParaRPr kumimoji="0" lang="en-US" altLang="en-US" sz="10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that way</a:t>
            </a:r>
            <a:endParaRPr kumimoji="0" lang="en-US" altLang="en-US" sz="10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ea typeface="Times New Roman" panose="02020603050405020304" pitchFamily="18" charset="0"/>
              </a:rPr>
              <a:t>…</a:t>
            </a:r>
            <a:endParaRPr kumimoji="0" lang="en-US"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1"/>
              </a:solidFill>
              <a:effectLst/>
            </a:endParaRPr>
          </a:p>
        </p:txBody>
      </p:sp>
      <p:sp>
        <p:nvSpPr>
          <p:cNvPr id="23" name="AutoShape 9">
            <a:extLst>
              <a:ext uri="{FF2B5EF4-FFF2-40B4-BE49-F238E27FC236}">
                <a16:creationId xmlns:a16="http://schemas.microsoft.com/office/drawing/2014/main" id="{674FEEC3-707B-FA4A-885C-AE02B5DF309B}"/>
              </a:ext>
            </a:extLst>
          </p:cNvPr>
          <p:cNvSpPr>
            <a:spLocks/>
          </p:cNvSpPr>
          <p:nvPr/>
        </p:nvSpPr>
        <p:spPr bwMode="auto">
          <a:xfrm rot="4215305">
            <a:off x="7528540" y="3096697"/>
            <a:ext cx="342900" cy="1893661"/>
          </a:xfrm>
          <a:prstGeom prst="leftBrace">
            <a:avLst>
              <a:gd name="adj1" fmla="val 52778"/>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AutoShape 8">
            <a:extLst>
              <a:ext uri="{FF2B5EF4-FFF2-40B4-BE49-F238E27FC236}">
                <a16:creationId xmlns:a16="http://schemas.microsoft.com/office/drawing/2014/main" id="{F4877C36-7F87-3C40-B7EF-A9BC63425C3C}"/>
              </a:ext>
            </a:extLst>
          </p:cNvPr>
          <p:cNvSpPr>
            <a:spLocks/>
          </p:cNvSpPr>
          <p:nvPr/>
        </p:nvSpPr>
        <p:spPr bwMode="auto">
          <a:xfrm rot="4215305">
            <a:off x="6000197" y="4256869"/>
            <a:ext cx="228600" cy="1227137"/>
          </a:xfrm>
          <a:prstGeom prst="leftBrace">
            <a:avLst>
              <a:gd name="adj1" fmla="val 44734"/>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Rectangle 18">
            <a:extLst>
              <a:ext uri="{FF2B5EF4-FFF2-40B4-BE49-F238E27FC236}">
                <a16:creationId xmlns:a16="http://schemas.microsoft.com/office/drawing/2014/main" id="{072984E4-64AE-A944-856C-FDE7444A4578}"/>
              </a:ext>
            </a:extLst>
          </p:cNvPr>
          <p:cNvSpPr>
            <a:spLocks noChangeArrowheads="1"/>
          </p:cNvSpPr>
          <p:nvPr/>
        </p:nvSpPr>
        <p:spPr bwMode="auto">
          <a:xfrm>
            <a:off x="4669507" y="3711539"/>
            <a:ext cx="932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0" name="Rectangle 19">
            <a:extLst>
              <a:ext uri="{FF2B5EF4-FFF2-40B4-BE49-F238E27FC236}">
                <a16:creationId xmlns:a16="http://schemas.microsoft.com/office/drawing/2014/main" id="{345CDF89-8760-914D-A936-D7003787FD91}"/>
              </a:ext>
            </a:extLst>
          </p:cNvPr>
          <p:cNvSpPr>
            <a:spLocks noChangeArrowheads="1"/>
          </p:cNvSpPr>
          <p:nvPr/>
        </p:nvSpPr>
        <p:spPr bwMode="auto">
          <a:xfrm rot="336711">
            <a:off x="4669507" y="4168739"/>
            <a:ext cx="932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Rectangle 33">
            <a:extLst>
              <a:ext uri="{FF2B5EF4-FFF2-40B4-BE49-F238E27FC236}">
                <a16:creationId xmlns:a16="http://schemas.microsoft.com/office/drawing/2014/main" id="{A04BC03C-BEB0-4241-8ACE-DED5B3ADC1B8}"/>
              </a:ext>
            </a:extLst>
          </p:cNvPr>
          <p:cNvSpPr>
            <a:spLocks noChangeAspect="1" noEditPoints="1" noChangeArrowheads="1" noChangeShapeType="1" noTextEdit="1"/>
          </p:cNvSpPr>
          <p:nvPr/>
        </p:nvSpPr>
        <p:spPr bwMode="auto">
          <a:xfrm rot="20327613">
            <a:off x="6747686" y="3341098"/>
            <a:ext cx="1622420" cy="457200"/>
          </a:xfrm>
          <a:prstGeom prst="rect">
            <a:avLst/>
          </a:prstGeom>
          <a:solidFill>
            <a:srgbClr val="CC99FF"/>
          </a:solidFill>
          <a:ln w="9525">
            <a:solidFill>
              <a:srgbClr val="000000"/>
            </a:solidFill>
            <a:miter lim="800000"/>
            <a:headEnd/>
            <a:tailEnd/>
          </a:ln>
          <a:effectLst>
            <a:outerShdw dist="35921"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p:txBody>
      </p:sp>
      <p:sp>
        <p:nvSpPr>
          <p:cNvPr id="35" name="TextBox 34">
            <a:extLst>
              <a:ext uri="{FF2B5EF4-FFF2-40B4-BE49-F238E27FC236}">
                <a16:creationId xmlns:a16="http://schemas.microsoft.com/office/drawing/2014/main" id="{A5BA716E-25F5-5D4D-9BA4-F499FF81266B}"/>
              </a:ext>
            </a:extLst>
          </p:cNvPr>
          <p:cNvSpPr txBox="1"/>
          <p:nvPr/>
        </p:nvSpPr>
        <p:spPr>
          <a:xfrm rot="20294460">
            <a:off x="6727828" y="3389671"/>
            <a:ext cx="1651879" cy="415498"/>
          </a:xfrm>
          <a:prstGeom prst="rect">
            <a:avLst/>
          </a:prstGeom>
          <a:noFill/>
        </p:spPr>
        <p:txBody>
          <a:bodyPr wrap="square" rtlCol="0">
            <a:spAutoFit/>
          </a:bodyPr>
          <a:lstStyle/>
          <a:p>
            <a:pPr algn="ctr"/>
            <a:r>
              <a:rPr lang="en-US" sz="1050" b="1" dirty="0"/>
              <a:t>My relationship with God </a:t>
            </a:r>
          </a:p>
          <a:p>
            <a:pPr algn="ctr"/>
            <a:r>
              <a:rPr lang="en-US" sz="1050" b="1" dirty="0"/>
              <a:t>is not strong enough.</a:t>
            </a:r>
          </a:p>
        </p:txBody>
      </p:sp>
      <p:pic>
        <p:nvPicPr>
          <p:cNvPr id="40" name="Picture 39" descr="j0189205[1]">
            <a:extLst>
              <a:ext uri="{FF2B5EF4-FFF2-40B4-BE49-F238E27FC236}">
                <a16:creationId xmlns:a16="http://schemas.microsoft.com/office/drawing/2014/main" id="{096CD34B-E10A-B24B-9FA9-3180FFCCD4C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90260" y="2765185"/>
            <a:ext cx="817856" cy="826943"/>
          </a:xfrm>
          <a:prstGeom prst="rect">
            <a:avLst/>
          </a:prstGeom>
          <a:noFill/>
          <a:ln>
            <a:noFill/>
          </a:ln>
        </p:spPr>
      </p:pic>
      <p:sp>
        <p:nvSpPr>
          <p:cNvPr id="39" name="Rectangle 38">
            <a:extLst>
              <a:ext uri="{FF2B5EF4-FFF2-40B4-BE49-F238E27FC236}">
                <a16:creationId xmlns:a16="http://schemas.microsoft.com/office/drawing/2014/main" id="{543D441A-CC62-CF46-B362-5F109ED859BE}"/>
              </a:ext>
            </a:extLst>
          </p:cNvPr>
          <p:cNvSpPr/>
          <p:nvPr/>
        </p:nvSpPr>
        <p:spPr>
          <a:xfrm>
            <a:off x="4687196" y="6296965"/>
            <a:ext cx="4660900" cy="738664"/>
          </a:xfrm>
          <a:prstGeom prst="rect">
            <a:avLst/>
          </a:prstGeom>
        </p:spPr>
        <p:txBody>
          <a:bodyPr>
            <a:spAutoFit/>
          </a:bodyPr>
          <a:lstStyle/>
          <a:p>
            <a:r>
              <a:rPr lang="en-US" sz="1050" dirty="0">
                <a:ea typeface="Times New Roman" panose="02020603050405020304" pitchFamily="18" charset="0"/>
              </a:rPr>
              <a:t>Paul was dealing with people in Ephesus that struggled in the same ways we struggle as we are challenged to step out. They had to get over their own sin and be confident in their relationship with God. Paul meets these two barriers head on:</a:t>
            </a:r>
          </a:p>
        </p:txBody>
      </p:sp>
      <p:pic>
        <p:nvPicPr>
          <p:cNvPr id="54" name="Picture 53" descr="A person that is standing in the dark&#10;&#10;Description automatically generated">
            <a:extLst>
              <a:ext uri="{FF2B5EF4-FFF2-40B4-BE49-F238E27FC236}">
                <a16:creationId xmlns:a16="http://schemas.microsoft.com/office/drawing/2014/main" id="{4DEBADBA-8430-754E-9A88-5D49FBB1F7C5}"/>
              </a:ext>
            </a:extLst>
          </p:cNvPr>
          <p:cNvPicPr>
            <a:picLocks noChangeAspect="1"/>
          </p:cNvPicPr>
          <p:nvPr/>
        </p:nvPicPr>
        <p:blipFill>
          <a:blip r:embed="rId5"/>
          <a:stretch>
            <a:fillRect/>
          </a:stretch>
        </p:blipFill>
        <p:spPr>
          <a:xfrm>
            <a:off x="4077012" y="4035431"/>
            <a:ext cx="3846683" cy="2569464"/>
          </a:xfrm>
          <a:prstGeom prst="rect">
            <a:avLst/>
          </a:prstGeom>
        </p:spPr>
      </p:pic>
      <p:sp>
        <p:nvSpPr>
          <p:cNvPr id="8" name="TextBox 7">
            <a:extLst>
              <a:ext uri="{FF2B5EF4-FFF2-40B4-BE49-F238E27FC236}">
                <a16:creationId xmlns:a16="http://schemas.microsoft.com/office/drawing/2014/main" id="{2E540618-2075-371F-3A95-F6B5CFE62E31}"/>
              </a:ext>
            </a:extLst>
          </p:cNvPr>
          <p:cNvSpPr txBox="1"/>
          <p:nvPr/>
        </p:nvSpPr>
        <p:spPr>
          <a:xfrm>
            <a:off x="190032" y="1521722"/>
            <a:ext cx="3786118" cy="5447645"/>
          </a:xfrm>
          <a:prstGeom prst="rect">
            <a:avLst/>
          </a:prstGeom>
          <a:noFill/>
        </p:spPr>
        <p:txBody>
          <a:bodyPr wrap="square">
            <a:spAutoFit/>
          </a:bodyPr>
          <a:lstStyle/>
          <a:p>
            <a:pPr marL="342900" marR="0" lvl="0" indent="-342900">
              <a:spcBef>
                <a:spcPts val="0"/>
              </a:spcBef>
              <a:spcAft>
                <a:spcPts val="0"/>
              </a:spcAft>
              <a:buFont typeface="+mj-lt"/>
              <a:buAutoNum type="arabicPeriod"/>
              <a:tabLst>
                <a:tab pos="457200" algn="l"/>
              </a:tabLst>
            </a:pPr>
            <a:r>
              <a:rPr lang="en-US" sz="1200" dirty="0">
                <a:effectLst/>
                <a:latin typeface="Poor Richard" panose="02080502050505020702" pitchFamily="18" charset="77"/>
                <a:ea typeface="Times New Roman" panose="02020603050405020304" pitchFamily="18" charset="0"/>
              </a:rPr>
              <a:t>Why do you think Paul describes the Gospel in Jesus as the “Mystery of Christ?” Eph 3:1-3</a:t>
            </a: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ffectLst/>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200" dirty="0">
                <a:effectLst/>
                <a:latin typeface="Poor Richard" panose="02080502050505020702" pitchFamily="18" charset="77"/>
                <a:ea typeface="Times New Roman" panose="02020603050405020304" pitchFamily="18" charset="0"/>
              </a:rPr>
              <a:t>Read 3:10. Who are the “rulers and authorities in the heavenly realms?” How is it possible to make God’s manifold wisdom known to them?</a:t>
            </a: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ffectLst/>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ffectLst/>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200" dirty="0">
                <a:latin typeface="Poor Richard" panose="02080502050505020702" pitchFamily="18" charset="77"/>
                <a:ea typeface="Times New Roman" panose="02020603050405020304" pitchFamily="18" charset="0"/>
              </a:rPr>
              <a:t>Give a response to this phrase: We are called to be the gents of God’s will so that God’s purpose may be seen in an evil world.</a:t>
            </a:r>
          </a:p>
          <a:p>
            <a:pPr marL="342900" marR="0" lvl="0" indent="-342900">
              <a:spcBef>
                <a:spcPts val="0"/>
              </a:spcBef>
              <a:spcAft>
                <a:spcPts val="0"/>
              </a:spcAft>
              <a:buFont typeface="+mj-lt"/>
              <a:buAutoNum type="arabicPeriod"/>
              <a:tabLst>
                <a:tab pos="457200" algn="l"/>
              </a:tabLst>
            </a:pPr>
            <a:endParaRPr lang="en-US" sz="1200" dirty="0">
              <a:effectLst/>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200" dirty="0">
                <a:latin typeface="Poor Richard" panose="02080502050505020702" pitchFamily="18" charset="77"/>
                <a:ea typeface="Times New Roman" panose="02020603050405020304" pitchFamily="18" charset="0"/>
              </a:rPr>
              <a:t>Read 3:14-19.. Describe how these words make you feel?  What is Paul talking about concerning our ”inner being?” Do you know any other passages that talk about our “inner being?” In your own words, write a sentence about the magnificence of Christ’s love.</a:t>
            </a:r>
          </a:p>
          <a:p>
            <a:pPr marL="342900" marR="0" lvl="0" indent="-342900">
              <a:spcBef>
                <a:spcPts val="0"/>
              </a:spcBef>
              <a:spcAft>
                <a:spcPts val="0"/>
              </a:spcAft>
              <a:buFont typeface="+mj-lt"/>
              <a:buAutoNum type="arabicPeriod"/>
              <a:tabLst>
                <a:tab pos="457200" algn="l"/>
              </a:tabLst>
            </a:pPr>
            <a:endParaRPr lang="en-US" sz="1200" dirty="0">
              <a:effectLst/>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ffectLst/>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200" dirty="0">
                <a:effectLst/>
                <a:latin typeface="Poor Richard" panose="02080502050505020702" pitchFamily="18" charset="77"/>
                <a:ea typeface="Times New Roman" panose="02020603050405020304" pitchFamily="18" charset="0"/>
              </a:rPr>
              <a:t>Read 3:20. Make a list of all the things that are greater than God’s power.</a:t>
            </a:r>
          </a:p>
        </p:txBody>
      </p:sp>
      <p:sp>
        <p:nvSpPr>
          <p:cNvPr id="16" name="Rectangle 15">
            <a:extLst>
              <a:ext uri="{FF2B5EF4-FFF2-40B4-BE49-F238E27FC236}">
                <a16:creationId xmlns:a16="http://schemas.microsoft.com/office/drawing/2014/main" id="{83E5D27A-F06D-16C2-7DC6-9A1CAD51ABBC}"/>
              </a:ext>
            </a:extLst>
          </p:cNvPr>
          <p:cNvSpPr/>
          <p:nvPr/>
        </p:nvSpPr>
        <p:spPr>
          <a:xfrm>
            <a:off x="8075023" y="52173"/>
            <a:ext cx="226425" cy="24414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80E5541-F585-D759-BC2F-1C7F8E85512F}"/>
              </a:ext>
            </a:extLst>
          </p:cNvPr>
          <p:cNvSpPr/>
          <p:nvPr/>
        </p:nvSpPr>
        <p:spPr>
          <a:xfrm>
            <a:off x="6970516" y="52656"/>
            <a:ext cx="2253778" cy="2564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5344F74F-3A1D-FE4E-7997-D5F2BC80BBA6}"/>
              </a:ext>
            </a:extLst>
          </p:cNvPr>
          <p:cNvCxnSpPr/>
          <p:nvPr/>
        </p:nvCxnSpPr>
        <p:spPr>
          <a:xfrm>
            <a:off x="785077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972E7D6-687C-1F3E-BD4C-B8FE8CDD420E}"/>
              </a:ext>
            </a:extLst>
          </p:cNvPr>
          <p:cNvCxnSpPr/>
          <p:nvPr/>
        </p:nvCxnSpPr>
        <p:spPr>
          <a:xfrm>
            <a:off x="8066459"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4D0A419-3B95-EEC3-FA4A-FD981628A615}"/>
              </a:ext>
            </a:extLst>
          </p:cNvPr>
          <p:cNvCxnSpPr/>
          <p:nvPr/>
        </p:nvCxnSpPr>
        <p:spPr>
          <a:xfrm>
            <a:off x="831004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9EA437E-FF9B-3F4F-8040-12512FB0E9AF}"/>
              </a:ext>
            </a:extLst>
          </p:cNvPr>
          <p:cNvCxnSpPr/>
          <p:nvPr/>
        </p:nvCxnSpPr>
        <p:spPr>
          <a:xfrm>
            <a:off x="8525694"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BAB7DDE-1F57-BA54-C486-2F1689CDC200}"/>
              </a:ext>
            </a:extLst>
          </p:cNvPr>
          <p:cNvCxnSpPr/>
          <p:nvPr/>
        </p:nvCxnSpPr>
        <p:spPr>
          <a:xfrm>
            <a:off x="8741376"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C72EF08-2C5E-B9C0-6B1B-12C9EC86DEA7}"/>
              </a:ext>
            </a:extLst>
          </p:cNvPr>
          <p:cNvCxnSpPr/>
          <p:nvPr/>
        </p:nvCxnSpPr>
        <p:spPr>
          <a:xfrm>
            <a:off x="8971901"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9BB021E-CA2E-28FD-7C42-DA67BB78FA61}"/>
              </a:ext>
            </a:extLst>
          </p:cNvPr>
          <p:cNvCxnSpPr/>
          <p:nvPr/>
        </p:nvCxnSpPr>
        <p:spPr>
          <a:xfrm>
            <a:off x="7624352" y="35237"/>
            <a:ext cx="0" cy="260853"/>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8F1D55F5-6055-A35E-33EB-E1A75FDA9B7A}"/>
              </a:ext>
            </a:extLst>
          </p:cNvPr>
          <p:cNvSpPr txBox="1"/>
          <p:nvPr/>
        </p:nvSpPr>
        <p:spPr>
          <a:xfrm>
            <a:off x="7598225" y="33174"/>
            <a:ext cx="226425" cy="276999"/>
          </a:xfrm>
          <a:prstGeom prst="rect">
            <a:avLst/>
          </a:prstGeom>
          <a:noFill/>
        </p:spPr>
        <p:txBody>
          <a:bodyPr wrap="square" rtlCol="0">
            <a:spAutoFit/>
          </a:bodyPr>
          <a:lstStyle/>
          <a:p>
            <a:r>
              <a:rPr lang="en-US" sz="1200" dirty="0">
                <a:latin typeface="Century Gothic" panose="020B0502020202020204" pitchFamily="34" charset="0"/>
              </a:rPr>
              <a:t>1</a:t>
            </a:r>
          </a:p>
        </p:txBody>
      </p:sp>
      <p:sp>
        <p:nvSpPr>
          <p:cNvPr id="38" name="TextBox 37">
            <a:extLst>
              <a:ext uri="{FF2B5EF4-FFF2-40B4-BE49-F238E27FC236}">
                <a16:creationId xmlns:a16="http://schemas.microsoft.com/office/drawing/2014/main" id="{EF90C8DA-796B-0507-75E8-AB84C44E4852}"/>
              </a:ext>
            </a:extLst>
          </p:cNvPr>
          <p:cNvSpPr txBox="1"/>
          <p:nvPr/>
        </p:nvSpPr>
        <p:spPr>
          <a:xfrm>
            <a:off x="7829003" y="43236"/>
            <a:ext cx="226425" cy="276999"/>
          </a:xfrm>
          <a:prstGeom prst="rect">
            <a:avLst/>
          </a:prstGeom>
          <a:noFill/>
        </p:spPr>
        <p:txBody>
          <a:bodyPr wrap="square" rtlCol="0">
            <a:spAutoFit/>
          </a:bodyPr>
          <a:lstStyle/>
          <a:p>
            <a:r>
              <a:rPr lang="en-US" sz="1200" dirty="0">
                <a:latin typeface="Century Gothic" panose="020B0502020202020204" pitchFamily="34" charset="0"/>
              </a:rPr>
              <a:t>2</a:t>
            </a:r>
          </a:p>
        </p:txBody>
      </p:sp>
      <p:sp>
        <p:nvSpPr>
          <p:cNvPr id="41" name="TextBox 40">
            <a:extLst>
              <a:ext uri="{FF2B5EF4-FFF2-40B4-BE49-F238E27FC236}">
                <a16:creationId xmlns:a16="http://schemas.microsoft.com/office/drawing/2014/main" id="{F0340AE4-7761-2020-4A88-614BCC0E0AF3}"/>
              </a:ext>
            </a:extLst>
          </p:cNvPr>
          <p:cNvSpPr txBox="1"/>
          <p:nvPr/>
        </p:nvSpPr>
        <p:spPr>
          <a:xfrm>
            <a:off x="8053719" y="40070"/>
            <a:ext cx="226425" cy="276999"/>
          </a:xfrm>
          <a:prstGeom prst="rect">
            <a:avLst/>
          </a:prstGeom>
          <a:noFill/>
        </p:spPr>
        <p:txBody>
          <a:bodyPr wrap="square" rtlCol="0">
            <a:spAutoFit/>
          </a:bodyPr>
          <a:lstStyle/>
          <a:p>
            <a:r>
              <a:rPr lang="en-US" sz="1200" dirty="0">
                <a:latin typeface="Century Gothic" panose="020B0502020202020204" pitchFamily="34" charset="0"/>
              </a:rPr>
              <a:t>3</a:t>
            </a:r>
          </a:p>
        </p:txBody>
      </p:sp>
      <p:sp>
        <p:nvSpPr>
          <p:cNvPr id="42" name="TextBox 41">
            <a:extLst>
              <a:ext uri="{FF2B5EF4-FFF2-40B4-BE49-F238E27FC236}">
                <a16:creationId xmlns:a16="http://schemas.microsoft.com/office/drawing/2014/main" id="{BFA1DC2A-68F4-8D4E-D1A0-F01C80ED9291}"/>
              </a:ext>
            </a:extLst>
          </p:cNvPr>
          <p:cNvSpPr txBox="1"/>
          <p:nvPr/>
        </p:nvSpPr>
        <p:spPr>
          <a:xfrm>
            <a:off x="8277936" y="48299"/>
            <a:ext cx="226425" cy="276999"/>
          </a:xfrm>
          <a:prstGeom prst="rect">
            <a:avLst/>
          </a:prstGeom>
          <a:noFill/>
        </p:spPr>
        <p:txBody>
          <a:bodyPr wrap="square" rtlCol="0">
            <a:spAutoFit/>
          </a:bodyPr>
          <a:lstStyle/>
          <a:p>
            <a:r>
              <a:rPr lang="en-US" sz="1200" dirty="0">
                <a:latin typeface="Century Gothic" panose="020B0502020202020204" pitchFamily="34" charset="0"/>
              </a:rPr>
              <a:t>4</a:t>
            </a:r>
          </a:p>
        </p:txBody>
      </p:sp>
      <p:sp>
        <p:nvSpPr>
          <p:cNvPr id="43" name="TextBox 42">
            <a:extLst>
              <a:ext uri="{FF2B5EF4-FFF2-40B4-BE49-F238E27FC236}">
                <a16:creationId xmlns:a16="http://schemas.microsoft.com/office/drawing/2014/main" id="{1D0B7615-FE49-0E31-CABA-FD84589526B4}"/>
              </a:ext>
            </a:extLst>
          </p:cNvPr>
          <p:cNvSpPr txBox="1"/>
          <p:nvPr/>
        </p:nvSpPr>
        <p:spPr>
          <a:xfrm>
            <a:off x="8495651" y="43943"/>
            <a:ext cx="226425" cy="276999"/>
          </a:xfrm>
          <a:prstGeom prst="rect">
            <a:avLst/>
          </a:prstGeom>
          <a:noFill/>
        </p:spPr>
        <p:txBody>
          <a:bodyPr wrap="square" rtlCol="0">
            <a:spAutoFit/>
          </a:bodyPr>
          <a:lstStyle/>
          <a:p>
            <a:r>
              <a:rPr lang="en-US" sz="1200" dirty="0">
                <a:latin typeface="Century Gothic" panose="020B0502020202020204" pitchFamily="34" charset="0"/>
              </a:rPr>
              <a:t>5</a:t>
            </a:r>
          </a:p>
        </p:txBody>
      </p:sp>
      <p:sp>
        <p:nvSpPr>
          <p:cNvPr id="44" name="TextBox 43">
            <a:extLst>
              <a:ext uri="{FF2B5EF4-FFF2-40B4-BE49-F238E27FC236}">
                <a16:creationId xmlns:a16="http://schemas.microsoft.com/office/drawing/2014/main" id="{F7C16D61-C080-8209-A05A-24E3E28BFE83}"/>
              </a:ext>
            </a:extLst>
          </p:cNvPr>
          <p:cNvSpPr txBox="1"/>
          <p:nvPr/>
        </p:nvSpPr>
        <p:spPr>
          <a:xfrm>
            <a:off x="8726429" y="39587"/>
            <a:ext cx="226425" cy="276999"/>
          </a:xfrm>
          <a:prstGeom prst="rect">
            <a:avLst/>
          </a:prstGeom>
          <a:noFill/>
        </p:spPr>
        <p:txBody>
          <a:bodyPr wrap="square" rtlCol="0">
            <a:spAutoFit/>
          </a:bodyPr>
          <a:lstStyle/>
          <a:p>
            <a:r>
              <a:rPr lang="en-US" sz="1200" dirty="0">
                <a:latin typeface="Century Gothic" panose="020B0502020202020204" pitchFamily="34" charset="0"/>
              </a:rPr>
              <a:t>6</a:t>
            </a:r>
          </a:p>
        </p:txBody>
      </p:sp>
      <p:sp>
        <p:nvSpPr>
          <p:cNvPr id="45" name="TextBox 44">
            <a:extLst>
              <a:ext uri="{FF2B5EF4-FFF2-40B4-BE49-F238E27FC236}">
                <a16:creationId xmlns:a16="http://schemas.microsoft.com/office/drawing/2014/main" id="{EEBD71A3-8E92-667E-415D-31CE719496EE}"/>
              </a:ext>
            </a:extLst>
          </p:cNvPr>
          <p:cNvSpPr txBox="1"/>
          <p:nvPr/>
        </p:nvSpPr>
        <p:spPr>
          <a:xfrm>
            <a:off x="8957207" y="48294"/>
            <a:ext cx="226425" cy="276999"/>
          </a:xfrm>
          <a:prstGeom prst="rect">
            <a:avLst/>
          </a:prstGeom>
          <a:noFill/>
        </p:spPr>
        <p:txBody>
          <a:bodyPr wrap="square" rtlCol="0">
            <a:spAutoFit/>
          </a:bodyPr>
          <a:lstStyle/>
          <a:p>
            <a:r>
              <a:rPr lang="en-US" sz="1200" dirty="0">
                <a:latin typeface="Century Gothic" panose="020B0502020202020204" pitchFamily="34" charset="0"/>
              </a:rPr>
              <a:t>7</a:t>
            </a:r>
          </a:p>
        </p:txBody>
      </p:sp>
      <p:sp>
        <p:nvSpPr>
          <p:cNvPr id="46" name="TextBox 45">
            <a:extLst>
              <a:ext uri="{FF2B5EF4-FFF2-40B4-BE49-F238E27FC236}">
                <a16:creationId xmlns:a16="http://schemas.microsoft.com/office/drawing/2014/main" id="{541A24BB-10C3-7E27-EAFC-F3B8D2C4517C}"/>
              </a:ext>
            </a:extLst>
          </p:cNvPr>
          <p:cNvSpPr txBox="1"/>
          <p:nvPr/>
        </p:nvSpPr>
        <p:spPr>
          <a:xfrm>
            <a:off x="6981364" y="44278"/>
            <a:ext cx="742967" cy="276999"/>
          </a:xfrm>
          <a:prstGeom prst="rect">
            <a:avLst/>
          </a:prstGeom>
          <a:noFill/>
        </p:spPr>
        <p:txBody>
          <a:bodyPr wrap="square" rtlCol="0">
            <a:spAutoFit/>
          </a:bodyPr>
          <a:lstStyle/>
          <a:p>
            <a:r>
              <a:rPr lang="en-US" sz="1200" dirty="0">
                <a:latin typeface="Century Gothic" panose="020B0502020202020204" pitchFamily="34" charset="0"/>
              </a:rPr>
              <a:t>week</a:t>
            </a:r>
          </a:p>
        </p:txBody>
      </p:sp>
      <p:pic>
        <p:nvPicPr>
          <p:cNvPr id="50" name="Graphic 49" descr="Clipboard outline">
            <a:extLst>
              <a:ext uri="{FF2B5EF4-FFF2-40B4-BE49-F238E27FC236}">
                <a16:creationId xmlns:a16="http://schemas.microsoft.com/office/drawing/2014/main" id="{92AB22C7-FED4-2350-CC06-0086C91CAB1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1612" y="0"/>
            <a:ext cx="1860206" cy="1453091"/>
          </a:xfrm>
          <a:prstGeom prst="rect">
            <a:avLst/>
          </a:prstGeom>
        </p:spPr>
      </p:pic>
      <p:sp>
        <p:nvSpPr>
          <p:cNvPr id="51" name="TextBox 50">
            <a:extLst>
              <a:ext uri="{FF2B5EF4-FFF2-40B4-BE49-F238E27FC236}">
                <a16:creationId xmlns:a16="http://schemas.microsoft.com/office/drawing/2014/main" id="{03B833EC-2EAB-FA82-BB0A-1FE4DF8110D9}"/>
              </a:ext>
            </a:extLst>
          </p:cNvPr>
          <p:cNvSpPr txBox="1"/>
          <p:nvPr/>
        </p:nvSpPr>
        <p:spPr>
          <a:xfrm>
            <a:off x="1644394" y="550891"/>
            <a:ext cx="1314641" cy="276999"/>
          </a:xfrm>
          <a:prstGeom prst="rect">
            <a:avLst/>
          </a:prstGeom>
          <a:noFill/>
        </p:spPr>
        <p:txBody>
          <a:bodyPr wrap="square">
            <a:spAutoFit/>
          </a:bodyPr>
          <a:lstStyle/>
          <a:p>
            <a:pPr algn="ctr"/>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Home Questions</a:t>
            </a:r>
            <a:endParaRPr lang="en-US" sz="1200" b="1" dirty="0"/>
          </a:p>
        </p:txBody>
      </p:sp>
      <p:sp>
        <p:nvSpPr>
          <p:cNvPr id="52" name="TextBox 51">
            <a:extLst>
              <a:ext uri="{FF2B5EF4-FFF2-40B4-BE49-F238E27FC236}">
                <a16:creationId xmlns:a16="http://schemas.microsoft.com/office/drawing/2014/main" id="{8F702635-5313-9087-C211-B3F288B01084}"/>
              </a:ext>
            </a:extLst>
          </p:cNvPr>
          <p:cNvSpPr txBox="1"/>
          <p:nvPr/>
        </p:nvSpPr>
        <p:spPr>
          <a:xfrm>
            <a:off x="1828775" y="827890"/>
            <a:ext cx="1281164" cy="276999"/>
          </a:xfrm>
          <a:prstGeom prst="rect">
            <a:avLst/>
          </a:prstGeom>
          <a:noFill/>
        </p:spPr>
        <p:txBody>
          <a:bodyPr wrap="square">
            <a:spAutoFit/>
          </a:bodyPr>
          <a:lstStyle/>
          <a:p>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for Week 4</a:t>
            </a:r>
            <a:endParaRPr lang="en-US" sz="1200" b="1" dirty="0"/>
          </a:p>
        </p:txBody>
      </p:sp>
    </p:spTree>
    <p:extLst>
      <p:ext uri="{BB962C8B-B14F-4D97-AF65-F5344CB8AC3E}">
        <p14:creationId xmlns:p14="http://schemas.microsoft.com/office/powerpoint/2010/main" val="2873514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918AB24-E8B7-B44A-8B6B-812DA38EA302}"/>
              </a:ext>
            </a:extLst>
          </p:cNvPr>
          <p:cNvSpPr txBox="1"/>
          <p:nvPr/>
        </p:nvSpPr>
        <p:spPr>
          <a:xfrm>
            <a:off x="43078" y="100668"/>
            <a:ext cx="4252990" cy="307777"/>
          </a:xfrm>
          <a:prstGeom prst="rect">
            <a:avLst/>
          </a:prstGeom>
          <a:noFill/>
        </p:spPr>
        <p:txBody>
          <a:bodyPr wrap="square" rtlCol="0">
            <a:spAutoFit/>
          </a:bodyPr>
          <a:lstStyle/>
          <a:p>
            <a:r>
              <a:rPr lang="en-US" sz="1400" b="1" dirty="0"/>
              <a:t>1. We are taken from the death to life [2:1-10]</a:t>
            </a:r>
          </a:p>
        </p:txBody>
      </p:sp>
      <p:sp>
        <p:nvSpPr>
          <p:cNvPr id="2" name="Rounded Rectangle 1">
            <a:extLst>
              <a:ext uri="{FF2B5EF4-FFF2-40B4-BE49-F238E27FC236}">
                <a16:creationId xmlns:a16="http://schemas.microsoft.com/office/drawing/2014/main" id="{AEF307C8-ACBC-B6E1-B2C9-D82B7BB51ADC}"/>
              </a:ext>
            </a:extLst>
          </p:cNvPr>
          <p:cNvSpPr/>
          <p:nvPr/>
        </p:nvSpPr>
        <p:spPr>
          <a:xfrm>
            <a:off x="54689" y="484418"/>
            <a:ext cx="4252990" cy="2268547"/>
          </a:xfrm>
          <a:prstGeom prst="roundRect">
            <a:avLst>
              <a:gd name="adj" fmla="val 0"/>
            </a:avLst>
          </a:prstGeom>
          <a:solidFill>
            <a:srgbClr val="CDCCFF"/>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60581228-F152-647C-687F-1F140C072766}"/>
              </a:ext>
            </a:extLst>
          </p:cNvPr>
          <p:cNvSpPr/>
          <p:nvPr/>
        </p:nvSpPr>
        <p:spPr>
          <a:xfrm>
            <a:off x="56805" y="2904910"/>
            <a:ext cx="4150943" cy="1846659"/>
          </a:xfrm>
          <a:prstGeom prst="roundRect">
            <a:avLst>
              <a:gd name="adj" fmla="val 0"/>
            </a:avLst>
          </a:prstGeom>
          <a:solidFill>
            <a:srgbClr val="CDCCFF"/>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B2550578-A2A2-516B-6DFC-B3EFD38C6B22}"/>
              </a:ext>
            </a:extLst>
          </p:cNvPr>
          <p:cNvSpPr txBox="1"/>
          <p:nvPr/>
        </p:nvSpPr>
        <p:spPr>
          <a:xfrm>
            <a:off x="4656887" y="72886"/>
            <a:ext cx="1402915" cy="338554"/>
          </a:xfrm>
          <a:prstGeom prst="rect">
            <a:avLst/>
          </a:prstGeom>
          <a:noFill/>
        </p:spPr>
        <p:txBody>
          <a:bodyPr wrap="square" rtlCol="0">
            <a:spAutoFit/>
          </a:bodyPr>
          <a:lstStyle/>
          <a:p>
            <a:r>
              <a:rPr lang="en-US" sz="1600" dirty="0"/>
              <a:t>Notes:</a:t>
            </a:r>
          </a:p>
        </p:txBody>
      </p:sp>
      <p:sp>
        <p:nvSpPr>
          <p:cNvPr id="5" name="Rectangle 4">
            <a:extLst>
              <a:ext uri="{FF2B5EF4-FFF2-40B4-BE49-F238E27FC236}">
                <a16:creationId xmlns:a16="http://schemas.microsoft.com/office/drawing/2014/main" id="{05CA5CDB-08BD-A41B-7D82-003B39AE2862}"/>
              </a:ext>
            </a:extLst>
          </p:cNvPr>
          <p:cNvSpPr/>
          <p:nvPr/>
        </p:nvSpPr>
        <p:spPr>
          <a:xfrm>
            <a:off x="145124" y="546749"/>
            <a:ext cx="4060507" cy="21125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DB78F9E-C063-C8E1-A1C1-B20275DDC1B7}"/>
              </a:ext>
            </a:extLst>
          </p:cNvPr>
          <p:cNvSpPr/>
          <p:nvPr/>
        </p:nvSpPr>
        <p:spPr>
          <a:xfrm>
            <a:off x="145124" y="2946418"/>
            <a:ext cx="3963413" cy="176764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CACCFBCC-838C-1966-15D2-97718DCC2C29}"/>
              </a:ext>
            </a:extLst>
          </p:cNvPr>
          <p:cNvSpPr txBox="1"/>
          <p:nvPr/>
        </p:nvSpPr>
        <p:spPr>
          <a:xfrm>
            <a:off x="145125" y="2904910"/>
            <a:ext cx="4150943" cy="1846659"/>
          </a:xfrm>
          <a:prstGeom prst="rect">
            <a:avLst/>
          </a:prstGeom>
          <a:noFill/>
        </p:spPr>
        <p:txBody>
          <a:bodyPr wrap="square" rtlCol="0">
            <a:spAutoFit/>
          </a:bodyPr>
          <a:lstStyle/>
          <a:p>
            <a:pPr marL="11113" marR="0" lvl="1">
              <a:spcBef>
                <a:spcPts val="0"/>
              </a:spcBef>
              <a:spcAft>
                <a:spcPts val="0"/>
              </a:spcAft>
              <a:tabLst>
                <a:tab pos="914400" algn="l"/>
              </a:tabLst>
            </a:pPr>
            <a:r>
              <a:rPr lang="en-US" sz="1200" b="1" dirty="0">
                <a:effectLst/>
                <a:ea typeface="Times New Roman" panose="02020603050405020304" pitchFamily="18" charset="0"/>
              </a:rPr>
              <a:t>GOD’S WORK FOR US IN CHRIST</a:t>
            </a:r>
          </a:p>
          <a:p>
            <a:pPr marL="11113" marR="0" lvl="1">
              <a:spcBef>
                <a:spcPts val="0"/>
              </a:spcBef>
              <a:spcAft>
                <a:spcPts val="0"/>
              </a:spcAft>
              <a:tabLst>
                <a:tab pos="914400" algn="l"/>
              </a:tabLst>
            </a:pPr>
            <a:r>
              <a:rPr lang="en-US" sz="1200" dirty="0">
                <a:ea typeface="Times New Roman" panose="02020603050405020304" pitchFamily="18" charset="0"/>
              </a:rPr>
              <a:t>Now look at the contrast of a person who has Jesus Christ. No wonder the Lord came upon the church in Ephesus so that the whole Province of Asia heard the word of the Lord! The church in Ephesus wanted the world to have what they were given.</a:t>
            </a:r>
          </a:p>
          <a:p>
            <a:pPr marL="11113" marR="0" lvl="1">
              <a:spcBef>
                <a:spcPts val="0"/>
              </a:spcBef>
              <a:spcAft>
                <a:spcPts val="0"/>
              </a:spcAft>
              <a:tabLst>
                <a:tab pos="914400" algn="l"/>
              </a:tabLst>
            </a:pPr>
            <a:endParaRPr lang="en-US" sz="1200" dirty="0">
              <a:ea typeface="Times New Roman" panose="02020603050405020304" pitchFamily="18" charset="0"/>
            </a:endParaRPr>
          </a:p>
          <a:p>
            <a:pPr marL="182563" marR="0" lvl="1" indent="-171450">
              <a:spcBef>
                <a:spcPts val="0"/>
              </a:spcBef>
              <a:spcAft>
                <a:spcPts val="0"/>
              </a:spcAft>
              <a:buFontTx/>
              <a:buChar char="-"/>
              <a:tabLst>
                <a:tab pos="914400" algn="l"/>
              </a:tabLst>
            </a:pPr>
            <a:r>
              <a:rPr lang="en-US" sz="1050" dirty="0">
                <a:effectLst/>
                <a:ea typeface="Times New Roman" panose="02020603050405020304" pitchFamily="18" charset="0"/>
              </a:rPr>
              <a:t>HE LOVED US [2:4]</a:t>
            </a:r>
          </a:p>
          <a:p>
            <a:pPr marL="182563" marR="0" lvl="1" indent="-171450">
              <a:spcBef>
                <a:spcPts val="0"/>
              </a:spcBef>
              <a:spcAft>
                <a:spcPts val="0"/>
              </a:spcAft>
              <a:buFontTx/>
              <a:buChar char="-"/>
              <a:tabLst>
                <a:tab pos="914400" algn="l"/>
              </a:tabLst>
            </a:pPr>
            <a:r>
              <a:rPr lang="en-US" sz="1050" dirty="0">
                <a:effectLst/>
                <a:ea typeface="Times New Roman" panose="02020603050405020304" pitchFamily="18" charset="0"/>
              </a:rPr>
              <a:t>HE MADE US ALIVE [2:5]</a:t>
            </a:r>
            <a:endParaRPr lang="en-US" sz="1050" dirty="0">
              <a:ea typeface="Times New Roman" panose="02020603050405020304" pitchFamily="18" charset="0"/>
            </a:endParaRPr>
          </a:p>
          <a:p>
            <a:pPr marL="182563" marR="0" lvl="1" indent="-171450">
              <a:spcBef>
                <a:spcPts val="0"/>
              </a:spcBef>
              <a:spcAft>
                <a:spcPts val="0"/>
              </a:spcAft>
              <a:buFontTx/>
              <a:buChar char="-"/>
              <a:tabLst>
                <a:tab pos="914400" algn="l"/>
              </a:tabLst>
            </a:pPr>
            <a:r>
              <a:rPr lang="en-US" sz="1050" dirty="0">
                <a:effectLst/>
                <a:ea typeface="Times New Roman" panose="02020603050405020304" pitchFamily="18" charset="0"/>
              </a:rPr>
              <a:t>HE SEATED US IN THE HEAVENLY REALMS IN CHRIST JESUS [2:6]</a:t>
            </a:r>
            <a:endParaRPr lang="en-US" sz="1050" dirty="0">
              <a:ea typeface="Times New Roman" panose="02020603050405020304" pitchFamily="18" charset="0"/>
            </a:endParaRPr>
          </a:p>
          <a:p>
            <a:pPr marL="182563" marR="0" lvl="1" indent="-171450">
              <a:spcBef>
                <a:spcPts val="0"/>
              </a:spcBef>
              <a:spcAft>
                <a:spcPts val="0"/>
              </a:spcAft>
              <a:buFontTx/>
              <a:buChar char="-"/>
              <a:tabLst>
                <a:tab pos="914400" algn="l"/>
              </a:tabLst>
            </a:pPr>
            <a:r>
              <a:rPr lang="en-US" sz="1050" dirty="0">
                <a:effectLst/>
                <a:ea typeface="Times New Roman" panose="02020603050405020304" pitchFamily="18" charset="0"/>
              </a:rPr>
              <a:t>HE GAVE US ETERNITY WITH HIM [2:7-9]</a:t>
            </a:r>
          </a:p>
        </p:txBody>
      </p:sp>
      <p:sp>
        <p:nvSpPr>
          <p:cNvPr id="3" name="TextBox 2">
            <a:extLst>
              <a:ext uri="{FF2B5EF4-FFF2-40B4-BE49-F238E27FC236}">
                <a16:creationId xmlns:a16="http://schemas.microsoft.com/office/drawing/2014/main" id="{F63B6D5A-9C79-F905-39A1-4D4EF6D1E4E3}"/>
              </a:ext>
            </a:extLst>
          </p:cNvPr>
          <p:cNvSpPr txBox="1"/>
          <p:nvPr/>
        </p:nvSpPr>
        <p:spPr>
          <a:xfrm>
            <a:off x="189284" y="579820"/>
            <a:ext cx="4062623" cy="2231380"/>
          </a:xfrm>
          <a:prstGeom prst="rect">
            <a:avLst/>
          </a:prstGeom>
          <a:noFill/>
        </p:spPr>
        <p:txBody>
          <a:bodyPr wrap="square" rtlCol="0">
            <a:spAutoFit/>
          </a:bodyPr>
          <a:lstStyle/>
          <a:p>
            <a:pPr marL="11113" marR="0" lvl="1">
              <a:spcBef>
                <a:spcPts val="0"/>
              </a:spcBef>
              <a:spcAft>
                <a:spcPts val="0"/>
              </a:spcAft>
              <a:tabLst>
                <a:tab pos="914400" algn="l"/>
              </a:tabLst>
            </a:pPr>
            <a:r>
              <a:rPr lang="en-US" sz="1200" b="1" dirty="0">
                <a:ea typeface="Times New Roman" panose="02020603050405020304" pitchFamily="18" charset="0"/>
              </a:rPr>
              <a:t>C</a:t>
            </a:r>
            <a:r>
              <a:rPr lang="en-US" sz="1200" b="1" dirty="0">
                <a:effectLst/>
                <a:ea typeface="Times New Roman" panose="02020603050405020304" pitchFamily="18" charset="0"/>
              </a:rPr>
              <a:t>HARACTERISTICS OF THE PERSON WITHOUT </a:t>
            </a:r>
            <a:r>
              <a:rPr lang="en-US" sz="1200" b="1" dirty="0">
                <a:ea typeface="Times New Roman" panose="02020603050405020304" pitchFamily="18" charset="0"/>
              </a:rPr>
              <a:t>C</a:t>
            </a:r>
            <a:r>
              <a:rPr lang="en-US" sz="1200" b="1" dirty="0">
                <a:effectLst/>
                <a:ea typeface="Times New Roman" panose="02020603050405020304" pitchFamily="18" charset="0"/>
              </a:rPr>
              <a:t>HRIST</a:t>
            </a:r>
          </a:p>
          <a:p>
            <a:pPr marL="11113" marR="0" lvl="1">
              <a:spcBef>
                <a:spcPts val="0"/>
              </a:spcBef>
              <a:spcAft>
                <a:spcPts val="0"/>
              </a:spcAft>
              <a:tabLst>
                <a:tab pos="914400" algn="l"/>
              </a:tabLst>
            </a:pPr>
            <a:r>
              <a:rPr lang="en-US" sz="1200" dirty="0">
                <a:ea typeface="Times New Roman" panose="02020603050405020304" pitchFamily="18" charset="0"/>
              </a:rPr>
              <a:t>Paul lays out for us a painful reality of what it means to live without Jesus. Think of all the people, the friends, the co-workers, the people in the marketplace, the people in the synagogue who did not have Christ. The people in Ephesus who were caught up in the Occult of Diana. </a:t>
            </a:r>
          </a:p>
          <a:p>
            <a:pPr marL="11113" marR="0" lvl="1">
              <a:spcBef>
                <a:spcPts val="0"/>
              </a:spcBef>
              <a:spcAft>
                <a:spcPts val="0"/>
              </a:spcAft>
              <a:tabLst>
                <a:tab pos="914400" algn="l"/>
              </a:tabLst>
            </a:pPr>
            <a:endParaRPr lang="en-US" sz="1200" dirty="0">
              <a:effectLst/>
              <a:ea typeface="Times New Roman" panose="02020603050405020304" pitchFamily="18" charset="0"/>
            </a:endParaRPr>
          </a:p>
          <a:p>
            <a:pPr marL="182563" marR="0" lvl="1" indent="-171450">
              <a:spcBef>
                <a:spcPts val="0"/>
              </a:spcBef>
              <a:spcAft>
                <a:spcPts val="0"/>
              </a:spcAft>
              <a:buFontTx/>
              <a:buChar char="-"/>
              <a:tabLst>
                <a:tab pos="914400" algn="l"/>
              </a:tabLst>
            </a:pPr>
            <a:r>
              <a:rPr lang="en-US" sz="1100" dirty="0">
                <a:effectLst/>
                <a:ea typeface="Times New Roman" panose="02020603050405020304" pitchFamily="18" charset="0"/>
              </a:rPr>
              <a:t>HE IS DEAD [2:1]</a:t>
            </a:r>
          </a:p>
          <a:p>
            <a:pPr marL="182563" marR="0" lvl="1" indent="-171450">
              <a:spcBef>
                <a:spcPts val="0"/>
              </a:spcBef>
              <a:spcAft>
                <a:spcPts val="0"/>
              </a:spcAft>
              <a:buFontTx/>
              <a:buChar char="-"/>
              <a:tabLst>
                <a:tab pos="914400" algn="l"/>
              </a:tabLst>
            </a:pPr>
            <a:r>
              <a:rPr lang="en-US" sz="1100" dirty="0">
                <a:effectLst/>
                <a:ea typeface="Times New Roman" panose="02020603050405020304" pitchFamily="18" charset="0"/>
              </a:rPr>
              <a:t>HE IS DISOBEDIENT [2:2] </a:t>
            </a:r>
          </a:p>
          <a:p>
            <a:pPr marL="182563" marR="0" lvl="1" indent="-171450">
              <a:spcBef>
                <a:spcPts val="0"/>
              </a:spcBef>
              <a:spcAft>
                <a:spcPts val="0"/>
              </a:spcAft>
              <a:buFontTx/>
              <a:buChar char="-"/>
              <a:tabLst>
                <a:tab pos="914400" algn="l"/>
              </a:tabLst>
            </a:pPr>
            <a:r>
              <a:rPr lang="en-US" sz="1100" dirty="0">
                <a:effectLst/>
                <a:ea typeface="Times New Roman" panose="02020603050405020304" pitchFamily="18" charset="0"/>
              </a:rPr>
              <a:t>HE IS DEPRAVED [2:3a]</a:t>
            </a:r>
          </a:p>
          <a:p>
            <a:pPr marL="182563" marR="0" lvl="1" indent="-171450">
              <a:spcBef>
                <a:spcPts val="0"/>
              </a:spcBef>
              <a:spcAft>
                <a:spcPts val="0"/>
              </a:spcAft>
              <a:buFontTx/>
              <a:buChar char="-"/>
              <a:tabLst>
                <a:tab pos="914400" algn="l"/>
              </a:tabLst>
            </a:pPr>
            <a:r>
              <a:rPr lang="en-US" sz="1100" dirty="0">
                <a:effectLst/>
                <a:ea typeface="Times New Roman" panose="02020603050405020304" pitchFamily="18" charset="0"/>
              </a:rPr>
              <a:t>HE IS AN OBJECT OF GOD’S WRATH [2:3b]</a:t>
            </a:r>
          </a:p>
          <a:p>
            <a:pPr marL="11113" marR="0" lvl="1">
              <a:spcBef>
                <a:spcPts val="0"/>
              </a:spcBef>
              <a:spcAft>
                <a:spcPts val="0"/>
              </a:spcAft>
              <a:tabLst>
                <a:tab pos="914400" algn="l"/>
              </a:tabLst>
            </a:pPr>
            <a:endParaRPr lang="en-US" sz="1100" dirty="0">
              <a:effectLst/>
              <a:ea typeface="Times New Roman" panose="02020603050405020304" pitchFamily="18" charset="0"/>
            </a:endParaRPr>
          </a:p>
        </p:txBody>
      </p:sp>
      <p:sp>
        <p:nvSpPr>
          <p:cNvPr id="12" name="TextBox 11">
            <a:extLst>
              <a:ext uri="{FF2B5EF4-FFF2-40B4-BE49-F238E27FC236}">
                <a16:creationId xmlns:a16="http://schemas.microsoft.com/office/drawing/2014/main" id="{411777D4-2ECB-E5E0-D40D-483F2529A0EC}"/>
              </a:ext>
            </a:extLst>
          </p:cNvPr>
          <p:cNvSpPr txBox="1"/>
          <p:nvPr/>
        </p:nvSpPr>
        <p:spPr>
          <a:xfrm>
            <a:off x="145123" y="4906208"/>
            <a:ext cx="4150943" cy="2308324"/>
          </a:xfrm>
          <a:prstGeom prst="rect">
            <a:avLst/>
          </a:prstGeom>
          <a:noFill/>
        </p:spPr>
        <p:txBody>
          <a:bodyPr wrap="square" rtlCol="0">
            <a:spAutoFit/>
          </a:bodyPr>
          <a:lstStyle/>
          <a:p>
            <a:pPr marL="11113" marR="0" lvl="1">
              <a:spcBef>
                <a:spcPts val="0"/>
              </a:spcBef>
              <a:spcAft>
                <a:spcPts val="0"/>
              </a:spcAft>
              <a:tabLst>
                <a:tab pos="914400" algn="l"/>
              </a:tabLst>
            </a:pPr>
            <a:r>
              <a:rPr lang="en-US" sz="1200" b="1" dirty="0">
                <a:effectLst/>
                <a:ea typeface="Times New Roman" panose="02020603050405020304" pitchFamily="18" charset="0"/>
              </a:rPr>
              <a:t>BELIEVER IN JESUS, DO YOU KNOW HOW SIGNIFICANT THIS IS?</a:t>
            </a:r>
          </a:p>
          <a:p>
            <a:pPr marL="11113" marR="0" lvl="1">
              <a:spcBef>
                <a:spcPts val="0"/>
              </a:spcBef>
              <a:spcAft>
                <a:spcPts val="0"/>
              </a:spcAft>
              <a:tabLst>
                <a:tab pos="914400" algn="l"/>
              </a:tabLst>
            </a:pPr>
            <a:r>
              <a:rPr lang="en-US" sz="1200" dirty="0">
                <a:ea typeface="Times New Roman" panose="02020603050405020304" pitchFamily="18" charset="0"/>
              </a:rPr>
              <a:t>You are so loved by God that he wanted to give you everything. He sent his Son into the world because of His love for you, and then His Son laid down His live because of this love. Then, He fills you, you who don’t deserve it, He fills you with the Spirit of Life! And because your sins are paid for, He invites you to a place of authority in Christ. You are seated in the heavenly realms! You are a life bearing, life giving child of God who now has the authority over the devil through Christ Jesus. And what’s more is that by God’s grace, because of your faith, you will live in eternity with Him.</a:t>
            </a:r>
            <a:endParaRPr lang="en-US" sz="1050" dirty="0">
              <a:effectLst/>
              <a:ea typeface="Times New Roman" panose="02020603050405020304" pitchFamily="18" charset="0"/>
            </a:endParaRPr>
          </a:p>
        </p:txBody>
      </p:sp>
    </p:spTree>
    <p:extLst>
      <p:ext uri="{BB962C8B-B14F-4D97-AF65-F5344CB8AC3E}">
        <p14:creationId xmlns:p14="http://schemas.microsoft.com/office/powerpoint/2010/main" val="3722761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D01523_[1]">
            <a:extLst>
              <a:ext uri="{FF2B5EF4-FFF2-40B4-BE49-F238E27FC236}">
                <a16:creationId xmlns:a16="http://schemas.microsoft.com/office/drawing/2014/main" id="{5AB81E95-E46C-D759-1EC3-292677F0945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054587" y="373701"/>
            <a:ext cx="405496" cy="182031"/>
          </a:xfrm>
          <a:prstGeom prst="rect">
            <a:avLst/>
          </a:prstGeom>
          <a:solidFill>
            <a:srgbClr val="CCFFCC">
              <a:alpha val="52000"/>
            </a:srgbClr>
          </a:solidFill>
          <a:ln>
            <a:noFill/>
          </a:ln>
        </p:spPr>
      </p:pic>
      <p:grpSp>
        <p:nvGrpSpPr>
          <p:cNvPr id="5" name="Canvas 76">
            <a:extLst>
              <a:ext uri="{FF2B5EF4-FFF2-40B4-BE49-F238E27FC236}">
                <a16:creationId xmlns:a16="http://schemas.microsoft.com/office/drawing/2014/main" id="{35C2D848-317D-5026-BED3-5E209AAE9903}"/>
              </a:ext>
            </a:extLst>
          </p:cNvPr>
          <p:cNvGrpSpPr/>
          <p:nvPr/>
        </p:nvGrpSpPr>
        <p:grpSpPr>
          <a:xfrm>
            <a:off x="656510" y="374214"/>
            <a:ext cx="399340" cy="181518"/>
            <a:chOff x="0" y="0"/>
            <a:chExt cx="558800" cy="254000"/>
          </a:xfrm>
        </p:grpSpPr>
        <p:sp>
          <p:nvSpPr>
            <p:cNvPr id="6" name="Rectangle 5">
              <a:extLst>
                <a:ext uri="{FF2B5EF4-FFF2-40B4-BE49-F238E27FC236}">
                  <a16:creationId xmlns:a16="http://schemas.microsoft.com/office/drawing/2014/main" id="{F97EE857-ED17-744A-1CE4-F69A4FDAB7A7}"/>
                </a:ext>
              </a:extLst>
            </p:cNvPr>
            <p:cNvSpPr/>
            <p:nvPr/>
          </p:nvSpPr>
          <p:spPr>
            <a:xfrm>
              <a:off x="0" y="0"/>
              <a:ext cx="558800" cy="254000"/>
            </a:xfrm>
            <a:prstGeom prst="rect">
              <a:avLst/>
            </a:prstGeom>
            <a:solidFill>
              <a:srgbClr val="99CCFF">
                <a:alpha val="60001"/>
              </a:srgbClr>
            </a:solidFill>
            <a:ln>
              <a:noFill/>
            </a:ln>
          </p:spPr>
        </p:sp>
        <p:sp>
          <p:nvSpPr>
            <p:cNvPr id="7" name="Freeform 6">
              <a:extLst>
                <a:ext uri="{FF2B5EF4-FFF2-40B4-BE49-F238E27FC236}">
                  <a16:creationId xmlns:a16="http://schemas.microsoft.com/office/drawing/2014/main" id="{9D2FCB92-2744-E9C4-0A19-EB09A56F85E6}"/>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Freeform 7">
              <a:extLst>
                <a:ext uri="{FF2B5EF4-FFF2-40B4-BE49-F238E27FC236}">
                  <a16:creationId xmlns:a16="http://schemas.microsoft.com/office/drawing/2014/main" id="{B8DC2E28-1930-3696-1373-174B03CF72C7}"/>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9" name="Freeform 8">
              <a:extLst>
                <a:ext uri="{FF2B5EF4-FFF2-40B4-BE49-F238E27FC236}">
                  <a16:creationId xmlns:a16="http://schemas.microsoft.com/office/drawing/2014/main" id="{52FF6108-CC76-1234-D697-9A89E0F8BB40}"/>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0" name="Freeform 9">
              <a:extLst>
                <a:ext uri="{FF2B5EF4-FFF2-40B4-BE49-F238E27FC236}">
                  <a16:creationId xmlns:a16="http://schemas.microsoft.com/office/drawing/2014/main" id="{48FADD72-8282-F8AD-AD31-B782AAD1B824}"/>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1" name="Rectangle 10">
              <a:extLst>
                <a:ext uri="{FF2B5EF4-FFF2-40B4-BE49-F238E27FC236}">
                  <a16:creationId xmlns:a16="http://schemas.microsoft.com/office/drawing/2014/main" id="{80486358-A90F-BDD3-AE2E-C2A56022792F}"/>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12" name="Rectangle 11">
            <a:extLst>
              <a:ext uri="{FF2B5EF4-FFF2-40B4-BE49-F238E27FC236}">
                <a16:creationId xmlns:a16="http://schemas.microsoft.com/office/drawing/2014/main" id="{5D882463-3149-3E8C-EAD1-A86309F830CB}"/>
              </a:ext>
            </a:extLst>
          </p:cNvPr>
          <p:cNvSpPr/>
          <p:nvPr/>
        </p:nvSpPr>
        <p:spPr>
          <a:xfrm>
            <a:off x="1453927" y="209635"/>
            <a:ext cx="1728358" cy="461665"/>
          </a:xfrm>
          <a:prstGeom prst="rect">
            <a:avLst/>
          </a:prstGeom>
        </p:spPr>
        <p:txBody>
          <a:bodyPr wrap="none">
            <a:spAutoFit/>
          </a:bodyPr>
          <a:lstStyle/>
          <a:p>
            <a:r>
              <a:rPr lang="en-US" sz="1200" b="1" dirty="0">
                <a:latin typeface="Poor Richard" panose="02080502050505020702" pitchFamily="18" charset="77"/>
                <a:ea typeface="Times New Roman" panose="02020603050405020304" pitchFamily="18" charset="0"/>
              </a:rPr>
              <a:t>BREAK AWAY GROUP </a:t>
            </a:r>
          </a:p>
          <a:p>
            <a:r>
              <a:rPr lang="en-US" sz="1200" b="1" dirty="0">
                <a:latin typeface="Poor Richard" panose="02080502050505020702" pitchFamily="18" charset="77"/>
                <a:ea typeface="Times New Roman" panose="02020603050405020304" pitchFamily="18" charset="0"/>
              </a:rPr>
              <a:t>INTERACTION WEEK 3</a:t>
            </a:r>
            <a:endParaRPr lang="en-US" sz="1200" b="1" dirty="0">
              <a:latin typeface="Poor Richard" panose="02080502050505020702" pitchFamily="18" charset="77"/>
            </a:endParaRPr>
          </a:p>
        </p:txBody>
      </p:sp>
      <p:pic>
        <p:nvPicPr>
          <p:cNvPr id="13" name="Picture 12" descr="DD01523_[1]">
            <a:extLst>
              <a:ext uri="{FF2B5EF4-FFF2-40B4-BE49-F238E27FC236}">
                <a16:creationId xmlns:a16="http://schemas.microsoft.com/office/drawing/2014/main" id="{70623AAB-5448-B5C5-7B0B-FF38FEE42AA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3517299" y="377427"/>
            <a:ext cx="405496" cy="182031"/>
          </a:xfrm>
          <a:prstGeom prst="rect">
            <a:avLst/>
          </a:prstGeom>
          <a:solidFill>
            <a:srgbClr val="CCFFCC">
              <a:alpha val="52000"/>
            </a:srgbClr>
          </a:solidFill>
          <a:ln>
            <a:noFill/>
          </a:ln>
        </p:spPr>
      </p:pic>
      <p:grpSp>
        <p:nvGrpSpPr>
          <p:cNvPr id="14" name="Canvas 76">
            <a:extLst>
              <a:ext uri="{FF2B5EF4-FFF2-40B4-BE49-F238E27FC236}">
                <a16:creationId xmlns:a16="http://schemas.microsoft.com/office/drawing/2014/main" id="{B20CBA4A-289C-C095-0901-E27D7B1A1937}"/>
              </a:ext>
            </a:extLst>
          </p:cNvPr>
          <p:cNvGrpSpPr/>
          <p:nvPr/>
        </p:nvGrpSpPr>
        <p:grpSpPr>
          <a:xfrm>
            <a:off x="3119222" y="377940"/>
            <a:ext cx="399340" cy="181518"/>
            <a:chOff x="0" y="0"/>
            <a:chExt cx="558800" cy="254000"/>
          </a:xfrm>
        </p:grpSpPr>
        <p:sp>
          <p:nvSpPr>
            <p:cNvPr id="15" name="Rectangle 14">
              <a:extLst>
                <a:ext uri="{FF2B5EF4-FFF2-40B4-BE49-F238E27FC236}">
                  <a16:creationId xmlns:a16="http://schemas.microsoft.com/office/drawing/2014/main" id="{AEE1809E-3DEF-624E-822D-A7B3ED55C4CB}"/>
                </a:ext>
              </a:extLst>
            </p:cNvPr>
            <p:cNvSpPr/>
            <p:nvPr/>
          </p:nvSpPr>
          <p:spPr>
            <a:xfrm>
              <a:off x="0" y="0"/>
              <a:ext cx="558800" cy="254000"/>
            </a:xfrm>
            <a:prstGeom prst="rect">
              <a:avLst/>
            </a:prstGeom>
            <a:solidFill>
              <a:srgbClr val="99CCFF">
                <a:alpha val="60001"/>
              </a:srgbClr>
            </a:solidFill>
            <a:ln>
              <a:noFill/>
            </a:ln>
          </p:spPr>
        </p:sp>
        <p:sp>
          <p:nvSpPr>
            <p:cNvPr id="16" name="Freeform 15">
              <a:extLst>
                <a:ext uri="{FF2B5EF4-FFF2-40B4-BE49-F238E27FC236}">
                  <a16:creationId xmlns:a16="http://schemas.microsoft.com/office/drawing/2014/main" id="{EE874CB5-0C3F-7ED6-C50A-771BD4DE7A15}"/>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7" name="Freeform 16">
              <a:extLst>
                <a:ext uri="{FF2B5EF4-FFF2-40B4-BE49-F238E27FC236}">
                  <a16:creationId xmlns:a16="http://schemas.microsoft.com/office/drawing/2014/main" id="{C529534C-34F2-C871-6CCA-EC0371D12BB8}"/>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8" name="Freeform 17">
              <a:extLst>
                <a:ext uri="{FF2B5EF4-FFF2-40B4-BE49-F238E27FC236}">
                  <a16:creationId xmlns:a16="http://schemas.microsoft.com/office/drawing/2014/main" id="{860740E0-875D-07D3-9564-B59335E07CB2}"/>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9" name="Freeform 18">
              <a:extLst>
                <a:ext uri="{FF2B5EF4-FFF2-40B4-BE49-F238E27FC236}">
                  <a16:creationId xmlns:a16="http://schemas.microsoft.com/office/drawing/2014/main" id="{F282D5BB-48FE-3E9F-82D1-C74F8B91B7BB}"/>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0" name="Rectangle 19">
              <a:extLst>
                <a:ext uri="{FF2B5EF4-FFF2-40B4-BE49-F238E27FC236}">
                  <a16:creationId xmlns:a16="http://schemas.microsoft.com/office/drawing/2014/main" id="{864B3180-2468-CEFF-9CEB-1D700F0C335F}"/>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21" name="Rectangle 20">
            <a:extLst>
              <a:ext uri="{FF2B5EF4-FFF2-40B4-BE49-F238E27FC236}">
                <a16:creationId xmlns:a16="http://schemas.microsoft.com/office/drawing/2014/main" id="{5B818215-BCE5-10ED-ECA5-15CC4055561F}"/>
              </a:ext>
            </a:extLst>
          </p:cNvPr>
          <p:cNvSpPr/>
          <p:nvPr/>
        </p:nvSpPr>
        <p:spPr>
          <a:xfrm>
            <a:off x="197211" y="763806"/>
            <a:ext cx="4184557" cy="6524863"/>
          </a:xfrm>
          <a:prstGeom prst="rect">
            <a:avLst/>
          </a:prstGeom>
        </p:spPr>
        <p:txBody>
          <a:bodyPr wrap="square">
            <a:spAutoFit/>
          </a:bodyPr>
          <a:lstStyle/>
          <a:p>
            <a:pPr marL="228600" marR="0" lvl="0" indent="-228600">
              <a:spcBef>
                <a:spcPts val="0"/>
              </a:spcBef>
              <a:spcAft>
                <a:spcPts val="0"/>
              </a:spcAft>
              <a:buAutoNum type="arabicPeriod"/>
              <a:tabLst>
                <a:tab pos="457200" algn="l"/>
              </a:tabLst>
            </a:pPr>
            <a:r>
              <a:rPr lang="en-US" sz="1100" dirty="0">
                <a:ea typeface="Times New Roman" panose="02020603050405020304" pitchFamily="18" charset="0"/>
              </a:rPr>
              <a:t>What are some of the barriers that might keep you from stepping out as a “Kingdom Advancer” into your Spheres of Influence?</a:t>
            </a:r>
          </a:p>
          <a:p>
            <a:pPr marL="228600" marR="0" lvl="0" indent="-228600">
              <a:spcBef>
                <a:spcPts val="0"/>
              </a:spcBef>
              <a:spcAft>
                <a:spcPts val="0"/>
              </a:spcAft>
              <a:buAutoNum type="arabicPeriod"/>
              <a:tabLst>
                <a:tab pos="457200" algn="l"/>
              </a:tabLst>
            </a:pPr>
            <a:endParaRPr lang="en-US" sz="1100" dirty="0">
              <a:ea typeface="Times New Roman" panose="02020603050405020304" pitchFamily="18" charset="0"/>
            </a:endParaRPr>
          </a:p>
          <a:p>
            <a:pPr marL="228600" marR="0" lvl="0" indent="-228600">
              <a:spcBef>
                <a:spcPts val="0"/>
              </a:spcBef>
              <a:spcAft>
                <a:spcPts val="0"/>
              </a:spcAft>
              <a:buAutoNum type="arabicPeriod"/>
              <a:tabLst>
                <a:tab pos="457200" algn="l"/>
              </a:tabLst>
            </a:pPr>
            <a:endParaRPr lang="en-US" sz="1100" dirty="0">
              <a:ea typeface="Times New Roman" panose="02020603050405020304" pitchFamily="18" charset="0"/>
            </a:endParaRPr>
          </a:p>
          <a:p>
            <a:pPr marL="228600" marR="0" lvl="0" indent="-228600">
              <a:spcBef>
                <a:spcPts val="0"/>
              </a:spcBef>
              <a:spcAft>
                <a:spcPts val="0"/>
              </a:spcAft>
              <a:buAutoNum type="arabicPeriod"/>
              <a:tabLst>
                <a:tab pos="457200" algn="l"/>
              </a:tabLst>
            </a:pPr>
            <a:endParaRPr lang="en-US" sz="1100" dirty="0">
              <a:ea typeface="Times New Roman" panose="02020603050405020304" pitchFamily="18" charset="0"/>
            </a:endParaRPr>
          </a:p>
          <a:p>
            <a:pPr marL="228600" marR="0" lvl="0" indent="-228600">
              <a:spcBef>
                <a:spcPts val="0"/>
              </a:spcBef>
              <a:spcAft>
                <a:spcPts val="0"/>
              </a:spcAft>
              <a:buAutoNum type="arabicPeriod"/>
              <a:tabLst>
                <a:tab pos="457200" algn="l"/>
              </a:tabLst>
            </a:pPr>
            <a:r>
              <a:rPr lang="en-US" sz="1100" dirty="0">
                <a:ea typeface="Times New Roman" panose="02020603050405020304" pitchFamily="18" charset="0"/>
              </a:rPr>
              <a:t>Name the wonderful things the Lord has done for us in shaping our Christian identity as seen in 2:4-10. Discuss each of these items and how you may take these into your hearts. Don’t be afraid to mention any lies of the enemy that keep us from accepting these truths.</a:t>
            </a:r>
          </a:p>
          <a:p>
            <a:pPr marL="228600" marR="0">
              <a:spcBef>
                <a:spcPts val="0"/>
              </a:spcBef>
              <a:spcAft>
                <a:spcPts val="0"/>
              </a:spcAft>
            </a:pPr>
            <a:endParaRPr lang="en-US" sz="1100" dirty="0">
              <a:ea typeface="Times New Roman" panose="02020603050405020304" pitchFamily="18" charset="0"/>
            </a:endParaRPr>
          </a:p>
          <a:p>
            <a:pPr marR="0" lvl="1">
              <a:spcBef>
                <a:spcPts val="0"/>
              </a:spcBef>
              <a:spcAft>
                <a:spcPts val="0"/>
              </a:spcAft>
              <a:tabLst>
                <a:tab pos="914400" algn="l"/>
              </a:tabLst>
            </a:pPr>
            <a:r>
              <a:rPr lang="en-US" sz="1100" dirty="0">
                <a:ea typeface="Times New Roman" panose="02020603050405020304" pitchFamily="18" charset="0"/>
              </a:rPr>
              <a:t>He ­__________ us _____________ with Christ [2:5]</a:t>
            </a:r>
          </a:p>
          <a:p>
            <a:pPr marL="685800" marR="0">
              <a:spcBef>
                <a:spcPts val="0"/>
              </a:spcBef>
              <a:spcAft>
                <a:spcPts val="0"/>
              </a:spcAft>
            </a:pPr>
            <a:r>
              <a:rPr lang="en-US" sz="1100" dirty="0">
                <a:ea typeface="Times New Roman" panose="02020603050405020304" pitchFamily="18" charset="0"/>
              </a:rPr>
              <a:t> </a:t>
            </a:r>
          </a:p>
          <a:p>
            <a:pPr marR="0" lvl="1">
              <a:spcBef>
                <a:spcPts val="0"/>
              </a:spcBef>
              <a:spcAft>
                <a:spcPts val="0"/>
              </a:spcAft>
              <a:tabLst>
                <a:tab pos="914400" algn="l"/>
              </a:tabLst>
            </a:pPr>
            <a:r>
              <a:rPr lang="en-US" sz="1100" dirty="0">
                <a:ea typeface="Times New Roman" panose="02020603050405020304" pitchFamily="18" charset="0"/>
              </a:rPr>
              <a:t>It is by ____________ that we have been ___________ [2:5]</a:t>
            </a:r>
          </a:p>
          <a:p>
            <a:r>
              <a:rPr lang="en-US" sz="1100" dirty="0">
                <a:ea typeface="Times New Roman" panose="02020603050405020304" pitchFamily="18" charset="0"/>
              </a:rPr>
              <a:t> </a:t>
            </a:r>
          </a:p>
          <a:p>
            <a:pPr marR="0" lvl="1">
              <a:spcBef>
                <a:spcPts val="0"/>
              </a:spcBef>
              <a:spcAft>
                <a:spcPts val="0"/>
              </a:spcAft>
              <a:tabLst>
                <a:tab pos="914400" algn="l"/>
              </a:tabLst>
            </a:pPr>
            <a:r>
              <a:rPr lang="en-US" sz="1100" dirty="0">
                <a:ea typeface="Times New Roman" panose="02020603050405020304" pitchFamily="18" charset="0"/>
              </a:rPr>
              <a:t>God ___________ us up with Christ and _____________ us with him in </a:t>
            </a:r>
          </a:p>
          <a:p>
            <a:r>
              <a:rPr lang="en-US" sz="1100" dirty="0">
                <a:ea typeface="Times New Roman" panose="02020603050405020304" pitchFamily="18" charset="0"/>
              </a:rPr>
              <a:t> </a:t>
            </a:r>
          </a:p>
          <a:p>
            <a:pPr marL="685800" marR="0">
              <a:spcBef>
                <a:spcPts val="0"/>
              </a:spcBef>
              <a:spcAft>
                <a:spcPts val="0"/>
              </a:spcAft>
            </a:pPr>
            <a:r>
              <a:rPr lang="en-US" sz="1100" dirty="0">
                <a:ea typeface="Times New Roman" panose="02020603050405020304" pitchFamily="18" charset="0"/>
              </a:rPr>
              <a:t>	the _______________  ________________ in Christ Jesus [2:6]</a:t>
            </a:r>
          </a:p>
          <a:p>
            <a:pPr marL="685800" marR="0">
              <a:spcBef>
                <a:spcPts val="0"/>
              </a:spcBef>
              <a:spcAft>
                <a:spcPts val="0"/>
              </a:spcAft>
            </a:pPr>
            <a:r>
              <a:rPr lang="en-US" sz="1100" dirty="0">
                <a:ea typeface="Times New Roman" panose="02020603050405020304" pitchFamily="18" charset="0"/>
              </a:rPr>
              <a:t> </a:t>
            </a:r>
          </a:p>
          <a:p>
            <a:pPr marR="0" lvl="1">
              <a:spcBef>
                <a:spcPts val="0"/>
              </a:spcBef>
              <a:spcAft>
                <a:spcPts val="0"/>
              </a:spcAft>
              <a:tabLst>
                <a:tab pos="914400" algn="l"/>
              </a:tabLst>
            </a:pPr>
            <a:r>
              <a:rPr lang="en-US" sz="1100" dirty="0">
                <a:ea typeface="Times New Roman" panose="02020603050405020304" pitchFamily="18" charset="0"/>
              </a:rPr>
              <a:t>God shows us the __________________  _______________ of his grace</a:t>
            </a:r>
          </a:p>
          <a:p>
            <a:pPr marL="685800" marR="0">
              <a:spcBef>
                <a:spcPts val="0"/>
              </a:spcBef>
              <a:spcAft>
                <a:spcPts val="0"/>
              </a:spcAft>
            </a:pPr>
            <a:r>
              <a:rPr lang="en-US" sz="1100" dirty="0">
                <a:ea typeface="Times New Roman" panose="02020603050405020304" pitchFamily="18" charset="0"/>
              </a:rPr>
              <a:t> </a:t>
            </a:r>
          </a:p>
          <a:p>
            <a:pPr marL="914400" marR="0">
              <a:spcBef>
                <a:spcPts val="0"/>
              </a:spcBef>
              <a:spcAft>
                <a:spcPts val="0"/>
              </a:spcAft>
            </a:pPr>
            <a:r>
              <a:rPr lang="en-US" sz="1100" dirty="0">
                <a:ea typeface="Times New Roman" panose="02020603050405020304" pitchFamily="18" charset="0"/>
              </a:rPr>
              <a:t>expressed in his _______________ to us in Christ Jesus [2:7]</a:t>
            </a:r>
          </a:p>
          <a:p>
            <a:r>
              <a:rPr lang="en-US" sz="1100" dirty="0">
                <a:ea typeface="Times New Roman" panose="02020603050405020304" pitchFamily="18" charset="0"/>
              </a:rPr>
              <a:t> </a:t>
            </a:r>
          </a:p>
          <a:p>
            <a:pPr marR="0" lvl="1">
              <a:spcBef>
                <a:spcPts val="0"/>
              </a:spcBef>
              <a:spcAft>
                <a:spcPts val="0"/>
              </a:spcAft>
              <a:tabLst>
                <a:tab pos="914400" algn="l"/>
              </a:tabLst>
            </a:pPr>
            <a:r>
              <a:rPr lang="en-US" sz="1100" dirty="0">
                <a:ea typeface="Times New Roman" panose="02020603050405020304" pitchFamily="18" charset="0"/>
              </a:rPr>
              <a:t>Being saved is a ____________ of ________, not by works. [2:8]</a:t>
            </a:r>
          </a:p>
          <a:p>
            <a:r>
              <a:rPr lang="en-US" sz="1100" dirty="0">
                <a:ea typeface="Times New Roman" panose="02020603050405020304" pitchFamily="18" charset="0"/>
              </a:rPr>
              <a:t> </a:t>
            </a:r>
          </a:p>
          <a:p>
            <a:pPr marR="0" lvl="1">
              <a:spcBef>
                <a:spcPts val="0"/>
              </a:spcBef>
              <a:spcAft>
                <a:spcPts val="0"/>
              </a:spcAft>
              <a:tabLst>
                <a:tab pos="914400" algn="l"/>
              </a:tabLst>
            </a:pPr>
            <a:r>
              <a:rPr lang="en-US" sz="1100" dirty="0">
                <a:ea typeface="Times New Roman" panose="02020603050405020304" pitchFamily="18" charset="0"/>
              </a:rPr>
              <a:t>We are God’s ________________ created in Christ Jesus to do </a:t>
            </a:r>
          </a:p>
          <a:p>
            <a:r>
              <a:rPr lang="en-US" sz="1100" dirty="0">
                <a:ea typeface="Times New Roman" panose="02020603050405020304" pitchFamily="18" charset="0"/>
              </a:rPr>
              <a:t> </a:t>
            </a:r>
          </a:p>
          <a:p>
            <a:pPr marL="685800" marR="0">
              <a:spcBef>
                <a:spcPts val="0"/>
              </a:spcBef>
              <a:spcAft>
                <a:spcPts val="0"/>
              </a:spcAft>
            </a:pPr>
            <a:r>
              <a:rPr lang="en-US" sz="1100" dirty="0">
                <a:ea typeface="Times New Roman" panose="02020603050405020304" pitchFamily="18" charset="0"/>
              </a:rPr>
              <a:t>	__________  _________. [2:10]</a:t>
            </a:r>
          </a:p>
          <a:p>
            <a:r>
              <a:rPr lang="en-US" sz="1100" dirty="0">
                <a:ea typeface="Times New Roman" panose="02020603050405020304" pitchFamily="18" charset="0"/>
              </a:rPr>
              <a:t> </a:t>
            </a:r>
          </a:p>
          <a:p>
            <a:pPr marL="685800" marR="0">
              <a:spcBef>
                <a:spcPts val="0"/>
              </a:spcBef>
              <a:spcAft>
                <a:spcPts val="0"/>
              </a:spcAft>
            </a:pPr>
            <a:r>
              <a:rPr lang="en-US" sz="1100" dirty="0">
                <a:ea typeface="Times New Roman" panose="02020603050405020304" pitchFamily="18" charset="0"/>
              </a:rPr>
              <a:t> </a:t>
            </a:r>
          </a:p>
          <a:p>
            <a:pPr marL="685800" marR="0">
              <a:spcBef>
                <a:spcPts val="0"/>
              </a:spcBef>
              <a:spcAft>
                <a:spcPts val="0"/>
              </a:spcAft>
            </a:pPr>
            <a:r>
              <a:rPr lang="en-US" sz="1100" dirty="0">
                <a:ea typeface="Times New Roman" panose="02020603050405020304" pitchFamily="18" charset="0"/>
              </a:rPr>
              <a:t> </a:t>
            </a:r>
          </a:p>
          <a:p>
            <a:pPr marR="0" lvl="0">
              <a:spcBef>
                <a:spcPts val="0"/>
              </a:spcBef>
              <a:spcAft>
                <a:spcPts val="0"/>
              </a:spcAft>
              <a:tabLst>
                <a:tab pos="457200" algn="l"/>
              </a:tabLst>
            </a:pPr>
            <a:r>
              <a:rPr lang="en-US" sz="1100" dirty="0">
                <a:effectLst/>
                <a:ea typeface="Times New Roman" panose="02020603050405020304" pitchFamily="18" charset="0"/>
              </a:rPr>
              <a:t>Perhaps pray for each other…celebrating what Christ has done in each of us.</a:t>
            </a:r>
          </a:p>
        </p:txBody>
      </p:sp>
      <p:sp>
        <p:nvSpPr>
          <p:cNvPr id="27" name="TextBox 26">
            <a:extLst>
              <a:ext uri="{FF2B5EF4-FFF2-40B4-BE49-F238E27FC236}">
                <a16:creationId xmlns:a16="http://schemas.microsoft.com/office/drawing/2014/main" id="{47A3D1A6-B3B7-C2AD-C1DA-4604F9FAFFCA}"/>
              </a:ext>
            </a:extLst>
          </p:cNvPr>
          <p:cNvSpPr txBox="1"/>
          <p:nvPr/>
        </p:nvSpPr>
        <p:spPr>
          <a:xfrm>
            <a:off x="4681726" y="2811727"/>
            <a:ext cx="4660900" cy="954107"/>
          </a:xfrm>
          <a:prstGeom prst="rect">
            <a:avLst/>
          </a:prstGeom>
          <a:noFill/>
        </p:spPr>
        <p:txBody>
          <a:bodyPr wrap="square" rtlCol="0">
            <a:spAutoFit/>
          </a:bodyPr>
          <a:lstStyle/>
          <a:p>
            <a:pPr algn="ctr"/>
            <a:r>
              <a:rPr lang="en-US" sz="1400" b="1" dirty="0"/>
              <a:t>2. We are moved from being Separated from God to Oneness with Him in Christ [2:11—22]</a:t>
            </a:r>
            <a:r>
              <a:rPr lang="en-US" sz="1400" dirty="0"/>
              <a:t> </a:t>
            </a:r>
          </a:p>
          <a:p>
            <a:pPr algn="ctr"/>
            <a:r>
              <a:rPr lang="en-US" sz="1400" dirty="0"/>
              <a:t>(most of the new Christians in the </a:t>
            </a:r>
          </a:p>
          <a:p>
            <a:pPr algn="ctr"/>
            <a:r>
              <a:rPr lang="en-US" sz="1400" dirty="0"/>
              <a:t>Ephesian Church were Gentiles)</a:t>
            </a:r>
          </a:p>
        </p:txBody>
      </p:sp>
      <p:sp>
        <p:nvSpPr>
          <p:cNvPr id="2" name="Rounded Rectangle 1">
            <a:extLst>
              <a:ext uri="{FF2B5EF4-FFF2-40B4-BE49-F238E27FC236}">
                <a16:creationId xmlns:a16="http://schemas.microsoft.com/office/drawing/2014/main" id="{F4B6B556-ABA3-DED4-EA5B-791CE1DA6783}"/>
              </a:ext>
            </a:extLst>
          </p:cNvPr>
          <p:cNvSpPr/>
          <p:nvPr/>
        </p:nvSpPr>
        <p:spPr>
          <a:xfrm>
            <a:off x="5142836" y="4026237"/>
            <a:ext cx="3788004" cy="2893794"/>
          </a:xfrm>
          <a:prstGeom prst="roundRect">
            <a:avLst>
              <a:gd name="adj" fmla="val 0"/>
            </a:avLst>
          </a:prstGeom>
          <a:solidFill>
            <a:schemeClr val="accent6">
              <a:lumMod val="40000"/>
              <a:lumOff val="60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spcBef>
                <a:spcPts val="0"/>
              </a:spcBef>
              <a:spcAft>
                <a:spcPts val="0"/>
              </a:spcAft>
              <a:tabLst>
                <a:tab pos="457200" algn="l"/>
              </a:tabLst>
            </a:pPr>
            <a:endParaRPr lang="en-US" dirty="0">
              <a:solidFill>
                <a:schemeClr val="tx1"/>
              </a:solidFill>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17324938-9715-9640-BE31-AE14DEB0992B}"/>
              </a:ext>
            </a:extLst>
          </p:cNvPr>
          <p:cNvSpPr/>
          <p:nvPr/>
        </p:nvSpPr>
        <p:spPr>
          <a:xfrm>
            <a:off x="5277631" y="4094678"/>
            <a:ext cx="3524079" cy="272602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8856AFDD-C90B-E042-C767-CFE2D972B985}"/>
              </a:ext>
            </a:extLst>
          </p:cNvPr>
          <p:cNvSpPr txBox="1"/>
          <p:nvPr/>
        </p:nvSpPr>
        <p:spPr>
          <a:xfrm>
            <a:off x="5277631" y="4148024"/>
            <a:ext cx="4044169" cy="461879"/>
          </a:xfrm>
          <a:prstGeom prst="rect">
            <a:avLst/>
          </a:prstGeom>
          <a:noFill/>
        </p:spPr>
        <p:txBody>
          <a:bodyPr wrap="square">
            <a:spAutoFit/>
          </a:bodyPr>
          <a:lstStyle/>
          <a:p>
            <a:pPr marL="19050" marR="0" lvl="1">
              <a:spcBef>
                <a:spcPts val="0"/>
              </a:spcBef>
              <a:spcAft>
                <a:spcPts val="0"/>
              </a:spcAft>
              <a:tabLst>
                <a:tab pos="914400" algn="l"/>
              </a:tabLst>
            </a:pPr>
            <a:r>
              <a:rPr lang="en-US" sz="1200" b="1" dirty="0">
                <a:effectLst/>
                <a:latin typeface="Times New Roman" panose="02020603050405020304" pitchFamily="18" charset="0"/>
                <a:ea typeface="Times New Roman" panose="02020603050405020304" pitchFamily="18" charset="0"/>
              </a:rPr>
              <a:t>A good word to describe the gentile separation in relationship to God is “without” [as seen in 2:12].</a:t>
            </a:r>
            <a:endParaRPr lang="en-US" sz="1200" dirty="0">
              <a:effectLst/>
              <a:latin typeface="Times New Roman" panose="02020603050405020304" pitchFamily="18" charset="0"/>
              <a:ea typeface="Times New Roman" panose="02020603050405020304" pitchFamily="18" charset="0"/>
            </a:endParaRPr>
          </a:p>
        </p:txBody>
      </p:sp>
      <p:sp>
        <p:nvSpPr>
          <p:cNvPr id="26" name="TextBox 25">
            <a:extLst>
              <a:ext uri="{FF2B5EF4-FFF2-40B4-BE49-F238E27FC236}">
                <a16:creationId xmlns:a16="http://schemas.microsoft.com/office/drawing/2014/main" id="{E93700D3-D03D-2344-174B-49AC45A7D68D}"/>
              </a:ext>
            </a:extLst>
          </p:cNvPr>
          <p:cNvSpPr txBox="1"/>
          <p:nvPr/>
        </p:nvSpPr>
        <p:spPr>
          <a:xfrm>
            <a:off x="5563760" y="4609903"/>
            <a:ext cx="3036647" cy="2123658"/>
          </a:xfrm>
          <a:prstGeom prst="rect">
            <a:avLst/>
          </a:prstGeom>
          <a:noFill/>
        </p:spPr>
        <p:txBody>
          <a:bodyPr wrap="square">
            <a:spAutoFit/>
          </a:bodyPr>
          <a:lstStyle/>
          <a:p>
            <a:pPr marL="19050" marR="0" lvl="2">
              <a:spcBef>
                <a:spcPts val="0"/>
              </a:spcBef>
              <a:spcAft>
                <a:spcPts val="0"/>
              </a:spcAft>
              <a:tabLst>
                <a:tab pos="1371600" algn="l"/>
              </a:tabLst>
            </a:pPr>
            <a:r>
              <a:rPr lang="en-US" sz="1200" b="1" dirty="0">
                <a:effectLst/>
                <a:latin typeface="Times New Roman" panose="02020603050405020304" pitchFamily="18" charset="0"/>
                <a:ea typeface="Times New Roman" panose="02020603050405020304" pitchFamily="18" charset="0"/>
              </a:rPr>
              <a:t>Without Christ</a:t>
            </a:r>
            <a:r>
              <a:rPr lang="en-US" sz="1200" dirty="0">
                <a:effectLst/>
                <a:latin typeface="Times New Roman" panose="02020603050405020304" pitchFamily="18" charset="0"/>
                <a:ea typeface="Times New Roman" panose="02020603050405020304" pitchFamily="18" charset="0"/>
              </a:rPr>
              <a:t> – The Ephesians had Diana and you can’t have both Diana and Christ</a:t>
            </a:r>
          </a:p>
          <a:p>
            <a:pPr marL="19050" marR="0" lvl="2">
              <a:spcBef>
                <a:spcPts val="0"/>
              </a:spcBef>
              <a:spcAft>
                <a:spcPts val="0"/>
              </a:spcAft>
              <a:tabLst>
                <a:tab pos="1371600" algn="l"/>
              </a:tabLst>
            </a:pPr>
            <a:r>
              <a:rPr lang="en-US" sz="1200" b="1" dirty="0">
                <a:effectLst/>
                <a:latin typeface="Times New Roman" panose="02020603050405020304" pitchFamily="18" charset="0"/>
                <a:ea typeface="Times New Roman" panose="02020603050405020304" pitchFamily="18" charset="0"/>
              </a:rPr>
              <a:t>Without citizenship</a:t>
            </a:r>
            <a:r>
              <a:rPr lang="en-US" sz="1200" dirty="0">
                <a:effectLst/>
                <a:latin typeface="Times New Roman" panose="02020603050405020304" pitchFamily="18" charset="0"/>
                <a:ea typeface="Times New Roman" panose="02020603050405020304" pitchFamily="18" charset="0"/>
              </a:rPr>
              <a:t> – The Ephesians were “excluded from citizenship in Israel …” </a:t>
            </a:r>
          </a:p>
          <a:p>
            <a:pPr marL="19050" marR="0" lvl="2">
              <a:spcBef>
                <a:spcPts val="0"/>
              </a:spcBef>
              <a:spcAft>
                <a:spcPts val="0"/>
              </a:spcAft>
              <a:tabLst>
                <a:tab pos="1371600" algn="l"/>
              </a:tabLst>
            </a:pPr>
            <a:r>
              <a:rPr lang="en-US" sz="1200" b="1" dirty="0">
                <a:effectLst/>
                <a:latin typeface="Times New Roman" panose="02020603050405020304" pitchFamily="18" charset="0"/>
                <a:ea typeface="Times New Roman" panose="02020603050405020304" pitchFamily="18" charset="0"/>
              </a:rPr>
              <a:t>Without covenants</a:t>
            </a:r>
            <a:r>
              <a:rPr lang="en-US" sz="1200" dirty="0">
                <a:effectLst/>
                <a:latin typeface="Times New Roman" panose="02020603050405020304" pitchFamily="18" charset="0"/>
                <a:ea typeface="Times New Roman" panose="02020603050405020304" pitchFamily="18" charset="0"/>
              </a:rPr>
              <a:t> – The Ephesians were “foreigners to the covenants of the promise.” </a:t>
            </a:r>
          </a:p>
          <a:p>
            <a:pPr marL="19050" marR="0" lvl="2">
              <a:spcBef>
                <a:spcPts val="0"/>
              </a:spcBef>
              <a:spcAft>
                <a:spcPts val="0"/>
              </a:spcAft>
              <a:tabLst>
                <a:tab pos="1371600" algn="l"/>
              </a:tabLst>
            </a:pPr>
            <a:r>
              <a:rPr lang="en-US" sz="1200" b="1" dirty="0">
                <a:effectLst/>
                <a:latin typeface="Times New Roman" panose="02020603050405020304" pitchFamily="18" charset="0"/>
                <a:ea typeface="Times New Roman" panose="02020603050405020304" pitchFamily="18" charset="0"/>
              </a:rPr>
              <a:t>Without hope</a:t>
            </a:r>
            <a:r>
              <a:rPr lang="en-US" sz="1200" dirty="0">
                <a:effectLst/>
                <a:latin typeface="Times New Roman" panose="02020603050405020304" pitchFamily="18" charset="0"/>
                <a:ea typeface="Times New Roman" panose="02020603050405020304" pitchFamily="18" charset="0"/>
              </a:rPr>
              <a:t> – Diana offered no hope. She didn’t give back to anyone without strings attached and only she could gain.</a:t>
            </a:r>
          </a:p>
          <a:p>
            <a:pPr marL="19050" marR="0" lvl="2">
              <a:spcBef>
                <a:spcPts val="0"/>
              </a:spcBef>
              <a:spcAft>
                <a:spcPts val="0"/>
              </a:spcAft>
              <a:tabLst>
                <a:tab pos="1371600" algn="l"/>
              </a:tabLst>
            </a:pPr>
            <a:r>
              <a:rPr lang="en-US" sz="1200" b="1" dirty="0">
                <a:effectLst/>
                <a:latin typeface="Times New Roman" panose="02020603050405020304" pitchFamily="18" charset="0"/>
                <a:ea typeface="Times New Roman" panose="02020603050405020304" pitchFamily="18" charset="0"/>
              </a:rPr>
              <a:t>Without God</a:t>
            </a:r>
            <a:r>
              <a:rPr lang="en-US" sz="1200" dirty="0">
                <a:effectLst/>
                <a:latin typeface="Times New Roman" panose="02020603050405020304" pitchFamily="18" charset="0"/>
                <a:ea typeface="Times New Roman" panose="02020603050405020304" pitchFamily="18" charset="0"/>
              </a:rPr>
              <a:t> – The Ephesians had a god, but they didn’t have the true living Jesus Christ. </a:t>
            </a:r>
          </a:p>
        </p:txBody>
      </p:sp>
      <p:sp>
        <p:nvSpPr>
          <p:cNvPr id="23" name="Rounded Rectangle 22">
            <a:extLst>
              <a:ext uri="{FF2B5EF4-FFF2-40B4-BE49-F238E27FC236}">
                <a16:creationId xmlns:a16="http://schemas.microsoft.com/office/drawing/2014/main" id="{502B9BEE-AFD7-9D2E-1BB9-9AA85EF22AF7}"/>
              </a:ext>
            </a:extLst>
          </p:cNvPr>
          <p:cNvSpPr/>
          <p:nvPr/>
        </p:nvSpPr>
        <p:spPr>
          <a:xfrm>
            <a:off x="4940034" y="380663"/>
            <a:ext cx="4150943" cy="2283712"/>
          </a:xfrm>
          <a:prstGeom prst="roundRect">
            <a:avLst>
              <a:gd name="adj" fmla="val 0"/>
            </a:avLst>
          </a:prstGeom>
          <a:solidFill>
            <a:srgbClr val="CDCCFF"/>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22C060B-D862-8631-D257-C88073AD58A9}"/>
              </a:ext>
            </a:extLst>
          </p:cNvPr>
          <p:cNvSpPr/>
          <p:nvPr/>
        </p:nvSpPr>
        <p:spPr>
          <a:xfrm>
            <a:off x="5030469" y="438898"/>
            <a:ext cx="3963414" cy="21125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2DD084E9-817C-DF1C-2A23-90C7DB1E367E}"/>
              </a:ext>
            </a:extLst>
          </p:cNvPr>
          <p:cNvSpPr txBox="1"/>
          <p:nvPr/>
        </p:nvSpPr>
        <p:spPr>
          <a:xfrm>
            <a:off x="5030469" y="488014"/>
            <a:ext cx="4060507" cy="2000548"/>
          </a:xfrm>
          <a:prstGeom prst="rect">
            <a:avLst/>
          </a:prstGeom>
          <a:noFill/>
        </p:spPr>
        <p:txBody>
          <a:bodyPr wrap="square" rtlCol="0">
            <a:spAutoFit/>
          </a:bodyPr>
          <a:lstStyle/>
          <a:p>
            <a:pPr marL="11113" marR="0" lvl="1">
              <a:spcBef>
                <a:spcPts val="0"/>
              </a:spcBef>
              <a:spcAft>
                <a:spcPts val="0"/>
              </a:spcAft>
              <a:tabLst>
                <a:tab pos="914400" algn="l"/>
              </a:tabLst>
            </a:pPr>
            <a:r>
              <a:rPr lang="en-US" sz="1200" b="1" dirty="0">
                <a:effectLst/>
                <a:ea typeface="Times New Roman" panose="02020603050405020304" pitchFamily="18" charset="0"/>
              </a:rPr>
              <a:t>GOD’S WORK IN AND THROUGH US</a:t>
            </a:r>
          </a:p>
          <a:p>
            <a:pPr marL="11113" marR="0" lvl="1">
              <a:spcBef>
                <a:spcPts val="0"/>
              </a:spcBef>
              <a:spcAft>
                <a:spcPts val="0"/>
              </a:spcAft>
              <a:tabLst>
                <a:tab pos="914400" algn="l"/>
              </a:tabLst>
            </a:pPr>
            <a:r>
              <a:rPr lang="en-US" sz="1200" dirty="0">
                <a:ea typeface="Times New Roman" panose="02020603050405020304" pitchFamily="18" charset="0"/>
              </a:rPr>
              <a:t>This is the beauty of what God has done in Christ Jesus:</a:t>
            </a:r>
          </a:p>
          <a:p>
            <a:pPr marL="11113" marR="0" lvl="1">
              <a:spcBef>
                <a:spcPts val="0"/>
              </a:spcBef>
              <a:spcAft>
                <a:spcPts val="0"/>
              </a:spcAft>
              <a:tabLst>
                <a:tab pos="914400" algn="l"/>
              </a:tabLst>
            </a:pPr>
            <a:endParaRPr lang="en-US" sz="1200" dirty="0">
              <a:ea typeface="Times New Roman" panose="02020603050405020304" pitchFamily="18" charset="0"/>
            </a:endParaRPr>
          </a:p>
          <a:p>
            <a:pPr marL="239713" marR="0" lvl="1" indent="-228600">
              <a:spcBef>
                <a:spcPts val="0"/>
              </a:spcBef>
              <a:spcAft>
                <a:spcPts val="0"/>
              </a:spcAft>
              <a:buAutoNum type="arabicPeriod"/>
              <a:tabLst>
                <a:tab pos="914400" algn="l"/>
              </a:tabLst>
            </a:pPr>
            <a:r>
              <a:rPr lang="en-US" sz="1100" b="1" dirty="0">
                <a:effectLst/>
                <a:ea typeface="Times New Roman" panose="02020603050405020304" pitchFamily="18" charset="0"/>
              </a:rPr>
              <a:t>We are God’s workmanship</a:t>
            </a:r>
            <a:r>
              <a:rPr lang="en-US" sz="1100" dirty="0">
                <a:effectLst/>
                <a:ea typeface="Times New Roman" panose="02020603050405020304" pitchFamily="18" charset="0"/>
              </a:rPr>
              <a:t> = God is writing a poem of his work in us. [word for “workmanship” is “</a:t>
            </a:r>
            <a:r>
              <a:rPr lang="en-US" sz="1100" dirty="0" err="1">
                <a:effectLst/>
                <a:ea typeface="Times New Roman" panose="02020603050405020304" pitchFamily="18" charset="0"/>
              </a:rPr>
              <a:t>poiema</a:t>
            </a:r>
            <a:r>
              <a:rPr lang="en-US" sz="1100" dirty="0">
                <a:effectLst/>
                <a:ea typeface="Times New Roman" panose="02020603050405020304" pitchFamily="18" charset="0"/>
              </a:rPr>
              <a:t>” of which we get the word “poem.”]</a:t>
            </a:r>
          </a:p>
          <a:p>
            <a:pPr marL="239713" marR="0" lvl="1" indent="-228600">
              <a:spcBef>
                <a:spcPts val="0"/>
              </a:spcBef>
              <a:spcAft>
                <a:spcPts val="0"/>
              </a:spcAft>
              <a:buAutoNum type="arabicPeriod"/>
              <a:tabLst>
                <a:tab pos="914400" algn="l"/>
              </a:tabLst>
            </a:pPr>
            <a:r>
              <a:rPr lang="en-US" sz="1100" b="1" dirty="0">
                <a:effectLst/>
                <a:ea typeface="Times New Roman" panose="02020603050405020304" pitchFamily="18" charset="0"/>
              </a:rPr>
              <a:t>Christ continues his good work in us</a:t>
            </a:r>
            <a:endParaRPr lang="en-US" sz="1100" b="1" dirty="0">
              <a:ea typeface="Times New Roman" panose="02020603050405020304" pitchFamily="18" charset="0"/>
            </a:endParaRPr>
          </a:p>
          <a:p>
            <a:pPr marL="182563" marR="0" lvl="1" indent="-171450">
              <a:spcBef>
                <a:spcPts val="0"/>
              </a:spcBef>
              <a:spcAft>
                <a:spcPts val="0"/>
              </a:spcAft>
              <a:buFontTx/>
              <a:buChar char="-"/>
              <a:tabLst>
                <a:tab pos="914400" algn="l"/>
              </a:tabLst>
            </a:pPr>
            <a:r>
              <a:rPr lang="en-US" sz="1100" dirty="0">
                <a:effectLst/>
                <a:ea typeface="Times New Roman" panose="02020603050405020304" pitchFamily="18" charset="0"/>
              </a:rPr>
              <a:t>He died, rose again and gives us all we need to carry on His good work. [1:3; 4:7-10]</a:t>
            </a:r>
          </a:p>
          <a:p>
            <a:pPr marL="182563" marR="0" lvl="1" indent="-171450">
              <a:spcBef>
                <a:spcPts val="0"/>
              </a:spcBef>
              <a:spcAft>
                <a:spcPts val="0"/>
              </a:spcAft>
              <a:buFontTx/>
              <a:buChar char="-"/>
              <a:tabLst>
                <a:tab pos="914400" algn="l"/>
              </a:tabLst>
            </a:pPr>
            <a:r>
              <a:rPr lang="en-US" sz="1100" dirty="0">
                <a:effectLst/>
                <a:ea typeface="Times New Roman" panose="02020603050405020304" pitchFamily="18" charset="0"/>
              </a:rPr>
              <a:t>Through the Holy Spirit in and through us, Christ’s work continues</a:t>
            </a:r>
          </a:p>
        </p:txBody>
      </p:sp>
    </p:spTree>
    <p:extLst>
      <p:ext uri="{BB962C8B-B14F-4D97-AF65-F5344CB8AC3E}">
        <p14:creationId xmlns:p14="http://schemas.microsoft.com/office/powerpoint/2010/main" val="692512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a:extLst>
              <a:ext uri="{FF2B5EF4-FFF2-40B4-BE49-F238E27FC236}">
                <a16:creationId xmlns:a16="http://schemas.microsoft.com/office/drawing/2014/main" id="{0089E0F8-FFC3-E4D2-EF46-7276C2E1F0FE}"/>
              </a:ext>
            </a:extLst>
          </p:cNvPr>
          <p:cNvSpPr/>
          <p:nvPr/>
        </p:nvSpPr>
        <p:spPr>
          <a:xfrm>
            <a:off x="5224838" y="3486694"/>
            <a:ext cx="3701078" cy="1959906"/>
          </a:xfrm>
          <a:prstGeom prst="roundRect">
            <a:avLst>
              <a:gd name="adj" fmla="val 1370"/>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BBAE15C0-4294-64FB-D48F-A2F47DED799E}"/>
              </a:ext>
            </a:extLst>
          </p:cNvPr>
          <p:cNvSpPr/>
          <p:nvPr/>
        </p:nvSpPr>
        <p:spPr>
          <a:xfrm>
            <a:off x="5304993" y="3540034"/>
            <a:ext cx="3484723" cy="183194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a:extLst>
              <a:ext uri="{FF2B5EF4-FFF2-40B4-BE49-F238E27FC236}">
                <a16:creationId xmlns:a16="http://schemas.microsoft.com/office/drawing/2014/main" id="{6220D326-B9D1-BEE7-8B42-5CE6CE63DA91}"/>
              </a:ext>
            </a:extLst>
          </p:cNvPr>
          <p:cNvSpPr/>
          <p:nvPr/>
        </p:nvSpPr>
        <p:spPr>
          <a:xfrm>
            <a:off x="271910" y="2654633"/>
            <a:ext cx="3993190" cy="2570469"/>
          </a:xfrm>
          <a:prstGeom prst="roundRect">
            <a:avLst>
              <a:gd name="adj" fmla="val 0"/>
            </a:avLst>
          </a:prstGeom>
          <a:solidFill>
            <a:schemeClr val="accent6">
              <a:lumMod val="40000"/>
              <a:lumOff val="60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spcBef>
                <a:spcPts val="0"/>
              </a:spcBef>
              <a:spcAft>
                <a:spcPts val="0"/>
              </a:spcAft>
              <a:tabLst>
                <a:tab pos="457200" algn="l"/>
              </a:tabLst>
            </a:pPr>
            <a:endParaRPr lang="en-US" dirty="0">
              <a:solidFill>
                <a:schemeClr val="tx1"/>
              </a:solidFill>
              <a:effectLst/>
              <a:latin typeface="Times New Roman" panose="02020603050405020304" pitchFamily="18" charset="0"/>
              <a:ea typeface="Times New Roman" panose="02020603050405020304" pitchFamily="18" charset="0"/>
            </a:endParaRPr>
          </a:p>
        </p:txBody>
      </p:sp>
      <p:sp>
        <p:nvSpPr>
          <p:cNvPr id="15" name="Rectangle 14">
            <a:extLst>
              <a:ext uri="{FF2B5EF4-FFF2-40B4-BE49-F238E27FC236}">
                <a16:creationId xmlns:a16="http://schemas.microsoft.com/office/drawing/2014/main" id="{F1E4C0FA-CB46-1424-8C42-3FFA0BCA6BE0}"/>
              </a:ext>
            </a:extLst>
          </p:cNvPr>
          <p:cNvSpPr/>
          <p:nvPr/>
        </p:nvSpPr>
        <p:spPr>
          <a:xfrm>
            <a:off x="395884" y="2734607"/>
            <a:ext cx="3795386" cy="243004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EA7A111-199E-A575-5554-227743C74AD1}"/>
              </a:ext>
            </a:extLst>
          </p:cNvPr>
          <p:cNvSpPr txBox="1"/>
          <p:nvPr/>
        </p:nvSpPr>
        <p:spPr>
          <a:xfrm>
            <a:off x="4639181" y="2710399"/>
            <a:ext cx="4660900" cy="738664"/>
          </a:xfrm>
          <a:prstGeom prst="rect">
            <a:avLst/>
          </a:prstGeom>
          <a:noFill/>
        </p:spPr>
        <p:txBody>
          <a:bodyPr wrap="square" rtlCol="0">
            <a:spAutoFit/>
          </a:bodyPr>
          <a:lstStyle/>
          <a:p>
            <a:pPr marL="342900" indent="-342900">
              <a:buFont typeface="+mj-lt"/>
              <a:buAutoNum type="arabicPeriod" startAt="3"/>
            </a:pPr>
            <a:r>
              <a:rPr lang="en-US" sz="1400" b="1" dirty="0"/>
              <a:t>Because of this Transforming work of God in us, there is no reason why we can’t go out as Kingdom Advancers into our Spheres of Influence! [2:19-22]</a:t>
            </a:r>
          </a:p>
        </p:txBody>
      </p:sp>
      <p:sp>
        <p:nvSpPr>
          <p:cNvPr id="9" name="TextBox 8">
            <a:extLst>
              <a:ext uri="{FF2B5EF4-FFF2-40B4-BE49-F238E27FC236}">
                <a16:creationId xmlns:a16="http://schemas.microsoft.com/office/drawing/2014/main" id="{BDA509F0-88A9-7F2D-740F-072142027F19}"/>
              </a:ext>
            </a:extLst>
          </p:cNvPr>
          <p:cNvSpPr txBox="1"/>
          <p:nvPr/>
        </p:nvSpPr>
        <p:spPr>
          <a:xfrm>
            <a:off x="5409891" y="3633210"/>
            <a:ext cx="3119479" cy="1569660"/>
          </a:xfrm>
          <a:prstGeom prst="rect">
            <a:avLst/>
          </a:prstGeom>
          <a:noFill/>
        </p:spPr>
        <p:txBody>
          <a:bodyPr wrap="square" rtlCol="0">
            <a:spAutoFit/>
          </a:bodyPr>
          <a:lstStyle/>
          <a:p>
            <a:pPr marL="285750" indent="-285750">
              <a:buFontTx/>
              <a:buChar char="-"/>
            </a:pPr>
            <a:r>
              <a:rPr lang="en-US" sz="1200" dirty="0"/>
              <a:t>We are no longer foreigners and aliens but are citizens of heaven and members of his household. [2:19]</a:t>
            </a:r>
          </a:p>
          <a:p>
            <a:pPr marL="285750" indent="-285750">
              <a:buFontTx/>
              <a:buChar char="-"/>
            </a:pPr>
            <a:r>
              <a:rPr lang="en-US" sz="1200" dirty="0"/>
              <a:t>This household is built on the foundation of the apostles and prophets with Christ as the cornerstone. [2:20]</a:t>
            </a:r>
          </a:p>
          <a:p>
            <a:pPr marL="285750" indent="-285750">
              <a:buFontTx/>
              <a:buChar char="-"/>
            </a:pPr>
            <a:r>
              <a:rPr lang="en-US" sz="1200" dirty="0"/>
              <a:t>You individually are a dwelling (a temple) for God to live in by His Spirit. [2:22]</a:t>
            </a:r>
          </a:p>
        </p:txBody>
      </p:sp>
      <p:sp>
        <p:nvSpPr>
          <p:cNvPr id="10" name="TextBox 9">
            <a:extLst>
              <a:ext uri="{FF2B5EF4-FFF2-40B4-BE49-F238E27FC236}">
                <a16:creationId xmlns:a16="http://schemas.microsoft.com/office/drawing/2014/main" id="{D01112AB-1A4B-3E5C-634A-94AC0A9B1577}"/>
              </a:ext>
            </a:extLst>
          </p:cNvPr>
          <p:cNvSpPr txBox="1"/>
          <p:nvPr/>
        </p:nvSpPr>
        <p:spPr>
          <a:xfrm>
            <a:off x="5245253" y="5629378"/>
            <a:ext cx="3816087" cy="1384995"/>
          </a:xfrm>
          <a:prstGeom prst="rect">
            <a:avLst/>
          </a:prstGeom>
          <a:noFill/>
        </p:spPr>
        <p:txBody>
          <a:bodyPr wrap="square" rtlCol="0">
            <a:spAutoFit/>
          </a:bodyPr>
          <a:lstStyle/>
          <a:p>
            <a:r>
              <a:rPr lang="en-US" sz="1400" dirty="0"/>
              <a:t>So, all the barriers have been removed. This is our time to advance god’s kingdom. We are chosen, empowered, equipped and now we are sent. It is time. And as it happened in the province of </a:t>
            </a:r>
            <a:r>
              <a:rPr lang="en-US" sz="1400" dirty="0" err="1"/>
              <a:t>asia</a:t>
            </a:r>
            <a:r>
              <a:rPr lang="en-US" sz="1400" dirty="0"/>
              <a:t>, it will happen with us: everyone in our spheres of influence will hear the word of the lord.</a:t>
            </a:r>
          </a:p>
        </p:txBody>
      </p:sp>
      <p:sp>
        <p:nvSpPr>
          <p:cNvPr id="3" name="TextBox 2">
            <a:extLst>
              <a:ext uri="{FF2B5EF4-FFF2-40B4-BE49-F238E27FC236}">
                <a16:creationId xmlns:a16="http://schemas.microsoft.com/office/drawing/2014/main" id="{20446E6C-F03A-BD40-610C-82DFBFE6839D}"/>
              </a:ext>
            </a:extLst>
          </p:cNvPr>
          <p:cNvSpPr txBox="1"/>
          <p:nvPr/>
        </p:nvSpPr>
        <p:spPr>
          <a:xfrm>
            <a:off x="422144" y="2670557"/>
            <a:ext cx="3787960" cy="2523768"/>
          </a:xfrm>
          <a:prstGeom prst="rect">
            <a:avLst/>
          </a:prstGeom>
          <a:noFill/>
        </p:spPr>
        <p:txBody>
          <a:bodyPr wrap="square">
            <a:spAutoFit/>
          </a:bodyPr>
          <a:lstStyle/>
          <a:p>
            <a:pPr marL="19050" marR="0" lvl="2">
              <a:spcBef>
                <a:spcPts val="0"/>
              </a:spcBef>
              <a:spcAft>
                <a:spcPts val="0"/>
              </a:spcAft>
              <a:tabLst>
                <a:tab pos="1371600" algn="l"/>
              </a:tabLst>
            </a:pPr>
            <a:r>
              <a:rPr lang="en-US" sz="1200" b="1" dirty="0">
                <a:effectLst/>
                <a:latin typeface="Times New Roman" panose="02020603050405020304" pitchFamily="18" charset="0"/>
                <a:ea typeface="Times New Roman" panose="02020603050405020304" pitchFamily="18" charset="0"/>
              </a:rPr>
              <a:t>The Gentiles are given </a:t>
            </a:r>
            <a:r>
              <a:rPr lang="en-US" sz="1200" b="1" dirty="0">
                <a:latin typeface="Times New Roman" panose="02020603050405020304" pitchFamily="18" charset="0"/>
                <a:ea typeface="Times New Roman" panose="02020603050405020304" pitchFamily="18" charset="0"/>
              </a:rPr>
              <a:t>a New Position </a:t>
            </a:r>
            <a:r>
              <a:rPr lang="en-US" sz="1200" b="1" dirty="0">
                <a:effectLst/>
                <a:latin typeface="Times New Roman" panose="02020603050405020304" pitchFamily="18" charset="0"/>
                <a:ea typeface="Times New Roman" panose="02020603050405020304" pitchFamily="18" charset="0"/>
              </a:rPr>
              <a:t> in Christ</a:t>
            </a:r>
            <a:endParaRPr lang="en-US" sz="1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 </a:t>
            </a:r>
          </a:p>
          <a:p>
            <a:pPr marR="0" indent="19050">
              <a:spcBef>
                <a:spcPts val="0"/>
              </a:spcBef>
              <a:spcAft>
                <a:spcPts val="0"/>
              </a:spcAft>
            </a:pPr>
            <a:r>
              <a:rPr lang="en-US" sz="1400" b="1" u="sng" dirty="0">
                <a:effectLst/>
                <a:latin typeface="Times New Roman" panose="02020603050405020304" pitchFamily="18" charset="0"/>
                <a:ea typeface="Times New Roman" panose="02020603050405020304" pitchFamily="18" charset="0"/>
              </a:rPr>
              <a:t>Old Position</a:t>
            </a:r>
            <a:r>
              <a:rPr lang="en-US" sz="1400" b="1" dirty="0">
                <a:effectLst/>
                <a:latin typeface="Times New Roman" panose="02020603050405020304" pitchFamily="18" charset="0"/>
                <a:ea typeface="Times New Roman" panose="02020603050405020304" pitchFamily="18" charset="0"/>
              </a:rPr>
              <a:t>		</a:t>
            </a:r>
            <a:r>
              <a:rPr lang="en-US" sz="1400" b="1" u="sng" dirty="0">
                <a:effectLst/>
                <a:latin typeface="Times New Roman" panose="02020603050405020304" pitchFamily="18" charset="0"/>
                <a:ea typeface="Times New Roman" panose="02020603050405020304" pitchFamily="18" charset="0"/>
              </a:rPr>
              <a:t>New Position</a:t>
            </a:r>
            <a:endParaRPr lang="en-US" sz="1200" b="1" dirty="0">
              <a:effectLst/>
              <a:latin typeface="Times New Roman" panose="02020603050405020304" pitchFamily="18" charset="0"/>
              <a:ea typeface="Times New Roman" panose="02020603050405020304" pitchFamily="18" charset="0"/>
            </a:endParaRPr>
          </a:p>
          <a:p>
            <a:pPr marR="0" indent="19050">
              <a:spcBef>
                <a:spcPts val="0"/>
              </a:spcBef>
              <a:spcAft>
                <a:spcPts val="0"/>
              </a:spcAft>
            </a:pPr>
            <a:r>
              <a:rPr lang="en-US" sz="1200" b="1" dirty="0">
                <a:effectLst/>
                <a:latin typeface="Times New Roman" panose="02020603050405020304" pitchFamily="18" charset="0"/>
                <a:ea typeface="Times New Roman" panose="02020603050405020304" pitchFamily="18" charset="0"/>
              </a:rPr>
              <a:t>Without Christ		In Christ [2:13]</a:t>
            </a:r>
          </a:p>
          <a:p>
            <a:pPr marR="0" indent="19050">
              <a:spcBef>
                <a:spcPts val="0"/>
              </a:spcBef>
              <a:spcAft>
                <a:spcPts val="0"/>
              </a:spcAft>
            </a:pPr>
            <a:endParaRPr lang="en-US" sz="1200" b="1" dirty="0">
              <a:effectLst/>
              <a:latin typeface="Times New Roman" panose="02020603050405020304" pitchFamily="18" charset="0"/>
              <a:ea typeface="Times New Roman" panose="02020603050405020304" pitchFamily="18" charset="0"/>
            </a:endParaRPr>
          </a:p>
          <a:p>
            <a:pPr marR="0" indent="19050">
              <a:spcBef>
                <a:spcPts val="0"/>
              </a:spcBef>
              <a:spcAft>
                <a:spcPts val="0"/>
              </a:spcAft>
            </a:pPr>
            <a:r>
              <a:rPr lang="en-US" sz="1200" b="1" dirty="0">
                <a:effectLst/>
                <a:latin typeface="Times New Roman" panose="02020603050405020304" pitchFamily="18" charset="0"/>
                <a:ea typeface="Times New Roman" panose="02020603050405020304" pitchFamily="18" charset="0"/>
              </a:rPr>
              <a:t>Aliens				A Holy Nation [1 Peter 2:9]</a:t>
            </a:r>
          </a:p>
          <a:p>
            <a:pPr marR="0" indent="19050">
              <a:spcBef>
                <a:spcPts val="0"/>
              </a:spcBef>
              <a:spcAft>
                <a:spcPts val="0"/>
              </a:spcAft>
            </a:pPr>
            <a:endParaRPr lang="en-US" sz="1200" b="1" dirty="0">
              <a:latin typeface="Times New Roman" panose="02020603050405020304" pitchFamily="18" charset="0"/>
              <a:ea typeface="Times New Roman" panose="02020603050405020304" pitchFamily="18" charset="0"/>
            </a:endParaRPr>
          </a:p>
          <a:p>
            <a:pPr marR="0" indent="19050">
              <a:spcBef>
                <a:spcPts val="0"/>
              </a:spcBef>
              <a:spcAft>
                <a:spcPts val="0"/>
              </a:spcAft>
            </a:pPr>
            <a:r>
              <a:rPr lang="en-US" sz="1200" b="1" dirty="0">
                <a:effectLst/>
                <a:latin typeface="Times New Roman" panose="02020603050405020304" pitchFamily="18" charset="0"/>
                <a:ea typeface="Times New Roman" panose="02020603050405020304" pitchFamily="18" charset="0"/>
              </a:rPr>
              <a:t>Strangers			No More Strangers [2:19]</a:t>
            </a:r>
          </a:p>
          <a:p>
            <a:pPr marR="0" indent="19050">
              <a:spcBef>
                <a:spcPts val="0"/>
              </a:spcBef>
              <a:spcAft>
                <a:spcPts val="0"/>
              </a:spcAft>
            </a:pPr>
            <a:endParaRPr lang="en-US" sz="1200" b="1" dirty="0">
              <a:effectLst/>
              <a:latin typeface="Times New Roman" panose="02020603050405020304" pitchFamily="18" charset="0"/>
              <a:ea typeface="Times New Roman" panose="02020603050405020304" pitchFamily="18" charset="0"/>
            </a:endParaRPr>
          </a:p>
          <a:p>
            <a:pPr marR="0" indent="19050">
              <a:spcBef>
                <a:spcPts val="0"/>
              </a:spcBef>
              <a:spcAft>
                <a:spcPts val="0"/>
              </a:spcAft>
            </a:pPr>
            <a:r>
              <a:rPr lang="en-US" sz="1200" b="1" dirty="0">
                <a:effectLst/>
                <a:latin typeface="Times New Roman" panose="02020603050405020304" pitchFamily="18" charset="0"/>
                <a:ea typeface="Times New Roman" panose="02020603050405020304" pitchFamily="18" charset="0"/>
              </a:rPr>
              <a:t>No hope			Called in one hope [4:4]</a:t>
            </a:r>
          </a:p>
          <a:p>
            <a:pPr marR="0" indent="19050">
              <a:spcBef>
                <a:spcPts val="0"/>
              </a:spcBef>
              <a:spcAft>
                <a:spcPts val="0"/>
              </a:spcAft>
            </a:pPr>
            <a:endParaRPr lang="en-US" sz="1200" b="1" dirty="0">
              <a:effectLst/>
              <a:latin typeface="Times New Roman" panose="02020603050405020304" pitchFamily="18" charset="0"/>
              <a:ea typeface="Times New Roman" panose="02020603050405020304" pitchFamily="18" charset="0"/>
            </a:endParaRPr>
          </a:p>
          <a:p>
            <a:pPr marR="0" indent="19050">
              <a:spcBef>
                <a:spcPts val="0"/>
              </a:spcBef>
              <a:spcAft>
                <a:spcPts val="0"/>
              </a:spcAft>
            </a:pPr>
            <a:r>
              <a:rPr lang="en-US" sz="1200" b="1" dirty="0">
                <a:effectLst/>
                <a:latin typeface="Times New Roman" panose="02020603050405020304" pitchFamily="18" charset="0"/>
                <a:ea typeface="Times New Roman" panose="02020603050405020304" pitchFamily="18" charset="0"/>
              </a:rPr>
              <a:t>Without God			The God and Father </a:t>
            </a:r>
          </a:p>
          <a:p>
            <a:pPr marR="0" indent="19050">
              <a:spcBef>
                <a:spcPts val="0"/>
              </a:spcBef>
              <a:spcAft>
                <a:spcPts val="0"/>
              </a:spcAft>
            </a:pPr>
            <a:r>
              <a:rPr lang="en-US" sz="1200" b="1" dirty="0">
                <a:latin typeface="Times New Roman" panose="02020603050405020304" pitchFamily="18" charset="0"/>
                <a:ea typeface="Times New Roman" panose="02020603050405020304" pitchFamily="18" charset="0"/>
              </a:rPr>
              <a:t>				</a:t>
            </a:r>
            <a:r>
              <a:rPr lang="en-US" sz="1200" b="1" dirty="0">
                <a:effectLst/>
                <a:latin typeface="Times New Roman" panose="02020603050405020304" pitchFamily="18" charset="0"/>
                <a:ea typeface="Times New Roman" panose="02020603050405020304" pitchFamily="18" charset="0"/>
              </a:rPr>
              <a:t>of Christ [1:3]</a:t>
            </a:r>
          </a:p>
        </p:txBody>
      </p:sp>
      <p:sp>
        <p:nvSpPr>
          <p:cNvPr id="2" name="Right Arrow 1">
            <a:extLst>
              <a:ext uri="{FF2B5EF4-FFF2-40B4-BE49-F238E27FC236}">
                <a16:creationId xmlns:a16="http://schemas.microsoft.com/office/drawing/2014/main" id="{14645A1F-BB77-EFB3-84BE-98DD8323D025}"/>
              </a:ext>
            </a:extLst>
          </p:cNvPr>
          <p:cNvSpPr/>
          <p:nvPr/>
        </p:nvSpPr>
        <p:spPr>
          <a:xfrm>
            <a:off x="1667255" y="3356842"/>
            <a:ext cx="551146" cy="137786"/>
          </a:xfrm>
          <a:prstGeom prst="right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78CBD97D-1782-D421-8663-FA9BE078400F}"/>
              </a:ext>
            </a:extLst>
          </p:cNvPr>
          <p:cNvSpPr/>
          <p:nvPr/>
        </p:nvSpPr>
        <p:spPr>
          <a:xfrm>
            <a:off x="1667255" y="3753820"/>
            <a:ext cx="551146" cy="137786"/>
          </a:xfrm>
          <a:prstGeom prst="right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a:extLst>
              <a:ext uri="{FF2B5EF4-FFF2-40B4-BE49-F238E27FC236}">
                <a16:creationId xmlns:a16="http://schemas.microsoft.com/office/drawing/2014/main" id="{716465CA-F03D-F96D-E31C-E58542E360A2}"/>
              </a:ext>
            </a:extLst>
          </p:cNvPr>
          <p:cNvSpPr/>
          <p:nvPr/>
        </p:nvSpPr>
        <p:spPr>
          <a:xfrm>
            <a:off x="1667255" y="4100655"/>
            <a:ext cx="551146" cy="137786"/>
          </a:xfrm>
          <a:prstGeom prst="right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a:extLst>
              <a:ext uri="{FF2B5EF4-FFF2-40B4-BE49-F238E27FC236}">
                <a16:creationId xmlns:a16="http://schemas.microsoft.com/office/drawing/2014/main" id="{B109F20E-263C-1DE6-BEB4-02F2C126E5FB}"/>
              </a:ext>
            </a:extLst>
          </p:cNvPr>
          <p:cNvSpPr/>
          <p:nvPr/>
        </p:nvSpPr>
        <p:spPr>
          <a:xfrm>
            <a:off x="1667255" y="4466647"/>
            <a:ext cx="551146" cy="137786"/>
          </a:xfrm>
          <a:prstGeom prst="right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a:extLst>
              <a:ext uri="{FF2B5EF4-FFF2-40B4-BE49-F238E27FC236}">
                <a16:creationId xmlns:a16="http://schemas.microsoft.com/office/drawing/2014/main" id="{EA98F510-D186-F9E3-9DA0-2001A6ABBD3A}"/>
              </a:ext>
            </a:extLst>
          </p:cNvPr>
          <p:cNvSpPr/>
          <p:nvPr/>
        </p:nvSpPr>
        <p:spPr>
          <a:xfrm>
            <a:off x="1667255" y="4849112"/>
            <a:ext cx="551146" cy="137786"/>
          </a:xfrm>
          <a:prstGeom prst="right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D83E0ACE-0ACD-E788-9C88-E2CCE63E5A7C}"/>
              </a:ext>
            </a:extLst>
          </p:cNvPr>
          <p:cNvSpPr txBox="1"/>
          <p:nvPr/>
        </p:nvSpPr>
        <p:spPr>
          <a:xfrm>
            <a:off x="271910" y="5319766"/>
            <a:ext cx="4119777" cy="1569660"/>
          </a:xfrm>
          <a:prstGeom prst="rect">
            <a:avLst/>
          </a:prstGeom>
          <a:noFill/>
        </p:spPr>
        <p:txBody>
          <a:bodyPr wrap="square" rtlCol="0">
            <a:spAutoFit/>
          </a:bodyPr>
          <a:lstStyle/>
          <a:p>
            <a:r>
              <a:rPr lang="en-US" sz="1200" b="1" dirty="0"/>
              <a:t>This is transformation!</a:t>
            </a:r>
          </a:p>
          <a:p>
            <a:r>
              <a:rPr lang="en-US" sz="1200" dirty="0"/>
              <a:t>God is taking Gentiles and through Jesus Christ is making them His people! Once they were outside of a relationship with the Lord, now as they accept Jesus, they are actually “in” Christ! They are seated in the heavenly realms in Christ. They are part of Christ’s Holy Nation, they are Christ’s body, they have full citizenship in heaven! This is a miracle of transformation and it is given to all who give their lives to Jesus.</a:t>
            </a:r>
          </a:p>
        </p:txBody>
      </p:sp>
      <p:sp>
        <p:nvSpPr>
          <p:cNvPr id="17" name="Rounded Rectangle 16">
            <a:extLst>
              <a:ext uri="{FF2B5EF4-FFF2-40B4-BE49-F238E27FC236}">
                <a16:creationId xmlns:a16="http://schemas.microsoft.com/office/drawing/2014/main" id="{8CCADD02-2E08-D1A4-8D22-F15A9982A47F}"/>
              </a:ext>
            </a:extLst>
          </p:cNvPr>
          <p:cNvSpPr/>
          <p:nvPr/>
        </p:nvSpPr>
        <p:spPr>
          <a:xfrm>
            <a:off x="5100864" y="127327"/>
            <a:ext cx="3993190" cy="2473456"/>
          </a:xfrm>
          <a:prstGeom prst="roundRect">
            <a:avLst>
              <a:gd name="adj" fmla="val 0"/>
            </a:avLst>
          </a:prstGeom>
          <a:solidFill>
            <a:schemeClr val="accent6">
              <a:lumMod val="40000"/>
              <a:lumOff val="60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spcBef>
                <a:spcPts val="0"/>
              </a:spcBef>
              <a:spcAft>
                <a:spcPts val="0"/>
              </a:spcAft>
              <a:tabLst>
                <a:tab pos="457200" algn="l"/>
              </a:tabLst>
            </a:pPr>
            <a:endParaRPr lang="en-US" dirty="0">
              <a:solidFill>
                <a:schemeClr val="tx1"/>
              </a:solidFill>
              <a:effectLst/>
              <a:latin typeface="Times New Roman" panose="02020603050405020304" pitchFamily="18" charset="0"/>
              <a:ea typeface="Times New Roman" panose="02020603050405020304" pitchFamily="18" charset="0"/>
            </a:endParaRPr>
          </a:p>
        </p:txBody>
      </p:sp>
      <p:sp>
        <p:nvSpPr>
          <p:cNvPr id="18" name="Rectangle 17">
            <a:extLst>
              <a:ext uri="{FF2B5EF4-FFF2-40B4-BE49-F238E27FC236}">
                <a16:creationId xmlns:a16="http://schemas.microsoft.com/office/drawing/2014/main" id="{98D6DFD2-C21C-0409-D5E0-14DBA0AE1B37}"/>
              </a:ext>
            </a:extLst>
          </p:cNvPr>
          <p:cNvSpPr/>
          <p:nvPr/>
        </p:nvSpPr>
        <p:spPr>
          <a:xfrm>
            <a:off x="5224838" y="207300"/>
            <a:ext cx="3795386" cy="227874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28FE663-92A6-A2D1-B223-9AA1AEAB4FD1}"/>
              </a:ext>
            </a:extLst>
          </p:cNvPr>
          <p:cNvSpPr txBox="1"/>
          <p:nvPr/>
        </p:nvSpPr>
        <p:spPr>
          <a:xfrm>
            <a:off x="5304993" y="300827"/>
            <a:ext cx="3484723" cy="2185214"/>
          </a:xfrm>
          <a:prstGeom prst="rect">
            <a:avLst/>
          </a:prstGeom>
          <a:noFill/>
        </p:spPr>
        <p:txBody>
          <a:bodyPr wrap="square">
            <a:spAutoFit/>
          </a:bodyPr>
          <a:lstStyle/>
          <a:p>
            <a:pPr marL="61913" marR="0" lvl="1">
              <a:spcBef>
                <a:spcPts val="0"/>
              </a:spcBef>
              <a:spcAft>
                <a:spcPts val="0"/>
              </a:spcAft>
              <a:tabLst>
                <a:tab pos="914400" algn="l"/>
              </a:tabLst>
            </a:pPr>
            <a:r>
              <a:rPr lang="en-US" sz="1200" b="1" dirty="0">
                <a:effectLst/>
                <a:ea typeface="Times New Roman" panose="02020603050405020304" pitchFamily="18" charset="0"/>
              </a:rPr>
              <a:t>By Christ’s work, God has brought oneness to Sinners [2:16-18]</a:t>
            </a:r>
          </a:p>
          <a:p>
            <a:pPr marL="61913" marR="0" lvl="1">
              <a:spcBef>
                <a:spcPts val="0"/>
              </a:spcBef>
              <a:spcAft>
                <a:spcPts val="0"/>
              </a:spcAft>
              <a:tabLst>
                <a:tab pos="914400" algn="l"/>
              </a:tabLst>
            </a:pPr>
            <a:endParaRPr lang="en-US" sz="1200" b="1" dirty="0">
              <a:ea typeface="Times New Roman" panose="02020603050405020304" pitchFamily="18" charset="0"/>
            </a:endParaRPr>
          </a:p>
          <a:p>
            <a:pPr marL="233363" marR="0" lvl="1" indent="-171450">
              <a:spcBef>
                <a:spcPts val="0"/>
              </a:spcBef>
              <a:spcAft>
                <a:spcPts val="0"/>
              </a:spcAft>
              <a:buFontTx/>
              <a:buChar char="-"/>
              <a:tabLst>
                <a:tab pos="914400" algn="l"/>
              </a:tabLst>
            </a:pPr>
            <a:r>
              <a:rPr lang="en-US" sz="1200" dirty="0">
                <a:effectLst/>
                <a:ea typeface="Times New Roman" panose="02020603050405020304" pitchFamily="18" charset="0"/>
              </a:rPr>
              <a:t>Both Jews and Gentiles need to be reconciled to God through the cross of Jesus [2:16]</a:t>
            </a:r>
          </a:p>
          <a:p>
            <a:pPr marL="233363" marR="0" lvl="1" indent="-171450">
              <a:spcBef>
                <a:spcPts val="0"/>
              </a:spcBef>
              <a:spcAft>
                <a:spcPts val="0"/>
              </a:spcAft>
              <a:buFontTx/>
              <a:buChar char="-"/>
              <a:tabLst>
                <a:tab pos="914400" algn="l"/>
              </a:tabLst>
            </a:pPr>
            <a:endParaRPr lang="en-US" sz="1200" dirty="0">
              <a:ea typeface="Times New Roman" panose="02020603050405020304" pitchFamily="18" charset="0"/>
            </a:endParaRPr>
          </a:p>
          <a:p>
            <a:pPr marL="233363" marR="0" lvl="1" indent="-171450">
              <a:spcBef>
                <a:spcPts val="0"/>
              </a:spcBef>
              <a:spcAft>
                <a:spcPts val="0"/>
              </a:spcAft>
              <a:buFontTx/>
              <a:buChar char="-"/>
              <a:tabLst>
                <a:tab pos="914400" algn="l"/>
              </a:tabLst>
            </a:pPr>
            <a:r>
              <a:rPr lang="en-US" sz="1200" dirty="0">
                <a:effectLst/>
                <a:ea typeface="Times New Roman" panose="02020603050405020304" pitchFamily="18" charset="0"/>
              </a:rPr>
              <a:t>Christ preached peace to Jew and Gentile far and near [2:17]</a:t>
            </a:r>
          </a:p>
          <a:p>
            <a:pPr marL="233363" marR="0" lvl="1" indent="-171450">
              <a:spcBef>
                <a:spcPts val="0"/>
              </a:spcBef>
              <a:spcAft>
                <a:spcPts val="0"/>
              </a:spcAft>
              <a:buFontTx/>
              <a:buChar char="-"/>
              <a:tabLst>
                <a:tab pos="914400" algn="l"/>
              </a:tabLst>
            </a:pPr>
            <a:endParaRPr lang="en-US" sz="1200" dirty="0">
              <a:ea typeface="Times New Roman" panose="02020603050405020304" pitchFamily="18" charset="0"/>
            </a:endParaRPr>
          </a:p>
          <a:p>
            <a:pPr marL="233363" marR="0" lvl="1" indent="-171450">
              <a:spcBef>
                <a:spcPts val="0"/>
              </a:spcBef>
              <a:spcAft>
                <a:spcPts val="0"/>
              </a:spcAft>
              <a:buFontTx/>
              <a:buChar char="-"/>
              <a:tabLst>
                <a:tab pos="914400" algn="l"/>
              </a:tabLst>
            </a:pPr>
            <a:r>
              <a:rPr lang="en-US" sz="1200" dirty="0">
                <a:effectLst/>
                <a:ea typeface="Times New Roman" panose="02020603050405020304" pitchFamily="18" charset="0"/>
              </a:rPr>
              <a:t>Both have access to the Father by one Spirit[2:18]</a:t>
            </a:r>
          </a:p>
        </p:txBody>
      </p:sp>
      <p:sp>
        <p:nvSpPr>
          <p:cNvPr id="21" name="Rounded Rectangle 20">
            <a:extLst>
              <a:ext uri="{FF2B5EF4-FFF2-40B4-BE49-F238E27FC236}">
                <a16:creationId xmlns:a16="http://schemas.microsoft.com/office/drawing/2014/main" id="{002F2FB8-142E-AE56-6172-81C6B37752E4}"/>
              </a:ext>
            </a:extLst>
          </p:cNvPr>
          <p:cNvSpPr/>
          <p:nvPr/>
        </p:nvSpPr>
        <p:spPr>
          <a:xfrm>
            <a:off x="320569" y="193354"/>
            <a:ext cx="3787960" cy="2137288"/>
          </a:xfrm>
          <a:prstGeom prst="roundRect">
            <a:avLst>
              <a:gd name="adj" fmla="val 0"/>
            </a:avLst>
          </a:prstGeom>
          <a:solidFill>
            <a:schemeClr val="accent6">
              <a:lumMod val="40000"/>
              <a:lumOff val="60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spcBef>
                <a:spcPts val="0"/>
              </a:spcBef>
              <a:spcAft>
                <a:spcPts val="0"/>
              </a:spcAft>
              <a:tabLst>
                <a:tab pos="457200" algn="l"/>
              </a:tabLst>
            </a:pPr>
            <a:endParaRPr lang="en-US" dirty="0">
              <a:solidFill>
                <a:schemeClr val="tx1"/>
              </a:solidFill>
              <a:effectLst/>
              <a:latin typeface="Times New Roman" panose="02020603050405020304" pitchFamily="18" charset="0"/>
              <a:ea typeface="Times New Roman" panose="02020603050405020304" pitchFamily="18" charset="0"/>
            </a:endParaRPr>
          </a:p>
        </p:txBody>
      </p:sp>
      <p:sp>
        <p:nvSpPr>
          <p:cNvPr id="22" name="Rectangle 21">
            <a:extLst>
              <a:ext uri="{FF2B5EF4-FFF2-40B4-BE49-F238E27FC236}">
                <a16:creationId xmlns:a16="http://schemas.microsoft.com/office/drawing/2014/main" id="{D53A7478-E207-86D4-3B0B-608198E98BCD}"/>
              </a:ext>
            </a:extLst>
          </p:cNvPr>
          <p:cNvSpPr/>
          <p:nvPr/>
        </p:nvSpPr>
        <p:spPr>
          <a:xfrm>
            <a:off x="455364" y="244473"/>
            <a:ext cx="3592366" cy="19899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7F908359-D379-8BF4-5BD3-8DA8423E05B0}"/>
              </a:ext>
            </a:extLst>
          </p:cNvPr>
          <p:cNvSpPr txBox="1"/>
          <p:nvPr/>
        </p:nvSpPr>
        <p:spPr>
          <a:xfrm>
            <a:off x="407491" y="193354"/>
            <a:ext cx="3457571" cy="646331"/>
          </a:xfrm>
          <a:prstGeom prst="rect">
            <a:avLst/>
          </a:prstGeom>
          <a:noFill/>
        </p:spPr>
        <p:txBody>
          <a:bodyPr wrap="square">
            <a:spAutoFit/>
          </a:bodyPr>
          <a:lstStyle/>
          <a:p>
            <a:pPr marL="19050" marR="0" lvl="1" algn="ctr">
              <a:spcBef>
                <a:spcPts val="0"/>
              </a:spcBef>
              <a:spcAft>
                <a:spcPts val="0"/>
              </a:spcAft>
              <a:tabLst>
                <a:tab pos="914400" algn="l"/>
              </a:tabLst>
            </a:pPr>
            <a:r>
              <a:rPr lang="en-US" sz="1200" b="1" dirty="0">
                <a:effectLst/>
                <a:latin typeface="Times New Roman" panose="02020603050405020304" pitchFamily="18" charset="0"/>
                <a:ea typeface="Times New Roman" panose="02020603050405020304" pitchFamily="18" charset="0"/>
              </a:rPr>
              <a:t>By Christ’s work, </a:t>
            </a:r>
          </a:p>
          <a:p>
            <a:pPr marL="19050" marR="0" lvl="1" algn="ctr">
              <a:spcBef>
                <a:spcPts val="0"/>
              </a:spcBef>
              <a:spcAft>
                <a:spcPts val="0"/>
              </a:spcAft>
              <a:tabLst>
                <a:tab pos="914400" algn="l"/>
              </a:tabLst>
            </a:pPr>
            <a:r>
              <a:rPr lang="en-US" sz="1200" b="1" dirty="0">
                <a:effectLst/>
                <a:latin typeface="Times New Roman" panose="02020603050405020304" pitchFamily="18" charset="0"/>
                <a:ea typeface="Times New Roman" panose="02020603050405020304" pitchFamily="18" charset="0"/>
              </a:rPr>
              <a:t>God has brought oneness to the Gentiles: </a:t>
            </a:r>
          </a:p>
          <a:p>
            <a:pPr marL="19050" marR="0" lvl="1" algn="ctr">
              <a:spcBef>
                <a:spcPts val="0"/>
              </a:spcBef>
              <a:spcAft>
                <a:spcPts val="0"/>
              </a:spcAft>
              <a:tabLst>
                <a:tab pos="914400" algn="l"/>
              </a:tabLst>
            </a:pPr>
            <a:r>
              <a:rPr lang="en-US" sz="1200" b="1" dirty="0">
                <a:effectLst/>
                <a:latin typeface="Times New Roman" panose="02020603050405020304" pitchFamily="18" charset="0"/>
                <a:ea typeface="Times New Roman" panose="02020603050405020304" pitchFamily="18" charset="0"/>
              </a:rPr>
              <a:t>Oneness between Jews and Gentiles [2:13-15]</a:t>
            </a:r>
            <a:endParaRPr lang="en-US" sz="1200" dirty="0">
              <a:effectLst/>
              <a:latin typeface="Times New Roman" panose="02020603050405020304" pitchFamily="18" charset="0"/>
              <a:ea typeface="Times New Roman" panose="02020603050405020304" pitchFamily="18" charset="0"/>
            </a:endParaRPr>
          </a:p>
        </p:txBody>
      </p:sp>
      <p:sp>
        <p:nvSpPr>
          <p:cNvPr id="24" name="TextBox 23">
            <a:extLst>
              <a:ext uri="{FF2B5EF4-FFF2-40B4-BE49-F238E27FC236}">
                <a16:creationId xmlns:a16="http://schemas.microsoft.com/office/drawing/2014/main" id="{C121D6E7-9F3E-9C9C-B671-8DA239061BD9}"/>
              </a:ext>
            </a:extLst>
          </p:cNvPr>
          <p:cNvSpPr txBox="1"/>
          <p:nvPr/>
        </p:nvSpPr>
        <p:spPr>
          <a:xfrm>
            <a:off x="455364" y="788113"/>
            <a:ext cx="3653165" cy="1384995"/>
          </a:xfrm>
          <a:prstGeom prst="rect">
            <a:avLst/>
          </a:prstGeom>
          <a:noFill/>
        </p:spPr>
        <p:txBody>
          <a:bodyPr wrap="square">
            <a:spAutoFit/>
          </a:bodyPr>
          <a:lstStyle/>
          <a:p>
            <a:pPr marL="19050" marR="0" lvl="2">
              <a:spcBef>
                <a:spcPts val="0"/>
              </a:spcBef>
              <a:spcAft>
                <a:spcPts val="0"/>
              </a:spcAft>
              <a:tabLst>
                <a:tab pos="1828800" algn="l"/>
              </a:tabLst>
            </a:pPr>
            <a:r>
              <a:rPr lang="en-US" sz="1200" b="1" dirty="0">
                <a:effectLst/>
                <a:latin typeface="Times New Roman" panose="02020603050405020304" pitchFamily="18" charset="0"/>
                <a:ea typeface="Times New Roman" panose="02020603050405020304" pitchFamily="18" charset="0"/>
              </a:rPr>
              <a:t>God’s purpose in separating Jews and Gentiles was finished with the work of Christ.</a:t>
            </a:r>
            <a:r>
              <a:rPr lang="en-US" sz="1200" dirty="0">
                <a:effectLst/>
                <a:latin typeface="Times New Roman" panose="02020603050405020304" pitchFamily="18" charset="0"/>
                <a:ea typeface="Times New Roman" panose="02020603050405020304" pitchFamily="18" charset="0"/>
              </a:rPr>
              <a:t> Christ brings peace to both believing Jews and Gentiles. The reasons for enmity are gone. The barrier has been destroyed.</a:t>
            </a:r>
          </a:p>
          <a:p>
            <a:pPr marL="190500" marR="0" lvl="3" indent="-171450">
              <a:spcBef>
                <a:spcPts val="0"/>
              </a:spcBef>
              <a:spcAft>
                <a:spcPts val="0"/>
              </a:spcAft>
              <a:buFontTx/>
              <a:buChar char="-"/>
              <a:tabLst>
                <a:tab pos="1828800" algn="l"/>
              </a:tabLst>
            </a:pPr>
            <a:r>
              <a:rPr lang="en-US" sz="1200" dirty="0">
                <a:effectLst/>
                <a:latin typeface="Times New Roman" panose="02020603050405020304" pitchFamily="18" charset="0"/>
                <a:ea typeface="Times New Roman" panose="02020603050405020304" pitchFamily="18" charset="0"/>
              </a:rPr>
              <a:t>The dividing power of the Law is fulfilled in Christ</a:t>
            </a:r>
          </a:p>
          <a:p>
            <a:pPr marL="190500" marR="0" lvl="3" indent="-171450">
              <a:spcBef>
                <a:spcPts val="0"/>
              </a:spcBef>
              <a:spcAft>
                <a:spcPts val="0"/>
              </a:spcAft>
              <a:buFontTx/>
              <a:buChar char="-"/>
              <a:tabLst>
                <a:tab pos="1828800" algn="l"/>
              </a:tabLst>
            </a:pPr>
            <a:r>
              <a:rPr lang="en-US" sz="1200" dirty="0">
                <a:effectLst/>
                <a:latin typeface="Times New Roman" panose="02020603050405020304" pitchFamily="18" charset="0"/>
                <a:ea typeface="Times New Roman" panose="02020603050405020304" pitchFamily="18" charset="0"/>
              </a:rPr>
              <a:t>Jew and Gentile are now one in God’s plan in the cross</a:t>
            </a:r>
          </a:p>
        </p:txBody>
      </p:sp>
    </p:spTree>
    <p:extLst>
      <p:ext uri="{BB962C8B-B14F-4D97-AF65-F5344CB8AC3E}">
        <p14:creationId xmlns:p14="http://schemas.microsoft.com/office/powerpoint/2010/main" val="16355501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732</TotalTime>
  <Words>1557</Words>
  <Application>Microsoft Macintosh PowerPoint</Application>
  <PresentationFormat>Custom</PresentationFormat>
  <Paragraphs>158</Paragraphs>
  <Slides>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Calibri</vt:lpstr>
      <vt:lpstr>Calibri Light</vt:lpstr>
      <vt:lpstr>Century Gothic</vt:lpstr>
      <vt:lpstr>Copperplate</vt:lpstr>
      <vt:lpstr>Poor Richard</vt:lpstr>
      <vt:lpstr>Times New Roman</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huizenga</dc:creator>
  <cp:lastModifiedBy>dave huizenga</cp:lastModifiedBy>
  <cp:revision>44</cp:revision>
  <cp:lastPrinted>2023-08-01T22:13:12Z</cp:lastPrinted>
  <dcterms:created xsi:type="dcterms:W3CDTF">2020-01-07T22:29:45Z</dcterms:created>
  <dcterms:modified xsi:type="dcterms:W3CDTF">2023-08-02T19:23:38Z</dcterms:modified>
</cp:coreProperties>
</file>