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6" r:id="rId2"/>
    <p:sldId id="259" r:id="rId3"/>
    <p:sldId id="262" r:id="rId4"/>
    <p:sldId id="261" r:id="rId5"/>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84"/>
    <p:restoredTop sz="91831"/>
  </p:normalViewPr>
  <p:slideViewPr>
    <p:cSldViewPr snapToGrid="0" snapToObjects="1">
      <p:cViewPr varScale="1">
        <p:scale>
          <a:sx n="96" d="100"/>
          <a:sy n="96" d="100"/>
        </p:scale>
        <p:origin x="184" y="304"/>
      </p:cViewPr>
      <p:guideLst>
        <p:guide orient="horz" pos="2448"/>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79320-7DAA-F343-ABC9-06E5CD48CF47}" type="datetimeFigureOut">
              <a:rPr lang="en-US" smtClean="0"/>
              <a:t>8/3/23</a:t>
            </a:fld>
            <a:endParaRPr lang="en-US"/>
          </a:p>
        </p:txBody>
      </p:sp>
      <p:sp>
        <p:nvSpPr>
          <p:cNvPr id="4" name="Slide Image Placeholder 3"/>
          <p:cNvSpPr>
            <a:spLocks noGrp="1" noRot="1" noChangeAspect="1"/>
          </p:cNvSpPr>
          <p:nvPr>
            <p:ph type="sldImg" idx="2"/>
          </p:nvPr>
        </p:nvSpPr>
        <p:spPr>
          <a:xfrm>
            <a:off x="1462088" y="1143000"/>
            <a:ext cx="3933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FA840-2915-F344-9CBB-CA449EF18B8C}" type="slidenum">
              <a:rPr lang="en-US" smtClean="0"/>
              <a:t>‹#›</a:t>
            </a:fld>
            <a:endParaRPr lang="en-US"/>
          </a:p>
        </p:txBody>
      </p:sp>
    </p:spTree>
    <p:extLst>
      <p:ext uri="{BB962C8B-B14F-4D97-AF65-F5344CB8AC3E}">
        <p14:creationId xmlns:p14="http://schemas.microsoft.com/office/powerpoint/2010/main" val="105726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1</a:t>
            </a:fld>
            <a:endParaRPr lang="en-US"/>
          </a:p>
        </p:txBody>
      </p:sp>
    </p:spTree>
    <p:extLst>
      <p:ext uri="{BB962C8B-B14F-4D97-AF65-F5344CB8AC3E}">
        <p14:creationId xmlns:p14="http://schemas.microsoft.com/office/powerpoint/2010/main" val="2942018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2</a:t>
            </a:fld>
            <a:endParaRPr lang="en-US"/>
          </a:p>
        </p:txBody>
      </p:sp>
    </p:spTree>
    <p:extLst>
      <p:ext uri="{BB962C8B-B14F-4D97-AF65-F5344CB8AC3E}">
        <p14:creationId xmlns:p14="http://schemas.microsoft.com/office/powerpoint/2010/main" val="877560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4</a:t>
            </a:fld>
            <a:endParaRPr lang="en-US"/>
          </a:p>
        </p:txBody>
      </p:sp>
    </p:spTree>
    <p:extLst>
      <p:ext uri="{BB962C8B-B14F-4D97-AF65-F5344CB8AC3E}">
        <p14:creationId xmlns:p14="http://schemas.microsoft.com/office/powerpoint/2010/main" val="3461789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25638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301202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4027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9122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B0CD2-02C3-DF4C-BBFF-2F24535D5947}" type="datetimeFigureOut">
              <a:rPr lang="en-US" smtClean="0"/>
              <a:t>8/3/23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04158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B0CD2-02C3-DF4C-BBFF-2F24535D5947}" type="datetimeFigureOut">
              <a:rPr lang="en-US" smtClean="0"/>
              <a:t>8/3/23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4353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B0CD2-02C3-DF4C-BBFF-2F24535D5947}" type="datetimeFigureOut">
              <a:rPr lang="en-US" smtClean="0"/>
              <a:t>8/3/23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38089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B0CD2-02C3-DF4C-BBFF-2F24535D5947}" type="datetimeFigureOut">
              <a:rPr lang="en-US" smtClean="0"/>
              <a:t>8/3/23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7515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B0CD2-02C3-DF4C-BBFF-2F24535D5947}" type="datetimeFigureOut">
              <a:rPr lang="en-US" smtClean="0"/>
              <a:t>8/3/23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58980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6371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87488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896B0CD2-02C3-DF4C-BBFF-2F24535D5947}" type="datetimeFigureOut">
              <a:rPr lang="en-US" smtClean="0"/>
              <a:t>8/3/23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039C443C-0AD0-584D-B391-51D273C95A8C}" type="slidenum">
              <a:rPr lang="en-US" smtClean="0"/>
              <a:t>‹#›</a:t>
            </a:fld>
            <a:endParaRPr lang="en-US"/>
          </a:p>
        </p:txBody>
      </p:sp>
    </p:spTree>
    <p:extLst>
      <p:ext uri="{BB962C8B-B14F-4D97-AF65-F5344CB8AC3E}">
        <p14:creationId xmlns:p14="http://schemas.microsoft.com/office/powerpoint/2010/main" val="22696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Graphic 41" descr="Clipboard outline">
            <a:extLst>
              <a:ext uri="{FF2B5EF4-FFF2-40B4-BE49-F238E27FC236}">
                <a16:creationId xmlns:a16="http://schemas.microsoft.com/office/drawing/2014/main" id="{8C0EAAD7-8FC7-1405-0A19-D6BB71CDFB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71612" y="107185"/>
            <a:ext cx="1860206" cy="1453091"/>
          </a:xfrm>
          <a:prstGeom prst="rect">
            <a:avLst/>
          </a:prstGeom>
        </p:spPr>
      </p:pic>
      <p:sp>
        <p:nvSpPr>
          <p:cNvPr id="2" name="Rectangle 1">
            <a:extLst>
              <a:ext uri="{FF2B5EF4-FFF2-40B4-BE49-F238E27FC236}">
                <a16:creationId xmlns:a16="http://schemas.microsoft.com/office/drawing/2014/main" id="{E1DF6232-ED43-3D4B-B019-8B48BBCC47C4}"/>
              </a:ext>
            </a:extLst>
          </p:cNvPr>
          <p:cNvSpPr/>
          <p:nvPr/>
        </p:nvSpPr>
        <p:spPr>
          <a:xfrm>
            <a:off x="6464428" y="1487055"/>
            <a:ext cx="2365248" cy="276999"/>
          </a:xfrm>
          <a:prstGeom prst="rect">
            <a:avLst/>
          </a:prstGeom>
        </p:spPr>
        <p:txBody>
          <a:bodyPr wrap="square">
            <a:spAutoFit/>
          </a:bodyPr>
          <a:lstStyle/>
          <a:p>
            <a:pPr marR="0" lvl="0">
              <a:spcBef>
                <a:spcPts val="0"/>
              </a:spcBef>
              <a:spcAft>
                <a:spcPts val="0"/>
              </a:spcAft>
              <a:tabLst>
                <a:tab pos="685800" algn="l"/>
              </a:tabLst>
            </a:pPr>
            <a:r>
              <a:rPr lang="en-US" sz="1200" dirty="0">
                <a:ea typeface="Times New Roman" panose="02020603050405020304" pitchFamily="18" charset="0"/>
              </a:rPr>
              <a:t>Defending Our Identity</a:t>
            </a:r>
          </a:p>
        </p:txBody>
      </p:sp>
      <p:sp>
        <p:nvSpPr>
          <p:cNvPr id="3" name="TextBox 2">
            <a:extLst>
              <a:ext uri="{FF2B5EF4-FFF2-40B4-BE49-F238E27FC236}">
                <a16:creationId xmlns:a16="http://schemas.microsoft.com/office/drawing/2014/main" id="{5D0E5D7F-C541-2245-A791-263BEAC5FE9D}"/>
              </a:ext>
            </a:extLst>
          </p:cNvPr>
          <p:cNvSpPr txBox="1"/>
          <p:nvPr/>
        </p:nvSpPr>
        <p:spPr>
          <a:xfrm>
            <a:off x="5244817" y="468699"/>
            <a:ext cx="1492309" cy="769441"/>
          </a:xfrm>
          <a:prstGeom prst="rect">
            <a:avLst/>
          </a:prstGeom>
          <a:noFill/>
        </p:spPr>
        <p:txBody>
          <a:bodyPr wrap="square" rtlCol="0">
            <a:spAutoFit/>
          </a:bodyPr>
          <a:lstStyle/>
          <a:p>
            <a:r>
              <a:rPr lang="en-US" sz="4400" b="1" dirty="0">
                <a:latin typeface="Copperplate" panose="02000504000000020004" pitchFamily="2" charset="77"/>
              </a:rPr>
              <a:t>SIT</a:t>
            </a:r>
          </a:p>
        </p:txBody>
      </p:sp>
      <p:sp>
        <p:nvSpPr>
          <p:cNvPr id="4" name="Rectangle 3">
            <a:extLst>
              <a:ext uri="{FF2B5EF4-FFF2-40B4-BE49-F238E27FC236}">
                <a16:creationId xmlns:a16="http://schemas.microsoft.com/office/drawing/2014/main" id="{FF307BB8-E24F-744C-8AE9-2D0F5A105148}"/>
              </a:ext>
            </a:extLst>
          </p:cNvPr>
          <p:cNvSpPr/>
          <p:nvPr/>
        </p:nvSpPr>
        <p:spPr>
          <a:xfrm>
            <a:off x="6351034" y="685303"/>
            <a:ext cx="2845839" cy="461665"/>
          </a:xfrm>
          <a:prstGeom prst="rect">
            <a:avLst/>
          </a:prstGeom>
        </p:spPr>
        <p:txBody>
          <a:bodyPr wrap="square">
            <a:spAutoFit/>
          </a:bodyPr>
          <a:lstStyle/>
          <a:p>
            <a:pPr marR="0" lvl="0">
              <a:spcBef>
                <a:spcPts val="0"/>
              </a:spcBef>
              <a:spcAft>
                <a:spcPts val="0"/>
              </a:spcAft>
              <a:tabLst>
                <a:tab pos="736600" algn="l"/>
              </a:tabLst>
            </a:pPr>
            <a:r>
              <a:rPr lang="en-US" sz="2400" dirty="0">
                <a:ea typeface="Times New Roman" panose="02020603050405020304" pitchFamily="18" charset="0"/>
              </a:rPr>
              <a:t>Our Identity in Christ</a:t>
            </a:r>
          </a:p>
        </p:txBody>
      </p:sp>
      <p:sp>
        <p:nvSpPr>
          <p:cNvPr id="6" name="TextBox 5">
            <a:extLst>
              <a:ext uri="{FF2B5EF4-FFF2-40B4-BE49-F238E27FC236}">
                <a16:creationId xmlns:a16="http://schemas.microsoft.com/office/drawing/2014/main" id="{D0D2BB2C-BA93-5E46-B994-3A6B44708A95}"/>
              </a:ext>
            </a:extLst>
          </p:cNvPr>
          <p:cNvSpPr txBox="1"/>
          <p:nvPr/>
        </p:nvSpPr>
        <p:spPr>
          <a:xfrm>
            <a:off x="5244817" y="1078824"/>
            <a:ext cx="1780032" cy="400110"/>
          </a:xfrm>
          <a:prstGeom prst="rect">
            <a:avLst/>
          </a:prstGeom>
          <a:noFill/>
        </p:spPr>
        <p:txBody>
          <a:bodyPr wrap="square" rtlCol="0">
            <a:spAutoFit/>
          </a:bodyPr>
          <a:lstStyle/>
          <a:p>
            <a:r>
              <a:rPr lang="en-US" sz="2000" dirty="0">
                <a:latin typeface="Copperplate" panose="02000504000000020004" pitchFamily="2" charset="77"/>
              </a:rPr>
              <a:t>WALK</a:t>
            </a:r>
          </a:p>
        </p:txBody>
      </p:sp>
      <p:sp>
        <p:nvSpPr>
          <p:cNvPr id="7" name="TextBox 6">
            <a:extLst>
              <a:ext uri="{FF2B5EF4-FFF2-40B4-BE49-F238E27FC236}">
                <a16:creationId xmlns:a16="http://schemas.microsoft.com/office/drawing/2014/main" id="{4224425A-74B7-764F-B595-460E1CEEC032}"/>
              </a:ext>
            </a:extLst>
          </p:cNvPr>
          <p:cNvSpPr txBox="1"/>
          <p:nvPr/>
        </p:nvSpPr>
        <p:spPr>
          <a:xfrm>
            <a:off x="5244817" y="1448428"/>
            <a:ext cx="2023872" cy="369332"/>
          </a:xfrm>
          <a:prstGeom prst="rect">
            <a:avLst/>
          </a:prstGeom>
          <a:noFill/>
        </p:spPr>
        <p:txBody>
          <a:bodyPr wrap="square" rtlCol="0">
            <a:spAutoFit/>
          </a:bodyPr>
          <a:lstStyle/>
          <a:p>
            <a:r>
              <a:rPr lang="en-US" dirty="0">
                <a:latin typeface="Copperplate" panose="02000504000000020004" pitchFamily="2" charset="77"/>
              </a:rPr>
              <a:t>STAND</a:t>
            </a:r>
          </a:p>
        </p:txBody>
      </p:sp>
      <p:sp>
        <p:nvSpPr>
          <p:cNvPr id="5" name="Rectangle 4">
            <a:extLst>
              <a:ext uri="{FF2B5EF4-FFF2-40B4-BE49-F238E27FC236}">
                <a16:creationId xmlns:a16="http://schemas.microsoft.com/office/drawing/2014/main" id="{366221E8-AD6B-134B-A400-652F010B589C}"/>
              </a:ext>
            </a:extLst>
          </p:cNvPr>
          <p:cNvSpPr/>
          <p:nvPr/>
        </p:nvSpPr>
        <p:spPr>
          <a:xfrm>
            <a:off x="6446155" y="1129538"/>
            <a:ext cx="1327799" cy="276999"/>
          </a:xfrm>
          <a:prstGeom prst="rect">
            <a:avLst/>
          </a:prstGeom>
        </p:spPr>
        <p:txBody>
          <a:bodyPr wrap="none">
            <a:spAutoFit/>
          </a:bodyPr>
          <a:lstStyle/>
          <a:p>
            <a:pPr marR="0" lvl="0">
              <a:spcBef>
                <a:spcPts val="0"/>
              </a:spcBef>
              <a:spcAft>
                <a:spcPts val="0"/>
              </a:spcAft>
              <a:tabLst>
                <a:tab pos="736600" algn="l"/>
              </a:tabLst>
            </a:pPr>
            <a:r>
              <a:rPr lang="en-US" sz="1200" dirty="0">
                <a:ea typeface="Times New Roman" panose="02020603050405020304" pitchFamily="18" charset="0"/>
              </a:rPr>
              <a:t>Living Our Identity</a:t>
            </a:r>
          </a:p>
        </p:txBody>
      </p:sp>
      <p:sp>
        <p:nvSpPr>
          <p:cNvPr id="10" name="Rectangle 9">
            <a:extLst>
              <a:ext uri="{FF2B5EF4-FFF2-40B4-BE49-F238E27FC236}">
                <a16:creationId xmlns:a16="http://schemas.microsoft.com/office/drawing/2014/main" id="{3B434AC2-8CE4-D341-9EFC-1F52BDCF7565}"/>
              </a:ext>
            </a:extLst>
          </p:cNvPr>
          <p:cNvSpPr/>
          <p:nvPr/>
        </p:nvSpPr>
        <p:spPr>
          <a:xfrm>
            <a:off x="6539953" y="7057837"/>
            <a:ext cx="878767" cy="230832"/>
          </a:xfrm>
          <a:prstGeom prst="rect">
            <a:avLst/>
          </a:prstGeom>
        </p:spPr>
        <p:txBody>
          <a:bodyPr wrap="none">
            <a:spAutoFit/>
          </a:bodyPr>
          <a:lstStyle/>
          <a:p>
            <a:pPr marR="0" lvl="0">
              <a:spcBef>
                <a:spcPts val="0"/>
              </a:spcBef>
              <a:spcAft>
                <a:spcPts val="0"/>
              </a:spcAft>
              <a:tabLst>
                <a:tab pos="736600" algn="l"/>
              </a:tabLst>
            </a:pPr>
            <a:r>
              <a:rPr lang="en-US" sz="900" dirty="0">
                <a:ea typeface="Times New Roman" panose="02020603050405020304" pitchFamily="18" charset="0"/>
              </a:rPr>
              <a:t>Dave Huizenga</a:t>
            </a:r>
          </a:p>
        </p:txBody>
      </p:sp>
      <p:pic>
        <p:nvPicPr>
          <p:cNvPr id="12" name="Picture 11">
            <a:extLst>
              <a:ext uri="{FF2B5EF4-FFF2-40B4-BE49-F238E27FC236}">
                <a16:creationId xmlns:a16="http://schemas.microsoft.com/office/drawing/2014/main" id="{C506E889-56F7-464C-A7DA-99AD81F78F03}"/>
              </a:ext>
            </a:extLst>
          </p:cNvPr>
          <p:cNvPicPr>
            <a:picLocks noChangeAspect="1"/>
          </p:cNvPicPr>
          <p:nvPr/>
        </p:nvPicPr>
        <p:blipFill>
          <a:blip r:embed="rId5"/>
          <a:stretch>
            <a:fillRect/>
          </a:stretch>
        </p:blipFill>
        <p:spPr>
          <a:xfrm>
            <a:off x="7604652" y="6939230"/>
            <a:ext cx="1676400" cy="317500"/>
          </a:xfrm>
          <a:prstGeom prst="rect">
            <a:avLst/>
          </a:prstGeom>
        </p:spPr>
      </p:pic>
      <p:sp>
        <p:nvSpPr>
          <p:cNvPr id="11" name="Frame 10">
            <a:extLst>
              <a:ext uri="{FF2B5EF4-FFF2-40B4-BE49-F238E27FC236}">
                <a16:creationId xmlns:a16="http://schemas.microsoft.com/office/drawing/2014/main" id="{6C0FF862-5C68-7145-B279-D0ED0C2C3820}"/>
              </a:ext>
            </a:extLst>
          </p:cNvPr>
          <p:cNvSpPr/>
          <p:nvPr/>
        </p:nvSpPr>
        <p:spPr>
          <a:xfrm>
            <a:off x="4866454" y="468699"/>
            <a:ext cx="4455346" cy="1453091"/>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Vertical Scroll 13">
            <a:extLst>
              <a:ext uri="{FF2B5EF4-FFF2-40B4-BE49-F238E27FC236}">
                <a16:creationId xmlns:a16="http://schemas.microsoft.com/office/drawing/2014/main" id="{B512EC73-B213-FD47-9773-D70994E29D32}"/>
              </a:ext>
            </a:extLst>
          </p:cNvPr>
          <p:cNvSpPr/>
          <p:nvPr/>
        </p:nvSpPr>
        <p:spPr>
          <a:xfrm>
            <a:off x="5613156" y="2557939"/>
            <a:ext cx="3111044" cy="3212416"/>
          </a:xfrm>
          <a:prstGeom prst="verticalScroll">
            <a:avLst/>
          </a:prstGeom>
          <a:blipFill>
            <a:blip r:embed="rId6"/>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53C04CA-3EE0-614F-99B3-3909AF0AD54E}"/>
              </a:ext>
            </a:extLst>
          </p:cNvPr>
          <p:cNvSpPr/>
          <p:nvPr/>
        </p:nvSpPr>
        <p:spPr>
          <a:xfrm>
            <a:off x="6047221" y="3004487"/>
            <a:ext cx="2242913" cy="2723823"/>
          </a:xfrm>
          <a:prstGeom prst="rect">
            <a:avLst/>
          </a:prstGeom>
        </p:spPr>
        <p:txBody>
          <a:bodyPr wrap="square">
            <a:spAutoFit/>
          </a:bodyPr>
          <a:lstStyle/>
          <a:p>
            <a:r>
              <a:rPr lang="en-US" sz="1200" dirty="0"/>
              <a:t> </a:t>
            </a:r>
            <a:r>
              <a:rPr lang="en-US" sz="1200" b="1" dirty="0"/>
              <a:t>Thinking of Your Sphere of Influence?</a:t>
            </a:r>
            <a:endParaRPr lang="en-US" sz="1200" dirty="0"/>
          </a:p>
          <a:p>
            <a:pPr marL="182563"/>
            <a:r>
              <a:rPr lang="en-US" sz="1050" b="1" dirty="0"/>
              <a:t>Has God been tugging on your heart? Is He pulling you out of your comfort zone? Come and sit in on Paul’s course in Influencing Spheres of Influence For the Kingdom! It meets from 11:00 – 4:00 every day in the Lecture Hall of Tyrannus. Paul, Timothy, John, Apollos and others lecture and give training on who we are in Christ, and what it means to bring Christ to the rest of the world. Come and BE FILLED!</a:t>
            </a:r>
          </a:p>
          <a:p>
            <a:pPr marL="14288"/>
            <a:endParaRPr lang="en-US" sz="1050" b="1" dirty="0"/>
          </a:p>
        </p:txBody>
      </p:sp>
      <p:sp>
        <p:nvSpPr>
          <p:cNvPr id="15" name="Rectangle 14">
            <a:extLst>
              <a:ext uri="{FF2B5EF4-FFF2-40B4-BE49-F238E27FC236}">
                <a16:creationId xmlns:a16="http://schemas.microsoft.com/office/drawing/2014/main" id="{AAFE58A3-CFE2-A14A-914A-010A7E7F61FF}"/>
              </a:ext>
            </a:extLst>
          </p:cNvPr>
          <p:cNvSpPr/>
          <p:nvPr/>
        </p:nvSpPr>
        <p:spPr>
          <a:xfrm>
            <a:off x="4763677" y="2009032"/>
            <a:ext cx="4660900" cy="461665"/>
          </a:xfrm>
          <a:prstGeom prst="rect">
            <a:avLst/>
          </a:prstGeom>
        </p:spPr>
        <p:txBody>
          <a:bodyPr>
            <a:spAutoFit/>
          </a:bodyPr>
          <a:lstStyle/>
          <a:p>
            <a:r>
              <a:rPr lang="en-US" sz="1200" b="1" dirty="0"/>
              <a:t>Introduction:</a:t>
            </a:r>
            <a:endParaRPr lang="en-US" sz="1200" dirty="0"/>
          </a:p>
          <a:p>
            <a:r>
              <a:rPr lang="en-US" sz="1200" b="1" dirty="0"/>
              <a:t>A bulletin announcement found in the house churches in Ephesus:</a:t>
            </a:r>
            <a:endParaRPr lang="en-US" sz="1200" dirty="0"/>
          </a:p>
        </p:txBody>
      </p:sp>
      <p:sp>
        <p:nvSpPr>
          <p:cNvPr id="16" name="Rectangle 15">
            <a:extLst>
              <a:ext uri="{FF2B5EF4-FFF2-40B4-BE49-F238E27FC236}">
                <a16:creationId xmlns:a16="http://schemas.microsoft.com/office/drawing/2014/main" id="{A42E70A5-8D67-C048-8055-91FFA642138B}"/>
              </a:ext>
            </a:extLst>
          </p:cNvPr>
          <p:cNvSpPr/>
          <p:nvPr/>
        </p:nvSpPr>
        <p:spPr>
          <a:xfrm>
            <a:off x="4763677" y="5794097"/>
            <a:ext cx="4660900" cy="1200329"/>
          </a:xfrm>
          <a:prstGeom prst="rect">
            <a:avLst/>
          </a:prstGeom>
        </p:spPr>
        <p:txBody>
          <a:bodyPr>
            <a:spAutoFit/>
          </a:bodyPr>
          <a:lstStyle/>
          <a:p>
            <a:pPr marR="0" lvl="0">
              <a:spcBef>
                <a:spcPts val="0"/>
              </a:spcBef>
              <a:spcAft>
                <a:spcPts val="0"/>
              </a:spcAft>
              <a:tabLst>
                <a:tab pos="457200" algn="l"/>
              </a:tabLst>
            </a:pPr>
            <a:r>
              <a:rPr lang="en-US" sz="1200" b="1" dirty="0">
                <a:ea typeface="Times New Roman" panose="02020603050405020304" pitchFamily="18" charset="0"/>
              </a:rPr>
              <a:t>Paul was training normal everyday people to be influencers for the Kingdom of God. His training consisted of content in three areas:</a:t>
            </a:r>
            <a:r>
              <a:rPr lang="en-US" sz="1200" dirty="0">
                <a:ea typeface="Times New Roman" panose="02020603050405020304" pitchFamily="18" charset="0"/>
              </a:rPr>
              <a:t> </a:t>
            </a:r>
          </a:p>
          <a:p>
            <a:pPr marR="0" lvl="0">
              <a:spcBef>
                <a:spcPts val="0"/>
              </a:spcBef>
              <a:spcAft>
                <a:spcPts val="0"/>
              </a:spcAft>
              <a:tabLst>
                <a:tab pos="457200" algn="l"/>
              </a:tabLst>
            </a:pPr>
            <a:r>
              <a:rPr lang="en-US" sz="1200" dirty="0">
                <a:ea typeface="Times New Roman" panose="02020603050405020304" pitchFamily="18" charset="0"/>
              </a:rPr>
              <a:t>[see notes from last week]</a:t>
            </a:r>
          </a:p>
          <a:p>
            <a:pPr marL="628650" lvl="1" indent="-171450">
              <a:buFontTx/>
              <a:buChar char="-"/>
              <a:tabLst>
                <a:tab pos="457200" algn="l"/>
              </a:tabLst>
            </a:pPr>
            <a:r>
              <a:rPr lang="en-US" sz="1200" dirty="0">
                <a:ea typeface="Times New Roman" panose="02020603050405020304" pitchFamily="18" charset="0"/>
              </a:rPr>
              <a:t>Identity in Christ</a:t>
            </a:r>
          </a:p>
          <a:p>
            <a:pPr marL="628650" lvl="1" indent="-171450">
              <a:buFontTx/>
              <a:buChar char="-"/>
              <a:tabLst>
                <a:tab pos="457200" algn="l"/>
              </a:tabLst>
            </a:pPr>
            <a:r>
              <a:rPr lang="en-US" sz="1200" dirty="0">
                <a:ea typeface="Times New Roman" panose="02020603050405020304" pitchFamily="18" charset="0"/>
              </a:rPr>
              <a:t>Living in this Identity</a:t>
            </a:r>
          </a:p>
          <a:p>
            <a:pPr marL="628650" lvl="1" indent="-171450">
              <a:buFontTx/>
              <a:buChar char="-"/>
              <a:tabLst>
                <a:tab pos="457200" algn="l"/>
              </a:tabLst>
            </a:pPr>
            <a:r>
              <a:rPr lang="en-US" sz="1200" dirty="0">
                <a:ea typeface="Times New Roman" panose="02020603050405020304" pitchFamily="18" charset="0"/>
              </a:rPr>
              <a:t>Defending this Identity.</a:t>
            </a:r>
            <a:endParaRPr lang="en-US" sz="1200" dirty="0">
              <a:effectLst/>
              <a:ea typeface="Times New Roman" panose="02020603050405020304" pitchFamily="18" charset="0"/>
            </a:endParaRPr>
          </a:p>
        </p:txBody>
      </p:sp>
      <p:sp>
        <p:nvSpPr>
          <p:cNvPr id="17" name="TextBox 16">
            <a:extLst>
              <a:ext uri="{FF2B5EF4-FFF2-40B4-BE49-F238E27FC236}">
                <a16:creationId xmlns:a16="http://schemas.microsoft.com/office/drawing/2014/main" id="{B660A844-81A7-BB3B-5797-58EDD6BC57C3}"/>
              </a:ext>
            </a:extLst>
          </p:cNvPr>
          <p:cNvSpPr txBox="1"/>
          <p:nvPr/>
        </p:nvSpPr>
        <p:spPr>
          <a:xfrm>
            <a:off x="367754" y="1762965"/>
            <a:ext cx="3786118" cy="3416320"/>
          </a:xfrm>
          <a:prstGeom prst="rect">
            <a:avLst/>
          </a:prstGeom>
          <a:noFill/>
        </p:spPr>
        <p:txBody>
          <a:bodyPr wrap="square">
            <a:spAutoFit/>
          </a:bodyPr>
          <a:lstStyle/>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Read Ephesians 2:1-22. Paul describes the Christian being freed from _______ to __________ and from __________ to ______________. Can you fill in the blanks?</a:t>
            </a: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Have you lived in fear of being an object of the “wrath of God?” What does vv. 1-10 say God has done for us so that we don’t have to live in fear of his wrath. </a:t>
            </a: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Have you felt separated and distant from God? Mention on paper a time and circumstance that you felt apart from God</a:t>
            </a:r>
          </a:p>
          <a:p>
            <a:pPr marL="342900" marR="0" lvl="0" indent="-342900">
              <a:spcBef>
                <a:spcPts val="0"/>
              </a:spcBef>
              <a:spcAft>
                <a:spcPts val="0"/>
              </a:spcAft>
              <a:buFont typeface="+mj-lt"/>
              <a:buAutoNum type="arabicPeriod"/>
              <a:tabLst>
                <a:tab pos="457200" algn="l"/>
              </a:tabLst>
            </a:pPr>
            <a:endParaRPr lang="en-US" sz="1200" dirty="0">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latin typeface="Poor Richard" panose="02080502050505020702" pitchFamily="18" charset="77"/>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What do vv. 17-22 show us about how God has provided for us with regard to being separated from him?</a:t>
            </a:r>
          </a:p>
        </p:txBody>
      </p:sp>
      <p:sp>
        <p:nvSpPr>
          <p:cNvPr id="19" name="TextBox 18">
            <a:extLst>
              <a:ext uri="{FF2B5EF4-FFF2-40B4-BE49-F238E27FC236}">
                <a16:creationId xmlns:a16="http://schemas.microsoft.com/office/drawing/2014/main" id="{541321FB-5557-6A0B-5CD1-80E9356E85BB}"/>
              </a:ext>
            </a:extLst>
          </p:cNvPr>
          <p:cNvSpPr txBox="1"/>
          <p:nvPr/>
        </p:nvSpPr>
        <p:spPr>
          <a:xfrm>
            <a:off x="1644394" y="658076"/>
            <a:ext cx="1314641" cy="276999"/>
          </a:xfrm>
          <a:prstGeom prst="rect">
            <a:avLst/>
          </a:prstGeom>
          <a:noFill/>
        </p:spPr>
        <p:txBody>
          <a:bodyPr wrap="square">
            <a:spAutoFit/>
          </a:bodyPr>
          <a:lstStyle/>
          <a:p>
            <a:pPr algn="ctr"/>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Home Questions</a:t>
            </a:r>
            <a:endParaRPr lang="en-US" sz="1200" b="1" dirty="0"/>
          </a:p>
        </p:txBody>
      </p:sp>
      <p:sp>
        <p:nvSpPr>
          <p:cNvPr id="13" name="Rectangle 12">
            <a:extLst>
              <a:ext uri="{FF2B5EF4-FFF2-40B4-BE49-F238E27FC236}">
                <a16:creationId xmlns:a16="http://schemas.microsoft.com/office/drawing/2014/main" id="{33A3C334-9385-DA4E-8CAC-DA0510045CD4}"/>
              </a:ext>
            </a:extLst>
          </p:cNvPr>
          <p:cNvSpPr/>
          <p:nvPr/>
        </p:nvSpPr>
        <p:spPr>
          <a:xfrm>
            <a:off x="7848598" y="51943"/>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583D122-C767-C957-CB68-F5244EE4BDAF}"/>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36509370-37F9-7155-3533-75D7449BDEC2}"/>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6FEA19C-AC39-18D8-0C89-88D4C05595C1}"/>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91AA853-86F0-5C28-5E3B-3C25C4BC07B1}"/>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7F89D15-D775-9D87-7289-04D6AF8BAA24}"/>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AC84BD2-1E64-642E-B016-D676D2168364}"/>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988B33B-8808-64BF-8A49-8DB94C707FA5}"/>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C9178D8-28C4-433B-8775-6F9B8978F22E}"/>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7096F412-D8B6-4857-51D8-EE43B47BF429}"/>
              </a:ext>
            </a:extLst>
          </p:cNvPr>
          <p:cNvSpPr txBox="1"/>
          <p:nvPr/>
        </p:nvSpPr>
        <p:spPr>
          <a:xfrm>
            <a:off x="7624276" y="33887"/>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29" name="TextBox 28">
            <a:extLst>
              <a:ext uri="{FF2B5EF4-FFF2-40B4-BE49-F238E27FC236}">
                <a16:creationId xmlns:a16="http://schemas.microsoft.com/office/drawing/2014/main" id="{B8C88E19-C4D3-500C-27FB-A51D6BC71B43}"/>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30" name="TextBox 29">
            <a:extLst>
              <a:ext uri="{FF2B5EF4-FFF2-40B4-BE49-F238E27FC236}">
                <a16:creationId xmlns:a16="http://schemas.microsoft.com/office/drawing/2014/main" id="{AE11F1DF-1829-A49A-9A5D-E94019436F48}"/>
              </a:ext>
            </a:extLst>
          </p:cNvPr>
          <p:cNvSpPr txBox="1"/>
          <p:nvPr/>
        </p:nvSpPr>
        <p:spPr>
          <a:xfrm>
            <a:off x="8072844" y="51943"/>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31" name="TextBox 30">
            <a:extLst>
              <a:ext uri="{FF2B5EF4-FFF2-40B4-BE49-F238E27FC236}">
                <a16:creationId xmlns:a16="http://schemas.microsoft.com/office/drawing/2014/main" id="{F8924480-52B3-D368-5361-9ADADEB1339E}"/>
              </a:ext>
            </a:extLst>
          </p:cNvPr>
          <p:cNvSpPr txBox="1"/>
          <p:nvPr/>
        </p:nvSpPr>
        <p:spPr>
          <a:xfrm>
            <a:off x="8277936" y="48299"/>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32" name="TextBox 31">
            <a:extLst>
              <a:ext uri="{FF2B5EF4-FFF2-40B4-BE49-F238E27FC236}">
                <a16:creationId xmlns:a16="http://schemas.microsoft.com/office/drawing/2014/main" id="{3C0F28D8-530A-726B-93D5-FB97B795ACA6}"/>
              </a:ext>
            </a:extLst>
          </p:cNvPr>
          <p:cNvSpPr txBox="1"/>
          <p:nvPr/>
        </p:nvSpPr>
        <p:spPr>
          <a:xfrm>
            <a:off x="8495651" y="43943"/>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33" name="TextBox 32">
            <a:extLst>
              <a:ext uri="{FF2B5EF4-FFF2-40B4-BE49-F238E27FC236}">
                <a16:creationId xmlns:a16="http://schemas.microsoft.com/office/drawing/2014/main" id="{7D624D20-48A3-5D72-D796-47CBCB00A1EC}"/>
              </a:ext>
            </a:extLst>
          </p:cNvPr>
          <p:cNvSpPr txBox="1"/>
          <p:nvPr/>
        </p:nvSpPr>
        <p:spPr>
          <a:xfrm>
            <a:off x="8726429" y="39587"/>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34" name="TextBox 33">
            <a:extLst>
              <a:ext uri="{FF2B5EF4-FFF2-40B4-BE49-F238E27FC236}">
                <a16:creationId xmlns:a16="http://schemas.microsoft.com/office/drawing/2014/main" id="{44F4F53C-42DB-9AEA-6BFE-F5F6A4199E45}"/>
              </a:ext>
            </a:extLst>
          </p:cNvPr>
          <p:cNvSpPr txBox="1"/>
          <p:nvPr/>
        </p:nvSpPr>
        <p:spPr>
          <a:xfrm>
            <a:off x="8957207" y="4829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35" name="TextBox 34">
            <a:extLst>
              <a:ext uri="{FF2B5EF4-FFF2-40B4-BE49-F238E27FC236}">
                <a16:creationId xmlns:a16="http://schemas.microsoft.com/office/drawing/2014/main" id="{0CAF6947-92BB-6A14-06D1-C22F83037019}"/>
              </a:ext>
            </a:extLst>
          </p:cNvPr>
          <p:cNvSpPr txBox="1"/>
          <p:nvPr/>
        </p:nvSpPr>
        <p:spPr>
          <a:xfrm>
            <a:off x="6971239" y="37947"/>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sp>
        <p:nvSpPr>
          <p:cNvPr id="9" name="Rectangle 8">
            <a:extLst>
              <a:ext uri="{FF2B5EF4-FFF2-40B4-BE49-F238E27FC236}">
                <a16:creationId xmlns:a16="http://schemas.microsoft.com/office/drawing/2014/main" id="{EC46051C-2E01-C4E2-D04E-C66F8B674FFF}"/>
              </a:ext>
            </a:extLst>
          </p:cNvPr>
          <p:cNvSpPr/>
          <p:nvPr/>
        </p:nvSpPr>
        <p:spPr>
          <a:xfrm>
            <a:off x="4778255" y="46731"/>
            <a:ext cx="1135247"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a:t>
            </a:r>
          </a:p>
        </p:txBody>
      </p:sp>
      <p:sp>
        <p:nvSpPr>
          <p:cNvPr id="38" name="TextBox 37">
            <a:extLst>
              <a:ext uri="{FF2B5EF4-FFF2-40B4-BE49-F238E27FC236}">
                <a16:creationId xmlns:a16="http://schemas.microsoft.com/office/drawing/2014/main" id="{29FB9279-32C4-87E7-1D0E-C585A4FD231F}"/>
              </a:ext>
            </a:extLst>
          </p:cNvPr>
          <p:cNvSpPr txBox="1"/>
          <p:nvPr/>
        </p:nvSpPr>
        <p:spPr>
          <a:xfrm>
            <a:off x="1828775" y="935075"/>
            <a:ext cx="1281164" cy="276999"/>
          </a:xfrm>
          <a:prstGeom prst="rect">
            <a:avLst/>
          </a:prstGeom>
          <a:noFill/>
        </p:spPr>
        <p:txBody>
          <a:bodyPr wrap="square">
            <a:spAutoFit/>
          </a:bodyPr>
          <a:lstStyle/>
          <a:p>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for Week 3</a:t>
            </a:r>
            <a:endParaRPr lang="en-US" sz="1200" b="1" dirty="0"/>
          </a:p>
        </p:txBody>
      </p:sp>
    </p:spTree>
    <p:extLst>
      <p:ext uri="{BB962C8B-B14F-4D97-AF65-F5344CB8AC3E}">
        <p14:creationId xmlns:p14="http://schemas.microsoft.com/office/powerpoint/2010/main" val="287351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E67508-B923-924E-BCC4-8A2CBAF9F48C}"/>
              </a:ext>
            </a:extLst>
          </p:cNvPr>
          <p:cNvSpPr/>
          <p:nvPr/>
        </p:nvSpPr>
        <p:spPr>
          <a:xfrm>
            <a:off x="0" y="0"/>
            <a:ext cx="4557932" cy="3000821"/>
          </a:xfrm>
          <a:prstGeom prst="rect">
            <a:avLst/>
          </a:prstGeom>
        </p:spPr>
        <p:txBody>
          <a:bodyPr wrap="square">
            <a:spAutoFit/>
          </a:bodyPr>
          <a:lstStyle/>
          <a:p>
            <a:pPr lvl="0"/>
            <a:r>
              <a:rPr lang="en-US" sz="1050" b="1" dirty="0"/>
              <a:t>Ephesus is the Center for spiritual power for the Province of Asia and the World. Now, it has become the Center for Global Christianity.</a:t>
            </a:r>
            <a:endParaRPr lang="en-US" sz="1050" dirty="0"/>
          </a:p>
          <a:p>
            <a:r>
              <a:rPr lang="en-US" sz="1050" dirty="0"/>
              <a:t>“…He took the disciples with him and had discussions daily in the lecture hall of Tyrannus. This went on for two years, so that all the Jews and Greeks who lived in the province of Asia heard the word of the Lord.” [Acts 19:9b-10]</a:t>
            </a:r>
          </a:p>
          <a:p>
            <a:r>
              <a:rPr lang="en-US" sz="1050" dirty="0"/>
              <a:t> </a:t>
            </a:r>
          </a:p>
          <a:p>
            <a:r>
              <a:rPr lang="en-US" sz="1050" b="1" dirty="0"/>
              <a:t>Ephesus as the Center:</a:t>
            </a:r>
          </a:p>
          <a:p>
            <a:pPr marL="171450" lvl="0" indent="-171450">
              <a:buFontTx/>
              <a:buChar char="-"/>
            </a:pPr>
            <a:r>
              <a:rPr lang="en-US" sz="1050" dirty="0"/>
              <a:t>Paul wrote 1 Corinthians from Ephesus.</a:t>
            </a:r>
          </a:p>
          <a:p>
            <a:pPr marL="171450" lvl="0" indent="-171450">
              <a:buFontTx/>
              <a:buChar char="-"/>
            </a:pPr>
            <a:r>
              <a:rPr lang="en-US" sz="1050" dirty="0"/>
              <a:t>Timothy succeeded Paul in Ephesus. Paul wrote 1 and 2 Timothy to him while Timothy was in Ephesus (see 1 Tim 1:3).</a:t>
            </a:r>
          </a:p>
          <a:p>
            <a:pPr marL="171450" lvl="0" indent="-171450">
              <a:buFontTx/>
              <a:buChar char="-"/>
            </a:pPr>
            <a:r>
              <a:rPr lang="en-US" sz="1050" dirty="0"/>
              <a:t>The apostle John later took up residence in Ephesus and wrote 1, 2 and 3 John from there, as well as the Gospel of John.</a:t>
            </a:r>
          </a:p>
          <a:p>
            <a:pPr marL="171450" lvl="0" indent="-171450">
              <a:buFontTx/>
              <a:buChar char="-"/>
            </a:pPr>
            <a:r>
              <a:rPr lang="en-US" sz="1050" dirty="0"/>
              <a:t>Paul began his journey to Jerusalem then to Rome from Ephesus. </a:t>
            </a:r>
          </a:p>
          <a:p>
            <a:pPr marL="171450"/>
            <a:r>
              <a:rPr lang="en-US" sz="1050" dirty="0"/>
              <a:t>[</a:t>
            </a:r>
            <a:r>
              <a:rPr lang="en-US" sz="1050" u="sng" dirty="0"/>
              <a:t>Acts of the Holy Spirit.</a:t>
            </a:r>
            <a:r>
              <a:rPr lang="en-US" sz="1050" dirty="0"/>
              <a:t> C. Peter Wagner. p. 491]</a:t>
            </a:r>
          </a:p>
          <a:p>
            <a:pPr marL="11113"/>
            <a:endParaRPr lang="en-US" sz="1050" dirty="0"/>
          </a:p>
          <a:p>
            <a:pPr lvl="0"/>
            <a:r>
              <a:rPr lang="en-US" sz="1050" b="1" dirty="0"/>
              <a:t>SIT In Your Identity In Christ Jesus!</a:t>
            </a:r>
          </a:p>
          <a:p>
            <a:pPr lvl="0"/>
            <a:r>
              <a:rPr lang="en-US" sz="1050" b="1" dirty="0"/>
              <a:t>You have been given God’s Complete Gift</a:t>
            </a:r>
            <a:r>
              <a:rPr lang="en-US" sz="1050" dirty="0"/>
              <a:t> - </a:t>
            </a:r>
            <a:r>
              <a:rPr lang="en-US" sz="1050" b="1" dirty="0"/>
              <a:t>You have every spiritual blessing in Christ 1:3</a:t>
            </a:r>
            <a:endParaRPr lang="en-US" sz="1050" dirty="0"/>
          </a:p>
        </p:txBody>
      </p:sp>
      <p:sp>
        <p:nvSpPr>
          <p:cNvPr id="27" name="TextBox 26">
            <a:extLst>
              <a:ext uri="{FF2B5EF4-FFF2-40B4-BE49-F238E27FC236}">
                <a16:creationId xmlns:a16="http://schemas.microsoft.com/office/drawing/2014/main" id="{C7A6E2E4-E384-4A9D-67F9-AE46389A68A5}"/>
              </a:ext>
            </a:extLst>
          </p:cNvPr>
          <p:cNvSpPr txBox="1"/>
          <p:nvPr/>
        </p:nvSpPr>
        <p:spPr>
          <a:xfrm>
            <a:off x="9000331" y="7053400"/>
            <a:ext cx="357188" cy="261610"/>
          </a:xfrm>
          <a:prstGeom prst="rect">
            <a:avLst/>
          </a:prstGeom>
          <a:noFill/>
        </p:spPr>
        <p:txBody>
          <a:bodyPr wrap="square" rtlCol="0">
            <a:spAutoFit/>
          </a:bodyPr>
          <a:lstStyle/>
          <a:p>
            <a:r>
              <a:rPr lang="en-US" sz="1100" b="1" dirty="0"/>
              <a:t>7</a:t>
            </a:r>
          </a:p>
        </p:txBody>
      </p:sp>
      <p:sp>
        <p:nvSpPr>
          <p:cNvPr id="4" name="Rectangle 3">
            <a:extLst>
              <a:ext uri="{FF2B5EF4-FFF2-40B4-BE49-F238E27FC236}">
                <a16:creationId xmlns:a16="http://schemas.microsoft.com/office/drawing/2014/main" id="{8A4B04A2-29DB-819B-EF29-3B0D7A4547B7}"/>
              </a:ext>
            </a:extLst>
          </p:cNvPr>
          <p:cNvSpPr/>
          <p:nvPr/>
        </p:nvSpPr>
        <p:spPr>
          <a:xfrm>
            <a:off x="4763870" y="0"/>
            <a:ext cx="4660462" cy="338554"/>
          </a:xfrm>
          <a:prstGeom prst="rect">
            <a:avLst/>
          </a:prstGeom>
        </p:spPr>
        <p:txBody>
          <a:bodyPr wrap="square">
            <a:spAutoFit/>
          </a:bodyPr>
          <a:lstStyle/>
          <a:p>
            <a:pPr marL="12700" lvl="3"/>
            <a:r>
              <a:rPr lang="en-US" sz="1600" b="1" dirty="0"/>
              <a:t>Notes:</a:t>
            </a:r>
          </a:p>
        </p:txBody>
      </p:sp>
      <p:sp>
        <p:nvSpPr>
          <p:cNvPr id="6" name="Rectangle 5">
            <a:extLst>
              <a:ext uri="{FF2B5EF4-FFF2-40B4-BE49-F238E27FC236}">
                <a16:creationId xmlns:a16="http://schemas.microsoft.com/office/drawing/2014/main" id="{985A5A24-2302-9784-0633-ACC75AB4DE9D}"/>
              </a:ext>
            </a:extLst>
          </p:cNvPr>
          <p:cNvSpPr/>
          <p:nvPr/>
        </p:nvSpPr>
        <p:spPr>
          <a:xfrm>
            <a:off x="264777" y="2957787"/>
            <a:ext cx="3835400" cy="745681"/>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DFD6224-67F5-76AF-49C5-54FEEAE8E3FF}"/>
              </a:ext>
            </a:extLst>
          </p:cNvPr>
          <p:cNvSpPr/>
          <p:nvPr/>
        </p:nvSpPr>
        <p:spPr>
          <a:xfrm>
            <a:off x="373877" y="2995064"/>
            <a:ext cx="3637399" cy="63220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9B977D6-9F99-91B9-597E-C0F553C93EA9}"/>
              </a:ext>
            </a:extLst>
          </p:cNvPr>
          <p:cNvSpPr txBox="1"/>
          <p:nvPr/>
        </p:nvSpPr>
        <p:spPr>
          <a:xfrm>
            <a:off x="458393" y="2984505"/>
            <a:ext cx="3616383" cy="646331"/>
          </a:xfrm>
          <a:prstGeom prst="rect">
            <a:avLst/>
          </a:prstGeom>
          <a:noFill/>
        </p:spPr>
        <p:txBody>
          <a:bodyPr wrap="square">
            <a:spAutoFit/>
          </a:bodyPr>
          <a:lstStyle/>
          <a:p>
            <a:pPr marL="11113" marR="0" lvl="2" algn="ctr">
              <a:spcBef>
                <a:spcPts val="0"/>
              </a:spcBef>
              <a:spcAft>
                <a:spcPts val="0"/>
              </a:spcAft>
              <a:tabLst>
                <a:tab pos="1371600" algn="l"/>
              </a:tabLst>
            </a:pPr>
            <a:r>
              <a:rPr lang="en-US" sz="1400" b="1" dirty="0">
                <a:effectLst/>
                <a:ea typeface="Times New Roman" panose="02020603050405020304" pitchFamily="18" charset="0"/>
              </a:rPr>
              <a:t>Source: </a:t>
            </a:r>
          </a:p>
          <a:p>
            <a:pPr marL="11113" marR="0" lvl="2" algn="ctr">
              <a:spcBef>
                <a:spcPts val="0"/>
              </a:spcBef>
              <a:spcAft>
                <a:spcPts val="0"/>
              </a:spcAft>
              <a:tabLst>
                <a:tab pos="1371600" algn="l"/>
              </a:tabLst>
            </a:pPr>
            <a:r>
              <a:rPr lang="en-US" sz="1100" b="1" dirty="0">
                <a:effectLst/>
                <a:ea typeface="Times New Roman" panose="02020603050405020304" pitchFamily="18" charset="0"/>
              </a:rPr>
              <a:t>God and Father of our Lord Jesus Christ</a:t>
            </a:r>
            <a:r>
              <a:rPr lang="en-US" sz="1100" dirty="0">
                <a:effectLst/>
                <a:ea typeface="Times New Roman" panose="02020603050405020304" pitchFamily="18" charset="0"/>
              </a:rPr>
              <a:t>. </a:t>
            </a:r>
          </a:p>
          <a:p>
            <a:pPr marL="11113" marR="0" lvl="2">
              <a:spcBef>
                <a:spcPts val="0"/>
              </a:spcBef>
              <a:spcAft>
                <a:spcPts val="0"/>
              </a:spcAft>
              <a:tabLst>
                <a:tab pos="1371600" algn="l"/>
              </a:tabLst>
            </a:pPr>
            <a:r>
              <a:rPr lang="en-US" sz="1050" dirty="0">
                <a:effectLst/>
                <a:ea typeface="Times New Roman" panose="02020603050405020304" pitchFamily="18" charset="0"/>
              </a:rPr>
              <a:t>Spiritual blessings far outweigh the value of material wealth</a:t>
            </a:r>
          </a:p>
        </p:txBody>
      </p:sp>
      <p:sp>
        <p:nvSpPr>
          <p:cNvPr id="13" name="Rectangle 12">
            <a:extLst>
              <a:ext uri="{FF2B5EF4-FFF2-40B4-BE49-F238E27FC236}">
                <a16:creationId xmlns:a16="http://schemas.microsoft.com/office/drawing/2014/main" id="{AAA2A66D-32F8-22EC-FB5A-089323AB0E08}"/>
              </a:ext>
            </a:extLst>
          </p:cNvPr>
          <p:cNvSpPr/>
          <p:nvPr/>
        </p:nvSpPr>
        <p:spPr>
          <a:xfrm>
            <a:off x="-11847" y="3736021"/>
            <a:ext cx="4660900" cy="1647381"/>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A0FB1A7-4A01-842C-7EC1-8CA0E5E89D37}"/>
              </a:ext>
            </a:extLst>
          </p:cNvPr>
          <p:cNvSpPr/>
          <p:nvPr/>
        </p:nvSpPr>
        <p:spPr>
          <a:xfrm>
            <a:off x="89753" y="3808602"/>
            <a:ext cx="4445000" cy="14859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3F751860-DC87-EE06-6FC3-0D75BB5105D7}"/>
              </a:ext>
            </a:extLst>
          </p:cNvPr>
          <p:cNvSpPr txBox="1"/>
          <p:nvPr/>
        </p:nvSpPr>
        <p:spPr>
          <a:xfrm>
            <a:off x="118269" y="3788139"/>
            <a:ext cx="4378384" cy="1508105"/>
          </a:xfrm>
          <a:prstGeom prst="rect">
            <a:avLst/>
          </a:prstGeom>
          <a:noFill/>
        </p:spPr>
        <p:txBody>
          <a:bodyPr wrap="square">
            <a:spAutoFit/>
          </a:bodyPr>
          <a:lstStyle/>
          <a:p>
            <a:pPr marL="11113" marR="0" lvl="2" algn="ctr">
              <a:spcBef>
                <a:spcPts val="0"/>
              </a:spcBef>
              <a:spcAft>
                <a:spcPts val="0"/>
              </a:spcAft>
              <a:tabLst>
                <a:tab pos="1828800" algn="l"/>
              </a:tabLst>
            </a:pPr>
            <a:r>
              <a:rPr lang="en-US" sz="1400" b="1" dirty="0">
                <a:effectLst/>
                <a:ea typeface="Times New Roman" panose="02020603050405020304" pitchFamily="18" charset="0"/>
              </a:rPr>
              <a:t>Scope: </a:t>
            </a:r>
          </a:p>
          <a:p>
            <a:pPr marL="11113" marR="0" lvl="2" algn="ctr">
              <a:spcBef>
                <a:spcPts val="0"/>
              </a:spcBef>
              <a:spcAft>
                <a:spcPts val="0"/>
              </a:spcAft>
              <a:tabLst>
                <a:tab pos="1828800" algn="l"/>
              </a:tabLst>
            </a:pPr>
            <a:r>
              <a:rPr lang="en-US" sz="1200" b="1" dirty="0">
                <a:effectLst/>
                <a:ea typeface="Times New Roman" panose="02020603050405020304" pitchFamily="18" charset="0"/>
              </a:rPr>
              <a:t>All the blessings of the Holy Spirit of God</a:t>
            </a:r>
          </a:p>
          <a:p>
            <a:pPr marL="182563" marR="0" lvl="3" indent="-171450">
              <a:spcBef>
                <a:spcPts val="0"/>
              </a:spcBef>
              <a:spcAft>
                <a:spcPts val="0"/>
              </a:spcAft>
              <a:buFontTx/>
              <a:buChar char="-"/>
              <a:tabLst>
                <a:tab pos="1828800" algn="l"/>
              </a:tabLst>
            </a:pPr>
            <a:r>
              <a:rPr lang="en-US" sz="1050" dirty="0">
                <a:effectLst/>
                <a:ea typeface="Times New Roman" panose="02020603050405020304" pitchFamily="18" charset="0"/>
              </a:rPr>
              <a:t>The Lord holds nothing back [Romans 8:9]</a:t>
            </a:r>
          </a:p>
          <a:p>
            <a:pPr marL="182563" marR="0" lvl="3" indent="-171450">
              <a:spcBef>
                <a:spcPts val="0"/>
              </a:spcBef>
              <a:spcAft>
                <a:spcPts val="0"/>
              </a:spcAft>
              <a:buFontTx/>
              <a:buChar char="-"/>
              <a:tabLst>
                <a:tab pos="1828800" algn="l"/>
              </a:tabLst>
            </a:pPr>
            <a:r>
              <a:rPr lang="en-US" sz="1050" dirty="0">
                <a:effectLst/>
                <a:ea typeface="Times New Roman" panose="02020603050405020304" pitchFamily="18" charset="0"/>
              </a:rPr>
              <a:t>The Holy Spirit channels these blessings to us from the Father, through the Son</a:t>
            </a:r>
          </a:p>
          <a:p>
            <a:pPr marL="182563" marR="0" lvl="3" indent="-171450">
              <a:spcBef>
                <a:spcPts val="0"/>
              </a:spcBef>
              <a:spcAft>
                <a:spcPts val="0"/>
              </a:spcAft>
              <a:buFontTx/>
              <a:buChar char="-"/>
              <a:tabLst>
                <a:tab pos="1828800" algn="l"/>
              </a:tabLst>
            </a:pPr>
            <a:r>
              <a:rPr lang="en-US" sz="1050" dirty="0">
                <a:effectLst/>
                <a:ea typeface="Times New Roman" panose="02020603050405020304" pitchFamily="18" charset="0"/>
              </a:rPr>
              <a:t>To not know and depend on the Holy Spirit is to live a life of Spiritual poverty. [Paul’s ministry in Ephesus begins with this question: Did you receive the Holy Spirit when you believed? – Acts 19:1-7]</a:t>
            </a:r>
          </a:p>
        </p:txBody>
      </p:sp>
      <p:sp>
        <p:nvSpPr>
          <p:cNvPr id="18" name="Rectangle 17">
            <a:extLst>
              <a:ext uri="{FF2B5EF4-FFF2-40B4-BE49-F238E27FC236}">
                <a16:creationId xmlns:a16="http://schemas.microsoft.com/office/drawing/2014/main" id="{644E90A7-B526-62E1-FA34-9294438812CE}"/>
              </a:ext>
            </a:extLst>
          </p:cNvPr>
          <p:cNvSpPr/>
          <p:nvPr/>
        </p:nvSpPr>
        <p:spPr>
          <a:xfrm>
            <a:off x="0" y="5428543"/>
            <a:ext cx="4660900" cy="1725414"/>
          </a:xfrm>
          <a:prstGeom prst="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8B442BE-4062-4666-FDF3-D141DD2E76F7}"/>
              </a:ext>
            </a:extLst>
          </p:cNvPr>
          <p:cNvSpPr/>
          <p:nvPr/>
        </p:nvSpPr>
        <p:spPr>
          <a:xfrm>
            <a:off x="101600" y="5501123"/>
            <a:ext cx="4445000" cy="15792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CC3808A-900C-1286-5D83-FFAA2CF6517C}"/>
              </a:ext>
            </a:extLst>
          </p:cNvPr>
          <p:cNvSpPr txBox="1"/>
          <p:nvPr/>
        </p:nvSpPr>
        <p:spPr>
          <a:xfrm>
            <a:off x="46032" y="5449129"/>
            <a:ext cx="4565796" cy="1623521"/>
          </a:xfrm>
          <a:prstGeom prst="rect">
            <a:avLst/>
          </a:prstGeom>
          <a:noFill/>
        </p:spPr>
        <p:txBody>
          <a:bodyPr wrap="square">
            <a:spAutoFit/>
          </a:bodyPr>
          <a:lstStyle/>
          <a:p>
            <a:pPr marL="9525" marR="0" lvl="2" algn="ctr">
              <a:spcBef>
                <a:spcPts val="0"/>
              </a:spcBef>
              <a:spcAft>
                <a:spcPts val="0"/>
              </a:spcAft>
              <a:tabLst>
                <a:tab pos="1828800" algn="l"/>
              </a:tabLst>
            </a:pPr>
            <a:r>
              <a:rPr lang="en-US" sz="1400" b="1" dirty="0">
                <a:effectLst/>
                <a:ea typeface="Times New Roman" panose="02020603050405020304" pitchFamily="18" charset="0"/>
              </a:rPr>
              <a:t>Sphere: </a:t>
            </a:r>
          </a:p>
          <a:p>
            <a:pPr marL="9525" marR="0" lvl="2" algn="ctr">
              <a:spcBef>
                <a:spcPts val="0"/>
              </a:spcBef>
              <a:spcAft>
                <a:spcPts val="0"/>
              </a:spcAft>
              <a:tabLst>
                <a:tab pos="1828800" algn="l"/>
              </a:tabLst>
            </a:pPr>
            <a:r>
              <a:rPr lang="en-US" sz="1200" b="1" dirty="0">
                <a:effectLst/>
                <a:ea typeface="Times New Roman" panose="02020603050405020304" pitchFamily="18" charset="0"/>
              </a:rPr>
              <a:t>in the heavenly realms…in Christ.</a:t>
            </a:r>
          </a:p>
          <a:p>
            <a:pPr marL="9525" marR="0" lvl="3">
              <a:spcBef>
                <a:spcPts val="0"/>
              </a:spcBef>
              <a:spcAft>
                <a:spcPts val="0"/>
              </a:spcAft>
              <a:tabLst>
                <a:tab pos="1828800" algn="l"/>
              </a:tabLst>
            </a:pPr>
            <a:r>
              <a:rPr lang="en-US" sz="1050" dirty="0">
                <a:effectLst/>
                <a:ea typeface="Times New Roman" panose="02020603050405020304" pitchFamily="18" charset="0"/>
              </a:rPr>
              <a:t>The non-Christian center for life is this world. The Christians citizenship is in heaven. [Phil 3:20]</a:t>
            </a:r>
          </a:p>
          <a:p>
            <a:pPr marL="9525" marR="0" lvl="3">
              <a:spcBef>
                <a:spcPts val="0"/>
              </a:spcBef>
              <a:spcAft>
                <a:spcPts val="0"/>
              </a:spcAft>
              <a:tabLst>
                <a:tab pos="1828800" algn="l"/>
              </a:tabLst>
            </a:pPr>
            <a:r>
              <a:rPr lang="en-US" sz="1050" dirty="0">
                <a:effectLst/>
                <a:ea typeface="Times New Roman" panose="02020603050405020304" pitchFamily="18" charset="0"/>
              </a:rPr>
              <a:t>“The Christian operates in two spheres: the human and the divine, the visible and the invisible. Physically, he is on the earth in a human body, but spiritually he is seated with Christ in the heavenly sphere – and it is this heavenly sphere that provides the power and direction for the earthly walk.” [</a:t>
            </a:r>
            <a:r>
              <a:rPr lang="en-US" sz="1050" u="sng" dirty="0">
                <a:effectLst/>
                <a:ea typeface="Times New Roman" panose="02020603050405020304" pitchFamily="18" charset="0"/>
              </a:rPr>
              <a:t>Be Rich</a:t>
            </a:r>
            <a:r>
              <a:rPr lang="en-US" sz="1050" dirty="0">
                <a:effectLst/>
                <a:ea typeface="Times New Roman" panose="02020603050405020304" pitchFamily="18" charset="0"/>
              </a:rPr>
              <a:t>. </a:t>
            </a:r>
            <a:r>
              <a:rPr lang="en-US" sz="1050" dirty="0" err="1">
                <a:effectLst/>
                <a:ea typeface="Times New Roman" panose="02020603050405020304" pitchFamily="18" charset="0"/>
              </a:rPr>
              <a:t>Wiersbe</a:t>
            </a:r>
            <a:r>
              <a:rPr lang="en-US" sz="1050" dirty="0">
                <a:effectLst/>
                <a:ea typeface="Times New Roman" panose="02020603050405020304" pitchFamily="18" charset="0"/>
              </a:rPr>
              <a:t>. p. 12]</a:t>
            </a:r>
          </a:p>
        </p:txBody>
      </p:sp>
      <p:sp>
        <p:nvSpPr>
          <p:cNvPr id="3" name="TextBox 2">
            <a:extLst>
              <a:ext uri="{FF2B5EF4-FFF2-40B4-BE49-F238E27FC236}">
                <a16:creationId xmlns:a16="http://schemas.microsoft.com/office/drawing/2014/main" id="{87AF9078-73CE-4BF2-5EBC-590BA82C6A33}"/>
              </a:ext>
            </a:extLst>
          </p:cNvPr>
          <p:cNvSpPr txBox="1"/>
          <p:nvPr/>
        </p:nvSpPr>
        <p:spPr>
          <a:xfrm>
            <a:off x="0" y="7053590"/>
            <a:ext cx="357188" cy="261610"/>
          </a:xfrm>
          <a:prstGeom prst="rect">
            <a:avLst/>
          </a:prstGeom>
          <a:noFill/>
        </p:spPr>
        <p:txBody>
          <a:bodyPr wrap="square" rtlCol="0">
            <a:spAutoFit/>
          </a:bodyPr>
          <a:lstStyle/>
          <a:p>
            <a:r>
              <a:rPr lang="en-US" sz="1100" b="1" dirty="0"/>
              <a:t>2</a:t>
            </a:r>
          </a:p>
        </p:txBody>
      </p:sp>
    </p:spTree>
    <p:extLst>
      <p:ext uri="{BB962C8B-B14F-4D97-AF65-F5344CB8AC3E}">
        <p14:creationId xmlns:p14="http://schemas.microsoft.com/office/powerpoint/2010/main" val="110043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5C249FD-9280-A470-0115-9D27B406BAB6}"/>
              </a:ext>
            </a:extLst>
          </p:cNvPr>
          <p:cNvSpPr txBox="1"/>
          <p:nvPr/>
        </p:nvSpPr>
        <p:spPr>
          <a:xfrm>
            <a:off x="4655856" y="0"/>
            <a:ext cx="4665944" cy="6624891"/>
          </a:xfrm>
          <a:prstGeom prst="rect">
            <a:avLst/>
          </a:prstGeom>
          <a:noFill/>
        </p:spPr>
        <p:txBody>
          <a:bodyPr wrap="square">
            <a:spAutoFit/>
          </a:bodyPr>
          <a:lstStyle/>
          <a:p>
            <a:pPr marL="11113" lvl="1"/>
            <a:r>
              <a:rPr lang="en-US" sz="1200" b="1" dirty="0"/>
              <a:t>Blessings from God the Father</a:t>
            </a:r>
            <a:endParaRPr lang="en-US" sz="1050" dirty="0"/>
          </a:p>
          <a:p>
            <a:pPr marL="11113" lvl="1"/>
            <a:r>
              <a:rPr lang="en-US" sz="1050" b="1" dirty="0"/>
              <a:t>1:4. He has chosen us.</a:t>
            </a:r>
          </a:p>
          <a:p>
            <a:pPr marL="182563" lvl="1" indent="-171450">
              <a:buFontTx/>
              <a:buChar char="-"/>
            </a:pPr>
            <a:r>
              <a:rPr lang="en-US" sz="1050" dirty="0"/>
              <a:t>Before the creation of the world (not based on anything we have done, but in Christ)</a:t>
            </a:r>
          </a:p>
          <a:p>
            <a:pPr marL="182563" lvl="1" indent="-171450">
              <a:buFontTx/>
              <a:buChar char="-"/>
            </a:pPr>
            <a:r>
              <a:rPr lang="en-US" sz="1050" dirty="0"/>
              <a:t>To be holy and blameless in his sight (again only in Christ)</a:t>
            </a:r>
          </a:p>
          <a:p>
            <a:pPr marL="182563" lvl="1" indent="-171450">
              <a:buFontTx/>
              <a:buChar char="-"/>
            </a:pPr>
            <a:r>
              <a:rPr lang="en-US" sz="1050" dirty="0"/>
              <a:t>Note:</a:t>
            </a:r>
          </a:p>
          <a:p>
            <a:pPr marL="639763" lvl="2" indent="-171450">
              <a:buFontTx/>
              <a:buChar char="-"/>
            </a:pPr>
            <a:r>
              <a:rPr lang="en-US" sz="1050" dirty="0"/>
              <a:t>Through the Father, you were saved when He chose you in Christ before time.</a:t>
            </a:r>
          </a:p>
          <a:p>
            <a:pPr marL="639763" lvl="2" indent="-171450">
              <a:buFontTx/>
              <a:buChar char="-"/>
            </a:pPr>
            <a:r>
              <a:rPr lang="en-US" sz="1050" dirty="0"/>
              <a:t>The Son fulfills the Father’s plan when He died for you on the cross.</a:t>
            </a:r>
          </a:p>
          <a:p>
            <a:pPr marL="639763" lvl="2" indent="-171450">
              <a:buFontTx/>
              <a:buChar char="-"/>
            </a:pPr>
            <a:r>
              <a:rPr lang="en-US" sz="1050" dirty="0"/>
              <a:t>The Spirit carries this salvation to you by His conviction within you to receive Christ as your Savior.</a:t>
            </a:r>
          </a:p>
          <a:p>
            <a:pPr marL="11113" lvl="2"/>
            <a:r>
              <a:rPr lang="en-US" sz="1050" b="1" dirty="0"/>
              <a:t>1:5. He has adopted us.</a:t>
            </a:r>
            <a:endParaRPr lang="en-US" sz="1050" dirty="0"/>
          </a:p>
          <a:p>
            <a:pPr marL="182563" lvl="3" indent="-171450">
              <a:buFontTx/>
              <a:buChar char="-"/>
            </a:pPr>
            <a:r>
              <a:rPr lang="en-US" sz="1050" dirty="0"/>
              <a:t>Predestined…in accordance with his pleasure and will God has predetermined who his children are. (Note that Paul is talking about God’s purpose [v. 9] here in predestinating, not about people. He doesn’t say here that he has also predestined some to go to hell.)</a:t>
            </a:r>
          </a:p>
          <a:p>
            <a:pPr marL="182563" lvl="3" indent="-171450">
              <a:buFontTx/>
              <a:buChar char="-"/>
            </a:pPr>
            <a:r>
              <a:rPr lang="en-US" sz="1050" dirty="0"/>
              <a:t>Present and Future meaning. Present means that we immediately share in our inheritance. Future means that the world will see our inheritance when Christ returns.</a:t>
            </a:r>
          </a:p>
          <a:p>
            <a:endParaRPr lang="en-US" sz="1050" dirty="0"/>
          </a:p>
          <a:p>
            <a:pPr marL="11113" lvl="1"/>
            <a:r>
              <a:rPr lang="en-US" sz="1200" b="1" dirty="0"/>
              <a:t>Blessings from God the Son.</a:t>
            </a:r>
            <a:endParaRPr lang="en-US" sz="1050" dirty="0"/>
          </a:p>
          <a:p>
            <a:pPr marL="11113" lvl="2"/>
            <a:r>
              <a:rPr lang="en-US" sz="1050" b="1" dirty="0"/>
              <a:t>1:7. He has redeemed us. </a:t>
            </a:r>
          </a:p>
          <a:p>
            <a:pPr marL="182563" lvl="2" indent="-171450">
              <a:buFontTx/>
              <a:buChar char="-"/>
            </a:pPr>
            <a:r>
              <a:rPr lang="en-US" sz="1050" dirty="0"/>
              <a:t>We are completely forgiven – v. 7 – sins “carried away” [Ps 103:12, “as far as the east is from the west, so far has he removed or transgressions from us]</a:t>
            </a:r>
          </a:p>
          <a:p>
            <a:pPr marL="182563" lvl="2" indent="-171450">
              <a:buFontTx/>
              <a:buChar char="-"/>
            </a:pPr>
            <a:r>
              <a:rPr lang="en-US" sz="1050" dirty="0"/>
              <a:t>The mystery of the Father’s will is revealed to us in Christ – vv. 8-10</a:t>
            </a:r>
          </a:p>
          <a:p>
            <a:pPr marL="11113" lvl="2"/>
            <a:r>
              <a:rPr lang="en-US" sz="1050" b="1" dirty="0"/>
              <a:t>1:11-12. He has made us an inheritance. KJV</a:t>
            </a:r>
          </a:p>
          <a:p>
            <a:pPr marL="182563" lvl="2" indent="-171450">
              <a:buFontTx/>
              <a:buChar char="-"/>
            </a:pPr>
            <a:r>
              <a:rPr lang="en-US" sz="1050" dirty="0"/>
              <a:t>The church is Christ’s body [Eph 1:22-23]</a:t>
            </a:r>
          </a:p>
          <a:p>
            <a:pPr marL="182563" lvl="2" indent="-171450">
              <a:buFontTx/>
              <a:buChar char="-"/>
            </a:pPr>
            <a:r>
              <a:rPr lang="en-US" sz="1050" dirty="0"/>
              <a:t>The church is Christ’s building [Eph 2:19-22]</a:t>
            </a:r>
          </a:p>
          <a:p>
            <a:pPr marL="182563" lvl="2" indent="-171450">
              <a:buFontTx/>
              <a:buChar char="-"/>
            </a:pPr>
            <a:r>
              <a:rPr lang="en-US" sz="1050" dirty="0"/>
              <a:t>The church is Christ’s bride [Eph 5:22-23]</a:t>
            </a:r>
          </a:p>
          <a:p>
            <a:r>
              <a:rPr lang="en-US" sz="1050" dirty="0"/>
              <a:t> </a:t>
            </a:r>
          </a:p>
          <a:p>
            <a:pPr marL="11113" lvl="1"/>
            <a:r>
              <a:rPr lang="en-US" sz="1200" b="1" dirty="0"/>
              <a:t>Blessings from God the Spirit.</a:t>
            </a:r>
            <a:endParaRPr lang="en-US" sz="1050" dirty="0"/>
          </a:p>
          <a:p>
            <a:pPr marL="11113" lvl="2"/>
            <a:r>
              <a:rPr lang="en-US" sz="1050" b="1" dirty="0"/>
              <a:t>1:13. He has sealed us.</a:t>
            </a:r>
          </a:p>
          <a:p>
            <a:pPr marL="182563" lvl="2" indent="-171450">
              <a:buFontTx/>
              <a:buChar char="-"/>
            </a:pPr>
            <a:r>
              <a:rPr lang="en-US" sz="1050" dirty="0"/>
              <a:t>We’ve heard the word of truth</a:t>
            </a:r>
          </a:p>
          <a:p>
            <a:pPr marL="182563" lvl="2" indent="-171450">
              <a:buFontTx/>
              <a:buChar char="-"/>
            </a:pPr>
            <a:r>
              <a:rPr lang="en-US" sz="1050" dirty="0"/>
              <a:t>We’ve Believed</a:t>
            </a:r>
          </a:p>
          <a:p>
            <a:pPr marL="182563" lvl="2" indent="-171450">
              <a:buFontTx/>
              <a:buChar char="-"/>
            </a:pPr>
            <a:r>
              <a:rPr lang="en-US" sz="1050" dirty="0"/>
              <a:t>We’ve been sealed with the Spirit. (A finished transaction)</a:t>
            </a:r>
          </a:p>
          <a:p>
            <a:pPr marL="11113" lvl="2"/>
            <a:r>
              <a:rPr lang="en-US" sz="1050" b="1" dirty="0"/>
              <a:t>1:14 He has guaranteed our inheritance</a:t>
            </a:r>
          </a:p>
          <a:p>
            <a:pPr marL="182563" lvl="2" indent="-171450">
              <a:buFontTx/>
              <a:buChar char="-"/>
            </a:pPr>
            <a:r>
              <a:rPr lang="en-US" sz="1050" dirty="0"/>
              <a:t>The Spirit is a “down payment”</a:t>
            </a:r>
          </a:p>
          <a:p>
            <a:pPr marL="182563" lvl="2" indent="-171450">
              <a:buFontTx/>
              <a:buChar char="-"/>
            </a:pPr>
            <a:r>
              <a:rPr lang="en-US" sz="1050" dirty="0"/>
              <a:t>The Spirit is an “engagement ring”</a:t>
            </a:r>
          </a:p>
          <a:p>
            <a:pPr marL="639763" lvl="2" indent="-171450">
              <a:buFontTx/>
              <a:buChar char="-"/>
            </a:pPr>
            <a:endParaRPr lang="en-US" sz="1050" dirty="0"/>
          </a:p>
        </p:txBody>
      </p:sp>
      <p:sp>
        <p:nvSpPr>
          <p:cNvPr id="5" name="TextBox 4">
            <a:extLst>
              <a:ext uri="{FF2B5EF4-FFF2-40B4-BE49-F238E27FC236}">
                <a16:creationId xmlns:a16="http://schemas.microsoft.com/office/drawing/2014/main" id="{3B43CBF4-CA6E-A41E-5148-42486078E012}"/>
              </a:ext>
            </a:extLst>
          </p:cNvPr>
          <p:cNvSpPr txBox="1"/>
          <p:nvPr/>
        </p:nvSpPr>
        <p:spPr>
          <a:xfrm>
            <a:off x="9000331" y="7053400"/>
            <a:ext cx="357188" cy="261610"/>
          </a:xfrm>
          <a:prstGeom prst="rect">
            <a:avLst/>
          </a:prstGeom>
          <a:noFill/>
        </p:spPr>
        <p:txBody>
          <a:bodyPr wrap="square" rtlCol="0">
            <a:spAutoFit/>
          </a:bodyPr>
          <a:lstStyle/>
          <a:p>
            <a:r>
              <a:rPr lang="en-US" sz="1100" b="1" dirty="0"/>
              <a:t>3</a:t>
            </a:r>
          </a:p>
        </p:txBody>
      </p:sp>
      <p:grpSp>
        <p:nvGrpSpPr>
          <p:cNvPr id="6" name="Canvas 9">
            <a:extLst>
              <a:ext uri="{FF2B5EF4-FFF2-40B4-BE49-F238E27FC236}">
                <a16:creationId xmlns:a16="http://schemas.microsoft.com/office/drawing/2014/main" id="{AF31FC82-A3EF-78CD-F034-A712ECEC90D7}"/>
              </a:ext>
            </a:extLst>
          </p:cNvPr>
          <p:cNvGrpSpPr/>
          <p:nvPr/>
        </p:nvGrpSpPr>
        <p:grpSpPr>
          <a:xfrm>
            <a:off x="123" y="258123"/>
            <a:ext cx="558800" cy="254000"/>
            <a:chOff x="0" y="0"/>
            <a:chExt cx="558800" cy="254000"/>
          </a:xfrm>
        </p:grpSpPr>
        <p:sp>
          <p:nvSpPr>
            <p:cNvPr id="7" name="Rectangle 6">
              <a:extLst>
                <a:ext uri="{FF2B5EF4-FFF2-40B4-BE49-F238E27FC236}">
                  <a16:creationId xmlns:a16="http://schemas.microsoft.com/office/drawing/2014/main" id="{76C47426-7555-D659-951A-3965E8002B65}"/>
                </a:ext>
              </a:extLst>
            </p:cNvPr>
            <p:cNvSpPr/>
            <p:nvPr/>
          </p:nvSpPr>
          <p:spPr>
            <a:xfrm>
              <a:off x="0" y="0"/>
              <a:ext cx="558800" cy="254000"/>
            </a:xfrm>
            <a:prstGeom prst="rect">
              <a:avLst/>
            </a:prstGeom>
            <a:solidFill>
              <a:srgbClr val="99CCFF">
                <a:alpha val="60001"/>
              </a:srgbClr>
            </a:solidFill>
            <a:ln>
              <a:noFill/>
            </a:ln>
          </p:spPr>
        </p:sp>
        <p:sp>
          <p:nvSpPr>
            <p:cNvPr id="8" name="Freeform 7">
              <a:extLst>
                <a:ext uri="{FF2B5EF4-FFF2-40B4-BE49-F238E27FC236}">
                  <a16:creationId xmlns:a16="http://schemas.microsoft.com/office/drawing/2014/main" id="{694D6C96-B238-3647-1D34-8D267DB9BBDF}"/>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DBFDF2D3-4AE9-6C13-C1A5-E471CCCC5143}"/>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D4CC565A-918F-992D-60F2-644631CF9738}"/>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7A70C4D5-2EF4-4F26-11D9-FD82897CB225}"/>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Rectangle 11">
              <a:extLst>
                <a:ext uri="{FF2B5EF4-FFF2-40B4-BE49-F238E27FC236}">
                  <a16:creationId xmlns:a16="http://schemas.microsoft.com/office/drawing/2014/main" id="{0D624A81-4FB4-D9F8-7038-E849955E3B7B}"/>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pic>
        <p:nvPicPr>
          <p:cNvPr id="13" name="Picture 12">
            <a:extLst>
              <a:ext uri="{FF2B5EF4-FFF2-40B4-BE49-F238E27FC236}">
                <a16:creationId xmlns:a16="http://schemas.microsoft.com/office/drawing/2014/main" id="{EF9DCEC4-EC4E-4A58-4B4C-2E33F857DC1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923" y="251456"/>
            <a:ext cx="562610" cy="257810"/>
          </a:xfrm>
          <a:prstGeom prst="rect">
            <a:avLst/>
          </a:prstGeom>
          <a:solidFill>
            <a:srgbClr val="CCFFCC">
              <a:alpha val="52000"/>
            </a:srgbClr>
          </a:solidFill>
          <a:ln>
            <a:noFill/>
          </a:ln>
        </p:spPr>
      </p:pic>
      <p:sp>
        <p:nvSpPr>
          <p:cNvPr id="14" name="TextBox 13">
            <a:extLst>
              <a:ext uri="{FF2B5EF4-FFF2-40B4-BE49-F238E27FC236}">
                <a16:creationId xmlns:a16="http://schemas.microsoft.com/office/drawing/2014/main" id="{DD5FFB6D-E129-018E-9491-4DBA8C0E86E8}"/>
              </a:ext>
            </a:extLst>
          </p:cNvPr>
          <p:cNvSpPr txBox="1"/>
          <p:nvPr/>
        </p:nvSpPr>
        <p:spPr>
          <a:xfrm>
            <a:off x="1303284" y="174305"/>
            <a:ext cx="1738595" cy="461665"/>
          </a:xfrm>
          <a:prstGeom prst="rect">
            <a:avLst/>
          </a:prstGeom>
          <a:noFill/>
        </p:spPr>
        <p:txBody>
          <a:bodyPr wrap="square">
            <a:spAutoFit/>
          </a:bodyPr>
          <a:lstStyle/>
          <a:p>
            <a:pPr algn="ctr"/>
            <a:r>
              <a:rPr lang="en-US" sz="1200"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Break Away  Group</a:t>
            </a:r>
          </a:p>
          <a:p>
            <a:pPr algn="ctr"/>
            <a:r>
              <a:rPr lang="en-US" sz="1200"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Interaction  Week 2</a:t>
            </a:r>
            <a:r>
              <a:rPr lang="en-US" sz="1200" dirty="0">
                <a:effectLst/>
              </a:rPr>
              <a:t> </a:t>
            </a:r>
            <a:endParaRPr lang="en-US" sz="1200" dirty="0"/>
          </a:p>
        </p:txBody>
      </p:sp>
      <p:grpSp>
        <p:nvGrpSpPr>
          <p:cNvPr id="15" name="Canvas 9">
            <a:extLst>
              <a:ext uri="{FF2B5EF4-FFF2-40B4-BE49-F238E27FC236}">
                <a16:creationId xmlns:a16="http://schemas.microsoft.com/office/drawing/2014/main" id="{D7945BB0-9DA2-0740-1FFE-91611614B2EE}"/>
              </a:ext>
            </a:extLst>
          </p:cNvPr>
          <p:cNvGrpSpPr/>
          <p:nvPr/>
        </p:nvGrpSpPr>
        <p:grpSpPr>
          <a:xfrm>
            <a:off x="3223631" y="235898"/>
            <a:ext cx="558800" cy="254000"/>
            <a:chOff x="0" y="0"/>
            <a:chExt cx="558800" cy="254000"/>
          </a:xfrm>
        </p:grpSpPr>
        <p:sp>
          <p:nvSpPr>
            <p:cNvPr id="16" name="Rectangle 15">
              <a:extLst>
                <a:ext uri="{FF2B5EF4-FFF2-40B4-BE49-F238E27FC236}">
                  <a16:creationId xmlns:a16="http://schemas.microsoft.com/office/drawing/2014/main" id="{CC4E123C-743B-A5EF-238F-3097FC92C364}"/>
                </a:ext>
              </a:extLst>
            </p:cNvPr>
            <p:cNvSpPr/>
            <p:nvPr/>
          </p:nvSpPr>
          <p:spPr>
            <a:xfrm>
              <a:off x="0" y="0"/>
              <a:ext cx="558800" cy="254000"/>
            </a:xfrm>
            <a:prstGeom prst="rect">
              <a:avLst/>
            </a:prstGeom>
            <a:solidFill>
              <a:srgbClr val="99CCFF">
                <a:alpha val="60001"/>
              </a:srgbClr>
            </a:solidFill>
            <a:ln>
              <a:noFill/>
            </a:ln>
          </p:spPr>
        </p:sp>
        <p:sp>
          <p:nvSpPr>
            <p:cNvPr id="17" name="Freeform 16">
              <a:extLst>
                <a:ext uri="{FF2B5EF4-FFF2-40B4-BE49-F238E27FC236}">
                  <a16:creationId xmlns:a16="http://schemas.microsoft.com/office/drawing/2014/main" id="{EC89F84B-1D70-9703-AF19-29948DD71BC4}"/>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8" name="Freeform 17">
              <a:extLst>
                <a:ext uri="{FF2B5EF4-FFF2-40B4-BE49-F238E27FC236}">
                  <a16:creationId xmlns:a16="http://schemas.microsoft.com/office/drawing/2014/main" id="{8B57578B-B85C-7015-E3E9-186F6320F2CC}"/>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9" name="Freeform 18">
              <a:extLst>
                <a:ext uri="{FF2B5EF4-FFF2-40B4-BE49-F238E27FC236}">
                  <a16:creationId xmlns:a16="http://schemas.microsoft.com/office/drawing/2014/main" id="{BE597ADE-C620-CF7C-243B-6E7362781AFF}"/>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0" name="Freeform 19">
              <a:extLst>
                <a:ext uri="{FF2B5EF4-FFF2-40B4-BE49-F238E27FC236}">
                  <a16:creationId xmlns:a16="http://schemas.microsoft.com/office/drawing/2014/main" id="{E7457AFA-C2EC-62F3-9E64-7ABA0F667880}"/>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Rectangle 20">
              <a:extLst>
                <a:ext uri="{FF2B5EF4-FFF2-40B4-BE49-F238E27FC236}">
                  <a16:creationId xmlns:a16="http://schemas.microsoft.com/office/drawing/2014/main" id="{886EDE70-AB4F-5D13-0EDB-1D564F8180A1}"/>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pic>
        <p:nvPicPr>
          <p:cNvPr id="22" name="Picture 21">
            <a:extLst>
              <a:ext uri="{FF2B5EF4-FFF2-40B4-BE49-F238E27FC236}">
                <a16:creationId xmlns:a16="http://schemas.microsoft.com/office/drawing/2014/main" id="{9FBE7946-0330-CEC7-0F0E-71D795D3BAE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82431" y="229231"/>
            <a:ext cx="562610" cy="257810"/>
          </a:xfrm>
          <a:prstGeom prst="rect">
            <a:avLst/>
          </a:prstGeom>
          <a:solidFill>
            <a:srgbClr val="CCFFCC">
              <a:alpha val="52000"/>
            </a:srgbClr>
          </a:solidFill>
          <a:ln>
            <a:solidFill>
              <a:schemeClr val="accent4">
                <a:lumMod val="40000"/>
                <a:lumOff val="60000"/>
              </a:schemeClr>
            </a:solidFill>
          </a:ln>
        </p:spPr>
      </p:pic>
      <p:sp>
        <p:nvSpPr>
          <p:cNvPr id="23" name="TextBox 22">
            <a:extLst>
              <a:ext uri="{FF2B5EF4-FFF2-40B4-BE49-F238E27FC236}">
                <a16:creationId xmlns:a16="http://schemas.microsoft.com/office/drawing/2014/main" id="{5E621318-02D8-29C4-071C-3BDA6AC09F4E}"/>
              </a:ext>
            </a:extLst>
          </p:cNvPr>
          <p:cNvSpPr txBox="1"/>
          <p:nvPr/>
        </p:nvSpPr>
        <p:spPr>
          <a:xfrm>
            <a:off x="273119" y="999766"/>
            <a:ext cx="4040684" cy="5816977"/>
          </a:xfrm>
          <a:prstGeom prst="rect">
            <a:avLst/>
          </a:prstGeom>
          <a:noFill/>
        </p:spPr>
        <p:txBody>
          <a:bodyPr wrap="square">
            <a:spAutoFit/>
          </a:bodyPr>
          <a:lstStyle/>
          <a:p>
            <a:pPr marL="228600" marR="0" lvl="0" indent="-228600">
              <a:spcBef>
                <a:spcPts val="0"/>
              </a:spcBef>
              <a:spcAft>
                <a:spcPts val="0"/>
              </a:spcAft>
              <a:buAutoNum type="arabicPeriod"/>
              <a:tabLst>
                <a:tab pos="457200" algn="l"/>
              </a:tabLst>
            </a:pPr>
            <a:r>
              <a:rPr lang="en-US" sz="1200" dirty="0">
                <a:effectLst/>
                <a:latin typeface="Poor Richard" panose="02080502050505020702" pitchFamily="18" charset="77"/>
                <a:ea typeface="Times New Roman" panose="02020603050405020304" pitchFamily="18" charset="0"/>
                <a:cs typeface="Times New Roman" panose="02020603050405020304" pitchFamily="18" charset="0"/>
              </a:rPr>
              <a:t>Pretend for a moment that you are being trained as a church planter. What kind of training do you think you would need? List a few areas of need and discuss why you would need those things.</a:t>
            </a:r>
          </a:p>
          <a:p>
            <a:pPr marR="0" lvl="0">
              <a:spcBef>
                <a:spcPts val="0"/>
              </a:spcBef>
              <a:spcAft>
                <a:spcPts val="0"/>
              </a:spcAft>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r>
              <a:rPr lang="en-US" sz="1200" dirty="0">
                <a:effectLst/>
                <a:latin typeface="Poor Richard" panose="02080502050505020702" pitchFamily="18" charset="77"/>
                <a:ea typeface="Times New Roman" panose="02020603050405020304" pitchFamily="18" charset="0"/>
                <a:cs typeface="Times New Roman" panose="02020603050405020304" pitchFamily="18" charset="0"/>
              </a:rPr>
              <a:t>What are the benefits of having a clear sense of your identity as a Christian? In answering this question, think about the spiritual warfare in the city of Ephesus and also the spiritual opposition to being a Christian in the Twin Cities area.</a:t>
            </a: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r>
              <a:rPr lang="en-US" sz="1200" dirty="0">
                <a:effectLst/>
                <a:latin typeface="Poor Richard" panose="02080502050505020702" pitchFamily="18" charset="77"/>
                <a:ea typeface="Times New Roman" panose="02020603050405020304" pitchFamily="18" charset="0"/>
                <a:cs typeface="Times New Roman" panose="02020603050405020304" pitchFamily="18" charset="0"/>
              </a:rPr>
              <a:t>Talk about the Blessings from the Father, Son and Holy Spirit. Any of them stand out to you this evening?</a:t>
            </a: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r>
              <a:rPr lang="en-US" sz="1200" dirty="0">
                <a:effectLst/>
                <a:latin typeface="Poor Richard" panose="02080502050505020702" pitchFamily="18" charset="77"/>
                <a:ea typeface="Times New Roman" panose="02020603050405020304" pitchFamily="18" charset="0"/>
                <a:cs typeface="Times New Roman" panose="02020603050405020304" pitchFamily="18" charset="0"/>
              </a:rPr>
              <a:t>Do you remember being called by God? Share with each other what that calling was like.</a:t>
            </a: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r>
              <a:rPr lang="en-US" sz="1200" dirty="0">
                <a:effectLst/>
                <a:latin typeface="Poor Richard" panose="02080502050505020702" pitchFamily="18" charset="77"/>
                <a:ea typeface="Times New Roman" panose="02020603050405020304" pitchFamily="18" charset="0"/>
                <a:cs typeface="Times New Roman" panose="02020603050405020304" pitchFamily="18" charset="0"/>
              </a:rPr>
              <a:t>Have your eve experienced the “eyes of your heart” being enlightened by the Holy Spirit? </a:t>
            </a:r>
            <a:r>
              <a:rPr lang="en-US" sz="1200" dirty="0">
                <a:latin typeface="Poor Richard" panose="02080502050505020702" pitchFamily="18" charset="77"/>
                <a:ea typeface="Times New Roman" panose="02020603050405020304" pitchFamily="18" charset="0"/>
                <a:cs typeface="Times New Roman" panose="02020603050405020304" pitchFamily="18" charset="0"/>
              </a:rPr>
              <a:t>Share what that was like.</a:t>
            </a:r>
          </a:p>
          <a:p>
            <a:pPr marL="228600" marR="0" lvl="0" indent="-228600">
              <a:spcBef>
                <a:spcPts val="0"/>
              </a:spcBef>
              <a:spcAft>
                <a:spcPts val="0"/>
              </a:spcAft>
              <a:buFont typeface="+mj-lt"/>
              <a:buAutoNum type="arabicPeriod" startAt="2"/>
              <a:tabLst>
                <a:tab pos="457200" algn="l"/>
              </a:tabLst>
            </a:pP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cs typeface="Times New Roman" panose="02020603050405020304" pitchFamily="18" charset="0"/>
            </a:endParaRPr>
          </a:p>
          <a:p>
            <a:pPr marL="228600"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cs typeface="Times New Roman" panose="02020603050405020304" pitchFamily="18" charset="0"/>
              </a:rPr>
              <a:t>Before tonight, did you know that the power of God was for you who believe? Share with each other some of the ways that God may show his power through you.</a:t>
            </a:r>
            <a:endParaRPr lang="en-US" sz="1200" dirty="0">
              <a:effectLst/>
              <a:latin typeface="Poor Richard" panose="02080502050505020702" pitchFamily="18" charset="77"/>
              <a:ea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B2EF6712-5756-BAFA-691F-C5FF69A966E6}"/>
              </a:ext>
            </a:extLst>
          </p:cNvPr>
          <p:cNvSpPr txBox="1"/>
          <p:nvPr/>
        </p:nvSpPr>
        <p:spPr>
          <a:xfrm>
            <a:off x="0" y="7067688"/>
            <a:ext cx="357188" cy="261610"/>
          </a:xfrm>
          <a:prstGeom prst="rect">
            <a:avLst/>
          </a:prstGeom>
          <a:noFill/>
        </p:spPr>
        <p:txBody>
          <a:bodyPr wrap="square" rtlCol="0">
            <a:spAutoFit/>
          </a:bodyPr>
          <a:lstStyle/>
          <a:p>
            <a:r>
              <a:rPr lang="en-US" sz="1100" b="1" dirty="0"/>
              <a:t>6</a:t>
            </a:r>
          </a:p>
        </p:txBody>
      </p:sp>
    </p:spTree>
    <p:extLst>
      <p:ext uri="{BB962C8B-B14F-4D97-AF65-F5344CB8AC3E}">
        <p14:creationId xmlns:p14="http://schemas.microsoft.com/office/powerpoint/2010/main" val="1974740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ounded Rectangle 56">
            <a:extLst>
              <a:ext uri="{FF2B5EF4-FFF2-40B4-BE49-F238E27FC236}">
                <a16:creationId xmlns:a16="http://schemas.microsoft.com/office/drawing/2014/main" id="{54DA0D36-87F8-2523-2F66-3EE21C5B5E7F}"/>
              </a:ext>
            </a:extLst>
          </p:cNvPr>
          <p:cNvSpPr/>
          <p:nvPr/>
        </p:nvSpPr>
        <p:spPr>
          <a:xfrm>
            <a:off x="4914956" y="4220327"/>
            <a:ext cx="4203880" cy="2239074"/>
          </a:xfrm>
          <a:prstGeom prst="roundRect">
            <a:avLst>
              <a:gd name="adj" fmla="val 0"/>
            </a:avLst>
          </a:prstGeom>
          <a:solidFill>
            <a:schemeClr val="accent5">
              <a:lumMod val="60000"/>
              <a:lumOff val="4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58E8F5B-2222-FFA8-3EF5-E5FDC44E9788}"/>
              </a:ext>
            </a:extLst>
          </p:cNvPr>
          <p:cNvSpPr/>
          <p:nvPr/>
        </p:nvSpPr>
        <p:spPr>
          <a:xfrm>
            <a:off x="4976649" y="4261945"/>
            <a:ext cx="4062248" cy="21283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ounded Rectangle 54">
            <a:extLst>
              <a:ext uri="{FF2B5EF4-FFF2-40B4-BE49-F238E27FC236}">
                <a16:creationId xmlns:a16="http://schemas.microsoft.com/office/drawing/2014/main" id="{64A102A5-CB9A-3E6D-8D62-F1F46C22B084}"/>
              </a:ext>
            </a:extLst>
          </p:cNvPr>
          <p:cNvSpPr/>
          <p:nvPr/>
        </p:nvSpPr>
        <p:spPr>
          <a:xfrm>
            <a:off x="7719247" y="1690886"/>
            <a:ext cx="1566271" cy="2346232"/>
          </a:xfrm>
          <a:prstGeom prst="roundRect">
            <a:avLst>
              <a:gd name="adj" fmla="val 0"/>
            </a:avLst>
          </a:prstGeom>
          <a:solidFill>
            <a:schemeClr val="accent5">
              <a:lumMod val="60000"/>
              <a:lumOff val="4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0E34FAE-7300-2DEB-4731-08088CAFED8E}"/>
              </a:ext>
            </a:extLst>
          </p:cNvPr>
          <p:cNvSpPr/>
          <p:nvPr/>
        </p:nvSpPr>
        <p:spPr>
          <a:xfrm>
            <a:off x="7756634" y="1781504"/>
            <a:ext cx="1481083" cy="22124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ounded Rectangle 52">
            <a:extLst>
              <a:ext uri="{FF2B5EF4-FFF2-40B4-BE49-F238E27FC236}">
                <a16:creationId xmlns:a16="http://schemas.microsoft.com/office/drawing/2014/main" id="{06041333-4317-DDFD-9ABA-28D432C0CE61}"/>
              </a:ext>
            </a:extLst>
          </p:cNvPr>
          <p:cNvSpPr/>
          <p:nvPr/>
        </p:nvSpPr>
        <p:spPr>
          <a:xfrm>
            <a:off x="4722345" y="1690886"/>
            <a:ext cx="1625192" cy="2346232"/>
          </a:xfrm>
          <a:prstGeom prst="roundRect">
            <a:avLst>
              <a:gd name="adj" fmla="val 0"/>
            </a:avLst>
          </a:prstGeom>
          <a:solidFill>
            <a:schemeClr val="accent5">
              <a:lumMod val="60000"/>
              <a:lumOff val="4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5C7DB678-A694-D54F-BB7A-AD1D521CA151}"/>
              </a:ext>
            </a:extLst>
          </p:cNvPr>
          <p:cNvSpPr/>
          <p:nvPr/>
        </p:nvSpPr>
        <p:spPr>
          <a:xfrm>
            <a:off x="4785406" y="1744717"/>
            <a:ext cx="1502979" cy="22071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a:extLst>
              <a:ext uri="{FF2B5EF4-FFF2-40B4-BE49-F238E27FC236}">
                <a16:creationId xmlns:a16="http://schemas.microsoft.com/office/drawing/2014/main" id="{B8F7DF52-0D72-EF41-EC06-7435AEC8BD9D}"/>
              </a:ext>
            </a:extLst>
          </p:cNvPr>
          <p:cNvSpPr/>
          <p:nvPr/>
        </p:nvSpPr>
        <p:spPr>
          <a:xfrm>
            <a:off x="5339801" y="940793"/>
            <a:ext cx="3057035" cy="566884"/>
          </a:xfrm>
          <a:prstGeom prst="roundRect">
            <a:avLst>
              <a:gd name="adj" fmla="val 0"/>
            </a:avLst>
          </a:prstGeom>
          <a:solidFill>
            <a:schemeClr val="accent5">
              <a:lumMod val="60000"/>
              <a:lumOff val="4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4AFF956D-A2A3-FCA4-2767-4EAD6B5F7169}"/>
              </a:ext>
            </a:extLst>
          </p:cNvPr>
          <p:cNvSpPr/>
          <p:nvPr/>
        </p:nvSpPr>
        <p:spPr>
          <a:xfrm>
            <a:off x="5391807" y="998483"/>
            <a:ext cx="2942896" cy="4519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0740D523-0EAE-CC70-D4F6-34955D0CA6D9}"/>
              </a:ext>
            </a:extLst>
          </p:cNvPr>
          <p:cNvSpPr txBox="1"/>
          <p:nvPr/>
        </p:nvSpPr>
        <p:spPr>
          <a:xfrm>
            <a:off x="3175" y="0"/>
            <a:ext cx="4336825" cy="6232475"/>
          </a:xfrm>
          <a:prstGeom prst="rect">
            <a:avLst/>
          </a:prstGeom>
          <a:noFill/>
        </p:spPr>
        <p:txBody>
          <a:bodyPr wrap="square">
            <a:spAutoFit/>
          </a:bodyPr>
          <a:lstStyle/>
          <a:p>
            <a:r>
              <a:rPr lang="en-US" sz="1200" b="1" dirty="0"/>
              <a:t>Transition Phrase:</a:t>
            </a:r>
            <a:endParaRPr lang="en-US" sz="1200" dirty="0"/>
          </a:p>
          <a:p>
            <a:r>
              <a:rPr lang="en-US" sz="1200" b="1" dirty="0"/>
              <a:t>Ephesians 1:15…18: “For this reason, …I pray that the eyes of your heart may be enlightened”</a:t>
            </a:r>
          </a:p>
          <a:p>
            <a:endParaRPr lang="en-US" sz="1200" b="1" dirty="0"/>
          </a:p>
          <a:p>
            <a:r>
              <a:rPr lang="en-US" sz="1400" b="1" dirty="0"/>
              <a:t>The need for enlightenment</a:t>
            </a:r>
          </a:p>
          <a:p>
            <a:endParaRPr lang="en-US" sz="1200" dirty="0"/>
          </a:p>
          <a:p>
            <a:pPr marL="171450" indent="-171450">
              <a:buFontTx/>
              <a:buChar char="-"/>
            </a:pPr>
            <a:r>
              <a:rPr lang="en-US" sz="1050" b="1" dirty="0"/>
              <a:t>Life in Christ is deeper than “faith” and “love.” [1:15]</a:t>
            </a:r>
          </a:p>
          <a:p>
            <a:pPr marL="628650" lvl="1" indent="-171450">
              <a:buFontTx/>
              <a:buChar char="-"/>
            </a:pPr>
            <a:r>
              <a:rPr lang="en-US" sz="1050" dirty="0"/>
              <a:t>Christian life can be summarized by faith in God and love for one another - But, these are often just left at the surface. Paul wants to show us how we can go deeper in knowing God and how love can practically impact others.</a:t>
            </a:r>
          </a:p>
          <a:p>
            <a:pPr lvl="1"/>
            <a:endParaRPr lang="en-US" sz="1050" dirty="0"/>
          </a:p>
          <a:p>
            <a:pPr marL="182563" lvl="1" indent="-171450">
              <a:buFontTx/>
              <a:buChar char="-"/>
            </a:pPr>
            <a:r>
              <a:rPr lang="en-US" sz="1050" b="1" dirty="0"/>
              <a:t>It is easy for humans to underestimate themselves</a:t>
            </a:r>
          </a:p>
          <a:p>
            <a:pPr marL="639763" lvl="2" indent="-171450">
              <a:buFontTx/>
              <a:buChar char="-"/>
            </a:pPr>
            <a:r>
              <a:rPr lang="en-US" sz="1050" dirty="0"/>
              <a:t>We look at others and wish we were like them, not realizing how awesome we are</a:t>
            </a:r>
          </a:p>
          <a:p>
            <a:pPr marL="639763" lvl="3" indent="-171450">
              <a:buFontTx/>
              <a:buChar char="-"/>
            </a:pPr>
            <a:r>
              <a:rPr lang="en-US" sz="1050" dirty="0"/>
              <a:t>We hear the condemning words of the enemy and forget about who God has made us to be</a:t>
            </a:r>
          </a:p>
          <a:p>
            <a:pPr marL="182563" lvl="2" indent="-171450">
              <a:buFontTx/>
              <a:buChar char="-"/>
            </a:pPr>
            <a:endParaRPr lang="en-US" sz="1050" dirty="0"/>
          </a:p>
          <a:p>
            <a:pPr marL="182563" lvl="1" indent="-171450">
              <a:buFontTx/>
              <a:buChar char="-"/>
            </a:pPr>
            <a:r>
              <a:rPr lang="en-US" sz="1050" b="1" dirty="0"/>
              <a:t>Since we can’t see on our own, God has given us the Holy Spirit to reveal to us what we already have</a:t>
            </a:r>
          </a:p>
          <a:p>
            <a:pPr marL="639763" lvl="2" indent="-171450">
              <a:buFontTx/>
              <a:buChar char="-"/>
            </a:pPr>
            <a:r>
              <a:rPr lang="en-US" sz="1050" dirty="0"/>
              <a:t>The Holy Spirit is the “Spirit of wisdom and revelation.”</a:t>
            </a:r>
          </a:p>
          <a:p>
            <a:pPr marL="1096963" lvl="3" indent="-171450">
              <a:buFontTx/>
              <a:buChar char="-"/>
            </a:pPr>
            <a:r>
              <a:rPr lang="en-US" sz="1050" dirty="0"/>
              <a:t>On our own, we tend to think logically – and if it doesn’t fit our worldview or experience, we have a hard time grasping it. The Holy Spirit transforms our worldview into a Biblical worldview, enabling us to see with Spirit directed and empowered eyes.</a:t>
            </a:r>
          </a:p>
          <a:p>
            <a:pPr marL="1096963" lvl="3" indent="-171450">
              <a:buFontTx/>
              <a:buChar char="-"/>
            </a:pPr>
            <a:r>
              <a:rPr lang="en-US" sz="1050" dirty="0"/>
              <a:t>The Holy Spirit comes to the heart of the believer [1:18]. The heart is the inner part of man. It is the place where the Spirit overflows from within us [John 7:38-39] to enlighten our minds, emotions, and will. The Holy Spirit empowers us to see from the inner man through spiritual senses. We can see [Ps 119:18; John 3:3], hear [Mt 13:9; Heb 5:11], taste [Ps 34:8; 1 Peter 2:3], smell [Phil 4:18; 2 Cor 2:14] and touch [Acts 17:27]. We are dependent upon the Holy Spirit to open the eyes of our hearts in order to see spiritually.</a:t>
            </a:r>
          </a:p>
          <a:p>
            <a:endParaRPr lang="en-US" sz="1200" dirty="0"/>
          </a:p>
        </p:txBody>
      </p:sp>
      <p:sp>
        <p:nvSpPr>
          <p:cNvPr id="48" name="TextBox 47">
            <a:extLst>
              <a:ext uri="{FF2B5EF4-FFF2-40B4-BE49-F238E27FC236}">
                <a16:creationId xmlns:a16="http://schemas.microsoft.com/office/drawing/2014/main" id="{DF863C30-1569-7D0A-4344-AF05133D1E8A}"/>
              </a:ext>
            </a:extLst>
          </p:cNvPr>
          <p:cNvSpPr txBox="1"/>
          <p:nvPr/>
        </p:nvSpPr>
        <p:spPr>
          <a:xfrm>
            <a:off x="6630332" y="2971147"/>
            <a:ext cx="826135" cy="461665"/>
          </a:xfrm>
          <a:prstGeom prst="rect">
            <a:avLst/>
          </a:prstGeom>
          <a:noFill/>
        </p:spPr>
        <p:txBody>
          <a:bodyPr wrap="square">
            <a:spAutoFit/>
          </a:bodyPr>
          <a:lstStyle/>
          <a:p>
            <a:pPr marL="0" marR="0" algn="ctr">
              <a:spcBef>
                <a:spcPts val="0"/>
              </a:spcBef>
              <a:spcAft>
                <a:spcPts val="0"/>
              </a:spcAft>
              <a:tabLst>
                <a:tab pos="914400" algn="l"/>
              </a:tabLst>
            </a:pPr>
            <a:r>
              <a:rPr lang="en-US" sz="1200"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rPr>
              <a:t>Spiritual Realities  </a:t>
            </a:r>
            <a:endParaRPr lang="en-US" sz="1200" dirty="0">
              <a:effectLst/>
              <a:latin typeface="Times New Roman" panose="02020603050405020304" pitchFamily="18" charset="0"/>
              <a:ea typeface="Times New Roman" panose="02020603050405020304" pitchFamily="18" charset="0"/>
            </a:endParaRPr>
          </a:p>
        </p:txBody>
      </p:sp>
      <p:pic>
        <p:nvPicPr>
          <p:cNvPr id="49" name="Picture 1">
            <a:extLst>
              <a:ext uri="{FF2B5EF4-FFF2-40B4-BE49-F238E27FC236}">
                <a16:creationId xmlns:a16="http://schemas.microsoft.com/office/drawing/2014/main" id="{D64D63FA-83C6-BFA9-DBAD-2FDDF89550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2725" y="2647141"/>
            <a:ext cx="265331" cy="324006"/>
          </a:xfrm>
          <a:prstGeom prst="rect">
            <a:avLst/>
          </a:prstGeom>
          <a:noFill/>
          <a:extLst>
            <a:ext uri="{909E8E84-426E-40DD-AFC4-6F175D3DCCD1}">
              <a14:hiddenFill xmlns:a14="http://schemas.microsoft.com/office/drawing/2010/main">
                <a:solidFill>
                  <a:srgbClr val="FFFFFF"/>
                </a:solidFill>
              </a14:hiddenFill>
            </a:ext>
          </a:extLst>
        </p:spPr>
      </p:pic>
      <p:sp>
        <p:nvSpPr>
          <p:cNvPr id="50" name="AutoShape 62">
            <a:extLst>
              <a:ext uri="{FF2B5EF4-FFF2-40B4-BE49-F238E27FC236}">
                <a16:creationId xmlns:a16="http://schemas.microsoft.com/office/drawing/2014/main" id="{5603E1B5-FCD5-0C8D-CD89-DE7D48D12C42}"/>
              </a:ext>
            </a:extLst>
          </p:cNvPr>
          <p:cNvSpPr>
            <a:spLocks noChangeAspect="1" noEditPoints="1" noChangeArrowheads="1" noChangeShapeType="1" noTextEdit="1"/>
          </p:cNvSpPr>
          <p:nvPr/>
        </p:nvSpPr>
        <p:spPr bwMode="auto">
          <a:xfrm>
            <a:off x="6361883" y="2328716"/>
            <a:ext cx="1329764" cy="1431286"/>
          </a:xfrm>
          <a:custGeom>
            <a:avLst/>
            <a:gdLst>
              <a:gd name="G0" fmla="+- 5400 0 0"/>
              <a:gd name="G1" fmla="+- 8100 0 0"/>
              <a:gd name="G2" fmla="+- 2700 0 0"/>
              <a:gd name="G3" fmla="+- 9450 0 0"/>
              <a:gd name="G4" fmla="+- 21600 0 8100"/>
              <a:gd name="G5" fmla="+- 21600 0 9450"/>
              <a:gd name="G6" fmla="+- 5400 21600 0"/>
              <a:gd name="G7" fmla="*/ G6 1 2"/>
              <a:gd name="G8" fmla="+- 21600 0 5400"/>
              <a:gd name="G9" fmla="+- 21600 0 2700"/>
              <a:gd name="T0" fmla="*/ G0 w 21600"/>
              <a:gd name="T1" fmla="*/ G0 h 21600"/>
              <a:gd name="T2" fmla="*/ G8 w 21600"/>
              <a:gd name="T3" fmla="*/ G8 h 21600"/>
            </a:gdLst>
            <a:ahLst/>
            <a:cxnLst>
              <a:cxn ang="0">
                <a:pos x="r" y="vc"/>
              </a:cxn>
              <a:cxn ang="5400000">
                <a:pos x="hc" y="b"/>
              </a:cxn>
              <a:cxn ang="10800000">
                <a:pos x="l" y="vc"/>
              </a:cxn>
              <a:cxn ang="16200000">
                <a:pos x="hc" y="t"/>
              </a:cxn>
            </a:cxnLst>
            <a:rect l="T0" t="T1" r="T2" b="T3"/>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noFill/>
          <a:ln w="9525"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52" name="TextBox 51">
            <a:extLst>
              <a:ext uri="{FF2B5EF4-FFF2-40B4-BE49-F238E27FC236}">
                <a16:creationId xmlns:a16="http://schemas.microsoft.com/office/drawing/2014/main" id="{7EB75DCD-74B0-90E4-6EFD-225E32F62CAE}"/>
              </a:ext>
            </a:extLst>
          </p:cNvPr>
          <p:cNvSpPr txBox="1"/>
          <p:nvPr/>
        </p:nvSpPr>
        <p:spPr>
          <a:xfrm>
            <a:off x="5336022" y="1011304"/>
            <a:ext cx="3192576" cy="461665"/>
          </a:xfrm>
          <a:prstGeom prst="rect">
            <a:avLst/>
          </a:prstGeom>
          <a:noFill/>
        </p:spPr>
        <p:txBody>
          <a:bodyPr wrap="square" rtlCol="0">
            <a:spAutoFit/>
          </a:bodyPr>
          <a:lstStyle/>
          <a:p>
            <a:pPr algn="ctr"/>
            <a:r>
              <a:rPr lang="en-US" sz="1200" b="1" dirty="0"/>
              <a:t>To Know God [1:17b]</a:t>
            </a:r>
          </a:p>
          <a:p>
            <a:pPr algn="ctr"/>
            <a:r>
              <a:rPr lang="en-US" sz="1200" dirty="0"/>
              <a:t>Knowing is both in intellect and experience</a:t>
            </a:r>
          </a:p>
        </p:txBody>
      </p:sp>
      <p:sp>
        <p:nvSpPr>
          <p:cNvPr id="54" name="TextBox 53">
            <a:extLst>
              <a:ext uri="{FF2B5EF4-FFF2-40B4-BE49-F238E27FC236}">
                <a16:creationId xmlns:a16="http://schemas.microsoft.com/office/drawing/2014/main" id="{96A8B8DB-572B-2B96-3D26-EACF06BF06A6}"/>
              </a:ext>
            </a:extLst>
          </p:cNvPr>
          <p:cNvSpPr txBox="1"/>
          <p:nvPr/>
        </p:nvSpPr>
        <p:spPr>
          <a:xfrm>
            <a:off x="4737670" y="1745492"/>
            <a:ext cx="1620376" cy="2239074"/>
          </a:xfrm>
          <a:prstGeom prst="rect">
            <a:avLst/>
          </a:prstGeom>
          <a:noFill/>
        </p:spPr>
        <p:txBody>
          <a:bodyPr wrap="square">
            <a:spAutoFit/>
          </a:bodyPr>
          <a:lstStyle/>
          <a:p>
            <a:pPr marL="11113" lvl="1" algn="ctr"/>
            <a:r>
              <a:rPr lang="en-US" sz="1200" b="1" dirty="0"/>
              <a:t>To know God’s calling [1:18a]</a:t>
            </a:r>
          </a:p>
          <a:p>
            <a:pPr marL="182563" lvl="1" indent="-171450">
              <a:buFontTx/>
              <a:buChar char="-"/>
            </a:pPr>
            <a:r>
              <a:rPr lang="en-US" sz="1050" dirty="0"/>
              <a:t>Called out of darkness into His marvelous light [1 Peter 2:9]</a:t>
            </a:r>
          </a:p>
          <a:p>
            <a:pPr marL="182563" lvl="1" indent="-171450">
              <a:buFontTx/>
              <a:buChar char="-"/>
            </a:pPr>
            <a:r>
              <a:rPr lang="en-US" sz="1050" dirty="0"/>
              <a:t>Called to Glory [2 Peter 1:3]</a:t>
            </a:r>
          </a:p>
          <a:p>
            <a:pPr marL="182563" lvl="1" indent="-171450">
              <a:buFontTx/>
              <a:buChar char="-"/>
            </a:pPr>
            <a:r>
              <a:rPr lang="en-US" sz="1050" dirty="0"/>
              <a:t>Called to one Hope [4:4] – a living hope because of the cross and the resurrection, and a future hope because of his return.</a:t>
            </a:r>
          </a:p>
        </p:txBody>
      </p:sp>
      <p:sp>
        <p:nvSpPr>
          <p:cNvPr id="56" name="TextBox 55">
            <a:extLst>
              <a:ext uri="{FF2B5EF4-FFF2-40B4-BE49-F238E27FC236}">
                <a16:creationId xmlns:a16="http://schemas.microsoft.com/office/drawing/2014/main" id="{64FE6864-78EC-819C-9AB7-D7421253725E}"/>
              </a:ext>
            </a:extLst>
          </p:cNvPr>
          <p:cNvSpPr txBox="1"/>
          <p:nvPr/>
        </p:nvSpPr>
        <p:spPr>
          <a:xfrm>
            <a:off x="7665143" y="1798044"/>
            <a:ext cx="1620376" cy="1815882"/>
          </a:xfrm>
          <a:prstGeom prst="rect">
            <a:avLst/>
          </a:prstGeom>
          <a:noFill/>
        </p:spPr>
        <p:txBody>
          <a:bodyPr wrap="square">
            <a:spAutoFit/>
          </a:bodyPr>
          <a:lstStyle/>
          <a:p>
            <a:pPr marL="11113" lvl="1" algn="ctr"/>
            <a:r>
              <a:rPr lang="en-US" sz="1200" b="1" dirty="0"/>
              <a:t>To know God’s riches [1:18b]</a:t>
            </a:r>
          </a:p>
          <a:p>
            <a:pPr marL="182563" lvl="1" indent="-171450">
              <a:buFontTx/>
              <a:buChar char="-"/>
            </a:pPr>
            <a:r>
              <a:rPr lang="en-US" sz="1050" dirty="0"/>
              <a:t>Not our inheritance in Christ, but His inheritance in us. God looks upon us as part of His great wealth</a:t>
            </a:r>
          </a:p>
          <a:p>
            <a:pPr marL="182563" lvl="1" indent="-171450">
              <a:buFontTx/>
              <a:buChar char="-"/>
            </a:pPr>
            <a:r>
              <a:rPr lang="en-US" sz="1050" dirty="0"/>
              <a:t>We can live now as heirs of all the riches of heaven</a:t>
            </a:r>
          </a:p>
        </p:txBody>
      </p:sp>
      <p:sp>
        <p:nvSpPr>
          <p:cNvPr id="58" name="TextBox 57">
            <a:extLst>
              <a:ext uri="{FF2B5EF4-FFF2-40B4-BE49-F238E27FC236}">
                <a16:creationId xmlns:a16="http://schemas.microsoft.com/office/drawing/2014/main" id="{E0CD113A-55AC-8715-13EB-72E1056DE259}"/>
              </a:ext>
            </a:extLst>
          </p:cNvPr>
          <p:cNvSpPr txBox="1"/>
          <p:nvPr/>
        </p:nvSpPr>
        <p:spPr>
          <a:xfrm>
            <a:off x="5026980" y="4220327"/>
            <a:ext cx="4091855" cy="2215991"/>
          </a:xfrm>
          <a:prstGeom prst="rect">
            <a:avLst/>
          </a:prstGeom>
          <a:noFill/>
        </p:spPr>
        <p:txBody>
          <a:bodyPr wrap="square">
            <a:spAutoFit/>
          </a:bodyPr>
          <a:lstStyle/>
          <a:p>
            <a:pPr marL="11113" lvl="1" algn="ctr"/>
            <a:r>
              <a:rPr lang="en-US" sz="1200" b="1" dirty="0"/>
              <a:t>To know God’s power [1:19-23]</a:t>
            </a:r>
          </a:p>
          <a:p>
            <a:pPr marL="182563" lvl="1" indent="-171450">
              <a:buFontTx/>
              <a:buChar char="-"/>
            </a:pPr>
            <a:r>
              <a:rPr lang="en-US" sz="1050" dirty="0"/>
              <a:t>His power for us who believe – is the working of his mighty strength.</a:t>
            </a:r>
          </a:p>
          <a:p>
            <a:pPr marL="639763" lvl="2" indent="-171450">
              <a:buFontTx/>
              <a:buChar char="-"/>
            </a:pPr>
            <a:r>
              <a:rPr lang="el-GR" sz="1050" dirty="0" err="1"/>
              <a:t>δυναμισ</a:t>
            </a:r>
            <a:r>
              <a:rPr lang="el-GR" sz="1050" dirty="0"/>
              <a:t> </a:t>
            </a:r>
            <a:r>
              <a:rPr lang="en-US" sz="1050" dirty="0"/>
              <a:t>– power as in dynamite</a:t>
            </a:r>
          </a:p>
          <a:p>
            <a:pPr marL="639763" lvl="2" indent="-171450">
              <a:buFontTx/>
              <a:buChar char="-"/>
            </a:pPr>
            <a:r>
              <a:rPr lang="el-GR" sz="1050" dirty="0" err="1"/>
              <a:t>ενεργεια</a:t>
            </a:r>
            <a:r>
              <a:rPr lang="en-US" sz="1050" dirty="0"/>
              <a:t> – working as in energy</a:t>
            </a:r>
          </a:p>
          <a:p>
            <a:pPr marL="639763" lvl="2" indent="-171450">
              <a:buFontTx/>
              <a:buChar char="-"/>
            </a:pPr>
            <a:r>
              <a:rPr lang="el-GR" sz="1050" dirty="0" err="1"/>
              <a:t>κρατοσ</a:t>
            </a:r>
            <a:r>
              <a:rPr lang="en-US" sz="1050" dirty="0"/>
              <a:t> – mighty</a:t>
            </a:r>
          </a:p>
          <a:p>
            <a:pPr marL="639763" lvl="2" indent="-171450">
              <a:buFontTx/>
              <a:buChar char="-"/>
            </a:pPr>
            <a:r>
              <a:rPr lang="el-GR" sz="1050" dirty="0" err="1"/>
              <a:t>ισχυσ</a:t>
            </a:r>
            <a:r>
              <a:rPr lang="en-US" sz="1050" dirty="0"/>
              <a:t> – power as in strength</a:t>
            </a:r>
            <a:r>
              <a:rPr lang="el-GR" sz="1050" dirty="0"/>
              <a:t> </a:t>
            </a:r>
            <a:r>
              <a:rPr lang="en-US" sz="1050" dirty="0"/>
              <a:t>or force</a:t>
            </a:r>
          </a:p>
          <a:p>
            <a:pPr marL="184150" lvl="2" indent="-184150">
              <a:buFontTx/>
              <a:buChar char="-"/>
            </a:pPr>
            <a:r>
              <a:rPr lang="en-US" sz="1050" dirty="0"/>
              <a:t>Resurrection Power: No authority or power, human or in the spirit world, is greater than that of Jesus Christ, the exalted Son of God – he is “far above all rule and authority.” The Ephesians in Diana’s territory are mobilized by these words.</a:t>
            </a:r>
          </a:p>
          <a:p>
            <a:pPr marL="184150" lvl="2" indent="-184150">
              <a:buFontTx/>
              <a:buChar char="-"/>
            </a:pPr>
            <a:r>
              <a:rPr lang="en-US" sz="1050" dirty="0"/>
              <a:t>All other powers are under his feet.  We are his body – all other powers are under us who believe. So, lets go out confidently into our Spheres of Influence.</a:t>
            </a:r>
          </a:p>
        </p:txBody>
      </p:sp>
      <p:sp>
        <p:nvSpPr>
          <p:cNvPr id="59" name="TextBox 58">
            <a:extLst>
              <a:ext uri="{FF2B5EF4-FFF2-40B4-BE49-F238E27FC236}">
                <a16:creationId xmlns:a16="http://schemas.microsoft.com/office/drawing/2014/main" id="{A479843A-3942-9DFE-A4F3-F675083F97D0}"/>
              </a:ext>
            </a:extLst>
          </p:cNvPr>
          <p:cNvSpPr txBox="1"/>
          <p:nvPr/>
        </p:nvSpPr>
        <p:spPr>
          <a:xfrm>
            <a:off x="4648556" y="337070"/>
            <a:ext cx="4673244" cy="307777"/>
          </a:xfrm>
          <a:prstGeom prst="rect">
            <a:avLst/>
          </a:prstGeom>
          <a:noFill/>
        </p:spPr>
        <p:txBody>
          <a:bodyPr wrap="square">
            <a:spAutoFit/>
          </a:bodyPr>
          <a:lstStyle/>
          <a:p>
            <a:pPr lvl="0" algn="ctr"/>
            <a:r>
              <a:rPr lang="en-US" sz="1400" b="1" dirty="0"/>
              <a:t>4 Spiritual Realities our eyes are opened to see:</a:t>
            </a:r>
            <a:endParaRPr lang="en-US" sz="1400" dirty="0"/>
          </a:p>
        </p:txBody>
      </p:sp>
      <p:sp>
        <p:nvSpPr>
          <p:cNvPr id="60" name="TextBox 59">
            <a:extLst>
              <a:ext uri="{FF2B5EF4-FFF2-40B4-BE49-F238E27FC236}">
                <a16:creationId xmlns:a16="http://schemas.microsoft.com/office/drawing/2014/main" id="{E04C28B7-F0E3-E620-49CD-36E34AB4016D}"/>
              </a:ext>
            </a:extLst>
          </p:cNvPr>
          <p:cNvSpPr txBox="1"/>
          <p:nvPr/>
        </p:nvSpPr>
        <p:spPr>
          <a:xfrm>
            <a:off x="0" y="7067688"/>
            <a:ext cx="357188" cy="261610"/>
          </a:xfrm>
          <a:prstGeom prst="rect">
            <a:avLst/>
          </a:prstGeom>
          <a:noFill/>
        </p:spPr>
        <p:txBody>
          <a:bodyPr wrap="square" rtlCol="0">
            <a:spAutoFit/>
          </a:bodyPr>
          <a:lstStyle/>
          <a:p>
            <a:r>
              <a:rPr lang="en-US" sz="1100" b="1" dirty="0"/>
              <a:t>4</a:t>
            </a:r>
          </a:p>
        </p:txBody>
      </p:sp>
      <p:sp>
        <p:nvSpPr>
          <p:cNvPr id="61" name="TextBox 60">
            <a:extLst>
              <a:ext uri="{FF2B5EF4-FFF2-40B4-BE49-F238E27FC236}">
                <a16:creationId xmlns:a16="http://schemas.microsoft.com/office/drawing/2014/main" id="{B6F02D93-F7CA-66A6-95BE-5BE71D15C9F9}"/>
              </a:ext>
            </a:extLst>
          </p:cNvPr>
          <p:cNvSpPr txBox="1"/>
          <p:nvPr/>
        </p:nvSpPr>
        <p:spPr>
          <a:xfrm>
            <a:off x="9000331" y="7053400"/>
            <a:ext cx="357188" cy="261610"/>
          </a:xfrm>
          <a:prstGeom prst="rect">
            <a:avLst/>
          </a:prstGeom>
          <a:noFill/>
        </p:spPr>
        <p:txBody>
          <a:bodyPr wrap="square" rtlCol="0">
            <a:spAutoFit/>
          </a:bodyPr>
          <a:lstStyle/>
          <a:p>
            <a:r>
              <a:rPr lang="en-US" sz="1100" b="1" dirty="0"/>
              <a:t>5</a:t>
            </a:r>
          </a:p>
        </p:txBody>
      </p:sp>
    </p:spTree>
    <p:extLst>
      <p:ext uri="{BB962C8B-B14F-4D97-AF65-F5344CB8AC3E}">
        <p14:creationId xmlns:p14="http://schemas.microsoft.com/office/powerpoint/2010/main" val="6675318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6A4F17-0864-BA4E-803E-8B56C127B20F}">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580</TotalTime>
  <Words>1826</Words>
  <Application>Microsoft Macintosh PowerPoint</Application>
  <PresentationFormat>Custom</PresentationFormat>
  <Paragraphs>157</Paragraphs>
  <Slides>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Century Gothic</vt:lpstr>
      <vt:lpstr>Copperplate</vt:lpstr>
      <vt:lpstr>Poor Richard</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38</cp:revision>
  <cp:lastPrinted>2023-08-03T13:35:35Z</cp:lastPrinted>
  <dcterms:created xsi:type="dcterms:W3CDTF">2020-01-07T22:29:45Z</dcterms:created>
  <dcterms:modified xsi:type="dcterms:W3CDTF">2023-08-03T14:25:01Z</dcterms:modified>
</cp:coreProperties>
</file>