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0"/>
  </p:notesMasterIdLst>
  <p:sldIdLst>
    <p:sldId id="256" r:id="rId2"/>
    <p:sldId id="257" r:id="rId3"/>
    <p:sldId id="263" r:id="rId4"/>
    <p:sldId id="260" r:id="rId5"/>
    <p:sldId id="264" r:id="rId6"/>
    <p:sldId id="258" r:id="rId7"/>
    <p:sldId id="265" r:id="rId8"/>
    <p:sldId id="266" r:id="rId9"/>
  </p:sldIdLst>
  <p:sldSz cx="9321800" cy="7315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2" pos="29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92"/>
    <p:restoredTop sz="92113"/>
  </p:normalViewPr>
  <p:slideViewPr>
    <p:cSldViewPr snapToGrid="0" snapToObjects="1">
      <p:cViewPr varScale="1">
        <p:scale>
          <a:sx n="102" d="100"/>
          <a:sy n="102" d="100"/>
        </p:scale>
        <p:origin x="624" y="184"/>
      </p:cViewPr>
      <p:guideLst>
        <p:guide orient="horz" pos="2448"/>
        <p:guide pos="293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979320-7DAA-F343-ABC9-06E5CD48CF47}" type="datetimeFigureOut">
              <a:rPr lang="en-US" smtClean="0"/>
              <a:t>8/30/23</a:t>
            </a:fld>
            <a:endParaRPr lang="en-US"/>
          </a:p>
        </p:txBody>
      </p:sp>
      <p:sp>
        <p:nvSpPr>
          <p:cNvPr id="4" name="Slide Image Placeholder 3"/>
          <p:cNvSpPr>
            <a:spLocks noGrp="1" noRot="1" noChangeAspect="1"/>
          </p:cNvSpPr>
          <p:nvPr>
            <p:ph type="sldImg" idx="2"/>
          </p:nvPr>
        </p:nvSpPr>
        <p:spPr>
          <a:xfrm>
            <a:off x="1462088" y="1143000"/>
            <a:ext cx="39338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6FA840-2915-F344-9CBB-CA449EF18B8C}" type="slidenum">
              <a:rPr lang="en-US" smtClean="0"/>
              <a:t>‹#›</a:t>
            </a:fld>
            <a:endParaRPr lang="en-US"/>
          </a:p>
        </p:txBody>
      </p:sp>
    </p:spTree>
    <p:extLst>
      <p:ext uri="{BB962C8B-B14F-4D97-AF65-F5344CB8AC3E}">
        <p14:creationId xmlns:p14="http://schemas.microsoft.com/office/powerpoint/2010/main" val="1057269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6FA840-2915-F344-9CBB-CA449EF18B8C}" type="slidenum">
              <a:rPr lang="en-US" smtClean="0"/>
              <a:t>1</a:t>
            </a:fld>
            <a:endParaRPr lang="en-US"/>
          </a:p>
        </p:txBody>
      </p:sp>
    </p:spTree>
    <p:extLst>
      <p:ext uri="{BB962C8B-B14F-4D97-AF65-F5344CB8AC3E}">
        <p14:creationId xmlns:p14="http://schemas.microsoft.com/office/powerpoint/2010/main" val="29420187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6FA840-2915-F344-9CBB-CA449EF18B8C}" type="slidenum">
              <a:rPr lang="en-US" smtClean="0"/>
              <a:t>2</a:t>
            </a:fld>
            <a:endParaRPr lang="en-US"/>
          </a:p>
        </p:txBody>
      </p:sp>
    </p:spTree>
    <p:extLst>
      <p:ext uri="{BB962C8B-B14F-4D97-AF65-F5344CB8AC3E}">
        <p14:creationId xmlns:p14="http://schemas.microsoft.com/office/powerpoint/2010/main" val="23485961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6FA840-2915-F344-9CBB-CA449EF18B8C}" type="slidenum">
              <a:rPr lang="en-US" smtClean="0"/>
              <a:t>4</a:t>
            </a:fld>
            <a:endParaRPr lang="en-US"/>
          </a:p>
        </p:txBody>
      </p:sp>
    </p:spTree>
    <p:extLst>
      <p:ext uri="{BB962C8B-B14F-4D97-AF65-F5344CB8AC3E}">
        <p14:creationId xmlns:p14="http://schemas.microsoft.com/office/powerpoint/2010/main" val="37292124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6FA840-2915-F344-9CBB-CA449EF18B8C}" type="slidenum">
              <a:rPr lang="en-US" smtClean="0"/>
              <a:t>6</a:t>
            </a:fld>
            <a:endParaRPr lang="en-US"/>
          </a:p>
        </p:txBody>
      </p:sp>
    </p:spTree>
    <p:extLst>
      <p:ext uri="{BB962C8B-B14F-4D97-AF65-F5344CB8AC3E}">
        <p14:creationId xmlns:p14="http://schemas.microsoft.com/office/powerpoint/2010/main" val="41228688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99135" y="1197187"/>
            <a:ext cx="7923530" cy="2546773"/>
          </a:xfrm>
        </p:spPr>
        <p:txBody>
          <a:bodyPr anchor="b"/>
          <a:lstStyle>
            <a:lvl1pPr algn="ctr">
              <a:defRPr sz="6116"/>
            </a:lvl1pPr>
          </a:lstStyle>
          <a:p>
            <a:r>
              <a:rPr lang="en-US"/>
              <a:t>Click to edit Master title style</a:t>
            </a:r>
            <a:endParaRPr lang="en-US" dirty="0"/>
          </a:p>
        </p:txBody>
      </p:sp>
      <p:sp>
        <p:nvSpPr>
          <p:cNvPr id="3" name="Subtitle 2"/>
          <p:cNvSpPr>
            <a:spLocks noGrp="1"/>
          </p:cNvSpPr>
          <p:nvPr>
            <p:ph type="subTitle" idx="1"/>
          </p:nvPr>
        </p:nvSpPr>
        <p:spPr>
          <a:xfrm>
            <a:off x="1165225" y="3842174"/>
            <a:ext cx="6991350" cy="1766146"/>
          </a:xfrm>
        </p:spPr>
        <p:txBody>
          <a:bodyPr/>
          <a:lstStyle>
            <a:lvl1pPr marL="0" indent="0" algn="ctr">
              <a:buNone/>
              <a:defRPr sz="2447"/>
            </a:lvl1pPr>
            <a:lvl2pPr marL="466070" indent="0" algn="ctr">
              <a:buNone/>
              <a:defRPr sz="2039"/>
            </a:lvl2pPr>
            <a:lvl3pPr marL="932139" indent="0" algn="ctr">
              <a:buNone/>
              <a:defRPr sz="1835"/>
            </a:lvl3pPr>
            <a:lvl4pPr marL="1398209" indent="0" algn="ctr">
              <a:buNone/>
              <a:defRPr sz="1631"/>
            </a:lvl4pPr>
            <a:lvl5pPr marL="1864279" indent="0" algn="ctr">
              <a:buNone/>
              <a:defRPr sz="1631"/>
            </a:lvl5pPr>
            <a:lvl6pPr marL="2330348" indent="0" algn="ctr">
              <a:buNone/>
              <a:defRPr sz="1631"/>
            </a:lvl6pPr>
            <a:lvl7pPr marL="2796418" indent="0" algn="ctr">
              <a:buNone/>
              <a:defRPr sz="1631"/>
            </a:lvl7pPr>
            <a:lvl8pPr marL="3262488" indent="0" algn="ctr">
              <a:buNone/>
              <a:defRPr sz="1631"/>
            </a:lvl8pPr>
            <a:lvl9pPr marL="3728557" indent="0" algn="ctr">
              <a:buNone/>
              <a:defRPr sz="163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8/30/23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256388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8/30/23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3301202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0914" y="389467"/>
            <a:ext cx="2010013" cy="619929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40874" y="389467"/>
            <a:ext cx="5913517" cy="619929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8/30/23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4027628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8/30/23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912201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36019" y="1823722"/>
            <a:ext cx="8040053" cy="3042919"/>
          </a:xfrm>
        </p:spPr>
        <p:txBody>
          <a:bodyPr anchor="b"/>
          <a:lstStyle>
            <a:lvl1pPr>
              <a:defRPr sz="6116"/>
            </a:lvl1pPr>
          </a:lstStyle>
          <a:p>
            <a:r>
              <a:rPr lang="en-US"/>
              <a:t>Click to edit Master title style</a:t>
            </a:r>
            <a:endParaRPr lang="en-US" dirty="0"/>
          </a:p>
        </p:txBody>
      </p:sp>
      <p:sp>
        <p:nvSpPr>
          <p:cNvPr id="3" name="Text Placeholder 2"/>
          <p:cNvSpPr>
            <a:spLocks noGrp="1"/>
          </p:cNvSpPr>
          <p:nvPr>
            <p:ph type="body" idx="1"/>
          </p:nvPr>
        </p:nvSpPr>
        <p:spPr>
          <a:xfrm>
            <a:off x="636019" y="4895429"/>
            <a:ext cx="8040053" cy="1600199"/>
          </a:xfrm>
        </p:spPr>
        <p:txBody>
          <a:bodyPr/>
          <a:lstStyle>
            <a:lvl1pPr marL="0" indent="0">
              <a:buNone/>
              <a:defRPr sz="2447">
                <a:solidFill>
                  <a:schemeClr val="tx1"/>
                </a:solidFill>
              </a:defRPr>
            </a:lvl1pPr>
            <a:lvl2pPr marL="466070" indent="0">
              <a:buNone/>
              <a:defRPr sz="2039">
                <a:solidFill>
                  <a:schemeClr val="tx1">
                    <a:tint val="75000"/>
                  </a:schemeClr>
                </a:solidFill>
              </a:defRPr>
            </a:lvl2pPr>
            <a:lvl3pPr marL="932139" indent="0">
              <a:buNone/>
              <a:defRPr sz="1835">
                <a:solidFill>
                  <a:schemeClr val="tx1">
                    <a:tint val="75000"/>
                  </a:schemeClr>
                </a:solidFill>
              </a:defRPr>
            </a:lvl3pPr>
            <a:lvl4pPr marL="1398209" indent="0">
              <a:buNone/>
              <a:defRPr sz="1631">
                <a:solidFill>
                  <a:schemeClr val="tx1">
                    <a:tint val="75000"/>
                  </a:schemeClr>
                </a:solidFill>
              </a:defRPr>
            </a:lvl4pPr>
            <a:lvl5pPr marL="1864279" indent="0">
              <a:buNone/>
              <a:defRPr sz="1631">
                <a:solidFill>
                  <a:schemeClr val="tx1">
                    <a:tint val="75000"/>
                  </a:schemeClr>
                </a:solidFill>
              </a:defRPr>
            </a:lvl5pPr>
            <a:lvl6pPr marL="2330348" indent="0">
              <a:buNone/>
              <a:defRPr sz="1631">
                <a:solidFill>
                  <a:schemeClr val="tx1">
                    <a:tint val="75000"/>
                  </a:schemeClr>
                </a:solidFill>
              </a:defRPr>
            </a:lvl6pPr>
            <a:lvl7pPr marL="2796418" indent="0">
              <a:buNone/>
              <a:defRPr sz="1631">
                <a:solidFill>
                  <a:schemeClr val="tx1">
                    <a:tint val="75000"/>
                  </a:schemeClr>
                </a:solidFill>
              </a:defRPr>
            </a:lvl7pPr>
            <a:lvl8pPr marL="3262488" indent="0">
              <a:buNone/>
              <a:defRPr sz="1631">
                <a:solidFill>
                  <a:schemeClr val="tx1">
                    <a:tint val="75000"/>
                  </a:schemeClr>
                </a:solidFill>
              </a:defRPr>
            </a:lvl8pPr>
            <a:lvl9pPr marL="3728557" indent="0">
              <a:buNone/>
              <a:defRPr sz="163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6B0CD2-02C3-DF4C-BBFF-2F24535D5947}" type="datetimeFigureOut">
              <a:rPr lang="en-US" smtClean="0"/>
              <a:t>8/30/23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3041585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40874" y="1947333"/>
            <a:ext cx="3961765"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19161" y="1947333"/>
            <a:ext cx="3961765"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96B0CD2-02C3-DF4C-BBFF-2F24535D5947}" type="datetimeFigureOut">
              <a:rPr lang="en-US" smtClean="0"/>
              <a:t>8/30/23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743536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42088" y="389468"/>
            <a:ext cx="8040053" cy="141393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42089" y="1793241"/>
            <a:ext cx="3943558" cy="878839"/>
          </a:xfrm>
        </p:spPr>
        <p:txBody>
          <a:bodyPr anchor="b"/>
          <a:lstStyle>
            <a:lvl1pPr marL="0" indent="0">
              <a:buNone/>
              <a:defRPr sz="2447" b="1"/>
            </a:lvl1pPr>
            <a:lvl2pPr marL="466070" indent="0">
              <a:buNone/>
              <a:defRPr sz="2039" b="1"/>
            </a:lvl2pPr>
            <a:lvl3pPr marL="932139" indent="0">
              <a:buNone/>
              <a:defRPr sz="1835" b="1"/>
            </a:lvl3pPr>
            <a:lvl4pPr marL="1398209" indent="0">
              <a:buNone/>
              <a:defRPr sz="1631" b="1"/>
            </a:lvl4pPr>
            <a:lvl5pPr marL="1864279" indent="0">
              <a:buNone/>
              <a:defRPr sz="1631" b="1"/>
            </a:lvl5pPr>
            <a:lvl6pPr marL="2330348" indent="0">
              <a:buNone/>
              <a:defRPr sz="1631" b="1"/>
            </a:lvl6pPr>
            <a:lvl7pPr marL="2796418" indent="0">
              <a:buNone/>
              <a:defRPr sz="1631" b="1"/>
            </a:lvl7pPr>
            <a:lvl8pPr marL="3262488" indent="0">
              <a:buNone/>
              <a:defRPr sz="1631" b="1"/>
            </a:lvl8pPr>
            <a:lvl9pPr marL="3728557" indent="0">
              <a:buNone/>
              <a:defRPr sz="1631" b="1"/>
            </a:lvl9pPr>
          </a:lstStyle>
          <a:p>
            <a:pPr lvl="0"/>
            <a:r>
              <a:rPr lang="en-US"/>
              <a:t>Click to edit Master text styles</a:t>
            </a:r>
          </a:p>
        </p:txBody>
      </p:sp>
      <p:sp>
        <p:nvSpPr>
          <p:cNvPr id="4" name="Content Placeholder 3"/>
          <p:cNvSpPr>
            <a:spLocks noGrp="1"/>
          </p:cNvSpPr>
          <p:nvPr>
            <p:ph sz="half" idx="2"/>
          </p:nvPr>
        </p:nvSpPr>
        <p:spPr>
          <a:xfrm>
            <a:off x="642089" y="2672080"/>
            <a:ext cx="3943558"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19162" y="1793241"/>
            <a:ext cx="3962979" cy="878839"/>
          </a:xfrm>
        </p:spPr>
        <p:txBody>
          <a:bodyPr anchor="b"/>
          <a:lstStyle>
            <a:lvl1pPr marL="0" indent="0">
              <a:buNone/>
              <a:defRPr sz="2447" b="1"/>
            </a:lvl1pPr>
            <a:lvl2pPr marL="466070" indent="0">
              <a:buNone/>
              <a:defRPr sz="2039" b="1"/>
            </a:lvl2pPr>
            <a:lvl3pPr marL="932139" indent="0">
              <a:buNone/>
              <a:defRPr sz="1835" b="1"/>
            </a:lvl3pPr>
            <a:lvl4pPr marL="1398209" indent="0">
              <a:buNone/>
              <a:defRPr sz="1631" b="1"/>
            </a:lvl4pPr>
            <a:lvl5pPr marL="1864279" indent="0">
              <a:buNone/>
              <a:defRPr sz="1631" b="1"/>
            </a:lvl5pPr>
            <a:lvl6pPr marL="2330348" indent="0">
              <a:buNone/>
              <a:defRPr sz="1631" b="1"/>
            </a:lvl6pPr>
            <a:lvl7pPr marL="2796418" indent="0">
              <a:buNone/>
              <a:defRPr sz="1631" b="1"/>
            </a:lvl7pPr>
            <a:lvl8pPr marL="3262488" indent="0">
              <a:buNone/>
              <a:defRPr sz="1631" b="1"/>
            </a:lvl8pPr>
            <a:lvl9pPr marL="3728557" indent="0">
              <a:buNone/>
              <a:defRPr sz="1631" b="1"/>
            </a:lvl9pPr>
          </a:lstStyle>
          <a:p>
            <a:pPr lvl="0"/>
            <a:r>
              <a:rPr lang="en-US"/>
              <a:t>Click to edit Master text styles</a:t>
            </a:r>
          </a:p>
        </p:txBody>
      </p:sp>
      <p:sp>
        <p:nvSpPr>
          <p:cNvPr id="6" name="Content Placeholder 5"/>
          <p:cNvSpPr>
            <a:spLocks noGrp="1"/>
          </p:cNvSpPr>
          <p:nvPr>
            <p:ph sz="quarter" idx="4"/>
          </p:nvPr>
        </p:nvSpPr>
        <p:spPr>
          <a:xfrm>
            <a:off x="4719162" y="2672080"/>
            <a:ext cx="3962979"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96B0CD2-02C3-DF4C-BBFF-2F24535D5947}" type="datetimeFigureOut">
              <a:rPr lang="en-US" smtClean="0"/>
              <a:t>8/30/23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380893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96B0CD2-02C3-DF4C-BBFF-2F24535D5947}" type="datetimeFigureOut">
              <a:rPr lang="en-US" smtClean="0"/>
              <a:t>8/30/23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2751580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6B0CD2-02C3-DF4C-BBFF-2F24535D5947}" type="datetimeFigureOut">
              <a:rPr lang="en-US" smtClean="0"/>
              <a:t>8/30/23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589807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2088" y="487680"/>
            <a:ext cx="3006523" cy="1706880"/>
          </a:xfrm>
        </p:spPr>
        <p:txBody>
          <a:bodyPr anchor="b"/>
          <a:lstStyle>
            <a:lvl1pPr>
              <a:defRPr sz="3262"/>
            </a:lvl1pPr>
          </a:lstStyle>
          <a:p>
            <a:r>
              <a:rPr lang="en-US"/>
              <a:t>Click to edit Master title style</a:t>
            </a:r>
            <a:endParaRPr lang="en-US" dirty="0"/>
          </a:p>
        </p:txBody>
      </p:sp>
      <p:sp>
        <p:nvSpPr>
          <p:cNvPr id="3" name="Content Placeholder 2"/>
          <p:cNvSpPr>
            <a:spLocks noGrp="1"/>
          </p:cNvSpPr>
          <p:nvPr>
            <p:ph idx="1"/>
          </p:nvPr>
        </p:nvSpPr>
        <p:spPr>
          <a:xfrm>
            <a:off x="3962979" y="1053255"/>
            <a:ext cx="4719161" cy="5198533"/>
          </a:xfrm>
        </p:spPr>
        <p:txBody>
          <a:bodyPr/>
          <a:lstStyle>
            <a:lvl1pPr>
              <a:defRPr sz="3262"/>
            </a:lvl1pPr>
            <a:lvl2pPr>
              <a:defRPr sz="2854"/>
            </a:lvl2pPr>
            <a:lvl3pPr>
              <a:defRPr sz="2447"/>
            </a:lvl3pPr>
            <a:lvl4pPr>
              <a:defRPr sz="2039"/>
            </a:lvl4pPr>
            <a:lvl5pPr>
              <a:defRPr sz="2039"/>
            </a:lvl5pPr>
            <a:lvl6pPr>
              <a:defRPr sz="2039"/>
            </a:lvl6pPr>
            <a:lvl7pPr>
              <a:defRPr sz="2039"/>
            </a:lvl7pPr>
            <a:lvl8pPr>
              <a:defRPr sz="2039"/>
            </a:lvl8pPr>
            <a:lvl9pPr>
              <a:defRPr sz="20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2088" y="2194560"/>
            <a:ext cx="3006523" cy="4065694"/>
          </a:xfrm>
        </p:spPr>
        <p:txBody>
          <a:bodyPr/>
          <a:lstStyle>
            <a:lvl1pPr marL="0" indent="0">
              <a:buNone/>
              <a:defRPr sz="1631"/>
            </a:lvl1pPr>
            <a:lvl2pPr marL="466070" indent="0">
              <a:buNone/>
              <a:defRPr sz="1427"/>
            </a:lvl2pPr>
            <a:lvl3pPr marL="932139" indent="0">
              <a:buNone/>
              <a:defRPr sz="1223"/>
            </a:lvl3pPr>
            <a:lvl4pPr marL="1398209" indent="0">
              <a:buNone/>
              <a:defRPr sz="1019"/>
            </a:lvl4pPr>
            <a:lvl5pPr marL="1864279" indent="0">
              <a:buNone/>
              <a:defRPr sz="1019"/>
            </a:lvl5pPr>
            <a:lvl6pPr marL="2330348" indent="0">
              <a:buNone/>
              <a:defRPr sz="1019"/>
            </a:lvl6pPr>
            <a:lvl7pPr marL="2796418" indent="0">
              <a:buNone/>
              <a:defRPr sz="1019"/>
            </a:lvl7pPr>
            <a:lvl8pPr marL="3262488" indent="0">
              <a:buNone/>
              <a:defRPr sz="1019"/>
            </a:lvl8pPr>
            <a:lvl9pPr marL="3728557" indent="0">
              <a:buNone/>
              <a:defRPr sz="1019"/>
            </a:lvl9pPr>
          </a:lstStyle>
          <a:p>
            <a:pPr lvl="0"/>
            <a:r>
              <a:rPr lang="en-US"/>
              <a:t>Click to edit Master text styles</a:t>
            </a:r>
          </a:p>
        </p:txBody>
      </p:sp>
      <p:sp>
        <p:nvSpPr>
          <p:cNvPr id="5" name="Date Placeholder 4"/>
          <p:cNvSpPr>
            <a:spLocks noGrp="1"/>
          </p:cNvSpPr>
          <p:nvPr>
            <p:ph type="dt" sz="half" idx="10"/>
          </p:nvPr>
        </p:nvSpPr>
        <p:spPr/>
        <p:txBody>
          <a:bodyPr/>
          <a:lstStyle/>
          <a:p>
            <a:fld id="{896B0CD2-02C3-DF4C-BBFF-2F24535D5947}" type="datetimeFigureOut">
              <a:rPr lang="en-US" smtClean="0"/>
              <a:t>8/30/23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763710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2088" y="487680"/>
            <a:ext cx="3006523" cy="1706880"/>
          </a:xfrm>
        </p:spPr>
        <p:txBody>
          <a:bodyPr anchor="b"/>
          <a:lstStyle>
            <a:lvl1pPr>
              <a:defRPr sz="3262"/>
            </a:lvl1pPr>
          </a:lstStyle>
          <a:p>
            <a:r>
              <a:rPr lang="en-US"/>
              <a:t>Click to edit Master title style</a:t>
            </a:r>
            <a:endParaRPr lang="en-US" dirty="0"/>
          </a:p>
        </p:txBody>
      </p:sp>
      <p:sp>
        <p:nvSpPr>
          <p:cNvPr id="3" name="Picture Placeholder 2"/>
          <p:cNvSpPr>
            <a:spLocks noGrp="1" noChangeAspect="1"/>
          </p:cNvSpPr>
          <p:nvPr>
            <p:ph type="pic" idx="1"/>
          </p:nvPr>
        </p:nvSpPr>
        <p:spPr>
          <a:xfrm>
            <a:off x="3962979" y="1053255"/>
            <a:ext cx="4719161" cy="5198533"/>
          </a:xfrm>
        </p:spPr>
        <p:txBody>
          <a:bodyPr anchor="t"/>
          <a:lstStyle>
            <a:lvl1pPr marL="0" indent="0">
              <a:buNone/>
              <a:defRPr sz="3262"/>
            </a:lvl1pPr>
            <a:lvl2pPr marL="466070" indent="0">
              <a:buNone/>
              <a:defRPr sz="2854"/>
            </a:lvl2pPr>
            <a:lvl3pPr marL="932139" indent="0">
              <a:buNone/>
              <a:defRPr sz="2447"/>
            </a:lvl3pPr>
            <a:lvl4pPr marL="1398209" indent="0">
              <a:buNone/>
              <a:defRPr sz="2039"/>
            </a:lvl4pPr>
            <a:lvl5pPr marL="1864279" indent="0">
              <a:buNone/>
              <a:defRPr sz="2039"/>
            </a:lvl5pPr>
            <a:lvl6pPr marL="2330348" indent="0">
              <a:buNone/>
              <a:defRPr sz="2039"/>
            </a:lvl6pPr>
            <a:lvl7pPr marL="2796418" indent="0">
              <a:buNone/>
              <a:defRPr sz="2039"/>
            </a:lvl7pPr>
            <a:lvl8pPr marL="3262488" indent="0">
              <a:buNone/>
              <a:defRPr sz="2039"/>
            </a:lvl8pPr>
            <a:lvl9pPr marL="3728557" indent="0">
              <a:buNone/>
              <a:defRPr sz="2039"/>
            </a:lvl9pPr>
          </a:lstStyle>
          <a:p>
            <a:r>
              <a:rPr lang="en-US"/>
              <a:t>Click icon to add picture</a:t>
            </a:r>
            <a:endParaRPr lang="en-US" dirty="0"/>
          </a:p>
        </p:txBody>
      </p:sp>
      <p:sp>
        <p:nvSpPr>
          <p:cNvPr id="4" name="Text Placeholder 3"/>
          <p:cNvSpPr>
            <a:spLocks noGrp="1"/>
          </p:cNvSpPr>
          <p:nvPr>
            <p:ph type="body" sz="half" idx="2"/>
          </p:nvPr>
        </p:nvSpPr>
        <p:spPr>
          <a:xfrm>
            <a:off x="642088" y="2194560"/>
            <a:ext cx="3006523" cy="4065694"/>
          </a:xfrm>
        </p:spPr>
        <p:txBody>
          <a:bodyPr/>
          <a:lstStyle>
            <a:lvl1pPr marL="0" indent="0">
              <a:buNone/>
              <a:defRPr sz="1631"/>
            </a:lvl1pPr>
            <a:lvl2pPr marL="466070" indent="0">
              <a:buNone/>
              <a:defRPr sz="1427"/>
            </a:lvl2pPr>
            <a:lvl3pPr marL="932139" indent="0">
              <a:buNone/>
              <a:defRPr sz="1223"/>
            </a:lvl3pPr>
            <a:lvl4pPr marL="1398209" indent="0">
              <a:buNone/>
              <a:defRPr sz="1019"/>
            </a:lvl4pPr>
            <a:lvl5pPr marL="1864279" indent="0">
              <a:buNone/>
              <a:defRPr sz="1019"/>
            </a:lvl5pPr>
            <a:lvl6pPr marL="2330348" indent="0">
              <a:buNone/>
              <a:defRPr sz="1019"/>
            </a:lvl6pPr>
            <a:lvl7pPr marL="2796418" indent="0">
              <a:buNone/>
              <a:defRPr sz="1019"/>
            </a:lvl7pPr>
            <a:lvl8pPr marL="3262488" indent="0">
              <a:buNone/>
              <a:defRPr sz="1019"/>
            </a:lvl8pPr>
            <a:lvl9pPr marL="3728557" indent="0">
              <a:buNone/>
              <a:defRPr sz="1019"/>
            </a:lvl9pPr>
          </a:lstStyle>
          <a:p>
            <a:pPr lvl="0"/>
            <a:r>
              <a:rPr lang="en-US"/>
              <a:t>Click to edit Master text styles</a:t>
            </a:r>
          </a:p>
        </p:txBody>
      </p:sp>
      <p:sp>
        <p:nvSpPr>
          <p:cNvPr id="5" name="Date Placeholder 4"/>
          <p:cNvSpPr>
            <a:spLocks noGrp="1"/>
          </p:cNvSpPr>
          <p:nvPr>
            <p:ph type="dt" sz="half" idx="10"/>
          </p:nvPr>
        </p:nvSpPr>
        <p:spPr/>
        <p:txBody>
          <a:bodyPr/>
          <a:lstStyle/>
          <a:p>
            <a:fld id="{896B0CD2-02C3-DF4C-BBFF-2F24535D5947}" type="datetimeFigureOut">
              <a:rPr lang="en-US" smtClean="0"/>
              <a:t>8/30/23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2874884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874" y="389468"/>
            <a:ext cx="8040053" cy="14139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40874" y="1947333"/>
            <a:ext cx="8040053" cy="46414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0874" y="6780108"/>
            <a:ext cx="2097405" cy="389467"/>
          </a:xfrm>
          <a:prstGeom prst="rect">
            <a:avLst/>
          </a:prstGeom>
        </p:spPr>
        <p:txBody>
          <a:bodyPr vert="horz" lIns="91440" tIns="45720" rIns="91440" bIns="45720" rtlCol="0" anchor="ctr"/>
          <a:lstStyle>
            <a:lvl1pPr algn="l">
              <a:defRPr sz="1223">
                <a:solidFill>
                  <a:schemeClr val="tx1">
                    <a:tint val="75000"/>
                  </a:schemeClr>
                </a:solidFill>
              </a:defRPr>
            </a:lvl1pPr>
          </a:lstStyle>
          <a:p>
            <a:fld id="{896B0CD2-02C3-DF4C-BBFF-2F24535D5947}" type="datetimeFigureOut">
              <a:rPr lang="en-US" smtClean="0"/>
              <a:t>8/30/23</a:t>
            </a:fld>
            <a:endParaRPr lang="en-US"/>
          </a:p>
        </p:txBody>
      </p:sp>
      <p:sp>
        <p:nvSpPr>
          <p:cNvPr id="5" name="Footer Placeholder 4"/>
          <p:cNvSpPr>
            <a:spLocks noGrp="1"/>
          </p:cNvSpPr>
          <p:nvPr>
            <p:ph type="ftr" sz="quarter" idx="3"/>
          </p:nvPr>
        </p:nvSpPr>
        <p:spPr>
          <a:xfrm>
            <a:off x="3087846" y="6780108"/>
            <a:ext cx="3146108" cy="389467"/>
          </a:xfrm>
          <a:prstGeom prst="rect">
            <a:avLst/>
          </a:prstGeom>
        </p:spPr>
        <p:txBody>
          <a:bodyPr vert="horz" lIns="91440" tIns="45720" rIns="91440" bIns="45720" rtlCol="0" anchor="ctr"/>
          <a:lstStyle>
            <a:lvl1pPr algn="ctr">
              <a:defRPr sz="122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83521" y="6780108"/>
            <a:ext cx="2097405" cy="389467"/>
          </a:xfrm>
          <a:prstGeom prst="rect">
            <a:avLst/>
          </a:prstGeom>
        </p:spPr>
        <p:txBody>
          <a:bodyPr vert="horz" lIns="91440" tIns="45720" rIns="91440" bIns="45720" rtlCol="0" anchor="ctr"/>
          <a:lstStyle>
            <a:lvl1pPr algn="r">
              <a:defRPr sz="1223">
                <a:solidFill>
                  <a:schemeClr val="tx1">
                    <a:tint val="75000"/>
                  </a:schemeClr>
                </a:solidFill>
              </a:defRPr>
            </a:lvl1pPr>
          </a:lstStyle>
          <a:p>
            <a:fld id="{039C443C-0AD0-584D-B391-51D273C95A8C}" type="slidenum">
              <a:rPr lang="en-US" smtClean="0"/>
              <a:t>‹#›</a:t>
            </a:fld>
            <a:endParaRPr lang="en-US"/>
          </a:p>
        </p:txBody>
      </p:sp>
    </p:spTree>
    <p:extLst>
      <p:ext uri="{BB962C8B-B14F-4D97-AF65-F5344CB8AC3E}">
        <p14:creationId xmlns:p14="http://schemas.microsoft.com/office/powerpoint/2010/main" val="226965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32139" rtl="0" eaLnBrk="1" latinLnBrk="0" hangingPunct="1">
        <a:lnSpc>
          <a:spcPct val="90000"/>
        </a:lnSpc>
        <a:spcBef>
          <a:spcPct val="0"/>
        </a:spcBef>
        <a:buNone/>
        <a:defRPr sz="4485" kern="1200">
          <a:solidFill>
            <a:schemeClr val="tx1"/>
          </a:solidFill>
          <a:latin typeface="+mj-lt"/>
          <a:ea typeface="+mj-ea"/>
          <a:cs typeface="+mj-cs"/>
        </a:defRPr>
      </a:lvl1pPr>
    </p:titleStyle>
    <p:bodyStyle>
      <a:lvl1pPr marL="233035" indent="-233035" algn="l" defTabSz="932139" rtl="0" eaLnBrk="1" latinLnBrk="0" hangingPunct="1">
        <a:lnSpc>
          <a:spcPct val="90000"/>
        </a:lnSpc>
        <a:spcBef>
          <a:spcPts val="1019"/>
        </a:spcBef>
        <a:buFont typeface="Arial" panose="020B0604020202020204" pitchFamily="34" charset="0"/>
        <a:buChar char="•"/>
        <a:defRPr sz="2854" kern="1200">
          <a:solidFill>
            <a:schemeClr val="tx1"/>
          </a:solidFill>
          <a:latin typeface="+mn-lt"/>
          <a:ea typeface="+mn-ea"/>
          <a:cs typeface="+mn-cs"/>
        </a:defRPr>
      </a:lvl1pPr>
      <a:lvl2pPr marL="699105" indent="-233035" algn="l" defTabSz="932139" rtl="0" eaLnBrk="1" latinLnBrk="0" hangingPunct="1">
        <a:lnSpc>
          <a:spcPct val="90000"/>
        </a:lnSpc>
        <a:spcBef>
          <a:spcPts val="510"/>
        </a:spcBef>
        <a:buFont typeface="Arial" panose="020B0604020202020204" pitchFamily="34" charset="0"/>
        <a:buChar char="•"/>
        <a:defRPr sz="2447" kern="1200">
          <a:solidFill>
            <a:schemeClr val="tx1"/>
          </a:solidFill>
          <a:latin typeface="+mn-lt"/>
          <a:ea typeface="+mn-ea"/>
          <a:cs typeface="+mn-cs"/>
        </a:defRPr>
      </a:lvl2pPr>
      <a:lvl3pPr marL="1165174" indent="-233035" algn="l" defTabSz="932139" rtl="0" eaLnBrk="1" latinLnBrk="0" hangingPunct="1">
        <a:lnSpc>
          <a:spcPct val="90000"/>
        </a:lnSpc>
        <a:spcBef>
          <a:spcPts val="510"/>
        </a:spcBef>
        <a:buFont typeface="Arial" panose="020B0604020202020204" pitchFamily="34" charset="0"/>
        <a:buChar char="•"/>
        <a:defRPr sz="2039" kern="1200">
          <a:solidFill>
            <a:schemeClr val="tx1"/>
          </a:solidFill>
          <a:latin typeface="+mn-lt"/>
          <a:ea typeface="+mn-ea"/>
          <a:cs typeface="+mn-cs"/>
        </a:defRPr>
      </a:lvl3pPr>
      <a:lvl4pPr marL="1631244"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4pPr>
      <a:lvl5pPr marL="2097314"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5pPr>
      <a:lvl6pPr marL="256338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6pPr>
      <a:lvl7pPr marL="302945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7pPr>
      <a:lvl8pPr marL="349552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8pPr>
      <a:lvl9pPr marL="3961592"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9pPr>
    </p:bodyStyle>
    <p:otherStyle>
      <a:defPPr>
        <a:defRPr lang="en-US"/>
      </a:defPPr>
      <a:lvl1pPr marL="0" algn="l" defTabSz="932139" rtl="0" eaLnBrk="1" latinLnBrk="0" hangingPunct="1">
        <a:defRPr sz="1835" kern="1200">
          <a:solidFill>
            <a:schemeClr val="tx1"/>
          </a:solidFill>
          <a:latin typeface="+mn-lt"/>
          <a:ea typeface="+mn-ea"/>
          <a:cs typeface="+mn-cs"/>
        </a:defRPr>
      </a:lvl1pPr>
      <a:lvl2pPr marL="466070" algn="l" defTabSz="932139" rtl="0" eaLnBrk="1" latinLnBrk="0" hangingPunct="1">
        <a:defRPr sz="1835" kern="1200">
          <a:solidFill>
            <a:schemeClr val="tx1"/>
          </a:solidFill>
          <a:latin typeface="+mn-lt"/>
          <a:ea typeface="+mn-ea"/>
          <a:cs typeface="+mn-cs"/>
        </a:defRPr>
      </a:lvl2pPr>
      <a:lvl3pPr marL="932139" algn="l" defTabSz="932139" rtl="0" eaLnBrk="1" latinLnBrk="0" hangingPunct="1">
        <a:defRPr sz="1835" kern="1200">
          <a:solidFill>
            <a:schemeClr val="tx1"/>
          </a:solidFill>
          <a:latin typeface="+mn-lt"/>
          <a:ea typeface="+mn-ea"/>
          <a:cs typeface="+mn-cs"/>
        </a:defRPr>
      </a:lvl3pPr>
      <a:lvl4pPr marL="1398209" algn="l" defTabSz="932139" rtl="0" eaLnBrk="1" latinLnBrk="0" hangingPunct="1">
        <a:defRPr sz="1835" kern="1200">
          <a:solidFill>
            <a:schemeClr val="tx1"/>
          </a:solidFill>
          <a:latin typeface="+mn-lt"/>
          <a:ea typeface="+mn-ea"/>
          <a:cs typeface="+mn-cs"/>
        </a:defRPr>
      </a:lvl4pPr>
      <a:lvl5pPr marL="1864279" algn="l" defTabSz="932139" rtl="0" eaLnBrk="1" latinLnBrk="0" hangingPunct="1">
        <a:defRPr sz="1835" kern="1200">
          <a:solidFill>
            <a:schemeClr val="tx1"/>
          </a:solidFill>
          <a:latin typeface="+mn-lt"/>
          <a:ea typeface="+mn-ea"/>
          <a:cs typeface="+mn-cs"/>
        </a:defRPr>
      </a:lvl5pPr>
      <a:lvl6pPr marL="2330348" algn="l" defTabSz="932139" rtl="0" eaLnBrk="1" latinLnBrk="0" hangingPunct="1">
        <a:defRPr sz="1835" kern="1200">
          <a:solidFill>
            <a:schemeClr val="tx1"/>
          </a:solidFill>
          <a:latin typeface="+mn-lt"/>
          <a:ea typeface="+mn-ea"/>
          <a:cs typeface="+mn-cs"/>
        </a:defRPr>
      </a:lvl6pPr>
      <a:lvl7pPr marL="2796418" algn="l" defTabSz="932139" rtl="0" eaLnBrk="1" latinLnBrk="0" hangingPunct="1">
        <a:defRPr sz="1835" kern="1200">
          <a:solidFill>
            <a:schemeClr val="tx1"/>
          </a:solidFill>
          <a:latin typeface="+mn-lt"/>
          <a:ea typeface="+mn-ea"/>
          <a:cs typeface="+mn-cs"/>
        </a:defRPr>
      </a:lvl7pPr>
      <a:lvl8pPr marL="3262488" algn="l" defTabSz="932139" rtl="0" eaLnBrk="1" latinLnBrk="0" hangingPunct="1">
        <a:defRPr sz="1835" kern="1200">
          <a:solidFill>
            <a:schemeClr val="tx1"/>
          </a:solidFill>
          <a:latin typeface="+mn-lt"/>
          <a:ea typeface="+mn-ea"/>
          <a:cs typeface="+mn-cs"/>
        </a:defRPr>
      </a:lvl8pPr>
      <a:lvl9pPr marL="3728557" algn="l" defTabSz="932139" rtl="0" eaLnBrk="1" latinLnBrk="0" hangingPunct="1">
        <a:defRPr sz="183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image" Target="../media/image5.emf"/></Relationships>
</file>

<file path=ppt/slides/_rels/slide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9914195-4291-2748-8C74-9CB5711FF827}"/>
              </a:ext>
            </a:extLst>
          </p:cNvPr>
          <p:cNvSpPr/>
          <p:nvPr/>
        </p:nvSpPr>
        <p:spPr>
          <a:xfrm>
            <a:off x="5724820" y="2872167"/>
            <a:ext cx="2687595" cy="276999"/>
          </a:xfrm>
          <a:prstGeom prst="rect">
            <a:avLst/>
          </a:prstGeom>
        </p:spPr>
        <p:txBody>
          <a:bodyPr wrap="none">
            <a:spAutoFit/>
          </a:bodyPr>
          <a:lstStyle/>
          <a:p>
            <a:r>
              <a:rPr lang="en-US" sz="1100" b="1" u="sng" cap="small" dirty="0">
                <a:ea typeface="Times New Roman" panose="02020603050405020304" pitchFamily="18" charset="0"/>
                <a:cs typeface="Times New Roman" panose="02020603050405020304" pitchFamily="18" charset="0"/>
              </a:rPr>
              <a:t>Walk in a Manner Worthy of </a:t>
            </a:r>
            <a:r>
              <a:rPr lang="en-US" sz="1200" b="1" u="sng" cap="small" dirty="0">
                <a:ea typeface="Times New Roman" panose="02020603050405020304" pitchFamily="18" charset="0"/>
                <a:cs typeface="Times New Roman" panose="02020603050405020304" pitchFamily="18" charset="0"/>
              </a:rPr>
              <a:t>Your</a:t>
            </a:r>
            <a:r>
              <a:rPr lang="en-US" sz="1100" b="1" u="sng" cap="small" dirty="0">
                <a:ea typeface="Times New Roman" panose="02020603050405020304" pitchFamily="18" charset="0"/>
                <a:cs typeface="Times New Roman" panose="02020603050405020304" pitchFamily="18" charset="0"/>
              </a:rPr>
              <a:t> Calling </a:t>
            </a:r>
            <a:endParaRPr lang="en-US" sz="1100" dirty="0"/>
          </a:p>
        </p:txBody>
      </p:sp>
      <p:pic>
        <p:nvPicPr>
          <p:cNvPr id="44" name="Picture 43">
            <a:extLst>
              <a:ext uri="{FF2B5EF4-FFF2-40B4-BE49-F238E27FC236}">
                <a16:creationId xmlns:a16="http://schemas.microsoft.com/office/drawing/2014/main" id="{A5CD015E-AB97-9148-9B55-47D283C84D19}"/>
              </a:ext>
            </a:extLst>
          </p:cNvPr>
          <p:cNvPicPr/>
          <p:nvPr/>
        </p:nvPicPr>
        <p:blipFill>
          <a:blip r:embed="rId3">
            <a:extLst>
              <a:ext uri="{28A0092B-C50C-407E-A947-70E740481C1C}">
                <a14:useLocalDpi xmlns:a14="http://schemas.microsoft.com/office/drawing/2010/main" val="0"/>
              </a:ext>
            </a:extLst>
          </a:blip>
          <a:srcRect l="4445" t="5927" r="4445" b="17036"/>
          <a:stretch>
            <a:fillRect/>
          </a:stretch>
        </p:blipFill>
        <p:spPr bwMode="auto">
          <a:xfrm>
            <a:off x="6643007" y="1256915"/>
            <a:ext cx="2557684" cy="1621849"/>
          </a:xfrm>
          <a:prstGeom prst="rect">
            <a:avLst/>
          </a:prstGeom>
          <a:noFill/>
          <a:ln>
            <a:noFill/>
          </a:ln>
        </p:spPr>
      </p:pic>
      <p:sp>
        <p:nvSpPr>
          <p:cNvPr id="31" name="Rectangle 10">
            <a:extLst>
              <a:ext uri="{FF2B5EF4-FFF2-40B4-BE49-F238E27FC236}">
                <a16:creationId xmlns:a16="http://schemas.microsoft.com/office/drawing/2014/main" id="{C0CADB1E-EA00-724C-A6CC-25A518E09B15}"/>
              </a:ext>
            </a:extLst>
          </p:cNvPr>
          <p:cNvSpPr>
            <a:spLocks noChangeArrowheads="1"/>
          </p:cNvSpPr>
          <p:nvPr/>
        </p:nvSpPr>
        <p:spPr bwMode="auto">
          <a:xfrm>
            <a:off x="4971129" y="1470595"/>
            <a:ext cx="1507382" cy="12464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1200" cap="small" dirty="0">
                <a:effectLst>
                  <a:outerShdw blurRad="50800" dist="38100" algn="tr" rotWithShape="0">
                    <a:prstClr val="black">
                      <a:alpha val="40000"/>
                    </a:prstClr>
                  </a:outerShdw>
                </a:effectLst>
              </a:rPr>
              <a:t>Kingdom Advancers:</a:t>
            </a:r>
            <a:endParaRPr lang="en-US" sz="1200" dirty="0"/>
          </a:p>
          <a:p>
            <a:r>
              <a:rPr lang="en-US" sz="1050" dirty="0"/>
              <a:t>As you walk out into this world with the mystery of Christ, don’t wear your grave clothes!  Put on the new clothes of Jesus Christ!</a:t>
            </a:r>
          </a:p>
        </p:txBody>
      </p:sp>
      <p:sp>
        <p:nvSpPr>
          <p:cNvPr id="179" name="AutoShape 33">
            <a:extLst>
              <a:ext uri="{FF2B5EF4-FFF2-40B4-BE49-F238E27FC236}">
                <a16:creationId xmlns:a16="http://schemas.microsoft.com/office/drawing/2014/main" id="{27DC5DCA-0FCB-3E41-936C-CB23E3FEB565}"/>
              </a:ext>
            </a:extLst>
          </p:cNvPr>
          <p:cNvSpPr>
            <a:spLocks noChangeAspect="1" noEditPoints="1" noChangeArrowheads="1" noChangeShapeType="1" noTextEdit="1"/>
          </p:cNvSpPr>
          <p:nvPr/>
        </p:nvSpPr>
        <p:spPr bwMode="auto">
          <a:xfrm>
            <a:off x="6232118" y="3833493"/>
            <a:ext cx="1374522" cy="517525"/>
          </a:xfrm>
          <a:prstGeom prst="roundRect">
            <a:avLst>
              <a:gd name="adj" fmla="val 16667"/>
            </a:avLst>
          </a:prstGeom>
          <a:solidFill>
            <a:srgbClr val="CCFFFF"/>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marL="0" marR="0" algn="ctr">
              <a:spcBef>
                <a:spcPts val="0"/>
              </a:spcBef>
              <a:spcAft>
                <a:spcPts val="0"/>
              </a:spcAft>
              <a:tabLst>
                <a:tab pos="1943100" algn="l"/>
              </a:tabLst>
            </a:pPr>
            <a:r>
              <a:rPr lang="en-US" sz="1200" b="1" cap="small">
                <a:effectLst/>
                <a:latin typeface="Poor Richard"/>
                <a:ea typeface="Times New Roman" panose="02020603050405020304" pitchFamily="18" charset="0"/>
              </a:rPr>
              <a:t>Completely </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tabLst>
                <a:tab pos="1943100" algn="l"/>
              </a:tabLst>
            </a:pPr>
            <a:r>
              <a:rPr lang="en-US" sz="1200" b="1" cap="small">
                <a:effectLst/>
                <a:latin typeface="Poor Richard"/>
                <a:ea typeface="Times New Roman" panose="02020603050405020304" pitchFamily="18" charset="0"/>
              </a:rPr>
              <a:t>Humble</a:t>
            </a:r>
            <a:endParaRPr lang="en-US" sz="1200">
              <a:effectLst/>
              <a:latin typeface="Times New Roman" panose="02020603050405020304" pitchFamily="18" charset="0"/>
              <a:ea typeface="Times New Roman" panose="02020603050405020304" pitchFamily="18" charset="0"/>
            </a:endParaRPr>
          </a:p>
        </p:txBody>
      </p:sp>
      <p:sp>
        <p:nvSpPr>
          <p:cNvPr id="180" name="AutoShape 31">
            <a:extLst>
              <a:ext uri="{FF2B5EF4-FFF2-40B4-BE49-F238E27FC236}">
                <a16:creationId xmlns:a16="http://schemas.microsoft.com/office/drawing/2014/main" id="{77F15FA8-DF38-7A4C-BA5E-3397C8E2F3E2}"/>
              </a:ext>
            </a:extLst>
          </p:cNvPr>
          <p:cNvSpPr>
            <a:spLocks noChangeAspect="1" noEditPoints="1" noChangeArrowheads="1" noChangeShapeType="1" noTextEdit="1"/>
          </p:cNvSpPr>
          <p:nvPr/>
        </p:nvSpPr>
        <p:spPr bwMode="auto">
          <a:xfrm>
            <a:off x="5886297" y="4518659"/>
            <a:ext cx="2171700" cy="1943100"/>
          </a:xfrm>
          <a:custGeom>
            <a:avLst/>
            <a:gdLst>
              <a:gd name="G0" fmla="+- 5400 0 0"/>
              <a:gd name="G1" fmla="+- 8100 0 0"/>
              <a:gd name="G2" fmla="+- 2700 0 0"/>
              <a:gd name="G3" fmla="+- 9450 0 0"/>
              <a:gd name="G4" fmla="+- 21600 0 8100"/>
              <a:gd name="G5" fmla="+- 21600 0 9450"/>
              <a:gd name="G6" fmla="+- 5400 21600 0"/>
              <a:gd name="G7" fmla="*/ G6 1 2"/>
              <a:gd name="G8" fmla="+- 21600 0 5400"/>
              <a:gd name="G9" fmla="+- 21600 0 2700"/>
              <a:gd name="T0" fmla="*/ G0 w 21600"/>
              <a:gd name="T1" fmla="*/ G0 h 21600"/>
              <a:gd name="T2" fmla="*/ G8 w 21600"/>
              <a:gd name="T3" fmla="*/ G8 h 21600"/>
            </a:gdLst>
            <a:ahLst/>
            <a:cxnLst>
              <a:cxn ang="0">
                <a:pos x="r" y="vc"/>
              </a:cxn>
              <a:cxn ang="5400000">
                <a:pos x="hc" y="b"/>
              </a:cxn>
              <a:cxn ang="10800000">
                <a:pos x="l" y="vc"/>
              </a:cxn>
              <a:cxn ang="16200000">
                <a:pos x="hc" y="t"/>
              </a:cxn>
            </a:cxnLst>
            <a:rect l="T0" t="T1" r="T2" b="T3"/>
            <a:pathLst>
              <a:path w="21600" h="21600">
                <a:moveTo>
                  <a:pt x="5400" y="5400"/>
                </a:moveTo>
                <a:lnTo>
                  <a:pt x="9450" y="5400"/>
                </a:lnTo>
                <a:lnTo>
                  <a:pt x="9450" y="2700"/>
                </a:lnTo>
                <a:lnTo>
                  <a:pt x="8100" y="2700"/>
                </a:lnTo>
                <a:lnTo>
                  <a:pt x="10800" y="0"/>
                </a:lnTo>
                <a:lnTo>
                  <a:pt x="13500" y="2700"/>
                </a:lnTo>
                <a:lnTo>
                  <a:pt x="12150" y="2700"/>
                </a:lnTo>
                <a:lnTo>
                  <a:pt x="12150" y="5400"/>
                </a:lnTo>
                <a:lnTo>
                  <a:pt x="16200" y="5400"/>
                </a:lnTo>
                <a:lnTo>
                  <a:pt x="16200" y="9450"/>
                </a:lnTo>
                <a:lnTo>
                  <a:pt x="18900" y="9450"/>
                </a:lnTo>
                <a:lnTo>
                  <a:pt x="18900" y="8100"/>
                </a:lnTo>
                <a:lnTo>
                  <a:pt x="21600" y="10800"/>
                </a:lnTo>
                <a:lnTo>
                  <a:pt x="18900" y="13500"/>
                </a:lnTo>
                <a:lnTo>
                  <a:pt x="18900" y="12150"/>
                </a:lnTo>
                <a:lnTo>
                  <a:pt x="16200" y="12150"/>
                </a:lnTo>
                <a:lnTo>
                  <a:pt x="16200" y="16200"/>
                </a:lnTo>
                <a:lnTo>
                  <a:pt x="12150" y="16200"/>
                </a:lnTo>
                <a:lnTo>
                  <a:pt x="12150" y="18900"/>
                </a:lnTo>
                <a:lnTo>
                  <a:pt x="13500" y="18900"/>
                </a:lnTo>
                <a:lnTo>
                  <a:pt x="10800" y="21600"/>
                </a:lnTo>
                <a:lnTo>
                  <a:pt x="8100" y="18900"/>
                </a:lnTo>
                <a:lnTo>
                  <a:pt x="9450" y="18900"/>
                </a:lnTo>
                <a:lnTo>
                  <a:pt x="9450" y="16200"/>
                </a:lnTo>
                <a:lnTo>
                  <a:pt x="5400" y="16200"/>
                </a:lnTo>
                <a:lnTo>
                  <a:pt x="5400" y="12150"/>
                </a:lnTo>
                <a:lnTo>
                  <a:pt x="2700" y="12150"/>
                </a:lnTo>
                <a:lnTo>
                  <a:pt x="2700" y="13500"/>
                </a:lnTo>
                <a:lnTo>
                  <a:pt x="0" y="10800"/>
                </a:lnTo>
                <a:lnTo>
                  <a:pt x="2700" y="8100"/>
                </a:lnTo>
                <a:lnTo>
                  <a:pt x="2700" y="9450"/>
                </a:lnTo>
                <a:lnTo>
                  <a:pt x="5400" y="9450"/>
                </a:lnTo>
                <a:close/>
              </a:path>
            </a:pathLst>
          </a:custGeom>
          <a:noFill/>
          <a:ln w="38100" algn="ctr">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endParaRPr lang="en-US"/>
          </a:p>
        </p:txBody>
      </p:sp>
      <p:sp>
        <p:nvSpPr>
          <p:cNvPr id="181" name="AutoShape 34">
            <a:extLst>
              <a:ext uri="{FF2B5EF4-FFF2-40B4-BE49-F238E27FC236}">
                <a16:creationId xmlns:a16="http://schemas.microsoft.com/office/drawing/2014/main" id="{440A4482-94ED-7E41-8BA9-7109626BD458}"/>
              </a:ext>
            </a:extLst>
          </p:cNvPr>
          <p:cNvSpPr>
            <a:spLocks noChangeAspect="1" noEditPoints="1" noChangeArrowheads="1" noChangeShapeType="1" noTextEdit="1"/>
          </p:cNvSpPr>
          <p:nvPr/>
        </p:nvSpPr>
        <p:spPr bwMode="auto">
          <a:xfrm>
            <a:off x="8196830" y="5344588"/>
            <a:ext cx="937034" cy="291242"/>
          </a:xfrm>
          <a:prstGeom prst="roundRect">
            <a:avLst>
              <a:gd name="adj" fmla="val 16667"/>
            </a:avLst>
          </a:prstGeom>
          <a:solidFill>
            <a:srgbClr val="CCFFFF"/>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marL="0" marR="0" algn="ctr">
              <a:spcBef>
                <a:spcPts val="0"/>
              </a:spcBef>
              <a:spcAft>
                <a:spcPts val="0"/>
              </a:spcAft>
              <a:tabLst>
                <a:tab pos="1943100" algn="l"/>
              </a:tabLst>
            </a:pPr>
            <a:r>
              <a:rPr lang="en-US" sz="1200" b="1" cap="small">
                <a:effectLst/>
                <a:latin typeface="Poor Richard"/>
                <a:ea typeface="Times New Roman" panose="02020603050405020304" pitchFamily="18" charset="0"/>
              </a:rPr>
              <a:t>Patient</a:t>
            </a:r>
            <a:endParaRPr lang="en-US" sz="1200">
              <a:effectLst/>
              <a:latin typeface="Times New Roman" panose="02020603050405020304" pitchFamily="18" charset="0"/>
              <a:ea typeface="Times New Roman" panose="02020603050405020304" pitchFamily="18" charset="0"/>
            </a:endParaRPr>
          </a:p>
        </p:txBody>
      </p:sp>
      <p:sp>
        <p:nvSpPr>
          <p:cNvPr id="182" name="AutoShape 32">
            <a:extLst>
              <a:ext uri="{FF2B5EF4-FFF2-40B4-BE49-F238E27FC236}">
                <a16:creationId xmlns:a16="http://schemas.microsoft.com/office/drawing/2014/main" id="{A5A56980-E47E-624E-ACFD-6540C7A2DE1A}"/>
              </a:ext>
            </a:extLst>
          </p:cNvPr>
          <p:cNvSpPr>
            <a:spLocks noChangeAspect="1" noEditPoints="1" noChangeArrowheads="1" noChangeShapeType="1" noTextEdit="1"/>
          </p:cNvSpPr>
          <p:nvPr/>
        </p:nvSpPr>
        <p:spPr bwMode="auto">
          <a:xfrm>
            <a:off x="4887993" y="5312806"/>
            <a:ext cx="859471" cy="357376"/>
          </a:xfrm>
          <a:prstGeom prst="roundRect">
            <a:avLst>
              <a:gd name="adj" fmla="val 16667"/>
            </a:avLst>
          </a:prstGeom>
          <a:solidFill>
            <a:srgbClr val="CCFFFF"/>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marL="0" marR="0" algn="ctr">
              <a:spcBef>
                <a:spcPts val="0"/>
              </a:spcBef>
              <a:spcAft>
                <a:spcPts val="0"/>
              </a:spcAft>
              <a:tabLst>
                <a:tab pos="1943100" algn="l"/>
              </a:tabLst>
            </a:pPr>
            <a:r>
              <a:rPr lang="en-US" sz="1200" b="1" cap="small">
                <a:effectLst/>
                <a:latin typeface="Poor Richard"/>
                <a:ea typeface="Times New Roman" panose="02020603050405020304" pitchFamily="18" charset="0"/>
              </a:rPr>
              <a:t>Gentle</a:t>
            </a:r>
            <a:endParaRPr lang="en-US" sz="1200">
              <a:effectLst/>
              <a:latin typeface="Times New Roman" panose="02020603050405020304" pitchFamily="18" charset="0"/>
              <a:ea typeface="Times New Roman" panose="02020603050405020304" pitchFamily="18" charset="0"/>
            </a:endParaRPr>
          </a:p>
        </p:txBody>
      </p:sp>
      <p:sp>
        <p:nvSpPr>
          <p:cNvPr id="183" name="AutoShape 35">
            <a:extLst>
              <a:ext uri="{FF2B5EF4-FFF2-40B4-BE49-F238E27FC236}">
                <a16:creationId xmlns:a16="http://schemas.microsoft.com/office/drawing/2014/main" id="{EE8FCD7A-6686-C54F-8090-BE96718FF220}"/>
              </a:ext>
            </a:extLst>
          </p:cNvPr>
          <p:cNvSpPr>
            <a:spLocks noChangeAspect="1" noEditPoints="1" noChangeArrowheads="1" noChangeShapeType="1" noTextEdit="1"/>
          </p:cNvSpPr>
          <p:nvPr/>
        </p:nvSpPr>
        <p:spPr bwMode="auto">
          <a:xfrm>
            <a:off x="6170517" y="6629400"/>
            <a:ext cx="1600037" cy="457200"/>
          </a:xfrm>
          <a:prstGeom prst="roundRect">
            <a:avLst>
              <a:gd name="adj" fmla="val 16667"/>
            </a:avLst>
          </a:prstGeom>
          <a:solidFill>
            <a:srgbClr val="CCFFFF"/>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marL="0" marR="0" algn="ctr">
              <a:spcBef>
                <a:spcPts val="0"/>
              </a:spcBef>
              <a:spcAft>
                <a:spcPts val="0"/>
              </a:spcAft>
              <a:tabLst>
                <a:tab pos="1943100" algn="l"/>
              </a:tabLst>
            </a:pPr>
            <a:r>
              <a:rPr lang="en-US" sz="1200" b="1" cap="small">
                <a:effectLst/>
                <a:latin typeface="Poor Richard"/>
                <a:ea typeface="Times New Roman" panose="02020603050405020304" pitchFamily="18" charset="0"/>
              </a:rPr>
              <a:t>Bearing one</a:t>
            </a:r>
            <a:endParaRPr lang="en-US" sz="1200">
              <a:effectLst/>
              <a:latin typeface="Times New Roman" panose="02020603050405020304" pitchFamily="18" charset="0"/>
              <a:ea typeface="Times New Roman" panose="02020603050405020304" pitchFamily="18" charset="0"/>
            </a:endParaRPr>
          </a:p>
          <a:p>
            <a:pPr marL="0" marR="0" algn="ctr">
              <a:spcBef>
                <a:spcPts val="0"/>
              </a:spcBef>
              <a:spcAft>
                <a:spcPts val="0"/>
              </a:spcAft>
              <a:tabLst>
                <a:tab pos="1943100" algn="l"/>
              </a:tabLst>
            </a:pPr>
            <a:r>
              <a:rPr lang="en-US" sz="1200" b="1" cap="small">
                <a:effectLst/>
                <a:latin typeface="Poor Richard"/>
                <a:ea typeface="Times New Roman" panose="02020603050405020304" pitchFamily="18" charset="0"/>
              </a:rPr>
              <a:t>another in love</a:t>
            </a:r>
            <a:endParaRPr lang="en-US" sz="1200">
              <a:effectLst/>
              <a:latin typeface="Times New Roman" panose="02020603050405020304" pitchFamily="18" charset="0"/>
              <a:ea typeface="Times New Roman" panose="02020603050405020304" pitchFamily="18" charset="0"/>
            </a:endParaRPr>
          </a:p>
        </p:txBody>
      </p:sp>
      <p:sp>
        <p:nvSpPr>
          <p:cNvPr id="10" name="Rectangle 9">
            <a:extLst>
              <a:ext uri="{FF2B5EF4-FFF2-40B4-BE49-F238E27FC236}">
                <a16:creationId xmlns:a16="http://schemas.microsoft.com/office/drawing/2014/main" id="{0F59D674-439B-1343-98E8-0EF7C50A28A7}"/>
              </a:ext>
            </a:extLst>
          </p:cNvPr>
          <p:cNvSpPr/>
          <p:nvPr/>
        </p:nvSpPr>
        <p:spPr>
          <a:xfrm>
            <a:off x="6244820" y="5111997"/>
            <a:ext cx="1451430" cy="646331"/>
          </a:xfrm>
          <a:prstGeom prst="rect">
            <a:avLst/>
          </a:prstGeom>
        </p:spPr>
        <p:txBody>
          <a:bodyPr wrap="square">
            <a:spAutoFit/>
          </a:bodyPr>
          <a:lstStyle/>
          <a:p>
            <a:pPr algn="ctr">
              <a:tabLst>
                <a:tab pos="914400" algn="l"/>
              </a:tabLst>
            </a:pPr>
            <a:r>
              <a:rPr lang="en-US" sz="1200" cap="small" dirty="0">
                <a:solidFill>
                  <a:srgbClr val="FF0000"/>
                </a:solidFill>
                <a:effectLst>
                  <a:outerShdw blurRad="50800" dist="38100" algn="tr" rotWithShape="0">
                    <a:prstClr val="black">
                      <a:alpha val="40000"/>
                    </a:prstClr>
                  </a:outerShdw>
                </a:effectLst>
                <a:ea typeface="Times New Roman" panose="02020603050405020304" pitchFamily="18" charset="0"/>
              </a:rPr>
              <a:t>Attributes</a:t>
            </a:r>
            <a:r>
              <a:rPr lang="en-US" sz="1200" dirty="0">
                <a:ea typeface="Times New Roman" panose="02020603050405020304" pitchFamily="18" charset="0"/>
              </a:rPr>
              <a:t>  </a:t>
            </a:r>
          </a:p>
          <a:p>
            <a:pPr algn="ctr">
              <a:tabLst>
                <a:tab pos="914400" algn="l"/>
              </a:tabLst>
            </a:pPr>
            <a:r>
              <a:rPr lang="en-US" sz="1200" cap="small" dirty="0">
                <a:solidFill>
                  <a:srgbClr val="FF0000"/>
                </a:solidFill>
                <a:effectLst>
                  <a:outerShdw blurRad="50800" dist="38100" algn="tr" rotWithShape="0">
                    <a:prstClr val="black">
                      <a:alpha val="40000"/>
                    </a:prstClr>
                  </a:outerShdw>
                </a:effectLst>
                <a:ea typeface="Times New Roman" panose="02020603050405020304" pitchFamily="18" charset="0"/>
              </a:rPr>
              <a:t>Of</a:t>
            </a:r>
          </a:p>
          <a:p>
            <a:pPr algn="ctr">
              <a:tabLst>
                <a:tab pos="914400" algn="l"/>
              </a:tabLst>
            </a:pPr>
            <a:r>
              <a:rPr lang="en-US" sz="1200" cap="small" dirty="0">
                <a:solidFill>
                  <a:srgbClr val="FF0000"/>
                </a:solidFill>
                <a:effectLst>
                  <a:outerShdw blurRad="50800" dist="38100" algn="tr" rotWithShape="0">
                    <a:prstClr val="black">
                      <a:alpha val="40000"/>
                    </a:prstClr>
                  </a:outerShdw>
                </a:effectLst>
                <a:ea typeface="Times New Roman" panose="02020603050405020304" pitchFamily="18" charset="0"/>
              </a:rPr>
              <a:t>Newness [4:2]</a:t>
            </a:r>
            <a:endParaRPr lang="en-US" sz="1200" dirty="0">
              <a:effectLst/>
              <a:ea typeface="Times New Roman" panose="02020603050405020304" pitchFamily="18" charset="0"/>
            </a:endParaRPr>
          </a:p>
        </p:txBody>
      </p:sp>
      <p:sp>
        <p:nvSpPr>
          <p:cNvPr id="18" name="Rectangle 17">
            <a:extLst>
              <a:ext uri="{FF2B5EF4-FFF2-40B4-BE49-F238E27FC236}">
                <a16:creationId xmlns:a16="http://schemas.microsoft.com/office/drawing/2014/main" id="{97345D3D-5B17-E546-BA43-BB3834DEB05A}"/>
              </a:ext>
            </a:extLst>
          </p:cNvPr>
          <p:cNvSpPr/>
          <p:nvPr/>
        </p:nvSpPr>
        <p:spPr>
          <a:xfrm>
            <a:off x="6687215" y="938453"/>
            <a:ext cx="1633213" cy="261610"/>
          </a:xfrm>
          <a:prstGeom prst="rect">
            <a:avLst/>
          </a:prstGeom>
        </p:spPr>
        <p:txBody>
          <a:bodyPr wrap="square">
            <a:spAutoFit/>
          </a:bodyPr>
          <a:lstStyle/>
          <a:p>
            <a:pPr marR="0" lvl="0">
              <a:spcBef>
                <a:spcPts val="0"/>
              </a:spcBef>
              <a:spcAft>
                <a:spcPts val="0"/>
              </a:spcAft>
              <a:tabLst>
                <a:tab pos="685800" algn="l"/>
              </a:tabLst>
            </a:pPr>
            <a:r>
              <a:rPr lang="en-US" sz="1050" dirty="0">
                <a:ea typeface="Times New Roman" panose="02020603050405020304" pitchFamily="18" charset="0"/>
              </a:rPr>
              <a:t>Defending Our Identity</a:t>
            </a:r>
          </a:p>
        </p:txBody>
      </p:sp>
      <p:sp>
        <p:nvSpPr>
          <p:cNvPr id="21" name="TextBox 20">
            <a:extLst>
              <a:ext uri="{FF2B5EF4-FFF2-40B4-BE49-F238E27FC236}">
                <a16:creationId xmlns:a16="http://schemas.microsoft.com/office/drawing/2014/main" id="{92661419-1AD0-C943-B727-C699436AACDD}"/>
              </a:ext>
            </a:extLst>
          </p:cNvPr>
          <p:cNvSpPr txBox="1"/>
          <p:nvPr/>
        </p:nvSpPr>
        <p:spPr>
          <a:xfrm>
            <a:off x="5747464" y="613084"/>
            <a:ext cx="1492309" cy="461665"/>
          </a:xfrm>
          <a:prstGeom prst="rect">
            <a:avLst/>
          </a:prstGeom>
          <a:noFill/>
        </p:spPr>
        <p:txBody>
          <a:bodyPr wrap="square" rtlCol="0">
            <a:spAutoFit/>
          </a:bodyPr>
          <a:lstStyle/>
          <a:p>
            <a:r>
              <a:rPr lang="en-US" sz="2400" b="1" dirty="0">
                <a:solidFill>
                  <a:schemeClr val="accent4"/>
                </a:solidFill>
                <a:latin typeface="Copperplate" panose="02000504000000020004" pitchFamily="2" charset="77"/>
              </a:rPr>
              <a:t>walk</a:t>
            </a:r>
          </a:p>
        </p:txBody>
      </p:sp>
      <p:sp>
        <p:nvSpPr>
          <p:cNvPr id="23" name="Rectangle 22">
            <a:extLst>
              <a:ext uri="{FF2B5EF4-FFF2-40B4-BE49-F238E27FC236}">
                <a16:creationId xmlns:a16="http://schemas.microsoft.com/office/drawing/2014/main" id="{25E6A0F3-31DD-9C4B-BBD6-36F55F12BB65}"/>
              </a:ext>
            </a:extLst>
          </p:cNvPr>
          <p:cNvSpPr/>
          <p:nvPr/>
        </p:nvSpPr>
        <p:spPr>
          <a:xfrm>
            <a:off x="6687658" y="530288"/>
            <a:ext cx="1649710" cy="253916"/>
          </a:xfrm>
          <a:prstGeom prst="rect">
            <a:avLst/>
          </a:prstGeom>
        </p:spPr>
        <p:txBody>
          <a:bodyPr wrap="square">
            <a:spAutoFit/>
          </a:bodyPr>
          <a:lstStyle/>
          <a:p>
            <a:pPr marR="0" lvl="0">
              <a:spcBef>
                <a:spcPts val="0"/>
              </a:spcBef>
              <a:spcAft>
                <a:spcPts val="0"/>
              </a:spcAft>
              <a:tabLst>
                <a:tab pos="736600" algn="l"/>
              </a:tabLst>
            </a:pPr>
            <a:r>
              <a:rPr lang="en-US" sz="1050" dirty="0">
                <a:ea typeface="Times New Roman" panose="02020603050405020304" pitchFamily="18" charset="0"/>
              </a:rPr>
              <a:t>Our Identity in Christ</a:t>
            </a:r>
          </a:p>
        </p:txBody>
      </p:sp>
      <p:sp>
        <p:nvSpPr>
          <p:cNvPr id="24" name="TextBox 23">
            <a:extLst>
              <a:ext uri="{FF2B5EF4-FFF2-40B4-BE49-F238E27FC236}">
                <a16:creationId xmlns:a16="http://schemas.microsoft.com/office/drawing/2014/main" id="{2FD87910-0738-5F4C-8BE3-D1783EC9CD6C}"/>
              </a:ext>
            </a:extLst>
          </p:cNvPr>
          <p:cNvSpPr txBox="1"/>
          <p:nvPr/>
        </p:nvSpPr>
        <p:spPr>
          <a:xfrm>
            <a:off x="5886297" y="536877"/>
            <a:ext cx="643676" cy="253916"/>
          </a:xfrm>
          <a:prstGeom prst="rect">
            <a:avLst/>
          </a:prstGeom>
          <a:noFill/>
        </p:spPr>
        <p:txBody>
          <a:bodyPr wrap="square" rtlCol="0">
            <a:spAutoFit/>
          </a:bodyPr>
          <a:lstStyle/>
          <a:p>
            <a:r>
              <a:rPr lang="en-US" sz="1050" dirty="0">
                <a:latin typeface="Copperplate" panose="02000504000000020004" pitchFamily="2" charset="77"/>
              </a:rPr>
              <a:t>sit</a:t>
            </a:r>
          </a:p>
        </p:txBody>
      </p:sp>
      <p:sp>
        <p:nvSpPr>
          <p:cNvPr id="25" name="TextBox 24">
            <a:extLst>
              <a:ext uri="{FF2B5EF4-FFF2-40B4-BE49-F238E27FC236}">
                <a16:creationId xmlns:a16="http://schemas.microsoft.com/office/drawing/2014/main" id="{DD378CCC-81B1-C14E-909F-CA93DB78ACDB}"/>
              </a:ext>
            </a:extLst>
          </p:cNvPr>
          <p:cNvSpPr txBox="1"/>
          <p:nvPr/>
        </p:nvSpPr>
        <p:spPr>
          <a:xfrm>
            <a:off x="5851850" y="930193"/>
            <a:ext cx="760536" cy="253916"/>
          </a:xfrm>
          <a:prstGeom prst="rect">
            <a:avLst/>
          </a:prstGeom>
          <a:noFill/>
        </p:spPr>
        <p:txBody>
          <a:bodyPr wrap="square" rtlCol="0">
            <a:spAutoFit/>
          </a:bodyPr>
          <a:lstStyle/>
          <a:p>
            <a:r>
              <a:rPr lang="en-US" sz="1050" dirty="0">
                <a:latin typeface="Copperplate" panose="02000504000000020004" pitchFamily="2" charset="77"/>
              </a:rPr>
              <a:t>STAND</a:t>
            </a:r>
          </a:p>
        </p:txBody>
      </p:sp>
      <p:sp>
        <p:nvSpPr>
          <p:cNvPr id="26" name="Rectangle 25">
            <a:extLst>
              <a:ext uri="{FF2B5EF4-FFF2-40B4-BE49-F238E27FC236}">
                <a16:creationId xmlns:a16="http://schemas.microsoft.com/office/drawing/2014/main" id="{92FC9E28-C604-E44E-9808-8A14F7B48E6B}"/>
              </a:ext>
            </a:extLst>
          </p:cNvPr>
          <p:cNvSpPr/>
          <p:nvPr/>
        </p:nvSpPr>
        <p:spPr>
          <a:xfrm>
            <a:off x="6687216" y="715878"/>
            <a:ext cx="1234633" cy="261610"/>
          </a:xfrm>
          <a:prstGeom prst="rect">
            <a:avLst/>
          </a:prstGeom>
        </p:spPr>
        <p:txBody>
          <a:bodyPr wrap="none">
            <a:spAutoFit/>
          </a:bodyPr>
          <a:lstStyle/>
          <a:p>
            <a:pPr marR="0" lvl="0">
              <a:spcBef>
                <a:spcPts val="0"/>
              </a:spcBef>
              <a:spcAft>
                <a:spcPts val="0"/>
              </a:spcAft>
              <a:tabLst>
                <a:tab pos="736600" algn="l"/>
              </a:tabLst>
            </a:pPr>
            <a:r>
              <a:rPr lang="en-US" sz="1050" dirty="0">
                <a:solidFill>
                  <a:schemeClr val="accent4"/>
                </a:solidFill>
                <a:ea typeface="Times New Roman" panose="02020603050405020304" pitchFamily="18" charset="0"/>
              </a:rPr>
              <a:t>Living Our Identity</a:t>
            </a:r>
          </a:p>
        </p:txBody>
      </p:sp>
      <p:sp>
        <p:nvSpPr>
          <p:cNvPr id="29" name="Frame 28">
            <a:extLst>
              <a:ext uri="{FF2B5EF4-FFF2-40B4-BE49-F238E27FC236}">
                <a16:creationId xmlns:a16="http://schemas.microsoft.com/office/drawing/2014/main" id="{E443AA76-E729-C641-94B7-A65F8C2CF048}"/>
              </a:ext>
            </a:extLst>
          </p:cNvPr>
          <p:cNvSpPr/>
          <p:nvPr/>
        </p:nvSpPr>
        <p:spPr>
          <a:xfrm>
            <a:off x="5747464" y="495434"/>
            <a:ext cx="2589903" cy="716013"/>
          </a:xfrm>
          <a:prstGeom prst="frame">
            <a:avLst>
              <a:gd name="adj1" fmla="val 553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Rectangle 1">
            <a:extLst>
              <a:ext uri="{FF2B5EF4-FFF2-40B4-BE49-F238E27FC236}">
                <a16:creationId xmlns:a16="http://schemas.microsoft.com/office/drawing/2014/main" id="{126E75D1-1546-2F43-9EE5-CBE75A0852E7}"/>
              </a:ext>
            </a:extLst>
          </p:cNvPr>
          <p:cNvSpPr/>
          <p:nvPr/>
        </p:nvSpPr>
        <p:spPr>
          <a:xfrm>
            <a:off x="4887993" y="3149166"/>
            <a:ext cx="4645177" cy="738664"/>
          </a:xfrm>
          <a:prstGeom prst="rect">
            <a:avLst/>
          </a:prstGeom>
        </p:spPr>
        <p:txBody>
          <a:bodyPr wrap="square">
            <a:spAutoFit/>
          </a:bodyPr>
          <a:lstStyle/>
          <a:p>
            <a:r>
              <a:rPr lang="en-US" sz="1050" i="1" dirty="0">
                <a:solidFill>
                  <a:srgbClr val="000000"/>
                </a:solidFill>
              </a:rPr>
              <a:t>I therefore, a prisoner for the Lord, urge you to</a:t>
            </a:r>
            <a:r>
              <a:rPr lang="en-US" sz="1050" b="1" i="1" dirty="0">
                <a:solidFill>
                  <a:srgbClr val="000000"/>
                </a:solidFill>
              </a:rPr>
              <a:t> walk in a manner worthy of the calling </a:t>
            </a:r>
            <a:r>
              <a:rPr lang="en-US" sz="1050" i="1" dirty="0">
                <a:solidFill>
                  <a:srgbClr val="000000"/>
                </a:solidFill>
              </a:rPr>
              <a:t>to which you have been called, </a:t>
            </a:r>
            <a:r>
              <a:rPr lang="en-US" sz="1050" b="1" i="1" baseline="30000" dirty="0">
                <a:solidFill>
                  <a:srgbClr val="000000"/>
                </a:solidFill>
              </a:rPr>
              <a:t>2 </a:t>
            </a:r>
            <a:r>
              <a:rPr lang="en-US" sz="1050" i="1" dirty="0">
                <a:solidFill>
                  <a:srgbClr val="000000"/>
                </a:solidFill>
              </a:rPr>
              <a:t>with all humility and gentleness, with patience, bearing with one another in love,…</a:t>
            </a:r>
          </a:p>
          <a:p>
            <a:r>
              <a:rPr lang="en-US" sz="1050" dirty="0">
                <a:solidFill>
                  <a:srgbClr val="000000"/>
                </a:solidFill>
              </a:rPr>
              <a:t>Ephesians 4:1-2 ESV</a:t>
            </a:r>
            <a:endParaRPr lang="en-US" sz="1050" dirty="0"/>
          </a:p>
        </p:txBody>
      </p:sp>
      <p:sp>
        <p:nvSpPr>
          <p:cNvPr id="3" name="TextBox 2">
            <a:extLst>
              <a:ext uri="{FF2B5EF4-FFF2-40B4-BE49-F238E27FC236}">
                <a16:creationId xmlns:a16="http://schemas.microsoft.com/office/drawing/2014/main" id="{DF8FE2FC-FA0B-1A35-D179-3841F70B06A8}"/>
              </a:ext>
            </a:extLst>
          </p:cNvPr>
          <p:cNvSpPr txBox="1"/>
          <p:nvPr/>
        </p:nvSpPr>
        <p:spPr>
          <a:xfrm>
            <a:off x="-6006" y="7086600"/>
            <a:ext cx="359160" cy="230832"/>
          </a:xfrm>
          <a:prstGeom prst="rect">
            <a:avLst/>
          </a:prstGeom>
          <a:noFill/>
        </p:spPr>
        <p:txBody>
          <a:bodyPr wrap="square" rtlCol="0">
            <a:spAutoFit/>
          </a:bodyPr>
          <a:lstStyle/>
          <a:p>
            <a:r>
              <a:rPr lang="en-US" sz="900" dirty="0"/>
              <a:t>16.</a:t>
            </a:r>
          </a:p>
        </p:txBody>
      </p:sp>
      <p:sp>
        <p:nvSpPr>
          <p:cNvPr id="4" name="TextBox 3">
            <a:extLst>
              <a:ext uri="{FF2B5EF4-FFF2-40B4-BE49-F238E27FC236}">
                <a16:creationId xmlns:a16="http://schemas.microsoft.com/office/drawing/2014/main" id="{E2C607C0-239C-0ADE-7104-B17E051CA391}"/>
              </a:ext>
            </a:extLst>
          </p:cNvPr>
          <p:cNvSpPr txBox="1"/>
          <p:nvPr/>
        </p:nvSpPr>
        <p:spPr>
          <a:xfrm>
            <a:off x="64256" y="1418678"/>
            <a:ext cx="3786118" cy="5078313"/>
          </a:xfrm>
          <a:prstGeom prst="rect">
            <a:avLst/>
          </a:prstGeom>
          <a:noFill/>
        </p:spPr>
        <p:txBody>
          <a:bodyPr wrap="square">
            <a:spAutoFit/>
          </a:bodyPr>
          <a:lstStyle/>
          <a:p>
            <a:pPr marL="342900" marR="0" lvl="0" indent="-342900">
              <a:spcBef>
                <a:spcPts val="0"/>
              </a:spcBef>
              <a:spcAft>
                <a:spcPts val="0"/>
              </a:spcAft>
              <a:buFont typeface="+mj-lt"/>
              <a:buAutoNum type="arabicPeriod"/>
              <a:tabLst>
                <a:tab pos="457200" algn="l"/>
              </a:tabLst>
            </a:pPr>
            <a:r>
              <a:rPr lang="en-US" sz="1200" dirty="0">
                <a:effectLst/>
                <a:latin typeface="Poor Richard" panose="02080502050505020702" pitchFamily="18" charset="77"/>
                <a:ea typeface="Times New Roman" panose="02020603050405020304" pitchFamily="18" charset="0"/>
              </a:rPr>
              <a:t>The Apostle Paul is working with both Jews and Gentiles in the Hall of Tyrannus through whom all the “Jews and Greeks in the Province of Asia heard the word of the Lord.” Ephesus was a city ruled by the sensual worship of the goddess Diana and filled with witchcraft. Families were broken, marriages were broken, genders were compromised, sexua</a:t>
            </a:r>
            <a:r>
              <a:rPr lang="en-US" sz="1200" dirty="0">
                <a:latin typeface="Poor Richard" panose="02080502050505020702" pitchFamily="18" charset="77"/>
                <a:ea typeface="Times New Roman" panose="02020603050405020304" pitchFamily="18" charset="0"/>
              </a:rPr>
              <a:t>l preferences were compromised. Write down a few similarities between the status of Ephesus during Paul’s time and the world we live in now…</a:t>
            </a:r>
          </a:p>
          <a:p>
            <a:pPr marR="0" lvl="0">
              <a:spcBef>
                <a:spcPts val="0"/>
              </a:spcBef>
              <a:spcAft>
                <a:spcPts val="0"/>
              </a:spcAft>
              <a:tabLst>
                <a:tab pos="457200" algn="l"/>
              </a:tabLst>
            </a:pPr>
            <a:endParaRPr lang="en-US" sz="1200" dirty="0">
              <a:effectLst/>
              <a:latin typeface="Poor Richard" panose="02080502050505020702" pitchFamily="18" charset="77"/>
              <a:ea typeface="Times New Roman" panose="02020603050405020304" pitchFamily="18" charset="0"/>
            </a:endParaRPr>
          </a:p>
          <a:p>
            <a:pPr marR="0" lvl="0">
              <a:spcBef>
                <a:spcPts val="0"/>
              </a:spcBef>
              <a:spcAft>
                <a:spcPts val="0"/>
              </a:spcAft>
              <a:tabLst>
                <a:tab pos="457200" algn="l"/>
              </a:tabLst>
            </a:pPr>
            <a:endParaRPr lang="en-US" sz="1200" dirty="0">
              <a:effectLst/>
              <a:latin typeface="Poor Richard" panose="02080502050505020702" pitchFamily="18" charset="77"/>
              <a:ea typeface="Times New Roman" panose="02020603050405020304" pitchFamily="18" charset="0"/>
            </a:endParaRPr>
          </a:p>
          <a:p>
            <a:pPr marL="11113" marR="0" lvl="0">
              <a:spcBef>
                <a:spcPts val="0"/>
              </a:spcBef>
              <a:spcAft>
                <a:spcPts val="0"/>
              </a:spcAft>
              <a:tabLst>
                <a:tab pos="457200" algn="l"/>
              </a:tabLst>
            </a:pPr>
            <a:endParaRPr lang="en-US" sz="1200" dirty="0">
              <a:effectLst/>
              <a:latin typeface="Poor Richard" panose="02080502050505020702" pitchFamily="18" charset="77"/>
              <a:ea typeface="Times New Roman" panose="02020603050405020304" pitchFamily="18" charset="0"/>
            </a:endParaRPr>
          </a:p>
          <a:p>
            <a:pPr marL="239713" marR="0" lvl="0" indent="-228600">
              <a:spcBef>
                <a:spcPts val="0"/>
              </a:spcBef>
              <a:spcAft>
                <a:spcPts val="0"/>
              </a:spcAft>
              <a:buFont typeface="+mj-lt"/>
              <a:buAutoNum type="arabicPeriod" startAt="2"/>
              <a:tabLst>
                <a:tab pos="457200" algn="l"/>
              </a:tabLst>
            </a:pPr>
            <a:r>
              <a:rPr lang="en-US" sz="1200" dirty="0">
                <a:latin typeface="Poor Richard" panose="02080502050505020702" pitchFamily="18" charset="77"/>
                <a:ea typeface="Times New Roman" panose="02020603050405020304" pitchFamily="18" charset="0"/>
              </a:rPr>
              <a:t>In 5:21, what does it mean when a husband and wife, “submit to one another out of reverence for Christ”?</a:t>
            </a:r>
          </a:p>
          <a:p>
            <a:pPr marL="239713"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endParaRPr>
          </a:p>
          <a:p>
            <a:pPr marL="239713"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endParaRPr>
          </a:p>
          <a:p>
            <a:pPr marL="239713" marR="0" lvl="0" indent="-228600">
              <a:spcBef>
                <a:spcPts val="0"/>
              </a:spcBef>
              <a:spcAft>
                <a:spcPts val="0"/>
              </a:spcAft>
              <a:buFont typeface="+mj-lt"/>
              <a:buAutoNum type="arabicPeriod" startAt="2"/>
              <a:tabLst>
                <a:tab pos="457200" algn="l"/>
              </a:tabLst>
            </a:pPr>
            <a:r>
              <a:rPr lang="en-US" sz="1200" dirty="0">
                <a:latin typeface="Poor Richard" panose="02080502050505020702" pitchFamily="18" charset="77"/>
                <a:ea typeface="Times New Roman" panose="02020603050405020304" pitchFamily="18" charset="0"/>
              </a:rPr>
              <a:t>In 6:4, what are some ways fathers are capable of “exasperate” their children. How is this word different than “training and instruction in the Lord”?</a:t>
            </a:r>
          </a:p>
          <a:p>
            <a:pPr marL="239713"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endParaRPr>
          </a:p>
          <a:p>
            <a:pPr marL="239713"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endParaRPr>
          </a:p>
          <a:p>
            <a:pPr marL="239713" marR="0" lvl="0" indent="-228600">
              <a:spcBef>
                <a:spcPts val="0"/>
              </a:spcBef>
              <a:spcAft>
                <a:spcPts val="0"/>
              </a:spcAft>
              <a:buFont typeface="+mj-lt"/>
              <a:buAutoNum type="arabicPeriod" startAt="2"/>
              <a:tabLst>
                <a:tab pos="457200" algn="l"/>
              </a:tabLst>
            </a:pPr>
            <a:r>
              <a:rPr lang="en-US" sz="1200" dirty="0">
                <a:latin typeface="Poor Richard" panose="02080502050505020702" pitchFamily="18" charset="77"/>
                <a:ea typeface="Times New Roman" panose="02020603050405020304" pitchFamily="18" charset="0"/>
              </a:rPr>
              <a:t>Read 6:5-9,. Human slavery is horrible and unbiblical and ungodly  in our world today and it was not much better in Paul’s world. However, the way Paul challenges slaves and masters was to ”walk worthy of their calling” within their current circumstance.  Write down some ways godly people can shatter the power of slavery in our world?</a:t>
            </a:r>
          </a:p>
        </p:txBody>
      </p:sp>
      <p:pic>
        <p:nvPicPr>
          <p:cNvPr id="5" name="Graphic 4" descr="Clipboard outline">
            <a:extLst>
              <a:ext uri="{FF2B5EF4-FFF2-40B4-BE49-F238E27FC236}">
                <a16:creationId xmlns:a16="http://schemas.microsoft.com/office/drawing/2014/main" id="{DB25FA50-CC44-C750-E0E9-218F5A27C23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122896" y="-27785"/>
            <a:ext cx="1860206" cy="1453091"/>
          </a:xfrm>
          <a:prstGeom prst="rect">
            <a:avLst/>
          </a:prstGeom>
        </p:spPr>
      </p:pic>
      <p:sp>
        <p:nvSpPr>
          <p:cNvPr id="6" name="TextBox 5">
            <a:extLst>
              <a:ext uri="{FF2B5EF4-FFF2-40B4-BE49-F238E27FC236}">
                <a16:creationId xmlns:a16="http://schemas.microsoft.com/office/drawing/2014/main" id="{ED8659F7-AAAF-A023-DAAE-B8C3AD1DD331}"/>
              </a:ext>
            </a:extLst>
          </p:cNvPr>
          <p:cNvSpPr txBox="1"/>
          <p:nvPr/>
        </p:nvSpPr>
        <p:spPr>
          <a:xfrm>
            <a:off x="1395678" y="523106"/>
            <a:ext cx="1314641" cy="276999"/>
          </a:xfrm>
          <a:prstGeom prst="rect">
            <a:avLst/>
          </a:prstGeom>
          <a:noFill/>
        </p:spPr>
        <p:txBody>
          <a:bodyPr wrap="square">
            <a:spAutoFit/>
          </a:bodyPr>
          <a:lstStyle/>
          <a:p>
            <a:pPr algn="ctr"/>
            <a:r>
              <a:rPr lang="en-US" sz="1200" b="1" cap="small" dirty="0">
                <a:effectLst>
                  <a:outerShdw blurRad="50800" dist="38100" algn="tr" rotWithShape="0">
                    <a:prstClr val="black">
                      <a:alpha val="40000"/>
                    </a:prstClr>
                  </a:outerShdw>
                </a:effectLst>
                <a:latin typeface="Poor Richard" panose="02080502050505020702" pitchFamily="18" charset="77"/>
                <a:ea typeface="Times New Roman" panose="02020603050405020304" pitchFamily="18" charset="0"/>
                <a:cs typeface="Times New Roman" panose="02020603050405020304" pitchFamily="18" charset="0"/>
              </a:rPr>
              <a:t>Home Questions</a:t>
            </a:r>
            <a:endParaRPr lang="en-US" sz="1200" b="1" dirty="0"/>
          </a:p>
        </p:txBody>
      </p:sp>
      <p:sp>
        <p:nvSpPr>
          <p:cNvPr id="7" name="TextBox 6">
            <a:extLst>
              <a:ext uri="{FF2B5EF4-FFF2-40B4-BE49-F238E27FC236}">
                <a16:creationId xmlns:a16="http://schemas.microsoft.com/office/drawing/2014/main" id="{1A9190AB-6EF9-39D1-277E-FB76C65DC633}"/>
              </a:ext>
            </a:extLst>
          </p:cNvPr>
          <p:cNvSpPr txBox="1"/>
          <p:nvPr/>
        </p:nvSpPr>
        <p:spPr>
          <a:xfrm>
            <a:off x="1580059" y="800105"/>
            <a:ext cx="1281164" cy="276999"/>
          </a:xfrm>
          <a:prstGeom prst="rect">
            <a:avLst/>
          </a:prstGeom>
          <a:noFill/>
        </p:spPr>
        <p:txBody>
          <a:bodyPr wrap="square">
            <a:spAutoFit/>
          </a:bodyPr>
          <a:lstStyle/>
          <a:p>
            <a:r>
              <a:rPr lang="en-US" sz="1200" b="1" cap="small" dirty="0">
                <a:effectLst>
                  <a:outerShdw blurRad="50800" dist="38100" algn="tr" rotWithShape="0">
                    <a:prstClr val="black">
                      <a:alpha val="40000"/>
                    </a:prstClr>
                  </a:outerShdw>
                </a:effectLst>
                <a:latin typeface="Poor Richard" panose="02080502050505020702" pitchFamily="18" charset="77"/>
                <a:ea typeface="Times New Roman" panose="02020603050405020304" pitchFamily="18" charset="0"/>
                <a:cs typeface="Times New Roman" panose="02020603050405020304" pitchFamily="18" charset="0"/>
              </a:rPr>
              <a:t>for Week 6</a:t>
            </a:r>
            <a:endParaRPr lang="en-US" sz="1200" b="1" dirty="0"/>
          </a:p>
        </p:txBody>
      </p:sp>
      <p:sp>
        <p:nvSpPr>
          <p:cNvPr id="8" name="Rectangle 7">
            <a:extLst>
              <a:ext uri="{FF2B5EF4-FFF2-40B4-BE49-F238E27FC236}">
                <a16:creationId xmlns:a16="http://schemas.microsoft.com/office/drawing/2014/main" id="{9285A1D3-7FA3-F7BC-9503-B5A8D97C971C}"/>
              </a:ext>
            </a:extLst>
          </p:cNvPr>
          <p:cNvSpPr/>
          <p:nvPr/>
        </p:nvSpPr>
        <p:spPr>
          <a:xfrm>
            <a:off x="4891996" y="43934"/>
            <a:ext cx="1135247" cy="369332"/>
          </a:xfrm>
          <a:prstGeom prst="rect">
            <a:avLst/>
          </a:prstGeom>
        </p:spPr>
        <p:txBody>
          <a:bodyPr wrap="none">
            <a:spAutoFit/>
          </a:bodyPr>
          <a:lstStyle/>
          <a:p>
            <a:pPr marR="0" lvl="0">
              <a:spcBef>
                <a:spcPts val="0"/>
              </a:spcBef>
              <a:spcAft>
                <a:spcPts val="0"/>
              </a:spcAft>
              <a:tabLst>
                <a:tab pos="736600" algn="l"/>
              </a:tabLst>
            </a:pPr>
            <a:r>
              <a:rPr lang="en-US" b="1" u="sng" dirty="0">
                <a:ea typeface="Times New Roman" panose="02020603050405020304" pitchFamily="18" charset="0"/>
              </a:rPr>
              <a:t>Ephesians</a:t>
            </a:r>
          </a:p>
        </p:txBody>
      </p:sp>
      <p:sp>
        <p:nvSpPr>
          <p:cNvPr id="11" name="Rectangle 10">
            <a:extLst>
              <a:ext uri="{FF2B5EF4-FFF2-40B4-BE49-F238E27FC236}">
                <a16:creationId xmlns:a16="http://schemas.microsoft.com/office/drawing/2014/main" id="{955E379E-47D9-5769-ED3F-A11ABB41B015}"/>
              </a:ext>
            </a:extLst>
          </p:cNvPr>
          <p:cNvSpPr/>
          <p:nvPr/>
        </p:nvSpPr>
        <p:spPr>
          <a:xfrm>
            <a:off x="8533667" y="63909"/>
            <a:ext cx="226425" cy="244147"/>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1DA8619-5499-8814-E1E6-2C64ED7C15E2}"/>
              </a:ext>
            </a:extLst>
          </p:cNvPr>
          <p:cNvSpPr/>
          <p:nvPr/>
        </p:nvSpPr>
        <p:spPr>
          <a:xfrm>
            <a:off x="6970516" y="52656"/>
            <a:ext cx="2253778" cy="25649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CE7BB325-DD66-66AA-74F5-AFCBFC29AFF9}"/>
              </a:ext>
            </a:extLst>
          </p:cNvPr>
          <p:cNvCxnSpPr/>
          <p:nvPr/>
        </p:nvCxnSpPr>
        <p:spPr>
          <a:xfrm>
            <a:off x="7850777" y="52656"/>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C38CF167-41DA-5FC9-BF72-FEE1D8585DB4}"/>
              </a:ext>
            </a:extLst>
          </p:cNvPr>
          <p:cNvCxnSpPr/>
          <p:nvPr/>
        </p:nvCxnSpPr>
        <p:spPr>
          <a:xfrm>
            <a:off x="8066459" y="52656"/>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D9BAE91-5FD3-03CF-BE99-A1CBB3E36181}"/>
              </a:ext>
            </a:extLst>
          </p:cNvPr>
          <p:cNvCxnSpPr/>
          <p:nvPr/>
        </p:nvCxnSpPr>
        <p:spPr>
          <a:xfrm>
            <a:off x="8310047" y="52656"/>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69F20AA8-040F-CEC6-5D18-43E98DB28F27}"/>
              </a:ext>
            </a:extLst>
          </p:cNvPr>
          <p:cNvCxnSpPr/>
          <p:nvPr/>
        </p:nvCxnSpPr>
        <p:spPr>
          <a:xfrm>
            <a:off x="8525694" y="48300"/>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9474D05F-A44F-72EB-472A-0DE4807D7964}"/>
              </a:ext>
            </a:extLst>
          </p:cNvPr>
          <p:cNvCxnSpPr/>
          <p:nvPr/>
        </p:nvCxnSpPr>
        <p:spPr>
          <a:xfrm>
            <a:off x="8741376" y="48300"/>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7C91C3D-E0B9-A3B4-CFC7-F4D7A24D3869}"/>
              </a:ext>
            </a:extLst>
          </p:cNvPr>
          <p:cNvCxnSpPr/>
          <p:nvPr/>
        </p:nvCxnSpPr>
        <p:spPr>
          <a:xfrm>
            <a:off x="8971901" y="48300"/>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AE1B0BF-9F27-92C6-274F-599658256061}"/>
              </a:ext>
            </a:extLst>
          </p:cNvPr>
          <p:cNvCxnSpPr/>
          <p:nvPr/>
        </p:nvCxnSpPr>
        <p:spPr>
          <a:xfrm>
            <a:off x="7624352" y="35237"/>
            <a:ext cx="0" cy="260853"/>
          </a:xfrm>
          <a:prstGeom prst="line">
            <a:avLst/>
          </a:prstGeom>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B12525BC-8C87-1CA0-87AC-D817D455C4B3}"/>
              </a:ext>
            </a:extLst>
          </p:cNvPr>
          <p:cNvSpPr txBox="1"/>
          <p:nvPr/>
        </p:nvSpPr>
        <p:spPr>
          <a:xfrm>
            <a:off x="7598225" y="33174"/>
            <a:ext cx="226425" cy="276999"/>
          </a:xfrm>
          <a:prstGeom prst="rect">
            <a:avLst/>
          </a:prstGeom>
          <a:noFill/>
        </p:spPr>
        <p:txBody>
          <a:bodyPr wrap="square" rtlCol="0">
            <a:spAutoFit/>
          </a:bodyPr>
          <a:lstStyle/>
          <a:p>
            <a:r>
              <a:rPr lang="en-US" sz="1200" dirty="0">
                <a:latin typeface="Century Gothic" panose="020B0502020202020204" pitchFamily="34" charset="0"/>
              </a:rPr>
              <a:t>1</a:t>
            </a:r>
          </a:p>
        </p:txBody>
      </p:sp>
      <p:sp>
        <p:nvSpPr>
          <p:cNvPr id="28" name="TextBox 27">
            <a:extLst>
              <a:ext uri="{FF2B5EF4-FFF2-40B4-BE49-F238E27FC236}">
                <a16:creationId xmlns:a16="http://schemas.microsoft.com/office/drawing/2014/main" id="{C135E3D1-79DA-C70E-B7E2-E6376D56B268}"/>
              </a:ext>
            </a:extLst>
          </p:cNvPr>
          <p:cNvSpPr txBox="1"/>
          <p:nvPr/>
        </p:nvSpPr>
        <p:spPr>
          <a:xfrm>
            <a:off x="7829003" y="43236"/>
            <a:ext cx="226425" cy="276999"/>
          </a:xfrm>
          <a:prstGeom prst="rect">
            <a:avLst/>
          </a:prstGeom>
          <a:noFill/>
        </p:spPr>
        <p:txBody>
          <a:bodyPr wrap="square" rtlCol="0">
            <a:spAutoFit/>
          </a:bodyPr>
          <a:lstStyle/>
          <a:p>
            <a:r>
              <a:rPr lang="en-US" sz="1200" dirty="0">
                <a:latin typeface="Century Gothic" panose="020B0502020202020204" pitchFamily="34" charset="0"/>
              </a:rPr>
              <a:t>2</a:t>
            </a:r>
          </a:p>
        </p:txBody>
      </p:sp>
      <p:sp>
        <p:nvSpPr>
          <p:cNvPr id="30" name="TextBox 29">
            <a:extLst>
              <a:ext uri="{FF2B5EF4-FFF2-40B4-BE49-F238E27FC236}">
                <a16:creationId xmlns:a16="http://schemas.microsoft.com/office/drawing/2014/main" id="{357DBA4C-6136-FE22-2FCD-14D2A2B7E056}"/>
              </a:ext>
            </a:extLst>
          </p:cNvPr>
          <p:cNvSpPr txBox="1"/>
          <p:nvPr/>
        </p:nvSpPr>
        <p:spPr>
          <a:xfrm>
            <a:off x="8054630" y="39587"/>
            <a:ext cx="226425" cy="276999"/>
          </a:xfrm>
          <a:prstGeom prst="rect">
            <a:avLst/>
          </a:prstGeom>
          <a:noFill/>
        </p:spPr>
        <p:txBody>
          <a:bodyPr wrap="square" rtlCol="0">
            <a:spAutoFit/>
          </a:bodyPr>
          <a:lstStyle/>
          <a:p>
            <a:r>
              <a:rPr lang="en-US" sz="1200" dirty="0">
                <a:latin typeface="Century Gothic" panose="020B0502020202020204" pitchFamily="34" charset="0"/>
              </a:rPr>
              <a:t>3</a:t>
            </a:r>
          </a:p>
        </p:txBody>
      </p:sp>
      <p:sp>
        <p:nvSpPr>
          <p:cNvPr id="32" name="TextBox 31">
            <a:extLst>
              <a:ext uri="{FF2B5EF4-FFF2-40B4-BE49-F238E27FC236}">
                <a16:creationId xmlns:a16="http://schemas.microsoft.com/office/drawing/2014/main" id="{DD80ECFD-4CBE-B357-290E-65518A0B56E8}"/>
              </a:ext>
            </a:extLst>
          </p:cNvPr>
          <p:cNvSpPr txBox="1"/>
          <p:nvPr/>
        </p:nvSpPr>
        <p:spPr>
          <a:xfrm>
            <a:off x="8277659" y="32518"/>
            <a:ext cx="226425" cy="276999"/>
          </a:xfrm>
          <a:prstGeom prst="rect">
            <a:avLst/>
          </a:prstGeom>
          <a:noFill/>
        </p:spPr>
        <p:txBody>
          <a:bodyPr wrap="square" rtlCol="0">
            <a:spAutoFit/>
          </a:bodyPr>
          <a:lstStyle/>
          <a:p>
            <a:r>
              <a:rPr lang="en-US" sz="1200" dirty="0">
                <a:latin typeface="Century Gothic" panose="020B0502020202020204" pitchFamily="34" charset="0"/>
              </a:rPr>
              <a:t>4</a:t>
            </a:r>
          </a:p>
        </p:txBody>
      </p:sp>
      <p:sp>
        <p:nvSpPr>
          <p:cNvPr id="33" name="TextBox 32">
            <a:extLst>
              <a:ext uri="{FF2B5EF4-FFF2-40B4-BE49-F238E27FC236}">
                <a16:creationId xmlns:a16="http://schemas.microsoft.com/office/drawing/2014/main" id="{6E4674D2-61A4-B26E-F8A3-4DA68DBD7FBD}"/>
              </a:ext>
            </a:extLst>
          </p:cNvPr>
          <p:cNvSpPr txBox="1"/>
          <p:nvPr/>
        </p:nvSpPr>
        <p:spPr>
          <a:xfrm>
            <a:off x="8495651" y="43943"/>
            <a:ext cx="226425" cy="276999"/>
          </a:xfrm>
          <a:prstGeom prst="rect">
            <a:avLst/>
          </a:prstGeom>
          <a:noFill/>
        </p:spPr>
        <p:txBody>
          <a:bodyPr wrap="square" rtlCol="0">
            <a:spAutoFit/>
          </a:bodyPr>
          <a:lstStyle/>
          <a:p>
            <a:r>
              <a:rPr lang="en-US" sz="1200" dirty="0">
                <a:latin typeface="Century Gothic" panose="020B0502020202020204" pitchFamily="34" charset="0"/>
              </a:rPr>
              <a:t>5</a:t>
            </a:r>
          </a:p>
        </p:txBody>
      </p:sp>
      <p:sp>
        <p:nvSpPr>
          <p:cNvPr id="34" name="TextBox 33">
            <a:extLst>
              <a:ext uri="{FF2B5EF4-FFF2-40B4-BE49-F238E27FC236}">
                <a16:creationId xmlns:a16="http://schemas.microsoft.com/office/drawing/2014/main" id="{3A33DACA-0375-F174-5DE6-34CC1E835A97}"/>
              </a:ext>
            </a:extLst>
          </p:cNvPr>
          <p:cNvSpPr txBox="1"/>
          <p:nvPr/>
        </p:nvSpPr>
        <p:spPr>
          <a:xfrm>
            <a:off x="8726429" y="39587"/>
            <a:ext cx="226425" cy="276999"/>
          </a:xfrm>
          <a:prstGeom prst="rect">
            <a:avLst/>
          </a:prstGeom>
          <a:noFill/>
        </p:spPr>
        <p:txBody>
          <a:bodyPr wrap="square" rtlCol="0">
            <a:spAutoFit/>
          </a:bodyPr>
          <a:lstStyle/>
          <a:p>
            <a:r>
              <a:rPr lang="en-US" sz="1200" dirty="0">
                <a:latin typeface="Century Gothic" panose="020B0502020202020204" pitchFamily="34" charset="0"/>
              </a:rPr>
              <a:t>6</a:t>
            </a:r>
          </a:p>
        </p:txBody>
      </p:sp>
      <p:sp>
        <p:nvSpPr>
          <p:cNvPr id="35" name="TextBox 34">
            <a:extLst>
              <a:ext uri="{FF2B5EF4-FFF2-40B4-BE49-F238E27FC236}">
                <a16:creationId xmlns:a16="http://schemas.microsoft.com/office/drawing/2014/main" id="{0B1F4293-038B-4982-A51D-59DF5D0217D1}"/>
              </a:ext>
            </a:extLst>
          </p:cNvPr>
          <p:cNvSpPr txBox="1"/>
          <p:nvPr/>
        </p:nvSpPr>
        <p:spPr>
          <a:xfrm>
            <a:off x="8957207" y="48294"/>
            <a:ext cx="226425" cy="276999"/>
          </a:xfrm>
          <a:prstGeom prst="rect">
            <a:avLst/>
          </a:prstGeom>
          <a:noFill/>
        </p:spPr>
        <p:txBody>
          <a:bodyPr wrap="square" rtlCol="0">
            <a:spAutoFit/>
          </a:bodyPr>
          <a:lstStyle/>
          <a:p>
            <a:r>
              <a:rPr lang="en-US" sz="1200" dirty="0">
                <a:latin typeface="Century Gothic" panose="020B0502020202020204" pitchFamily="34" charset="0"/>
              </a:rPr>
              <a:t>7</a:t>
            </a:r>
          </a:p>
        </p:txBody>
      </p:sp>
      <p:sp>
        <p:nvSpPr>
          <p:cNvPr id="36" name="TextBox 35">
            <a:extLst>
              <a:ext uri="{FF2B5EF4-FFF2-40B4-BE49-F238E27FC236}">
                <a16:creationId xmlns:a16="http://schemas.microsoft.com/office/drawing/2014/main" id="{18975813-A145-DC27-626F-EF85FACDE39F}"/>
              </a:ext>
            </a:extLst>
          </p:cNvPr>
          <p:cNvSpPr txBox="1"/>
          <p:nvPr/>
        </p:nvSpPr>
        <p:spPr>
          <a:xfrm>
            <a:off x="6981364" y="44278"/>
            <a:ext cx="742967" cy="276999"/>
          </a:xfrm>
          <a:prstGeom prst="rect">
            <a:avLst/>
          </a:prstGeom>
          <a:noFill/>
        </p:spPr>
        <p:txBody>
          <a:bodyPr wrap="square" rtlCol="0">
            <a:spAutoFit/>
          </a:bodyPr>
          <a:lstStyle/>
          <a:p>
            <a:r>
              <a:rPr lang="en-US" sz="1200" dirty="0">
                <a:latin typeface="Century Gothic" panose="020B0502020202020204" pitchFamily="34" charset="0"/>
              </a:rPr>
              <a:t>week</a:t>
            </a:r>
          </a:p>
        </p:txBody>
      </p:sp>
    </p:spTree>
    <p:extLst>
      <p:ext uri="{BB962C8B-B14F-4D97-AF65-F5344CB8AC3E}">
        <p14:creationId xmlns:p14="http://schemas.microsoft.com/office/powerpoint/2010/main" val="2873514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a:extLst>
              <a:ext uri="{FF2B5EF4-FFF2-40B4-BE49-F238E27FC236}">
                <a16:creationId xmlns:a16="http://schemas.microsoft.com/office/drawing/2014/main" id="{4BE7FF85-82AA-334D-8D42-1A741328C14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571" y="483921"/>
            <a:ext cx="231910" cy="351315"/>
          </a:xfrm>
          <a:prstGeom prst="rect">
            <a:avLst/>
          </a:prstGeom>
          <a:noFill/>
          <a:ln>
            <a:noFill/>
          </a:ln>
        </p:spPr>
      </p:pic>
      <p:pic>
        <p:nvPicPr>
          <p:cNvPr id="25" name="Picture 24">
            <a:extLst>
              <a:ext uri="{FF2B5EF4-FFF2-40B4-BE49-F238E27FC236}">
                <a16:creationId xmlns:a16="http://schemas.microsoft.com/office/drawing/2014/main" id="{7DA725C5-C691-DF46-A302-4DA968712F2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249" y="3591212"/>
            <a:ext cx="277669" cy="330201"/>
          </a:xfrm>
          <a:prstGeom prst="rect">
            <a:avLst/>
          </a:prstGeom>
          <a:noFill/>
          <a:ln>
            <a:noFill/>
          </a:ln>
        </p:spPr>
      </p:pic>
      <p:pic>
        <p:nvPicPr>
          <p:cNvPr id="2049" name="Picture 1">
            <a:extLst>
              <a:ext uri="{FF2B5EF4-FFF2-40B4-BE49-F238E27FC236}">
                <a16:creationId xmlns:a16="http://schemas.microsoft.com/office/drawing/2014/main" id="{E88602B0-FC24-8547-B80E-5C2153057A2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009" y="5799112"/>
            <a:ext cx="268148" cy="340705"/>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98AB42BB-0BCC-204D-9DB8-051CAB5FBE6C}"/>
              </a:ext>
            </a:extLst>
          </p:cNvPr>
          <p:cNvSpPr txBox="1"/>
          <p:nvPr/>
        </p:nvSpPr>
        <p:spPr>
          <a:xfrm>
            <a:off x="-79337" y="7090205"/>
            <a:ext cx="359160" cy="230832"/>
          </a:xfrm>
          <a:prstGeom prst="rect">
            <a:avLst/>
          </a:prstGeom>
          <a:noFill/>
        </p:spPr>
        <p:txBody>
          <a:bodyPr wrap="square" rtlCol="0">
            <a:spAutoFit/>
          </a:bodyPr>
          <a:lstStyle/>
          <a:p>
            <a:r>
              <a:rPr lang="en-US" sz="900" dirty="0"/>
              <a:t>2.</a:t>
            </a:r>
          </a:p>
        </p:txBody>
      </p:sp>
      <p:sp>
        <p:nvSpPr>
          <p:cNvPr id="15" name="AutoShape 36">
            <a:extLst>
              <a:ext uri="{FF2B5EF4-FFF2-40B4-BE49-F238E27FC236}">
                <a16:creationId xmlns:a16="http://schemas.microsoft.com/office/drawing/2014/main" id="{C6F2204A-2A31-9E41-8CC1-B30A821B5D90}"/>
              </a:ext>
            </a:extLst>
          </p:cNvPr>
          <p:cNvSpPr>
            <a:spLocks noChangeAspect="1" noEditPoints="1" noChangeArrowheads="1" noChangeShapeType="1" noTextEdit="1"/>
          </p:cNvSpPr>
          <p:nvPr/>
        </p:nvSpPr>
        <p:spPr bwMode="auto">
          <a:xfrm>
            <a:off x="1060962" y="76465"/>
            <a:ext cx="2323964" cy="266794"/>
          </a:xfrm>
          <a:prstGeom prst="roundRect">
            <a:avLst>
              <a:gd name="adj" fmla="val 16667"/>
            </a:avLst>
          </a:prstGeom>
          <a:solidFill>
            <a:srgbClr val="CCECFF"/>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marL="0" marR="0" algn="ctr">
              <a:spcBef>
                <a:spcPts val="0"/>
              </a:spcBef>
              <a:spcAft>
                <a:spcPts val="0"/>
              </a:spcAft>
            </a:pPr>
            <a:r>
              <a:rPr lang="en-US" sz="1200" b="1" cap="small" dirty="0">
                <a:effectLst>
                  <a:outerShdw blurRad="50800" dist="38100" algn="tr" rotWithShape="0">
                    <a:prstClr val="black">
                      <a:alpha val="40000"/>
                    </a:prstClr>
                  </a:outerShdw>
                </a:effectLst>
                <a:ea typeface="Times New Roman" panose="02020603050405020304" pitchFamily="18" charset="0"/>
              </a:rPr>
              <a:t>Imitators of God [4:17 – 5:2]</a:t>
            </a:r>
            <a:endParaRPr lang="en-US" sz="1200" dirty="0">
              <a:effectLst/>
              <a:ea typeface="Times New Roman" panose="02020603050405020304" pitchFamily="18" charset="0"/>
            </a:endParaRPr>
          </a:p>
          <a:p>
            <a:pPr marL="0" marR="0" algn="ctr">
              <a:spcBef>
                <a:spcPts val="0"/>
              </a:spcBef>
              <a:spcAft>
                <a:spcPts val="0"/>
              </a:spcAft>
            </a:pPr>
            <a:r>
              <a:rPr lang="en-US" sz="1200" cap="small" dirty="0">
                <a:effectLst>
                  <a:outerShdw blurRad="50800" dist="38100" algn="tr" rotWithShape="0">
                    <a:prstClr val="black">
                      <a:alpha val="40000"/>
                    </a:prstClr>
                  </a:outerShdw>
                </a:effectLst>
                <a:ea typeface="Times New Roman" panose="02020603050405020304" pitchFamily="18" charset="0"/>
              </a:rPr>
              <a:t> </a:t>
            </a:r>
            <a:endParaRPr lang="en-US" sz="1200" dirty="0">
              <a:effectLst/>
              <a:ea typeface="Times New Roman" panose="02020603050405020304" pitchFamily="18" charset="0"/>
            </a:endParaRPr>
          </a:p>
        </p:txBody>
      </p:sp>
      <p:sp>
        <p:nvSpPr>
          <p:cNvPr id="2" name="Rectangle 1">
            <a:extLst>
              <a:ext uri="{FF2B5EF4-FFF2-40B4-BE49-F238E27FC236}">
                <a16:creationId xmlns:a16="http://schemas.microsoft.com/office/drawing/2014/main" id="{E7C27F51-093B-9444-ADC4-FE9707B980DF}"/>
              </a:ext>
            </a:extLst>
          </p:cNvPr>
          <p:cNvSpPr/>
          <p:nvPr/>
        </p:nvSpPr>
        <p:spPr>
          <a:xfrm>
            <a:off x="197748" y="559856"/>
            <a:ext cx="4079658" cy="1208023"/>
          </a:xfrm>
          <a:prstGeom prst="rect">
            <a:avLst/>
          </a:prstGeom>
        </p:spPr>
        <p:txBody>
          <a:bodyPr wrap="square">
            <a:spAutoFit/>
          </a:bodyPr>
          <a:lstStyle/>
          <a:p>
            <a:r>
              <a:rPr lang="en-US" sz="1200" b="1" dirty="0">
                <a:ea typeface="Times New Roman" panose="02020603050405020304" pitchFamily="18" charset="0"/>
              </a:rPr>
              <a:t> No longer live as imitators of darkness [4:17-19]</a:t>
            </a:r>
            <a:endParaRPr lang="en-US" sz="800" dirty="0">
              <a:ea typeface="Times New Roman" panose="02020603050405020304" pitchFamily="18" charset="0"/>
            </a:endParaRPr>
          </a:p>
          <a:p>
            <a:pPr marL="171450" indent="-171450">
              <a:buFontTx/>
              <a:buChar char="-"/>
            </a:pPr>
            <a:endParaRPr lang="en-US" sz="800" dirty="0">
              <a:ea typeface="Times New Roman" panose="02020603050405020304" pitchFamily="18" charset="0"/>
            </a:endParaRPr>
          </a:p>
          <a:p>
            <a:pPr marL="171450" indent="-171450">
              <a:buFontTx/>
              <a:buChar char="-"/>
            </a:pPr>
            <a:r>
              <a:rPr lang="en-US" sz="1050" dirty="0">
                <a:ea typeface="Times New Roman" panose="02020603050405020304" pitchFamily="18" charset="0"/>
              </a:rPr>
              <a:t>Futility of thinking</a:t>
            </a:r>
          </a:p>
          <a:p>
            <a:pPr marL="171450" indent="-171450">
              <a:buFontTx/>
              <a:buChar char="-"/>
            </a:pPr>
            <a:r>
              <a:rPr lang="en-US" sz="1050" dirty="0">
                <a:ea typeface="Times New Roman" panose="02020603050405020304" pitchFamily="18" charset="0"/>
              </a:rPr>
              <a:t>Darkened in understanding</a:t>
            </a:r>
          </a:p>
          <a:p>
            <a:pPr marL="171450" indent="-171450">
              <a:buFontTx/>
              <a:buChar char="-"/>
            </a:pPr>
            <a:r>
              <a:rPr lang="en-US" sz="1050" dirty="0">
                <a:ea typeface="Times New Roman" panose="02020603050405020304" pitchFamily="18" charset="0"/>
              </a:rPr>
              <a:t>Separated from the life of God</a:t>
            </a:r>
          </a:p>
          <a:p>
            <a:pPr marL="171450" indent="-171450">
              <a:buFontTx/>
              <a:buChar char="-"/>
            </a:pPr>
            <a:r>
              <a:rPr lang="en-US" sz="1050" dirty="0">
                <a:ea typeface="Times New Roman" panose="02020603050405020304" pitchFamily="18" charset="0"/>
              </a:rPr>
              <a:t>Given over to sensuality</a:t>
            </a:r>
          </a:p>
          <a:p>
            <a:pPr marL="171450" indent="-171450">
              <a:buFontTx/>
              <a:buChar char="-"/>
            </a:pPr>
            <a:r>
              <a:rPr lang="en-US" sz="1050" dirty="0">
                <a:ea typeface="Times New Roman" panose="02020603050405020304" pitchFamily="18" charset="0"/>
              </a:rPr>
              <a:t>Continual lust for more</a:t>
            </a:r>
            <a:endParaRPr lang="en-US" sz="1050" dirty="0"/>
          </a:p>
        </p:txBody>
      </p:sp>
      <p:graphicFrame>
        <p:nvGraphicFramePr>
          <p:cNvPr id="3" name="Table 2">
            <a:extLst>
              <a:ext uri="{FF2B5EF4-FFF2-40B4-BE49-F238E27FC236}">
                <a16:creationId xmlns:a16="http://schemas.microsoft.com/office/drawing/2014/main" id="{A97681AA-66C9-6043-8E14-5127959305C8}"/>
              </a:ext>
            </a:extLst>
          </p:cNvPr>
          <p:cNvGraphicFramePr>
            <a:graphicFrameLocks noGrp="1"/>
          </p:cNvGraphicFramePr>
          <p:nvPr>
            <p:extLst>
              <p:ext uri="{D42A27DB-BD31-4B8C-83A1-F6EECF244321}">
                <p14:modId xmlns:p14="http://schemas.microsoft.com/office/powerpoint/2010/main" val="1712636305"/>
              </p:ext>
            </p:extLst>
          </p:nvPr>
        </p:nvGraphicFramePr>
        <p:xfrm>
          <a:off x="390572" y="3620832"/>
          <a:ext cx="4172463" cy="2125980"/>
        </p:xfrm>
        <a:graphic>
          <a:graphicData uri="http://schemas.openxmlformats.org/drawingml/2006/table">
            <a:tbl>
              <a:tblPr firstRow="1" firstCol="1" lastRow="1" lastCol="1" bandRow="1" bandCol="1">
                <a:tableStyleId>{5C22544A-7EE6-4342-B048-85BDC9FD1C3A}</a:tableStyleId>
              </a:tblPr>
              <a:tblGrid>
                <a:gridCol w="2060783">
                  <a:extLst>
                    <a:ext uri="{9D8B030D-6E8A-4147-A177-3AD203B41FA5}">
                      <a16:colId xmlns:a16="http://schemas.microsoft.com/office/drawing/2014/main" val="1206819799"/>
                    </a:ext>
                  </a:extLst>
                </a:gridCol>
                <a:gridCol w="2111680">
                  <a:extLst>
                    <a:ext uri="{9D8B030D-6E8A-4147-A177-3AD203B41FA5}">
                      <a16:colId xmlns:a16="http://schemas.microsoft.com/office/drawing/2014/main" val="1330689798"/>
                    </a:ext>
                  </a:extLst>
                </a:gridCol>
              </a:tblGrid>
              <a:tr h="67294">
                <a:tc>
                  <a:txBody>
                    <a:bodyPr/>
                    <a:lstStyle/>
                    <a:p>
                      <a:pPr marL="0" marR="0" algn="ctr">
                        <a:spcBef>
                          <a:spcPts val="0"/>
                        </a:spcBef>
                        <a:spcAft>
                          <a:spcPts val="0"/>
                        </a:spcAft>
                      </a:pPr>
                      <a:r>
                        <a:rPr lang="en-US" sz="1200" u="sng" cap="small" dirty="0">
                          <a:solidFill>
                            <a:schemeClr val="accent4"/>
                          </a:solidFill>
                          <a:effectLst>
                            <a:outerShdw blurRad="50800" dist="38100" algn="tr" rotWithShape="0">
                              <a:prstClr val="black">
                                <a:alpha val="40000"/>
                              </a:prstClr>
                            </a:outerShdw>
                          </a:effectLst>
                        </a:rPr>
                        <a:t>Put Off Old  </a:t>
                      </a:r>
                      <a:r>
                        <a:rPr lang="en-US" sz="1200" u="sng" dirty="0">
                          <a:solidFill>
                            <a:schemeClr val="accent4"/>
                          </a:solidFill>
                          <a:effectLst/>
                        </a:rPr>
                        <a:t>(grave clothes)</a:t>
                      </a:r>
                      <a:r>
                        <a:rPr lang="en-US" sz="1200" u="none" strike="noStrike" dirty="0">
                          <a:solidFill>
                            <a:schemeClr val="accent4"/>
                          </a:solidFill>
                          <a:effectLst/>
                        </a:rPr>
                        <a:t> </a:t>
                      </a:r>
                      <a:endParaRPr lang="en-US" sz="1200" dirty="0">
                        <a:solidFill>
                          <a:schemeClr val="accent4"/>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u="sng" cap="small" dirty="0">
                          <a:solidFill>
                            <a:schemeClr val="accent4"/>
                          </a:solidFill>
                          <a:effectLst>
                            <a:outerShdw blurRad="50800" dist="38100" algn="tr" rotWithShape="0">
                              <a:prstClr val="black">
                                <a:alpha val="40000"/>
                              </a:prstClr>
                            </a:outerShdw>
                          </a:effectLst>
                        </a:rPr>
                        <a:t>Put On New </a:t>
                      </a:r>
                      <a:r>
                        <a:rPr lang="en-US" sz="1200" u="sng" dirty="0">
                          <a:solidFill>
                            <a:schemeClr val="accent4"/>
                          </a:solidFill>
                          <a:effectLst/>
                        </a:rPr>
                        <a:t>(Christ clothes)</a:t>
                      </a:r>
                    </a:p>
                    <a:p>
                      <a:pPr marL="0" marR="0" algn="ctr">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56473648"/>
                  </a:ext>
                </a:extLst>
              </a:tr>
              <a:tr h="0">
                <a:tc>
                  <a:txBody>
                    <a:bodyPr/>
                    <a:lstStyle/>
                    <a:p>
                      <a:pPr marL="342900" marR="0" lvl="0" indent="-342900" algn="l">
                        <a:spcBef>
                          <a:spcPts val="0"/>
                        </a:spcBef>
                        <a:spcAft>
                          <a:spcPts val="0"/>
                        </a:spcAft>
                        <a:buFont typeface="Wingdings" pitchFamily="2" charset="2"/>
                        <a:buChar char=""/>
                        <a:tabLst>
                          <a:tab pos="457200" algn="l"/>
                        </a:tabLst>
                      </a:pPr>
                      <a:r>
                        <a:rPr lang="en-US" sz="1050" dirty="0">
                          <a:effectLst/>
                        </a:rPr>
                        <a:t>Falsehood</a:t>
                      </a:r>
                    </a:p>
                    <a:p>
                      <a:pPr marL="342900" marR="0" lvl="0" indent="-342900" algn="l">
                        <a:spcBef>
                          <a:spcPts val="0"/>
                        </a:spcBef>
                        <a:spcAft>
                          <a:spcPts val="0"/>
                        </a:spcAft>
                        <a:buFont typeface="Wingdings" pitchFamily="2" charset="2"/>
                        <a:buChar char=""/>
                        <a:tabLst>
                          <a:tab pos="457200" algn="l"/>
                        </a:tabLst>
                      </a:pPr>
                      <a:r>
                        <a:rPr lang="en-US" sz="1050" dirty="0">
                          <a:effectLst/>
                        </a:rPr>
                        <a:t>Sin in anger (live with the footholds)</a:t>
                      </a:r>
                    </a:p>
                    <a:p>
                      <a:pPr marL="342900" marR="0" lvl="0" indent="-342900" algn="l">
                        <a:spcBef>
                          <a:spcPts val="0"/>
                        </a:spcBef>
                        <a:spcAft>
                          <a:spcPts val="0"/>
                        </a:spcAft>
                        <a:buFont typeface="Wingdings" pitchFamily="2" charset="2"/>
                        <a:buChar char=""/>
                        <a:tabLst>
                          <a:tab pos="457200" algn="l"/>
                        </a:tabLst>
                      </a:pPr>
                      <a:r>
                        <a:rPr lang="en-US" sz="1050" dirty="0">
                          <a:effectLst/>
                        </a:rPr>
                        <a:t>Stealing</a:t>
                      </a:r>
                    </a:p>
                    <a:p>
                      <a:pPr marL="342900" marR="0" lvl="0" indent="-342900" algn="l">
                        <a:spcBef>
                          <a:spcPts val="0"/>
                        </a:spcBef>
                        <a:spcAft>
                          <a:spcPts val="0"/>
                        </a:spcAft>
                        <a:buFont typeface="Wingdings" pitchFamily="2" charset="2"/>
                        <a:buChar char=""/>
                        <a:tabLst>
                          <a:tab pos="457200" algn="l"/>
                        </a:tabLst>
                      </a:pPr>
                      <a:r>
                        <a:rPr lang="en-US" sz="1050" dirty="0">
                          <a:effectLst/>
                        </a:rPr>
                        <a:t>Unwholesome talk</a:t>
                      </a:r>
                    </a:p>
                    <a:p>
                      <a:pPr marL="342900" marR="0" lvl="0" indent="-342900" algn="l">
                        <a:spcBef>
                          <a:spcPts val="0"/>
                        </a:spcBef>
                        <a:spcAft>
                          <a:spcPts val="0"/>
                        </a:spcAft>
                        <a:buFont typeface="Wingdings" pitchFamily="2" charset="2"/>
                        <a:buChar char=""/>
                        <a:tabLst>
                          <a:tab pos="457200" algn="l"/>
                        </a:tabLst>
                      </a:pPr>
                      <a:r>
                        <a:rPr lang="en-US" sz="1050" dirty="0">
                          <a:effectLst/>
                        </a:rPr>
                        <a:t>Grieve the Holy Spirit</a:t>
                      </a:r>
                    </a:p>
                    <a:p>
                      <a:pPr marL="228600" marR="0" algn="l">
                        <a:spcBef>
                          <a:spcPts val="0"/>
                        </a:spcBef>
                        <a:spcAft>
                          <a:spcPts val="0"/>
                        </a:spcAft>
                      </a:pPr>
                      <a:r>
                        <a:rPr lang="en-US" sz="1050" dirty="0">
                          <a:effectLst/>
                        </a:rPr>
                        <a:t> </a:t>
                      </a:r>
                    </a:p>
                    <a:p>
                      <a:pPr marL="342900" marR="0" lvl="0" indent="-342900" algn="l">
                        <a:spcBef>
                          <a:spcPts val="0"/>
                        </a:spcBef>
                        <a:spcAft>
                          <a:spcPts val="0"/>
                        </a:spcAft>
                        <a:buFont typeface="Wingdings" pitchFamily="2" charset="2"/>
                        <a:buChar char=""/>
                        <a:tabLst>
                          <a:tab pos="457200" algn="l"/>
                        </a:tabLst>
                      </a:pPr>
                      <a:r>
                        <a:rPr lang="en-US" sz="1050" dirty="0">
                          <a:effectLst/>
                        </a:rPr>
                        <a:t>Footholds, destructive emotions</a:t>
                      </a:r>
                      <a:endParaRPr lang="en-US" sz="105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342900" marR="0" lvl="0" indent="-342900" algn="l">
                        <a:spcBef>
                          <a:spcPts val="0"/>
                        </a:spcBef>
                        <a:spcAft>
                          <a:spcPts val="0"/>
                        </a:spcAft>
                        <a:buFont typeface="Wingdings" pitchFamily="2" charset="2"/>
                        <a:buChar char=""/>
                        <a:tabLst>
                          <a:tab pos="457200" algn="l"/>
                        </a:tabLst>
                      </a:pPr>
                      <a:r>
                        <a:rPr lang="en-US" sz="1050" dirty="0">
                          <a:effectLst/>
                        </a:rPr>
                        <a:t>Truth [4:25]</a:t>
                      </a:r>
                    </a:p>
                    <a:p>
                      <a:pPr marL="342900" marR="0" lvl="0" indent="-342900" algn="l">
                        <a:spcBef>
                          <a:spcPts val="0"/>
                        </a:spcBef>
                        <a:spcAft>
                          <a:spcPts val="0"/>
                        </a:spcAft>
                        <a:buFont typeface="Wingdings" pitchFamily="2" charset="2"/>
                        <a:buChar char=""/>
                        <a:tabLst>
                          <a:tab pos="457200" algn="l"/>
                        </a:tabLst>
                      </a:pPr>
                      <a:r>
                        <a:rPr lang="en-US" sz="1050" dirty="0">
                          <a:effectLst/>
                        </a:rPr>
                        <a:t>Righteousness and freedom in anger [4:26-27]</a:t>
                      </a:r>
                    </a:p>
                    <a:p>
                      <a:pPr marL="342900" marR="0" lvl="0" indent="-342900" algn="l">
                        <a:spcBef>
                          <a:spcPts val="0"/>
                        </a:spcBef>
                        <a:spcAft>
                          <a:spcPts val="0"/>
                        </a:spcAft>
                        <a:buFont typeface="Wingdings" pitchFamily="2" charset="2"/>
                        <a:buChar char=""/>
                        <a:tabLst>
                          <a:tab pos="457200" algn="l"/>
                        </a:tabLst>
                      </a:pPr>
                      <a:r>
                        <a:rPr lang="en-US" sz="1050" dirty="0">
                          <a:effectLst/>
                        </a:rPr>
                        <a:t>Do something useful [4:28]</a:t>
                      </a:r>
                    </a:p>
                    <a:p>
                      <a:pPr marL="342900" marR="0" lvl="0" indent="-342900" algn="l">
                        <a:spcBef>
                          <a:spcPts val="0"/>
                        </a:spcBef>
                        <a:spcAft>
                          <a:spcPts val="0"/>
                        </a:spcAft>
                        <a:buFont typeface="Wingdings" pitchFamily="2" charset="2"/>
                        <a:buChar char=""/>
                        <a:tabLst>
                          <a:tab pos="457200" algn="l"/>
                        </a:tabLst>
                      </a:pPr>
                      <a:r>
                        <a:rPr lang="en-US" sz="1050" dirty="0">
                          <a:effectLst/>
                        </a:rPr>
                        <a:t>Build others up [4:29]</a:t>
                      </a:r>
                    </a:p>
                    <a:p>
                      <a:pPr marL="342900" marR="0" lvl="0" indent="-342900" algn="l">
                        <a:spcBef>
                          <a:spcPts val="0"/>
                        </a:spcBef>
                        <a:spcAft>
                          <a:spcPts val="0"/>
                        </a:spcAft>
                        <a:buFont typeface="Wingdings" pitchFamily="2" charset="2"/>
                        <a:buChar char=""/>
                        <a:tabLst>
                          <a:tab pos="457200" algn="l"/>
                        </a:tabLst>
                      </a:pPr>
                      <a:r>
                        <a:rPr lang="en-US" sz="1050" dirty="0">
                          <a:effectLst/>
                        </a:rPr>
                        <a:t>Engage with the seal of the Holy Spirit [4:30]</a:t>
                      </a:r>
                    </a:p>
                    <a:p>
                      <a:pPr marL="342900" marR="0" lvl="0" indent="-342900" algn="l">
                        <a:spcBef>
                          <a:spcPts val="0"/>
                        </a:spcBef>
                        <a:spcAft>
                          <a:spcPts val="0"/>
                        </a:spcAft>
                        <a:buFont typeface="Wingdings" pitchFamily="2" charset="2"/>
                        <a:buChar char=""/>
                        <a:tabLst>
                          <a:tab pos="457200" algn="l"/>
                        </a:tabLst>
                      </a:pPr>
                      <a:r>
                        <a:rPr lang="en-US" sz="1050" dirty="0">
                          <a:effectLst/>
                        </a:rPr>
                        <a:t>Kindness, compassion, forgiveness – imitating what God has done for you.       [4:30 – 32]</a:t>
                      </a:r>
                      <a:endParaRPr lang="en-US" sz="105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224507794"/>
                  </a:ext>
                </a:extLst>
              </a:tr>
            </a:tbl>
          </a:graphicData>
        </a:graphic>
      </p:graphicFrame>
      <p:sp>
        <p:nvSpPr>
          <p:cNvPr id="7" name="Rectangle 6">
            <a:extLst>
              <a:ext uri="{FF2B5EF4-FFF2-40B4-BE49-F238E27FC236}">
                <a16:creationId xmlns:a16="http://schemas.microsoft.com/office/drawing/2014/main" id="{3F1B47F2-BF5E-B44B-BAD4-D96F47D7309A}"/>
              </a:ext>
            </a:extLst>
          </p:cNvPr>
          <p:cNvSpPr/>
          <p:nvPr/>
        </p:nvSpPr>
        <p:spPr>
          <a:xfrm>
            <a:off x="365112" y="5825626"/>
            <a:ext cx="4283058" cy="276999"/>
          </a:xfrm>
          <a:prstGeom prst="rect">
            <a:avLst/>
          </a:prstGeom>
        </p:spPr>
        <p:txBody>
          <a:bodyPr wrap="square">
            <a:spAutoFit/>
          </a:bodyPr>
          <a:lstStyle/>
          <a:p>
            <a:r>
              <a:rPr lang="en-US" sz="1200" b="1" dirty="0">
                <a:ea typeface="Times New Roman" panose="02020603050405020304" pitchFamily="18" charset="0"/>
              </a:rPr>
              <a:t>Imitate Christ’s Walk of Love [5:1-2]</a:t>
            </a:r>
          </a:p>
        </p:txBody>
      </p:sp>
      <p:sp>
        <p:nvSpPr>
          <p:cNvPr id="8" name="Rectangle 7">
            <a:extLst>
              <a:ext uri="{FF2B5EF4-FFF2-40B4-BE49-F238E27FC236}">
                <a16:creationId xmlns:a16="http://schemas.microsoft.com/office/drawing/2014/main" id="{7A777460-B051-1F4B-847D-8625D492AFDE}"/>
              </a:ext>
            </a:extLst>
          </p:cNvPr>
          <p:cNvSpPr/>
          <p:nvPr/>
        </p:nvSpPr>
        <p:spPr>
          <a:xfrm>
            <a:off x="185018" y="6743956"/>
            <a:ext cx="4463152" cy="577081"/>
          </a:xfrm>
          <a:prstGeom prst="rect">
            <a:avLst/>
          </a:prstGeom>
        </p:spPr>
        <p:txBody>
          <a:bodyPr wrap="square">
            <a:spAutoFit/>
          </a:bodyPr>
          <a:lstStyle/>
          <a:p>
            <a:r>
              <a:rPr lang="en-US" sz="1050" i="1" dirty="0"/>
              <a:t>Therefore be imitators of God, as beloved children. </a:t>
            </a:r>
            <a:r>
              <a:rPr lang="en-US" sz="1050" b="1" i="1" baseline="30000" dirty="0"/>
              <a:t>2 </a:t>
            </a:r>
            <a:r>
              <a:rPr lang="en-US" sz="1050" i="1" dirty="0"/>
              <a:t>And walk in love, as Christ loved us and gave himself up for us, a fragrant offering and sacrifice to God.</a:t>
            </a:r>
          </a:p>
          <a:p>
            <a:r>
              <a:rPr lang="en-US" sz="1050" i="1" dirty="0">
                <a:solidFill>
                  <a:srgbClr val="000000"/>
                </a:solidFill>
              </a:rPr>
              <a:t>Ephesians 5:1-2 ESV</a:t>
            </a:r>
            <a:endParaRPr lang="en-US" sz="1050" i="1" dirty="0"/>
          </a:p>
        </p:txBody>
      </p:sp>
      <p:sp>
        <p:nvSpPr>
          <p:cNvPr id="26" name="Rectangle 25">
            <a:extLst>
              <a:ext uri="{FF2B5EF4-FFF2-40B4-BE49-F238E27FC236}">
                <a16:creationId xmlns:a16="http://schemas.microsoft.com/office/drawing/2014/main" id="{8F112639-EA46-F54D-9F23-3B63C7FF856D}"/>
              </a:ext>
            </a:extLst>
          </p:cNvPr>
          <p:cNvSpPr/>
          <p:nvPr/>
        </p:nvSpPr>
        <p:spPr>
          <a:xfrm>
            <a:off x="42249" y="1767879"/>
            <a:ext cx="4642218" cy="1700466"/>
          </a:xfrm>
          <a:prstGeom prst="rect">
            <a:avLst/>
          </a:prstGeom>
        </p:spPr>
        <p:txBody>
          <a:bodyPr wrap="square">
            <a:spAutoFit/>
          </a:bodyPr>
          <a:lstStyle/>
          <a:p>
            <a:pPr lvl="0" algn="ctr" defTabSz="914400" eaLnBrk="0" fontAlgn="base" hangingPunct="0">
              <a:spcBef>
                <a:spcPct val="0"/>
              </a:spcBef>
              <a:spcAft>
                <a:spcPct val="0"/>
              </a:spcAft>
              <a:tabLst>
                <a:tab pos="0" algn="l"/>
                <a:tab pos="114300" algn="l"/>
                <a:tab pos="228600" algn="l"/>
              </a:tabLst>
            </a:pPr>
            <a:r>
              <a:rPr lang="en-US" sz="1200" b="1" dirty="0"/>
              <a:t>In order to “no longer live as imitators of darkness,”</a:t>
            </a:r>
          </a:p>
          <a:p>
            <a:pPr lvl="0" algn="ctr" defTabSz="914400" eaLnBrk="0" fontAlgn="base" hangingPunct="0">
              <a:spcBef>
                <a:spcPct val="0"/>
              </a:spcBef>
              <a:spcAft>
                <a:spcPct val="0"/>
              </a:spcAft>
              <a:tabLst>
                <a:tab pos="0" algn="l"/>
                <a:tab pos="114300" algn="l"/>
                <a:tab pos="228600" algn="l"/>
              </a:tabLst>
            </a:pPr>
            <a:r>
              <a:rPr lang="en-US" sz="1200" b="1" dirty="0"/>
              <a:t> we need a </a:t>
            </a:r>
            <a:r>
              <a:rPr lang="en-US" sz="1200" b="1" dirty="0">
                <a:solidFill>
                  <a:srgbClr val="7030A0"/>
                </a:solidFill>
              </a:rPr>
              <a:t>Divine</a:t>
            </a:r>
            <a:r>
              <a:rPr lang="en-US" sz="1200" b="1" dirty="0"/>
              <a:t> – </a:t>
            </a:r>
            <a:r>
              <a:rPr lang="en-US" sz="1200" b="1" dirty="0">
                <a:solidFill>
                  <a:schemeClr val="accent4"/>
                </a:solidFill>
              </a:rPr>
              <a:t>Human</a:t>
            </a:r>
            <a:r>
              <a:rPr lang="en-US" sz="1200" b="1" dirty="0"/>
              <a:t> Interaction</a:t>
            </a:r>
          </a:p>
          <a:p>
            <a:pPr lvl="0" defTabSz="914400" eaLnBrk="0" fontAlgn="base" hangingPunct="0">
              <a:spcBef>
                <a:spcPct val="0"/>
              </a:spcBef>
              <a:spcAft>
                <a:spcPct val="0"/>
              </a:spcAft>
              <a:tabLst>
                <a:tab pos="0" algn="l"/>
                <a:tab pos="114300" algn="l"/>
                <a:tab pos="228600" algn="l"/>
              </a:tabLst>
            </a:pPr>
            <a:endParaRPr lang="en-US" sz="1050" b="1" baseline="30000" dirty="0"/>
          </a:p>
          <a:p>
            <a:pPr lvl="0" defTabSz="914400" eaLnBrk="0" fontAlgn="base" hangingPunct="0">
              <a:spcBef>
                <a:spcPct val="0"/>
              </a:spcBef>
              <a:spcAft>
                <a:spcPct val="0"/>
              </a:spcAft>
              <a:tabLst>
                <a:tab pos="0" algn="l"/>
                <a:tab pos="114300" algn="l"/>
                <a:tab pos="228600" algn="l"/>
              </a:tabLst>
            </a:pPr>
            <a:r>
              <a:rPr lang="en-US" sz="1050" b="1" i="1" baseline="30000" dirty="0"/>
              <a:t>20 </a:t>
            </a:r>
            <a:r>
              <a:rPr lang="en-US" sz="1050" i="1" dirty="0"/>
              <a:t>That, however, is not the way of life you learned </a:t>
            </a:r>
            <a:r>
              <a:rPr lang="en-US" sz="1050" b="1" i="1" baseline="30000" dirty="0"/>
              <a:t>21 </a:t>
            </a:r>
            <a:r>
              <a:rPr lang="en-US" sz="1050" i="1" dirty="0"/>
              <a:t>when you heard about Christ and were taught in him in accordance with the truth that is in Jesus. </a:t>
            </a:r>
            <a:r>
              <a:rPr lang="en-US" sz="1050" b="1" i="1" baseline="30000" dirty="0"/>
              <a:t>22 </a:t>
            </a:r>
            <a:r>
              <a:rPr lang="en-US" sz="1050" i="1" dirty="0"/>
              <a:t>You were taught, with regard to your former way of life, </a:t>
            </a:r>
            <a:r>
              <a:rPr lang="en-US" sz="1050" b="1" i="1" dirty="0">
                <a:solidFill>
                  <a:schemeClr val="accent4"/>
                </a:solidFill>
              </a:rPr>
              <a:t>to put off your old self</a:t>
            </a:r>
            <a:r>
              <a:rPr lang="en-US" sz="1050" i="1" dirty="0"/>
              <a:t>, which is being corrupted by its deceitful desires; </a:t>
            </a:r>
            <a:r>
              <a:rPr lang="en-US" sz="1050" b="1" i="1" baseline="30000" dirty="0"/>
              <a:t>23 </a:t>
            </a:r>
            <a:r>
              <a:rPr lang="en-US" sz="1050" b="1" i="1" dirty="0">
                <a:solidFill>
                  <a:srgbClr val="7030A0"/>
                </a:solidFill>
              </a:rPr>
              <a:t>to be made new in the attitude of your minds</a:t>
            </a:r>
            <a:r>
              <a:rPr lang="en-US" sz="1050" i="1" dirty="0"/>
              <a:t>; </a:t>
            </a:r>
            <a:r>
              <a:rPr lang="en-US" sz="1050" b="1" i="1" baseline="30000" dirty="0"/>
              <a:t>24 </a:t>
            </a:r>
            <a:r>
              <a:rPr lang="en-US" sz="1050" b="1" i="1" dirty="0">
                <a:solidFill>
                  <a:schemeClr val="accent4"/>
                </a:solidFill>
              </a:rPr>
              <a:t>and to put on the new self</a:t>
            </a:r>
            <a:r>
              <a:rPr lang="en-US" sz="1050" i="1" dirty="0"/>
              <a:t>, created to be like God in true righteousness and holiness.</a:t>
            </a:r>
          </a:p>
          <a:p>
            <a:pPr lvl="0" defTabSz="914400" eaLnBrk="0" fontAlgn="base" hangingPunct="0">
              <a:spcBef>
                <a:spcPct val="0"/>
              </a:spcBef>
              <a:spcAft>
                <a:spcPct val="0"/>
              </a:spcAft>
              <a:tabLst>
                <a:tab pos="0" algn="l"/>
                <a:tab pos="114300" algn="l"/>
                <a:tab pos="228600" algn="l"/>
              </a:tabLst>
            </a:pPr>
            <a:r>
              <a:rPr lang="en-US" altLang="en-US" sz="1050" dirty="0"/>
              <a:t>Philippians 4:20-24</a:t>
            </a:r>
          </a:p>
        </p:txBody>
      </p:sp>
      <p:sp>
        <p:nvSpPr>
          <p:cNvPr id="28" name="Rectangle 27">
            <a:extLst>
              <a:ext uri="{FF2B5EF4-FFF2-40B4-BE49-F238E27FC236}">
                <a16:creationId xmlns:a16="http://schemas.microsoft.com/office/drawing/2014/main" id="{7D0E306A-2DEF-FC4A-9C1E-9E5502CBD2F6}"/>
              </a:ext>
            </a:extLst>
          </p:cNvPr>
          <p:cNvSpPr/>
          <p:nvPr/>
        </p:nvSpPr>
        <p:spPr>
          <a:xfrm>
            <a:off x="377842" y="6031469"/>
            <a:ext cx="4270328" cy="738664"/>
          </a:xfrm>
          <a:prstGeom prst="rect">
            <a:avLst/>
          </a:prstGeom>
        </p:spPr>
        <p:txBody>
          <a:bodyPr wrap="square">
            <a:spAutoFit/>
          </a:bodyPr>
          <a:lstStyle/>
          <a:p>
            <a:r>
              <a:rPr lang="en-US" sz="1050" dirty="0"/>
              <a:t>In Ephesus, where “love” was confused with: sensual worship of the goddess Diana, or engagement in the activity of control in witchcraft, or …, Christians represented the truth of the mystery of Christ not in dysfunction, but in sacrificial love: a fragrant offering and sacrificial living.</a:t>
            </a:r>
          </a:p>
        </p:txBody>
      </p:sp>
      <p:sp>
        <p:nvSpPr>
          <p:cNvPr id="53" name="TextBox 52">
            <a:extLst>
              <a:ext uri="{FF2B5EF4-FFF2-40B4-BE49-F238E27FC236}">
                <a16:creationId xmlns:a16="http://schemas.microsoft.com/office/drawing/2014/main" id="{4B713CD6-40E9-A44F-AE7F-D5E7ECAD0D52}"/>
              </a:ext>
            </a:extLst>
          </p:cNvPr>
          <p:cNvSpPr txBox="1"/>
          <p:nvPr/>
        </p:nvSpPr>
        <p:spPr>
          <a:xfrm>
            <a:off x="9080500" y="7083579"/>
            <a:ext cx="359160" cy="230832"/>
          </a:xfrm>
          <a:prstGeom prst="rect">
            <a:avLst/>
          </a:prstGeom>
          <a:noFill/>
        </p:spPr>
        <p:txBody>
          <a:bodyPr wrap="square" rtlCol="0">
            <a:spAutoFit/>
          </a:bodyPr>
          <a:lstStyle/>
          <a:p>
            <a:r>
              <a:rPr lang="en-US" sz="900" dirty="0"/>
              <a:t>15.</a:t>
            </a:r>
          </a:p>
        </p:txBody>
      </p:sp>
      <p:sp>
        <p:nvSpPr>
          <p:cNvPr id="5" name="Rectangle 4">
            <a:extLst>
              <a:ext uri="{FF2B5EF4-FFF2-40B4-BE49-F238E27FC236}">
                <a16:creationId xmlns:a16="http://schemas.microsoft.com/office/drawing/2014/main" id="{96B88DEE-7041-8443-A776-C24A8FD07944}"/>
              </a:ext>
            </a:extLst>
          </p:cNvPr>
          <p:cNvSpPr/>
          <p:nvPr/>
        </p:nvSpPr>
        <p:spPr>
          <a:xfrm>
            <a:off x="2325511" y="3629378"/>
            <a:ext cx="186267" cy="2111022"/>
          </a:xfrm>
          <a:prstGeom prst="rect">
            <a:avLst/>
          </a:prstGeom>
          <a:solidFill>
            <a:schemeClr val="bg1"/>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85E92A3-3881-4E4F-865C-E1B1EFC8D8C9}"/>
              </a:ext>
            </a:extLst>
          </p:cNvPr>
          <p:cNvSpPr/>
          <p:nvPr/>
        </p:nvSpPr>
        <p:spPr>
          <a:xfrm rot="16200000">
            <a:off x="1776238" y="4535155"/>
            <a:ext cx="1241886" cy="276999"/>
          </a:xfrm>
          <a:prstGeom prst="rect">
            <a:avLst/>
          </a:prstGeom>
        </p:spPr>
        <p:txBody>
          <a:bodyPr wrap="square">
            <a:spAutoFit/>
          </a:bodyPr>
          <a:lstStyle/>
          <a:p>
            <a:r>
              <a:rPr lang="en-US" sz="1200" u="sng" cap="small" dirty="0">
                <a:solidFill>
                  <a:srgbClr val="7030A0"/>
                </a:solidFill>
                <a:effectLst>
                  <a:outerShdw blurRad="50800" dist="38100" algn="tr" rotWithShape="0">
                    <a:prstClr val="black">
                      <a:alpha val="40000"/>
                    </a:prstClr>
                  </a:outerShdw>
                </a:effectLst>
              </a:rPr>
              <a:t>Being Made New</a:t>
            </a:r>
            <a:endParaRPr lang="en-US" sz="1200" dirty="0">
              <a:solidFill>
                <a:srgbClr val="7030A0"/>
              </a:solidFill>
            </a:endParaRPr>
          </a:p>
        </p:txBody>
      </p:sp>
      <p:sp>
        <p:nvSpPr>
          <p:cNvPr id="10" name="TextBox 9">
            <a:extLst>
              <a:ext uri="{FF2B5EF4-FFF2-40B4-BE49-F238E27FC236}">
                <a16:creationId xmlns:a16="http://schemas.microsoft.com/office/drawing/2014/main" id="{399AE054-D173-8EE1-7E0C-F78A9DCA2D45}"/>
              </a:ext>
            </a:extLst>
          </p:cNvPr>
          <p:cNvSpPr txBox="1"/>
          <p:nvPr/>
        </p:nvSpPr>
        <p:spPr>
          <a:xfrm>
            <a:off x="4683364" y="34166"/>
            <a:ext cx="1482519" cy="307777"/>
          </a:xfrm>
          <a:prstGeom prst="rect">
            <a:avLst/>
          </a:prstGeom>
          <a:noFill/>
        </p:spPr>
        <p:txBody>
          <a:bodyPr wrap="square" rtlCol="0">
            <a:spAutoFit/>
          </a:bodyPr>
          <a:lstStyle/>
          <a:p>
            <a:r>
              <a:rPr lang="en-US" sz="1400" b="1" dirty="0"/>
              <a:t>Notes:</a:t>
            </a:r>
          </a:p>
        </p:txBody>
      </p:sp>
    </p:spTree>
    <p:extLst>
      <p:ext uri="{BB962C8B-B14F-4D97-AF65-F5344CB8AC3E}">
        <p14:creationId xmlns:p14="http://schemas.microsoft.com/office/powerpoint/2010/main" val="3722761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3835242-C067-FE47-AAAF-024C62B134C2}"/>
              </a:ext>
            </a:extLst>
          </p:cNvPr>
          <p:cNvSpPr txBox="1"/>
          <p:nvPr/>
        </p:nvSpPr>
        <p:spPr>
          <a:xfrm>
            <a:off x="9142220" y="7114348"/>
            <a:ext cx="359160" cy="230832"/>
          </a:xfrm>
          <a:prstGeom prst="rect">
            <a:avLst/>
          </a:prstGeom>
          <a:noFill/>
        </p:spPr>
        <p:txBody>
          <a:bodyPr wrap="square" rtlCol="0">
            <a:spAutoFit/>
          </a:bodyPr>
          <a:lstStyle/>
          <a:p>
            <a:r>
              <a:rPr lang="en-US" sz="900" dirty="0"/>
              <a:t>3.</a:t>
            </a:r>
          </a:p>
        </p:txBody>
      </p:sp>
      <p:sp>
        <p:nvSpPr>
          <p:cNvPr id="5" name="AutoShape 26">
            <a:extLst>
              <a:ext uri="{FF2B5EF4-FFF2-40B4-BE49-F238E27FC236}">
                <a16:creationId xmlns:a16="http://schemas.microsoft.com/office/drawing/2014/main" id="{5FBD407F-2385-DD44-BF56-AB0BF7859AB1}"/>
              </a:ext>
            </a:extLst>
          </p:cNvPr>
          <p:cNvSpPr>
            <a:spLocks noChangeAspect="1" noEditPoints="1" noChangeArrowheads="1" noChangeShapeType="1" noTextEdit="1"/>
          </p:cNvSpPr>
          <p:nvPr/>
        </p:nvSpPr>
        <p:spPr bwMode="auto">
          <a:xfrm>
            <a:off x="4884151" y="301836"/>
            <a:ext cx="4218234" cy="1066800"/>
          </a:xfrm>
          <a:prstGeom prst="roundRect">
            <a:avLst>
              <a:gd name="adj" fmla="val 16667"/>
            </a:avLst>
          </a:prstGeom>
          <a:solidFill>
            <a:srgbClr val="CCFFFF"/>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marL="0" marR="0" algn="ctr">
              <a:spcBef>
                <a:spcPts val="0"/>
              </a:spcBef>
              <a:spcAft>
                <a:spcPts val="0"/>
              </a:spcAft>
            </a:pPr>
            <a:r>
              <a:rPr lang="en-US" sz="1200" b="1" cap="small" dirty="0">
                <a:effectLst>
                  <a:outerShdw blurRad="50800" dist="38100" algn="tr" rotWithShape="0">
                    <a:prstClr val="black">
                      <a:alpha val="40000"/>
                    </a:prstClr>
                  </a:outerShdw>
                </a:effectLst>
                <a:ea typeface="Times New Roman" panose="02020603050405020304" pitchFamily="18" charset="0"/>
              </a:rPr>
              <a:t>Kingdom Advancers:</a:t>
            </a:r>
            <a:endParaRPr lang="en-US" sz="1200" dirty="0">
              <a:effectLst/>
              <a:ea typeface="Times New Roman" panose="02020603050405020304" pitchFamily="18" charset="0"/>
            </a:endParaRPr>
          </a:p>
          <a:p>
            <a:pPr marL="0" marR="0" algn="ctr">
              <a:spcBef>
                <a:spcPts val="0"/>
              </a:spcBef>
              <a:spcAft>
                <a:spcPts val="0"/>
              </a:spcAft>
            </a:pPr>
            <a:r>
              <a:rPr lang="en-US" sz="1200" b="1" dirty="0">
                <a:effectLst/>
                <a:ea typeface="Times New Roman" panose="02020603050405020304" pitchFamily="18" charset="0"/>
              </a:rPr>
              <a:t>Do you realize that </a:t>
            </a:r>
            <a:r>
              <a:rPr lang="en-US" sz="1200" b="1" dirty="0" err="1">
                <a:effectLst/>
                <a:ea typeface="Times New Roman" panose="02020603050405020304" pitchFamily="18" charset="0"/>
              </a:rPr>
              <a:t>whereever</a:t>
            </a:r>
            <a:r>
              <a:rPr lang="en-US" sz="1200" b="1" dirty="0">
                <a:effectLst/>
                <a:ea typeface="Times New Roman" panose="02020603050405020304" pitchFamily="18" charset="0"/>
              </a:rPr>
              <a:t> you may walk in the name of Jesus Christ, you bear the light of Christ?  You are a Light Bearer for the Kingdom of Heaven!</a:t>
            </a:r>
            <a:endParaRPr lang="en-US" sz="1200" dirty="0">
              <a:effectLst/>
              <a:ea typeface="Times New Roman" panose="02020603050405020304" pitchFamily="18" charset="0"/>
            </a:endParaRPr>
          </a:p>
          <a:p>
            <a:pPr marL="0" marR="0">
              <a:spcBef>
                <a:spcPts val="0"/>
              </a:spcBef>
              <a:spcAft>
                <a:spcPts val="0"/>
              </a:spcAft>
            </a:pPr>
            <a:r>
              <a:rPr lang="en-US" sz="1600" dirty="0">
                <a:effectLst/>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p:txBody>
      </p:sp>
      <p:sp>
        <p:nvSpPr>
          <p:cNvPr id="6" name="AutoShape 36">
            <a:extLst>
              <a:ext uri="{FF2B5EF4-FFF2-40B4-BE49-F238E27FC236}">
                <a16:creationId xmlns:a16="http://schemas.microsoft.com/office/drawing/2014/main" id="{274F54F4-C46A-FD4C-B8A5-16B6A4D997CC}"/>
              </a:ext>
            </a:extLst>
          </p:cNvPr>
          <p:cNvSpPr>
            <a:spLocks noChangeAspect="1" noEditPoints="1" noChangeArrowheads="1" noChangeShapeType="1" noTextEdit="1"/>
          </p:cNvSpPr>
          <p:nvPr/>
        </p:nvSpPr>
        <p:spPr bwMode="auto">
          <a:xfrm>
            <a:off x="4840994" y="1751001"/>
            <a:ext cx="4283058" cy="230832"/>
          </a:xfrm>
          <a:prstGeom prst="roundRect">
            <a:avLst>
              <a:gd name="adj" fmla="val 16667"/>
            </a:avLst>
          </a:prstGeom>
          <a:solidFill>
            <a:srgbClr val="CCECFF"/>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marL="0" marR="0" algn="ctr">
              <a:spcBef>
                <a:spcPts val="0"/>
              </a:spcBef>
              <a:spcAft>
                <a:spcPts val="0"/>
              </a:spcAft>
            </a:pPr>
            <a:r>
              <a:rPr lang="en-US" sz="1200" b="1" cap="small" dirty="0">
                <a:effectLst>
                  <a:outerShdw blurRad="50800" dist="38100" algn="tr" rotWithShape="0">
                    <a:prstClr val="black">
                      <a:alpha val="40000"/>
                    </a:prstClr>
                  </a:outerShdw>
                </a:effectLst>
                <a:ea typeface="Times New Roman" panose="02020603050405020304" pitchFamily="18" charset="0"/>
              </a:rPr>
              <a:t>A Light Bearer is one of “God’s Holy People.”  [5:3-4]</a:t>
            </a:r>
            <a:endParaRPr lang="en-US" sz="1200" dirty="0">
              <a:effectLst/>
              <a:ea typeface="Times New Roman" panose="02020603050405020304" pitchFamily="18" charset="0"/>
            </a:endParaRPr>
          </a:p>
          <a:p>
            <a:pPr marL="0" marR="0" algn="ctr">
              <a:spcBef>
                <a:spcPts val="0"/>
              </a:spcBef>
              <a:spcAft>
                <a:spcPts val="0"/>
              </a:spcAft>
            </a:pPr>
            <a:r>
              <a:rPr lang="en-US" sz="1200" cap="small" dirty="0">
                <a:effectLst>
                  <a:outerShdw blurRad="50800" dist="38100" algn="tr" rotWithShape="0">
                    <a:prstClr val="black">
                      <a:alpha val="40000"/>
                    </a:prstClr>
                  </a:outerShdw>
                </a:effectLst>
                <a:ea typeface="Times New Roman" panose="02020603050405020304" pitchFamily="18" charset="0"/>
              </a:rPr>
              <a:t> </a:t>
            </a:r>
            <a:endParaRPr lang="en-US" sz="1200" dirty="0">
              <a:effectLst/>
              <a:ea typeface="Times New Roman" panose="02020603050405020304" pitchFamily="18" charset="0"/>
            </a:endParaRPr>
          </a:p>
        </p:txBody>
      </p:sp>
      <p:sp>
        <p:nvSpPr>
          <p:cNvPr id="7" name="Rectangle 6">
            <a:extLst>
              <a:ext uri="{FF2B5EF4-FFF2-40B4-BE49-F238E27FC236}">
                <a16:creationId xmlns:a16="http://schemas.microsoft.com/office/drawing/2014/main" id="{C99C7B57-CA25-0C4D-9B83-E855325A470A}"/>
              </a:ext>
            </a:extLst>
          </p:cNvPr>
          <p:cNvSpPr/>
          <p:nvPr/>
        </p:nvSpPr>
        <p:spPr>
          <a:xfrm>
            <a:off x="4819329" y="2206240"/>
            <a:ext cx="4283056" cy="4616648"/>
          </a:xfrm>
          <a:prstGeom prst="rect">
            <a:avLst/>
          </a:prstGeom>
        </p:spPr>
        <p:txBody>
          <a:bodyPr wrap="square">
            <a:spAutoFit/>
          </a:bodyPr>
          <a:lstStyle/>
          <a:p>
            <a:r>
              <a:rPr lang="en-US" sz="1050" b="1" i="1" baseline="30000" dirty="0"/>
              <a:t>3 </a:t>
            </a:r>
            <a:r>
              <a:rPr lang="en-US" sz="1050" i="1" dirty="0"/>
              <a:t>But among you there must not be even a hint of sexual immorality, or of any kind of impurity, or of greed, because these are improper for God’s holy people. </a:t>
            </a:r>
            <a:r>
              <a:rPr lang="en-US" sz="1050" b="1" i="1" baseline="30000" dirty="0"/>
              <a:t>4 </a:t>
            </a:r>
            <a:r>
              <a:rPr lang="en-US" sz="1050" i="1" dirty="0"/>
              <a:t>Nor should there be obscenity, foolish talk or coarse joking, which are out of place, but rather thanksgiving.</a:t>
            </a:r>
          </a:p>
          <a:p>
            <a:endParaRPr lang="en-US" sz="1050" i="1" dirty="0"/>
          </a:p>
          <a:p>
            <a:pPr marL="171450" indent="-171450">
              <a:buFontTx/>
              <a:buChar char="-"/>
            </a:pPr>
            <a:r>
              <a:rPr lang="en-US" sz="1050" dirty="0">
                <a:ea typeface="Times New Roman" panose="02020603050405020304" pitchFamily="18" charset="0"/>
              </a:rPr>
              <a:t>We are “set apart ones.”</a:t>
            </a:r>
          </a:p>
          <a:p>
            <a:pPr marL="171450" indent="-171450">
              <a:buFontTx/>
              <a:buChar char="-"/>
            </a:pPr>
            <a:r>
              <a:rPr lang="en-US" sz="1050" dirty="0">
                <a:ea typeface="Times New Roman" panose="02020603050405020304" pitchFamily="18" charset="0"/>
              </a:rPr>
              <a:t>We have been “called out of darkness into His marvelous light.”  [1 Peter 2:9]</a:t>
            </a:r>
          </a:p>
          <a:p>
            <a:pPr marL="171450" indent="-171450">
              <a:buFontTx/>
              <a:buChar char="-"/>
            </a:pPr>
            <a:r>
              <a:rPr lang="en-US" sz="1050" dirty="0">
                <a:ea typeface="Times New Roman" panose="02020603050405020304" pitchFamily="18" charset="0"/>
              </a:rPr>
              <a:t>Be warned not to let the following darkness have power in your life (“there must not even be a hint of”)</a:t>
            </a:r>
          </a:p>
          <a:p>
            <a:r>
              <a:rPr lang="en-US" sz="1050" dirty="0">
                <a:ea typeface="Times New Roman" panose="02020603050405020304" pitchFamily="18" charset="0"/>
              </a:rPr>
              <a:t> </a:t>
            </a:r>
          </a:p>
          <a:p>
            <a:r>
              <a:rPr lang="en-US" sz="1050" b="1" dirty="0">
                <a:ea typeface="Times New Roman" panose="02020603050405020304" pitchFamily="18" charset="0"/>
              </a:rPr>
              <a:t>Sexual sins</a:t>
            </a:r>
            <a:r>
              <a:rPr lang="en-US" sz="1050" dirty="0">
                <a:ea typeface="Times New Roman" panose="02020603050405020304" pitchFamily="18" charset="0"/>
              </a:rPr>
              <a:t> (immorality, impurity). This was a tall order for people who lived in the city that was claimed by the temple of Diana – the goddess of fertility. Sexual sins were a part of the worship of this goddess. Today, the battle is just as intense… </a:t>
            </a:r>
          </a:p>
          <a:p>
            <a:r>
              <a:rPr lang="en-US" sz="1050" dirty="0">
                <a:ea typeface="Times New Roman" panose="02020603050405020304" pitchFamily="18" charset="0"/>
              </a:rPr>
              <a:t> </a:t>
            </a:r>
          </a:p>
          <a:p>
            <a:r>
              <a:rPr lang="en-US" sz="1050" b="1" dirty="0">
                <a:ea typeface="Times New Roman" panose="02020603050405020304" pitchFamily="18" charset="0"/>
              </a:rPr>
              <a:t>Greed.</a:t>
            </a:r>
            <a:r>
              <a:rPr lang="en-US" sz="1050" dirty="0">
                <a:ea typeface="Times New Roman" panose="02020603050405020304" pitchFamily="18" charset="0"/>
              </a:rPr>
              <a:t> An uncontrolled appetite. Paul was telling the Ephesians that Christ was their all – greed was unnecessary.</a:t>
            </a:r>
          </a:p>
          <a:p>
            <a:r>
              <a:rPr lang="en-US" sz="1050" dirty="0">
                <a:ea typeface="Times New Roman" panose="02020603050405020304" pitchFamily="18" charset="0"/>
              </a:rPr>
              <a:t> </a:t>
            </a:r>
          </a:p>
          <a:p>
            <a:r>
              <a:rPr lang="en-US" sz="1050" b="1" dirty="0">
                <a:ea typeface="Times New Roman" panose="02020603050405020304" pitchFamily="18" charset="0"/>
              </a:rPr>
              <a:t>Sins of the tongue</a:t>
            </a:r>
            <a:r>
              <a:rPr lang="en-US" sz="1050" dirty="0">
                <a:ea typeface="Times New Roman" panose="02020603050405020304" pitchFamily="18" charset="0"/>
              </a:rPr>
              <a:t> (obscenity, foolish talk, or coarse joking). A life style of sexual sins and greed also leads to the tongue being taken captive. The tongue expresses what is going on inside the heart. If the heart is taken captive – it will be expressed through the tongue.</a:t>
            </a:r>
          </a:p>
          <a:p>
            <a:r>
              <a:rPr lang="en-US" sz="1050" u="sng" dirty="0">
                <a:ea typeface="Times New Roman" panose="02020603050405020304" pitchFamily="18" charset="0"/>
              </a:rPr>
              <a:t>Obscenity</a:t>
            </a:r>
            <a:r>
              <a:rPr lang="en-US" sz="1050" dirty="0">
                <a:ea typeface="Times New Roman" panose="02020603050405020304" pitchFamily="18" charset="0"/>
              </a:rPr>
              <a:t> – belittling life – making people objects of lust.</a:t>
            </a:r>
          </a:p>
          <a:p>
            <a:r>
              <a:rPr lang="en-US" sz="1050" u="sng" dirty="0">
                <a:ea typeface="Times New Roman" panose="02020603050405020304" pitchFamily="18" charset="0"/>
              </a:rPr>
              <a:t>foolish talk</a:t>
            </a:r>
            <a:r>
              <a:rPr lang="en-US" sz="1050" dirty="0">
                <a:ea typeface="Times New Roman" panose="02020603050405020304" pitchFamily="18" charset="0"/>
              </a:rPr>
              <a:t> – senseless conversation that cheapens the speaker and does not build anyone up</a:t>
            </a:r>
          </a:p>
          <a:p>
            <a:r>
              <a:rPr lang="en-US" sz="1050" u="sng" dirty="0">
                <a:ea typeface="Times New Roman" panose="02020603050405020304" pitchFamily="18" charset="0"/>
              </a:rPr>
              <a:t>Coarse joking</a:t>
            </a:r>
            <a:r>
              <a:rPr lang="en-US" sz="1050" dirty="0">
                <a:ea typeface="Times New Roman" panose="02020603050405020304" pitchFamily="18" charset="0"/>
              </a:rPr>
              <a:t> – translated means “able to turn easily.” This speech is able to turn even well meaning dialogue into polluted talk.</a:t>
            </a:r>
          </a:p>
        </p:txBody>
      </p:sp>
      <p:sp>
        <p:nvSpPr>
          <p:cNvPr id="12" name="AutoShape 26">
            <a:extLst>
              <a:ext uri="{FF2B5EF4-FFF2-40B4-BE49-F238E27FC236}">
                <a16:creationId xmlns:a16="http://schemas.microsoft.com/office/drawing/2014/main" id="{D6F09A91-F671-CA4E-B884-827DC546FD1F}"/>
              </a:ext>
            </a:extLst>
          </p:cNvPr>
          <p:cNvSpPr>
            <a:spLocks noChangeAspect="1" noEditPoints="1" noChangeArrowheads="1" noChangeShapeType="1" noTextEdit="1"/>
          </p:cNvSpPr>
          <p:nvPr/>
        </p:nvSpPr>
        <p:spPr bwMode="auto">
          <a:xfrm>
            <a:off x="4884151" y="316123"/>
            <a:ext cx="4218234" cy="1066800"/>
          </a:xfrm>
          <a:prstGeom prst="roundRect">
            <a:avLst>
              <a:gd name="adj" fmla="val 16667"/>
            </a:avLst>
          </a:prstGeom>
          <a:solidFill>
            <a:srgbClr val="CCFFFF"/>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marL="0" marR="0" algn="ctr">
              <a:spcBef>
                <a:spcPts val="0"/>
              </a:spcBef>
              <a:spcAft>
                <a:spcPts val="0"/>
              </a:spcAft>
            </a:pPr>
            <a:r>
              <a:rPr lang="en-US" sz="1200" b="1" cap="small" dirty="0">
                <a:effectLst>
                  <a:outerShdw blurRad="50800" dist="38100" algn="tr" rotWithShape="0">
                    <a:prstClr val="black">
                      <a:alpha val="40000"/>
                    </a:prstClr>
                  </a:outerShdw>
                </a:effectLst>
                <a:ea typeface="Times New Roman" panose="02020603050405020304" pitchFamily="18" charset="0"/>
              </a:rPr>
              <a:t>Kingdom Advancers:</a:t>
            </a:r>
            <a:endParaRPr lang="en-US" sz="1200" dirty="0">
              <a:effectLst/>
              <a:ea typeface="Times New Roman" panose="02020603050405020304" pitchFamily="18" charset="0"/>
            </a:endParaRPr>
          </a:p>
          <a:p>
            <a:pPr marL="0" marR="0" algn="ctr">
              <a:spcBef>
                <a:spcPts val="0"/>
              </a:spcBef>
              <a:spcAft>
                <a:spcPts val="0"/>
              </a:spcAft>
            </a:pPr>
            <a:r>
              <a:rPr lang="en-US" sz="1200" b="1" dirty="0">
                <a:effectLst/>
                <a:ea typeface="Times New Roman" panose="02020603050405020304" pitchFamily="18" charset="0"/>
              </a:rPr>
              <a:t>Do you realize that wherever you may walk in the name of Jesus Christ, you bear the light of Christ?  You are a Light Bearer for the Kingdom of Heaven!</a:t>
            </a:r>
            <a:endParaRPr lang="en-US" sz="1200" dirty="0">
              <a:effectLst/>
              <a:ea typeface="Times New Roman" panose="02020603050405020304" pitchFamily="18" charset="0"/>
            </a:endParaRPr>
          </a:p>
          <a:p>
            <a:pPr marL="0" marR="0">
              <a:spcBef>
                <a:spcPts val="0"/>
              </a:spcBef>
              <a:spcAft>
                <a:spcPts val="0"/>
              </a:spcAft>
            </a:pPr>
            <a:r>
              <a:rPr lang="en-US" sz="1600" dirty="0">
                <a:effectLst/>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p:txBody>
      </p:sp>
      <p:sp>
        <p:nvSpPr>
          <p:cNvPr id="14" name="TextBox 13">
            <a:extLst>
              <a:ext uri="{FF2B5EF4-FFF2-40B4-BE49-F238E27FC236}">
                <a16:creationId xmlns:a16="http://schemas.microsoft.com/office/drawing/2014/main" id="{3C1D0ECB-C75D-FF4C-B1F5-D6DFDE959827}"/>
              </a:ext>
            </a:extLst>
          </p:cNvPr>
          <p:cNvSpPr txBox="1"/>
          <p:nvPr/>
        </p:nvSpPr>
        <p:spPr>
          <a:xfrm>
            <a:off x="-78551" y="7114348"/>
            <a:ext cx="359160" cy="230832"/>
          </a:xfrm>
          <a:prstGeom prst="rect">
            <a:avLst/>
          </a:prstGeom>
          <a:noFill/>
        </p:spPr>
        <p:txBody>
          <a:bodyPr wrap="square" rtlCol="0">
            <a:spAutoFit/>
          </a:bodyPr>
          <a:lstStyle/>
          <a:p>
            <a:r>
              <a:rPr lang="en-US" sz="900" dirty="0"/>
              <a:t>14.</a:t>
            </a:r>
          </a:p>
        </p:txBody>
      </p:sp>
      <p:sp>
        <p:nvSpPr>
          <p:cNvPr id="45" name="Rectangle 44">
            <a:extLst>
              <a:ext uri="{FF2B5EF4-FFF2-40B4-BE49-F238E27FC236}">
                <a16:creationId xmlns:a16="http://schemas.microsoft.com/office/drawing/2014/main" id="{74931FCC-A63E-492C-3EFA-7F6E5FF3CE96}"/>
              </a:ext>
            </a:extLst>
          </p:cNvPr>
          <p:cNvSpPr/>
          <p:nvPr/>
        </p:nvSpPr>
        <p:spPr>
          <a:xfrm>
            <a:off x="219416" y="972599"/>
            <a:ext cx="4218234" cy="3785652"/>
          </a:xfrm>
          <a:prstGeom prst="rect">
            <a:avLst/>
          </a:prstGeom>
        </p:spPr>
        <p:txBody>
          <a:bodyPr wrap="square">
            <a:spAutoFit/>
          </a:bodyPr>
          <a:lstStyle/>
          <a:p>
            <a:pPr marL="239713" lvl="1" indent="-228600">
              <a:buAutoNum type="arabicPeriod"/>
            </a:pPr>
            <a:r>
              <a:rPr lang="en-US" sz="1200" dirty="0">
                <a:ea typeface="Times New Roman" panose="02020603050405020304" pitchFamily="18" charset="0"/>
              </a:rPr>
              <a:t>Have you ever felt alone in the church? Why or why not?</a:t>
            </a:r>
          </a:p>
          <a:p>
            <a:pPr marL="239713" lvl="1" indent="-228600">
              <a:buAutoNum type="arabicPeriod"/>
            </a:pPr>
            <a:endParaRPr lang="en-US" sz="1200" dirty="0">
              <a:ea typeface="Times New Roman" panose="02020603050405020304" pitchFamily="18" charset="0"/>
            </a:endParaRPr>
          </a:p>
          <a:p>
            <a:pPr marL="239713" lvl="1" indent="-228600">
              <a:buAutoNum type="arabicPeriod"/>
            </a:pPr>
            <a:endParaRPr lang="en-US" sz="1200" dirty="0">
              <a:ea typeface="Times New Roman" panose="02020603050405020304" pitchFamily="18" charset="0"/>
            </a:endParaRPr>
          </a:p>
          <a:p>
            <a:pPr marL="239713" lvl="1" indent="-228600">
              <a:buAutoNum type="arabicPeriod"/>
            </a:pPr>
            <a:endParaRPr lang="en-US" sz="1200" dirty="0">
              <a:ea typeface="Times New Roman" panose="02020603050405020304" pitchFamily="18" charset="0"/>
            </a:endParaRPr>
          </a:p>
          <a:p>
            <a:pPr marL="239713" lvl="1" indent="-228600">
              <a:buAutoNum type="arabicPeriod"/>
            </a:pPr>
            <a:r>
              <a:rPr lang="en-US" sz="1200" dirty="0">
                <a:ea typeface="Times New Roman" panose="02020603050405020304" pitchFamily="18" charset="0"/>
              </a:rPr>
              <a:t>Look at each of the cords of unity in Ephesians 4:3-6. Share with each other some ways that human sin keeps us from being unified through each of these cords.</a:t>
            </a:r>
          </a:p>
          <a:p>
            <a:pPr marL="239713" lvl="1" indent="-228600">
              <a:buAutoNum type="arabicPeriod"/>
            </a:pPr>
            <a:endParaRPr lang="en-US" sz="1200" dirty="0">
              <a:ea typeface="Times New Roman" panose="02020603050405020304" pitchFamily="18" charset="0"/>
            </a:endParaRPr>
          </a:p>
          <a:p>
            <a:pPr marL="239713" lvl="1" indent="-228600">
              <a:buAutoNum type="arabicPeriod"/>
            </a:pPr>
            <a:endParaRPr lang="en-US" sz="1200" dirty="0">
              <a:ea typeface="Times New Roman" panose="02020603050405020304" pitchFamily="18" charset="0"/>
            </a:endParaRPr>
          </a:p>
          <a:p>
            <a:pPr marL="239713" lvl="1" indent="-228600">
              <a:buAutoNum type="arabicPeriod"/>
            </a:pPr>
            <a:endParaRPr lang="en-US" sz="1200" dirty="0">
              <a:ea typeface="Times New Roman" panose="02020603050405020304" pitchFamily="18" charset="0"/>
            </a:endParaRPr>
          </a:p>
          <a:p>
            <a:pPr marL="239713" lvl="1" indent="-228600">
              <a:buAutoNum type="arabicPeriod"/>
            </a:pPr>
            <a:r>
              <a:rPr lang="en-US" sz="1200" dirty="0">
                <a:ea typeface="Times New Roman" panose="02020603050405020304" pitchFamily="18" charset="0"/>
              </a:rPr>
              <a:t>As Kingdom Advancers, share with each other the different ways that the Lord has called and gifted each of you for being part of building up the body.</a:t>
            </a:r>
          </a:p>
          <a:p>
            <a:pPr marL="239713" lvl="1" indent="-228600">
              <a:buAutoNum type="arabicPeriod"/>
            </a:pPr>
            <a:endParaRPr lang="en-US" sz="1200" dirty="0">
              <a:ea typeface="Times New Roman" panose="02020603050405020304" pitchFamily="18" charset="0"/>
            </a:endParaRPr>
          </a:p>
          <a:p>
            <a:pPr marL="239713" lvl="1" indent="-228600">
              <a:buAutoNum type="arabicPeriod"/>
            </a:pPr>
            <a:endParaRPr lang="en-US" sz="1200" dirty="0">
              <a:ea typeface="Times New Roman" panose="02020603050405020304" pitchFamily="18" charset="0"/>
            </a:endParaRPr>
          </a:p>
          <a:p>
            <a:pPr marL="239713" lvl="1" indent="-228600">
              <a:buAutoNum type="arabicPeriod"/>
            </a:pPr>
            <a:endParaRPr lang="en-US" sz="1200" dirty="0">
              <a:ea typeface="Times New Roman" panose="02020603050405020304" pitchFamily="18" charset="0"/>
            </a:endParaRPr>
          </a:p>
          <a:p>
            <a:pPr marL="239713" lvl="1" indent="-228600">
              <a:buAutoNum type="arabicPeriod"/>
            </a:pPr>
            <a:r>
              <a:rPr lang="en-US" sz="1200" dirty="0">
                <a:ea typeface="Times New Roman" panose="02020603050405020304" pitchFamily="18" charset="0"/>
              </a:rPr>
              <a:t>What are some of the ways that we find ourselves “tossed back and forth by the waves and blown here and there by every wind of teaching and by the cunning and craftiness of men in their deceitful scheming?” [Ephesians 4:14].</a:t>
            </a:r>
          </a:p>
        </p:txBody>
      </p:sp>
      <p:pic>
        <p:nvPicPr>
          <p:cNvPr id="46" name="Picture 45" descr="DD01523_[1]">
            <a:extLst>
              <a:ext uri="{FF2B5EF4-FFF2-40B4-BE49-F238E27FC236}">
                <a16:creationId xmlns:a16="http://schemas.microsoft.com/office/drawing/2014/main" id="{C2008928-7F13-D880-501A-88FC6D09C0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923384" y="480189"/>
            <a:ext cx="405496" cy="182031"/>
          </a:xfrm>
          <a:prstGeom prst="rect">
            <a:avLst/>
          </a:prstGeom>
          <a:solidFill>
            <a:srgbClr val="CCFFCC">
              <a:alpha val="52000"/>
            </a:srgbClr>
          </a:solidFill>
          <a:ln>
            <a:noFill/>
          </a:ln>
        </p:spPr>
      </p:pic>
      <p:grpSp>
        <p:nvGrpSpPr>
          <p:cNvPr id="47" name="Canvas 76">
            <a:extLst>
              <a:ext uri="{FF2B5EF4-FFF2-40B4-BE49-F238E27FC236}">
                <a16:creationId xmlns:a16="http://schemas.microsoft.com/office/drawing/2014/main" id="{FFD6CCFE-93CE-9DFC-77D4-CA9D40D992EA}"/>
              </a:ext>
            </a:extLst>
          </p:cNvPr>
          <p:cNvGrpSpPr/>
          <p:nvPr/>
        </p:nvGrpSpPr>
        <p:grpSpPr>
          <a:xfrm>
            <a:off x="525307" y="480702"/>
            <a:ext cx="399340" cy="181518"/>
            <a:chOff x="0" y="0"/>
            <a:chExt cx="558800" cy="254000"/>
          </a:xfrm>
        </p:grpSpPr>
        <p:sp>
          <p:nvSpPr>
            <p:cNvPr id="48" name="Rectangle 47">
              <a:extLst>
                <a:ext uri="{FF2B5EF4-FFF2-40B4-BE49-F238E27FC236}">
                  <a16:creationId xmlns:a16="http://schemas.microsoft.com/office/drawing/2014/main" id="{94C537D7-970D-DA46-7F6F-A669D20A5379}"/>
                </a:ext>
              </a:extLst>
            </p:cNvPr>
            <p:cNvSpPr/>
            <p:nvPr/>
          </p:nvSpPr>
          <p:spPr>
            <a:xfrm>
              <a:off x="0" y="0"/>
              <a:ext cx="558800" cy="254000"/>
            </a:xfrm>
            <a:prstGeom prst="rect">
              <a:avLst/>
            </a:prstGeom>
            <a:solidFill>
              <a:srgbClr val="99CCFF">
                <a:alpha val="60001"/>
              </a:srgbClr>
            </a:solidFill>
            <a:ln>
              <a:noFill/>
            </a:ln>
          </p:spPr>
        </p:sp>
        <p:sp>
          <p:nvSpPr>
            <p:cNvPr id="49" name="Freeform 48">
              <a:extLst>
                <a:ext uri="{FF2B5EF4-FFF2-40B4-BE49-F238E27FC236}">
                  <a16:creationId xmlns:a16="http://schemas.microsoft.com/office/drawing/2014/main" id="{988EC97B-DD25-2CEF-7A2F-A3BBEC43E174}"/>
                </a:ext>
              </a:extLst>
            </p:cNvPr>
            <p:cNvSpPr>
              <a:spLocks noRot="1" noChangeAspect="1" noEditPoints="1" noChangeArrowheads="1" noChangeShapeType="1" noTextEdit="1"/>
            </p:cNvSpPr>
            <p:nvPr/>
          </p:nvSpPr>
          <p:spPr bwMode="auto">
            <a:xfrm>
              <a:off x="17145" y="104775"/>
              <a:ext cx="81280" cy="80010"/>
            </a:xfrm>
            <a:custGeom>
              <a:avLst/>
              <a:gdLst>
                <a:gd name="T0" fmla="*/ 64 w 128"/>
                <a:gd name="T1" fmla="*/ 126 h 126"/>
                <a:gd name="T2" fmla="*/ 51 w 128"/>
                <a:gd name="T3" fmla="*/ 124 h 126"/>
                <a:gd name="T4" fmla="*/ 39 w 128"/>
                <a:gd name="T5" fmla="*/ 120 h 126"/>
                <a:gd name="T6" fmla="*/ 29 w 128"/>
                <a:gd name="T7" fmla="*/ 114 h 126"/>
                <a:gd name="T8" fmla="*/ 19 w 128"/>
                <a:gd name="T9" fmla="*/ 107 h 126"/>
                <a:gd name="T10" fmla="*/ 12 w 128"/>
                <a:gd name="T11" fmla="*/ 97 h 126"/>
                <a:gd name="T12" fmla="*/ 6 w 128"/>
                <a:gd name="T13" fmla="*/ 87 h 126"/>
                <a:gd name="T14" fmla="*/ 2 w 128"/>
                <a:gd name="T15" fmla="*/ 75 h 126"/>
                <a:gd name="T16" fmla="*/ 0 w 128"/>
                <a:gd name="T17" fmla="*/ 62 h 126"/>
                <a:gd name="T18" fmla="*/ 2 w 128"/>
                <a:gd name="T19" fmla="*/ 49 h 126"/>
                <a:gd name="T20" fmla="*/ 6 w 128"/>
                <a:gd name="T21" fmla="*/ 38 h 126"/>
                <a:gd name="T22" fmla="*/ 12 w 128"/>
                <a:gd name="T23" fmla="*/ 28 h 126"/>
                <a:gd name="T24" fmla="*/ 19 w 128"/>
                <a:gd name="T25" fmla="*/ 18 h 126"/>
                <a:gd name="T26" fmla="*/ 29 w 128"/>
                <a:gd name="T27" fmla="*/ 11 h 126"/>
                <a:gd name="T28" fmla="*/ 39 w 128"/>
                <a:gd name="T29" fmla="*/ 4 h 126"/>
                <a:gd name="T30" fmla="*/ 51 w 128"/>
                <a:gd name="T31" fmla="*/ 1 h 126"/>
                <a:gd name="T32" fmla="*/ 64 w 128"/>
                <a:gd name="T33" fmla="*/ 0 h 126"/>
                <a:gd name="T34" fmla="*/ 77 w 128"/>
                <a:gd name="T35" fmla="*/ 1 h 126"/>
                <a:gd name="T36" fmla="*/ 89 w 128"/>
                <a:gd name="T37" fmla="*/ 4 h 126"/>
                <a:gd name="T38" fmla="*/ 99 w 128"/>
                <a:gd name="T39" fmla="*/ 11 h 126"/>
                <a:gd name="T40" fmla="*/ 109 w 128"/>
                <a:gd name="T41" fmla="*/ 18 h 126"/>
                <a:gd name="T42" fmla="*/ 116 w 128"/>
                <a:gd name="T43" fmla="*/ 28 h 126"/>
                <a:gd name="T44" fmla="*/ 123 w 128"/>
                <a:gd name="T45" fmla="*/ 38 h 126"/>
                <a:gd name="T46" fmla="*/ 126 w 128"/>
                <a:gd name="T47" fmla="*/ 49 h 126"/>
                <a:gd name="T48" fmla="*/ 128 w 128"/>
                <a:gd name="T49" fmla="*/ 62 h 126"/>
                <a:gd name="T50" fmla="*/ 126 w 128"/>
                <a:gd name="T51" fmla="*/ 75 h 126"/>
                <a:gd name="T52" fmla="*/ 123 w 128"/>
                <a:gd name="T53" fmla="*/ 87 h 126"/>
                <a:gd name="T54" fmla="*/ 116 w 128"/>
                <a:gd name="T55" fmla="*/ 97 h 126"/>
                <a:gd name="T56" fmla="*/ 109 w 128"/>
                <a:gd name="T57" fmla="*/ 107 h 126"/>
                <a:gd name="T58" fmla="*/ 99 w 128"/>
                <a:gd name="T59" fmla="*/ 114 h 126"/>
                <a:gd name="T60" fmla="*/ 89 w 128"/>
                <a:gd name="T61" fmla="*/ 120 h 126"/>
                <a:gd name="T62" fmla="*/ 77 w 128"/>
                <a:gd name="T63" fmla="*/ 124 h 126"/>
                <a:gd name="T64" fmla="*/ 64 w 128"/>
                <a:gd name="T65"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8" h="126">
                  <a:moveTo>
                    <a:pt x="64" y="126"/>
                  </a:moveTo>
                  <a:lnTo>
                    <a:pt x="51" y="124"/>
                  </a:lnTo>
                  <a:lnTo>
                    <a:pt x="39" y="120"/>
                  </a:lnTo>
                  <a:lnTo>
                    <a:pt x="29" y="114"/>
                  </a:lnTo>
                  <a:lnTo>
                    <a:pt x="19" y="107"/>
                  </a:lnTo>
                  <a:lnTo>
                    <a:pt x="12" y="97"/>
                  </a:lnTo>
                  <a:lnTo>
                    <a:pt x="6" y="87"/>
                  </a:lnTo>
                  <a:lnTo>
                    <a:pt x="2" y="75"/>
                  </a:lnTo>
                  <a:lnTo>
                    <a:pt x="0" y="62"/>
                  </a:lnTo>
                  <a:lnTo>
                    <a:pt x="2" y="49"/>
                  </a:lnTo>
                  <a:lnTo>
                    <a:pt x="6" y="38"/>
                  </a:lnTo>
                  <a:lnTo>
                    <a:pt x="12" y="28"/>
                  </a:lnTo>
                  <a:lnTo>
                    <a:pt x="19" y="18"/>
                  </a:lnTo>
                  <a:lnTo>
                    <a:pt x="29" y="11"/>
                  </a:lnTo>
                  <a:lnTo>
                    <a:pt x="39" y="4"/>
                  </a:lnTo>
                  <a:lnTo>
                    <a:pt x="51" y="1"/>
                  </a:lnTo>
                  <a:lnTo>
                    <a:pt x="64" y="0"/>
                  </a:lnTo>
                  <a:lnTo>
                    <a:pt x="77" y="1"/>
                  </a:lnTo>
                  <a:lnTo>
                    <a:pt x="89" y="4"/>
                  </a:lnTo>
                  <a:lnTo>
                    <a:pt x="99" y="11"/>
                  </a:lnTo>
                  <a:lnTo>
                    <a:pt x="109" y="18"/>
                  </a:lnTo>
                  <a:lnTo>
                    <a:pt x="116" y="28"/>
                  </a:lnTo>
                  <a:lnTo>
                    <a:pt x="123" y="38"/>
                  </a:lnTo>
                  <a:lnTo>
                    <a:pt x="126" y="49"/>
                  </a:lnTo>
                  <a:lnTo>
                    <a:pt x="128" y="62"/>
                  </a:lnTo>
                  <a:lnTo>
                    <a:pt x="126" y="75"/>
                  </a:lnTo>
                  <a:lnTo>
                    <a:pt x="123" y="87"/>
                  </a:lnTo>
                  <a:lnTo>
                    <a:pt x="116" y="97"/>
                  </a:lnTo>
                  <a:lnTo>
                    <a:pt x="109" y="107"/>
                  </a:lnTo>
                  <a:lnTo>
                    <a:pt x="99" y="114"/>
                  </a:lnTo>
                  <a:lnTo>
                    <a:pt x="89" y="120"/>
                  </a:lnTo>
                  <a:lnTo>
                    <a:pt x="77" y="124"/>
                  </a:lnTo>
                  <a:lnTo>
                    <a:pt x="64"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50" name="Freeform 49">
              <a:extLst>
                <a:ext uri="{FF2B5EF4-FFF2-40B4-BE49-F238E27FC236}">
                  <a16:creationId xmlns:a16="http://schemas.microsoft.com/office/drawing/2014/main" id="{5EE2014A-EF30-475A-387C-A9FB187C5F45}"/>
                </a:ext>
              </a:extLst>
            </p:cNvPr>
            <p:cNvSpPr>
              <a:spLocks noRot="1" noChangeAspect="1" noEditPoints="1" noChangeArrowheads="1" noChangeShapeType="1" noTextEdit="1"/>
            </p:cNvSpPr>
            <p:nvPr/>
          </p:nvSpPr>
          <p:spPr bwMode="auto">
            <a:xfrm>
              <a:off x="142240" y="36830"/>
              <a:ext cx="57150" cy="55880"/>
            </a:xfrm>
            <a:custGeom>
              <a:avLst/>
              <a:gdLst>
                <a:gd name="T0" fmla="*/ 45 w 90"/>
                <a:gd name="T1" fmla="*/ 88 h 88"/>
                <a:gd name="T2" fmla="*/ 36 w 90"/>
                <a:gd name="T3" fmla="*/ 87 h 88"/>
                <a:gd name="T4" fmla="*/ 27 w 90"/>
                <a:gd name="T5" fmla="*/ 85 h 88"/>
                <a:gd name="T6" fmla="*/ 20 w 90"/>
                <a:gd name="T7" fmla="*/ 81 h 88"/>
                <a:gd name="T8" fmla="*/ 13 w 90"/>
                <a:gd name="T9" fmla="*/ 75 h 88"/>
                <a:gd name="T10" fmla="*/ 7 w 90"/>
                <a:gd name="T11" fmla="*/ 68 h 88"/>
                <a:gd name="T12" fmla="*/ 3 w 90"/>
                <a:gd name="T13" fmla="*/ 61 h 88"/>
                <a:gd name="T14" fmla="*/ 1 w 90"/>
                <a:gd name="T15" fmla="*/ 53 h 88"/>
                <a:gd name="T16" fmla="*/ 0 w 90"/>
                <a:gd name="T17" fmla="*/ 44 h 88"/>
                <a:gd name="T18" fmla="*/ 1 w 90"/>
                <a:gd name="T19" fmla="*/ 36 h 88"/>
                <a:gd name="T20" fmla="*/ 3 w 90"/>
                <a:gd name="T21" fmla="*/ 27 h 88"/>
                <a:gd name="T22" fmla="*/ 7 w 90"/>
                <a:gd name="T23" fmla="*/ 20 h 88"/>
                <a:gd name="T24" fmla="*/ 13 w 90"/>
                <a:gd name="T25" fmla="*/ 13 h 88"/>
                <a:gd name="T26" fmla="*/ 20 w 90"/>
                <a:gd name="T27" fmla="*/ 7 h 88"/>
                <a:gd name="T28" fmla="*/ 27 w 90"/>
                <a:gd name="T29" fmla="*/ 3 h 88"/>
                <a:gd name="T30" fmla="*/ 36 w 90"/>
                <a:gd name="T31" fmla="*/ 2 h 88"/>
                <a:gd name="T32" fmla="*/ 45 w 90"/>
                <a:gd name="T33" fmla="*/ 0 h 88"/>
                <a:gd name="T34" fmla="*/ 53 w 90"/>
                <a:gd name="T35" fmla="*/ 2 h 88"/>
                <a:gd name="T36" fmla="*/ 62 w 90"/>
                <a:gd name="T37" fmla="*/ 3 h 88"/>
                <a:gd name="T38" fmla="*/ 69 w 90"/>
                <a:gd name="T39" fmla="*/ 7 h 88"/>
                <a:gd name="T40" fmla="*/ 77 w 90"/>
                <a:gd name="T41" fmla="*/ 13 h 88"/>
                <a:gd name="T42" fmla="*/ 82 w 90"/>
                <a:gd name="T43" fmla="*/ 20 h 88"/>
                <a:gd name="T44" fmla="*/ 87 w 90"/>
                <a:gd name="T45" fmla="*/ 27 h 88"/>
                <a:gd name="T46" fmla="*/ 88 w 90"/>
                <a:gd name="T47" fmla="*/ 36 h 88"/>
                <a:gd name="T48" fmla="*/ 90 w 90"/>
                <a:gd name="T49" fmla="*/ 44 h 88"/>
                <a:gd name="T50" fmla="*/ 88 w 90"/>
                <a:gd name="T51" fmla="*/ 53 h 88"/>
                <a:gd name="T52" fmla="*/ 87 w 90"/>
                <a:gd name="T53" fmla="*/ 61 h 88"/>
                <a:gd name="T54" fmla="*/ 82 w 90"/>
                <a:gd name="T55" fmla="*/ 68 h 88"/>
                <a:gd name="T56" fmla="*/ 77 w 90"/>
                <a:gd name="T57" fmla="*/ 75 h 88"/>
                <a:gd name="T58" fmla="*/ 69 w 90"/>
                <a:gd name="T59" fmla="*/ 81 h 88"/>
                <a:gd name="T60" fmla="*/ 62 w 90"/>
                <a:gd name="T61" fmla="*/ 85 h 88"/>
                <a:gd name="T62" fmla="*/ 53 w 90"/>
                <a:gd name="T63" fmla="*/ 87 h 88"/>
                <a:gd name="T64" fmla="*/ 45 w 90"/>
                <a:gd name="T6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88">
                  <a:moveTo>
                    <a:pt x="45" y="88"/>
                  </a:moveTo>
                  <a:lnTo>
                    <a:pt x="36" y="87"/>
                  </a:lnTo>
                  <a:lnTo>
                    <a:pt x="27" y="85"/>
                  </a:lnTo>
                  <a:lnTo>
                    <a:pt x="20" y="81"/>
                  </a:lnTo>
                  <a:lnTo>
                    <a:pt x="13" y="75"/>
                  </a:lnTo>
                  <a:lnTo>
                    <a:pt x="7" y="68"/>
                  </a:lnTo>
                  <a:lnTo>
                    <a:pt x="3" y="61"/>
                  </a:lnTo>
                  <a:lnTo>
                    <a:pt x="1" y="53"/>
                  </a:lnTo>
                  <a:lnTo>
                    <a:pt x="0" y="44"/>
                  </a:lnTo>
                  <a:lnTo>
                    <a:pt x="1" y="36"/>
                  </a:lnTo>
                  <a:lnTo>
                    <a:pt x="3" y="27"/>
                  </a:lnTo>
                  <a:lnTo>
                    <a:pt x="7" y="20"/>
                  </a:lnTo>
                  <a:lnTo>
                    <a:pt x="13" y="13"/>
                  </a:lnTo>
                  <a:lnTo>
                    <a:pt x="20" y="7"/>
                  </a:lnTo>
                  <a:lnTo>
                    <a:pt x="27" y="3"/>
                  </a:lnTo>
                  <a:lnTo>
                    <a:pt x="36" y="2"/>
                  </a:lnTo>
                  <a:lnTo>
                    <a:pt x="45" y="0"/>
                  </a:lnTo>
                  <a:lnTo>
                    <a:pt x="53" y="2"/>
                  </a:lnTo>
                  <a:lnTo>
                    <a:pt x="62" y="3"/>
                  </a:lnTo>
                  <a:lnTo>
                    <a:pt x="69" y="7"/>
                  </a:lnTo>
                  <a:lnTo>
                    <a:pt x="77" y="13"/>
                  </a:lnTo>
                  <a:lnTo>
                    <a:pt x="82" y="20"/>
                  </a:lnTo>
                  <a:lnTo>
                    <a:pt x="87" y="27"/>
                  </a:lnTo>
                  <a:lnTo>
                    <a:pt x="88" y="36"/>
                  </a:lnTo>
                  <a:lnTo>
                    <a:pt x="90" y="44"/>
                  </a:lnTo>
                  <a:lnTo>
                    <a:pt x="88" y="53"/>
                  </a:lnTo>
                  <a:lnTo>
                    <a:pt x="87" y="61"/>
                  </a:lnTo>
                  <a:lnTo>
                    <a:pt x="82" y="68"/>
                  </a:lnTo>
                  <a:lnTo>
                    <a:pt x="77" y="75"/>
                  </a:lnTo>
                  <a:lnTo>
                    <a:pt x="69" y="81"/>
                  </a:lnTo>
                  <a:lnTo>
                    <a:pt x="62" y="85"/>
                  </a:lnTo>
                  <a:lnTo>
                    <a:pt x="53" y="87"/>
                  </a:lnTo>
                  <a:lnTo>
                    <a:pt x="45" y="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51" name="Freeform 50">
              <a:extLst>
                <a:ext uri="{FF2B5EF4-FFF2-40B4-BE49-F238E27FC236}">
                  <a16:creationId xmlns:a16="http://schemas.microsoft.com/office/drawing/2014/main" id="{16554904-1A15-78AD-CE3A-D69FD2214ABC}"/>
                </a:ext>
              </a:extLst>
            </p:cNvPr>
            <p:cNvSpPr>
              <a:spLocks noRot="1" noChangeAspect="1" noEditPoints="1" noChangeArrowheads="1" noChangeShapeType="1" noTextEdit="1"/>
            </p:cNvSpPr>
            <p:nvPr/>
          </p:nvSpPr>
          <p:spPr bwMode="auto">
            <a:xfrm>
              <a:off x="281940" y="3810"/>
              <a:ext cx="40005" cy="40640"/>
            </a:xfrm>
            <a:custGeom>
              <a:avLst/>
              <a:gdLst>
                <a:gd name="T0" fmla="*/ 31 w 63"/>
                <a:gd name="T1" fmla="*/ 64 h 64"/>
                <a:gd name="T2" fmla="*/ 20 w 63"/>
                <a:gd name="T3" fmla="*/ 61 h 64"/>
                <a:gd name="T4" fmla="*/ 10 w 63"/>
                <a:gd name="T5" fmla="*/ 54 h 64"/>
                <a:gd name="T6" fmla="*/ 3 w 63"/>
                <a:gd name="T7" fmla="*/ 44 h 64"/>
                <a:gd name="T8" fmla="*/ 0 w 63"/>
                <a:gd name="T9" fmla="*/ 31 h 64"/>
                <a:gd name="T10" fmla="*/ 3 w 63"/>
                <a:gd name="T11" fmla="*/ 18 h 64"/>
                <a:gd name="T12" fmla="*/ 10 w 63"/>
                <a:gd name="T13" fmla="*/ 8 h 64"/>
                <a:gd name="T14" fmla="*/ 20 w 63"/>
                <a:gd name="T15" fmla="*/ 3 h 64"/>
                <a:gd name="T16" fmla="*/ 31 w 63"/>
                <a:gd name="T17" fmla="*/ 0 h 64"/>
                <a:gd name="T18" fmla="*/ 44 w 63"/>
                <a:gd name="T19" fmla="*/ 3 h 64"/>
                <a:gd name="T20" fmla="*/ 55 w 63"/>
                <a:gd name="T21" fmla="*/ 8 h 64"/>
                <a:gd name="T22" fmla="*/ 60 w 63"/>
                <a:gd name="T23" fmla="*/ 18 h 64"/>
                <a:gd name="T24" fmla="*/ 63 w 63"/>
                <a:gd name="T25" fmla="*/ 31 h 64"/>
                <a:gd name="T26" fmla="*/ 60 w 63"/>
                <a:gd name="T27" fmla="*/ 44 h 64"/>
                <a:gd name="T28" fmla="*/ 55 w 63"/>
                <a:gd name="T29" fmla="*/ 54 h 64"/>
                <a:gd name="T30" fmla="*/ 44 w 63"/>
                <a:gd name="T31" fmla="*/ 61 h 64"/>
                <a:gd name="T32" fmla="*/ 31 w 63"/>
                <a:gd name="T3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64">
                  <a:moveTo>
                    <a:pt x="31" y="64"/>
                  </a:moveTo>
                  <a:lnTo>
                    <a:pt x="20" y="61"/>
                  </a:lnTo>
                  <a:lnTo>
                    <a:pt x="10" y="54"/>
                  </a:lnTo>
                  <a:lnTo>
                    <a:pt x="3" y="44"/>
                  </a:lnTo>
                  <a:lnTo>
                    <a:pt x="0" y="31"/>
                  </a:lnTo>
                  <a:lnTo>
                    <a:pt x="3" y="18"/>
                  </a:lnTo>
                  <a:lnTo>
                    <a:pt x="10" y="8"/>
                  </a:lnTo>
                  <a:lnTo>
                    <a:pt x="20" y="3"/>
                  </a:lnTo>
                  <a:lnTo>
                    <a:pt x="31" y="0"/>
                  </a:lnTo>
                  <a:lnTo>
                    <a:pt x="44" y="3"/>
                  </a:lnTo>
                  <a:lnTo>
                    <a:pt x="55" y="8"/>
                  </a:lnTo>
                  <a:lnTo>
                    <a:pt x="60" y="18"/>
                  </a:lnTo>
                  <a:lnTo>
                    <a:pt x="63" y="31"/>
                  </a:lnTo>
                  <a:lnTo>
                    <a:pt x="60" y="44"/>
                  </a:lnTo>
                  <a:lnTo>
                    <a:pt x="55" y="54"/>
                  </a:lnTo>
                  <a:lnTo>
                    <a:pt x="44" y="61"/>
                  </a:lnTo>
                  <a:lnTo>
                    <a:pt x="31"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52" name="Freeform 51">
              <a:extLst>
                <a:ext uri="{FF2B5EF4-FFF2-40B4-BE49-F238E27FC236}">
                  <a16:creationId xmlns:a16="http://schemas.microsoft.com/office/drawing/2014/main" id="{40E16796-7874-A3BF-E6C5-1DC0313E14E5}"/>
                </a:ext>
              </a:extLst>
            </p:cNvPr>
            <p:cNvSpPr>
              <a:spLocks noRot="1" noChangeAspect="1" noEditPoints="1" noChangeArrowheads="1" noChangeShapeType="1" noTextEdit="1"/>
            </p:cNvSpPr>
            <p:nvPr/>
          </p:nvSpPr>
          <p:spPr bwMode="auto">
            <a:xfrm>
              <a:off x="433705" y="0"/>
              <a:ext cx="29845" cy="28575"/>
            </a:xfrm>
            <a:custGeom>
              <a:avLst/>
              <a:gdLst>
                <a:gd name="T0" fmla="*/ 24 w 47"/>
                <a:gd name="T1" fmla="*/ 45 h 45"/>
                <a:gd name="T2" fmla="*/ 15 w 47"/>
                <a:gd name="T3" fmla="*/ 44 h 45"/>
                <a:gd name="T4" fmla="*/ 8 w 47"/>
                <a:gd name="T5" fmla="*/ 38 h 45"/>
                <a:gd name="T6" fmla="*/ 2 w 47"/>
                <a:gd name="T7" fmla="*/ 31 h 45"/>
                <a:gd name="T8" fmla="*/ 0 w 47"/>
                <a:gd name="T9" fmla="*/ 23 h 45"/>
                <a:gd name="T10" fmla="*/ 2 w 47"/>
                <a:gd name="T11" fmla="*/ 14 h 45"/>
                <a:gd name="T12" fmla="*/ 8 w 47"/>
                <a:gd name="T13" fmla="*/ 7 h 45"/>
                <a:gd name="T14" fmla="*/ 15 w 47"/>
                <a:gd name="T15" fmla="*/ 1 h 45"/>
                <a:gd name="T16" fmla="*/ 24 w 47"/>
                <a:gd name="T17" fmla="*/ 0 h 45"/>
                <a:gd name="T18" fmla="*/ 32 w 47"/>
                <a:gd name="T19" fmla="*/ 1 h 45"/>
                <a:gd name="T20" fmla="*/ 39 w 47"/>
                <a:gd name="T21" fmla="*/ 7 h 45"/>
                <a:gd name="T22" fmla="*/ 45 w 47"/>
                <a:gd name="T23" fmla="*/ 14 h 45"/>
                <a:gd name="T24" fmla="*/ 47 w 47"/>
                <a:gd name="T25" fmla="*/ 23 h 45"/>
                <a:gd name="T26" fmla="*/ 45 w 47"/>
                <a:gd name="T27" fmla="*/ 31 h 45"/>
                <a:gd name="T28" fmla="*/ 39 w 47"/>
                <a:gd name="T29" fmla="*/ 38 h 45"/>
                <a:gd name="T30" fmla="*/ 32 w 47"/>
                <a:gd name="T31" fmla="*/ 44 h 45"/>
                <a:gd name="T32" fmla="*/ 24 w 47"/>
                <a:gd name="T3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5">
                  <a:moveTo>
                    <a:pt x="24" y="45"/>
                  </a:moveTo>
                  <a:lnTo>
                    <a:pt x="15" y="44"/>
                  </a:lnTo>
                  <a:lnTo>
                    <a:pt x="8" y="38"/>
                  </a:lnTo>
                  <a:lnTo>
                    <a:pt x="2" y="31"/>
                  </a:lnTo>
                  <a:lnTo>
                    <a:pt x="0" y="23"/>
                  </a:lnTo>
                  <a:lnTo>
                    <a:pt x="2" y="14"/>
                  </a:lnTo>
                  <a:lnTo>
                    <a:pt x="8" y="7"/>
                  </a:lnTo>
                  <a:lnTo>
                    <a:pt x="15" y="1"/>
                  </a:lnTo>
                  <a:lnTo>
                    <a:pt x="24" y="0"/>
                  </a:lnTo>
                  <a:lnTo>
                    <a:pt x="32" y="1"/>
                  </a:lnTo>
                  <a:lnTo>
                    <a:pt x="39" y="7"/>
                  </a:lnTo>
                  <a:lnTo>
                    <a:pt x="45" y="14"/>
                  </a:lnTo>
                  <a:lnTo>
                    <a:pt x="47" y="23"/>
                  </a:lnTo>
                  <a:lnTo>
                    <a:pt x="45" y="31"/>
                  </a:lnTo>
                  <a:lnTo>
                    <a:pt x="39" y="38"/>
                  </a:lnTo>
                  <a:lnTo>
                    <a:pt x="32" y="44"/>
                  </a:lnTo>
                  <a:lnTo>
                    <a:pt x="24"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53" name="Rectangle 52">
              <a:extLst>
                <a:ext uri="{FF2B5EF4-FFF2-40B4-BE49-F238E27FC236}">
                  <a16:creationId xmlns:a16="http://schemas.microsoft.com/office/drawing/2014/main" id="{8FB4FD64-3ACE-62EA-7562-3AFADE65F597}"/>
                </a:ext>
              </a:extLst>
            </p:cNvPr>
            <p:cNvSpPr>
              <a:spLocks noRot="1" noChangeAspect="1" noEditPoints="1" noChangeArrowheads="1" noChangeShapeType="1" noTextEdit="1"/>
            </p:cNvSpPr>
            <p:nvPr/>
          </p:nvSpPr>
          <p:spPr bwMode="auto">
            <a:xfrm>
              <a:off x="0" y="215900"/>
              <a:ext cx="558800" cy="381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grpSp>
      <p:sp>
        <p:nvSpPr>
          <p:cNvPr id="54" name="Rectangle 53">
            <a:extLst>
              <a:ext uri="{FF2B5EF4-FFF2-40B4-BE49-F238E27FC236}">
                <a16:creationId xmlns:a16="http://schemas.microsoft.com/office/drawing/2014/main" id="{63B0DEDA-2D7C-F53E-D96C-ADD9EFD087A0}"/>
              </a:ext>
            </a:extLst>
          </p:cNvPr>
          <p:cNvSpPr/>
          <p:nvPr/>
        </p:nvSpPr>
        <p:spPr>
          <a:xfrm>
            <a:off x="1322724" y="316123"/>
            <a:ext cx="1762021" cy="461665"/>
          </a:xfrm>
          <a:prstGeom prst="rect">
            <a:avLst/>
          </a:prstGeom>
        </p:spPr>
        <p:txBody>
          <a:bodyPr wrap="none">
            <a:spAutoFit/>
          </a:bodyPr>
          <a:lstStyle/>
          <a:p>
            <a:r>
              <a:rPr lang="en-US" sz="1200" b="1" dirty="0">
                <a:latin typeface="Poor Richard" panose="02080502050505020702" pitchFamily="18" charset="77"/>
                <a:ea typeface="Times New Roman" panose="02020603050405020304" pitchFamily="18" charset="0"/>
              </a:rPr>
              <a:t>BREAK AWAY GROUP </a:t>
            </a:r>
          </a:p>
          <a:p>
            <a:r>
              <a:rPr lang="en-US" sz="1200" b="1" dirty="0">
                <a:latin typeface="Poor Richard" panose="02080502050505020702" pitchFamily="18" charset="77"/>
                <a:ea typeface="Times New Roman" panose="02020603050405020304" pitchFamily="18" charset="0"/>
              </a:rPr>
              <a:t>INTERACTION WEEK 5b</a:t>
            </a:r>
            <a:endParaRPr lang="en-US" sz="1200" b="1" dirty="0">
              <a:latin typeface="Poor Richard" panose="02080502050505020702" pitchFamily="18" charset="77"/>
            </a:endParaRPr>
          </a:p>
        </p:txBody>
      </p:sp>
      <p:pic>
        <p:nvPicPr>
          <p:cNvPr id="55" name="Picture 54" descr="DD01523_[1]">
            <a:extLst>
              <a:ext uri="{FF2B5EF4-FFF2-40B4-BE49-F238E27FC236}">
                <a16:creationId xmlns:a16="http://schemas.microsoft.com/office/drawing/2014/main" id="{994244A0-E319-AF05-8413-EF3B50A38911}"/>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3482822" y="521484"/>
            <a:ext cx="405496" cy="182031"/>
          </a:xfrm>
          <a:prstGeom prst="rect">
            <a:avLst/>
          </a:prstGeom>
          <a:solidFill>
            <a:srgbClr val="CCFFCC">
              <a:alpha val="52000"/>
            </a:srgbClr>
          </a:solidFill>
          <a:ln>
            <a:noFill/>
          </a:ln>
        </p:spPr>
      </p:pic>
      <p:grpSp>
        <p:nvGrpSpPr>
          <p:cNvPr id="56" name="Canvas 76">
            <a:extLst>
              <a:ext uri="{FF2B5EF4-FFF2-40B4-BE49-F238E27FC236}">
                <a16:creationId xmlns:a16="http://schemas.microsoft.com/office/drawing/2014/main" id="{3164526D-40ED-615B-6886-E764E440A75E}"/>
              </a:ext>
            </a:extLst>
          </p:cNvPr>
          <p:cNvGrpSpPr/>
          <p:nvPr/>
        </p:nvGrpSpPr>
        <p:grpSpPr>
          <a:xfrm>
            <a:off x="3084745" y="521997"/>
            <a:ext cx="399340" cy="181518"/>
            <a:chOff x="0" y="0"/>
            <a:chExt cx="558800" cy="254000"/>
          </a:xfrm>
        </p:grpSpPr>
        <p:sp>
          <p:nvSpPr>
            <p:cNvPr id="57" name="Rectangle 56">
              <a:extLst>
                <a:ext uri="{FF2B5EF4-FFF2-40B4-BE49-F238E27FC236}">
                  <a16:creationId xmlns:a16="http://schemas.microsoft.com/office/drawing/2014/main" id="{5A54A767-81B1-283C-C490-AEF6B4787434}"/>
                </a:ext>
              </a:extLst>
            </p:cNvPr>
            <p:cNvSpPr/>
            <p:nvPr/>
          </p:nvSpPr>
          <p:spPr>
            <a:xfrm>
              <a:off x="0" y="0"/>
              <a:ext cx="558800" cy="254000"/>
            </a:xfrm>
            <a:prstGeom prst="rect">
              <a:avLst/>
            </a:prstGeom>
            <a:solidFill>
              <a:srgbClr val="99CCFF">
                <a:alpha val="60001"/>
              </a:srgbClr>
            </a:solidFill>
            <a:ln>
              <a:noFill/>
            </a:ln>
          </p:spPr>
        </p:sp>
        <p:sp>
          <p:nvSpPr>
            <p:cNvPr id="58" name="Freeform 57">
              <a:extLst>
                <a:ext uri="{FF2B5EF4-FFF2-40B4-BE49-F238E27FC236}">
                  <a16:creationId xmlns:a16="http://schemas.microsoft.com/office/drawing/2014/main" id="{80FF2435-25D6-DD5B-F212-761A4E16C9C4}"/>
                </a:ext>
              </a:extLst>
            </p:cNvPr>
            <p:cNvSpPr>
              <a:spLocks noRot="1" noChangeAspect="1" noEditPoints="1" noChangeArrowheads="1" noChangeShapeType="1" noTextEdit="1"/>
            </p:cNvSpPr>
            <p:nvPr/>
          </p:nvSpPr>
          <p:spPr bwMode="auto">
            <a:xfrm>
              <a:off x="17145" y="104775"/>
              <a:ext cx="81280" cy="80010"/>
            </a:xfrm>
            <a:custGeom>
              <a:avLst/>
              <a:gdLst>
                <a:gd name="T0" fmla="*/ 64 w 128"/>
                <a:gd name="T1" fmla="*/ 126 h 126"/>
                <a:gd name="T2" fmla="*/ 51 w 128"/>
                <a:gd name="T3" fmla="*/ 124 h 126"/>
                <a:gd name="T4" fmla="*/ 39 w 128"/>
                <a:gd name="T5" fmla="*/ 120 h 126"/>
                <a:gd name="T6" fmla="*/ 29 w 128"/>
                <a:gd name="T7" fmla="*/ 114 h 126"/>
                <a:gd name="T8" fmla="*/ 19 w 128"/>
                <a:gd name="T9" fmla="*/ 107 h 126"/>
                <a:gd name="T10" fmla="*/ 12 w 128"/>
                <a:gd name="T11" fmla="*/ 97 h 126"/>
                <a:gd name="T12" fmla="*/ 6 w 128"/>
                <a:gd name="T13" fmla="*/ 87 h 126"/>
                <a:gd name="T14" fmla="*/ 2 w 128"/>
                <a:gd name="T15" fmla="*/ 75 h 126"/>
                <a:gd name="T16" fmla="*/ 0 w 128"/>
                <a:gd name="T17" fmla="*/ 62 h 126"/>
                <a:gd name="T18" fmla="*/ 2 w 128"/>
                <a:gd name="T19" fmla="*/ 49 h 126"/>
                <a:gd name="T20" fmla="*/ 6 w 128"/>
                <a:gd name="T21" fmla="*/ 38 h 126"/>
                <a:gd name="T22" fmla="*/ 12 w 128"/>
                <a:gd name="T23" fmla="*/ 28 h 126"/>
                <a:gd name="T24" fmla="*/ 19 w 128"/>
                <a:gd name="T25" fmla="*/ 18 h 126"/>
                <a:gd name="T26" fmla="*/ 29 w 128"/>
                <a:gd name="T27" fmla="*/ 11 h 126"/>
                <a:gd name="T28" fmla="*/ 39 w 128"/>
                <a:gd name="T29" fmla="*/ 4 h 126"/>
                <a:gd name="T30" fmla="*/ 51 w 128"/>
                <a:gd name="T31" fmla="*/ 1 h 126"/>
                <a:gd name="T32" fmla="*/ 64 w 128"/>
                <a:gd name="T33" fmla="*/ 0 h 126"/>
                <a:gd name="T34" fmla="*/ 77 w 128"/>
                <a:gd name="T35" fmla="*/ 1 h 126"/>
                <a:gd name="T36" fmla="*/ 89 w 128"/>
                <a:gd name="T37" fmla="*/ 4 h 126"/>
                <a:gd name="T38" fmla="*/ 99 w 128"/>
                <a:gd name="T39" fmla="*/ 11 h 126"/>
                <a:gd name="T40" fmla="*/ 109 w 128"/>
                <a:gd name="T41" fmla="*/ 18 h 126"/>
                <a:gd name="T42" fmla="*/ 116 w 128"/>
                <a:gd name="T43" fmla="*/ 28 h 126"/>
                <a:gd name="T44" fmla="*/ 123 w 128"/>
                <a:gd name="T45" fmla="*/ 38 h 126"/>
                <a:gd name="T46" fmla="*/ 126 w 128"/>
                <a:gd name="T47" fmla="*/ 49 h 126"/>
                <a:gd name="T48" fmla="*/ 128 w 128"/>
                <a:gd name="T49" fmla="*/ 62 h 126"/>
                <a:gd name="T50" fmla="*/ 126 w 128"/>
                <a:gd name="T51" fmla="*/ 75 h 126"/>
                <a:gd name="T52" fmla="*/ 123 w 128"/>
                <a:gd name="T53" fmla="*/ 87 h 126"/>
                <a:gd name="T54" fmla="*/ 116 w 128"/>
                <a:gd name="T55" fmla="*/ 97 h 126"/>
                <a:gd name="T56" fmla="*/ 109 w 128"/>
                <a:gd name="T57" fmla="*/ 107 h 126"/>
                <a:gd name="T58" fmla="*/ 99 w 128"/>
                <a:gd name="T59" fmla="*/ 114 h 126"/>
                <a:gd name="T60" fmla="*/ 89 w 128"/>
                <a:gd name="T61" fmla="*/ 120 h 126"/>
                <a:gd name="T62" fmla="*/ 77 w 128"/>
                <a:gd name="T63" fmla="*/ 124 h 126"/>
                <a:gd name="T64" fmla="*/ 64 w 128"/>
                <a:gd name="T65"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8" h="126">
                  <a:moveTo>
                    <a:pt x="64" y="126"/>
                  </a:moveTo>
                  <a:lnTo>
                    <a:pt x="51" y="124"/>
                  </a:lnTo>
                  <a:lnTo>
                    <a:pt x="39" y="120"/>
                  </a:lnTo>
                  <a:lnTo>
                    <a:pt x="29" y="114"/>
                  </a:lnTo>
                  <a:lnTo>
                    <a:pt x="19" y="107"/>
                  </a:lnTo>
                  <a:lnTo>
                    <a:pt x="12" y="97"/>
                  </a:lnTo>
                  <a:lnTo>
                    <a:pt x="6" y="87"/>
                  </a:lnTo>
                  <a:lnTo>
                    <a:pt x="2" y="75"/>
                  </a:lnTo>
                  <a:lnTo>
                    <a:pt x="0" y="62"/>
                  </a:lnTo>
                  <a:lnTo>
                    <a:pt x="2" y="49"/>
                  </a:lnTo>
                  <a:lnTo>
                    <a:pt x="6" y="38"/>
                  </a:lnTo>
                  <a:lnTo>
                    <a:pt x="12" y="28"/>
                  </a:lnTo>
                  <a:lnTo>
                    <a:pt x="19" y="18"/>
                  </a:lnTo>
                  <a:lnTo>
                    <a:pt x="29" y="11"/>
                  </a:lnTo>
                  <a:lnTo>
                    <a:pt x="39" y="4"/>
                  </a:lnTo>
                  <a:lnTo>
                    <a:pt x="51" y="1"/>
                  </a:lnTo>
                  <a:lnTo>
                    <a:pt x="64" y="0"/>
                  </a:lnTo>
                  <a:lnTo>
                    <a:pt x="77" y="1"/>
                  </a:lnTo>
                  <a:lnTo>
                    <a:pt x="89" y="4"/>
                  </a:lnTo>
                  <a:lnTo>
                    <a:pt x="99" y="11"/>
                  </a:lnTo>
                  <a:lnTo>
                    <a:pt x="109" y="18"/>
                  </a:lnTo>
                  <a:lnTo>
                    <a:pt x="116" y="28"/>
                  </a:lnTo>
                  <a:lnTo>
                    <a:pt x="123" y="38"/>
                  </a:lnTo>
                  <a:lnTo>
                    <a:pt x="126" y="49"/>
                  </a:lnTo>
                  <a:lnTo>
                    <a:pt x="128" y="62"/>
                  </a:lnTo>
                  <a:lnTo>
                    <a:pt x="126" y="75"/>
                  </a:lnTo>
                  <a:lnTo>
                    <a:pt x="123" y="87"/>
                  </a:lnTo>
                  <a:lnTo>
                    <a:pt x="116" y="97"/>
                  </a:lnTo>
                  <a:lnTo>
                    <a:pt x="109" y="107"/>
                  </a:lnTo>
                  <a:lnTo>
                    <a:pt x="99" y="114"/>
                  </a:lnTo>
                  <a:lnTo>
                    <a:pt x="89" y="120"/>
                  </a:lnTo>
                  <a:lnTo>
                    <a:pt x="77" y="124"/>
                  </a:lnTo>
                  <a:lnTo>
                    <a:pt x="64"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59" name="Freeform 58">
              <a:extLst>
                <a:ext uri="{FF2B5EF4-FFF2-40B4-BE49-F238E27FC236}">
                  <a16:creationId xmlns:a16="http://schemas.microsoft.com/office/drawing/2014/main" id="{0226D070-4D6C-0562-F884-9F7F30D885F5}"/>
                </a:ext>
              </a:extLst>
            </p:cNvPr>
            <p:cNvSpPr>
              <a:spLocks noRot="1" noChangeAspect="1" noEditPoints="1" noChangeArrowheads="1" noChangeShapeType="1" noTextEdit="1"/>
            </p:cNvSpPr>
            <p:nvPr/>
          </p:nvSpPr>
          <p:spPr bwMode="auto">
            <a:xfrm>
              <a:off x="142240" y="36830"/>
              <a:ext cx="57150" cy="55880"/>
            </a:xfrm>
            <a:custGeom>
              <a:avLst/>
              <a:gdLst>
                <a:gd name="T0" fmla="*/ 45 w 90"/>
                <a:gd name="T1" fmla="*/ 88 h 88"/>
                <a:gd name="T2" fmla="*/ 36 w 90"/>
                <a:gd name="T3" fmla="*/ 87 h 88"/>
                <a:gd name="T4" fmla="*/ 27 w 90"/>
                <a:gd name="T5" fmla="*/ 85 h 88"/>
                <a:gd name="T6" fmla="*/ 20 w 90"/>
                <a:gd name="T7" fmla="*/ 81 h 88"/>
                <a:gd name="T8" fmla="*/ 13 w 90"/>
                <a:gd name="T9" fmla="*/ 75 h 88"/>
                <a:gd name="T10" fmla="*/ 7 w 90"/>
                <a:gd name="T11" fmla="*/ 68 h 88"/>
                <a:gd name="T12" fmla="*/ 3 w 90"/>
                <a:gd name="T13" fmla="*/ 61 h 88"/>
                <a:gd name="T14" fmla="*/ 1 w 90"/>
                <a:gd name="T15" fmla="*/ 53 h 88"/>
                <a:gd name="T16" fmla="*/ 0 w 90"/>
                <a:gd name="T17" fmla="*/ 44 h 88"/>
                <a:gd name="T18" fmla="*/ 1 w 90"/>
                <a:gd name="T19" fmla="*/ 36 h 88"/>
                <a:gd name="T20" fmla="*/ 3 w 90"/>
                <a:gd name="T21" fmla="*/ 27 h 88"/>
                <a:gd name="T22" fmla="*/ 7 w 90"/>
                <a:gd name="T23" fmla="*/ 20 h 88"/>
                <a:gd name="T24" fmla="*/ 13 w 90"/>
                <a:gd name="T25" fmla="*/ 13 h 88"/>
                <a:gd name="T26" fmla="*/ 20 w 90"/>
                <a:gd name="T27" fmla="*/ 7 h 88"/>
                <a:gd name="T28" fmla="*/ 27 w 90"/>
                <a:gd name="T29" fmla="*/ 3 h 88"/>
                <a:gd name="T30" fmla="*/ 36 w 90"/>
                <a:gd name="T31" fmla="*/ 2 h 88"/>
                <a:gd name="T32" fmla="*/ 45 w 90"/>
                <a:gd name="T33" fmla="*/ 0 h 88"/>
                <a:gd name="T34" fmla="*/ 53 w 90"/>
                <a:gd name="T35" fmla="*/ 2 h 88"/>
                <a:gd name="T36" fmla="*/ 62 w 90"/>
                <a:gd name="T37" fmla="*/ 3 h 88"/>
                <a:gd name="T38" fmla="*/ 69 w 90"/>
                <a:gd name="T39" fmla="*/ 7 h 88"/>
                <a:gd name="T40" fmla="*/ 77 w 90"/>
                <a:gd name="T41" fmla="*/ 13 h 88"/>
                <a:gd name="T42" fmla="*/ 82 w 90"/>
                <a:gd name="T43" fmla="*/ 20 h 88"/>
                <a:gd name="T44" fmla="*/ 87 w 90"/>
                <a:gd name="T45" fmla="*/ 27 h 88"/>
                <a:gd name="T46" fmla="*/ 88 w 90"/>
                <a:gd name="T47" fmla="*/ 36 h 88"/>
                <a:gd name="T48" fmla="*/ 90 w 90"/>
                <a:gd name="T49" fmla="*/ 44 h 88"/>
                <a:gd name="T50" fmla="*/ 88 w 90"/>
                <a:gd name="T51" fmla="*/ 53 h 88"/>
                <a:gd name="T52" fmla="*/ 87 w 90"/>
                <a:gd name="T53" fmla="*/ 61 h 88"/>
                <a:gd name="T54" fmla="*/ 82 w 90"/>
                <a:gd name="T55" fmla="*/ 68 h 88"/>
                <a:gd name="T56" fmla="*/ 77 w 90"/>
                <a:gd name="T57" fmla="*/ 75 h 88"/>
                <a:gd name="T58" fmla="*/ 69 w 90"/>
                <a:gd name="T59" fmla="*/ 81 h 88"/>
                <a:gd name="T60" fmla="*/ 62 w 90"/>
                <a:gd name="T61" fmla="*/ 85 h 88"/>
                <a:gd name="T62" fmla="*/ 53 w 90"/>
                <a:gd name="T63" fmla="*/ 87 h 88"/>
                <a:gd name="T64" fmla="*/ 45 w 90"/>
                <a:gd name="T6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88">
                  <a:moveTo>
                    <a:pt x="45" y="88"/>
                  </a:moveTo>
                  <a:lnTo>
                    <a:pt x="36" y="87"/>
                  </a:lnTo>
                  <a:lnTo>
                    <a:pt x="27" y="85"/>
                  </a:lnTo>
                  <a:lnTo>
                    <a:pt x="20" y="81"/>
                  </a:lnTo>
                  <a:lnTo>
                    <a:pt x="13" y="75"/>
                  </a:lnTo>
                  <a:lnTo>
                    <a:pt x="7" y="68"/>
                  </a:lnTo>
                  <a:lnTo>
                    <a:pt x="3" y="61"/>
                  </a:lnTo>
                  <a:lnTo>
                    <a:pt x="1" y="53"/>
                  </a:lnTo>
                  <a:lnTo>
                    <a:pt x="0" y="44"/>
                  </a:lnTo>
                  <a:lnTo>
                    <a:pt x="1" y="36"/>
                  </a:lnTo>
                  <a:lnTo>
                    <a:pt x="3" y="27"/>
                  </a:lnTo>
                  <a:lnTo>
                    <a:pt x="7" y="20"/>
                  </a:lnTo>
                  <a:lnTo>
                    <a:pt x="13" y="13"/>
                  </a:lnTo>
                  <a:lnTo>
                    <a:pt x="20" y="7"/>
                  </a:lnTo>
                  <a:lnTo>
                    <a:pt x="27" y="3"/>
                  </a:lnTo>
                  <a:lnTo>
                    <a:pt x="36" y="2"/>
                  </a:lnTo>
                  <a:lnTo>
                    <a:pt x="45" y="0"/>
                  </a:lnTo>
                  <a:lnTo>
                    <a:pt x="53" y="2"/>
                  </a:lnTo>
                  <a:lnTo>
                    <a:pt x="62" y="3"/>
                  </a:lnTo>
                  <a:lnTo>
                    <a:pt x="69" y="7"/>
                  </a:lnTo>
                  <a:lnTo>
                    <a:pt x="77" y="13"/>
                  </a:lnTo>
                  <a:lnTo>
                    <a:pt x="82" y="20"/>
                  </a:lnTo>
                  <a:lnTo>
                    <a:pt x="87" y="27"/>
                  </a:lnTo>
                  <a:lnTo>
                    <a:pt x="88" y="36"/>
                  </a:lnTo>
                  <a:lnTo>
                    <a:pt x="90" y="44"/>
                  </a:lnTo>
                  <a:lnTo>
                    <a:pt x="88" y="53"/>
                  </a:lnTo>
                  <a:lnTo>
                    <a:pt x="87" y="61"/>
                  </a:lnTo>
                  <a:lnTo>
                    <a:pt x="82" y="68"/>
                  </a:lnTo>
                  <a:lnTo>
                    <a:pt x="77" y="75"/>
                  </a:lnTo>
                  <a:lnTo>
                    <a:pt x="69" y="81"/>
                  </a:lnTo>
                  <a:lnTo>
                    <a:pt x="62" y="85"/>
                  </a:lnTo>
                  <a:lnTo>
                    <a:pt x="53" y="87"/>
                  </a:lnTo>
                  <a:lnTo>
                    <a:pt x="45" y="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0" name="Freeform 59">
              <a:extLst>
                <a:ext uri="{FF2B5EF4-FFF2-40B4-BE49-F238E27FC236}">
                  <a16:creationId xmlns:a16="http://schemas.microsoft.com/office/drawing/2014/main" id="{E8BED503-4777-B62F-D53C-DF9B520D050F}"/>
                </a:ext>
              </a:extLst>
            </p:cNvPr>
            <p:cNvSpPr>
              <a:spLocks noRot="1" noChangeAspect="1" noEditPoints="1" noChangeArrowheads="1" noChangeShapeType="1" noTextEdit="1"/>
            </p:cNvSpPr>
            <p:nvPr/>
          </p:nvSpPr>
          <p:spPr bwMode="auto">
            <a:xfrm>
              <a:off x="281940" y="3810"/>
              <a:ext cx="40005" cy="40640"/>
            </a:xfrm>
            <a:custGeom>
              <a:avLst/>
              <a:gdLst>
                <a:gd name="T0" fmla="*/ 31 w 63"/>
                <a:gd name="T1" fmla="*/ 64 h 64"/>
                <a:gd name="T2" fmla="*/ 20 w 63"/>
                <a:gd name="T3" fmla="*/ 61 h 64"/>
                <a:gd name="T4" fmla="*/ 10 w 63"/>
                <a:gd name="T5" fmla="*/ 54 h 64"/>
                <a:gd name="T6" fmla="*/ 3 w 63"/>
                <a:gd name="T7" fmla="*/ 44 h 64"/>
                <a:gd name="T8" fmla="*/ 0 w 63"/>
                <a:gd name="T9" fmla="*/ 31 h 64"/>
                <a:gd name="T10" fmla="*/ 3 w 63"/>
                <a:gd name="T11" fmla="*/ 18 h 64"/>
                <a:gd name="T12" fmla="*/ 10 w 63"/>
                <a:gd name="T13" fmla="*/ 8 h 64"/>
                <a:gd name="T14" fmla="*/ 20 w 63"/>
                <a:gd name="T15" fmla="*/ 3 h 64"/>
                <a:gd name="T16" fmla="*/ 31 w 63"/>
                <a:gd name="T17" fmla="*/ 0 h 64"/>
                <a:gd name="T18" fmla="*/ 44 w 63"/>
                <a:gd name="T19" fmla="*/ 3 h 64"/>
                <a:gd name="T20" fmla="*/ 55 w 63"/>
                <a:gd name="T21" fmla="*/ 8 h 64"/>
                <a:gd name="T22" fmla="*/ 60 w 63"/>
                <a:gd name="T23" fmla="*/ 18 h 64"/>
                <a:gd name="T24" fmla="*/ 63 w 63"/>
                <a:gd name="T25" fmla="*/ 31 h 64"/>
                <a:gd name="T26" fmla="*/ 60 w 63"/>
                <a:gd name="T27" fmla="*/ 44 h 64"/>
                <a:gd name="T28" fmla="*/ 55 w 63"/>
                <a:gd name="T29" fmla="*/ 54 h 64"/>
                <a:gd name="T30" fmla="*/ 44 w 63"/>
                <a:gd name="T31" fmla="*/ 61 h 64"/>
                <a:gd name="T32" fmla="*/ 31 w 63"/>
                <a:gd name="T3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64">
                  <a:moveTo>
                    <a:pt x="31" y="64"/>
                  </a:moveTo>
                  <a:lnTo>
                    <a:pt x="20" y="61"/>
                  </a:lnTo>
                  <a:lnTo>
                    <a:pt x="10" y="54"/>
                  </a:lnTo>
                  <a:lnTo>
                    <a:pt x="3" y="44"/>
                  </a:lnTo>
                  <a:lnTo>
                    <a:pt x="0" y="31"/>
                  </a:lnTo>
                  <a:lnTo>
                    <a:pt x="3" y="18"/>
                  </a:lnTo>
                  <a:lnTo>
                    <a:pt x="10" y="8"/>
                  </a:lnTo>
                  <a:lnTo>
                    <a:pt x="20" y="3"/>
                  </a:lnTo>
                  <a:lnTo>
                    <a:pt x="31" y="0"/>
                  </a:lnTo>
                  <a:lnTo>
                    <a:pt x="44" y="3"/>
                  </a:lnTo>
                  <a:lnTo>
                    <a:pt x="55" y="8"/>
                  </a:lnTo>
                  <a:lnTo>
                    <a:pt x="60" y="18"/>
                  </a:lnTo>
                  <a:lnTo>
                    <a:pt x="63" y="31"/>
                  </a:lnTo>
                  <a:lnTo>
                    <a:pt x="60" y="44"/>
                  </a:lnTo>
                  <a:lnTo>
                    <a:pt x="55" y="54"/>
                  </a:lnTo>
                  <a:lnTo>
                    <a:pt x="44" y="61"/>
                  </a:lnTo>
                  <a:lnTo>
                    <a:pt x="31"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1" name="Freeform 60">
              <a:extLst>
                <a:ext uri="{FF2B5EF4-FFF2-40B4-BE49-F238E27FC236}">
                  <a16:creationId xmlns:a16="http://schemas.microsoft.com/office/drawing/2014/main" id="{265E36DA-3927-0023-D496-699422A63C09}"/>
                </a:ext>
              </a:extLst>
            </p:cNvPr>
            <p:cNvSpPr>
              <a:spLocks noRot="1" noChangeAspect="1" noEditPoints="1" noChangeArrowheads="1" noChangeShapeType="1" noTextEdit="1"/>
            </p:cNvSpPr>
            <p:nvPr/>
          </p:nvSpPr>
          <p:spPr bwMode="auto">
            <a:xfrm>
              <a:off x="433705" y="0"/>
              <a:ext cx="29845" cy="28575"/>
            </a:xfrm>
            <a:custGeom>
              <a:avLst/>
              <a:gdLst>
                <a:gd name="T0" fmla="*/ 24 w 47"/>
                <a:gd name="T1" fmla="*/ 45 h 45"/>
                <a:gd name="T2" fmla="*/ 15 w 47"/>
                <a:gd name="T3" fmla="*/ 44 h 45"/>
                <a:gd name="T4" fmla="*/ 8 w 47"/>
                <a:gd name="T5" fmla="*/ 38 h 45"/>
                <a:gd name="T6" fmla="*/ 2 w 47"/>
                <a:gd name="T7" fmla="*/ 31 h 45"/>
                <a:gd name="T8" fmla="*/ 0 w 47"/>
                <a:gd name="T9" fmla="*/ 23 h 45"/>
                <a:gd name="T10" fmla="*/ 2 w 47"/>
                <a:gd name="T11" fmla="*/ 14 h 45"/>
                <a:gd name="T12" fmla="*/ 8 w 47"/>
                <a:gd name="T13" fmla="*/ 7 h 45"/>
                <a:gd name="T14" fmla="*/ 15 w 47"/>
                <a:gd name="T15" fmla="*/ 1 h 45"/>
                <a:gd name="T16" fmla="*/ 24 w 47"/>
                <a:gd name="T17" fmla="*/ 0 h 45"/>
                <a:gd name="T18" fmla="*/ 32 w 47"/>
                <a:gd name="T19" fmla="*/ 1 h 45"/>
                <a:gd name="T20" fmla="*/ 39 w 47"/>
                <a:gd name="T21" fmla="*/ 7 h 45"/>
                <a:gd name="T22" fmla="*/ 45 w 47"/>
                <a:gd name="T23" fmla="*/ 14 h 45"/>
                <a:gd name="T24" fmla="*/ 47 w 47"/>
                <a:gd name="T25" fmla="*/ 23 h 45"/>
                <a:gd name="T26" fmla="*/ 45 w 47"/>
                <a:gd name="T27" fmla="*/ 31 h 45"/>
                <a:gd name="T28" fmla="*/ 39 w 47"/>
                <a:gd name="T29" fmla="*/ 38 h 45"/>
                <a:gd name="T30" fmla="*/ 32 w 47"/>
                <a:gd name="T31" fmla="*/ 44 h 45"/>
                <a:gd name="T32" fmla="*/ 24 w 47"/>
                <a:gd name="T3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5">
                  <a:moveTo>
                    <a:pt x="24" y="45"/>
                  </a:moveTo>
                  <a:lnTo>
                    <a:pt x="15" y="44"/>
                  </a:lnTo>
                  <a:lnTo>
                    <a:pt x="8" y="38"/>
                  </a:lnTo>
                  <a:lnTo>
                    <a:pt x="2" y="31"/>
                  </a:lnTo>
                  <a:lnTo>
                    <a:pt x="0" y="23"/>
                  </a:lnTo>
                  <a:lnTo>
                    <a:pt x="2" y="14"/>
                  </a:lnTo>
                  <a:lnTo>
                    <a:pt x="8" y="7"/>
                  </a:lnTo>
                  <a:lnTo>
                    <a:pt x="15" y="1"/>
                  </a:lnTo>
                  <a:lnTo>
                    <a:pt x="24" y="0"/>
                  </a:lnTo>
                  <a:lnTo>
                    <a:pt x="32" y="1"/>
                  </a:lnTo>
                  <a:lnTo>
                    <a:pt x="39" y="7"/>
                  </a:lnTo>
                  <a:lnTo>
                    <a:pt x="45" y="14"/>
                  </a:lnTo>
                  <a:lnTo>
                    <a:pt x="47" y="23"/>
                  </a:lnTo>
                  <a:lnTo>
                    <a:pt x="45" y="31"/>
                  </a:lnTo>
                  <a:lnTo>
                    <a:pt x="39" y="38"/>
                  </a:lnTo>
                  <a:lnTo>
                    <a:pt x="32" y="44"/>
                  </a:lnTo>
                  <a:lnTo>
                    <a:pt x="24"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2" name="Rectangle 61">
              <a:extLst>
                <a:ext uri="{FF2B5EF4-FFF2-40B4-BE49-F238E27FC236}">
                  <a16:creationId xmlns:a16="http://schemas.microsoft.com/office/drawing/2014/main" id="{727B99E9-DC5E-CFA3-B1BD-DDBAA64CB4C8}"/>
                </a:ext>
              </a:extLst>
            </p:cNvPr>
            <p:cNvSpPr>
              <a:spLocks noRot="1" noChangeAspect="1" noEditPoints="1" noChangeArrowheads="1" noChangeShapeType="1" noTextEdit="1"/>
            </p:cNvSpPr>
            <p:nvPr/>
          </p:nvSpPr>
          <p:spPr bwMode="auto">
            <a:xfrm>
              <a:off x="0" y="215900"/>
              <a:ext cx="558800" cy="381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grpSp>
    </p:spTree>
    <p:extLst>
      <p:ext uri="{BB962C8B-B14F-4D97-AF65-F5344CB8AC3E}">
        <p14:creationId xmlns:p14="http://schemas.microsoft.com/office/powerpoint/2010/main" val="2623658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utoShape 36">
            <a:extLst>
              <a:ext uri="{FF2B5EF4-FFF2-40B4-BE49-F238E27FC236}">
                <a16:creationId xmlns:a16="http://schemas.microsoft.com/office/drawing/2014/main" id="{1B479850-F192-7F4C-84F0-3E11698A3462}"/>
              </a:ext>
            </a:extLst>
          </p:cNvPr>
          <p:cNvSpPr>
            <a:spLocks noChangeAspect="1" noEditPoints="1" noChangeArrowheads="1" noChangeShapeType="1" noTextEdit="1"/>
          </p:cNvSpPr>
          <p:nvPr/>
        </p:nvSpPr>
        <p:spPr bwMode="auto">
          <a:xfrm>
            <a:off x="198655" y="146213"/>
            <a:ext cx="4283058" cy="230832"/>
          </a:xfrm>
          <a:prstGeom prst="roundRect">
            <a:avLst>
              <a:gd name="adj" fmla="val 16667"/>
            </a:avLst>
          </a:prstGeom>
          <a:solidFill>
            <a:srgbClr val="CCECFF"/>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marL="0" marR="0" algn="ctr">
              <a:spcBef>
                <a:spcPts val="0"/>
              </a:spcBef>
              <a:spcAft>
                <a:spcPts val="0"/>
              </a:spcAft>
            </a:pPr>
            <a:r>
              <a:rPr lang="en-US" sz="1200" b="1" cap="small" dirty="0">
                <a:effectLst>
                  <a:outerShdw blurRad="50800" dist="38100" algn="tr" rotWithShape="0">
                    <a:prstClr val="black">
                      <a:alpha val="40000"/>
                    </a:prstClr>
                  </a:outerShdw>
                </a:effectLst>
                <a:ea typeface="Times New Roman" panose="02020603050405020304" pitchFamily="18" charset="0"/>
              </a:rPr>
              <a:t>A Light Bearer is a Faithful Citizen of God’s Kingdom [5:5-7]</a:t>
            </a:r>
            <a:endParaRPr lang="en-US" sz="1200" dirty="0">
              <a:effectLst/>
              <a:ea typeface="Times New Roman" panose="02020603050405020304" pitchFamily="18" charset="0"/>
            </a:endParaRPr>
          </a:p>
          <a:p>
            <a:pPr marL="0" marR="0" algn="ctr">
              <a:spcBef>
                <a:spcPts val="0"/>
              </a:spcBef>
              <a:spcAft>
                <a:spcPts val="0"/>
              </a:spcAft>
            </a:pPr>
            <a:r>
              <a:rPr lang="en-US" sz="1200" cap="small" dirty="0">
                <a:effectLst>
                  <a:outerShdw blurRad="50800" dist="38100" algn="tr" rotWithShape="0">
                    <a:prstClr val="black">
                      <a:alpha val="40000"/>
                    </a:prstClr>
                  </a:outerShdw>
                </a:effectLst>
                <a:ea typeface="Times New Roman" panose="02020603050405020304" pitchFamily="18" charset="0"/>
              </a:rPr>
              <a:t> </a:t>
            </a:r>
            <a:endParaRPr lang="en-US" sz="1200" dirty="0">
              <a:effectLst/>
              <a:ea typeface="Times New Roman" panose="02020603050405020304" pitchFamily="18" charset="0"/>
            </a:endParaRPr>
          </a:p>
        </p:txBody>
      </p:sp>
      <p:sp>
        <p:nvSpPr>
          <p:cNvPr id="2" name="Rectangle 1">
            <a:extLst>
              <a:ext uri="{FF2B5EF4-FFF2-40B4-BE49-F238E27FC236}">
                <a16:creationId xmlns:a16="http://schemas.microsoft.com/office/drawing/2014/main" id="{7DD6C306-E3AC-E843-B5A0-1EC017021432}"/>
              </a:ext>
            </a:extLst>
          </p:cNvPr>
          <p:cNvSpPr/>
          <p:nvPr/>
        </p:nvSpPr>
        <p:spPr>
          <a:xfrm>
            <a:off x="110748" y="1349583"/>
            <a:ext cx="4550152" cy="2839239"/>
          </a:xfrm>
          <a:prstGeom prst="rect">
            <a:avLst/>
          </a:prstGeom>
        </p:spPr>
        <p:txBody>
          <a:bodyPr wrap="square">
            <a:spAutoFit/>
          </a:bodyPr>
          <a:lstStyle/>
          <a:p>
            <a:r>
              <a:rPr lang="en-US" sz="1050" b="1" dirty="0">
                <a:ea typeface="Times New Roman" panose="02020603050405020304" pitchFamily="18" charset="0"/>
              </a:rPr>
              <a:t>Fight against the temptation to live two lives [5:5]</a:t>
            </a:r>
          </a:p>
          <a:p>
            <a:pPr marL="171450" indent="-171450">
              <a:buFontTx/>
              <a:buChar char="-"/>
            </a:pPr>
            <a:r>
              <a:rPr lang="en-US" sz="1050" dirty="0">
                <a:ea typeface="Times New Roman" panose="02020603050405020304" pitchFamily="18" charset="0"/>
              </a:rPr>
              <a:t>What is in the heart can be seen in our actions. The people of Ephesus could not be Christian, and still follow Diana. They could not engage in her worship which was immoral, impure and greedy. This would be idolatry – and display that the heart is divided.</a:t>
            </a:r>
          </a:p>
          <a:p>
            <a:pPr marL="171450" indent="-171450">
              <a:buFontTx/>
              <a:buChar char="-"/>
            </a:pPr>
            <a:r>
              <a:rPr lang="en-US" sz="1050" dirty="0">
                <a:ea typeface="Times New Roman" panose="02020603050405020304" pitchFamily="18" charset="0"/>
              </a:rPr>
              <a:t>Our battle to live “one life” today is the same. Who is the Lord of your heart?</a:t>
            </a:r>
          </a:p>
          <a:p>
            <a:endParaRPr lang="en-US" sz="1050" dirty="0">
              <a:ea typeface="Times New Roman" panose="02020603050405020304" pitchFamily="18" charset="0"/>
            </a:endParaRPr>
          </a:p>
          <a:p>
            <a:r>
              <a:rPr lang="en-US" sz="1050" b="1" dirty="0">
                <a:ea typeface="Times New Roman" panose="02020603050405020304" pitchFamily="18" charset="0"/>
              </a:rPr>
              <a:t>When the heart is wavering, people will be able to be easily swayed. [5:6]</a:t>
            </a:r>
          </a:p>
          <a:p>
            <a:pPr marL="171450" indent="-171450">
              <a:buFontTx/>
              <a:buChar char="-"/>
            </a:pPr>
            <a:r>
              <a:rPr lang="en-US" sz="1050" dirty="0">
                <a:ea typeface="Times New Roman" panose="02020603050405020304" pitchFamily="18" charset="0"/>
              </a:rPr>
              <a:t>Paul is encouraging the Ephesians to be careful about all relationships.</a:t>
            </a:r>
          </a:p>
          <a:p>
            <a:pPr marL="171450" indent="-171450">
              <a:buFontTx/>
              <a:buChar char="-"/>
            </a:pPr>
            <a:r>
              <a:rPr lang="en-US" sz="1050" dirty="0">
                <a:ea typeface="Times New Roman" panose="02020603050405020304" pitchFamily="18" charset="0"/>
              </a:rPr>
              <a:t>Maybe even breaking off those that would mean dangerous spiritual ties to one’s soul.</a:t>
            </a:r>
          </a:p>
          <a:p>
            <a:pPr marL="171450" indent="-171450">
              <a:buFontTx/>
              <a:buChar char="-"/>
            </a:pPr>
            <a:r>
              <a:rPr lang="en-US" sz="1050" dirty="0">
                <a:ea typeface="Times New Roman" panose="02020603050405020304" pitchFamily="18" charset="0"/>
              </a:rPr>
              <a:t>The words of Diana become empty, and actions taken from them disobedient after one becomes a Christian.</a:t>
            </a:r>
          </a:p>
          <a:p>
            <a:pPr marL="171450" indent="-171450">
              <a:buFontTx/>
              <a:buChar char="-"/>
            </a:pPr>
            <a:r>
              <a:rPr lang="en-US" sz="1050" dirty="0">
                <a:ea typeface="Times New Roman" panose="02020603050405020304" pitchFamily="18" charset="0"/>
              </a:rPr>
              <a:t>The people of God must look different than the world around us. Our words must be full of Christ and our actions bearing His light. </a:t>
            </a:r>
          </a:p>
          <a:p>
            <a:pPr marL="171450" indent="-171450">
              <a:buFontTx/>
              <a:buChar char="-"/>
            </a:pPr>
            <a:endParaRPr lang="en-US" sz="1050" b="1" dirty="0">
              <a:ea typeface="Times New Roman" panose="02020603050405020304" pitchFamily="18" charset="0"/>
            </a:endParaRPr>
          </a:p>
          <a:p>
            <a:r>
              <a:rPr lang="en-US" sz="1050" b="1" dirty="0">
                <a:ea typeface="Times New Roman" panose="02020603050405020304" pitchFamily="18" charset="0"/>
              </a:rPr>
              <a:t>We must beware of partnerships with darkness. [5:7]</a:t>
            </a:r>
          </a:p>
        </p:txBody>
      </p:sp>
      <p:sp>
        <p:nvSpPr>
          <p:cNvPr id="3" name="Rectangle 2">
            <a:extLst>
              <a:ext uri="{FF2B5EF4-FFF2-40B4-BE49-F238E27FC236}">
                <a16:creationId xmlns:a16="http://schemas.microsoft.com/office/drawing/2014/main" id="{1C70720D-B8F5-6F47-8AEB-52D351587293}"/>
              </a:ext>
            </a:extLst>
          </p:cNvPr>
          <p:cNvSpPr/>
          <p:nvPr/>
        </p:nvSpPr>
        <p:spPr>
          <a:xfrm>
            <a:off x="42308" y="475462"/>
            <a:ext cx="4660900" cy="900246"/>
          </a:xfrm>
          <a:prstGeom prst="rect">
            <a:avLst/>
          </a:prstGeom>
        </p:spPr>
        <p:txBody>
          <a:bodyPr>
            <a:spAutoFit/>
          </a:bodyPr>
          <a:lstStyle/>
          <a:p>
            <a:r>
              <a:rPr lang="en-US" sz="1050" b="1" i="1" baseline="30000" dirty="0">
                <a:solidFill>
                  <a:srgbClr val="000000"/>
                </a:solidFill>
              </a:rPr>
              <a:t>5 </a:t>
            </a:r>
            <a:r>
              <a:rPr lang="en-US" sz="1050" i="1" dirty="0">
                <a:solidFill>
                  <a:srgbClr val="000000"/>
                </a:solidFill>
              </a:rPr>
              <a:t>For of this you can be sure: No immoral, impure or greedy person—such a person is an idolater—has any inheritance in the kingdom of Christ and of God. </a:t>
            </a:r>
            <a:r>
              <a:rPr lang="en-US" sz="1050" b="1" i="1" baseline="30000" dirty="0">
                <a:solidFill>
                  <a:srgbClr val="000000"/>
                </a:solidFill>
              </a:rPr>
              <a:t>6 </a:t>
            </a:r>
            <a:r>
              <a:rPr lang="en-US" sz="1050" i="1" dirty="0">
                <a:solidFill>
                  <a:srgbClr val="000000"/>
                </a:solidFill>
              </a:rPr>
              <a:t>Let no one deceive you with empty words, for because of such things God’s wrath comes on those who are disobedient. </a:t>
            </a:r>
            <a:r>
              <a:rPr lang="en-US" sz="1050" b="1" i="1" baseline="30000" dirty="0">
                <a:solidFill>
                  <a:srgbClr val="000000"/>
                </a:solidFill>
              </a:rPr>
              <a:t>7 </a:t>
            </a:r>
            <a:r>
              <a:rPr lang="en-US" sz="1050" i="1" dirty="0">
                <a:solidFill>
                  <a:srgbClr val="000000"/>
                </a:solidFill>
              </a:rPr>
              <a:t>Therefore do not be partners with them.</a:t>
            </a:r>
          </a:p>
          <a:p>
            <a:r>
              <a:rPr lang="en-US" sz="1050" dirty="0">
                <a:solidFill>
                  <a:srgbClr val="000000"/>
                </a:solidFill>
              </a:rPr>
              <a:t>Ephesians 5:5-7 NIV</a:t>
            </a:r>
            <a:endParaRPr lang="en-US" sz="1050" dirty="0"/>
          </a:p>
        </p:txBody>
      </p:sp>
      <p:sp>
        <p:nvSpPr>
          <p:cNvPr id="9" name="AutoShape 36">
            <a:extLst>
              <a:ext uri="{FF2B5EF4-FFF2-40B4-BE49-F238E27FC236}">
                <a16:creationId xmlns:a16="http://schemas.microsoft.com/office/drawing/2014/main" id="{853534E6-B957-B145-B7AA-DDD87D3CA44D}"/>
              </a:ext>
            </a:extLst>
          </p:cNvPr>
          <p:cNvSpPr>
            <a:spLocks noChangeAspect="1" noEditPoints="1" noChangeArrowheads="1" noChangeShapeType="1" noTextEdit="1"/>
          </p:cNvSpPr>
          <p:nvPr/>
        </p:nvSpPr>
        <p:spPr bwMode="auto">
          <a:xfrm>
            <a:off x="198655" y="4188822"/>
            <a:ext cx="4283058" cy="230832"/>
          </a:xfrm>
          <a:prstGeom prst="roundRect">
            <a:avLst>
              <a:gd name="adj" fmla="val 16667"/>
            </a:avLst>
          </a:prstGeom>
          <a:solidFill>
            <a:srgbClr val="CCECFF"/>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marL="0" marR="0" algn="ctr">
              <a:spcBef>
                <a:spcPts val="0"/>
              </a:spcBef>
              <a:spcAft>
                <a:spcPts val="0"/>
              </a:spcAft>
            </a:pPr>
            <a:r>
              <a:rPr lang="en-US" sz="1200" b="1" cap="small" dirty="0">
                <a:effectLst>
                  <a:outerShdw blurRad="50800" dist="38100" algn="tr" rotWithShape="0">
                    <a:prstClr val="black">
                      <a:alpha val="40000"/>
                    </a:prstClr>
                  </a:outerShdw>
                </a:effectLst>
                <a:ea typeface="Times New Roman" panose="02020603050405020304" pitchFamily="18" charset="0"/>
              </a:rPr>
              <a:t>A Light Bearer Bears the Fruit of Light [5:8-13]</a:t>
            </a:r>
            <a:endParaRPr lang="en-US" sz="1200" dirty="0">
              <a:effectLst/>
              <a:ea typeface="Times New Roman" panose="02020603050405020304" pitchFamily="18" charset="0"/>
            </a:endParaRPr>
          </a:p>
          <a:p>
            <a:pPr marL="0" marR="0" algn="ctr">
              <a:spcBef>
                <a:spcPts val="0"/>
              </a:spcBef>
              <a:spcAft>
                <a:spcPts val="0"/>
              </a:spcAft>
            </a:pPr>
            <a:r>
              <a:rPr lang="en-US" sz="1200" cap="small" dirty="0">
                <a:effectLst>
                  <a:outerShdw blurRad="50800" dist="38100" algn="tr" rotWithShape="0">
                    <a:prstClr val="black">
                      <a:alpha val="40000"/>
                    </a:prstClr>
                  </a:outerShdw>
                </a:effectLst>
                <a:ea typeface="Times New Roman" panose="02020603050405020304" pitchFamily="18" charset="0"/>
              </a:rPr>
              <a:t> </a:t>
            </a:r>
            <a:endParaRPr lang="en-US" sz="1200" dirty="0">
              <a:effectLst/>
              <a:ea typeface="Times New Roman" panose="02020603050405020304" pitchFamily="18" charset="0"/>
            </a:endParaRPr>
          </a:p>
        </p:txBody>
      </p:sp>
      <p:sp>
        <p:nvSpPr>
          <p:cNvPr id="10" name="Rectangle 9">
            <a:extLst>
              <a:ext uri="{FF2B5EF4-FFF2-40B4-BE49-F238E27FC236}">
                <a16:creationId xmlns:a16="http://schemas.microsoft.com/office/drawing/2014/main" id="{FE881F53-71AC-1348-8545-DCBDA869307C}"/>
              </a:ext>
            </a:extLst>
          </p:cNvPr>
          <p:cNvSpPr/>
          <p:nvPr/>
        </p:nvSpPr>
        <p:spPr>
          <a:xfrm>
            <a:off x="42308" y="4532028"/>
            <a:ext cx="4660900" cy="1223412"/>
          </a:xfrm>
          <a:prstGeom prst="rect">
            <a:avLst/>
          </a:prstGeom>
        </p:spPr>
        <p:txBody>
          <a:bodyPr>
            <a:spAutoFit/>
          </a:bodyPr>
          <a:lstStyle/>
          <a:p>
            <a:r>
              <a:rPr lang="en-US" sz="1050" b="1" i="1" baseline="30000" dirty="0">
                <a:solidFill>
                  <a:srgbClr val="000000"/>
                </a:solidFill>
              </a:rPr>
              <a:t>8 </a:t>
            </a:r>
            <a:r>
              <a:rPr lang="en-US" sz="1050" i="1" dirty="0">
                <a:solidFill>
                  <a:srgbClr val="000000"/>
                </a:solidFill>
              </a:rPr>
              <a:t>For you were once darkness, but now you are light in the Lord. Live as children of light </a:t>
            </a:r>
            <a:r>
              <a:rPr lang="en-US" sz="1050" b="1" i="1" baseline="30000" dirty="0">
                <a:solidFill>
                  <a:srgbClr val="000000"/>
                </a:solidFill>
              </a:rPr>
              <a:t>9 </a:t>
            </a:r>
            <a:r>
              <a:rPr lang="en-US" sz="1050" i="1" dirty="0">
                <a:solidFill>
                  <a:srgbClr val="000000"/>
                </a:solidFill>
              </a:rPr>
              <a:t>(for the fruit of the light consists in all goodness, righteousness and truth) </a:t>
            </a:r>
            <a:r>
              <a:rPr lang="en-US" sz="1050" b="1" i="1" baseline="30000" dirty="0">
                <a:solidFill>
                  <a:srgbClr val="000000"/>
                </a:solidFill>
              </a:rPr>
              <a:t>10 </a:t>
            </a:r>
            <a:r>
              <a:rPr lang="en-US" sz="1050" i="1" dirty="0">
                <a:solidFill>
                  <a:srgbClr val="000000"/>
                </a:solidFill>
              </a:rPr>
              <a:t>and find out what pleases the Lord. </a:t>
            </a:r>
            <a:r>
              <a:rPr lang="en-US" sz="1050" b="1" i="1" baseline="30000" dirty="0">
                <a:solidFill>
                  <a:srgbClr val="000000"/>
                </a:solidFill>
              </a:rPr>
              <a:t>11 </a:t>
            </a:r>
            <a:r>
              <a:rPr lang="en-US" sz="1050" i="1" dirty="0">
                <a:solidFill>
                  <a:srgbClr val="000000"/>
                </a:solidFill>
              </a:rPr>
              <a:t>Have nothing to do with the fruitless deeds of darkness, but rather expose them. </a:t>
            </a:r>
            <a:r>
              <a:rPr lang="en-US" sz="1050" b="1" i="1" baseline="30000" dirty="0">
                <a:solidFill>
                  <a:srgbClr val="000000"/>
                </a:solidFill>
              </a:rPr>
              <a:t>12 </a:t>
            </a:r>
            <a:r>
              <a:rPr lang="en-US" sz="1050" i="1" dirty="0">
                <a:solidFill>
                  <a:srgbClr val="000000"/>
                </a:solidFill>
              </a:rPr>
              <a:t>It is shameful even to mention what the disobedient do in secret. </a:t>
            </a:r>
            <a:r>
              <a:rPr lang="en-US" sz="1050" b="1" i="1" baseline="30000" dirty="0">
                <a:solidFill>
                  <a:srgbClr val="000000"/>
                </a:solidFill>
              </a:rPr>
              <a:t>13 </a:t>
            </a:r>
            <a:r>
              <a:rPr lang="en-US" sz="1050" i="1" dirty="0">
                <a:solidFill>
                  <a:srgbClr val="000000"/>
                </a:solidFill>
              </a:rPr>
              <a:t>But everything exposed by the light becomes visible—and everything that is illuminated becomes a light.</a:t>
            </a:r>
          </a:p>
          <a:p>
            <a:r>
              <a:rPr lang="en-US" sz="1050" dirty="0">
                <a:solidFill>
                  <a:srgbClr val="000000"/>
                </a:solidFill>
              </a:rPr>
              <a:t>Ephesians 5:8-13</a:t>
            </a:r>
            <a:endParaRPr lang="en-US" sz="1050" dirty="0"/>
          </a:p>
        </p:txBody>
      </p:sp>
      <p:sp>
        <p:nvSpPr>
          <p:cNvPr id="12" name="Rectangle 11">
            <a:extLst>
              <a:ext uri="{FF2B5EF4-FFF2-40B4-BE49-F238E27FC236}">
                <a16:creationId xmlns:a16="http://schemas.microsoft.com/office/drawing/2014/main" id="{F1356DFA-13F2-0D47-BEB7-B45AF5A79F39}"/>
              </a:ext>
            </a:extLst>
          </p:cNvPr>
          <p:cNvSpPr/>
          <p:nvPr/>
        </p:nvSpPr>
        <p:spPr>
          <a:xfrm>
            <a:off x="110748" y="5668474"/>
            <a:ext cx="4660900" cy="1546577"/>
          </a:xfrm>
          <a:prstGeom prst="rect">
            <a:avLst/>
          </a:prstGeom>
        </p:spPr>
        <p:txBody>
          <a:bodyPr>
            <a:spAutoFit/>
          </a:bodyPr>
          <a:lstStyle/>
          <a:p>
            <a:r>
              <a:rPr lang="en-US" sz="1050" b="1" dirty="0">
                <a:ea typeface="Times New Roman" panose="02020603050405020304" pitchFamily="18" charset="0"/>
              </a:rPr>
              <a:t>You Are Light in the Lord. [5:8]</a:t>
            </a:r>
          </a:p>
          <a:p>
            <a:pPr marL="171450" indent="-171450">
              <a:buFontTx/>
              <a:buChar char="-"/>
            </a:pPr>
            <a:r>
              <a:rPr lang="en-US" sz="1050" dirty="0">
                <a:ea typeface="Times New Roman" panose="02020603050405020304" pitchFamily="18" charset="0"/>
              </a:rPr>
              <a:t>You were darkness. This was your unfruitful identity. Now you are light.</a:t>
            </a:r>
          </a:p>
          <a:p>
            <a:pPr marL="171450" indent="-171450">
              <a:buFontTx/>
              <a:buChar char="-"/>
            </a:pPr>
            <a:r>
              <a:rPr lang="en-US" sz="1050" dirty="0">
                <a:ea typeface="Times New Roman" panose="02020603050405020304" pitchFamily="18" charset="0"/>
              </a:rPr>
              <a:t>Live as children of the Light.</a:t>
            </a:r>
          </a:p>
          <a:p>
            <a:r>
              <a:rPr lang="en-US" sz="1050" b="1" dirty="0">
                <a:ea typeface="Times New Roman" panose="02020603050405020304" pitchFamily="18" charset="0"/>
              </a:rPr>
              <a:t>The Fruit consists of: [5:9]; (see also Gal 5:22)</a:t>
            </a:r>
          </a:p>
          <a:p>
            <a:pPr marL="171450" indent="-171450">
              <a:buFontTx/>
              <a:buChar char="-"/>
            </a:pPr>
            <a:r>
              <a:rPr lang="en-US" sz="1050" dirty="0">
                <a:ea typeface="Times New Roman" panose="02020603050405020304" pitchFamily="18" charset="0"/>
              </a:rPr>
              <a:t>Goodness – Love in Action.</a:t>
            </a:r>
          </a:p>
          <a:p>
            <a:pPr marL="171450" indent="-171450">
              <a:buFontTx/>
              <a:buChar char="-"/>
            </a:pPr>
            <a:r>
              <a:rPr lang="en-US" sz="1050" dirty="0">
                <a:ea typeface="Times New Roman" panose="02020603050405020304" pitchFamily="18" charset="0"/>
              </a:rPr>
              <a:t>Righteousness – Rightness of Character before God.</a:t>
            </a:r>
          </a:p>
          <a:p>
            <a:pPr marL="171450" indent="-171450">
              <a:buFontTx/>
              <a:buChar char="-"/>
            </a:pPr>
            <a:r>
              <a:rPr lang="en-US" sz="1050" dirty="0">
                <a:ea typeface="Times New Roman" panose="02020603050405020304" pitchFamily="18" charset="0"/>
              </a:rPr>
              <a:t>Truth – Submission to the Word and Spirit.</a:t>
            </a:r>
          </a:p>
          <a:p>
            <a:r>
              <a:rPr lang="en-US" sz="1050" dirty="0">
                <a:ea typeface="Times New Roman" panose="02020603050405020304" pitchFamily="18" charset="0"/>
              </a:rPr>
              <a:t>These all go with us, and when we touch others, these pieces of light fruit nourish and build up.</a:t>
            </a:r>
          </a:p>
        </p:txBody>
      </p:sp>
      <p:sp>
        <p:nvSpPr>
          <p:cNvPr id="16" name="TextBox 15">
            <a:extLst>
              <a:ext uri="{FF2B5EF4-FFF2-40B4-BE49-F238E27FC236}">
                <a16:creationId xmlns:a16="http://schemas.microsoft.com/office/drawing/2014/main" id="{DBC2FB8D-C15D-BB4D-8F9B-93F486EB6E4B}"/>
              </a:ext>
            </a:extLst>
          </p:cNvPr>
          <p:cNvSpPr txBox="1"/>
          <p:nvPr/>
        </p:nvSpPr>
        <p:spPr>
          <a:xfrm>
            <a:off x="-68832" y="7114310"/>
            <a:ext cx="359160" cy="230832"/>
          </a:xfrm>
          <a:prstGeom prst="rect">
            <a:avLst/>
          </a:prstGeom>
          <a:noFill/>
        </p:spPr>
        <p:txBody>
          <a:bodyPr wrap="square" rtlCol="0">
            <a:spAutoFit/>
          </a:bodyPr>
          <a:lstStyle/>
          <a:p>
            <a:r>
              <a:rPr lang="en-US" sz="900" dirty="0"/>
              <a:t>4.</a:t>
            </a:r>
          </a:p>
        </p:txBody>
      </p:sp>
      <p:sp>
        <p:nvSpPr>
          <p:cNvPr id="23" name="TextBox 22">
            <a:extLst>
              <a:ext uri="{FF2B5EF4-FFF2-40B4-BE49-F238E27FC236}">
                <a16:creationId xmlns:a16="http://schemas.microsoft.com/office/drawing/2014/main" id="{5CD69429-BCF3-3A40-B152-60883C03B15F}"/>
              </a:ext>
            </a:extLst>
          </p:cNvPr>
          <p:cNvSpPr txBox="1"/>
          <p:nvPr/>
        </p:nvSpPr>
        <p:spPr>
          <a:xfrm>
            <a:off x="9031472" y="7123813"/>
            <a:ext cx="359160" cy="230832"/>
          </a:xfrm>
          <a:prstGeom prst="rect">
            <a:avLst/>
          </a:prstGeom>
          <a:noFill/>
        </p:spPr>
        <p:txBody>
          <a:bodyPr wrap="square" rtlCol="0">
            <a:spAutoFit/>
          </a:bodyPr>
          <a:lstStyle/>
          <a:p>
            <a:r>
              <a:rPr lang="en-US" sz="900" dirty="0"/>
              <a:t>13.</a:t>
            </a:r>
          </a:p>
        </p:txBody>
      </p:sp>
      <p:sp>
        <p:nvSpPr>
          <p:cNvPr id="25" name="Rectangle 24">
            <a:extLst>
              <a:ext uri="{FF2B5EF4-FFF2-40B4-BE49-F238E27FC236}">
                <a16:creationId xmlns:a16="http://schemas.microsoft.com/office/drawing/2014/main" id="{44826342-A69C-0E5C-F9FA-DC4B2CD1533F}"/>
              </a:ext>
            </a:extLst>
          </p:cNvPr>
          <p:cNvSpPr/>
          <p:nvPr/>
        </p:nvSpPr>
        <p:spPr>
          <a:xfrm>
            <a:off x="4840088" y="0"/>
            <a:ext cx="4481712" cy="6717223"/>
          </a:xfrm>
          <a:prstGeom prst="rect">
            <a:avLst/>
          </a:prstGeom>
        </p:spPr>
        <p:txBody>
          <a:bodyPr wrap="square">
            <a:spAutoFit/>
          </a:bodyPr>
          <a:lstStyle/>
          <a:p>
            <a:pPr marL="11113" lvl="1"/>
            <a:r>
              <a:rPr lang="en-US" sz="1050" b="1" dirty="0">
                <a:ea typeface="Times New Roman" panose="02020603050405020304" pitchFamily="18" charset="0"/>
              </a:rPr>
              <a:t>The Bible identifies truth as a quality intrinsic to the very nature of God.</a:t>
            </a:r>
          </a:p>
          <a:p>
            <a:pPr marL="171450" indent="-171450" fontAlgn="base">
              <a:buFontTx/>
              <a:buChar char="-"/>
            </a:pPr>
            <a:r>
              <a:rPr lang="en-US" sz="1050" dirty="0"/>
              <a:t>Jesus called Himself “the </a:t>
            </a:r>
            <a:r>
              <a:rPr lang="en-US" sz="1050" b="1" dirty="0"/>
              <a:t>truth</a:t>
            </a:r>
            <a:r>
              <a:rPr lang="en-US" sz="1050" dirty="0"/>
              <a:t>” (</a:t>
            </a:r>
            <a:r>
              <a:rPr lang="en-US" sz="1050" i="1" dirty="0"/>
              <a:t>John 14:6</a:t>
            </a:r>
            <a:r>
              <a:rPr lang="en-US" sz="1050" dirty="0"/>
              <a:t>);</a:t>
            </a:r>
          </a:p>
          <a:p>
            <a:pPr marL="171450" indent="-171450" fontAlgn="base">
              <a:buFontTx/>
              <a:buChar char="-"/>
            </a:pPr>
            <a:r>
              <a:rPr lang="en-US" sz="1050" dirty="0"/>
              <a:t>Jesus was “full of . . . </a:t>
            </a:r>
            <a:r>
              <a:rPr lang="en-US" sz="1050" b="1" dirty="0"/>
              <a:t>truth</a:t>
            </a:r>
            <a:r>
              <a:rPr lang="en-US" sz="1050" dirty="0"/>
              <a:t>” (</a:t>
            </a:r>
            <a:r>
              <a:rPr lang="en-US" sz="1050" i="1" dirty="0"/>
              <a:t>John 1:14; Ephesians 4:21</a:t>
            </a:r>
            <a:r>
              <a:rPr lang="en-US" sz="1050" dirty="0"/>
              <a:t>);</a:t>
            </a:r>
          </a:p>
          <a:p>
            <a:pPr marL="171450" indent="-171450" fontAlgn="base">
              <a:buFontTx/>
              <a:buChar char="-"/>
            </a:pPr>
            <a:r>
              <a:rPr lang="en-US" sz="1050" dirty="0"/>
              <a:t>Jesus told “the </a:t>
            </a:r>
            <a:r>
              <a:rPr lang="en-US" sz="1050" b="1" dirty="0"/>
              <a:t>truth</a:t>
            </a:r>
            <a:r>
              <a:rPr lang="en-US" sz="1050" dirty="0"/>
              <a:t>” (</a:t>
            </a:r>
            <a:r>
              <a:rPr lang="en-US" sz="1050" i="1" dirty="0"/>
              <a:t>Mark 12:32; John 8:40, :45-46,16:7</a:t>
            </a:r>
            <a:r>
              <a:rPr lang="en-US" sz="1050" dirty="0"/>
              <a:t>) and whose words are “</a:t>
            </a:r>
            <a:r>
              <a:rPr lang="en-US" sz="1050" b="1" dirty="0"/>
              <a:t>true</a:t>
            </a:r>
            <a:r>
              <a:rPr lang="en-US" sz="1050" dirty="0"/>
              <a:t>” (</a:t>
            </a:r>
            <a:r>
              <a:rPr lang="en-US" sz="1050" i="1" dirty="0"/>
              <a:t>Revelation 21:5, 22:6</a:t>
            </a:r>
            <a:r>
              <a:rPr lang="en-US" sz="1050" dirty="0"/>
              <a:t>);</a:t>
            </a:r>
          </a:p>
          <a:p>
            <a:pPr marL="171450" indent="-171450" fontAlgn="base">
              <a:buFontTx/>
              <a:buChar char="-"/>
            </a:pPr>
            <a:r>
              <a:rPr lang="en-US" sz="1050" dirty="0"/>
              <a:t>Jesus taught “the way of God in </a:t>
            </a:r>
            <a:r>
              <a:rPr lang="en-US" sz="1050" b="1" dirty="0"/>
              <a:t>truth</a:t>
            </a:r>
            <a:r>
              <a:rPr lang="en-US" sz="1050" dirty="0"/>
              <a:t>” (</a:t>
            </a:r>
            <a:r>
              <a:rPr lang="en-US" sz="1050" i="1" dirty="0"/>
              <a:t>Matthew 22:16=Mark 12:14=Luke 20:21</a:t>
            </a:r>
            <a:r>
              <a:rPr lang="en-US" sz="1050" dirty="0"/>
              <a:t>);</a:t>
            </a:r>
          </a:p>
          <a:p>
            <a:pPr marL="171450" indent="-171450" fontAlgn="base">
              <a:buFontTx/>
              <a:buChar char="-"/>
            </a:pPr>
            <a:r>
              <a:rPr lang="en-US" sz="1050" dirty="0"/>
              <a:t>Jesus taught about the “</a:t>
            </a:r>
            <a:r>
              <a:rPr lang="en-US" sz="1050" b="1" dirty="0"/>
              <a:t>truth</a:t>
            </a:r>
            <a:r>
              <a:rPr lang="en-US" sz="1050" dirty="0"/>
              <a:t>” (John 8:31-32; 17:17, and so on);</a:t>
            </a:r>
          </a:p>
          <a:p>
            <a:pPr marL="171450" indent="-171450" fontAlgn="base">
              <a:buFontTx/>
              <a:buChar char="-"/>
            </a:pPr>
            <a:r>
              <a:rPr lang="en-US" sz="1050" dirty="0"/>
              <a:t>Jesus came into the world to “bear witness to the </a:t>
            </a:r>
            <a:r>
              <a:rPr lang="en-US" sz="1050" b="1" dirty="0"/>
              <a:t>truth</a:t>
            </a:r>
            <a:r>
              <a:rPr lang="en-US" sz="1050" dirty="0"/>
              <a:t>” (</a:t>
            </a:r>
            <a:r>
              <a:rPr lang="en-US" sz="1050" i="1" dirty="0"/>
              <a:t>John 18:37</a:t>
            </a:r>
            <a:r>
              <a:rPr lang="en-US" sz="1050" dirty="0"/>
              <a:t>).</a:t>
            </a:r>
          </a:p>
          <a:p>
            <a:pPr marL="11113" lvl="1"/>
            <a:endParaRPr lang="en-US" sz="1050" b="1" dirty="0">
              <a:ea typeface="Times New Roman" panose="02020603050405020304" pitchFamily="18" charset="0"/>
            </a:endParaRPr>
          </a:p>
          <a:p>
            <a:pPr fontAlgn="base"/>
            <a:r>
              <a:rPr lang="en-US" sz="1050" b="1" dirty="0"/>
              <a:t>The Bible has a high standard of truth. </a:t>
            </a:r>
          </a:p>
          <a:p>
            <a:pPr marL="173038" fontAlgn="base"/>
            <a:r>
              <a:rPr lang="en-US" sz="1050" dirty="0"/>
              <a:t>It defines truth as being utterly reliable and enduring. The reason is simple: authentic, biblical truth is inextricably linked to the dependable, unchanging character of God. You can trust everything He says; He never lies; He always keeps His Word; He’s faithful to all His promises. </a:t>
            </a:r>
          </a:p>
          <a:p>
            <a:pPr marL="173038" fontAlgn="base"/>
            <a:endParaRPr lang="en-US" sz="1050" dirty="0"/>
          </a:p>
          <a:p>
            <a:pPr marL="173038" fontAlgn="base"/>
            <a:r>
              <a:rPr lang="en-US" sz="1050" dirty="0"/>
              <a:t>The Ephesians were dealing with a society that used witchcraft to gain power (Acts 19:19-20), and politics to control and manipulate (Acts 19:35-40), and economic industry for control and power (Acts 19:24-25). They were confused about truth as displayed by their rioting when Paul spoke truth – If you deny their truth, they had to riot in order to prove their truth – their “truth” had to be accepted by people in order for it to be truth. The truth of the Bible, however, is true regardless of how many people accept it.</a:t>
            </a:r>
          </a:p>
          <a:p>
            <a:pPr marL="173038" fontAlgn="base"/>
            <a:endParaRPr lang="en-US" sz="1050" dirty="0"/>
          </a:p>
          <a:p>
            <a:pPr marL="173038" fontAlgn="base"/>
            <a:r>
              <a:rPr lang="en-US" sz="1050" dirty="0"/>
              <a:t>So, Paul wisely tells the Ephesians and us, that we are to speak truth (confidently without any insecurity because of it is absolute and eternal), But, speak truth in love - because the people of Ephesus will respond to the power of the love of Christ mixed with truth. The love is an example of the truth.</a:t>
            </a:r>
          </a:p>
          <a:p>
            <a:pPr fontAlgn="base"/>
            <a:endParaRPr lang="en-US" sz="1050" b="1" dirty="0">
              <a:ea typeface="Times New Roman" panose="02020603050405020304" pitchFamily="18" charset="0"/>
            </a:endParaRPr>
          </a:p>
          <a:p>
            <a:pPr fontAlgn="base"/>
            <a:r>
              <a:rPr lang="en-US" sz="1050" b="1" dirty="0">
                <a:ea typeface="Times New Roman" panose="02020603050405020304" pitchFamily="18" charset="0"/>
              </a:rPr>
              <a:t>Growing up into the Head</a:t>
            </a:r>
          </a:p>
          <a:p>
            <a:pPr marL="171450" indent="-171450" fontAlgn="base">
              <a:buFontTx/>
              <a:buChar char="-"/>
            </a:pPr>
            <a:r>
              <a:rPr lang="en-US" sz="1050" dirty="0">
                <a:ea typeface="Times New Roman" panose="02020603050405020304" pitchFamily="18" charset="0"/>
              </a:rPr>
              <a:t>The Body held together.</a:t>
            </a:r>
          </a:p>
          <a:p>
            <a:pPr marL="628650" lvl="1" indent="-171450" fontAlgn="base">
              <a:buFontTx/>
              <a:buChar char="-"/>
            </a:pPr>
            <a:r>
              <a:rPr lang="en-US" sz="1050" dirty="0">
                <a:ea typeface="Times New Roman" panose="02020603050405020304" pitchFamily="18" charset="0"/>
              </a:rPr>
              <a:t>Every part of the body is necessary. God is in charge of His body and brings all the necessary parts of it together.</a:t>
            </a:r>
          </a:p>
          <a:p>
            <a:pPr marL="180975" lvl="1" indent="-171450" fontAlgn="base">
              <a:buFontTx/>
              <a:buChar char="-"/>
            </a:pPr>
            <a:r>
              <a:rPr lang="en-US" sz="1050" dirty="0">
                <a:ea typeface="Times New Roman" panose="02020603050405020304" pitchFamily="18" charset="0"/>
              </a:rPr>
              <a:t>The Body grows together.</a:t>
            </a:r>
          </a:p>
          <a:p>
            <a:pPr marL="638175" lvl="2" indent="-171450" fontAlgn="base">
              <a:buFontTx/>
              <a:buChar char="-"/>
            </a:pPr>
            <a:r>
              <a:rPr lang="en-US" sz="1050" dirty="0">
                <a:ea typeface="Times New Roman" panose="02020603050405020304" pitchFamily="18" charset="0"/>
              </a:rPr>
              <a:t>With Christ as the Head, the body grows as Christ causes it to grow by the Holy Spirit. </a:t>
            </a:r>
          </a:p>
          <a:p>
            <a:pPr marL="638175" lvl="2" indent="-171450" fontAlgn="base">
              <a:buFontTx/>
              <a:buChar char="-"/>
            </a:pPr>
            <a:r>
              <a:rPr lang="en-US" sz="1050" dirty="0">
                <a:ea typeface="Times New Roman" panose="02020603050405020304" pitchFamily="18" charset="0"/>
              </a:rPr>
              <a:t>The body of Christ is filled with what Christ is filled with: LOVE. Agape is a necessary part of growing together, for when we are filled with agape, we offer ourselves as servants and sacrifices.</a:t>
            </a:r>
          </a:p>
          <a:p>
            <a:pPr marL="638175" lvl="2" indent="-171450" fontAlgn="base">
              <a:buFontTx/>
              <a:buChar char="-"/>
            </a:pPr>
            <a:endParaRPr lang="en-US" sz="1050" dirty="0">
              <a:ea typeface="Times New Roman" panose="02020603050405020304" pitchFamily="18" charset="0"/>
            </a:endParaRPr>
          </a:p>
        </p:txBody>
      </p:sp>
    </p:spTree>
    <p:extLst>
      <p:ext uri="{BB962C8B-B14F-4D97-AF65-F5344CB8AC3E}">
        <p14:creationId xmlns:p14="http://schemas.microsoft.com/office/powerpoint/2010/main" val="1387780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2648EA4-7C65-464A-A9E5-F66D5E069364}"/>
              </a:ext>
            </a:extLst>
          </p:cNvPr>
          <p:cNvSpPr txBox="1"/>
          <p:nvPr/>
        </p:nvSpPr>
        <p:spPr>
          <a:xfrm>
            <a:off x="9123538" y="7099635"/>
            <a:ext cx="359160" cy="230832"/>
          </a:xfrm>
          <a:prstGeom prst="rect">
            <a:avLst/>
          </a:prstGeom>
          <a:noFill/>
        </p:spPr>
        <p:txBody>
          <a:bodyPr wrap="square" rtlCol="0">
            <a:spAutoFit/>
          </a:bodyPr>
          <a:lstStyle/>
          <a:p>
            <a:r>
              <a:rPr lang="en-US" sz="900" dirty="0"/>
              <a:t>5.</a:t>
            </a:r>
          </a:p>
        </p:txBody>
      </p:sp>
      <p:sp>
        <p:nvSpPr>
          <p:cNvPr id="5" name="Rectangle 4">
            <a:extLst>
              <a:ext uri="{FF2B5EF4-FFF2-40B4-BE49-F238E27FC236}">
                <a16:creationId xmlns:a16="http://schemas.microsoft.com/office/drawing/2014/main" id="{72AC4B4A-E229-6E4F-833C-4E8F836912F5}"/>
              </a:ext>
            </a:extLst>
          </p:cNvPr>
          <p:cNvSpPr/>
          <p:nvPr/>
        </p:nvSpPr>
        <p:spPr>
          <a:xfrm>
            <a:off x="4660900" y="0"/>
            <a:ext cx="4660900" cy="1869743"/>
          </a:xfrm>
          <a:prstGeom prst="rect">
            <a:avLst/>
          </a:prstGeom>
        </p:spPr>
        <p:txBody>
          <a:bodyPr>
            <a:spAutoFit/>
          </a:bodyPr>
          <a:lstStyle/>
          <a:p>
            <a:r>
              <a:rPr lang="en-US" sz="1050" b="1" dirty="0">
                <a:ea typeface="Times New Roman" panose="02020603050405020304" pitchFamily="18" charset="0"/>
              </a:rPr>
              <a:t>Find out how and where to let the light shine.</a:t>
            </a:r>
          </a:p>
          <a:p>
            <a:pPr marL="171450" indent="-171450">
              <a:buFontTx/>
              <a:buChar char="-"/>
            </a:pPr>
            <a:r>
              <a:rPr lang="en-US" sz="1050" dirty="0">
                <a:ea typeface="Times New Roman" panose="02020603050405020304" pitchFamily="18" charset="0"/>
              </a:rPr>
              <a:t>Find out what pleases the Lord. [5:10]</a:t>
            </a:r>
          </a:p>
          <a:p>
            <a:pPr marL="628650" lvl="1" indent="-171450">
              <a:buFontTx/>
              <a:buChar char="-"/>
            </a:pPr>
            <a:r>
              <a:rPr lang="en-US" sz="1050" dirty="0">
                <a:ea typeface="Times New Roman" panose="02020603050405020304" pitchFamily="18" charset="0"/>
              </a:rPr>
              <a:t>Stay far away from living to please others.</a:t>
            </a:r>
          </a:p>
          <a:p>
            <a:pPr marL="628650" lvl="1" indent="-171450">
              <a:buFontTx/>
              <a:buChar char="-"/>
            </a:pPr>
            <a:r>
              <a:rPr lang="en-US" sz="1050" dirty="0">
                <a:ea typeface="Times New Roman" panose="02020603050405020304" pitchFamily="18" charset="0"/>
              </a:rPr>
              <a:t>Even if you stand alone, stand to please only the Lord.</a:t>
            </a:r>
          </a:p>
          <a:p>
            <a:pPr marL="171450" indent="-171450">
              <a:buFontTx/>
              <a:buChar char="-"/>
            </a:pPr>
            <a:r>
              <a:rPr lang="en-US" sz="1050" dirty="0">
                <a:ea typeface="Times New Roman" panose="02020603050405020304" pitchFamily="18" charset="0"/>
              </a:rPr>
              <a:t>Stay completely away from fruitless deeds of darkness. [5:11]</a:t>
            </a:r>
          </a:p>
          <a:p>
            <a:pPr marL="628650" lvl="1" indent="-171450">
              <a:buFontTx/>
              <a:buChar char="-"/>
            </a:pPr>
            <a:r>
              <a:rPr lang="en-US" sz="1050" dirty="0">
                <a:ea typeface="Times New Roman" panose="02020603050405020304" pitchFamily="18" charset="0"/>
              </a:rPr>
              <a:t>This means to not even play games with darkness.</a:t>
            </a:r>
          </a:p>
          <a:p>
            <a:pPr marL="628650" lvl="1" indent="-171450">
              <a:buFontTx/>
              <a:buChar char="-"/>
            </a:pPr>
            <a:r>
              <a:rPr lang="en-US" sz="1050" dirty="0">
                <a:ea typeface="Times New Roman" panose="02020603050405020304" pitchFamily="18" charset="0"/>
              </a:rPr>
              <a:t>What does this say about “learn to discern?”</a:t>
            </a:r>
          </a:p>
          <a:p>
            <a:pPr marL="171450" indent="-171450">
              <a:buFontTx/>
              <a:buChar char="-"/>
            </a:pPr>
            <a:r>
              <a:rPr lang="en-US" sz="1050" dirty="0">
                <a:ea typeface="Times New Roman" panose="02020603050405020304" pitchFamily="18" charset="0"/>
              </a:rPr>
              <a:t>Expose the fruitless deeds of darkness. [5:11]</a:t>
            </a:r>
          </a:p>
          <a:p>
            <a:pPr marL="628650" lvl="1" indent="-171450">
              <a:buFontTx/>
              <a:buChar char="-"/>
            </a:pPr>
            <a:r>
              <a:rPr lang="en-US" sz="1050" dirty="0">
                <a:ea typeface="Times New Roman" panose="02020603050405020304" pitchFamily="18" charset="0"/>
              </a:rPr>
              <a:t>Even though the deeds are despicable… [5:12]</a:t>
            </a:r>
          </a:p>
          <a:p>
            <a:pPr marL="628650" lvl="1" indent="-171450">
              <a:buFontTx/>
              <a:buChar char="-"/>
            </a:pPr>
            <a:r>
              <a:rPr lang="en-US" sz="1050" dirty="0">
                <a:ea typeface="Times New Roman" panose="02020603050405020304" pitchFamily="18" charset="0"/>
              </a:rPr>
              <a:t>…God will let them have power, but expose their secret power and bring them under the authority of Christ. [5:13-14]</a:t>
            </a:r>
          </a:p>
        </p:txBody>
      </p:sp>
      <p:sp>
        <p:nvSpPr>
          <p:cNvPr id="6" name="AutoShape 36">
            <a:extLst>
              <a:ext uri="{FF2B5EF4-FFF2-40B4-BE49-F238E27FC236}">
                <a16:creationId xmlns:a16="http://schemas.microsoft.com/office/drawing/2014/main" id="{9F005548-B36E-954A-B42B-2ACE182A3742}"/>
              </a:ext>
            </a:extLst>
          </p:cNvPr>
          <p:cNvSpPr>
            <a:spLocks noChangeAspect="1" noEditPoints="1" noChangeArrowheads="1" noChangeShapeType="1" noTextEdit="1"/>
          </p:cNvSpPr>
          <p:nvPr/>
        </p:nvSpPr>
        <p:spPr bwMode="auto">
          <a:xfrm>
            <a:off x="4840480" y="1887653"/>
            <a:ext cx="4283058" cy="230832"/>
          </a:xfrm>
          <a:prstGeom prst="roundRect">
            <a:avLst>
              <a:gd name="adj" fmla="val 16667"/>
            </a:avLst>
          </a:prstGeom>
          <a:solidFill>
            <a:srgbClr val="CCECFF"/>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marL="0" marR="0" algn="ctr">
              <a:spcBef>
                <a:spcPts val="0"/>
              </a:spcBef>
              <a:spcAft>
                <a:spcPts val="0"/>
              </a:spcAft>
            </a:pPr>
            <a:r>
              <a:rPr lang="en-US" sz="1200" b="1" cap="small" dirty="0">
                <a:effectLst>
                  <a:outerShdw blurRad="50800" dist="38100" algn="tr" rotWithShape="0">
                    <a:prstClr val="black">
                      <a:alpha val="40000"/>
                    </a:prstClr>
                  </a:outerShdw>
                </a:effectLst>
                <a:ea typeface="Times New Roman" panose="02020603050405020304" pitchFamily="18" charset="0"/>
              </a:rPr>
              <a:t>A Light Bearer Walks in Spirit Filled Power [5:14-21]</a:t>
            </a:r>
            <a:endParaRPr lang="en-US" sz="1200" dirty="0">
              <a:effectLst/>
              <a:ea typeface="Times New Roman" panose="02020603050405020304" pitchFamily="18" charset="0"/>
            </a:endParaRPr>
          </a:p>
          <a:p>
            <a:pPr marL="0" marR="0" algn="ctr">
              <a:spcBef>
                <a:spcPts val="0"/>
              </a:spcBef>
              <a:spcAft>
                <a:spcPts val="0"/>
              </a:spcAft>
            </a:pPr>
            <a:r>
              <a:rPr lang="en-US" sz="1200" cap="small" dirty="0">
                <a:effectLst>
                  <a:outerShdw blurRad="50800" dist="38100" algn="tr" rotWithShape="0">
                    <a:prstClr val="black">
                      <a:alpha val="40000"/>
                    </a:prstClr>
                  </a:outerShdw>
                </a:effectLst>
                <a:ea typeface="Times New Roman" panose="02020603050405020304" pitchFamily="18" charset="0"/>
              </a:rPr>
              <a:t> </a:t>
            </a:r>
            <a:endParaRPr lang="en-US" sz="1200" dirty="0">
              <a:effectLst/>
              <a:ea typeface="Times New Roman" panose="02020603050405020304" pitchFamily="18" charset="0"/>
            </a:endParaRPr>
          </a:p>
        </p:txBody>
      </p:sp>
      <p:sp>
        <p:nvSpPr>
          <p:cNvPr id="7" name="Rectangle 6">
            <a:extLst>
              <a:ext uri="{FF2B5EF4-FFF2-40B4-BE49-F238E27FC236}">
                <a16:creationId xmlns:a16="http://schemas.microsoft.com/office/drawing/2014/main" id="{AF805098-9A3F-5A47-A1AF-98AE4C51E815}"/>
              </a:ext>
            </a:extLst>
          </p:cNvPr>
          <p:cNvSpPr/>
          <p:nvPr/>
        </p:nvSpPr>
        <p:spPr>
          <a:xfrm>
            <a:off x="4660900" y="3702673"/>
            <a:ext cx="4660900" cy="3485570"/>
          </a:xfrm>
          <a:prstGeom prst="rect">
            <a:avLst/>
          </a:prstGeom>
        </p:spPr>
        <p:txBody>
          <a:bodyPr>
            <a:spAutoFit/>
          </a:bodyPr>
          <a:lstStyle/>
          <a:p>
            <a:r>
              <a:rPr lang="en-US" sz="1050" b="1" dirty="0">
                <a:ea typeface="Times New Roman" panose="02020603050405020304" pitchFamily="18" charset="0"/>
              </a:rPr>
              <a:t>Be Wise – The Greek here means, “See that you walk carefully, with exactness.”</a:t>
            </a:r>
          </a:p>
          <a:p>
            <a:pPr marL="171450" indent="-171450">
              <a:buFontTx/>
              <a:buChar char="-"/>
            </a:pPr>
            <a:r>
              <a:rPr lang="en-US" sz="1050" dirty="0">
                <a:ea typeface="Times New Roman" panose="02020603050405020304" pitchFamily="18" charset="0"/>
              </a:rPr>
              <a:t>Don’t sleep. [5:14] Wake up! [5:15] Let the light show what is really happening. </a:t>
            </a:r>
          </a:p>
          <a:p>
            <a:pPr marL="171450" indent="-171450">
              <a:buFontTx/>
              <a:buChar char="-"/>
            </a:pPr>
            <a:r>
              <a:rPr lang="en-US" sz="1050" dirty="0">
                <a:ea typeface="Times New Roman" panose="02020603050405020304" pitchFamily="18" charset="0"/>
              </a:rPr>
              <a:t>As you advance God’s Kingdom, do not try to see with eyes that only capture the physical, but see with eyes given by the Spirit of God. Don’t have your eyes closed in a sleep of death, but have them opened to what is going on in God’s kingdom.</a:t>
            </a:r>
          </a:p>
          <a:p>
            <a:endParaRPr lang="en-US" sz="1050" dirty="0">
              <a:ea typeface="Times New Roman" panose="02020603050405020304" pitchFamily="18" charset="0"/>
            </a:endParaRPr>
          </a:p>
          <a:p>
            <a:r>
              <a:rPr lang="en-US" sz="1050" b="1" dirty="0">
                <a:ea typeface="Times New Roman" panose="02020603050405020304" pitchFamily="18" charset="0"/>
              </a:rPr>
              <a:t>Do not be Foolish. [5:17-18]</a:t>
            </a:r>
          </a:p>
          <a:p>
            <a:pPr marL="171450" indent="-171450">
              <a:buFontTx/>
              <a:buChar char="-"/>
            </a:pPr>
            <a:r>
              <a:rPr lang="en-US" sz="1050" dirty="0">
                <a:ea typeface="Times New Roman" panose="02020603050405020304" pitchFamily="18" charset="0"/>
              </a:rPr>
              <a:t>Understand the Lord’s will. [5:17]</a:t>
            </a:r>
          </a:p>
          <a:p>
            <a:pPr marL="628650" lvl="1" indent="-171450">
              <a:buFontTx/>
              <a:buChar char="-"/>
            </a:pPr>
            <a:r>
              <a:rPr lang="en-US" sz="1050" dirty="0">
                <a:ea typeface="Times New Roman" panose="02020603050405020304" pitchFamily="18" charset="0"/>
              </a:rPr>
              <a:t>Not from the dark world around, but through your relationship with the Holy Spirit showing the Will of the Father.</a:t>
            </a:r>
          </a:p>
          <a:p>
            <a:pPr marL="628650" lvl="1" indent="-171450">
              <a:buFontTx/>
              <a:buChar char="-"/>
            </a:pPr>
            <a:r>
              <a:rPr lang="en-US" sz="1050" dirty="0">
                <a:ea typeface="Times New Roman" panose="02020603050405020304" pitchFamily="18" charset="0"/>
              </a:rPr>
              <a:t>Not from the books of men, but from the Word of God.</a:t>
            </a:r>
          </a:p>
          <a:p>
            <a:pPr marL="171450" indent="-171450">
              <a:buFontTx/>
              <a:buChar char="-"/>
            </a:pPr>
            <a:r>
              <a:rPr lang="en-US" sz="1050" dirty="0">
                <a:ea typeface="Times New Roman" panose="02020603050405020304" pitchFamily="18" charset="0"/>
              </a:rPr>
              <a:t>Don’t try to enter into powerful living with counterfeit tools. [5:18]</a:t>
            </a:r>
          </a:p>
          <a:p>
            <a:pPr marL="628650" lvl="1" indent="-171450">
              <a:buFontTx/>
              <a:buChar char="-"/>
            </a:pPr>
            <a:r>
              <a:rPr lang="en-US" sz="1050" dirty="0">
                <a:ea typeface="Times New Roman" panose="02020603050405020304" pitchFamily="18" charset="0"/>
              </a:rPr>
              <a:t>Drunkenness lies to you and makes you feel bolder, wiser, on top of it all. But, it’s a total lie.</a:t>
            </a:r>
          </a:p>
          <a:p>
            <a:pPr marL="628650" lvl="1" indent="-171450">
              <a:buFontTx/>
              <a:buChar char="-"/>
            </a:pPr>
            <a:r>
              <a:rPr lang="en-US" sz="1050" dirty="0">
                <a:ea typeface="Times New Roman" panose="02020603050405020304" pitchFamily="18" charset="0"/>
              </a:rPr>
              <a:t>Being filled with the Holy Spirit gives the truth. With the Holy Spirit’s filling comes the power to walk in your calling.</a:t>
            </a:r>
          </a:p>
          <a:p>
            <a:pPr marL="1085850" lvl="2" indent="-171450">
              <a:buFontTx/>
              <a:buChar char="-"/>
            </a:pPr>
            <a:r>
              <a:rPr lang="en-US" sz="1050" dirty="0">
                <a:ea typeface="Times New Roman" panose="02020603050405020304" pitchFamily="18" charset="0"/>
              </a:rPr>
              <a:t>All God’s children have been given the gift of the Holy Spirit. [1:3]</a:t>
            </a:r>
          </a:p>
          <a:p>
            <a:pPr marL="1085850" lvl="2" indent="-171450">
              <a:buFontTx/>
              <a:buChar char="-"/>
            </a:pPr>
            <a:r>
              <a:rPr lang="en-US" sz="1050" dirty="0">
                <a:ea typeface="Times New Roman" panose="02020603050405020304" pitchFamily="18" charset="0"/>
              </a:rPr>
              <a:t>Being filled with the Holy Spirit is a repeatable event. [5:18]</a:t>
            </a:r>
          </a:p>
          <a:p>
            <a:pPr marL="1085850" lvl="2" indent="-171450">
              <a:buFontTx/>
              <a:buChar char="-"/>
            </a:pPr>
            <a:r>
              <a:rPr lang="en-US" sz="1050" dirty="0">
                <a:ea typeface="Times New Roman" panose="02020603050405020304" pitchFamily="18" charset="0"/>
              </a:rPr>
              <a:t>Not all people are obedient to the filling of the Holy Spirit.</a:t>
            </a:r>
          </a:p>
        </p:txBody>
      </p:sp>
      <p:sp>
        <p:nvSpPr>
          <p:cNvPr id="8" name="Rectangle 7">
            <a:extLst>
              <a:ext uri="{FF2B5EF4-FFF2-40B4-BE49-F238E27FC236}">
                <a16:creationId xmlns:a16="http://schemas.microsoft.com/office/drawing/2014/main" id="{F274214F-6E01-4448-99BD-4F235C386E5D}"/>
              </a:ext>
            </a:extLst>
          </p:cNvPr>
          <p:cNvSpPr/>
          <p:nvPr/>
        </p:nvSpPr>
        <p:spPr>
          <a:xfrm>
            <a:off x="4642218" y="2193283"/>
            <a:ext cx="4660900" cy="1546577"/>
          </a:xfrm>
          <a:prstGeom prst="rect">
            <a:avLst/>
          </a:prstGeom>
        </p:spPr>
        <p:txBody>
          <a:bodyPr>
            <a:spAutoFit/>
          </a:bodyPr>
          <a:lstStyle/>
          <a:p>
            <a:r>
              <a:rPr lang="en-US" sz="1050" b="1" i="1" baseline="30000" dirty="0">
                <a:solidFill>
                  <a:srgbClr val="000000"/>
                </a:solidFill>
              </a:rPr>
              <a:t>14 </a:t>
            </a:r>
            <a:r>
              <a:rPr lang="en-US" sz="1050" i="1" dirty="0">
                <a:solidFill>
                  <a:srgbClr val="000000"/>
                </a:solidFill>
              </a:rPr>
              <a:t>This is why it is said:</a:t>
            </a:r>
          </a:p>
          <a:p>
            <a:r>
              <a:rPr lang="en-US" sz="1050" i="1" dirty="0">
                <a:solidFill>
                  <a:srgbClr val="000000"/>
                </a:solidFill>
              </a:rPr>
              <a:t>“Wake up, sleeper,</a:t>
            </a:r>
            <a:br>
              <a:rPr lang="en-US" sz="1050" i="1" dirty="0">
                <a:solidFill>
                  <a:srgbClr val="000000"/>
                </a:solidFill>
              </a:rPr>
            </a:br>
            <a:r>
              <a:rPr lang="en-US" sz="1050" i="1" dirty="0">
                <a:solidFill>
                  <a:srgbClr val="000000"/>
                </a:solidFill>
              </a:rPr>
              <a:t>    rise from the dead,</a:t>
            </a:r>
            <a:br>
              <a:rPr lang="en-US" sz="1050" i="1" dirty="0">
                <a:solidFill>
                  <a:srgbClr val="000000"/>
                </a:solidFill>
              </a:rPr>
            </a:br>
            <a:r>
              <a:rPr lang="en-US" sz="1050" i="1" dirty="0">
                <a:solidFill>
                  <a:srgbClr val="000000"/>
                </a:solidFill>
              </a:rPr>
              <a:t>    and Christ will shine on you.”</a:t>
            </a:r>
          </a:p>
          <a:p>
            <a:r>
              <a:rPr lang="en-US" sz="1050" b="1" i="1" baseline="30000" dirty="0">
                <a:solidFill>
                  <a:srgbClr val="000000"/>
                </a:solidFill>
              </a:rPr>
              <a:t>15 </a:t>
            </a:r>
            <a:r>
              <a:rPr lang="en-US" sz="1050" i="1" dirty="0">
                <a:solidFill>
                  <a:srgbClr val="000000"/>
                </a:solidFill>
              </a:rPr>
              <a:t>Be very careful, then, how you live—not as unwise but as wise, </a:t>
            </a:r>
            <a:r>
              <a:rPr lang="en-US" sz="1050" b="1" i="1" baseline="30000" dirty="0">
                <a:solidFill>
                  <a:srgbClr val="000000"/>
                </a:solidFill>
              </a:rPr>
              <a:t>16 </a:t>
            </a:r>
            <a:r>
              <a:rPr lang="en-US" sz="1050" i="1" dirty="0">
                <a:solidFill>
                  <a:srgbClr val="000000"/>
                </a:solidFill>
              </a:rPr>
              <a:t>making the most of every opportunity, because the days are evil. </a:t>
            </a:r>
            <a:r>
              <a:rPr lang="en-US" sz="1050" b="1" i="1" baseline="30000" dirty="0">
                <a:solidFill>
                  <a:srgbClr val="000000"/>
                </a:solidFill>
              </a:rPr>
              <a:t>17 </a:t>
            </a:r>
            <a:r>
              <a:rPr lang="en-US" sz="1050" i="1" dirty="0">
                <a:solidFill>
                  <a:srgbClr val="000000"/>
                </a:solidFill>
              </a:rPr>
              <a:t>Therefore do not be foolish, but understand what the Lord’s will is. </a:t>
            </a:r>
            <a:r>
              <a:rPr lang="en-US" sz="1050" b="1" i="1" baseline="30000" dirty="0">
                <a:solidFill>
                  <a:srgbClr val="000000"/>
                </a:solidFill>
              </a:rPr>
              <a:t>18 </a:t>
            </a:r>
            <a:r>
              <a:rPr lang="en-US" sz="1050" i="1" dirty="0">
                <a:solidFill>
                  <a:srgbClr val="000000"/>
                </a:solidFill>
              </a:rPr>
              <a:t>Do not get drunk on wine, which leads to debauchery. Instead, be filled with the Spirit, </a:t>
            </a:r>
          </a:p>
          <a:p>
            <a:r>
              <a:rPr lang="en-US" sz="1050" dirty="0">
                <a:solidFill>
                  <a:srgbClr val="000000"/>
                </a:solidFill>
              </a:rPr>
              <a:t>Ephesians 5:14-18</a:t>
            </a:r>
            <a:endParaRPr lang="en-US" sz="1050" b="0" u="none" strike="noStrike" dirty="0">
              <a:solidFill>
                <a:srgbClr val="000000"/>
              </a:solidFill>
              <a:effectLst/>
            </a:endParaRPr>
          </a:p>
        </p:txBody>
      </p:sp>
      <p:sp>
        <p:nvSpPr>
          <p:cNvPr id="14" name="TextBox 13">
            <a:extLst>
              <a:ext uri="{FF2B5EF4-FFF2-40B4-BE49-F238E27FC236}">
                <a16:creationId xmlns:a16="http://schemas.microsoft.com/office/drawing/2014/main" id="{6068EF1D-04A8-C449-A24F-81B344B92A56}"/>
              </a:ext>
            </a:extLst>
          </p:cNvPr>
          <p:cNvSpPr txBox="1"/>
          <p:nvPr/>
        </p:nvSpPr>
        <p:spPr>
          <a:xfrm>
            <a:off x="-77510" y="7155910"/>
            <a:ext cx="359160" cy="230832"/>
          </a:xfrm>
          <a:prstGeom prst="rect">
            <a:avLst/>
          </a:prstGeom>
          <a:noFill/>
        </p:spPr>
        <p:txBody>
          <a:bodyPr wrap="square" rtlCol="0">
            <a:spAutoFit/>
          </a:bodyPr>
          <a:lstStyle/>
          <a:p>
            <a:r>
              <a:rPr lang="en-US" sz="900" dirty="0"/>
              <a:t>12.</a:t>
            </a:r>
          </a:p>
        </p:txBody>
      </p:sp>
      <p:sp>
        <p:nvSpPr>
          <p:cNvPr id="2" name="AutoShape 36">
            <a:extLst>
              <a:ext uri="{FF2B5EF4-FFF2-40B4-BE49-F238E27FC236}">
                <a16:creationId xmlns:a16="http://schemas.microsoft.com/office/drawing/2014/main" id="{FAAD3893-5102-B436-53F2-02A8B95BDEDF}"/>
              </a:ext>
            </a:extLst>
          </p:cNvPr>
          <p:cNvSpPr>
            <a:spLocks noChangeAspect="1" noEditPoints="1" noChangeArrowheads="1" noChangeShapeType="1" noTextEdit="1"/>
          </p:cNvSpPr>
          <p:nvPr/>
        </p:nvSpPr>
        <p:spPr bwMode="auto">
          <a:xfrm>
            <a:off x="271496" y="53369"/>
            <a:ext cx="4061862" cy="489634"/>
          </a:xfrm>
          <a:prstGeom prst="roundRect">
            <a:avLst>
              <a:gd name="adj" fmla="val 16667"/>
            </a:avLst>
          </a:prstGeom>
          <a:solidFill>
            <a:srgbClr val="CCECFF"/>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marL="0" marR="0" algn="ctr">
              <a:spcBef>
                <a:spcPts val="0"/>
              </a:spcBef>
              <a:spcAft>
                <a:spcPts val="0"/>
              </a:spcAft>
            </a:pPr>
            <a:r>
              <a:rPr lang="en-US" sz="1200" b="1" cap="small" dirty="0">
                <a:effectLst>
                  <a:outerShdw blurRad="50800" dist="38100" algn="tr" rotWithShape="0">
                    <a:prstClr val="black">
                      <a:alpha val="40000"/>
                    </a:prstClr>
                  </a:outerShdw>
                </a:effectLst>
                <a:ea typeface="Times New Roman" panose="02020603050405020304" pitchFamily="18" charset="0"/>
              </a:rPr>
              <a:t>We have the unity of the Spirit because we are all being built up as the same body [4:14-16]</a:t>
            </a:r>
            <a:endParaRPr lang="en-US" sz="1200" dirty="0">
              <a:effectLst/>
              <a:ea typeface="Times New Roman" panose="02020603050405020304" pitchFamily="18" charset="0"/>
            </a:endParaRPr>
          </a:p>
        </p:txBody>
      </p:sp>
      <p:sp>
        <p:nvSpPr>
          <p:cNvPr id="3" name="Rectangle 2">
            <a:extLst>
              <a:ext uri="{FF2B5EF4-FFF2-40B4-BE49-F238E27FC236}">
                <a16:creationId xmlns:a16="http://schemas.microsoft.com/office/drawing/2014/main" id="{C23D2664-8CF5-EA0E-BE55-E5FF5E649B56}"/>
              </a:ext>
            </a:extLst>
          </p:cNvPr>
          <p:cNvSpPr/>
          <p:nvPr/>
        </p:nvSpPr>
        <p:spPr>
          <a:xfrm>
            <a:off x="-28023" y="622241"/>
            <a:ext cx="4660900" cy="2192908"/>
          </a:xfrm>
          <a:prstGeom prst="rect">
            <a:avLst/>
          </a:prstGeom>
        </p:spPr>
        <p:txBody>
          <a:bodyPr>
            <a:spAutoFit/>
          </a:bodyPr>
          <a:lstStyle/>
          <a:p>
            <a:r>
              <a:rPr lang="en-US" sz="1050" b="1" i="1" baseline="30000" dirty="0">
                <a:solidFill>
                  <a:srgbClr val="000000"/>
                </a:solidFill>
              </a:rPr>
              <a:t>14 </a:t>
            </a:r>
            <a:r>
              <a:rPr lang="en-US" sz="1050" i="1" dirty="0">
                <a:solidFill>
                  <a:srgbClr val="000000"/>
                </a:solidFill>
              </a:rPr>
              <a:t>Then we will no longer be infants, tossed back and forth by the waves, and blown here and there by every wind of teaching and by the cunning and craftiness of people in their deceitful scheming. </a:t>
            </a:r>
            <a:r>
              <a:rPr lang="en-US" sz="1050" b="1" i="1" baseline="30000" dirty="0">
                <a:solidFill>
                  <a:srgbClr val="000000"/>
                </a:solidFill>
              </a:rPr>
              <a:t>15 </a:t>
            </a:r>
            <a:r>
              <a:rPr lang="en-US" sz="1050" i="1" dirty="0">
                <a:solidFill>
                  <a:srgbClr val="000000"/>
                </a:solidFill>
              </a:rPr>
              <a:t>Instead, speaking the truth in love, we will grow to become in every respect the mature body of him who is the head, that is, Christ. </a:t>
            </a:r>
            <a:r>
              <a:rPr lang="en-US" sz="1050" b="1" i="1" baseline="30000" dirty="0">
                <a:solidFill>
                  <a:srgbClr val="000000"/>
                </a:solidFill>
              </a:rPr>
              <a:t>16 </a:t>
            </a:r>
            <a:r>
              <a:rPr lang="en-US" sz="1050" i="1" dirty="0">
                <a:solidFill>
                  <a:srgbClr val="000000"/>
                </a:solidFill>
              </a:rPr>
              <a:t>From him the whole body, joined and held together by every supporting ligament, grows and builds itself up in love, as each part does its work.</a:t>
            </a:r>
          </a:p>
          <a:p>
            <a:r>
              <a:rPr lang="en-US" sz="1050" dirty="0">
                <a:solidFill>
                  <a:srgbClr val="000000"/>
                </a:solidFill>
                <a:ea typeface="Times New Roman" panose="02020603050405020304" pitchFamily="18" charset="0"/>
              </a:rPr>
              <a:t>Ephesians 4:14-16</a:t>
            </a:r>
          </a:p>
          <a:p>
            <a:endParaRPr lang="en-US" sz="1050" b="1" dirty="0">
              <a:ea typeface="Times New Roman" panose="02020603050405020304" pitchFamily="18" charset="0"/>
            </a:endParaRPr>
          </a:p>
          <a:p>
            <a:pPr marL="171450" indent="-171450">
              <a:buFontTx/>
              <a:buChar char="-"/>
            </a:pPr>
            <a:r>
              <a:rPr lang="en-US" sz="1050" b="1" dirty="0">
                <a:ea typeface="Times New Roman" panose="02020603050405020304" pitchFamily="18" charset="0"/>
              </a:rPr>
              <a:t>No longer infants deceived by deceitful scheming</a:t>
            </a:r>
          </a:p>
          <a:p>
            <a:pPr marL="628650" lvl="1" indent="-171450">
              <a:buFontTx/>
              <a:buChar char="-"/>
            </a:pPr>
            <a:r>
              <a:rPr lang="en-US" sz="1050" dirty="0">
                <a:ea typeface="Times New Roman" panose="02020603050405020304" pitchFamily="18" charset="0"/>
              </a:rPr>
              <a:t>Tossed back and forth by the waves</a:t>
            </a:r>
          </a:p>
          <a:p>
            <a:pPr marL="628650" lvl="1" indent="-171450">
              <a:buFontTx/>
              <a:buChar char="-"/>
            </a:pPr>
            <a:r>
              <a:rPr lang="en-US" sz="1050" dirty="0">
                <a:ea typeface="Times New Roman" panose="02020603050405020304" pitchFamily="18" charset="0"/>
              </a:rPr>
              <a:t>Blown here and there</a:t>
            </a:r>
          </a:p>
          <a:p>
            <a:pPr marL="7938" lvl="1"/>
            <a:r>
              <a:rPr lang="en-US" sz="1050" b="1" dirty="0">
                <a:ea typeface="Times New Roman" panose="02020603050405020304" pitchFamily="18" charset="0"/>
              </a:rPr>
              <a:t>	</a:t>
            </a:r>
          </a:p>
          <a:p>
            <a:pPr marL="7938" lvl="1"/>
            <a:r>
              <a:rPr lang="en-US" sz="1050" b="1" dirty="0">
                <a:ea typeface="Times New Roman" panose="02020603050405020304" pitchFamily="18" charset="0"/>
              </a:rPr>
              <a:t>What is “Deceitful Scheming?”</a:t>
            </a:r>
          </a:p>
        </p:txBody>
      </p:sp>
      <p:sp>
        <p:nvSpPr>
          <p:cNvPr id="9" name="Triangle 8">
            <a:extLst>
              <a:ext uri="{FF2B5EF4-FFF2-40B4-BE49-F238E27FC236}">
                <a16:creationId xmlns:a16="http://schemas.microsoft.com/office/drawing/2014/main" id="{40883D27-A13A-00F3-FB3F-E6B52FAB1213}"/>
              </a:ext>
            </a:extLst>
          </p:cNvPr>
          <p:cNvSpPr/>
          <p:nvPr/>
        </p:nvSpPr>
        <p:spPr>
          <a:xfrm>
            <a:off x="2724693" y="3336073"/>
            <a:ext cx="858870" cy="52184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Triangle 9">
            <a:extLst>
              <a:ext uri="{FF2B5EF4-FFF2-40B4-BE49-F238E27FC236}">
                <a16:creationId xmlns:a16="http://schemas.microsoft.com/office/drawing/2014/main" id="{1723C1D3-6BE3-8F32-6905-798D273957B1}"/>
              </a:ext>
            </a:extLst>
          </p:cNvPr>
          <p:cNvSpPr/>
          <p:nvPr/>
        </p:nvSpPr>
        <p:spPr>
          <a:xfrm rot="10800000">
            <a:off x="2724693" y="3852752"/>
            <a:ext cx="858870" cy="52184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TextBox 10">
            <a:extLst>
              <a:ext uri="{FF2B5EF4-FFF2-40B4-BE49-F238E27FC236}">
                <a16:creationId xmlns:a16="http://schemas.microsoft.com/office/drawing/2014/main" id="{426A1A69-79D0-8B3B-E27F-5790580A3F98}"/>
              </a:ext>
            </a:extLst>
          </p:cNvPr>
          <p:cNvSpPr txBox="1"/>
          <p:nvPr/>
        </p:nvSpPr>
        <p:spPr>
          <a:xfrm>
            <a:off x="2816315" y="3082157"/>
            <a:ext cx="665822" cy="253916"/>
          </a:xfrm>
          <a:prstGeom prst="rect">
            <a:avLst/>
          </a:prstGeom>
          <a:noFill/>
        </p:spPr>
        <p:txBody>
          <a:bodyPr wrap="square" rtlCol="0">
            <a:spAutoFit/>
          </a:bodyPr>
          <a:lstStyle/>
          <a:p>
            <a:r>
              <a:rPr lang="en-US" sz="1050" b="1" dirty="0"/>
              <a:t>Flattery</a:t>
            </a:r>
          </a:p>
        </p:txBody>
      </p:sp>
      <p:sp>
        <p:nvSpPr>
          <p:cNvPr id="12" name="TextBox 11">
            <a:extLst>
              <a:ext uri="{FF2B5EF4-FFF2-40B4-BE49-F238E27FC236}">
                <a16:creationId xmlns:a16="http://schemas.microsoft.com/office/drawing/2014/main" id="{99D0303A-CCD9-7B1F-0EF1-A523DAF1D515}"/>
              </a:ext>
            </a:extLst>
          </p:cNvPr>
          <p:cNvSpPr txBox="1"/>
          <p:nvPr/>
        </p:nvSpPr>
        <p:spPr>
          <a:xfrm>
            <a:off x="3545846" y="3729298"/>
            <a:ext cx="568307" cy="253916"/>
          </a:xfrm>
          <a:prstGeom prst="rect">
            <a:avLst/>
          </a:prstGeom>
          <a:noFill/>
        </p:spPr>
        <p:txBody>
          <a:bodyPr wrap="square" rtlCol="0">
            <a:spAutoFit/>
          </a:bodyPr>
          <a:lstStyle/>
          <a:p>
            <a:r>
              <a:rPr lang="en-US" sz="1050" b="1" dirty="0"/>
              <a:t>Favor</a:t>
            </a:r>
          </a:p>
        </p:txBody>
      </p:sp>
      <p:sp>
        <p:nvSpPr>
          <p:cNvPr id="13" name="TextBox 12">
            <a:extLst>
              <a:ext uri="{FF2B5EF4-FFF2-40B4-BE49-F238E27FC236}">
                <a16:creationId xmlns:a16="http://schemas.microsoft.com/office/drawing/2014/main" id="{6F232AAE-BEAA-2690-AD6E-2FE0E1A22A4F}"/>
              </a:ext>
            </a:extLst>
          </p:cNvPr>
          <p:cNvSpPr txBox="1"/>
          <p:nvPr/>
        </p:nvSpPr>
        <p:spPr>
          <a:xfrm>
            <a:off x="2820938" y="4371093"/>
            <a:ext cx="685280" cy="253916"/>
          </a:xfrm>
          <a:prstGeom prst="rect">
            <a:avLst/>
          </a:prstGeom>
          <a:noFill/>
        </p:spPr>
        <p:txBody>
          <a:bodyPr wrap="square" rtlCol="0">
            <a:spAutoFit/>
          </a:bodyPr>
          <a:lstStyle/>
          <a:p>
            <a:r>
              <a:rPr lang="en-US" sz="1050" b="1" dirty="0"/>
              <a:t>Control</a:t>
            </a:r>
          </a:p>
        </p:txBody>
      </p:sp>
      <p:sp>
        <p:nvSpPr>
          <p:cNvPr id="18" name="TextBox 17">
            <a:extLst>
              <a:ext uri="{FF2B5EF4-FFF2-40B4-BE49-F238E27FC236}">
                <a16:creationId xmlns:a16="http://schemas.microsoft.com/office/drawing/2014/main" id="{12BF6606-A504-FC94-3BA1-F4B4B7602E11}"/>
              </a:ext>
            </a:extLst>
          </p:cNvPr>
          <p:cNvSpPr txBox="1"/>
          <p:nvPr/>
        </p:nvSpPr>
        <p:spPr>
          <a:xfrm>
            <a:off x="1792273" y="3729298"/>
            <a:ext cx="956520" cy="253916"/>
          </a:xfrm>
          <a:prstGeom prst="rect">
            <a:avLst/>
          </a:prstGeom>
          <a:noFill/>
        </p:spPr>
        <p:txBody>
          <a:bodyPr wrap="square" rtlCol="0">
            <a:spAutoFit/>
          </a:bodyPr>
          <a:lstStyle/>
          <a:p>
            <a:r>
              <a:rPr lang="en-US" sz="1050" b="1" dirty="0"/>
              <a:t>Manipulation</a:t>
            </a:r>
          </a:p>
        </p:txBody>
      </p:sp>
      <p:sp>
        <p:nvSpPr>
          <p:cNvPr id="19" name="TextBox 18">
            <a:extLst>
              <a:ext uri="{FF2B5EF4-FFF2-40B4-BE49-F238E27FC236}">
                <a16:creationId xmlns:a16="http://schemas.microsoft.com/office/drawing/2014/main" id="{2621EEE8-4617-A0E7-07F3-651A3C15B6F4}"/>
              </a:ext>
            </a:extLst>
          </p:cNvPr>
          <p:cNvSpPr txBox="1"/>
          <p:nvPr/>
        </p:nvSpPr>
        <p:spPr>
          <a:xfrm>
            <a:off x="2816315" y="2898575"/>
            <a:ext cx="880974" cy="253916"/>
          </a:xfrm>
          <a:prstGeom prst="rect">
            <a:avLst/>
          </a:prstGeom>
          <a:noFill/>
        </p:spPr>
        <p:txBody>
          <a:bodyPr wrap="square" rtlCol="0">
            <a:spAutoFit/>
          </a:bodyPr>
          <a:lstStyle/>
          <a:p>
            <a:r>
              <a:rPr lang="en-US" sz="1050" b="1" dirty="0"/>
              <a:t>Intimidation</a:t>
            </a:r>
          </a:p>
        </p:txBody>
      </p:sp>
      <p:sp>
        <p:nvSpPr>
          <p:cNvPr id="20" name="TextBox 19">
            <a:extLst>
              <a:ext uri="{FF2B5EF4-FFF2-40B4-BE49-F238E27FC236}">
                <a16:creationId xmlns:a16="http://schemas.microsoft.com/office/drawing/2014/main" id="{F64B0A03-B8BB-D104-6DC7-5FFA0B393458}"/>
              </a:ext>
            </a:extLst>
          </p:cNvPr>
          <p:cNvSpPr txBox="1"/>
          <p:nvPr/>
        </p:nvSpPr>
        <p:spPr>
          <a:xfrm>
            <a:off x="2817080" y="2730123"/>
            <a:ext cx="674786" cy="253916"/>
          </a:xfrm>
          <a:prstGeom prst="rect">
            <a:avLst/>
          </a:prstGeom>
          <a:noFill/>
        </p:spPr>
        <p:txBody>
          <a:bodyPr wrap="square" rtlCol="0">
            <a:spAutoFit/>
          </a:bodyPr>
          <a:lstStyle/>
          <a:p>
            <a:r>
              <a:rPr lang="en-US" sz="1050" b="1" dirty="0"/>
              <a:t>Slander</a:t>
            </a:r>
          </a:p>
        </p:txBody>
      </p:sp>
      <p:sp>
        <p:nvSpPr>
          <p:cNvPr id="21" name="TextBox 20">
            <a:extLst>
              <a:ext uri="{FF2B5EF4-FFF2-40B4-BE49-F238E27FC236}">
                <a16:creationId xmlns:a16="http://schemas.microsoft.com/office/drawing/2014/main" id="{8934448C-6E49-5BBC-0D3F-96EB3AF28465}"/>
              </a:ext>
            </a:extLst>
          </p:cNvPr>
          <p:cNvSpPr txBox="1"/>
          <p:nvPr/>
        </p:nvSpPr>
        <p:spPr>
          <a:xfrm>
            <a:off x="2817080" y="2561671"/>
            <a:ext cx="674786" cy="253916"/>
          </a:xfrm>
          <a:prstGeom prst="rect">
            <a:avLst/>
          </a:prstGeom>
          <a:noFill/>
        </p:spPr>
        <p:txBody>
          <a:bodyPr wrap="square" rtlCol="0">
            <a:spAutoFit/>
          </a:bodyPr>
          <a:lstStyle/>
          <a:p>
            <a:r>
              <a:rPr lang="en-US" sz="1050" b="1" dirty="0"/>
              <a:t>Threats</a:t>
            </a:r>
          </a:p>
        </p:txBody>
      </p:sp>
      <p:sp>
        <p:nvSpPr>
          <p:cNvPr id="22" name="TextBox 21">
            <a:extLst>
              <a:ext uri="{FF2B5EF4-FFF2-40B4-BE49-F238E27FC236}">
                <a16:creationId xmlns:a16="http://schemas.microsoft.com/office/drawing/2014/main" id="{D5C7FC90-F955-DA63-0BF6-247D9ECE7DEF}"/>
              </a:ext>
            </a:extLst>
          </p:cNvPr>
          <p:cNvSpPr txBox="1"/>
          <p:nvPr/>
        </p:nvSpPr>
        <p:spPr>
          <a:xfrm>
            <a:off x="2816315" y="2375569"/>
            <a:ext cx="486527" cy="253916"/>
          </a:xfrm>
          <a:prstGeom prst="rect">
            <a:avLst/>
          </a:prstGeom>
          <a:noFill/>
        </p:spPr>
        <p:txBody>
          <a:bodyPr wrap="square" rtlCol="0">
            <a:spAutoFit/>
          </a:bodyPr>
          <a:lstStyle/>
          <a:p>
            <a:r>
              <a:rPr lang="en-US" sz="1050" b="1" dirty="0"/>
              <a:t>Rage</a:t>
            </a:r>
          </a:p>
        </p:txBody>
      </p:sp>
      <p:sp>
        <p:nvSpPr>
          <p:cNvPr id="23" name="Rectangle 22">
            <a:extLst>
              <a:ext uri="{FF2B5EF4-FFF2-40B4-BE49-F238E27FC236}">
                <a16:creationId xmlns:a16="http://schemas.microsoft.com/office/drawing/2014/main" id="{1B3C349D-E17C-EBE3-C820-2792D98257B0}"/>
              </a:ext>
            </a:extLst>
          </p:cNvPr>
          <p:cNvSpPr/>
          <p:nvPr/>
        </p:nvSpPr>
        <p:spPr>
          <a:xfrm>
            <a:off x="-28023" y="4486132"/>
            <a:ext cx="4660900" cy="2031325"/>
          </a:xfrm>
          <a:prstGeom prst="rect">
            <a:avLst/>
          </a:prstGeom>
        </p:spPr>
        <p:txBody>
          <a:bodyPr>
            <a:spAutoFit/>
          </a:bodyPr>
          <a:lstStyle/>
          <a:p>
            <a:pPr marL="11113" lvl="1"/>
            <a:r>
              <a:rPr lang="en-US" sz="1050" b="1" dirty="0">
                <a:ea typeface="Times New Roman" panose="02020603050405020304" pitchFamily="18" charset="0"/>
              </a:rPr>
              <a:t>What is “Speaking the Truth in Love?”</a:t>
            </a:r>
          </a:p>
          <a:p>
            <a:pPr marL="182563" lvl="1" indent="-171450">
              <a:buFontTx/>
              <a:buChar char="-"/>
            </a:pPr>
            <a:r>
              <a:rPr lang="en-US" sz="1050" dirty="0">
                <a:ea typeface="Times New Roman" panose="02020603050405020304" pitchFamily="18" charset="0"/>
              </a:rPr>
              <a:t>Children are growing up in a very uncertain world. Their questions are met with confusing or vague replies:</a:t>
            </a:r>
          </a:p>
          <a:p>
            <a:pPr marL="639763" lvl="2" indent="-171450">
              <a:buFontTx/>
              <a:buChar char="-"/>
            </a:pPr>
            <a:r>
              <a:rPr lang="en-US" sz="1050" dirty="0">
                <a:ea typeface="Times New Roman" panose="02020603050405020304" pitchFamily="18" charset="0"/>
              </a:rPr>
              <a:t>Is there a God? </a:t>
            </a:r>
            <a:r>
              <a:rPr lang="en-US" sz="1050" i="1" dirty="0">
                <a:ea typeface="Times New Roman" panose="02020603050405020304" pitchFamily="18" charset="0"/>
              </a:rPr>
              <a:t>Probably not.</a:t>
            </a:r>
          </a:p>
          <a:p>
            <a:pPr marL="639763" lvl="2" indent="-171450">
              <a:buFontTx/>
              <a:buChar char="-"/>
            </a:pPr>
            <a:r>
              <a:rPr lang="en-US" sz="1050" dirty="0">
                <a:ea typeface="Times New Roman" panose="02020603050405020304" pitchFamily="18" charset="0"/>
              </a:rPr>
              <a:t>Where did everything come from? </a:t>
            </a:r>
            <a:r>
              <a:rPr lang="en-US" sz="1050" i="1" dirty="0">
                <a:ea typeface="Times New Roman" panose="02020603050405020304" pitchFamily="18" charset="0"/>
              </a:rPr>
              <a:t>The Big Bang triggered everything – before that we can’t say for sure.</a:t>
            </a:r>
          </a:p>
          <a:p>
            <a:pPr marL="639763" lvl="2" indent="-171450">
              <a:buFontTx/>
              <a:buChar char="-"/>
            </a:pPr>
            <a:r>
              <a:rPr lang="en-US" sz="1050" dirty="0">
                <a:ea typeface="Times New Roman" panose="02020603050405020304" pitchFamily="18" charset="0"/>
              </a:rPr>
              <a:t>How do I know what’s right and what’s wrong? </a:t>
            </a:r>
            <a:r>
              <a:rPr lang="en-US" sz="1050" i="1" dirty="0">
                <a:ea typeface="Times New Roman" panose="02020603050405020304" pitchFamily="18" charset="0"/>
              </a:rPr>
              <a:t>There’s no absolute morality, so just do what feels good to you.</a:t>
            </a:r>
          </a:p>
          <a:p>
            <a:pPr marL="639763" lvl="2" indent="-171450">
              <a:buFontTx/>
              <a:buChar char="-"/>
            </a:pPr>
            <a:r>
              <a:rPr lang="en-US" sz="1050" dirty="0">
                <a:ea typeface="Times New Roman" panose="02020603050405020304" pitchFamily="18" charset="0"/>
              </a:rPr>
              <a:t>What happens when I die? </a:t>
            </a:r>
            <a:r>
              <a:rPr lang="en-US" sz="1050" i="1" dirty="0">
                <a:ea typeface="Times New Roman" panose="02020603050405020304" pitchFamily="18" charset="0"/>
              </a:rPr>
              <a:t>Probably that’s the end, but no one knows for sure.</a:t>
            </a:r>
          </a:p>
          <a:p>
            <a:pPr marL="180975" lvl="2" indent="-171450">
              <a:buFontTx/>
              <a:buChar char="-"/>
            </a:pPr>
            <a:r>
              <a:rPr lang="en-US" sz="1050" dirty="0">
                <a:ea typeface="Times New Roman" panose="02020603050405020304" pitchFamily="18" charset="0"/>
              </a:rPr>
              <a:t>The Bible however is not confused or corrupted when it presents us with the reality of truth:</a:t>
            </a:r>
          </a:p>
        </p:txBody>
      </p:sp>
      <p:cxnSp>
        <p:nvCxnSpPr>
          <p:cNvPr id="24" name="Straight Arrow Connector 23">
            <a:extLst>
              <a:ext uri="{FF2B5EF4-FFF2-40B4-BE49-F238E27FC236}">
                <a16:creationId xmlns:a16="http://schemas.microsoft.com/office/drawing/2014/main" id="{2CF7D4AD-8975-BD44-5231-513878A75CF6}"/>
              </a:ext>
            </a:extLst>
          </p:cNvPr>
          <p:cNvCxnSpPr>
            <a:cxnSpLocks/>
          </p:cNvCxnSpPr>
          <p:nvPr/>
        </p:nvCxnSpPr>
        <p:spPr>
          <a:xfrm>
            <a:off x="3341901" y="3351987"/>
            <a:ext cx="355388" cy="377311"/>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64C67798-052F-C661-E912-BCC52981CFB1}"/>
              </a:ext>
            </a:extLst>
          </p:cNvPr>
          <p:cNvCxnSpPr>
            <a:cxnSpLocks/>
          </p:cNvCxnSpPr>
          <p:nvPr/>
        </p:nvCxnSpPr>
        <p:spPr>
          <a:xfrm flipH="1">
            <a:off x="3341901" y="3976999"/>
            <a:ext cx="388705" cy="44350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6177058F-B205-FF82-D5C6-E15ABC34514A}"/>
              </a:ext>
            </a:extLst>
          </p:cNvPr>
          <p:cNvCxnSpPr>
            <a:cxnSpLocks/>
          </p:cNvCxnSpPr>
          <p:nvPr/>
        </p:nvCxnSpPr>
        <p:spPr>
          <a:xfrm flipH="1" flipV="1">
            <a:off x="2632985" y="4019808"/>
            <a:ext cx="339046" cy="380143"/>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E911BFA6-6D20-2C42-C8D0-702A476B5D40}"/>
              </a:ext>
            </a:extLst>
          </p:cNvPr>
          <p:cNvCxnSpPr>
            <a:cxnSpLocks/>
          </p:cNvCxnSpPr>
          <p:nvPr/>
        </p:nvCxnSpPr>
        <p:spPr>
          <a:xfrm flipV="1">
            <a:off x="2602161" y="3321165"/>
            <a:ext cx="390418" cy="441788"/>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DD4072FF-FAA0-869A-7888-9E9EB6F5F47C}"/>
              </a:ext>
            </a:extLst>
          </p:cNvPr>
          <p:cNvCxnSpPr>
            <a:cxnSpLocks/>
          </p:cNvCxnSpPr>
          <p:nvPr/>
        </p:nvCxnSpPr>
        <p:spPr>
          <a:xfrm flipV="1">
            <a:off x="2785384" y="2458135"/>
            <a:ext cx="0" cy="604465"/>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29" name="Rectangle 28">
            <a:extLst>
              <a:ext uri="{FF2B5EF4-FFF2-40B4-BE49-F238E27FC236}">
                <a16:creationId xmlns:a16="http://schemas.microsoft.com/office/drawing/2014/main" id="{2B2FBD47-BF1E-3341-2E4E-62E7FD449797}"/>
              </a:ext>
            </a:extLst>
          </p:cNvPr>
          <p:cNvSpPr/>
          <p:nvPr/>
        </p:nvSpPr>
        <p:spPr>
          <a:xfrm>
            <a:off x="175676" y="6479211"/>
            <a:ext cx="4457201" cy="738664"/>
          </a:xfrm>
          <a:prstGeom prst="rect">
            <a:avLst/>
          </a:prstGeom>
        </p:spPr>
        <p:txBody>
          <a:bodyPr wrap="square">
            <a:spAutoFit/>
          </a:bodyPr>
          <a:lstStyle/>
          <a:p>
            <a:pPr marL="9525" lvl="2"/>
            <a:r>
              <a:rPr lang="en-US" sz="1050" b="1" i="1" baseline="30000" dirty="0"/>
              <a:t>37 </a:t>
            </a:r>
            <a:r>
              <a:rPr lang="en-US" sz="1050" i="1" dirty="0"/>
              <a:t>Then Pilate said to him, “So you are a king?” Jesus answered, “You say that I am a king. For this purpose I was born and for this purpose I have come into the world—to bear witness to the truth. Everyone who is of the truth listens to my voice.” </a:t>
            </a:r>
            <a:r>
              <a:rPr lang="en-US" sz="1050" b="1" i="1" baseline="30000" dirty="0"/>
              <a:t>38 </a:t>
            </a:r>
            <a:r>
              <a:rPr lang="en-US" sz="1050" i="1" dirty="0"/>
              <a:t>Pilate said to him, “What is truth?” </a:t>
            </a:r>
            <a:r>
              <a:rPr lang="en-US" sz="1050" i="1" dirty="0">
                <a:ea typeface="Times New Roman" panose="02020603050405020304" pitchFamily="18" charset="0"/>
              </a:rPr>
              <a:t>John 18:37-38a</a:t>
            </a:r>
            <a:endParaRPr lang="en-US" dirty="0"/>
          </a:p>
        </p:txBody>
      </p:sp>
    </p:spTree>
    <p:extLst>
      <p:ext uri="{BB962C8B-B14F-4D97-AF65-F5344CB8AC3E}">
        <p14:creationId xmlns:p14="http://schemas.microsoft.com/office/powerpoint/2010/main" val="2491404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p:bldP spid="12" grpId="0"/>
      <p:bldP spid="13" grpId="0"/>
      <p:bldP spid="18" grpId="0"/>
      <p:bldP spid="19" grpId="0"/>
      <p:bldP spid="20" grpId="0"/>
      <p:bldP spid="21" grpId="0"/>
      <p:bldP spid="2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a:extLst>
              <a:ext uri="{FF2B5EF4-FFF2-40B4-BE49-F238E27FC236}">
                <a16:creationId xmlns:a16="http://schemas.microsoft.com/office/drawing/2014/main" id="{72DB8D9A-730C-884D-B815-501944DA02C6}"/>
              </a:ext>
            </a:extLst>
          </p:cNvPr>
          <p:cNvSpPr txBox="1"/>
          <p:nvPr/>
        </p:nvSpPr>
        <p:spPr>
          <a:xfrm>
            <a:off x="-70965" y="7115687"/>
            <a:ext cx="359160" cy="230832"/>
          </a:xfrm>
          <a:prstGeom prst="rect">
            <a:avLst/>
          </a:prstGeom>
          <a:noFill/>
        </p:spPr>
        <p:txBody>
          <a:bodyPr wrap="square" rtlCol="0">
            <a:spAutoFit/>
          </a:bodyPr>
          <a:lstStyle/>
          <a:p>
            <a:r>
              <a:rPr lang="en-US" sz="900" dirty="0"/>
              <a:t>6.</a:t>
            </a:r>
          </a:p>
        </p:txBody>
      </p:sp>
      <p:sp>
        <p:nvSpPr>
          <p:cNvPr id="4" name="Rectangle 3">
            <a:extLst>
              <a:ext uri="{FF2B5EF4-FFF2-40B4-BE49-F238E27FC236}">
                <a16:creationId xmlns:a16="http://schemas.microsoft.com/office/drawing/2014/main" id="{AE128F42-F9B8-D348-AED2-E630F4D5782E}"/>
              </a:ext>
            </a:extLst>
          </p:cNvPr>
          <p:cNvSpPr/>
          <p:nvPr/>
        </p:nvSpPr>
        <p:spPr>
          <a:xfrm>
            <a:off x="0" y="0"/>
            <a:ext cx="4660900" cy="5262979"/>
          </a:xfrm>
          <a:prstGeom prst="rect">
            <a:avLst/>
          </a:prstGeom>
        </p:spPr>
        <p:txBody>
          <a:bodyPr>
            <a:spAutoFit/>
          </a:bodyPr>
          <a:lstStyle/>
          <a:p>
            <a:r>
              <a:rPr lang="en-US" sz="1050" b="1" dirty="0">
                <a:ea typeface="Times New Roman" panose="02020603050405020304" pitchFamily="18" charset="0"/>
              </a:rPr>
              <a:t>Relate to each other on Spiritual terms. [5:19-21]</a:t>
            </a:r>
          </a:p>
          <a:p>
            <a:r>
              <a:rPr lang="en-US" sz="1050" b="1" i="1" baseline="30000" dirty="0"/>
              <a:t>19 </a:t>
            </a:r>
            <a:r>
              <a:rPr lang="en-US" sz="1050" i="1" dirty="0"/>
              <a:t>speaking to one another with psalms, hymns, and songs from the Spirit. Sing and make music from your heart to the Lord, </a:t>
            </a:r>
            <a:r>
              <a:rPr lang="en-US" sz="1050" b="1" i="1" baseline="30000" dirty="0"/>
              <a:t>20 </a:t>
            </a:r>
            <a:r>
              <a:rPr lang="en-US" sz="1050" i="1" dirty="0"/>
              <a:t>always giving thanks to God the Father for everything, in the name of our Lord Jesus Christ.</a:t>
            </a:r>
          </a:p>
          <a:p>
            <a:r>
              <a:rPr lang="en-US" sz="1050" i="1" dirty="0"/>
              <a:t>Instructions for Christian Households</a:t>
            </a:r>
          </a:p>
          <a:p>
            <a:r>
              <a:rPr lang="en-US" sz="1050" b="1" i="1" baseline="30000" dirty="0"/>
              <a:t>21 </a:t>
            </a:r>
            <a:r>
              <a:rPr lang="en-US" sz="1050" i="1" dirty="0"/>
              <a:t>Submit to one another out of reverence for Christ.</a:t>
            </a:r>
          </a:p>
          <a:p>
            <a:r>
              <a:rPr lang="en-US" sz="1050" dirty="0"/>
              <a:t>Ephesians 5:19-21</a:t>
            </a:r>
          </a:p>
          <a:p>
            <a:endParaRPr lang="en-US" sz="1050" dirty="0">
              <a:ea typeface="Times New Roman" panose="02020603050405020304" pitchFamily="18" charset="0"/>
            </a:endParaRPr>
          </a:p>
          <a:p>
            <a:pPr marL="171450" indent="-171450">
              <a:buFontTx/>
              <a:buChar char="-"/>
            </a:pPr>
            <a:r>
              <a:rPr lang="en-US" sz="1050" b="1" dirty="0">
                <a:ea typeface="Times New Roman" panose="02020603050405020304" pitchFamily="18" charset="0"/>
              </a:rPr>
              <a:t>Speak to one another: [5:19]</a:t>
            </a:r>
          </a:p>
          <a:p>
            <a:pPr marL="628650" lvl="1" indent="-171450">
              <a:buFontTx/>
              <a:buChar char="-"/>
            </a:pPr>
            <a:r>
              <a:rPr lang="en-US" sz="1050" dirty="0">
                <a:ea typeface="Times New Roman" panose="02020603050405020304" pitchFamily="18" charset="0"/>
              </a:rPr>
              <a:t>With Psalms – God inspired words. (probably referring to the book of Psalms)</a:t>
            </a:r>
          </a:p>
          <a:p>
            <a:pPr marL="628650" lvl="1" indent="-171450">
              <a:buFontTx/>
              <a:buChar char="-"/>
            </a:pPr>
            <a:r>
              <a:rPr lang="en-US" sz="1050" dirty="0">
                <a:ea typeface="Times New Roman" panose="02020603050405020304" pitchFamily="18" charset="0"/>
              </a:rPr>
              <a:t>With Hymns – God directed worship.</a:t>
            </a:r>
          </a:p>
          <a:p>
            <a:pPr marL="628650" lvl="1" indent="-171450">
              <a:buFontTx/>
              <a:buChar char="-"/>
            </a:pPr>
            <a:r>
              <a:rPr lang="en-US" sz="1050" dirty="0">
                <a:ea typeface="Times New Roman" panose="02020603050405020304" pitchFamily="18" charset="0"/>
              </a:rPr>
              <a:t>With spiritual songs – Songs that come from being filled with the Spirit that give glory to the Lord and build up the body.</a:t>
            </a:r>
          </a:p>
          <a:p>
            <a:pPr lvl="1"/>
            <a:endParaRPr lang="en-US" sz="1050" dirty="0">
              <a:ea typeface="Times New Roman" panose="02020603050405020304" pitchFamily="18" charset="0"/>
            </a:endParaRPr>
          </a:p>
          <a:p>
            <a:pPr marL="171450" indent="-171450">
              <a:buFontTx/>
              <a:buChar char="-"/>
            </a:pPr>
            <a:r>
              <a:rPr lang="en-US" sz="1050" b="1" dirty="0">
                <a:ea typeface="Times New Roman" panose="02020603050405020304" pitchFamily="18" charset="0"/>
              </a:rPr>
              <a:t>Make music in your heart to the Lord. [5:20]</a:t>
            </a:r>
          </a:p>
          <a:p>
            <a:pPr marL="628650" lvl="1" indent="-171450">
              <a:buFontTx/>
              <a:buChar char="-"/>
            </a:pPr>
            <a:r>
              <a:rPr lang="en-US" sz="1050" dirty="0">
                <a:ea typeface="Times New Roman" panose="02020603050405020304" pitchFamily="18" charset="0"/>
              </a:rPr>
              <a:t>Be a continual worshiper in your inner being... [3:16]</a:t>
            </a:r>
          </a:p>
          <a:p>
            <a:pPr marL="628650" lvl="1" indent="-171450">
              <a:buFontTx/>
              <a:buChar char="-"/>
            </a:pPr>
            <a:r>
              <a:rPr lang="en-US" sz="1050" dirty="0">
                <a:ea typeface="Times New Roman" panose="02020603050405020304" pitchFamily="18" charset="0"/>
              </a:rPr>
              <a:t>…no matter what happens to your outer being. [2 Corinthians 4:16; Romans 7:21-23]</a:t>
            </a:r>
          </a:p>
          <a:p>
            <a:pPr marL="628650" lvl="1" indent="-171450">
              <a:buFontTx/>
              <a:buChar char="-"/>
            </a:pPr>
            <a:r>
              <a:rPr lang="en-US" sz="1050" dirty="0">
                <a:ea typeface="Times New Roman" panose="02020603050405020304" pitchFamily="18" charset="0"/>
              </a:rPr>
              <a:t>Always give thanks to the Lord.</a:t>
            </a:r>
          </a:p>
          <a:p>
            <a:pPr marL="1085850" lvl="2" indent="-171450">
              <a:buFontTx/>
              <a:buChar char="-"/>
            </a:pPr>
            <a:r>
              <a:rPr lang="en-US" sz="1050" dirty="0">
                <a:ea typeface="Times New Roman" panose="02020603050405020304" pitchFamily="18" charset="0"/>
              </a:rPr>
              <a:t>For everything. There is always reason to give thanks.</a:t>
            </a:r>
          </a:p>
          <a:p>
            <a:pPr marL="1085850" lvl="2" indent="-171450">
              <a:buFontTx/>
              <a:buChar char="-"/>
            </a:pPr>
            <a:r>
              <a:rPr lang="en-US" sz="1050" dirty="0">
                <a:ea typeface="Times New Roman" panose="02020603050405020304" pitchFamily="18" charset="0"/>
              </a:rPr>
              <a:t>In the name of our Lord Jesus Christ. The source of the Light.</a:t>
            </a:r>
          </a:p>
          <a:p>
            <a:pPr marL="9525" lvl="2"/>
            <a:endParaRPr lang="en-US" sz="1050" dirty="0">
              <a:ea typeface="Times New Roman" panose="02020603050405020304" pitchFamily="18" charset="0"/>
            </a:endParaRPr>
          </a:p>
          <a:p>
            <a:pPr marL="180975" lvl="2" indent="-171450">
              <a:buFontTx/>
              <a:buChar char="-"/>
            </a:pPr>
            <a:r>
              <a:rPr lang="en-US" sz="1050" b="1" dirty="0">
                <a:ea typeface="Times New Roman" panose="02020603050405020304" pitchFamily="18" charset="0"/>
              </a:rPr>
              <a:t>Submit to one another. [5:21]</a:t>
            </a:r>
          </a:p>
          <a:p>
            <a:pPr marL="638175" lvl="3" indent="-171450">
              <a:buFontTx/>
              <a:buChar char="-"/>
            </a:pPr>
            <a:r>
              <a:rPr lang="en-US" sz="1050" dirty="0">
                <a:ea typeface="Times New Roman" panose="02020603050405020304" pitchFamily="18" charset="0"/>
              </a:rPr>
              <a:t>Love Jesus more than each other. </a:t>
            </a:r>
          </a:p>
          <a:p>
            <a:pPr marL="1095375" lvl="4" indent="-171450">
              <a:buFontTx/>
              <a:buChar char="-"/>
            </a:pPr>
            <a:r>
              <a:rPr lang="en-US" sz="1050" dirty="0">
                <a:ea typeface="Times New Roman" panose="02020603050405020304" pitchFamily="18" charset="0"/>
              </a:rPr>
              <a:t>Let the Lord use other Christians to minister to you.</a:t>
            </a:r>
          </a:p>
          <a:p>
            <a:pPr marL="1095375" lvl="4" indent="-171450">
              <a:buFontTx/>
              <a:buChar char="-"/>
            </a:pPr>
            <a:r>
              <a:rPr lang="en-US" sz="1050" dirty="0">
                <a:ea typeface="Times New Roman" panose="02020603050405020304" pitchFamily="18" charset="0"/>
              </a:rPr>
              <a:t>Listen to how the Lord speaks through others.</a:t>
            </a:r>
          </a:p>
          <a:p>
            <a:pPr marL="638175" lvl="5" indent="-171450">
              <a:buFontTx/>
              <a:buChar char="-"/>
            </a:pPr>
            <a:r>
              <a:rPr lang="en-US" sz="1050" dirty="0">
                <a:ea typeface="Times New Roman" panose="02020603050405020304" pitchFamily="18" charset="0"/>
              </a:rPr>
              <a:t>Revere Christ more than yourself.</a:t>
            </a:r>
          </a:p>
          <a:p>
            <a:pPr marL="1095375" lvl="6" indent="-171450">
              <a:buFontTx/>
              <a:buChar char="-"/>
            </a:pPr>
            <a:r>
              <a:rPr lang="en-US" sz="1050" dirty="0">
                <a:ea typeface="Times New Roman" panose="02020603050405020304" pitchFamily="18" charset="0"/>
              </a:rPr>
              <a:t>Let the Lord confirm what he says to your heart when you worship him, through the hearts of others in the body.</a:t>
            </a:r>
          </a:p>
          <a:p>
            <a:pPr marL="1095375" lvl="6" indent="-171450">
              <a:buFontTx/>
              <a:buChar char="-"/>
            </a:pPr>
            <a:r>
              <a:rPr lang="en-US" sz="1050" dirty="0">
                <a:ea typeface="Times New Roman" panose="02020603050405020304" pitchFamily="18" charset="0"/>
              </a:rPr>
              <a:t>Worship as a body, don’t worship your body.</a:t>
            </a:r>
          </a:p>
        </p:txBody>
      </p:sp>
      <p:sp>
        <p:nvSpPr>
          <p:cNvPr id="2" name="TextBox 1">
            <a:extLst>
              <a:ext uri="{FF2B5EF4-FFF2-40B4-BE49-F238E27FC236}">
                <a16:creationId xmlns:a16="http://schemas.microsoft.com/office/drawing/2014/main" id="{25FB9F49-49A0-7D79-52DB-366914C1A1CD}"/>
              </a:ext>
            </a:extLst>
          </p:cNvPr>
          <p:cNvSpPr txBox="1"/>
          <p:nvPr/>
        </p:nvSpPr>
        <p:spPr>
          <a:xfrm>
            <a:off x="9031948" y="7111432"/>
            <a:ext cx="359160" cy="230832"/>
          </a:xfrm>
          <a:prstGeom prst="rect">
            <a:avLst/>
          </a:prstGeom>
          <a:noFill/>
        </p:spPr>
        <p:txBody>
          <a:bodyPr wrap="square" rtlCol="0">
            <a:spAutoFit/>
          </a:bodyPr>
          <a:lstStyle/>
          <a:p>
            <a:r>
              <a:rPr lang="en-US" sz="900" dirty="0"/>
              <a:t>11.</a:t>
            </a:r>
          </a:p>
        </p:txBody>
      </p:sp>
      <p:sp>
        <p:nvSpPr>
          <p:cNvPr id="28" name="AutoShape 36">
            <a:extLst>
              <a:ext uri="{FF2B5EF4-FFF2-40B4-BE49-F238E27FC236}">
                <a16:creationId xmlns:a16="http://schemas.microsoft.com/office/drawing/2014/main" id="{0800B03F-AA19-AD04-B216-5D227CF85DC7}"/>
              </a:ext>
            </a:extLst>
          </p:cNvPr>
          <p:cNvSpPr>
            <a:spLocks noChangeAspect="1" noEditPoints="1" noChangeArrowheads="1" noChangeShapeType="1" noTextEdit="1"/>
          </p:cNvSpPr>
          <p:nvPr/>
        </p:nvSpPr>
        <p:spPr bwMode="auto">
          <a:xfrm>
            <a:off x="4772516" y="3735961"/>
            <a:ext cx="4463031" cy="356626"/>
          </a:xfrm>
          <a:prstGeom prst="roundRect">
            <a:avLst>
              <a:gd name="adj" fmla="val 16667"/>
            </a:avLst>
          </a:prstGeom>
          <a:solidFill>
            <a:srgbClr val="CCECFF"/>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marL="0" marR="0" algn="ctr">
              <a:spcBef>
                <a:spcPts val="0"/>
              </a:spcBef>
              <a:spcAft>
                <a:spcPts val="0"/>
              </a:spcAft>
            </a:pPr>
            <a:r>
              <a:rPr lang="en-US" sz="1200" b="1" cap="small" dirty="0">
                <a:effectLst>
                  <a:outerShdw blurRad="50800" dist="38100" algn="tr" rotWithShape="0">
                    <a:prstClr val="black">
                      <a:alpha val="40000"/>
                    </a:prstClr>
                  </a:outerShdw>
                </a:effectLst>
                <a:ea typeface="Times New Roman" panose="02020603050405020304" pitchFamily="18" charset="0"/>
              </a:rPr>
              <a:t>We have the unity of the Spirit because of unity of purpose [4:12-13]</a:t>
            </a:r>
            <a:endParaRPr lang="en-US" sz="1200" dirty="0">
              <a:effectLst/>
              <a:ea typeface="Times New Roman" panose="02020603050405020304" pitchFamily="18" charset="0"/>
            </a:endParaRPr>
          </a:p>
        </p:txBody>
      </p:sp>
      <p:sp>
        <p:nvSpPr>
          <p:cNvPr id="29" name="Rectangle 28">
            <a:extLst>
              <a:ext uri="{FF2B5EF4-FFF2-40B4-BE49-F238E27FC236}">
                <a16:creationId xmlns:a16="http://schemas.microsoft.com/office/drawing/2014/main" id="{3AB8557D-7CD5-8BFE-23E4-89D58F1B441C}"/>
              </a:ext>
            </a:extLst>
          </p:cNvPr>
          <p:cNvSpPr/>
          <p:nvPr/>
        </p:nvSpPr>
        <p:spPr>
          <a:xfrm>
            <a:off x="4730208" y="4272193"/>
            <a:ext cx="4660900" cy="2839239"/>
          </a:xfrm>
          <a:prstGeom prst="rect">
            <a:avLst/>
          </a:prstGeom>
        </p:spPr>
        <p:txBody>
          <a:bodyPr>
            <a:spAutoFit/>
          </a:bodyPr>
          <a:lstStyle/>
          <a:p>
            <a:r>
              <a:rPr lang="en-US" sz="1050" i="1" dirty="0">
                <a:solidFill>
                  <a:srgbClr val="000000"/>
                </a:solidFill>
              </a:rPr>
              <a:t> </a:t>
            </a:r>
            <a:r>
              <a:rPr lang="en-US" sz="1050" b="1" i="1" baseline="30000" dirty="0">
                <a:solidFill>
                  <a:srgbClr val="000000"/>
                </a:solidFill>
              </a:rPr>
              <a:t>12 </a:t>
            </a:r>
            <a:r>
              <a:rPr lang="en-US" sz="1050" i="1" dirty="0">
                <a:solidFill>
                  <a:srgbClr val="000000"/>
                </a:solidFill>
              </a:rPr>
              <a:t>to equip his people for works of service, so that the body of Christ may be built up </a:t>
            </a:r>
            <a:r>
              <a:rPr lang="en-US" sz="1050" b="1" i="1" baseline="30000" dirty="0">
                <a:solidFill>
                  <a:srgbClr val="000000"/>
                </a:solidFill>
              </a:rPr>
              <a:t>13 </a:t>
            </a:r>
            <a:r>
              <a:rPr lang="en-US" sz="1050" i="1" dirty="0">
                <a:solidFill>
                  <a:srgbClr val="000000"/>
                </a:solidFill>
              </a:rPr>
              <a:t>until we all reach unity in the faith and in the knowledge of the Son of God and become mature, attaining to the whole measure of the fullness of Christ.</a:t>
            </a:r>
          </a:p>
          <a:p>
            <a:r>
              <a:rPr lang="en-US" sz="1050" dirty="0">
                <a:ea typeface="Times New Roman" panose="02020603050405020304" pitchFamily="18" charset="0"/>
              </a:rPr>
              <a:t>Ephesians 4:12-13</a:t>
            </a:r>
          </a:p>
          <a:p>
            <a:endParaRPr lang="en-US" sz="1050" dirty="0">
              <a:ea typeface="Times New Roman" panose="02020603050405020304" pitchFamily="18" charset="0"/>
            </a:endParaRPr>
          </a:p>
          <a:p>
            <a:r>
              <a:rPr lang="en-US" sz="1050" b="1" dirty="0">
                <a:ea typeface="Times New Roman" panose="02020603050405020304" pitchFamily="18" charset="0"/>
              </a:rPr>
              <a:t>Our Purpose:</a:t>
            </a:r>
          </a:p>
          <a:p>
            <a:pPr marL="171450" indent="-171450">
              <a:buFontTx/>
              <a:buChar char="-"/>
            </a:pPr>
            <a:r>
              <a:rPr lang="en-US" sz="1050" b="1" dirty="0">
                <a:ea typeface="Times New Roman" panose="02020603050405020304" pitchFamily="18" charset="0"/>
              </a:rPr>
              <a:t>To Serve</a:t>
            </a:r>
          </a:p>
          <a:p>
            <a:pPr marL="628650" lvl="1" indent="-171450">
              <a:buFontTx/>
              <a:buChar char="-"/>
            </a:pPr>
            <a:r>
              <a:rPr lang="en-US" sz="1050" dirty="0">
                <a:ea typeface="Times New Roman" panose="02020603050405020304" pitchFamily="18" charset="0"/>
              </a:rPr>
              <a:t>Spiritually empowered, humble ministry</a:t>
            </a:r>
          </a:p>
          <a:p>
            <a:pPr marL="182563" lvl="1" indent="-171450">
              <a:buFontTx/>
              <a:buChar char="-"/>
            </a:pPr>
            <a:r>
              <a:rPr lang="en-US" sz="1050" b="1" dirty="0">
                <a:ea typeface="Times New Roman" panose="02020603050405020304" pitchFamily="18" charset="0"/>
              </a:rPr>
              <a:t>To Build Up</a:t>
            </a:r>
          </a:p>
          <a:p>
            <a:pPr marL="639763" lvl="2" indent="-171450">
              <a:buFontTx/>
              <a:buChar char="-"/>
            </a:pPr>
            <a:r>
              <a:rPr lang="en-US" sz="1050" dirty="0">
                <a:ea typeface="Times New Roman" panose="02020603050405020304" pitchFamily="18" charset="0"/>
              </a:rPr>
              <a:t>Not based on our own agenda, but in the will of the Father, the Love of Jesus, and the power of the Holy Spirit so that the body may be built up</a:t>
            </a:r>
          </a:p>
          <a:p>
            <a:pPr marL="182563" lvl="2" indent="-171450">
              <a:buFontTx/>
              <a:buChar char="-"/>
            </a:pPr>
            <a:r>
              <a:rPr lang="en-US" sz="1050" b="1" dirty="0">
                <a:ea typeface="Times New Roman" panose="02020603050405020304" pitchFamily="18" charset="0"/>
              </a:rPr>
              <a:t>For Unity in the faith and Knowledge of the Son of God</a:t>
            </a:r>
          </a:p>
          <a:p>
            <a:pPr marL="639763" lvl="3" indent="-171450">
              <a:buFontTx/>
              <a:buChar char="-"/>
            </a:pPr>
            <a:r>
              <a:rPr lang="en-US" sz="1050" dirty="0">
                <a:ea typeface="Times New Roman" panose="02020603050405020304" pitchFamily="18" charset="0"/>
              </a:rPr>
              <a:t>Ultimately when Christ comes. Knowledge is experiential</a:t>
            </a:r>
          </a:p>
          <a:p>
            <a:pPr marL="171450" indent="-171450">
              <a:buFontTx/>
              <a:buChar char="-"/>
            </a:pPr>
            <a:r>
              <a:rPr lang="en-US" sz="1050" b="1" dirty="0">
                <a:ea typeface="Times New Roman" panose="02020603050405020304" pitchFamily="18" charset="0"/>
              </a:rPr>
              <a:t>To become Mature</a:t>
            </a:r>
          </a:p>
          <a:p>
            <a:pPr marL="628650" lvl="1" indent="-171450">
              <a:buFontTx/>
              <a:buChar char="-"/>
            </a:pPr>
            <a:r>
              <a:rPr lang="en-US" sz="1050" dirty="0">
                <a:ea typeface="Times New Roman" panose="02020603050405020304" pitchFamily="18" charset="0"/>
              </a:rPr>
              <a:t>A process that all of us go through with the Spirit working in us – the whole measure of Christ is not yet, but already can be shared in.</a:t>
            </a:r>
          </a:p>
        </p:txBody>
      </p:sp>
      <p:sp>
        <p:nvSpPr>
          <p:cNvPr id="30" name="Rectangle 29">
            <a:extLst>
              <a:ext uri="{FF2B5EF4-FFF2-40B4-BE49-F238E27FC236}">
                <a16:creationId xmlns:a16="http://schemas.microsoft.com/office/drawing/2014/main" id="{FAB71D8B-21BE-0CC8-B165-77E9ACD8F013}"/>
              </a:ext>
            </a:extLst>
          </p:cNvPr>
          <p:cNvSpPr/>
          <p:nvPr/>
        </p:nvSpPr>
        <p:spPr>
          <a:xfrm>
            <a:off x="4730208" y="79671"/>
            <a:ext cx="4660900" cy="3647152"/>
          </a:xfrm>
          <a:prstGeom prst="rect">
            <a:avLst/>
          </a:prstGeom>
        </p:spPr>
        <p:txBody>
          <a:bodyPr>
            <a:spAutoFit/>
          </a:bodyPr>
          <a:lstStyle/>
          <a:p>
            <a:r>
              <a:rPr lang="en-US" sz="1050" b="1" dirty="0">
                <a:ea typeface="Times New Roman" panose="02020603050405020304" pitchFamily="18" charset="0"/>
              </a:rPr>
              <a:t>Ministry Gifts – Ephesians 4:11-14</a:t>
            </a:r>
          </a:p>
          <a:p>
            <a:r>
              <a:rPr lang="en-US" sz="1050" b="1" dirty="0">
                <a:ea typeface="Times New Roman" panose="02020603050405020304" pitchFamily="18" charset="0"/>
              </a:rPr>
              <a:t>These gifts are given to Christ’s church and recognized by his body for the purpose of growing disciples.</a:t>
            </a:r>
          </a:p>
          <a:p>
            <a:pPr marL="171450" indent="-171450">
              <a:buFontTx/>
              <a:buChar char="-"/>
            </a:pPr>
            <a:r>
              <a:rPr lang="en-US" sz="1050" dirty="0" err="1">
                <a:ea typeface="Times New Roman" panose="02020603050405020304" pitchFamily="18" charset="0"/>
              </a:rPr>
              <a:t>didomai</a:t>
            </a:r>
            <a:r>
              <a:rPr lang="en-US" sz="1050" dirty="0">
                <a:ea typeface="Times New Roman" panose="02020603050405020304" pitchFamily="18" charset="0"/>
              </a:rPr>
              <a:t> – to give a “mantle” of ministry – to ”bestow” a gift; 1 Cor 12:28 – </a:t>
            </a:r>
            <a:r>
              <a:rPr lang="en-US" sz="1050" dirty="0" err="1">
                <a:ea typeface="Times New Roman" panose="02020603050405020304" pitchFamily="18" charset="0"/>
              </a:rPr>
              <a:t>tithami</a:t>
            </a:r>
            <a:r>
              <a:rPr lang="en-US" sz="1050" dirty="0">
                <a:ea typeface="Times New Roman" panose="02020603050405020304" pitchFamily="18" charset="0"/>
              </a:rPr>
              <a:t> – to appoint, put on: apostles, prophets, teachers</a:t>
            </a:r>
          </a:p>
          <a:p>
            <a:pPr marL="171450" indent="-171450">
              <a:buFontTx/>
              <a:buChar char="-"/>
            </a:pPr>
            <a:endParaRPr lang="en-US" sz="1050" dirty="0">
              <a:ea typeface="Times New Roman" panose="02020603050405020304" pitchFamily="18" charset="0"/>
            </a:endParaRPr>
          </a:p>
          <a:p>
            <a:r>
              <a:rPr lang="en-US" sz="1050" b="1" dirty="0">
                <a:ea typeface="Times New Roman" panose="02020603050405020304" pitchFamily="18" charset="0"/>
              </a:rPr>
              <a:t>Context in Ephesians</a:t>
            </a:r>
          </a:p>
          <a:p>
            <a:pPr marL="171450" indent="-171450">
              <a:buFontTx/>
              <a:buChar char="-"/>
            </a:pPr>
            <a:r>
              <a:rPr lang="en-US" sz="1050" dirty="0">
                <a:ea typeface="Times New Roman" panose="02020603050405020304" pitchFamily="18" charset="0"/>
              </a:rPr>
              <a:t>God has blessed us with every Spiritual blessing. 1:3</a:t>
            </a:r>
          </a:p>
          <a:p>
            <a:pPr marL="171450" indent="-171450">
              <a:buFontTx/>
              <a:buChar char="-"/>
            </a:pPr>
            <a:r>
              <a:rPr lang="en-US" sz="1050" dirty="0">
                <a:ea typeface="Times New Roman" panose="02020603050405020304" pitchFamily="18" charset="0"/>
              </a:rPr>
              <a:t>God has given us resurrection power through the Holy Spirit. 1:19</a:t>
            </a:r>
          </a:p>
          <a:p>
            <a:pPr marL="171450" indent="-171450">
              <a:buFontTx/>
              <a:buChar char="-"/>
            </a:pPr>
            <a:r>
              <a:rPr lang="en-US" sz="1050" dirty="0">
                <a:ea typeface="Times New Roman" panose="02020603050405020304" pitchFamily="18" charset="0"/>
              </a:rPr>
              <a:t>God’s body is a holy temple in which God lives by his Spirit. 2:21</a:t>
            </a:r>
          </a:p>
          <a:p>
            <a:pPr marL="171450" indent="-171450">
              <a:buFontTx/>
              <a:buChar char="-"/>
            </a:pPr>
            <a:r>
              <a:rPr lang="en-US" sz="1050" dirty="0">
                <a:ea typeface="Times New Roman" panose="02020603050405020304" pitchFamily="18" charset="0"/>
              </a:rPr>
              <a:t>God’s Spirit is poured out on believing Jews and Gentiles alike for the purpose of expanding his kingdom. 3:6, 10-11</a:t>
            </a:r>
          </a:p>
          <a:p>
            <a:pPr marL="171450" indent="-171450">
              <a:buFontTx/>
              <a:buChar char="-"/>
            </a:pPr>
            <a:r>
              <a:rPr lang="en-US" sz="1050" dirty="0">
                <a:ea typeface="Times New Roman" panose="02020603050405020304" pitchFamily="18" charset="0"/>
              </a:rPr>
              <a:t>The gifts flow out of Christ’s body operating in unity in the Spirit. 4:1-6</a:t>
            </a:r>
          </a:p>
          <a:p>
            <a:r>
              <a:rPr lang="en-US" sz="1050" b="1" dirty="0">
                <a:ea typeface="Times New Roman" panose="02020603050405020304" pitchFamily="18" charset="0"/>
              </a:rPr>
              <a:t>Characteristics of Ministry Gifts</a:t>
            </a:r>
          </a:p>
          <a:p>
            <a:pPr marL="171450" indent="-171450">
              <a:buFontTx/>
              <a:buChar char="-"/>
            </a:pPr>
            <a:r>
              <a:rPr lang="en-US" sz="1050" dirty="0">
                <a:ea typeface="Times New Roman" panose="02020603050405020304" pitchFamily="18" charset="0"/>
              </a:rPr>
              <a:t>Often Called the “five fold office” as they seem to make up necessary components of the church.</a:t>
            </a:r>
          </a:p>
          <a:p>
            <a:pPr marL="171450" indent="-171450">
              <a:buFontTx/>
              <a:buChar char="-"/>
            </a:pPr>
            <a:r>
              <a:rPr lang="en-US" sz="1050" dirty="0">
                <a:ea typeface="Times New Roman" panose="02020603050405020304" pitchFamily="18" charset="0"/>
              </a:rPr>
              <a:t>As God pours out his gifting on individuals, his body recognizes this and identifies these people as gifted in this certain way. This is the concept of a mantel of anointing for specific ministry in the body – for instance one may say, “I am appointed by the Holy Spirit as a prophet here in this church.”</a:t>
            </a:r>
          </a:p>
          <a:p>
            <a:pPr marL="171450" indent="-171450">
              <a:buFontTx/>
              <a:buChar char="-"/>
            </a:pPr>
            <a:r>
              <a:rPr lang="en-US" sz="1050" dirty="0">
                <a:ea typeface="Times New Roman" panose="02020603050405020304" pitchFamily="18" charset="0"/>
              </a:rPr>
              <a:t>The gift of apostle is passed on to the church after those that Christ called his Apostles. </a:t>
            </a:r>
          </a:p>
        </p:txBody>
      </p:sp>
    </p:spTree>
    <p:extLst>
      <p:ext uri="{BB962C8B-B14F-4D97-AF65-F5344CB8AC3E}">
        <p14:creationId xmlns:p14="http://schemas.microsoft.com/office/powerpoint/2010/main" val="1807848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09013CE-5B5E-CBFD-B521-8D0865F2706A}"/>
              </a:ext>
            </a:extLst>
          </p:cNvPr>
          <p:cNvSpPr txBox="1"/>
          <p:nvPr/>
        </p:nvSpPr>
        <p:spPr>
          <a:xfrm>
            <a:off x="12700" y="7060392"/>
            <a:ext cx="359160" cy="230832"/>
          </a:xfrm>
          <a:prstGeom prst="rect">
            <a:avLst/>
          </a:prstGeom>
          <a:noFill/>
        </p:spPr>
        <p:txBody>
          <a:bodyPr wrap="square" rtlCol="0">
            <a:spAutoFit/>
          </a:bodyPr>
          <a:lstStyle/>
          <a:p>
            <a:r>
              <a:rPr lang="en-US" sz="900" dirty="0"/>
              <a:t>10.</a:t>
            </a:r>
          </a:p>
        </p:txBody>
      </p:sp>
      <p:sp>
        <p:nvSpPr>
          <p:cNvPr id="11" name="TextBox 10">
            <a:extLst>
              <a:ext uri="{FF2B5EF4-FFF2-40B4-BE49-F238E27FC236}">
                <a16:creationId xmlns:a16="http://schemas.microsoft.com/office/drawing/2014/main" id="{706449BF-37BC-092F-3854-74056E4596A6}"/>
              </a:ext>
            </a:extLst>
          </p:cNvPr>
          <p:cNvSpPr txBox="1"/>
          <p:nvPr/>
        </p:nvSpPr>
        <p:spPr>
          <a:xfrm>
            <a:off x="9023856" y="7084368"/>
            <a:ext cx="359160" cy="230832"/>
          </a:xfrm>
          <a:prstGeom prst="rect">
            <a:avLst/>
          </a:prstGeom>
          <a:noFill/>
        </p:spPr>
        <p:txBody>
          <a:bodyPr wrap="square" rtlCol="0">
            <a:spAutoFit/>
          </a:bodyPr>
          <a:lstStyle/>
          <a:p>
            <a:r>
              <a:rPr lang="en-US" sz="900" dirty="0"/>
              <a:t>7.</a:t>
            </a:r>
          </a:p>
        </p:txBody>
      </p:sp>
      <p:sp>
        <p:nvSpPr>
          <p:cNvPr id="35" name="TextBox 34">
            <a:extLst>
              <a:ext uri="{FF2B5EF4-FFF2-40B4-BE49-F238E27FC236}">
                <a16:creationId xmlns:a16="http://schemas.microsoft.com/office/drawing/2014/main" id="{09FEED22-AFED-60D3-AB04-696374FCFCA8}"/>
              </a:ext>
            </a:extLst>
          </p:cNvPr>
          <p:cNvSpPr txBox="1"/>
          <p:nvPr/>
        </p:nvSpPr>
        <p:spPr>
          <a:xfrm>
            <a:off x="4968792" y="898087"/>
            <a:ext cx="4316808" cy="3970318"/>
          </a:xfrm>
          <a:prstGeom prst="rect">
            <a:avLst/>
          </a:prstGeom>
          <a:noFill/>
        </p:spPr>
        <p:txBody>
          <a:bodyPr wrap="square">
            <a:spAutoFit/>
          </a:bodyPr>
          <a:lstStyle/>
          <a:p>
            <a:pPr marL="0" marR="0">
              <a:spcBef>
                <a:spcPts val="0"/>
              </a:spcBef>
              <a:spcAft>
                <a:spcPts val="0"/>
              </a:spcAft>
            </a:pPr>
            <a:r>
              <a:rPr lang="en-US" sz="1200" dirty="0">
                <a:effectLst/>
                <a:ea typeface="Times New Roman" panose="02020603050405020304" pitchFamily="18" charset="0"/>
              </a:rPr>
              <a:t> </a:t>
            </a:r>
          </a:p>
          <a:p>
            <a:pPr marL="342900" marR="0" lvl="0" indent="-342900">
              <a:spcBef>
                <a:spcPts val="0"/>
              </a:spcBef>
              <a:spcAft>
                <a:spcPts val="0"/>
              </a:spcAft>
              <a:buFont typeface="+mj-lt"/>
              <a:buAutoNum type="arabicPeriod"/>
              <a:tabLst>
                <a:tab pos="457200" algn="l"/>
              </a:tabLst>
            </a:pPr>
            <a:r>
              <a:rPr lang="en-US" sz="1200" dirty="0">
                <a:effectLst/>
                <a:ea typeface="Times New Roman" panose="02020603050405020304" pitchFamily="18" charset="0"/>
              </a:rPr>
              <a:t>Talk about the idea of being a light bearer, perhaps using the idea of a flashlight penetrating a dark room. </a:t>
            </a:r>
          </a:p>
          <a:p>
            <a:pPr marL="342900" marR="0" lvl="0" indent="-342900">
              <a:spcBef>
                <a:spcPts val="0"/>
              </a:spcBef>
              <a:spcAft>
                <a:spcPts val="0"/>
              </a:spcAft>
              <a:buFont typeface="+mj-lt"/>
              <a:buAutoNum type="arabicPeriod"/>
              <a:tabLst>
                <a:tab pos="457200" algn="l"/>
              </a:tabLst>
            </a:pPr>
            <a:endParaRPr lang="en-US" sz="1200" dirty="0">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endParaRPr lang="en-US" sz="1200" dirty="0">
              <a:effectLst/>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endParaRPr lang="en-US" sz="1200" dirty="0">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1200" dirty="0">
                <a:effectLst/>
                <a:ea typeface="Times New Roman" panose="02020603050405020304" pitchFamily="18" charset="0"/>
              </a:rPr>
              <a:t>Look at the list of darkness in vv. 3-7. These were a problem in Ephesus. How are these things an issue for us and our children today?</a:t>
            </a:r>
          </a:p>
          <a:p>
            <a:pPr marL="342900" marR="0" lvl="0" indent="-342900">
              <a:spcBef>
                <a:spcPts val="0"/>
              </a:spcBef>
              <a:spcAft>
                <a:spcPts val="0"/>
              </a:spcAft>
              <a:buFont typeface="+mj-lt"/>
              <a:buAutoNum type="arabicPeriod"/>
              <a:tabLst>
                <a:tab pos="457200" algn="l"/>
              </a:tabLst>
            </a:pPr>
            <a:endParaRPr lang="en-US" sz="1200" dirty="0">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endParaRPr lang="en-US" sz="1200" dirty="0">
              <a:effectLst/>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endParaRPr lang="en-US" sz="1200" dirty="0">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1200" dirty="0">
                <a:effectLst/>
                <a:ea typeface="Times New Roman" panose="02020603050405020304" pitchFamily="18" charset="0"/>
              </a:rPr>
              <a:t>Encourage each other with the fruit of the Light. What happens when you touch others with goodness, righteousness, and truth. Speak from your own experience.</a:t>
            </a:r>
          </a:p>
          <a:p>
            <a:pPr marL="342900" marR="0" lvl="0" indent="-342900">
              <a:spcBef>
                <a:spcPts val="0"/>
              </a:spcBef>
              <a:spcAft>
                <a:spcPts val="0"/>
              </a:spcAft>
              <a:buFont typeface="+mj-lt"/>
              <a:buAutoNum type="arabicPeriod"/>
              <a:tabLst>
                <a:tab pos="457200" algn="l"/>
              </a:tabLst>
            </a:pPr>
            <a:endParaRPr lang="en-US" sz="1200" dirty="0">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endParaRPr lang="en-US" sz="1200" dirty="0">
              <a:effectLst/>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endParaRPr lang="en-US" sz="1200" dirty="0">
              <a:ea typeface="Times New Roman" panose="02020603050405020304" pitchFamily="18" charset="0"/>
            </a:endParaRPr>
          </a:p>
          <a:p>
            <a:pPr marL="342900" marR="0" lvl="0" indent="-342900">
              <a:spcBef>
                <a:spcPts val="0"/>
              </a:spcBef>
              <a:spcAft>
                <a:spcPts val="0"/>
              </a:spcAft>
              <a:buFont typeface="+mj-lt"/>
              <a:buAutoNum type="arabicPeriod"/>
              <a:tabLst>
                <a:tab pos="457200" algn="l"/>
              </a:tabLst>
            </a:pPr>
            <a:r>
              <a:rPr lang="en-US" sz="1200" dirty="0">
                <a:effectLst/>
                <a:ea typeface="Times New Roman" panose="02020603050405020304" pitchFamily="18" charset="0"/>
              </a:rPr>
              <a:t>What does it mean to be filled with the Holy Spirit? Are all people filled with the Spirit? What does it mean that being filled with the Spirit is a repeatable event.?</a:t>
            </a:r>
          </a:p>
        </p:txBody>
      </p:sp>
      <p:pic>
        <p:nvPicPr>
          <p:cNvPr id="36" name="Picture 35" descr="DD01523_[1]">
            <a:extLst>
              <a:ext uri="{FF2B5EF4-FFF2-40B4-BE49-F238E27FC236}">
                <a16:creationId xmlns:a16="http://schemas.microsoft.com/office/drawing/2014/main" id="{8639E649-D173-19A7-9C4D-324E2F464D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6074168" y="394614"/>
            <a:ext cx="405496" cy="182031"/>
          </a:xfrm>
          <a:prstGeom prst="rect">
            <a:avLst/>
          </a:prstGeom>
          <a:solidFill>
            <a:srgbClr val="CCFFCC">
              <a:alpha val="52000"/>
            </a:srgbClr>
          </a:solidFill>
          <a:ln>
            <a:noFill/>
          </a:ln>
        </p:spPr>
      </p:pic>
      <p:grpSp>
        <p:nvGrpSpPr>
          <p:cNvPr id="37" name="Canvas 76">
            <a:extLst>
              <a:ext uri="{FF2B5EF4-FFF2-40B4-BE49-F238E27FC236}">
                <a16:creationId xmlns:a16="http://schemas.microsoft.com/office/drawing/2014/main" id="{4723D61E-E948-AC25-4821-5206CE187DEA}"/>
              </a:ext>
            </a:extLst>
          </p:cNvPr>
          <p:cNvGrpSpPr/>
          <p:nvPr/>
        </p:nvGrpSpPr>
        <p:grpSpPr>
          <a:xfrm>
            <a:off x="5676091" y="395127"/>
            <a:ext cx="399340" cy="181518"/>
            <a:chOff x="0" y="0"/>
            <a:chExt cx="558800" cy="254000"/>
          </a:xfrm>
        </p:grpSpPr>
        <p:sp>
          <p:nvSpPr>
            <p:cNvPr id="38" name="Rectangle 37">
              <a:extLst>
                <a:ext uri="{FF2B5EF4-FFF2-40B4-BE49-F238E27FC236}">
                  <a16:creationId xmlns:a16="http://schemas.microsoft.com/office/drawing/2014/main" id="{A4550701-ACCE-9724-10BA-29112A3D4885}"/>
                </a:ext>
              </a:extLst>
            </p:cNvPr>
            <p:cNvSpPr/>
            <p:nvPr/>
          </p:nvSpPr>
          <p:spPr>
            <a:xfrm>
              <a:off x="0" y="0"/>
              <a:ext cx="558800" cy="254000"/>
            </a:xfrm>
            <a:prstGeom prst="rect">
              <a:avLst/>
            </a:prstGeom>
            <a:solidFill>
              <a:srgbClr val="99CCFF">
                <a:alpha val="60001"/>
              </a:srgbClr>
            </a:solidFill>
            <a:ln>
              <a:noFill/>
            </a:ln>
          </p:spPr>
        </p:sp>
        <p:sp>
          <p:nvSpPr>
            <p:cNvPr id="39" name="Freeform 38">
              <a:extLst>
                <a:ext uri="{FF2B5EF4-FFF2-40B4-BE49-F238E27FC236}">
                  <a16:creationId xmlns:a16="http://schemas.microsoft.com/office/drawing/2014/main" id="{0D896E10-C99B-CB89-EF66-2112F8356351}"/>
                </a:ext>
              </a:extLst>
            </p:cNvPr>
            <p:cNvSpPr>
              <a:spLocks noRot="1" noChangeAspect="1" noEditPoints="1" noChangeArrowheads="1" noChangeShapeType="1" noTextEdit="1"/>
            </p:cNvSpPr>
            <p:nvPr/>
          </p:nvSpPr>
          <p:spPr bwMode="auto">
            <a:xfrm>
              <a:off x="17145" y="104775"/>
              <a:ext cx="81280" cy="80010"/>
            </a:xfrm>
            <a:custGeom>
              <a:avLst/>
              <a:gdLst>
                <a:gd name="T0" fmla="*/ 64 w 128"/>
                <a:gd name="T1" fmla="*/ 126 h 126"/>
                <a:gd name="T2" fmla="*/ 51 w 128"/>
                <a:gd name="T3" fmla="*/ 124 h 126"/>
                <a:gd name="T4" fmla="*/ 39 w 128"/>
                <a:gd name="T5" fmla="*/ 120 h 126"/>
                <a:gd name="T6" fmla="*/ 29 w 128"/>
                <a:gd name="T7" fmla="*/ 114 h 126"/>
                <a:gd name="T8" fmla="*/ 19 w 128"/>
                <a:gd name="T9" fmla="*/ 107 h 126"/>
                <a:gd name="T10" fmla="*/ 12 w 128"/>
                <a:gd name="T11" fmla="*/ 97 h 126"/>
                <a:gd name="T12" fmla="*/ 6 w 128"/>
                <a:gd name="T13" fmla="*/ 87 h 126"/>
                <a:gd name="T14" fmla="*/ 2 w 128"/>
                <a:gd name="T15" fmla="*/ 75 h 126"/>
                <a:gd name="T16" fmla="*/ 0 w 128"/>
                <a:gd name="T17" fmla="*/ 62 h 126"/>
                <a:gd name="T18" fmla="*/ 2 w 128"/>
                <a:gd name="T19" fmla="*/ 49 h 126"/>
                <a:gd name="T20" fmla="*/ 6 w 128"/>
                <a:gd name="T21" fmla="*/ 38 h 126"/>
                <a:gd name="T22" fmla="*/ 12 w 128"/>
                <a:gd name="T23" fmla="*/ 28 h 126"/>
                <a:gd name="T24" fmla="*/ 19 w 128"/>
                <a:gd name="T25" fmla="*/ 18 h 126"/>
                <a:gd name="T26" fmla="*/ 29 w 128"/>
                <a:gd name="T27" fmla="*/ 11 h 126"/>
                <a:gd name="T28" fmla="*/ 39 w 128"/>
                <a:gd name="T29" fmla="*/ 4 h 126"/>
                <a:gd name="T30" fmla="*/ 51 w 128"/>
                <a:gd name="T31" fmla="*/ 1 h 126"/>
                <a:gd name="T32" fmla="*/ 64 w 128"/>
                <a:gd name="T33" fmla="*/ 0 h 126"/>
                <a:gd name="T34" fmla="*/ 77 w 128"/>
                <a:gd name="T35" fmla="*/ 1 h 126"/>
                <a:gd name="T36" fmla="*/ 89 w 128"/>
                <a:gd name="T37" fmla="*/ 4 h 126"/>
                <a:gd name="T38" fmla="*/ 99 w 128"/>
                <a:gd name="T39" fmla="*/ 11 h 126"/>
                <a:gd name="T40" fmla="*/ 109 w 128"/>
                <a:gd name="T41" fmla="*/ 18 h 126"/>
                <a:gd name="T42" fmla="*/ 116 w 128"/>
                <a:gd name="T43" fmla="*/ 28 h 126"/>
                <a:gd name="T44" fmla="*/ 123 w 128"/>
                <a:gd name="T45" fmla="*/ 38 h 126"/>
                <a:gd name="T46" fmla="*/ 126 w 128"/>
                <a:gd name="T47" fmla="*/ 49 h 126"/>
                <a:gd name="T48" fmla="*/ 128 w 128"/>
                <a:gd name="T49" fmla="*/ 62 h 126"/>
                <a:gd name="T50" fmla="*/ 126 w 128"/>
                <a:gd name="T51" fmla="*/ 75 h 126"/>
                <a:gd name="T52" fmla="*/ 123 w 128"/>
                <a:gd name="T53" fmla="*/ 87 h 126"/>
                <a:gd name="T54" fmla="*/ 116 w 128"/>
                <a:gd name="T55" fmla="*/ 97 h 126"/>
                <a:gd name="T56" fmla="*/ 109 w 128"/>
                <a:gd name="T57" fmla="*/ 107 h 126"/>
                <a:gd name="T58" fmla="*/ 99 w 128"/>
                <a:gd name="T59" fmla="*/ 114 h 126"/>
                <a:gd name="T60" fmla="*/ 89 w 128"/>
                <a:gd name="T61" fmla="*/ 120 h 126"/>
                <a:gd name="T62" fmla="*/ 77 w 128"/>
                <a:gd name="T63" fmla="*/ 124 h 126"/>
                <a:gd name="T64" fmla="*/ 64 w 128"/>
                <a:gd name="T65"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8" h="126">
                  <a:moveTo>
                    <a:pt x="64" y="126"/>
                  </a:moveTo>
                  <a:lnTo>
                    <a:pt x="51" y="124"/>
                  </a:lnTo>
                  <a:lnTo>
                    <a:pt x="39" y="120"/>
                  </a:lnTo>
                  <a:lnTo>
                    <a:pt x="29" y="114"/>
                  </a:lnTo>
                  <a:lnTo>
                    <a:pt x="19" y="107"/>
                  </a:lnTo>
                  <a:lnTo>
                    <a:pt x="12" y="97"/>
                  </a:lnTo>
                  <a:lnTo>
                    <a:pt x="6" y="87"/>
                  </a:lnTo>
                  <a:lnTo>
                    <a:pt x="2" y="75"/>
                  </a:lnTo>
                  <a:lnTo>
                    <a:pt x="0" y="62"/>
                  </a:lnTo>
                  <a:lnTo>
                    <a:pt x="2" y="49"/>
                  </a:lnTo>
                  <a:lnTo>
                    <a:pt x="6" y="38"/>
                  </a:lnTo>
                  <a:lnTo>
                    <a:pt x="12" y="28"/>
                  </a:lnTo>
                  <a:lnTo>
                    <a:pt x="19" y="18"/>
                  </a:lnTo>
                  <a:lnTo>
                    <a:pt x="29" y="11"/>
                  </a:lnTo>
                  <a:lnTo>
                    <a:pt x="39" y="4"/>
                  </a:lnTo>
                  <a:lnTo>
                    <a:pt x="51" y="1"/>
                  </a:lnTo>
                  <a:lnTo>
                    <a:pt x="64" y="0"/>
                  </a:lnTo>
                  <a:lnTo>
                    <a:pt x="77" y="1"/>
                  </a:lnTo>
                  <a:lnTo>
                    <a:pt x="89" y="4"/>
                  </a:lnTo>
                  <a:lnTo>
                    <a:pt x="99" y="11"/>
                  </a:lnTo>
                  <a:lnTo>
                    <a:pt x="109" y="18"/>
                  </a:lnTo>
                  <a:lnTo>
                    <a:pt x="116" y="28"/>
                  </a:lnTo>
                  <a:lnTo>
                    <a:pt x="123" y="38"/>
                  </a:lnTo>
                  <a:lnTo>
                    <a:pt x="126" y="49"/>
                  </a:lnTo>
                  <a:lnTo>
                    <a:pt x="128" y="62"/>
                  </a:lnTo>
                  <a:lnTo>
                    <a:pt x="126" y="75"/>
                  </a:lnTo>
                  <a:lnTo>
                    <a:pt x="123" y="87"/>
                  </a:lnTo>
                  <a:lnTo>
                    <a:pt x="116" y="97"/>
                  </a:lnTo>
                  <a:lnTo>
                    <a:pt x="109" y="107"/>
                  </a:lnTo>
                  <a:lnTo>
                    <a:pt x="99" y="114"/>
                  </a:lnTo>
                  <a:lnTo>
                    <a:pt x="89" y="120"/>
                  </a:lnTo>
                  <a:lnTo>
                    <a:pt x="77" y="124"/>
                  </a:lnTo>
                  <a:lnTo>
                    <a:pt x="64"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40" name="Freeform 39">
              <a:extLst>
                <a:ext uri="{FF2B5EF4-FFF2-40B4-BE49-F238E27FC236}">
                  <a16:creationId xmlns:a16="http://schemas.microsoft.com/office/drawing/2014/main" id="{877AE37E-64BD-EA6A-29AA-373B9C2C3D2B}"/>
                </a:ext>
              </a:extLst>
            </p:cNvPr>
            <p:cNvSpPr>
              <a:spLocks noRot="1" noChangeAspect="1" noEditPoints="1" noChangeArrowheads="1" noChangeShapeType="1" noTextEdit="1"/>
            </p:cNvSpPr>
            <p:nvPr/>
          </p:nvSpPr>
          <p:spPr bwMode="auto">
            <a:xfrm>
              <a:off x="142240" y="36830"/>
              <a:ext cx="57150" cy="55880"/>
            </a:xfrm>
            <a:custGeom>
              <a:avLst/>
              <a:gdLst>
                <a:gd name="T0" fmla="*/ 45 w 90"/>
                <a:gd name="T1" fmla="*/ 88 h 88"/>
                <a:gd name="T2" fmla="*/ 36 w 90"/>
                <a:gd name="T3" fmla="*/ 87 h 88"/>
                <a:gd name="T4" fmla="*/ 27 w 90"/>
                <a:gd name="T5" fmla="*/ 85 h 88"/>
                <a:gd name="T6" fmla="*/ 20 w 90"/>
                <a:gd name="T7" fmla="*/ 81 h 88"/>
                <a:gd name="T8" fmla="*/ 13 w 90"/>
                <a:gd name="T9" fmla="*/ 75 h 88"/>
                <a:gd name="T10" fmla="*/ 7 w 90"/>
                <a:gd name="T11" fmla="*/ 68 h 88"/>
                <a:gd name="T12" fmla="*/ 3 w 90"/>
                <a:gd name="T13" fmla="*/ 61 h 88"/>
                <a:gd name="T14" fmla="*/ 1 w 90"/>
                <a:gd name="T15" fmla="*/ 53 h 88"/>
                <a:gd name="T16" fmla="*/ 0 w 90"/>
                <a:gd name="T17" fmla="*/ 44 h 88"/>
                <a:gd name="T18" fmla="*/ 1 w 90"/>
                <a:gd name="T19" fmla="*/ 36 h 88"/>
                <a:gd name="T20" fmla="*/ 3 w 90"/>
                <a:gd name="T21" fmla="*/ 27 h 88"/>
                <a:gd name="T22" fmla="*/ 7 w 90"/>
                <a:gd name="T23" fmla="*/ 20 h 88"/>
                <a:gd name="T24" fmla="*/ 13 w 90"/>
                <a:gd name="T25" fmla="*/ 13 h 88"/>
                <a:gd name="T26" fmla="*/ 20 w 90"/>
                <a:gd name="T27" fmla="*/ 7 h 88"/>
                <a:gd name="T28" fmla="*/ 27 w 90"/>
                <a:gd name="T29" fmla="*/ 3 h 88"/>
                <a:gd name="T30" fmla="*/ 36 w 90"/>
                <a:gd name="T31" fmla="*/ 2 h 88"/>
                <a:gd name="T32" fmla="*/ 45 w 90"/>
                <a:gd name="T33" fmla="*/ 0 h 88"/>
                <a:gd name="T34" fmla="*/ 53 w 90"/>
                <a:gd name="T35" fmla="*/ 2 h 88"/>
                <a:gd name="T36" fmla="*/ 62 w 90"/>
                <a:gd name="T37" fmla="*/ 3 h 88"/>
                <a:gd name="T38" fmla="*/ 69 w 90"/>
                <a:gd name="T39" fmla="*/ 7 h 88"/>
                <a:gd name="T40" fmla="*/ 77 w 90"/>
                <a:gd name="T41" fmla="*/ 13 h 88"/>
                <a:gd name="T42" fmla="*/ 82 w 90"/>
                <a:gd name="T43" fmla="*/ 20 h 88"/>
                <a:gd name="T44" fmla="*/ 87 w 90"/>
                <a:gd name="T45" fmla="*/ 27 h 88"/>
                <a:gd name="T46" fmla="*/ 88 w 90"/>
                <a:gd name="T47" fmla="*/ 36 h 88"/>
                <a:gd name="T48" fmla="*/ 90 w 90"/>
                <a:gd name="T49" fmla="*/ 44 h 88"/>
                <a:gd name="T50" fmla="*/ 88 w 90"/>
                <a:gd name="T51" fmla="*/ 53 h 88"/>
                <a:gd name="T52" fmla="*/ 87 w 90"/>
                <a:gd name="T53" fmla="*/ 61 h 88"/>
                <a:gd name="T54" fmla="*/ 82 w 90"/>
                <a:gd name="T55" fmla="*/ 68 h 88"/>
                <a:gd name="T56" fmla="*/ 77 w 90"/>
                <a:gd name="T57" fmla="*/ 75 h 88"/>
                <a:gd name="T58" fmla="*/ 69 w 90"/>
                <a:gd name="T59" fmla="*/ 81 h 88"/>
                <a:gd name="T60" fmla="*/ 62 w 90"/>
                <a:gd name="T61" fmla="*/ 85 h 88"/>
                <a:gd name="T62" fmla="*/ 53 w 90"/>
                <a:gd name="T63" fmla="*/ 87 h 88"/>
                <a:gd name="T64" fmla="*/ 45 w 90"/>
                <a:gd name="T6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88">
                  <a:moveTo>
                    <a:pt x="45" y="88"/>
                  </a:moveTo>
                  <a:lnTo>
                    <a:pt x="36" y="87"/>
                  </a:lnTo>
                  <a:lnTo>
                    <a:pt x="27" y="85"/>
                  </a:lnTo>
                  <a:lnTo>
                    <a:pt x="20" y="81"/>
                  </a:lnTo>
                  <a:lnTo>
                    <a:pt x="13" y="75"/>
                  </a:lnTo>
                  <a:lnTo>
                    <a:pt x="7" y="68"/>
                  </a:lnTo>
                  <a:lnTo>
                    <a:pt x="3" y="61"/>
                  </a:lnTo>
                  <a:lnTo>
                    <a:pt x="1" y="53"/>
                  </a:lnTo>
                  <a:lnTo>
                    <a:pt x="0" y="44"/>
                  </a:lnTo>
                  <a:lnTo>
                    <a:pt x="1" y="36"/>
                  </a:lnTo>
                  <a:lnTo>
                    <a:pt x="3" y="27"/>
                  </a:lnTo>
                  <a:lnTo>
                    <a:pt x="7" y="20"/>
                  </a:lnTo>
                  <a:lnTo>
                    <a:pt x="13" y="13"/>
                  </a:lnTo>
                  <a:lnTo>
                    <a:pt x="20" y="7"/>
                  </a:lnTo>
                  <a:lnTo>
                    <a:pt x="27" y="3"/>
                  </a:lnTo>
                  <a:lnTo>
                    <a:pt x="36" y="2"/>
                  </a:lnTo>
                  <a:lnTo>
                    <a:pt x="45" y="0"/>
                  </a:lnTo>
                  <a:lnTo>
                    <a:pt x="53" y="2"/>
                  </a:lnTo>
                  <a:lnTo>
                    <a:pt x="62" y="3"/>
                  </a:lnTo>
                  <a:lnTo>
                    <a:pt x="69" y="7"/>
                  </a:lnTo>
                  <a:lnTo>
                    <a:pt x="77" y="13"/>
                  </a:lnTo>
                  <a:lnTo>
                    <a:pt x="82" y="20"/>
                  </a:lnTo>
                  <a:lnTo>
                    <a:pt x="87" y="27"/>
                  </a:lnTo>
                  <a:lnTo>
                    <a:pt x="88" y="36"/>
                  </a:lnTo>
                  <a:lnTo>
                    <a:pt x="90" y="44"/>
                  </a:lnTo>
                  <a:lnTo>
                    <a:pt x="88" y="53"/>
                  </a:lnTo>
                  <a:lnTo>
                    <a:pt x="87" y="61"/>
                  </a:lnTo>
                  <a:lnTo>
                    <a:pt x="82" y="68"/>
                  </a:lnTo>
                  <a:lnTo>
                    <a:pt x="77" y="75"/>
                  </a:lnTo>
                  <a:lnTo>
                    <a:pt x="69" y="81"/>
                  </a:lnTo>
                  <a:lnTo>
                    <a:pt x="62" y="85"/>
                  </a:lnTo>
                  <a:lnTo>
                    <a:pt x="53" y="87"/>
                  </a:lnTo>
                  <a:lnTo>
                    <a:pt x="45" y="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41" name="Freeform 40">
              <a:extLst>
                <a:ext uri="{FF2B5EF4-FFF2-40B4-BE49-F238E27FC236}">
                  <a16:creationId xmlns:a16="http://schemas.microsoft.com/office/drawing/2014/main" id="{AB1F27F6-DE7F-DA3F-FAB3-BA219318C00B}"/>
                </a:ext>
              </a:extLst>
            </p:cNvPr>
            <p:cNvSpPr>
              <a:spLocks noRot="1" noChangeAspect="1" noEditPoints="1" noChangeArrowheads="1" noChangeShapeType="1" noTextEdit="1"/>
            </p:cNvSpPr>
            <p:nvPr/>
          </p:nvSpPr>
          <p:spPr bwMode="auto">
            <a:xfrm>
              <a:off x="281940" y="3810"/>
              <a:ext cx="40005" cy="40640"/>
            </a:xfrm>
            <a:custGeom>
              <a:avLst/>
              <a:gdLst>
                <a:gd name="T0" fmla="*/ 31 w 63"/>
                <a:gd name="T1" fmla="*/ 64 h 64"/>
                <a:gd name="T2" fmla="*/ 20 w 63"/>
                <a:gd name="T3" fmla="*/ 61 h 64"/>
                <a:gd name="T4" fmla="*/ 10 w 63"/>
                <a:gd name="T5" fmla="*/ 54 h 64"/>
                <a:gd name="T6" fmla="*/ 3 w 63"/>
                <a:gd name="T7" fmla="*/ 44 h 64"/>
                <a:gd name="T8" fmla="*/ 0 w 63"/>
                <a:gd name="T9" fmla="*/ 31 h 64"/>
                <a:gd name="T10" fmla="*/ 3 w 63"/>
                <a:gd name="T11" fmla="*/ 18 h 64"/>
                <a:gd name="T12" fmla="*/ 10 w 63"/>
                <a:gd name="T13" fmla="*/ 8 h 64"/>
                <a:gd name="T14" fmla="*/ 20 w 63"/>
                <a:gd name="T15" fmla="*/ 3 h 64"/>
                <a:gd name="T16" fmla="*/ 31 w 63"/>
                <a:gd name="T17" fmla="*/ 0 h 64"/>
                <a:gd name="T18" fmla="*/ 44 w 63"/>
                <a:gd name="T19" fmla="*/ 3 h 64"/>
                <a:gd name="T20" fmla="*/ 55 w 63"/>
                <a:gd name="T21" fmla="*/ 8 h 64"/>
                <a:gd name="T22" fmla="*/ 60 w 63"/>
                <a:gd name="T23" fmla="*/ 18 h 64"/>
                <a:gd name="T24" fmla="*/ 63 w 63"/>
                <a:gd name="T25" fmla="*/ 31 h 64"/>
                <a:gd name="T26" fmla="*/ 60 w 63"/>
                <a:gd name="T27" fmla="*/ 44 h 64"/>
                <a:gd name="T28" fmla="*/ 55 w 63"/>
                <a:gd name="T29" fmla="*/ 54 h 64"/>
                <a:gd name="T30" fmla="*/ 44 w 63"/>
                <a:gd name="T31" fmla="*/ 61 h 64"/>
                <a:gd name="T32" fmla="*/ 31 w 63"/>
                <a:gd name="T3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64">
                  <a:moveTo>
                    <a:pt x="31" y="64"/>
                  </a:moveTo>
                  <a:lnTo>
                    <a:pt x="20" y="61"/>
                  </a:lnTo>
                  <a:lnTo>
                    <a:pt x="10" y="54"/>
                  </a:lnTo>
                  <a:lnTo>
                    <a:pt x="3" y="44"/>
                  </a:lnTo>
                  <a:lnTo>
                    <a:pt x="0" y="31"/>
                  </a:lnTo>
                  <a:lnTo>
                    <a:pt x="3" y="18"/>
                  </a:lnTo>
                  <a:lnTo>
                    <a:pt x="10" y="8"/>
                  </a:lnTo>
                  <a:lnTo>
                    <a:pt x="20" y="3"/>
                  </a:lnTo>
                  <a:lnTo>
                    <a:pt x="31" y="0"/>
                  </a:lnTo>
                  <a:lnTo>
                    <a:pt x="44" y="3"/>
                  </a:lnTo>
                  <a:lnTo>
                    <a:pt x="55" y="8"/>
                  </a:lnTo>
                  <a:lnTo>
                    <a:pt x="60" y="18"/>
                  </a:lnTo>
                  <a:lnTo>
                    <a:pt x="63" y="31"/>
                  </a:lnTo>
                  <a:lnTo>
                    <a:pt x="60" y="44"/>
                  </a:lnTo>
                  <a:lnTo>
                    <a:pt x="55" y="54"/>
                  </a:lnTo>
                  <a:lnTo>
                    <a:pt x="44" y="61"/>
                  </a:lnTo>
                  <a:lnTo>
                    <a:pt x="31"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42" name="Freeform 41">
              <a:extLst>
                <a:ext uri="{FF2B5EF4-FFF2-40B4-BE49-F238E27FC236}">
                  <a16:creationId xmlns:a16="http://schemas.microsoft.com/office/drawing/2014/main" id="{E205004E-3965-5117-B86D-36767EBBB549}"/>
                </a:ext>
              </a:extLst>
            </p:cNvPr>
            <p:cNvSpPr>
              <a:spLocks noRot="1" noChangeAspect="1" noEditPoints="1" noChangeArrowheads="1" noChangeShapeType="1" noTextEdit="1"/>
            </p:cNvSpPr>
            <p:nvPr/>
          </p:nvSpPr>
          <p:spPr bwMode="auto">
            <a:xfrm>
              <a:off x="433705" y="0"/>
              <a:ext cx="29845" cy="28575"/>
            </a:xfrm>
            <a:custGeom>
              <a:avLst/>
              <a:gdLst>
                <a:gd name="T0" fmla="*/ 24 w 47"/>
                <a:gd name="T1" fmla="*/ 45 h 45"/>
                <a:gd name="T2" fmla="*/ 15 w 47"/>
                <a:gd name="T3" fmla="*/ 44 h 45"/>
                <a:gd name="T4" fmla="*/ 8 w 47"/>
                <a:gd name="T5" fmla="*/ 38 h 45"/>
                <a:gd name="T6" fmla="*/ 2 w 47"/>
                <a:gd name="T7" fmla="*/ 31 h 45"/>
                <a:gd name="T8" fmla="*/ 0 w 47"/>
                <a:gd name="T9" fmla="*/ 23 h 45"/>
                <a:gd name="T10" fmla="*/ 2 w 47"/>
                <a:gd name="T11" fmla="*/ 14 h 45"/>
                <a:gd name="T12" fmla="*/ 8 w 47"/>
                <a:gd name="T13" fmla="*/ 7 h 45"/>
                <a:gd name="T14" fmla="*/ 15 w 47"/>
                <a:gd name="T15" fmla="*/ 1 h 45"/>
                <a:gd name="T16" fmla="*/ 24 w 47"/>
                <a:gd name="T17" fmla="*/ 0 h 45"/>
                <a:gd name="T18" fmla="*/ 32 w 47"/>
                <a:gd name="T19" fmla="*/ 1 h 45"/>
                <a:gd name="T20" fmla="*/ 39 w 47"/>
                <a:gd name="T21" fmla="*/ 7 h 45"/>
                <a:gd name="T22" fmla="*/ 45 w 47"/>
                <a:gd name="T23" fmla="*/ 14 h 45"/>
                <a:gd name="T24" fmla="*/ 47 w 47"/>
                <a:gd name="T25" fmla="*/ 23 h 45"/>
                <a:gd name="T26" fmla="*/ 45 w 47"/>
                <a:gd name="T27" fmla="*/ 31 h 45"/>
                <a:gd name="T28" fmla="*/ 39 w 47"/>
                <a:gd name="T29" fmla="*/ 38 h 45"/>
                <a:gd name="T30" fmla="*/ 32 w 47"/>
                <a:gd name="T31" fmla="*/ 44 h 45"/>
                <a:gd name="T32" fmla="*/ 24 w 47"/>
                <a:gd name="T3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5">
                  <a:moveTo>
                    <a:pt x="24" y="45"/>
                  </a:moveTo>
                  <a:lnTo>
                    <a:pt x="15" y="44"/>
                  </a:lnTo>
                  <a:lnTo>
                    <a:pt x="8" y="38"/>
                  </a:lnTo>
                  <a:lnTo>
                    <a:pt x="2" y="31"/>
                  </a:lnTo>
                  <a:lnTo>
                    <a:pt x="0" y="23"/>
                  </a:lnTo>
                  <a:lnTo>
                    <a:pt x="2" y="14"/>
                  </a:lnTo>
                  <a:lnTo>
                    <a:pt x="8" y="7"/>
                  </a:lnTo>
                  <a:lnTo>
                    <a:pt x="15" y="1"/>
                  </a:lnTo>
                  <a:lnTo>
                    <a:pt x="24" y="0"/>
                  </a:lnTo>
                  <a:lnTo>
                    <a:pt x="32" y="1"/>
                  </a:lnTo>
                  <a:lnTo>
                    <a:pt x="39" y="7"/>
                  </a:lnTo>
                  <a:lnTo>
                    <a:pt x="45" y="14"/>
                  </a:lnTo>
                  <a:lnTo>
                    <a:pt x="47" y="23"/>
                  </a:lnTo>
                  <a:lnTo>
                    <a:pt x="45" y="31"/>
                  </a:lnTo>
                  <a:lnTo>
                    <a:pt x="39" y="38"/>
                  </a:lnTo>
                  <a:lnTo>
                    <a:pt x="32" y="44"/>
                  </a:lnTo>
                  <a:lnTo>
                    <a:pt x="24"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43" name="Rectangle 42">
              <a:extLst>
                <a:ext uri="{FF2B5EF4-FFF2-40B4-BE49-F238E27FC236}">
                  <a16:creationId xmlns:a16="http://schemas.microsoft.com/office/drawing/2014/main" id="{2525B594-7747-C905-3BEE-F959CACAE8BD}"/>
                </a:ext>
              </a:extLst>
            </p:cNvPr>
            <p:cNvSpPr>
              <a:spLocks noRot="1" noChangeAspect="1" noEditPoints="1" noChangeArrowheads="1" noChangeShapeType="1" noTextEdit="1"/>
            </p:cNvSpPr>
            <p:nvPr/>
          </p:nvSpPr>
          <p:spPr bwMode="auto">
            <a:xfrm>
              <a:off x="0" y="215900"/>
              <a:ext cx="558800" cy="381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grpSp>
      <p:sp>
        <p:nvSpPr>
          <p:cNvPr id="44" name="Rectangle 43">
            <a:extLst>
              <a:ext uri="{FF2B5EF4-FFF2-40B4-BE49-F238E27FC236}">
                <a16:creationId xmlns:a16="http://schemas.microsoft.com/office/drawing/2014/main" id="{21EA1D53-F95C-616C-7D7D-BB408E66474E}"/>
              </a:ext>
            </a:extLst>
          </p:cNvPr>
          <p:cNvSpPr/>
          <p:nvPr/>
        </p:nvSpPr>
        <p:spPr>
          <a:xfrm>
            <a:off x="6473508" y="230548"/>
            <a:ext cx="1762021" cy="461665"/>
          </a:xfrm>
          <a:prstGeom prst="rect">
            <a:avLst/>
          </a:prstGeom>
        </p:spPr>
        <p:txBody>
          <a:bodyPr wrap="none">
            <a:spAutoFit/>
          </a:bodyPr>
          <a:lstStyle/>
          <a:p>
            <a:r>
              <a:rPr lang="en-US" sz="1200" b="1" dirty="0">
                <a:latin typeface="Poor Richard" panose="02080502050505020702" pitchFamily="18" charset="77"/>
                <a:ea typeface="Times New Roman" panose="02020603050405020304" pitchFamily="18" charset="0"/>
              </a:rPr>
              <a:t>BREAK AWAY GROUP </a:t>
            </a:r>
          </a:p>
          <a:p>
            <a:r>
              <a:rPr lang="en-US" sz="1200" b="1" dirty="0">
                <a:latin typeface="Poor Richard" panose="02080502050505020702" pitchFamily="18" charset="77"/>
                <a:ea typeface="Times New Roman" panose="02020603050405020304" pitchFamily="18" charset="0"/>
              </a:rPr>
              <a:t>INTERACTION WEEK 5a</a:t>
            </a:r>
            <a:endParaRPr lang="en-US" sz="1200" b="1" dirty="0">
              <a:latin typeface="Poor Richard" panose="02080502050505020702" pitchFamily="18" charset="77"/>
            </a:endParaRPr>
          </a:p>
        </p:txBody>
      </p:sp>
      <p:pic>
        <p:nvPicPr>
          <p:cNvPr id="45" name="Picture 44" descr="DD01523_[1]">
            <a:extLst>
              <a:ext uri="{FF2B5EF4-FFF2-40B4-BE49-F238E27FC236}">
                <a16:creationId xmlns:a16="http://schemas.microsoft.com/office/drawing/2014/main" id="{CC551FED-D976-425C-2D39-8A21C346F2B4}"/>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8633606" y="435909"/>
            <a:ext cx="405496" cy="182031"/>
          </a:xfrm>
          <a:prstGeom prst="rect">
            <a:avLst/>
          </a:prstGeom>
          <a:solidFill>
            <a:srgbClr val="CCFFCC">
              <a:alpha val="52000"/>
            </a:srgbClr>
          </a:solidFill>
          <a:ln>
            <a:noFill/>
          </a:ln>
        </p:spPr>
      </p:pic>
      <p:grpSp>
        <p:nvGrpSpPr>
          <p:cNvPr id="46" name="Canvas 76">
            <a:extLst>
              <a:ext uri="{FF2B5EF4-FFF2-40B4-BE49-F238E27FC236}">
                <a16:creationId xmlns:a16="http://schemas.microsoft.com/office/drawing/2014/main" id="{EF9A0D89-1195-6175-5FCC-4EA9F5306176}"/>
              </a:ext>
            </a:extLst>
          </p:cNvPr>
          <p:cNvGrpSpPr/>
          <p:nvPr/>
        </p:nvGrpSpPr>
        <p:grpSpPr>
          <a:xfrm>
            <a:off x="8235529" y="436422"/>
            <a:ext cx="399340" cy="181518"/>
            <a:chOff x="0" y="0"/>
            <a:chExt cx="558800" cy="254000"/>
          </a:xfrm>
        </p:grpSpPr>
        <p:sp>
          <p:nvSpPr>
            <p:cNvPr id="47" name="Rectangle 46">
              <a:extLst>
                <a:ext uri="{FF2B5EF4-FFF2-40B4-BE49-F238E27FC236}">
                  <a16:creationId xmlns:a16="http://schemas.microsoft.com/office/drawing/2014/main" id="{1312B719-7216-92A9-6294-67DACE100EE6}"/>
                </a:ext>
              </a:extLst>
            </p:cNvPr>
            <p:cNvSpPr/>
            <p:nvPr/>
          </p:nvSpPr>
          <p:spPr>
            <a:xfrm>
              <a:off x="0" y="0"/>
              <a:ext cx="558800" cy="254000"/>
            </a:xfrm>
            <a:prstGeom prst="rect">
              <a:avLst/>
            </a:prstGeom>
            <a:solidFill>
              <a:srgbClr val="99CCFF">
                <a:alpha val="60001"/>
              </a:srgbClr>
            </a:solidFill>
            <a:ln>
              <a:noFill/>
            </a:ln>
          </p:spPr>
        </p:sp>
        <p:sp>
          <p:nvSpPr>
            <p:cNvPr id="48" name="Freeform 47">
              <a:extLst>
                <a:ext uri="{FF2B5EF4-FFF2-40B4-BE49-F238E27FC236}">
                  <a16:creationId xmlns:a16="http://schemas.microsoft.com/office/drawing/2014/main" id="{D8630AA4-74A4-8BAF-0FEE-67FB61F52BD9}"/>
                </a:ext>
              </a:extLst>
            </p:cNvPr>
            <p:cNvSpPr>
              <a:spLocks noRot="1" noChangeAspect="1" noEditPoints="1" noChangeArrowheads="1" noChangeShapeType="1" noTextEdit="1"/>
            </p:cNvSpPr>
            <p:nvPr/>
          </p:nvSpPr>
          <p:spPr bwMode="auto">
            <a:xfrm>
              <a:off x="17145" y="104775"/>
              <a:ext cx="81280" cy="80010"/>
            </a:xfrm>
            <a:custGeom>
              <a:avLst/>
              <a:gdLst>
                <a:gd name="T0" fmla="*/ 64 w 128"/>
                <a:gd name="T1" fmla="*/ 126 h 126"/>
                <a:gd name="T2" fmla="*/ 51 w 128"/>
                <a:gd name="T3" fmla="*/ 124 h 126"/>
                <a:gd name="T4" fmla="*/ 39 w 128"/>
                <a:gd name="T5" fmla="*/ 120 h 126"/>
                <a:gd name="T6" fmla="*/ 29 w 128"/>
                <a:gd name="T7" fmla="*/ 114 h 126"/>
                <a:gd name="T8" fmla="*/ 19 w 128"/>
                <a:gd name="T9" fmla="*/ 107 h 126"/>
                <a:gd name="T10" fmla="*/ 12 w 128"/>
                <a:gd name="T11" fmla="*/ 97 h 126"/>
                <a:gd name="T12" fmla="*/ 6 w 128"/>
                <a:gd name="T13" fmla="*/ 87 h 126"/>
                <a:gd name="T14" fmla="*/ 2 w 128"/>
                <a:gd name="T15" fmla="*/ 75 h 126"/>
                <a:gd name="T16" fmla="*/ 0 w 128"/>
                <a:gd name="T17" fmla="*/ 62 h 126"/>
                <a:gd name="T18" fmla="*/ 2 w 128"/>
                <a:gd name="T19" fmla="*/ 49 h 126"/>
                <a:gd name="T20" fmla="*/ 6 w 128"/>
                <a:gd name="T21" fmla="*/ 38 h 126"/>
                <a:gd name="T22" fmla="*/ 12 w 128"/>
                <a:gd name="T23" fmla="*/ 28 h 126"/>
                <a:gd name="T24" fmla="*/ 19 w 128"/>
                <a:gd name="T25" fmla="*/ 18 h 126"/>
                <a:gd name="T26" fmla="*/ 29 w 128"/>
                <a:gd name="T27" fmla="*/ 11 h 126"/>
                <a:gd name="T28" fmla="*/ 39 w 128"/>
                <a:gd name="T29" fmla="*/ 4 h 126"/>
                <a:gd name="T30" fmla="*/ 51 w 128"/>
                <a:gd name="T31" fmla="*/ 1 h 126"/>
                <a:gd name="T32" fmla="*/ 64 w 128"/>
                <a:gd name="T33" fmla="*/ 0 h 126"/>
                <a:gd name="T34" fmla="*/ 77 w 128"/>
                <a:gd name="T35" fmla="*/ 1 h 126"/>
                <a:gd name="T36" fmla="*/ 89 w 128"/>
                <a:gd name="T37" fmla="*/ 4 h 126"/>
                <a:gd name="T38" fmla="*/ 99 w 128"/>
                <a:gd name="T39" fmla="*/ 11 h 126"/>
                <a:gd name="T40" fmla="*/ 109 w 128"/>
                <a:gd name="T41" fmla="*/ 18 h 126"/>
                <a:gd name="T42" fmla="*/ 116 w 128"/>
                <a:gd name="T43" fmla="*/ 28 h 126"/>
                <a:gd name="T44" fmla="*/ 123 w 128"/>
                <a:gd name="T45" fmla="*/ 38 h 126"/>
                <a:gd name="T46" fmla="*/ 126 w 128"/>
                <a:gd name="T47" fmla="*/ 49 h 126"/>
                <a:gd name="T48" fmla="*/ 128 w 128"/>
                <a:gd name="T49" fmla="*/ 62 h 126"/>
                <a:gd name="T50" fmla="*/ 126 w 128"/>
                <a:gd name="T51" fmla="*/ 75 h 126"/>
                <a:gd name="T52" fmla="*/ 123 w 128"/>
                <a:gd name="T53" fmla="*/ 87 h 126"/>
                <a:gd name="T54" fmla="*/ 116 w 128"/>
                <a:gd name="T55" fmla="*/ 97 h 126"/>
                <a:gd name="T56" fmla="*/ 109 w 128"/>
                <a:gd name="T57" fmla="*/ 107 h 126"/>
                <a:gd name="T58" fmla="*/ 99 w 128"/>
                <a:gd name="T59" fmla="*/ 114 h 126"/>
                <a:gd name="T60" fmla="*/ 89 w 128"/>
                <a:gd name="T61" fmla="*/ 120 h 126"/>
                <a:gd name="T62" fmla="*/ 77 w 128"/>
                <a:gd name="T63" fmla="*/ 124 h 126"/>
                <a:gd name="T64" fmla="*/ 64 w 128"/>
                <a:gd name="T65"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8" h="126">
                  <a:moveTo>
                    <a:pt x="64" y="126"/>
                  </a:moveTo>
                  <a:lnTo>
                    <a:pt x="51" y="124"/>
                  </a:lnTo>
                  <a:lnTo>
                    <a:pt x="39" y="120"/>
                  </a:lnTo>
                  <a:lnTo>
                    <a:pt x="29" y="114"/>
                  </a:lnTo>
                  <a:lnTo>
                    <a:pt x="19" y="107"/>
                  </a:lnTo>
                  <a:lnTo>
                    <a:pt x="12" y="97"/>
                  </a:lnTo>
                  <a:lnTo>
                    <a:pt x="6" y="87"/>
                  </a:lnTo>
                  <a:lnTo>
                    <a:pt x="2" y="75"/>
                  </a:lnTo>
                  <a:lnTo>
                    <a:pt x="0" y="62"/>
                  </a:lnTo>
                  <a:lnTo>
                    <a:pt x="2" y="49"/>
                  </a:lnTo>
                  <a:lnTo>
                    <a:pt x="6" y="38"/>
                  </a:lnTo>
                  <a:lnTo>
                    <a:pt x="12" y="28"/>
                  </a:lnTo>
                  <a:lnTo>
                    <a:pt x="19" y="18"/>
                  </a:lnTo>
                  <a:lnTo>
                    <a:pt x="29" y="11"/>
                  </a:lnTo>
                  <a:lnTo>
                    <a:pt x="39" y="4"/>
                  </a:lnTo>
                  <a:lnTo>
                    <a:pt x="51" y="1"/>
                  </a:lnTo>
                  <a:lnTo>
                    <a:pt x="64" y="0"/>
                  </a:lnTo>
                  <a:lnTo>
                    <a:pt x="77" y="1"/>
                  </a:lnTo>
                  <a:lnTo>
                    <a:pt x="89" y="4"/>
                  </a:lnTo>
                  <a:lnTo>
                    <a:pt x="99" y="11"/>
                  </a:lnTo>
                  <a:lnTo>
                    <a:pt x="109" y="18"/>
                  </a:lnTo>
                  <a:lnTo>
                    <a:pt x="116" y="28"/>
                  </a:lnTo>
                  <a:lnTo>
                    <a:pt x="123" y="38"/>
                  </a:lnTo>
                  <a:lnTo>
                    <a:pt x="126" y="49"/>
                  </a:lnTo>
                  <a:lnTo>
                    <a:pt x="128" y="62"/>
                  </a:lnTo>
                  <a:lnTo>
                    <a:pt x="126" y="75"/>
                  </a:lnTo>
                  <a:lnTo>
                    <a:pt x="123" y="87"/>
                  </a:lnTo>
                  <a:lnTo>
                    <a:pt x="116" y="97"/>
                  </a:lnTo>
                  <a:lnTo>
                    <a:pt x="109" y="107"/>
                  </a:lnTo>
                  <a:lnTo>
                    <a:pt x="99" y="114"/>
                  </a:lnTo>
                  <a:lnTo>
                    <a:pt x="89" y="120"/>
                  </a:lnTo>
                  <a:lnTo>
                    <a:pt x="77" y="124"/>
                  </a:lnTo>
                  <a:lnTo>
                    <a:pt x="64"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49" name="Freeform 48">
              <a:extLst>
                <a:ext uri="{FF2B5EF4-FFF2-40B4-BE49-F238E27FC236}">
                  <a16:creationId xmlns:a16="http://schemas.microsoft.com/office/drawing/2014/main" id="{AED3B2A6-51AE-1CF8-A408-11585C6659B1}"/>
                </a:ext>
              </a:extLst>
            </p:cNvPr>
            <p:cNvSpPr>
              <a:spLocks noRot="1" noChangeAspect="1" noEditPoints="1" noChangeArrowheads="1" noChangeShapeType="1" noTextEdit="1"/>
            </p:cNvSpPr>
            <p:nvPr/>
          </p:nvSpPr>
          <p:spPr bwMode="auto">
            <a:xfrm>
              <a:off x="142240" y="36830"/>
              <a:ext cx="57150" cy="55880"/>
            </a:xfrm>
            <a:custGeom>
              <a:avLst/>
              <a:gdLst>
                <a:gd name="T0" fmla="*/ 45 w 90"/>
                <a:gd name="T1" fmla="*/ 88 h 88"/>
                <a:gd name="T2" fmla="*/ 36 w 90"/>
                <a:gd name="T3" fmla="*/ 87 h 88"/>
                <a:gd name="T4" fmla="*/ 27 w 90"/>
                <a:gd name="T5" fmla="*/ 85 h 88"/>
                <a:gd name="T6" fmla="*/ 20 w 90"/>
                <a:gd name="T7" fmla="*/ 81 h 88"/>
                <a:gd name="T8" fmla="*/ 13 w 90"/>
                <a:gd name="T9" fmla="*/ 75 h 88"/>
                <a:gd name="T10" fmla="*/ 7 w 90"/>
                <a:gd name="T11" fmla="*/ 68 h 88"/>
                <a:gd name="T12" fmla="*/ 3 w 90"/>
                <a:gd name="T13" fmla="*/ 61 h 88"/>
                <a:gd name="T14" fmla="*/ 1 w 90"/>
                <a:gd name="T15" fmla="*/ 53 h 88"/>
                <a:gd name="T16" fmla="*/ 0 w 90"/>
                <a:gd name="T17" fmla="*/ 44 h 88"/>
                <a:gd name="T18" fmla="*/ 1 w 90"/>
                <a:gd name="T19" fmla="*/ 36 h 88"/>
                <a:gd name="T20" fmla="*/ 3 w 90"/>
                <a:gd name="T21" fmla="*/ 27 h 88"/>
                <a:gd name="T22" fmla="*/ 7 w 90"/>
                <a:gd name="T23" fmla="*/ 20 h 88"/>
                <a:gd name="T24" fmla="*/ 13 w 90"/>
                <a:gd name="T25" fmla="*/ 13 h 88"/>
                <a:gd name="T26" fmla="*/ 20 w 90"/>
                <a:gd name="T27" fmla="*/ 7 h 88"/>
                <a:gd name="T28" fmla="*/ 27 w 90"/>
                <a:gd name="T29" fmla="*/ 3 h 88"/>
                <a:gd name="T30" fmla="*/ 36 w 90"/>
                <a:gd name="T31" fmla="*/ 2 h 88"/>
                <a:gd name="T32" fmla="*/ 45 w 90"/>
                <a:gd name="T33" fmla="*/ 0 h 88"/>
                <a:gd name="T34" fmla="*/ 53 w 90"/>
                <a:gd name="T35" fmla="*/ 2 h 88"/>
                <a:gd name="T36" fmla="*/ 62 w 90"/>
                <a:gd name="T37" fmla="*/ 3 h 88"/>
                <a:gd name="T38" fmla="*/ 69 w 90"/>
                <a:gd name="T39" fmla="*/ 7 h 88"/>
                <a:gd name="T40" fmla="*/ 77 w 90"/>
                <a:gd name="T41" fmla="*/ 13 h 88"/>
                <a:gd name="T42" fmla="*/ 82 w 90"/>
                <a:gd name="T43" fmla="*/ 20 h 88"/>
                <a:gd name="T44" fmla="*/ 87 w 90"/>
                <a:gd name="T45" fmla="*/ 27 h 88"/>
                <a:gd name="T46" fmla="*/ 88 w 90"/>
                <a:gd name="T47" fmla="*/ 36 h 88"/>
                <a:gd name="T48" fmla="*/ 90 w 90"/>
                <a:gd name="T49" fmla="*/ 44 h 88"/>
                <a:gd name="T50" fmla="*/ 88 w 90"/>
                <a:gd name="T51" fmla="*/ 53 h 88"/>
                <a:gd name="T52" fmla="*/ 87 w 90"/>
                <a:gd name="T53" fmla="*/ 61 h 88"/>
                <a:gd name="T54" fmla="*/ 82 w 90"/>
                <a:gd name="T55" fmla="*/ 68 h 88"/>
                <a:gd name="T56" fmla="*/ 77 w 90"/>
                <a:gd name="T57" fmla="*/ 75 h 88"/>
                <a:gd name="T58" fmla="*/ 69 w 90"/>
                <a:gd name="T59" fmla="*/ 81 h 88"/>
                <a:gd name="T60" fmla="*/ 62 w 90"/>
                <a:gd name="T61" fmla="*/ 85 h 88"/>
                <a:gd name="T62" fmla="*/ 53 w 90"/>
                <a:gd name="T63" fmla="*/ 87 h 88"/>
                <a:gd name="T64" fmla="*/ 45 w 90"/>
                <a:gd name="T6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88">
                  <a:moveTo>
                    <a:pt x="45" y="88"/>
                  </a:moveTo>
                  <a:lnTo>
                    <a:pt x="36" y="87"/>
                  </a:lnTo>
                  <a:lnTo>
                    <a:pt x="27" y="85"/>
                  </a:lnTo>
                  <a:lnTo>
                    <a:pt x="20" y="81"/>
                  </a:lnTo>
                  <a:lnTo>
                    <a:pt x="13" y="75"/>
                  </a:lnTo>
                  <a:lnTo>
                    <a:pt x="7" y="68"/>
                  </a:lnTo>
                  <a:lnTo>
                    <a:pt x="3" y="61"/>
                  </a:lnTo>
                  <a:lnTo>
                    <a:pt x="1" y="53"/>
                  </a:lnTo>
                  <a:lnTo>
                    <a:pt x="0" y="44"/>
                  </a:lnTo>
                  <a:lnTo>
                    <a:pt x="1" y="36"/>
                  </a:lnTo>
                  <a:lnTo>
                    <a:pt x="3" y="27"/>
                  </a:lnTo>
                  <a:lnTo>
                    <a:pt x="7" y="20"/>
                  </a:lnTo>
                  <a:lnTo>
                    <a:pt x="13" y="13"/>
                  </a:lnTo>
                  <a:lnTo>
                    <a:pt x="20" y="7"/>
                  </a:lnTo>
                  <a:lnTo>
                    <a:pt x="27" y="3"/>
                  </a:lnTo>
                  <a:lnTo>
                    <a:pt x="36" y="2"/>
                  </a:lnTo>
                  <a:lnTo>
                    <a:pt x="45" y="0"/>
                  </a:lnTo>
                  <a:lnTo>
                    <a:pt x="53" y="2"/>
                  </a:lnTo>
                  <a:lnTo>
                    <a:pt x="62" y="3"/>
                  </a:lnTo>
                  <a:lnTo>
                    <a:pt x="69" y="7"/>
                  </a:lnTo>
                  <a:lnTo>
                    <a:pt x="77" y="13"/>
                  </a:lnTo>
                  <a:lnTo>
                    <a:pt x="82" y="20"/>
                  </a:lnTo>
                  <a:lnTo>
                    <a:pt x="87" y="27"/>
                  </a:lnTo>
                  <a:lnTo>
                    <a:pt x="88" y="36"/>
                  </a:lnTo>
                  <a:lnTo>
                    <a:pt x="90" y="44"/>
                  </a:lnTo>
                  <a:lnTo>
                    <a:pt x="88" y="53"/>
                  </a:lnTo>
                  <a:lnTo>
                    <a:pt x="87" y="61"/>
                  </a:lnTo>
                  <a:lnTo>
                    <a:pt x="82" y="68"/>
                  </a:lnTo>
                  <a:lnTo>
                    <a:pt x="77" y="75"/>
                  </a:lnTo>
                  <a:lnTo>
                    <a:pt x="69" y="81"/>
                  </a:lnTo>
                  <a:lnTo>
                    <a:pt x="62" y="85"/>
                  </a:lnTo>
                  <a:lnTo>
                    <a:pt x="53" y="87"/>
                  </a:lnTo>
                  <a:lnTo>
                    <a:pt x="45" y="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50" name="Freeform 49">
              <a:extLst>
                <a:ext uri="{FF2B5EF4-FFF2-40B4-BE49-F238E27FC236}">
                  <a16:creationId xmlns:a16="http://schemas.microsoft.com/office/drawing/2014/main" id="{9FB08A75-60F1-39FC-24DA-5B1F95FC3EF9}"/>
                </a:ext>
              </a:extLst>
            </p:cNvPr>
            <p:cNvSpPr>
              <a:spLocks noRot="1" noChangeAspect="1" noEditPoints="1" noChangeArrowheads="1" noChangeShapeType="1" noTextEdit="1"/>
            </p:cNvSpPr>
            <p:nvPr/>
          </p:nvSpPr>
          <p:spPr bwMode="auto">
            <a:xfrm>
              <a:off x="281940" y="3810"/>
              <a:ext cx="40005" cy="40640"/>
            </a:xfrm>
            <a:custGeom>
              <a:avLst/>
              <a:gdLst>
                <a:gd name="T0" fmla="*/ 31 w 63"/>
                <a:gd name="T1" fmla="*/ 64 h 64"/>
                <a:gd name="T2" fmla="*/ 20 w 63"/>
                <a:gd name="T3" fmla="*/ 61 h 64"/>
                <a:gd name="T4" fmla="*/ 10 w 63"/>
                <a:gd name="T5" fmla="*/ 54 h 64"/>
                <a:gd name="T6" fmla="*/ 3 w 63"/>
                <a:gd name="T7" fmla="*/ 44 h 64"/>
                <a:gd name="T8" fmla="*/ 0 w 63"/>
                <a:gd name="T9" fmla="*/ 31 h 64"/>
                <a:gd name="T10" fmla="*/ 3 w 63"/>
                <a:gd name="T11" fmla="*/ 18 h 64"/>
                <a:gd name="T12" fmla="*/ 10 w 63"/>
                <a:gd name="T13" fmla="*/ 8 h 64"/>
                <a:gd name="T14" fmla="*/ 20 w 63"/>
                <a:gd name="T15" fmla="*/ 3 h 64"/>
                <a:gd name="T16" fmla="*/ 31 w 63"/>
                <a:gd name="T17" fmla="*/ 0 h 64"/>
                <a:gd name="T18" fmla="*/ 44 w 63"/>
                <a:gd name="T19" fmla="*/ 3 h 64"/>
                <a:gd name="T20" fmla="*/ 55 w 63"/>
                <a:gd name="T21" fmla="*/ 8 h 64"/>
                <a:gd name="T22" fmla="*/ 60 w 63"/>
                <a:gd name="T23" fmla="*/ 18 h 64"/>
                <a:gd name="T24" fmla="*/ 63 w 63"/>
                <a:gd name="T25" fmla="*/ 31 h 64"/>
                <a:gd name="T26" fmla="*/ 60 w 63"/>
                <a:gd name="T27" fmla="*/ 44 h 64"/>
                <a:gd name="T28" fmla="*/ 55 w 63"/>
                <a:gd name="T29" fmla="*/ 54 h 64"/>
                <a:gd name="T30" fmla="*/ 44 w 63"/>
                <a:gd name="T31" fmla="*/ 61 h 64"/>
                <a:gd name="T32" fmla="*/ 31 w 63"/>
                <a:gd name="T3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64">
                  <a:moveTo>
                    <a:pt x="31" y="64"/>
                  </a:moveTo>
                  <a:lnTo>
                    <a:pt x="20" y="61"/>
                  </a:lnTo>
                  <a:lnTo>
                    <a:pt x="10" y="54"/>
                  </a:lnTo>
                  <a:lnTo>
                    <a:pt x="3" y="44"/>
                  </a:lnTo>
                  <a:lnTo>
                    <a:pt x="0" y="31"/>
                  </a:lnTo>
                  <a:lnTo>
                    <a:pt x="3" y="18"/>
                  </a:lnTo>
                  <a:lnTo>
                    <a:pt x="10" y="8"/>
                  </a:lnTo>
                  <a:lnTo>
                    <a:pt x="20" y="3"/>
                  </a:lnTo>
                  <a:lnTo>
                    <a:pt x="31" y="0"/>
                  </a:lnTo>
                  <a:lnTo>
                    <a:pt x="44" y="3"/>
                  </a:lnTo>
                  <a:lnTo>
                    <a:pt x="55" y="8"/>
                  </a:lnTo>
                  <a:lnTo>
                    <a:pt x="60" y="18"/>
                  </a:lnTo>
                  <a:lnTo>
                    <a:pt x="63" y="31"/>
                  </a:lnTo>
                  <a:lnTo>
                    <a:pt x="60" y="44"/>
                  </a:lnTo>
                  <a:lnTo>
                    <a:pt x="55" y="54"/>
                  </a:lnTo>
                  <a:lnTo>
                    <a:pt x="44" y="61"/>
                  </a:lnTo>
                  <a:lnTo>
                    <a:pt x="31"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51" name="Freeform 50">
              <a:extLst>
                <a:ext uri="{FF2B5EF4-FFF2-40B4-BE49-F238E27FC236}">
                  <a16:creationId xmlns:a16="http://schemas.microsoft.com/office/drawing/2014/main" id="{5B41B9A9-841B-6EF1-2E1D-7CD8EF159AFA}"/>
                </a:ext>
              </a:extLst>
            </p:cNvPr>
            <p:cNvSpPr>
              <a:spLocks noRot="1" noChangeAspect="1" noEditPoints="1" noChangeArrowheads="1" noChangeShapeType="1" noTextEdit="1"/>
            </p:cNvSpPr>
            <p:nvPr/>
          </p:nvSpPr>
          <p:spPr bwMode="auto">
            <a:xfrm>
              <a:off x="433705" y="0"/>
              <a:ext cx="29845" cy="28575"/>
            </a:xfrm>
            <a:custGeom>
              <a:avLst/>
              <a:gdLst>
                <a:gd name="T0" fmla="*/ 24 w 47"/>
                <a:gd name="T1" fmla="*/ 45 h 45"/>
                <a:gd name="T2" fmla="*/ 15 w 47"/>
                <a:gd name="T3" fmla="*/ 44 h 45"/>
                <a:gd name="T4" fmla="*/ 8 w 47"/>
                <a:gd name="T5" fmla="*/ 38 h 45"/>
                <a:gd name="T6" fmla="*/ 2 w 47"/>
                <a:gd name="T7" fmla="*/ 31 h 45"/>
                <a:gd name="T8" fmla="*/ 0 w 47"/>
                <a:gd name="T9" fmla="*/ 23 h 45"/>
                <a:gd name="T10" fmla="*/ 2 w 47"/>
                <a:gd name="T11" fmla="*/ 14 h 45"/>
                <a:gd name="T12" fmla="*/ 8 w 47"/>
                <a:gd name="T13" fmla="*/ 7 h 45"/>
                <a:gd name="T14" fmla="*/ 15 w 47"/>
                <a:gd name="T15" fmla="*/ 1 h 45"/>
                <a:gd name="T16" fmla="*/ 24 w 47"/>
                <a:gd name="T17" fmla="*/ 0 h 45"/>
                <a:gd name="T18" fmla="*/ 32 w 47"/>
                <a:gd name="T19" fmla="*/ 1 h 45"/>
                <a:gd name="T20" fmla="*/ 39 w 47"/>
                <a:gd name="T21" fmla="*/ 7 h 45"/>
                <a:gd name="T22" fmla="*/ 45 w 47"/>
                <a:gd name="T23" fmla="*/ 14 h 45"/>
                <a:gd name="T24" fmla="*/ 47 w 47"/>
                <a:gd name="T25" fmla="*/ 23 h 45"/>
                <a:gd name="T26" fmla="*/ 45 w 47"/>
                <a:gd name="T27" fmla="*/ 31 h 45"/>
                <a:gd name="T28" fmla="*/ 39 w 47"/>
                <a:gd name="T29" fmla="*/ 38 h 45"/>
                <a:gd name="T30" fmla="*/ 32 w 47"/>
                <a:gd name="T31" fmla="*/ 44 h 45"/>
                <a:gd name="T32" fmla="*/ 24 w 47"/>
                <a:gd name="T3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5">
                  <a:moveTo>
                    <a:pt x="24" y="45"/>
                  </a:moveTo>
                  <a:lnTo>
                    <a:pt x="15" y="44"/>
                  </a:lnTo>
                  <a:lnTo>
                    <a:pt x="8" y="38"/>
                  </a:lnTo>
                  <a:lnTo>
                    <a:pt x="2" y="31"/>
                  </a:lnTo>
                  <a:lnTo>
                    <a:pt x="0" y="23"/>
                  </a:lnTo>
                  <a:lnTo>
                    <a:pt x="2" y="14"/>
                  </a:lnTo>
                  <a:lnTo>
                    <a:pt x="8" y="7"/>
                  </a:lnTo>
                  <a:lnTo>
                    <a:pt x="15" y="1"/>
                  </a:lnTo>
                  <a:lnTo>
                    <a:pt x="24" y="0"/>
                  </a:lnTo>
                  <a:lnTo>
                    <a:pt x="32" y="1"/>
                  </a:lnTo>
                  <a:lnTo>
                    <a:pt x="39" y="7"/>
                  </a:lnTo>
                  <a:lnTo>
                    <a:pt x="45" y="14"/>
                  </a:lnTo>
                  <a:lnTo>
                    <a:pt x="47" y="23"/>
                  </a:lnTo>
                  <a:lnTo>
                    <a:pt x="45" y="31"/>
                  </a:lnTo>
                  <a:lnTo>
                    <a:pt x="39" y="38"/>
                  </a:lnTo>
                  <a:lnTo>
                    <a:pt x="32" y="44"/>
                  </a:lnTo>
                  <a:lnTo>
                    <a:pt x="24"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52" name="Rectangle 51">
              <a:extLst>
                <a:ext uri="{FF2B5EF4-FFF2-40B4-BE49-F238E27FC236}">
                  <a16:creationId xmlns:a16="http://schemas.microsoft.com/office/drawing/2014/main" id="{F2E8BDEC-3D17-58A4-027E-1FA396C3497A}"/>
                </a:ext>
              </a:extLst>
            </p:cNvPr>
            <p:cNvSpPr>
              <a:spLocks noRot="1" noChangeAspect="1" noEditPoints="1" noChangeArrowheads="1" noChangeShapeType="1" noTextEdit="1"/>
            </p:cNvSpPr>
            <p:nvPr/>
          </p:nvSpPr>
          <p:spPr bwMode="auto">
            <a:xfrm>
              <a:off x="0" y="215900"/>
              <a:ext cx="558800" cy="381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grpSp>
      <p:sp>
        <p:nvSpPr>
          <p:cNvPr id="53" name="Rectangle 52">
            <a:extLst>
              <a:ext uri="{FF2B5EF4-FFF2-40B4-BE49-F238E27FC236}">
                <a16:creationId xmlns:a16="http://schemas.microsoft.com/office/drawing/2014/main" id="{4FF2DE0E-5969-B125-0F03-535C23905A6F}"/>
              </a:ext>
            </a:extLst>
          </p:cNvPr>
          <p:cNvSpPr/>
          <p:nvPr/>
        </p:nvSpPr>
        <p:spPr>
          <a:xfrm>
            <a:off x="24327" y="0"/>
            <a:ext cx="4660900" cy="2677656"/>
          </a:xfrm>
          <a:prstGeom prst="rect">
            <a:avLst/>
          </a:prstGeom>
        </p:spPr>
        <p:txBody>
          <a:bodyPr>
            <a:spAutoFit/>
          </a:bodyPr>
          <a:lstStyle/>
          <a:p>
            <a:r>
              <a:rPr lang="en-US" sz="1050" b="1" dirty="0">
                <a:ea typeface="Times New Roman" panose="02020603050405020304" pitchFamily="18" charset="0"/>
              </a:rPr>
              <a:t>One Baptism:</a:t>
            </a:r>
          </a:p>
          <a:p>
            <a:pPr marL="171450" indent="-171450">
              <a:buFontTx/>
              <a:buChar char="-"/>
            </a:pPr>
            <a:r>
              <a:rPr lang="en-US" sz="1050" dirty="0">
                <a:ea typeface="Times New Roman" panose="02020603050405020304" pitchFamily="18" charset="0"/>
              </a:rPr>
              <a:t>As far as the body of Christ is concerned, (and this is the context in which this statement comes) there is only one baptism of the Spirit. The local church baptizes with water baptism, but the Father baptizes Christ’s body with the Spirit in His declaration of justification and the Spirit’s work of regeneration.</a:t>
            </a:r>
          </a:p>
          <a:p>
            <a:pPr marL="628650" lvl="1" indent="-171450">
              <a:buFontTx/>
              <a:buChar char="-"/>
            </a:pPr>
            <a:r>
              <a:rPr lang="en-US" sz="1050" dirty="0">
                <a:ea typeface="Times New Roman" panose="02020603050405020304" pitchFamily="18" charset="0"/>
              </a:rPr>
              <a:t>“For we were all baptized by one Spirit into one body--whether Jews or Greeks, slave or free--and we were all given the one Spirit to drink.”   [1 Corinthians 12:13] The Father places the Spirit of Christ in His children by baptizing us with the Spirit.</a:t>
            </a:r>
          </a:p>
          <a:p>
            <a:pPr marL="171450" indent="-171450">
              <a:buFontTx/>
              <a:buChar char="-"/>
            </a:pPr>
            <a:r>
              <a:rPr lang="en-US" sz="1050" dirty="0">
                <a:ea typeface="Times New Roman" panose="02020603050405020304" pitchFamily="18" charset="0"/>
              </a:rPr>
              <a:t>Yet, even though all God’s children are baptized by the Spirit, we are commanded to be “filled with the Spirit.” [5:18] This is a repeatable event. Its interesting that we are never commanded to be “baptized by the Spirit” again.</a:t>
            </a:r>
          </a:p>
          <a:p>
            <a:r>
              <a:rPr lang="en-US" sz="1050" b="1" dirty="0">
                <a:ea typeface="Times New Roman" panose="02020603050405020304" pitchFamily="18" charset="0"/>
              </a:rPr>
              <a:t>One God and Father of all – overall, through all, and in all:</a:t>
            </a:r>
          </a:p>
          <a:p>
            <a:pPr marL="171450" indent="-171450">
              <a:buFontTx/>
              <a:buChar char="-"/>
            </a:pPr>
            <a:r>
              <a:rPr lang="en-US" sz="1050" dirty="0">
                <a:ea typeface="Times New Roman" panose="02020603050405020304" pitchFamily="18" charset="0"/>
              </a:rPr>
              <a:t>Paul likes to emphasize God as Father. [1:3, 1:17, 2:18, 3:14, 5:20]</a:t>
            </a:r>
          </a:p>
          <a:p>
            <a:pPr marL="171450" indent="-171450">
              <a:buFontTx/>
              <a:buChar char="-"/>
            </a:pPr>
            <a:r>
              <a:rPr lang="en-US" sz="1050" dirty="0">
                <a:ea typeface="Times New Roman" panose="02020603050405020304" pitchFamily="18" charset="0"/>
              </a:rPr>
              <a:t>We as Christ’s body have unity because God is over all, working through all, and in all. We have the same Father.</a:t>
            </a:r>
          </a:p>
        </p:txBody>
      </p:sp>
      <p:sp>
        <p:nvSpPr>
          <p:cNvPr id="54" name="Rectangle 53">
            <a:extLst>
              <a:ext uri="{FF2B5EF4-FFF2-40B4-BE49-F238E27FC236}">
                <a16:creationId xmlns:a16="http://schemas.microsoft.com/office/drawing/2014/main" id="{448B0532-4064-4480-3A26-EF54C7674D36}"/>
              </a:ext>
            </a:extLst>
          </p:cNvPr>
          <p:cNvSpPr/>
          <p:nvPr/>
        </p:nvSpPr>
        <p:spPr>
          <a:xfrm>
            <a:off x="24327" y="3078144"/>
            <a:ext cx="4650715" cy="4293483"/>
          </a:xfrm>
          <a:prstGeom prst="rect">
            <a:avLst/>
          </a:prstGeom>
        </p:spPr>
        <p:txBody>
          <a:bodyPr wrap="square">
            <a:spAutoFit/>
          </a:bodyPr>
          <a:lstStyle/>
          <a:p>
            <a:r>
              <a:rPr lang="en-US" sz="1050" b="1" i="1" baseline="30000" dirty="0">
                <a:solidFill>
                  <a:srgbClr val="000000"/>
                </a:solidFill>
              </a:rPr>
              <a:t>7 </a:t>
            </a:r>
            <a:r>
              <a:rPr lang="en-US" sz="1050" i="1" dirty="0">
                <a:solidFill>
                  <a:srgbClr val="000000"/>
                </a:solidFill>
              </a:rPr>
              <a:t>But to each one of us grace has been given as Christ apportioned it. </a:t>
            </a:r>
            <a:r>
              <a:rPr lang="en-US" sz="1050" b="1" i="1" baseline="30000" dirty="0">
                <a:solidFill>
                  <a:srgbClr val="000000"/>
                </a:solidFill>
              </a:rPr>
              <a:t>8 </a:t>
            </a:r>
            <a:r>
              <a:rPr lang="en-US" sz="1050" i="1" dirty="0">
                <a:solidFill>
                  <a:srgbClr val="000000"/>
                </a:solidFill>
              </a:rPr>
              <a:t>This is why it</a:t>
            </a:r>
            <a:r>
              <a:rPr lang="en-US" sz="1050" i="1" baseline="30000" dirty="0">
                <a:solidFill>
                  <a:srgbClr val="000000"/>
                </a:solidFill>
              </a:rPr>
              <a:t> </a:t>
            </a:r>
            <a:r>
              <a:rPr lang="en-US" sz="1050" i="1" dirty="0">
                <a:solidFill>
                  <a:srgbClr val="000000"/>
                </a:solidFill>
              </a:rPr>
              <a:t>says:</a:t>
            </a:r>
          </a:p>
          <a:p>
            <a:r>
              <a:rPr lang="en-US" sz="1050" i="1" dirty="0">
                <a:solidFill>
                  <a:srgbClr val="000000"/>
                </a:solidFill>
              </a:rPr>
              <a:t>“When he ascended on high,</a:t>
            </a:r>
            <a:br>
              <a:rPr lang="en-US" sz="1050" i="1" dirty="0">
                <a:solidFill>
                  <a:srgbClr val="000000"/>
                </a:solidFill>
              </a:rPr>
            </a:br>
            <a:r>
              <a:rPr lang="en-US" sz="1050" i="1" dirty="0">
                <a:solidFill>
                  <a:srgbClr val="000000"/>
                </a:solidFill>
              </a:rPr>
              <a:t>    he took many captives</a:t>
            </a:r>
            <a:br>
              <a:rPr lang="en-US" sz="1050" i="1" dirty="0">
                <a:solidFill>
                  <a:srgbClr val="000000"/>
                </a:solidFill>
              </a:rPr>
            </a:br>
            <a:r>
              <a:rPr lang="en-US" sz="1050" i="1" dirty="0">
                <a:solidFill>
                  <a:srgbClr val="000000"/>
                </a:solidFill>
              </a:rPr>
              <a:t>    and gave gifts to his people.”</a:t>
            </a:r>
          </a:p>
          <a:p>
            <a:r>
              <a:rPr lang="en-US" sz="1050" b="1" i="1" baseline="30000" dirty="0">
                <a:solidFill>
                  <a:srgbClr val="000000"/>
                </a:solidFill>
              </a:rPr>
              <a:t>9 </a:t>
            </a:r>
            <a:r>
              <a:rPr lang="en-US" sz="1050" i="1" dirty="0">
                <a:solidFill>
                  <a:srgbClr val="000000"/>
                </a:solidFill>
              </a:rPr>
              <a:t>(What does “he ascended” mean except that he also descended to the lower, earthly regions? </a:t>
            </a:r>
            <a:r>
              <a:rPr lang="en-US" sz="1050" b="1" i="1" baseline="30000" dirty="0">
                <a:solidFill>
                  <a:srgbClr val="000000"/>
                </a:solidFill>
              </a:rPr>
              <a:t>10 </a:t>
            </a:r>
            <a:r>
              <a:rPr lang="en-US" sz="1050" i="1" dirty="0">
                <a:solidFill>
                  <a:srgbClr val="000000"/>
                </a:solidFill>
              </a:rPr>
              <a:t>He who descended is the very one who ascended higher than all the heavens, in order to fill the whole universe.) </a:t>
            </a:r>
            <a:r>
              <a:rPr lang="en-US" sz="1050" b="1" i="1" baseline="30000" dirty="0">
                <a:solidFill>
                  <a:srgbClr val="000000"/>
                </a:solidFill>
              </a:rPr>
              <a:t>11 </a:t>
            </a:r>
            <a:r>
              <a:rPr lang="en-US" sz="1050" i="1" dirty="0">
                <a:solidFill>
                  <a:srgbClr val="000000"/>
                </a:solidFill>
              </a:rPr>
              <a:t>So Christ himself gave the apostles, the prophets, the evangelists, the pastors and teachers</a:t>
            </a:r>
          </a:p>
          <a:p>
            <a:r>
              <a:rPr lang="en-US" sz="1050" dirty="0">
                <a:solidFill>
                  <a:srgbClr val="000000"/>
                </a:solidFill>
              </a:rPr>
              <a:t>Ephesians 4:7-11</a:t>
            </a:r>
          </a:p>
          <a:p>
            <a:endParaRPr lang="en-US" sz="1050" dirty="0"/>
          </a:p>
          <a:p>
            <a:r>
              <a:rPr lang="en-US" sz="1050" b="1" dirty="0"/>
              <a:t>To Each one of us, grace has been given:</a:t>
            </a:r>
          </a:p>
          <a:p>
            <a:pPr marL="171450" indent="-171450">
              <a:buFontTx/>
              <a:buChar char="-"/>
            </a:pPr>
            <a:r>
              <a:rPr lang="en-US" sz="1050" dirty="0"/>
              <a:t>Unity in Diversity. All people have been given Spiritual gifts [1 Corinthians 12:7] Each one of us. There is no one who has not received the grace of Christ seen in His gifts.</a:t>
            </a:r>
          </a:p>
          <a:p>
            <a:pPr marL="171450" indent="-171450">
              <a:buFontTx/>
              <a:buChar char="-"/>
            </a:pPr>
            <a:r>
              <a:rPr lang="en-US" sz="1050" dirty="0"/>
              <a:t>Christ is in charge of these gifts (diversities). If we were in charge, they would lead us to division.</a:t>
            </a:r>
            <a:endParaRPr lang="en-US" sz="1050" b="1" dirty="0"/>
          </a:p>
          <a:p>
            <a:r>
              <a:rPr lang="en-US" sz="1050" b="1" dirty="0"/>
              <a:t>Christ gives these gifts out of His victory</a:t>
            </a:r>
          </a:p>
          <a:p>
            <a:pPr marL="171450" indent="-171450">
              <a:buFontTx/>
              <a:buChar char="-"/>
            </a:pPr>
            <a:r>
              <a:rPr lang="en-US" sz="1050" dirty="0"/>
              <a:t>When a victor came back into the city with his captives following behind, he would throw the booty of the conquest to the crowds of people cheering them on. Christ in his ascension of victory, leaves the church with all the gifts we need as His body to do His work. </a:t>
            </a:r>
            <a:endParaRPr lang="en-US" sz="1050" b="1" dirty="0"/>
          </a:p>
          <a:p>
            <a:r>
              <a:rPr lang="en-US" sz="1050" b="1" dirty="0"/>
              <a:t>Some of the gifts are:</a:t>
            </a:r>
          </a:p>
          <a:p>
            <a:pPr marL="171450" indent="-171450">
              <a:buFontTx/>
              <a:buChar char="-"/>
            </a:pPr>
            <a:r>
              <a:rPr lang="en-US" sz="1050" dirty="0"/>
              <a:t>Apostles, prophets, evangelists, shepherds, teachers.</a:t>
            </a:r>
          </a:p>
          <a:p>
            <a:pPr marL="171450" indent="-171450">
              <a:buFontTx/>
              <a:buChar char="-"/>
            </a:pPr>
            <a:r>
              <a:rPr lang="en-US" sz="1050" dirty="0"/>
              <a:t>These are “mantels” or gifts placed on some for certain tasks in Christ’s body.</a:t>
            </a:r>
          </a:p>
        </p:txBody>
      </p:sp>
      <p:sp>
        <p:nvSpPr>
          <p:cNvPr id="55" name="AutoShape 36">
            <a:extLst>
              <a:ext uri="{FF2B5EF4-FFF2-40B4-BE49-F238E27FC236}">
                <a16:creationId xmlns:a16="http://schemas.microsoft.com/office/drawing/2014/main" id="{503CD02C-E3D3-957E-CA89-68CADC3D9D96}"/>
              </a:ext>
            </a:extLst>
          </p:cNvPr>
          <p:cNvSpPr>
            <a:spLocks noChangeAspect="1" noEditPoints="1" noChangeArrowheads="1" noChangeShapeType="1" noTextEdit="1"/>
          </p:cNvSpPr>
          <p:nvPr/>
        </p:nvSpPr>
        <p:spPr bwMode="auto">
          <a:xfrm>
            <a:off x="479267" y="2690262"/>
            <a:ext cx="3808170" cy="288673"/>
          </a:xfrm>
          <a:prstGeom prst="roundRect">
            <a:avLst>
              <a:gd name="adj" fmla="val 16667"/>
            </a:avLst>
          </a:prstGeom>
          <a:solidFill>
            <a:srgbClr val="CCECFF"/>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marL="0" marR="0" algn="ctr">
              <a:spcBef>
                <a:spcPts val="0"/>
              </a:spcBef>
              <a:spcAft>
                <a:spcPts val="0"/>
              </a:spcAft>
            </a:pPr>
            <a:r>
              <a:rPr lang="en-US" sz="1200" b="1" cap="small" dirty="0">
                <a:effectLst>
                  <a:outerShdw blurRad="50800" dist="38100" algn="tr" rotWithShape="0">
                    <a:prstClr val="black">
                      <a:alpha val="40000"/>
                    </a:prstClr>
                  </a:outerShdw>
                </a:effectLst>
                <a:ea typeface="Times New Roman" panose="02020603050405020304" pitchFamily="18" charset="0"/>
              </a:rPr>
              <a:t>We have the unity of the Spirit, yet we are diverse [4:7-11]</a:t>
            </a:r>
            <a:endParaRPr lang="en-US" sz="1200" dirty="0">
              <a:effectLst/>
              <a:ea typeface="Times New Roman" panose="02020603050405020304" pitchFamily="18" charset="0"/>
            </a:endParaRPr>
          </a:p>
        </p:txBody>
      </p:sp>
    </p:spTree>
    <p:extLst>
      <p:ext uri="{BB962C8B-B14F-4D97-AF65-F5344CB8AC3E}">
        <p14:creationId xmlns:p14="http://schemas.microsoft.com/office/powerpoint/2010/main" val="3807714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A54B896-4322-8F03-96A2-AD735F2F6DFC}"/>
              </a:ext>
            </a:extLst>
          </p:cNvPr>
          <p:cNvSpPr txBox="1"/>
          <p:nvPr/>
        </p:nvSpPr>
        <p:spPr>
          <a:xfrm>
            <a:off x="9080500" y="7083579"/>
            <a:ext cx="359160" cy="230832"/>
          </a:xfrm>
          <a:prstGeom prst="rect">
            <a:avLst/>
          </a:prstGeom>
          <a:noFill/>
        </p:spPr>
        <p:txBody>
          <a:bodyPr wrap="square" rtlCol="0">
            <a:spAutoFit/>
          </a:bodyPr>
          <a:lstStyle/>
          <a:p>
            <a:r>
              <a:rPr lang="en-US" sz="900" dirty="0"/>
              <a:t>9.</a:t>
            </a:r>
          </a:p>
        </p:txBody>
      </p:sp>
      <p:sp>
        <p:nvSpPr>
          <p:cNvPr id="5" name="TextBox 4">
            <a:extLst>
              <a:ext uri="{FF2B5EF4-FFF2-40B4-BE49-F238E27FC236}">
                <a16:creationId xmlns:a16="http://schemas.microsoft.com/office/drawing/2014/main" id="{1BC2602D-7527-2C6D-8B50-84FC8A53AF16}"/>
              </a:ext>
            </a:extLst>
          </p:cNvPr>
          <p:cNvSpPr txBox="1"/>
          <p:nvPr/>
        </p:nvSpPr>
        <p:spPr>
          <a:xfrm>
            <a:off x="0" y="7084368"/>
            <a:ext cx="359160" cy="230832"/>
          </a:xfrm>
          <a:prstGeom prst="rect">
            <a:avLst/>
          </a:prstGeom>
          <a:noFill/>
        </p:spPr>
        <p:txBody>
          <a:bodyPr wrap="square" rtlCol="0">
            <a:spAutoFit/>
          </a:bodyPr>
          <a:lstStyle/>
          <a:p>
            <a:r>
              <a:rPr lang="en-US" sz="900" dirty="0"/>
              <a:t>8.</a:t>
            </a:r>
          </a:p>
        </p:txBody>
      </p:sp>
      <p:sp>
        <p:nvSpPr>
          <p:cNvPr id="12" name="AutoShape 26">
            <a:extLst>
              <a:ext uri="{FF2B5EF4-FFF2-40B4-BE49-F238E27FC236}">
                <a16:creationId xmlns:a16="http://schemas.microsoft.com/office/drawing/2014/main" id="{A5FC1635-DC21-9C9E-4520-E1FAE7DCA093}"/>
              </a:ext>
            </a:extLst>
          </p:cNvPr>
          <p:cNvSpPr>
            <a:spLocks noChangeAspect="1" noEditPoints="1" noChangeArrowheads="1" noChangeShapeType="1" noTextEdit="1"/>
          </p:cNvSpPr>
          <p:nvPr/>
        </p:nvSpPr>
        <p:spPr bwMode="auto">
          <a:xfrm>
            <a:off x="4965700" y="127050"/>
            <a:ext cx="4114800" cy="914400"/>
          </a:xfrm>
          <a:prstGeom prst="roundRect">
            <a:avLst>
              <a:gd name="adj" fmla="val 16667"/>
            </a:avLst>
          </a:prstGeom>
          <a:solidFill>
            <a:srgbClr val="CCFFFF"/>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marL="0" marR="0" algn="ctr">
              <a:spcBef>
                <a:spcPts val="0"/>
              </a:spcBef>
              <a:spcAft>
                <a:spcPts val="0"/>
              </a:spcAft>
            </a:pPr>
            <a:r>
              <a:rPr lang="en-US" sz="1200" b="1" cap="small" dirty="0">
                <a:effectLst>
                  <a:outerShdw blurRad="50800" dist="38100" algn="tr" rotWithShape="0">
                    <a:prstClr val="black">
                      <a:alpha val="40000"/>
                    </a:prstClr>
                  </a:outerShdw>
                </a:effectLst>
                <a:ea typeface="Times New Roman" panose="02020603050405020304" pitchFamily="18" charset="0"/>
              </a:rPr>
              <a:t>Kingdom Advancers:   </a:t>
            </a:r>
            <a:endParaRPr lang="en-US" sz="1200" dirty="0">
              <a:effectLst/>
              <a:ea typeface="Times New Roman" panose="02020603050405020304" pitchFamily="18" charset="0"/>
            </a:endParaRPr>
          </a:p>
          <a:p>
            <a:pPr marL="0" marR="0" algn="ctr">
              <a:spcBef>
                <a:spcPts val="0"/>
              </a:spcBef>
              <a:spcAft>
                <a:spcPts val="0"/>
              </a:spcAft>
            </a:pPr>
            <a:r>
              <a:rPr lang="en-US" sz="1200" b="1" dirty="0">
                <a:effectLst/>
                <a:ea typeface="Times New Roman" panose="02020603050405020304" pitchFamily="18" charset="0"/>
              </a:rPr>
              <a:t>Today, you will hear the most awesome news.  As you go out into the world advancing God’s Kingdom, you do not go alone, but as part of Christ’s body.</a:t>
            </a:r>
            <a:endParaRPr lang="en-US" sz="1200" dirty="0">
              <a:effectLst/>
              <a:ea typeface="Times New Roman" panose="02020603050405020304" pitchFamily="18" charset="0"/>
            </a:endParaRPr>
          </a:p>
          <a:p>
            <a:pPr marL="0" marR="0">
              <a:spcBef>
                <a:spcPts val="0"/>
              </a:spcBef>
              <a:spcAft>
                <a:spcPts val="0"/>
              </a:spcAft>
            </a:pPr>
            <a:r>
              <a:rPr lang="en-US" sz="1200" dirty="0">
                <a:effectLst/>
                <a:ea typeface="Times New Roman" panose="02020603050405020304" pitchFamily="18" charset="0"/>
              </a:rPr>
              <a:t> </a:t>
            </a:r>
          </a:p>
        </p:txBody>
      </p:sp>
      <p:sp>
        <p:nvSpPr>
          <p:cNvPr id="13" name="AutoShape 36">
            <a:extLst>
              <a:ext uri="{FF2B5EF4-FFF2-40B4-BE49-F238E27FC236}">
                <a16:creationId xmlns:a16="http://schemas.microsoft.com/office/drawing/2014/main" id="{E3FBA980-9539-8853-B17D-49705B2D6EA1}"/>
              </a:ext>
            </a:extLst>
          </p:cNvPr>
          <p:cNvSpPr>
            <a:spLocks noChangeAspect="1" noEditPoints="1" noChangeArrowheads="1" noChangeShapeType="1" noTextEdit="1"/>
          </p:cNvSpPr>
          <p:nvPr/>
        </p:nvSpPr>
        <p:spPr bwMode="auto">
          <a:xfrm>
            <a:off x="5406235" y="1163803"/>
            <a:ext cx="3233729" cy="284047"/>
          </a:xfrm>
          <a:prstGeom prst="roundRect">
            <a:avLst>
              <a:gd name="adj" fmla="val 16667"/>
            </a:avLst>
          </a:prstGeom>
          <a:solidFill>
            <a:srgbClr val="CCECFF"/>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marL="0" marR="0" algn="ctr">
              <a:spcBef>
                <a:spcPts val="0"/>
              </a:spcBef>
              <a:spcAft>
                <a:spcPts val="0"/>
              </a:spcAft>
            </a:pPr>
            <a:r>
              <a:rPr lang="en-US" sz="1200" b="1" cap="small" dirty="0">
                <a:effectLst>
                  <a:outerShdw blurRad="50800" dist="38100" algn="tr" rotWithShape="0">
                    <a:prstClr val="black">
                      <a:alpha val="40000"/>
                    </a:prstClr>
                  </a:outerShdw>
                </a:effectLst>
                <a:ea typeface="Times New Roman" panose="02020603050405020304" pitchFamily="18" charset="0"/>
              </a:rPr>
              <a:t>We have the unity of the Spirit [4:3-6]</a:t>
            </a:r>
            <a:endParaRPr lang="en-US" sz="1200" dirty="0">
              <a:effectLst/>
              <a:ea typeface="Times New Roman" panose="02020603050405020304" pitchFamily="18" charset="0"/>
            </a:endParaRPr>
          </a:p>
        </p:txBody>
      </p:sp>
      <p:sp>
        <p:nvSpPr>
          <p:cNvPr id="14" name="Rectangle 13">
            <a:extLst>
              <a:ext uri="{FF2B5EF4-FFF2-40B4-BE49-F238E27FC236}">
                <a16:creationId xmlns:a16="http://schemas.microsoft.com/office/drawing/2014/main" id="{55A9332A-BE11-71CE-EF03-784A7B720E6F}"/>
              </a:ext>
            </a:extLst>
          </p:cNvPr>
          <p:cNvSpPr/>
          <p:nvPr/>
        </p:nvSpPr>
        <p:spPr>
          <a:xfrm>
            <a:off x="4660900" y="1570203"/>
            <a:ext cx="4648200" cy="5840060"/>
          </a:xfrm>
          <a:prstGeom prst="rect">
            <a:avLst/>
          </a:prstGeom>
        </p:spPr>
        <p:txBody>
          <a:bodyPr wrap="square">
            <a:spAutoFit/>
          </a:bodyPr>
          <a:lstStyle/>
          <a:p>
            <a:r>
              <a:rPr lang="en-US" sz="1050" b="1" i="1" baseline="30000" dirty="0">
                <a:solidFill>
                  <a:srgbClr val="000000"/>
                </a:solidFill>
              </a:rPr>
              <a:t>3 </a:t>
            </a:r>
            <a:r>
              <a:rPr lang="en-US" sz="1050" i="1" dirty="0">
                <a:solidFill>
                  <a:srgbClr val="000000"/>
                </a:solidFill>
              </a:rPr>
              <a:t>Make every effort to keep the unity of the Spirit through the bond of peace. </a:t>
            </a:r>
            <a:r>
              <a:rPr lang="en-US" sz="1050" b="1" i="1" baseline="30000" dirty="0">
                <a:solidFill>
                  <a:srgbClr val="000000"/>
                </a:solidFill>
              </a:rPr>
              <a:t>4 </a:t>
            </a:r>
            <a:r>
              <a:rPr lang="en-US" sz="1050" i="1" dirty="0">
                <a:solidFill>
                  <a:srgbClr val="000000"/>
                </a:solidFill>
              </a:rPr>
              <a:t>There is one body and one Spirit, just as you were called to one hope when you were called; </a:t>
            </a:r>
            <a:r>
              <a:rPr lang="en-US" sz="1050" b="1" i="1" baseline="30000" dirty="0">
                <a:solidFill>
                  <a:srgbClr val="000000"/>
                </a:solidFill>
              </a:rPr>
              <a:t>5 </a:t>
            </a:r>
            <a:r>
              <a:rPr lang="en-US" sz="1050" i="1" dirty="0">
                <a:solidFill>
                  <a:srgbClr val="000000"/>
                </a:solidFill>
              </a:rPr>
              <a:t>one Lord, one faith, one baptism; </a:t>
            </a:r>
            <a:r>
              <a:rPr lang="en-US" sz="1050" b="1" i="1" baseline="30000" dirty="0">
                <a:solidFill>
                  <a:srgbClr val="000000"/>
                </a:solidFill>
              </a:rPr>
              <a:t>6 </a:t>
            </a:r>
            <a:r>
              <a:rPr lang="en-US" sz="1050" i="1" dirty="0">
                <a:solidFill>
                  <a:srgbClr val="000000"/>
                </a:solidFill>
              </a:rPr>
              <a:t>one God and Father of all, who is over all and through all and in all.</a:t>
            </a:r>
          </a:p>
          <a:p>
            <a:r>
              <a:rPr lang="en-US" sz="1050" i="1" dirty="0">
                <a:solidFill>
                  <a:srgbClr val="000000"/>
                </a:solidFill>
              </a:rPr>
              <a:t>Ephesians 4:3-6</a:t>
            </a:r>
          </a:p>
          <a:p>
            <a:endParaRPr lang="en-US" sz="1200" b="1" dirty="0">
              <a:ea typeface="Times New Roman" panose="02020603050405020304" pitchFamily="18" charset="0"/>
            </a:endParaRPr>
          </a:p>
          <a:p>
            <a:r>
              <a:rPr lang="en-US" sz="1200" b="1" dirty="0">
                <a:ea typeface="Times New Roman" panose="02020603050405020304" pitchFamily="18" charset="0"/>
              </a:rPr>
              <a:t>Wrapped around us are the cords of unity with Jesus Christ – the bond of peace wrapped around us by the present Holy Spirit:</a:t>
            </a:r>
          </a:p>
          <a:p>
            <a:endParaRPr lang="en-US" sz="1200" b="1" dirty="0">
              <a:ea typeface="Times New Roman" panose="02020603050405020304" pitchFamily="18" charset="0"/>
            </a:endParaRPr>
          </a:p>
          <a:p>
            <a:r>
              <a:rPr lang="en-US" sz="1050" b="1" dirty="0">
                <a:ea typeface="Times New Roman" panose="02020603050405020304" pitchFamily="18" charset="0"/>
              </a:rPr>
              <a:t>One body: </a:t>
            </a:r>
          </a:p>
          <a:p>
            <a:pPr marL="171450" indent="-171450">
              <a:buFontTx/>
              <a:buChar char="-"/>
            </a:pPr>
            <a:r>
              <a:rPr lang="en-US" sz="1050" dirty="0">
                <a:ea typeface="Times New Roman" panose="02020603050405020304" pitchFamily="18" charset="0"/>
              </a:rPr>
              <a:t>The Body of Christ in which we are all a necessary and integral part. (imagine a body without a finger, etc.)</a:t>
            </a:r>
          </a:p>
          <a:p>
            <a:pPr marL="171450" indent="-171450">
              <a:buFontTx/>
              <a:buChar char="-"/>
            </a:pPr>
            <a:r>
              <a:rPr lang="en-US" sz="1050" dirty="0">
                <a:ea typeface="Times New Roman" panose="02020603050405020304" pitchFamily="18" charset="0"/>
              </a:rPr>
              <a:t>In Ephesians 1, we see that the body of Christ shares in:</a:t>
            </a:r>
          </a:p>
          <a:p>
            <a:pPr marL="628650" lvl="1" indent="-171450">
              <a:buFontTx/>
              <a:buChar char="-"/>
            </a:pPr>
            <a:r>
              <a:rPr lang="en-US" sz="1050" dirty="0">
                <a:ea typeface="Times New Roman" panose="02020603050405020304" pitchFamily="18" charset="0"/>
              </a:rPr>
              <a:t>the Riches of Christ [1:18],</a:t>
            </a:r>
          </a:p>
          <a:p>
            <a:pPr marL="628650" lvl="1" indent="-171450">
              <a:buFontTx/>
              <a:buChar char="-"/>
            </a:pPr>
            <a:r>
              <a:rPr lang="en-US" sz="1050" dirty="0">
                <a:ea typeface="Times New Roman" panose="02020603050405020304" pitchFamily="18" charset="0"/>
              </a:rPr>
              <a:t>Resurrection Power [1:19], </a:t>
            </a:r>
          </a:p>
          <a:p>
            <a:pPr marL="628650" lvl="1" indent="-171450">
              <a:buFontTx/>
              <a:buChar char="-"/>
            </a:pPr>
            <a:r>
              <a:rPr lang="en-US" sz="1050" dirty="0">
                <a:ea typeface="Times New Roman" panose="02020603050405020304" pitchFamily="18" charset="0"/>
              </a:rPr>
              <a:t>Christ’s Ascended Authority [1:20-21], where all things even the devil are under his feet (and since we are His Body, under our feet as well) [1:22]</a:t>
            </a:r>
          </a:p>
          <a:p>
            <a:pPr marL="628650" lvl="1" indent="-171450">
              <a:buFontTx/>
              <a:buChar char="-"/>
            </a:pPr>
            <a:r>
              <a:rPr lang="en-US" sz="1050" dirty="0">
                <a:ea typeface="Times New Roman" panose="02020603050405020304" pitchFamily="18" charset="0"/>
              </a:rPr>
              <a:t>Fullness of Him [1:23]</a:t>
            </a:r>
          </a:p>
          <a:p>
            <a:r>
              <a:rPr lang="en-US" sz="1050" b="1" dirty="0">
                <a:ea typeface="Times New Roman" panose="02020603050405020304" pitchFamily="18" charset="0"/>
              </a:rPr>
              <a:t>One Spirit:</a:t>
            </a:r>
          </a:p>
          <a:p>
            <a:pPr marL="171450" indent="-171450">
              <a:buFontTx/>
              <a:buChar char="-"/>
            </a:pPr>
            <a:r>
              <a:rPr lang="en-US" sz="1050" dirty="0">
                <a:ea typeface="Times New Roman" panose="02020603050405020304" pitchFamily="18" charset="0"/>
              </a:rPr>
              <a:t>Christ’s Spirit [1:17; Romans 8:9]</a:t>
            </a:r>
          </a:p>
          <a:p>
            <a:pPr marL="171450" indent="-171450">
              <a:buFontTx/>
              <a:buChar char="-"/>
            </a:pPr>
            <a:r>
              <a:rPr lang="en-US" sz="1050" dirty="0">
                <a:ea typeface="Times New Roman" panose="02020603050405020304" pitchFamily="18" charset="0"/>
              </a:rPr>
              <a:t>The Spirit of Wisdom and Revelation [1:17]</a:t>
            </a:r>
          </a:p>
          <a:p>
            <a:pPr marL="171450" indent="-171450">
              <a:buFontTx/>
              <a:buChar char="-"/>
            </a:pPr>
            <a:r>
              <a:rPr lang="en-US" sz="1050" dirty="0">
                <a:ea typeface="Times New Roman" panose="02020603050405020304" pitchFamily="18" charset="0"/>
              </a:rPr>
              <a:t>The Spirit who enlightens us [1:18]</a:t>
            </a:r>
          </a:p>
          <a:p>
            <a:r>
              <a:rPr lang="en-US" sz="1050" b="1" dirty="0">
                <a:ea typeface="Times New Roman" panose="02020603050405020304" pitchFamily="18" charset="0"/>
              </a:rPr>
              <a:t>One Hope of Your calling:</a:t>
            </a:r>
          </a:p>
          <a:p>
            <a:pPr marL="171450" indent="-171450">
              <a:buFontTx/>
              <a:buChar char="-"/>
            </a:pPr>
            <a:r>
              <a:rPr lang="en-US" sz="1050" dirty="0">
                <a:ea typeface="Times New Roman" panose="02020603050405020304" pitchFamily="18" charset="0"/>
              </a:rPr>
              <a:t>The return of Christ to take His church to heaven</a:t>
            </a:r>
          </a:p>
          <a:p>
            <a:pPr marL="171450" indent="-171450">
              <a:buFontTx/>
              <a:buChar char="-"/>
            </a:pPr>
            <a:r>
              <a:rPr lang="en-US" sz="1050" dirty="0">
                <a:ea typeface="Times New Roman" panose="02020603050405020304" pitchFamily="18" charset="0"/>
              </a:rPr>
              <a:t>The Holy Spirit within is the assurance of this great promise  [1:13-14]</a:t>
            </a:r>
          </a:p>
          <a:p>
            <a:r>
              <a:rPr lang="en-US" sz="1050" b="1" dirty="0">
                <a:ea typeface="Times New Roman" panose="02020603050405020304" pitchFamily="18" charset="0"/>
              </a:rPr>
              <a:t>One Lord:</a:t>
            </a:r>
          </a:p>
          <a:p>
            <a:pPr marL="171450" indent="-171450">
              <a:buFontTx/>
              <a:buChar char="-"/>
            </a:pPr>
            <a:r>
              <a:rPr lang="en-US" sz="1050" dirty="0">
                <a:ea typeface="Times New Roman" panose="02020603050405020304" pitchFamily="18" charset="0"/>
              </a:rPr>
              <a:t>Question: How can we claim the same Lord and not walk together in unity? </a:t>
            </a:r>
          </a:p>
          <a:p>
            <a:pPr marL="171450" indent="-171450">
              <a:buFontTx/>
              <a:buChar char="-"/>
            </a:pPr>
            <a:r>
              <a:rPr lang="en-US" sz="1050" dirty="0">
                <a:ea typeface="Times New Roman" panose="02020603050405020304" pitchFamily="18" charset="0"/>
              </a:rPr>
              <a:t>Answer: We haven’t let Him be Lord.</a:t>
            </a:r>
          </a:p>
          <a:p>
            <a:r>
              <a:rPr lang="en-US" sz="1050" b="1" dirty="0">
                <a:ea typeface="Times New Roman" panose="02020603050405020304" pitchFamily="18" charset="0"/>
              </a:rPr>
              <a:t>One Faith:</a:t>
            </a:r>
          </a:p>
          <a:p>
            <a:pPr marL="171450" indent="-171450">
              <a:buFontTx/>
              <a:buChar char="-"/>
            </a:pPr>
            <a:r>
              <a:rPr lang="en-US" sz="1050" dirty="0">
                <a:ea typeface="Times New Roman" panose="02020603050405020304" pitchFamily="18" charset="0"/>
              </a:rPr>
              <a:t>There is only one body of truth deposited by Christ in His church, and this is “the faith.”</a:t>
            </a:r>
          </a:p>
          <a:p>
            <a:pPr marL="171450" indent="-171450">
              <a:buFontTx/>
              <a:buChar char="-"/>
            </a:pPr>
            <a:r>
              <a:rPr lang="en-US" sz="1050" dirty="0">
                <a:ea typeface="Times New Roman" panose="02020603050405020304" pitchFamily="18" charset="0"/>
              </a:rPr>
              <a:t>Christians may differ in some matters of interpretation and church practice; but all Christians must agree on “the faith.”</a:t>
            </a:r>
          </a:p>
        </p:txBody>
      </p:sp>
      <p:sp>
        <p:nvSpPr>
          <p:cNvPr id="15" name="TextBox 14">
            <a:extLst>
              <a:ext uri="{FF2B5EF4-FFF2-40B4-BE49-F238E27FC236}">
                <a16:creationId xmlns:a16="http://schemas.microsoft.com/office/drawing/2014/main" id="{A528E145-0FF0-8C4C-ABE1-ADB073197EFC}"/>
              </a:ext>
            </a:extLst>
          </p:cNvPr>
          <p:cNvSpPr txBox="1"/>
          <p:nvPr/>
        </p:nvSpPr>
        <p:spPr>
          <a:xfrm>
            <a:off x="0" y="0"/>
            <a:ext cx="1482519" cy="307777"/>
          </a:xfrm>
          <a:prstGeom prst="rect">
            <a:avLst/>
          </a:prstGeom>
          <a:noFill/>
        </p:spPr>
        <p:txBody>
          <a:bodyPr wrap="square" rtlCol="0">
            <a:spAutoFit/>
          </a:bodyPr>
          <a:lstStyle/>
          <a:p>
            <a:r>
              <a:rPr lang="en-US" sz="1400" b="1" dirty="0"/>
              <a:t>Notes:</a:t>
            </a:r>
          </a:p>
        </p:txBody>
      </p:sp>
    </p:spTree>
    <p:extLst>
      <p:ext uri="{BB962C8B-B14F-4D97-AF65-F5344CB8AC3E}">
        <p14:creationId xmlns:p14="http://schemas.microsoft.com/office/powerpoint/2010/main" val="286561476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1173</TotalTime>
  <Words>4714</Words>
  <Application>Microsoft Macintosh PowerPoint</Application>
  <PresentationFormat>Custom</PresentationFormat>
  <Paragraphs>355</Paragraphs>
  <Slides>8</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Arial</vt:lpstr>
      <vt:lpstr>Calibri</vt:lpstr>
      <vt:lpstr>Calibri Light</vt:lpstr>
      <vt:lpstr>Century Gothic</vt:lpstr>
      <vt:lpstr>Copperplate</vt:lpstr>
      <vt:lpstr>Poor Richard</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dave huizenga</dc:creator>
  <cp:lastModifiedBy>dave huizenga</cp:lastModifiedBy>
  <cp:revision>94</cp:revision>
  <cp:lastPrinted>2023-08-30T21:10:56Z</cp:lastPrinted>
  <dcterms:created xsi:type="dcterms:W3CDTF">2020-01-07T22:29:45Z</dcterms:created>
  <dcterms:modified xsi:type="dcterms:W3CDTF">2023-08-30T23:07:31Z</dcterms:modified>
</cp:coreProperties>
</file>