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sldIdLst>
    <p:sldId id="256" r:id="rId2"/>
    <p:sldId id="264" r:id="rId3"/>
    <p:sldId id="263" r:id="rId4"/>
    <p:sldId id="257" r:id="rId5"/>
  </p:sldIdLst>
  <p:sldSz cx="9321800" cy="7315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24" userDrawn="1">
          <p15:clr>
            <a:srgbClr val="A4A3A4"/>
          </p15:clr>
        </p15:guide>
        <p15:guide id="2" pos="29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711"/>
    <p:restoredTop sz="92095"/>
  </p:normalViewPr>
  <p:slideViewPr>
    <p:cSldViewPr snapToGrid="0" snapToObjects="1">
      <p:cViewPr>
        <p:scale>
          <a:sx n="128" d="100"/>
          <a:sy n="128" d="100"/>
        </p:scale>
        <p:origin x="208" y="-2464"/>
      </p:cViewPr>
      <p:guideLst>
        <p:guide orient="horz" pos="2424"/>
        <p:guide pos="29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979320-7DAA-F343-ABC9-06E5CD48CF47}" type="datetimeFigureOut">
              <a:rPr lang="en-US" smtClean="0"/>
              <a:t>9/13/23</a:t>
            </a:fld>
            <a:endParaRPr lang="en-US"/>
          </a:p>
        </p:txBody>
      </p:sp>
      <p:sp>
        <p:nvSpPr>
          <p:cNvPr id="4" name="Slide Image Placeholder 3"/>
          <p:cNvSpPr>
            <a:spLocks noGrp="1" noRot="1" noChangeAspect="1"/>
          </p:cNvSpPr>
          <p:nvPr>
            <p:ph type="sldImg" idx="2"/>
          </p:nvPr>
        </p:nvSpPr>
        <p:spPr>
          <a:xfrm>
            <a:off x="1462088" y="1143000"/>
            <a:ext cx="39338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6FA840-2915-F344-9CBB-CA449EF18B8C}" type="slidenum">
              <a:rPr lang="en-US" smtClean="0"/>
              <a:t>‹#›</a:t>
            </a:fld>
            <a:endParaRPr lang="en-US"/>
          </a:p>
        </p:txBody>
      </p:sp>
    </p:spTree>
    <p:extLst>
      <p:ext uri="{BB962C8B-B14F-4D97-AF65-F5344CB8AC3E}">
        <p14:creationId xmlns:p14="http://schemas.microsoft.com/office/powerpoint/2010/main" val="1057269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1</a:t>
            </a:fld>
            <a:endParaRPr lang="en-US"/>
          </a:p>
        </p:txBody>
      </p:sp>
    </p:spTree>
    <p:extLst>
      <p:ext uri="{BB962C8B-B14F-4D97-AF65-F5344CB8AC3E}">
        <p14:creationId xmlns:p14="http://schemas.microsoft.com/office/powerpoint/2010/main" val="2942018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2</a:t>
            </a:fld>
            <a:endParaRPr lang="en-US"/>
          </a:p>
        </p:txBody>
      </p:sp>
    </p:spTree>
    <p:extLst>
      <p:ext uri="{BB962C8B-B14F-4D97-AF65-F5344CB8AC3E}">
        <p14:creationId xmlns:p14="http://schemas.microsoft.com/office/powerpoint/2010/main" val="376379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4</a:t>
            </a:fld>
            <a:endParaRPr lang="en-US"/>
          </a:p>
        </p:txBody>
      </p:sp>
    </p:spTree>
    <p:extLst>
      <p:ext uri="{BB962C8B-B14F-4D97-AF65-F5344CB8AC3E}">
        <p14:creationId xmlns:p14="http://schemas.microsoft.com/office/powerpoint/2010/main" val="2348596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9135" y="1197187"/>
            <a:ext cx="7923530" cy="2546773"/>
          </a:xfrm>
        </p:spPr>
        <p:txBody>
          <a:bodyPr anchor="b"/>
          <a:lstStyle>
            <a:lvl1pPr algn="ctr">
              <a:defRPr sz="6116"/>
            </a:lvl1pPr>
          </a:lstStyle>
          <a:p>
            <a:r>
              <a:rPr lang="en-US"/>
              <a:t>Click to edit Master title style</a:t>
            </a:r>
            <a:endParaRPr lang="en-US" dirty="0"/>
          </a:p>
        </p:txBody>
      </p:sp>
      <p:sp>
        <p:nvSpPr>
          <p:cNvPr id="3" name="Subtitle 2"/>
          <p:cNvSpPr>
            <a:spLocks noGrp="1"/>
          </p:cNvSpPr>
          <p:nvPr>
            <p:ph type="subTitle" idx="1"/>
          </p:nvPr>
        </p:nvSpPr>
        <p:spPr>
          <a:xfrm>
            <a:off x="1165225" y="3842174"/>
            <a:ext cx="6991350" cy="1766146"/>
          </a:xfrm>
        </p:spPr>
        <p:txBody>
          <a:bodyPr/>
          <a:lstStyle>
            <a:lvl1pPr marL="0" indent="0" algn="ctr">
              <a:buNone/>
              <a:defRPr sz="2447"/>
            </a:lvl1pPr>
            <a:lvl2pPr marL="466070" indent="0" algn="ctr">
              <a:buNone/>
              <a:defRPr sz="2039"/>
            </a:lvl2pPr>
            <a:lvl3pPr marL="932139" indent="0" algn="ctr">
              <a:buNone/>
              <a:defRPr sz="1835"/>
            </a:lvl3pPr>
            <a:lvl4pPr marL="1398209" indent="0" algn="ctr">
              <a:buNone/>
              <a:defRPr sz="1631"/>
            </a:lvl4pPr>
            <a:lvl5pPr marL="1864279" indent="0" algn="ctr">
              <a:buNone/>
              <a:defRPr sz="1631"/>
            </a:lvl5pPr>
            <a:lvl6pPr marL="2330348" indent="0" algn="ctr">
              <a:buNone/>
              <a:defRPr sz="1631"/>
            </a:lvl6pPr>
            <a:lvl7pPr marL="2796418" indent="0" algn="ctr">
              <a:buNone/>
              <a:defRPr sz="1631"/>
            </a:lvl7pPr>
            <a:lvl8pPr marL="3262488" indent="0" algn="ctr">
              <a:buNone/>
              <a:defRPr sz="1631"/>
            </a:lvl8pPr>
            <a:lvl9pPr marL="3728557" indent="0" algn="ctr">
              <a:buNone/>
              <a:defRPr sz="16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9/13/23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256388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9/13/23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301202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914" y="389467"/>
            <a:ext cx="2010013"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40874" y="389467"/>
            <a:ext cx="5913517"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9/13/23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402762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9/13/23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912201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6019" y="1823722"/>
            <a:ext cx="8040053" cy="3042919"/>
          </a:xfrm>
        </p:spPr>
        <p:txBody>
          <a:bodyPr anchor="b"/>
          <a:lstStyle>
            <a:lvl1pPr>
              <a:defRPr sz="6116"/>
            </a:lvl1pPr>
          </a:lstStyle>
          <a:p>
            <a:r>
              <a:rPr lang="en-US"/>
              <a:t>Click to edit Master title style</a:t>
            </a:r>
            <a:endParaRPr lang="en-US" dirty="0"/>
          </a:p>
        </p:txBody>
      </p:sp>
      <p:sp>
        <p:nvSpPr>
          <p:cNvPr id="3" name="Text Placeholder 2"/>
          <p:cNvSpPr>
            <a:spLocks noGrp="1"/>
          </p:cNvSpPr>
          <p:nvPr>
            <p:ph type="body" idx="1"/>
          </p:nvPr>
        </p:nvSpPr>
        <p:spPr>
          <a:xfrm>
            <a:off x="636019" y="4895429"/>
            <a:ext cx="8040053" cy="1600199"/>
          </a:xfrm>
        </p:spPr>
        <p:txBody>
          <a:bodyPr/>
          <a:lstStyle>
            <a:lvl1pPr marL="0" indent="0">
              <a:buNone/>
              <a:defRPr sz="2447">
                <a:solidFill>
                  <a:schemeClr val="tx1"/>
                </a:solidFill>
              </a:defRPr>
            </a:lvl1pPr>
            <a:lvl2pPr marL="466070" indent="0">
              <a:buNone/>
              <a:defRPr sz="2039">
                <a:solidFill>
                  <a:schemeClr val="tx1">
                    <a:tint val="75000"/>
                  </a:schemeClr>
                </a:solidFill>
              </a:defRPr>
            </a:lvl2pPr>
            <a:lvl3pPr marL="932139" indent="0">
              <a:buNone/>
              <a:defRPr sz="1835">
                <a:solidFill>
                  <a:schemeClr val="tx1">
                    <a:tint val="75000"/>
                  </a:schemeClr>
                </a:solidFill>
              </a:defRPr>
            </a:lvl3pPr>
            <a:lvl4pPr marL="1398209" indent="0">
              <a:buNone/>
              <a:defRPr sz="1631">
                <a:solidFill>
                  <a:schemeClr val="tx1">
                    <a:tint val="75000"/>
                  </a:schemeClr>
                </a:solidFill>
              </a:defRPr>
            </a:lvl4pPr>
            <a:lvl5pPr marL="1864279" indent="0">
              <a:buNone/>
              <a:defRPr sz="1631">
                <a:solidFill>
                  <a:schemeClr val="tx1">
                    <a:tint val="75000"/>
                  </a:schemeClr>
                </a:solidFill>
              </a:defRPr>
            </a:lvl5pPr>
            <a:lvl6pPr marL="2330348" indent="0">
              <a:buNone/>
              <a:defRPr sz="1631">
                <a:solidFill>
                  <a:schemeClr val="tx1">
                    <a:tint val="75000"/>
                  </a:schemeClr>
                </a:solidFill>
              </a:defRPr>
            </a:lvl6pPr>
            <a:lvl7pPr marL="2796418" indent="0">
              <a:buNone/>
              <a:defRPr sz="1631">
                <a:solidFill>
                  <a:schemeClr val="tx1">
                    <a:tint val="75000"/>
                  </a:schemeClr>
                </a:solidFill>
              </a:defRPr>
            </a:lvl7pPr>
            <a:lvl8pPr marL="3262488" indent="0">
              <a:buNone/>
              <a:defRPr sz="1631">
                <a:solidFill>
                  <a:schemeClr val="tx1">
                    <a:tint val="75000"/>
                  </a:schemeClr>
                </a:solidFill>
              </a:defRPr>
            </a:lvl8pPr>
            <a:lvl9pPr marL="3728557" indent="0">
              <a:buNone/>
              <a:defRPr sz="16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B0CD2-02C3-DF4C-BBFF-2F24535D5947}" type="datetimeFigureOut">
              <a:rPr lang="en-US" smtClean="0"/>
              <a:t>9/13/23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041585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40874"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19161"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6B0CD2-02C3-DF4C-BBFF-2F24535D5947}" type="datetimeFigureOut">
              <a:rPr lang="en-US" smtClean="0"/>
              <a:t>9/13/23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43536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2088" y="389468"/>
            <a:ext cx="8040053"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42089" y="1793241"/>
            <a:ext cx="3943558"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4" name="Content Placeholder 3"/>
          <p:cNvSpPr>
            <a:spLocks noGrp="1"/>
          </p:cNvSpPr>
          <p:nvPr>
            <p:ph sz="half" idx="2"/>
          </p:nvPr>
        </p:nvSpPr>
        <p:spPr>
          <a:xfrm>
            <a:off x="642089" y="2672080"/>
            <a:ext cx="3943558"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19162" y="1793241"/>
            <a:ext cx="3962979"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6" name="Content Placeholder 5"/>
          <p:cNvSpPr>
            <a:spLocks noGrp="1"/>
          </p:cNvSpPr>
          <p:nvPr>
            <p:ph sz="quarter" idx="4"/>
          </p:nvPr>
        </p:nvSpPr>
        <p:spPr>
          <a:xfrm>
            <a:off x="4719162" y="2672080"/>
            <a:ext cx="3962979"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6B0CD2-02C3-DF4C-BBFF-2F24535D5947}" type="datetimeFigureOut">
              <a:rPr lang="en-US" smtClean="0"/>
              <a:t>9/13/23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380893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6B0CD2-02C3-DF4C-BBFF-2F24535D5947}" type="datetimeFigureOut">
              <a:rPr lang="en-US" smtClean="0"/>
              <a:t>9/13/23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751580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B0CD2-02C3-DF4C-BBFF-2F24535D5947}" type="datetimeFigureOut">
              <a:rPr lang="en-US" smtClean="0"/>
              <a:t>9/13/23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589807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Content Placeholder 2"/>
          <p:cNvSpPr>
            <a:spLocks noGrp="1"/>
          </p:cNvSpPr>
          <p:nvPr>
            <p:ph idx="1"/>
          </p:nvPr>
        </p:nvSpPr>
        <p:spPr>
          <a:xfrm>
            <a:off x="3962979" y="1053255"/>
            <a:ext cx="4719161" cy="5198533"/>
          </a:xfrm>
        </p:spPr>
        <p:txBody>
          <a:bodyPr/>
          <a:lstStyle>
            <a:lvl1pPr>
              <a:defRPr sz="3262"/>
            </a:lvl1pPr>
            <a:lvl2pPr>
              <a:defRPr sz="2854"/>
            </a:lvl2pPr>
            <a:lvl3pPr>
              <a:defRPr sz="2447"/>
            </a:lvl3pPr>
            <a:lvl4pPr>
              <a:defRPr sz="2039"/>
            </a:lvl4pPr>
            <a:lvl5pPr>
              <a:defRPr sz="2039"/>
            </a:lvl5pPr>
            <a:lvl6pPr>
              <a:defRPr sz="2039"/>
            </a:lvl6pPr>
            <a:lvl7pPr>
              <a:defRPr sz="2039"/>
            </a:lvl7pPr>
            <a:lvl8pPr>
              <a:defRPr sz="2039"/>
            </a:lvl8pPr>
            <a:lvl9pPr>
              <a:defRPr sz="20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9/13/23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63710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3962979" y="1053255"/>
            <a:ext cx="4719161" cy="5198533"/>
          </a:xfrm>
        </p:spPr>
        <p:txBody>
          <a:bodyPr anchor="t"/>
          <a:lstStyle>
            <a:lvl1pPr marL="0" indent="0">
              <a:buNone/>
              <a:defRPr sz="3262"/>
            </a:lvl1pPr>
            <a:lvl2pPr marL="466070" indent="0">
              <a:buNone/>
              <a:defRPr sz="2854"/>
            </a:lvl2pPr>
            <a:lvl3pPr marL="932139" indent="0">
              <a:buNone/>
              <a:defRPr sz="2447"/>
            </a:lvl3pPr>
            <a:lvl4pPr marL="1398209" indent="0">
              <a:buNone/>
              <a:defRPr sz="2039"/>
            </a:lvl4pPr>
            <a:lvl5pPr marL="1864279" indent="0">
              <a:buNone/>
              <a:defRPr sz="2039"/>
            </a:lvl5pPr>
            <a:lvl6pPr marL="2330348" indent="0">
              <a:buNone/>
              <a:defRPr sz="2039"/>
            </a:lvl6pPr>
            <a:lvl7pPr marL="2796418" indent="0">
              <a:buNone/>
              <a:defRPr sz="2039"/>
            </a:lvl7pPr>
            <a:lvl8pPr marL="3262488" indent="0">
              <a:buNone/>
              <a:defRPr sz="2039"/>
            </a:lvl8pPr>
            <a:lvl9pPr marL="3728557" indent="0">
              <a:buNone/>
              <a:defRPr sz="2039"/>
            </a:lvl9pPr>
          </a:lstStyle>
          <a:p>
            <a:r>
              <a:rPr lang="en-US"/>
              <a:t>Click icon to add picture</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9/13/23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874884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874" y="389468"/>
            <a:ext cx="8040053"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40874" y="1947333"/>
            <a:ext cx="8040053"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874" y="6780108"/>
            <a:ext cx="2097405" cy="389467"/>
          </a:xfrm>
          <a:prstGeom prst="rect">
            <a:avLst/>
          </a:prstGeom>
        </p:spPr>
        <p:txBody>
          <a:bodyPr vert="horz" lIns="91440" tIns="45720" rIns="91440" bIns="45720" rtlCol="0" anchor="ctr"/>
          <a:lstStyle>
            <a:lvl1pPr algn="l">
              <a:defRPr sz="1223">
                <a:solidFill>
                  <a:schemeClr val="tx1">
                    <a:tint val="75000"/>
                  </a:schemeClr>
                </a:solidFill>
              </a:defRPr>
            </a:lvl1pPr>
          </a:lstStyle>
          <a:p>
            <a:fld id="{896B0CD2-02C3-DF4C-BBFF-2F24535D5947}" type="datetimeFigureOut">
              <a:rPr lang="en-US" smtClean="0"/>
              <a:t>9/13/23</a:t>
            </a:fld>
            <a:endParaRPr lang="en-US"/>
          </a:p>
        </p:txBody>
      </p:sp>
      <p:sp>
        <p:nvSpPr>
          <p:cNvPr id="5" name="Footer Placeholder 4"/>
          <p:cNvSpPr>
            <a:spLocks noGrp="1"/>
          </p:cNvSpPr>
          <p:nvPr>
            <p:ph type="ftr" sz="quarter" idx="3"/>
          </p:nvPr>
        </p:nvSpPr>
        <p:spPr>
          <a:xfrm>
            <a:off x="3087846" y="6780108"/>
            <a:ext cx="3146108" cy="389467"/>
          </a:xfrm>
          <a:prstGeom prst="rect">
            <a:avLst/>
          </a:prstGeom>
        </p:spPr>
        <p:txBody>
          <a:bodyPr vert="horz" lIns="91440" tIns="45720" rIns="91440" bIns="45720" rtlCol="0" anchor="ctr"/>
          <a:lstStyle>
            <a:lvl1pPr algn="ctr">
              <a:defRPr sz="12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83521" y="6780108"/>
            <a:ext cx="2097405" cy="389467"/>
          </a:xfrm>
          <a:prstGeom prst="rect">
            <a:avLst/>
          </a:prstGeom>
        </p:spPr>
        <p:txBody>
          <a:bodyPr vert="horz" lIns="91440" tIns="45720" rIns="91440" bIns="45720" rtlCol="0" anchor="ctr"/>
          <a:lstStyle>
            <a:lvl1pPr algn="r">
              <a:defRPr sz="1223">
                <a:solidFill>
                  <a:schemeClr val="tx1">
                    <a:tint val="75000"/>
                  </a:schemeClr>
                </a:solidFill>
              </a:defRPr>
            </a:lvl1pPr>
          </a:lstStyle>
          <a:p>
            <a:fld id="{039C443C-0AD0-584D-B391-51D273C95A8C}" type="slidenum">
              <a:rPr lang="en-US" smtClean="0"/>
              <a:t>‹#›</a:t>
            </a:fld>
            <a:endParaRPr lang="en-US"/>
          </a:p>
        </p:txBody>
      </p:sp>
    </p:spTree>
    <p:extLst>
      <p:ext uri="{BB962C8B-B14F-4D97-AF65-F5344CB8AC3E}">
        <p14:creationId xmlns:p14="http://schemas.microsoft.com/office/powerpoint/2010/main" val="22696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32139" rtl="0" eaLnBrk="1" latinLnBrk="0" hangingPunct="1">
        <a:lnSpc>
          <a:spcPct val="90000"/>
        </a:lnSpc>
        <a:spcBef>
          <a:spcPct val="0"/>
        </a:spcBef>
        <a:buNone/>
        <a:defRPr sz="4485" kern="1200">
          <a:solidFill>
            <a:schemeClr val="tx1"/>
          </a:solidFill>
          <a:latin typeface="+mj-lt"/>
          <a:ea typeface="+mj-ea"/>
          <a:cs typeface="+mj-cs"/>
        </a:defRPr>
      </a:lvl1pPr>
    </p:titleStyle>
    <p:bodyStyle>
      <a:lvl1pPr marL="233035" indent="-233035" algn="l" defTabSz="932139" rtl="0" eaLnBrk="1" latinLnBrk="0" hangingPunct="1">
        <a:lnSpc>
          <a:spcPct val="90000"/>
        </a:lnSpc>
        <a:spcBef>
          <a:spcPts val="1019"/>
        </a:spcBef>
        <a:buFont typeface="Arial" panose="020B0604020202020204" pitchFamily="34" charset="0"/>
        <a:buChar char="•"/>
        <a:defRPr sz="2854" kern="1200">
          <a:solidFill>
            <a:schemeClr val="tx1"/>
          </a:solidFill>
          <a:latin typeface="+mn-lt"/>
          <a:ea typeface="+mn-ea"/>
          <a:cs typeface="+mn-cs"/>
        </a:defRPr>
      </a:lvl1pPr>
      <a:lvl2pPr marL="699105" indent="-233035" algn="l" defTabSz="932139" rtl="0" eaLnBrk="1" latinLnBrk="0" hangingPunct="1">
        <a:lnSpc>
          <a:spcPct val="90000"/>
        </a:lnSpc>
        <a:spcBef>
          <a:spcPts val="510"/>
        </a:spcBef>
        <a:buFont typeface="Arial" panose="020B0604020202020204" pitchFamily="34" charset="0"/>
        <a:buChar char="•"/>
        <a:defRPr sz="2447" kern="1200">
          <a:solidFill>
            <a:schemeClr val="tx1"/>
          </a:solidFill>
          <a:latin typeface="+mn-lt"/>
          <a:ea typeface="+mn-ea"/>
          <a:cs typeface="+mn-cs"/>
        </a:defRPr>
      </a:lvl2pPr>
      <a:lvl3pPr marL="1165174" indent="-233035" algn="l" defTabSz="932139" rtl="0" eaLnBrk="1" latinLnBrk="0" hangingPunct="1">
        <a:lnSpc>
          <a:spcPct val="90000"/>
        </a:lnSpc>
        <a:spcBef>
          <a:spcPts val="510"/>
        </a:spcBef>
        <a:buFont typeface="Arial" panose="020B0604020202020204" pitchFamily="34" charset="0"/>
        <a:buChar char="•"/>
        <a:defRPr sz="2039" kern="1200">
          <a:solidFill>
            <a:schemeClr val="tx1"/>
          </a:solidFill>
          <a:latin typeface="+mn-lt"/>
          <a:ea typeface="+mn-ea"/>
          <a:cs typeface="+mn-cs"/>
        </a:defRPr>
      </a:lvl3pPr>
      <a:lvl4pPr marL="163124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4pPr>
      <a:lvl5pPr marL="209731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5pPr>
      <a:lvl6pPr marL="256338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6pPr>
      <a:lvl7pPr marL="302945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7pPr>
      <a:lvl8pPr marL="349552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8pPr>
      <a:lvl9pPr marL="3961592"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9pPr>
    </p:bodyStyle>
    <p:otherStyle>
      <a:defPPr>
        <a:defRPr lang="en-US"/>
      </a:defPPr>
      <a:lvl1pPr marL="0" algn="l" defTabSz="932139" rtl="0" eaLnBrk="1" latinLnBrk="0" hangingPunct="1">
        <a:defRPr sz="1835" kern="1200">
          <a:solidFill>
            <a:schemeClr val="tx1"/>
          </a:solidFill>
          <a:latin typeface="+mn-lt"/>
          <a:ea typeface="+mn-ea"/>
          <a:cs typeface="+mn-cs"/>
        </a:defRPr>
      </a:lvl1pPr>
      <a:lvl2pPr marL="466070" algn="l" defTabSz="932139" rtl="0" eaLnBrk="1" latinLnBrk="0" hangingPunct="1">
        <a:defRPr sz="1835" kern="1200">
          <a:solidFill>
            <a:schemeClr val="tx1"/>
          </a:solidFill>
          <a:latin typeface="+mn-lt"/>
          <a:ea typeface="+mn-ea"/>
          <a:cs typeface="+mn-cs"/>
        </a:defRPr>
      </a:lvl2pPr>
      <a:lvl3pPr marL="932139" algn="l" defTabSz="932139" rtl="0" eaLnBrk="1" latinLnBrk="0" hangingPunct="1">
        <a:defRPr sz="1835" kern="1200">
          <a:solidFill>
            <a:schemeClr val="tx1"/>
          </a:solidFill>
          <a:latin typeface="+mn-lt"/>
          <a:ea typeface="+mn-ea"/>
          <a:cs typeface="+mn-cs"/>
        </a:defRPr>
      </a:lvl3pPr>
      <a:lvl4pPr marL="1398209" algn="l" defTabSz="932139" rtl="0" eaLnBrk="1" latinLnBrk="0" hangingPunct="1">
        <a:defRPr sz="1835" kern="1200">
          <a:solidFill>
            <a:schemeClr val="tx1"/>
          </a:solidFill>
          <a:latin typeface="+mn-lt"/>
          <a:ea typeface="+mn-ea"/>
          <a:cs typeface="+mn-cs"/>
        </a:defRPr>
      </a:lvl4pPr>
      <a:lvl5pPr marL="1864279" algn="l" defTabSz="932139" rtl="0" eaLnBrk="1" latinLnBrk="0" hangingPunct="1">
        <a:defRPr sz="1835" kern="1200">
          <a:solidFill>
            <a:schemeClr val="tx1"/>
          </a:solidFill>
          <a:latin typeface="+mn-lt"/>
          <a:ea typeface="+mn-ea"/>
          <a:cs typeface="+mn-cs"/>
        </a:defRPr>
      </a:lvl5pPr>
      <a:lvl6pPr marL="2330348" algn="l" defTabSz="932139" rtl="0" eaLnBrk="1" latinLnBrk="0" hangingPunct="1">
        <a:defRPr sz="1835" kern="1200">
          <a:solidFill>
            <a:schemeClr val="tx1"/>
          </a:solidFill>
          <a:latin typeface="+mn-lt"/>
          <a:ea typeface="+mn-ea"/>
          <a:cs typeface="+mn-cs"/>
        </a:defRPr>
      </a:lvl6pPr>
      <a:lvl7pPr marL="2796418" algn="l" defTabSz="932139" rtl="0" eaLnBrk="1" latinLnBrk="0" hangingPunct="1">
        <a:defRPr sz="1835" kern="1200">
          <a:solidFill>
            <a:schemeClr val="tx1"/>
          </a:solidFill>
          <a:latin typeface="+mn-lt"/>
          <a:ea typeface="+mn-ea"/>
          <a:cs typeface="+mn-cs"/>
        </a:defRPr>
      </a:lvl7pPr>
      <a:lvl8pPr marL="3262488" algn="l" defTabSz="932139" rtl="0" eaLnBrk="1" latinLnBrk="0" hangingPunct="1">
        <a:defRPr sz="1835" kern="1200">
          <a:solidFill>
            <a:schemeClr val="tx1"/>
          </a:solidFill>
          <a:latin typeface="+mn-lt"/>
          <a:ea typeface="+mn-ea"/>
          <a:cs typeface="+mn-cs"/>
        </a:defRPr>
      </a:lvl8pPr>
      <a:lvl9pPr marL="3728557" algn="l" defTabSz="932139" rtl="0" eaLnBrk="1" latinLnBrk="0" hangingPunct="1">
        <a:defRPr sz="18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97345D3D-5B17-E546-BA43-BB3834DEB05A}"/>
              </a:ext>
            </a:extLst>
          </p:cNvPr>
          <p:cNvSpPr/>
          <p:nvPr/>
        </p:nvSpPr>
        <p:spPr>
          <a:xfrm>
            <a:off x="6834300" y="831105"/>
            <a:ext cx="1633213" cy="261610"/>
          </a:xfrm>
          <a:prstGeom prst="rect">
            <a:avLst/>
          </a:prstGeom>
        </p:spPr>
        <p:txBody>
          <a:bodyPr wrap="square">
            <a:spAutoFit/>
          </a:bodyPr>
          <a:lstStyle/>
          <a:p>
            <a:pPr marR="0" lvl="0">
              <a:spcBef>
                <a:spcPts val="0"/>
              </a:spcBef>
              <a:spcAft>
                <a:spcPts val="0"/>
              </a:spcAft>
              <a:tabLst>
                <a:tab pos="685800" algn="l"/>
              </a:tabLst>
            </a:pPr>
            <a:r>
              <a:rPr lang="en-US" sz="1050" dirty="0">
                <a:solidFill>
                  <a:schemeClr val="accent4"/>
                </a:solidFill>
                <a:ea typeface="Times New Roman" panose="02020603050405020304" pitchFamily="18" charset="0"/>
              </a:rPr>
              <a:t>Defending Our Identity</a:t>
            </a:r>
          </a:p>
        </p:txBody>
      </p:sp>
      <p:sp>
        <p:nvSpPr>
          <p:cNvPr id="21" name="TextBox 20">
            <a:extLst>
              <a:ext uri="{FF2B5EF4-FFF2-40B4-BE49-F238E27FC236}">
                <a16:creationId xmlns:a16="http://schemas.microsoft.com/office/drawing/2014/main" id="{92661419-1AD0-C943-B727-C699436AACDD}"/>
              </a:ext>
            </a:extLst>
          </p:cNvPr>
          <p:cNvSpPr txBox="1"/>
          <p:nvPr/>
        </p:nvSpPr>
        <p:spPr>
          <a:xfrm>
            <a:off x="5729812" y="686597"/>
            <a:ext cx="1234633" cy="461665"/>
          </a:xfrm>
          <a:prstGeom prst="rect">
            <a:avLst/>
          </a:prstGeom>
          <a:noFill/>
        </p:spPr>
        <p:txBody>
          <a:bodyPr wrap="square" rtlCol="0">
            <a:spAutoFit/>
          </a:bodyPr>
          <a:lstStyle/>
          <a:p>
            <a:r>
              <a:rPr lang="en-US" sz="2400" b="1" dirty="0">
                <a:solidFill>
                  <a:schemeClr val="accent4"/>
                </a:solidFill>
                <a:latin typeface="Copperplate" panose="02000504000000020004" pitchFamily="2" charset="77"/>
              </a:rPr>
              <a:t>Stand</a:t>
            </a:r>
          </a:p>
        </p:txBody>
      </p:sp>
      <p:sp>
        <p:nvSpPr>
          <p:cNvPr id="23" name="Rectangle 22">
            <a:extLst>
              <a:ext uri="{FF2B5EF4-FFF2-40B4-BE49-F238E27FC236}">
                <a16:creationId xmlns:a16="http://schemas.microsoft.com/office/drawing/2014/main" id="{25E6A0F3-31DD-9C4B-BBD6-36F55F12BB65}"/>
              </a:ext>
            </a:extLst>
          </p:cNvPr>
          <p:cNvSpPr/>
          <p:nvPr/>
        </p:nvSpPr>
        <p:spPr>
          <a:xfrm>
            <a:off x="6847570" y="446527"/>
            <a:ext cx="1649710" cy="253916"/>
          </a:xfrm>
          <a:prstGeom prst="rect">
            <a:avLst/>
          </a:prstGeom>
        </p:spPr>
        <p:txBody>
          <a:bodyPr wrap="square">
            <a:spAutoFit/>
          </a:bodyPr>
          <a:lstStyle/>
          <a:p>
            <a:pPr marR="0" lvl="0">
              <a:spcBef>
                <a:spcPts val="0"/>
              </a:spcBef>
              <a:spcAft>
                <a:spcPts val="0"/>
              </a:spcAft>
              <a:tabLst>
                <a:tab pos="736600" algn="l"/>
              </a:tabLst>
            </a:pPr>
            <a:r>
              <a:rPr lang="en-US" sz="1050" dirty="0">
                <a:ea typeface="Times New Roman" panose="02020603050405020304" pitchFamily="18" charset="0"/>
              </a:rPr>
              <a:t>Our Identity in Christ</a:t>
            </a:r>
          </a:p>
        </p:txBody>
      </p:sp>
      <p:sp>
        <p:nvSpPr>
          <p:cNvPr id="24" name="TextBox 23">
            <a:extLst>
              <a:ext uri="{FF2B5EF4-FFF2-40B4-BE49-F238E27FC236}">
                <a16:creationId xmlns:a16="http://schemas.microsoft.com/office/drawing/2014/main" id="{2FD87910-0738-5F4C-8BE3-D1783EC9CD6C}"/>
              </a:ext>
            </a:extLst>
          </p:cNvPr>
          <p:cNvSpPr txBox="1"/>
          <p:nvPr/>
        </p:nvSpPr>
        <p:spPr>
          <a:xfrm>
            <a:off x="5886297" y="454606"/>
            <a:ext cx="643676" cy="253916"/>
          </a:xfrm>
          <a:prstGeom prst="rect">
            <a:avLst/>
          </a:prstGeom>
          <a:noFill/>
        </p:spPr>
        <p:txBody>
          <a:bodyPr wrap="square" rtlCol="0">
            <a:spAutoFit/>
          </a:bodyPr>
          <a:lstStyle/>
          <a:p>
            <a:r>
              <a:rPr lang="en-US" sz="1050" dirty="0">
                <a:latin typeface="Copperplate" panose="02000504000000020004" pitchFamily="2" charset="77"/>
              </a:rPr>
              <a:t>sit</a:t>
            </a:r>
          </a:p>
        </p:txBody>
      </p:sp>
      <p:sp>
        <p:nvSpPr>
          <p:cNvPr id="25" name="TextBox 24">
            <a:extLst>
              <a:ext uri="{FF2B5EF4-FFF2-40B4-BE49-F238E27FC236}">
                <a16:creationId xmlns:a16="http://schemas.microsoft.com/office/drawing/2014/main" id="{DD378CCC-81B1-C14E-909F-CA93DB78ACDB}"/>
              </a:ext>
            </a:extLst>
          </p:cNvPr>
          <p:cNvSpPr txBox="1"/>
          <p:nvPr/>
        </p:nvSpPr>
        <p:spPr>
          <a:xfrm>
            <a:off x="5793437" y="635070"/>
            <a:ext cx="760536" cy="253916"/>
          </a:xfrm>
          <a:prstGeom prst="rect">
            <a:avLst/>
          </a:prstGeom>
          <a:noFill/>
        </p:spPr>
        <p:txBody>
          <a:bodyPr wrap="square" rtlCol="0">
            <a:spAutoFit/>
          </a:bodyPr>
          <a:lstStyle/>
          <a:p>
            <a:r>
              <a:rPr lang="en-US" sz="1050" dirty="0">
                <a:latin typeface="Copperplate" panose="02000504000000020004" pitchFamily="2" charset="77"/>
              </a:rPr>
              <a:t>Walk</a:t>
            </a:r>
          </a:p>
        </p:txBody>
      </p:sp>
      <p:sp>
        <p:nvSpPr>
          <p:cNvPr id="26" name="Rectangle 25">
            <a:extLst>
              <a:ext uri="{FF2B5EF4-FFF2-40B4-BE49-F238E27FC236}">
                <a16:creationId xmlns:a16="http://schemas.microsoft.com/office/drawing/2014/main" id="{92FC9E28-C604-E44E-9808-8A14F7B48E6B}"/>
              </a:ext>
            </a:extLst>
          </p:cNvPr>
          <p:cNvSpPr/>
          <p:nvPr/>
        </p:nvSpPr>
        <p:spPr>
          <a:xfrm>
            <a:off x="6852850" y="620816"/>
            <a:ext cx="1234633" cy="261610"/>
          </a:xfrm>
          <a:prstGeom prst="rect">
            <a:avLst/>
          </a:prstGeom>
        </p:spPr>
        <p:txBody>
          <a:bodyPr wrap="none">
            <a:spAutoFit/>
          </a:bodyPr>
          <a:lstStyle/>
          <a:p>
            <a:pPr marR="0" lvl="0">
              <a:spcBef>
                <a:spcPts val="0"/>
              </a:spcBef>
              <a:spcAft>
                <a:spcPts val="0"/>
              </a:spcAft>
              <a:tabLst>
                <a:tab pos="736600" algn="l"/>
              </a:tabLst>
            </a:pPr>
            <a:r>
              <a:rPr lang="en-US" sz="1050" dirty="0">
                <a:ea typeface="Times New Roman" panose="02020603050405020304" pitchFamily="18" charset="0"/>
              </a:rPr>
              <a:t>Living Our Identity</a:t>
            </a:r>
          </a:p>
        </p:txBody>
      </p:sp>
      <p:sp>
        <p:nvSpPr>
          <p:cNvPr id="29" name="Frame 28">
            <a:extLst>
              <a:ext uri="{FF2B5EF4-FFF2-40B4-BE49-F238E27FC236}">
                <a16:creationId xmlns:a16="http://schemas.microsoft.com/office/drawing/2014/main" id="{E443AA76-E729-C641-94B7-A65F8C2CF048}"/>
              </a:ext>
            </a:extLst>
          </p:cNvPr>
          <p:cNvSpPr/>
          <p:nvPr/>
        </p:nvSpPr>
        <p:spPr>
          <a:xfrm>
            <a:off x="5747464" y="413163"/>
            <a:ext cx="2589903" cy="716013"/>
          </a:xfrm>
          <a:prstGeom prst="frame">
            <a:avLst>
              <a:gd name="adj1" fmla="val 553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7" name="AutoShape 3">
            <a:extLst>
              <a:ext uri="{FF2B5EF4-FFF2-40B4-BE49-F238E27FC236}">
                <a16:creationId xmlns:a16="http://schemas.microsoft.com/office/drawing/2014/main" id="{E53658C3-81CA-234A-9964-E57CAC18D140}"/>
              </a:ext>
            </a:extLst>
          </p:cNvPr>
          <p:cNvSpPr>
            <a:spLocks noChangeAspect="1" noEditPoints="1" noChangeArrowheads="1" noChangeShapeType="1" noTextEdit="1"/>
          </p:cNvSpPr>
          <p:nvPr/>
        </p:nvSpPr>
        <p:spPr bwMode="auto">
          <a:xfrm>
            <a:off x="7172708" y="1251257"/>
            <a:ext cx="2049998" cy="2464804"/>
          </a:xfrm>
          <a:prstGeom prst="roundRect">
            <a:avLst>
              <a:gd name="adj" fmla="val 0"/>
            </a:avLst>
          </a:prstGeom>
          <a:solidFill>
            <a:srgbClr val="CCFF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algn="ctr"/>
            <a:r>
              <a:rPr lang="en-US" sz="1200" b="1" cap="small" dirty="0">
                <a:effectLst>
                  <a:outerShdw blurRad="50800" dist="38100" algn="tr" rotWithShape="0">
                    <a:prstClr val="black">
                      <a:alpha val="40000"/>
                    </a:prstClr>
                  </a:outerShdw>
                </a:effectLst>
              </a:rPr>
              <a:t>Kingdom Advancers:</a:t>
            </a:r>
            <a:endParaRPr lang="en-US" sz="1200" dirty="0"/>
          </a:p>
          <a:p>
            <a:r>
              <a:rPr lang="en-US" sz="1200" b="1" cap="small" dirty="0">
                <a:effectLst>
                  <a:outerShdw blurRad="50800" dist="38100" algn="tr" rotWithShape="0">
                    <a:prstClr val="black">
                      <a:alpha val="40000"/>
                    </a:prstClr>
                  </a:outerShdw>
                </a:effectLst>
              </a:rPr>
              <a:t> </a:t>
            </a:r>
            <a:r>
              <a:rPr lang="en-US" sz="1200" dirty="0"/>
              <a:t>You are being sent out from this place with the confidence of heaven. You aren’t sent out in your own strength to stand for Jesus in your own ingenuity and cunning, but with strict orders from the </a:t>
            </a:r>
            <a:r>
              <a:rPr lang="en-US" sz="1200" cap="small" dirty="0"/>
              <a:t>Lord,</a:t>
            </a:r>
            <a:r>
              <a:rPr lang="en-US" sz="1200" dirty="0"/>
              <a:t> “be strong in the Lord and in His mighty power.” So, stand.</a:t>
            </a:r>
          </a:p>
          <a:p>
            <a:r>
              <a:rPr lang="en-US" sz="1200" dirty="0"/>
              <a:t> </a:t>
            </a:r>
          </a:p>
          <a:p>
            <a:r>
              <a:rPr lang="en-US" sz="1200" dirty="0"/>
              <a:t> </a:t>
            </a:r>
          </a:p>
          <a:p>
            <a:r>
              <a:rPr lang="en-US" sz="1200" dirty="0"/>
              <a:t> </a:t>
            </a:r>
          </a:p>
        </p:txBody>
      </p:sp>
      <p:sp>
        <p:nvSpPr>
          <p:cNvPr id="48" name="AutoShape 8">
            <a:extLst>
              <a:ext uri="{FF2B5EF4-FFF2-40B4-BE49-F238E27FC236}">
                <a16:creationId xmlns:a16="http://schemas.microsoft.com/office/drawing/2014/main" id="{8EFAFF61-FF55-5A49-B661-35B4936884A6}"/>
              </a:ext>
            </a:extLst>
          </p:cNvPr>
          <p:cNvSpPr>
            <a:spLocks noChangeAspect="1" noEditPoints="1" noChangeArrowheads="1" noChangeShapeType="1" noTextEdit="1"/>
          </p:cNvSpPr>
          <p:nvPr/>
        </p:nvSpPr>
        <p:spPr bwMode="auto">
          <a:xfrm>
            <a:off x="7086877" y="3838142"/>
            <a:ext cx="2123384" cy="936606"/>
          </a:xfrm>
          <a:prstGeom prst="roundRect">
            <a:avLst>
              <a:gd name="adj" fmla="val 0"/>
            </a:avLst>
          </a:prstGeom>
          <a:solidFill>
            <a:srgbClr val="FFCC99"/>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1270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The Challenge!</a:t>
            </a:r>
          </a:p>
          <a:p>
            <a:pPr marL="22860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[Ephesians 6:10]</a:t>
            </a:r>
          </a:p>
          <a:p>
            <a:pPr marL="12700" marR="0" algn="ctr">
              <a:spcBef>
                <a:spcPts val="0"/>
              </a:spcBef>
              <a:spcAft>
                <a:spcPts val="0"/>
              </a:spcAft>
            </a:pPr>
            <a:r>
              <a:rPr lang="en-US" sz="1200" cap="small" dirty="0">
                <a:effectLst>
                  <a:outerShdw blurRad="50800" dist="38100" algn="tr" rotWithShape="0">
                    <a:prstClr val="black">
                      <a:alpha val="40000"/>
                    </a:prstClr>
                  </a:outerShdw>
                </a:effectLst>
                <a:ea typeface="Times New Roman" panose="02020603050405020304" pitchFamily="18" charset="0"/>
              </a:rPr>
              <a:t>“Finally be strong in the Lord and. In His mighty power.”</a:t>
            </a:r>
            <a:endParaRPr lang="en-US" sz="1200" dirty="0">
              <a:effectLst/>
              <a:ea typeface="Times New Roman" panose="02020603050405020304" pitchFamily="18" charset="0"/>
            </a:endParaRPr>
          </a:p>
        </p:txBody>
      </p:sp>
      <p:sp>
        <p:nvSpPr>
          <p:cNvPr id="3" name="Rectangle 2">
            <a:extLst>
              <a:ext uri="{FF2B5EF4-FFF2-40B4-BE49-F238E27FC236}">
                <a16:creationId xmlns:a16="http://schemas.microsoft.com/office/drawing/2014/main" id="{819682AD-E65E-EF46-AE89-6936A319C173}"/>
              </a:ext>
            </a:extLst>
          </p:cNvPr>
          <p:cNvSpPr/>
          <p:nvPr/>
        </p:nvSpPr>
        <p:spPr>
          <a:xfrm>
            <a:off x="4838879" y="4819832"/>
            <a:ext cx="4371382" cy="2516073"/>
          </a:xfrm>
          <a:prstGeom prst="rect">
            <a:avLst/>
          </a:prstGeom>
        </p:spPr>
        <p:txBody>
          <a:bodyPr wrap="square">
            <a:spAutoFit/>
          </a:bodyPr>
          <a:lstStyle/>
          <a:p>
            <a:pPr marL="9525" marR="0" lvl="1">
              <a:spcBef>
                <a:spcPts val="0"/>
              </a:spcBef>
              <a:spcAft>
                <a:spcPts val="0"/>
              </a:spcAft>
              <a:buSzPts val="2400"/>
              <a:tabLst>
                <a:tab pos="914400" algn="l"/>
              </a:tabLst>
            </a:pPr>
            <a:r>
              <a:rPr lang="en-US" sz="1050" cap="small" dirty="0">
                <a:effectLst>
                  <a:outerShdw blurRad="50800" dist="38100" algn="tr" rotWithShape="0">
                    <a:prstClr val="black">
                      <a:alpha val="40000"/>
                    </a:prstClr>
                  </a:outerShdw>
                </a:effectLst>
                <a:ea typeface="Times New Roman" panose="02020603050405020304" pitchFamily="18" charset="0"/>
              </a:rPr>
              <a:t>Human Power Is Inadequate.</a:t>
            </a:r>
          </a:p>
          <a:p>
            <a:pPr marL="171450" lvl="0" indent="-171450">
              <a:buFontTx/>
              <a:buChar char="-"/>
            </a:pPr>
            <a:r>
              <a:rPr lang="en-US" sz="1050" dirty="0"/>
              <a:t>It’s a loosing battle to fight the devil with boxing gloves – we shouldn’t underestimate the power of the devil.</a:t>
            </a:r>
          </a:p>
          <a:p>
            <a:pPr marL="171450" lvl="0" indent="-171450">
              <a:buFontTx/>
              <a:buChar char="-"/>
            </a:pPr>
            <a:r>
              <a:rPr lang="en-US" sz="1050" dirty="0"/>
              <a:t>The book of Job shows what his power can do to a man’s body, home, wealth, and friends.</a:t>
            </a:r>
          </a:p>
          <a:p>
            <a:pPr marL="171450" lvl="0" indent="-171450">
              <a:buFontTx/>
              <a:buChar char="-"/>
            </a:pPr>
            <a:r>
              <a:rPr lang="en-US" sz="1050" dirty="0"/>
              <a:t>On our own, we are “objects of wrath” [2:3].</a:t>
            </a:r>
          </a:p>
          <a:p>
            <a:pPr marL="9525" lvl="1">
              <a:buSzPts val="2400"/>
              <a:tabLst>
                <a:tab pos="914400" algn="l"/>
              </a:tabLst>
            </a:pPr>
            <a:r>
              <a:rPr lang="en-US" sz="1050" cap="small" dirty="0">
                <a:effectLst>
                  <a:outerShdw blurRad="50800" dist="38100" algn="tr" rotWithShape="0">
                    <a:prstClr val="black">
                      <a:alpha val="40000"/>
                    </a:prstClr>
                  </a:outerShdw>
                </a:effectLst>
                <a:ea typeface="Times New Roman" panose="02020603050405020304" pitchFamily="18" charset="0"/>
              </a:rPr>
              <a:t>Divine Power Is Invincible.</a:t>
            </a:r>
          </a:p>
          <a:p>
            <a:pPr marL="171450" lvl="0" indent="-171450">
              <a:buFontTx/>
              <a:buChar char="-"/>
            </a:pPr>
            <a:r>
              <a:rPr lang="en-US" sz="1050" dirty="0"/>
              <a:t>It is the power of the resurrection [1:19-23]</a:t>
            </a:r>
          </a:p>
          <a:p>
            <a:pPr marL="171450" lvl="0" indent="-171450">
              <a:buFontTx/>
              <a:buChar char="-"/>
            </a:pPr>
            <a:r>
              <a:rPr lang="en-US" sz="1050" dirty="0"/>
              <a:t>It enables Christians to fight from a place of victory</a:t>
            </a:r>
          </a:p>
          <a:p>
            <a:pPr marL="352425" lvl="0" indent="-169863">
              <a:buFontTx/>
              <a:buChar char="-"/>
            </a:pPr>
            <a:r>
              <a:rPr lang="en-US" sz="1050" dirty="0"/>
              <a:t>We are not fighting FOR victory, but FROM victory</a:t>
            </a:r>
          </a:p>
          <a:p>
            <a:pPr marL="352425" lvl="0" indent="-169863">
              <a:buFontTx/>
              <a:buChar char="-"/>
            </a:pPr>
            <a:r>
              <a:rPr lang="en-US" sz="1050" dirty="0"/>
              <a:t>To be “strong in the Lord and in His mighty power” implies that this strength and power are available to us.</a:t>
            </a:r>
          </a:p>
          <a:p>
            <a:pPr marL="352425" lvl="0" indent="-169863">
              <a:buFontTx/>
              <a:buChar char="-"/>
            </a:pPr>
            <a:r>
              <a:rPr lang="en-US" sz="1050" dirty="0"/>
              <a:t>Nothing is held back! [1:3]</a:t>
            </a:r>
          </a:p>
          <a:p>
            <a:pPr marL="352425" lvl="0" indent="-169863">
              <a:buFontTx/>
              <a:buChar char="-"/>
            </a:pPr>
            <a:r>
              <a:rPr lang="en-US" sz="1050" dirty="0"/>
              <a:t>Being filled with the Spirit is a repeatable event [5:18]</a:t>
            </a:r>
          </a:p>
          <a:p>
            <a:pPr marL="352425" lvl="0" indent="-169863">
              <a:buFontTx/>
              <a:buChar char="-"/>
            </a:pPr>
            <a:r>
              <a:rPr lang="en-US" sz="1050" dirty="0"/>
              <a:t>The strength of the Lord is found in a life of submission [5:21-6:9]</a:t>
            </a:r>
          </a:p>
        </p:txBody>
      </p:sp>
      <p:sp>
        <p:nvSpPr>
          <p:cNvPr id="49" name="TextBox 48">
            <a:extLst>
              <a:ext uri="{FF2B5EF4-FFF2-40B4-BE49-F238E27FC236}">
                <a16:creationId xmlns:a16="http://schemas.microsoft.com/office/drawing/2014/main" id="{605A5AB8-5798-D847-BFF4-B9DFA28C00EB}"/>
              </a:ext>
            </a:extLst>
          </p:cNvPr>
          <p:cNvSpPr txBox="1"/>
          <p:nvPr/>
        </p:nvSpPr>
        <p:spPr>
          <a:xfrm>
            <a:off x="-79829" y="7031375"/>
            <a:ext cx="370696" cy="276999"/>
          </a:xfrm>
          <a:prstGeom prst="rect">
            <a:avLst/>
          </a:prstGeom>
          <a:noFill/>
        </p:spPr>
        <p:txBody>
          <a:bodyPr wrap="square" rtlCol="0">
            <a:spAutoFit/>
          </a:bodyPr>
          <a:lstStyle/>
          <a:p>
            <a:r>
              <a:rPr lang="en-US" sz="1200" dirty="0"/>
              <a:t>8.</a:t>
            </a:r>
          </a:p>
        </p:txBody>
      </p:sp>
      <p:sp>
        <p:nvSpPr>
          <p:cNvPr id="5" name="Rectangle 4">
            <a:extLst>
              <a:ext uri="{FF2B5EF4-FFF2-40B4-BE49-F238E27FC236}">
                <a16:creationId xmlns:a16="http://schemas.microsoft.com/office/drawing/2014/main" id="{2425E071-1054-6841-A923-444EE5EDC6EF}"/>
              </a:ext>
            </a:extLst>
          </p:cNvPr>
          <p:cNvSpPr/>
          <p:nvPr/>
        </p:nvSpPr>
        <p:spPr>
          <a:xfrm>
            <a:off x="298007" y="541070"/>
            <a:ext cx="3844361" cy="4939814"/>
          </a:xfrm>
          <a:prstGeom prst="rect">
            <a:avLst/>
          </a:prstGeom>
        </p:spPr>
        <p:txBody>
          <a:bodyPr wrap="square">
            <a:spAutoFit/>
          </a:bodyPr>
          <a:lstStyle/>
          <a:p>
            <a:r>
              <a:rPr lang="en-US" sz="1050" dirty="0"/>
              <a:t>Ephesians 6:10-23</a:t>
            </a:r>
          </a:p>
          <a:p>
            <a:r>
              <a:rPr lang="en-US" sz="1050" b="1" baseline="30000" dirty="0"/>
              <a:t>10 </a:t>
            </a:r>
            <a:r>
              <a:rPr lang="en-US" sz="1050" dirty="0"/>
              <a:t>Finally, be strong in the Lord and in his mighty power. </a:t>
            </a:r>
            <a:r>
              <a:rPr lang="en-US" sz="1050" b="1" baseline="30000" dirty="0"/>
              <a:t>11 </a:t>
            </a:r>
            <a:r>
              <a:rPr lang="en-US" sz="1050" dirty="0"/>
              <a:t>Put on the full armor of God, so that you can take your stand against the devil’s schemes. </a:t>
            </a:r>
            <a:r>
              <a:rPr lang="en-US" sz="1050" b="1" baseline="30000" dirty="0"/>
              <a:t>12 </a:t>
            </a:r>
            <a:r>
              <a:rPr lang="en-US" sz="1050" dirty="0"/>
              <a:t>For our struggle is not against flesh and blood, but against the rulers, against the authorities, against the powers of this dark world and against the spiritual forces of evil in the heavenly realms. </a:t>
            </a:r>
            <a:r>
              <a:rPr lang="en-US" sz="1050" b="1" baseline="30000" dirty="0"/>
              <a:t>13 </a:t>
            </a:r>
            <a:r>
              <a:rPr lang="en-US" sz="1050" dirty="0"/>
              <a:t>Therefore put on the full armor of God, so that when the day of evil comes, you may be able to stand your ground, and after you have done everything, to stand. </a:t>
            </a:r>
            <a:r>
              <a:rPr lang="en-US" sz="1050" b="1" baseline="30000" dirty="0"/>
              <a:t>14 </a:t>
            </a:r>
            <a:r>
              <a:rPr lang="en-US" sz="1050" dirty="0"/>
              <a:t>Stand firm then, with the belt of truth buckled around your waist, with the breastplate of righteousness in place, </a:t>
            </a:r>
            <a:r>
              <a:rPr lang="en-US" sz="1050" b="1" baseline="30000" dirty="0"/>
              <a:t>15 </a:t>
            </a:r>
            <a:r>
              <a:rPr lang="en-US" sz="1050" dirty="0"/>
              <a:t>and with your feet fitted with the readiness that comes from the gospel of peace. </a:t>
            </a:r>
            <a:r>
              <a:rPr lang="en-US" sz="1050" b="1" baseline="30000" dirty="0"/>
              <a:t>16 </a:t>
            </a:r>
            <a:r>
              <a:rPr lang="en-US" sz="1050" dirty="0"/>
              <a:t>In addition to all this, take up the shield of faith, with which you can extinguish all the flaming arrows of the evil one. </a:t>
            </a:r>
            <a:r>
              <a:rPr lang="en-US" sz="1050" b="1" baseline="30000" dirty="0"/>
              <a:t>17 </a:t>
            </a:r>
            <a:r>
              <a:rPr lang="en-US" sz="1050" dirty="0"/>
              <a:t>Take the helmet of salvation and the sword of the Spirit, which is the word of God.</a:t>
            </a:r>
          </a:p>
          <a:p>
            <a:r>
              <a:rPr lang="en-US" sz="1050" b="1" baseline="30000" dirty="0"/>
              <a:t>18 </a:t>
            </a:r>
            <a:r>
              <a:rPr lang="en-US" sz="1050" dirty="0"/>
              <a:t>And pray in the Spirit on all occasions with all kinds of prayers and requests. With this in mind, be alert and always keep on praying for all the Lord’s people. </a:t>
            </a:r>
            <a:r>
              <a:rPr lang="en-US" sz="1050" b="1" baseline="30000" dirty="0"/>
              <a:t>19 </a:t>
            </a:r>
            <a:r>
              <a:rPr lang="en-US" sz="1050" dirty="0"/>
              <a:t>Pray also for me, that whenever I speak, words may be given me so that I will fearlessly make known the mystery of the gospel, </a:t>
            </a:r>
            <a:r>
              <a:rPr lang="en-US" sz="1050" b="1" baseline="30000" dirty="0"/>
              <a:t>20 </a:t>
            </a:r>
            <a:r>
              <a:rPr lang="en-US" sz="1050" dirty="0"/>
              <a:t>for which I am an ambassador in chains. Pray that I may declare it fearlessly, as I should.</a:t>
            </a:r>
          </a:p>
          <a:p>
            <a:r>
              <a:rPr lang="en-US" sz="1050" dirty="0"/>
              <a:t>Final Greetings</a:t>
            </a:r>
          </a:p>
          <a:p>
            <a:r>
              <a:rPr lang="en-US" sz="1050" b="1" baseline="30000" dirty="0"/>
              <a:t>21 </a:t>
            </a:r>
            <a:r>
              <a:rPr lang="en-US" sz="1050" dirty="0"/>
              <a:t>Tychicus, the dear brother and faithful servant in the Lord, will tell you everything, so that you also may know how I am and what I am doing. </a:t>
            </a:r>
            <a:r>
              <a:rPr lang="en-US" sz="1050" b="1" baseline="30000" dirty="0"/>
              <a:t>22 </a:t>
            </a:r>
            <a:r>
              <a:rPr lang="en-US" sz="1050" dirty="0"/>
              <a:t>I am sending him to you for this very purpose, that you may know how we are, and that he may encourage you.</a:t>
            </a:r>
          </a:p>
          <a:p>
            <a:r>
              <a:rPr lang="en-US" sz="1050" b="1" baseline="30000" dirty="0"/>
              <a:t>23 </a:t>
            </a:r>
            <a:r>
              <a:rPr lang="en-US" sz="1050" dirty="0"/>
              <a:t>Peace to the brothers and sisters, and love with faith from God the Father and the Lord Jesus Christ. </a:t>
            </a:r>
            <a:r>
              <a:rPr lang="en-US" sz="1050" b="1" baseline="30000" dirty="0"/>
              <a:t>24 </a:t>
            </a:r>
            <a:r>
              <a:rPr lang="en-US" sz="1050" dirty="0"/>
              <a:t>Grace to all who love our Lord Jesus Christ with an undying love.</a:t>
            </a:r>
          </a:p>
        </p:txBody>
      </p:sp>
      <p:pic>
        <p:nvPicPr>
          <p:cNvPr id="16" name="Picture 15">
            <a:extLst>
              <a:ext uri="{FF2B5EF4-FFF2-40B4-BE49-F238E27FC236}">
                <a16:creationId xmlns:a16="http://schemas.microsoft.com/office/drawing/2014/main" id="{17B7888E-58E9-144B-8130-1B6FE26B5A3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744659" y="1201971"/>
            <a:ext cx="2298700" cy="3581400"/>
          </a:xfrm>
          <a:prstGeom prst="rect">
            <a:avLst/>
          </a:prstGeom>
          <a:noFill/>
          <a:ln>
            <a:noFill/>
          </a:ln>
        </p:spPr>
      </p:pic>
      <p:sp>
        <p:nvSpPr>
          <p:cNvPr id="2" name="Rectangle 1">
            <a:extLst>
              <a:ext uri="{FF2B5EF4-FFF2-40B4-BE49-F238E27FC236}">
                <a16:creationId xmlns:a16="http://schemas.microsoft.com/office/drawing/2014/main" id="{DFF12F13-B2A1-8F68-A627-98372BEBB420}"/>
              </a:ext>
            </a:extLst>
          </p:cNvPr>
          <p:cNvSpPr/>
          <p:nvPr/>
        </p:nvSpPr>
        <p:spPr>
          <a:xfrm>
            <a:off x="4987794" y="24783"/>
            <a:ext cx="1135247" cy="369332"/>
          </a:xfrm>
          <a:prstGeom prst="rect">
            <a:avLst/>
          </a:prstGeom>
        </p:spPr>
        <p:txBody>
          <a:bodyPr wrap="none">
            <a:spAutoFit/>
          </a:bodyPr>
          <a:lstStyle/>
          <a:p>
            <a:pPr marR="0" lvl="0">
              <a:spcBef>
                <a:spcPts val="0"/>
              </a:spcBef>
              <a:spcAft>
                <a:spcPts val="0"/>
              </a:spcAft>
              <a:tabLst>
                <a:tab pos="736600" algn="l"/>
              </a:tabLst>
            </a:pPr>
            <a:r>
              <a:rPr lang="en-US" b="1" u="sng" dirty="0">
                <a:ea typeface="Times New Roman" panose="02020603050405020304" pitchFamily="18" charset="0"/>
              </a:rPr>
              <a:t>Ephesians</a:t>
            </a:r>
          </a:p>
        </p:txBody>
      </p:sp>
      <p:sp>
        <p:nvSpPr>
          <p:cNvPr id="4" name="Rectangle 3">
            <a:extLst>
              <a:ext uri="{FF2B5EF4-FFF2-40B4-BE49-F238E27FC236}">
                <a16:creationId xmlns:a16="http://schemas.microsoft.com/office/drawing/2014/main" id="{B77E4AC1-5A1E-4585-4214-86C2289D247F}"/>
              </a:ext>
            </a:extLst>
          </p:cNvPr>
          <p:cNvSpPr/>
          <p:nvPr/>
        </p:nvSpPr>
        <p:spPr>
          <a:xfrm>
            <a:off x="8984614" y="51315"/>
            <a:ext cx="226425" cy="24414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A8131C7-1749-0FAF-6BB4-36BDE86B4334}"/>
              </a:ext>
            </a:extLst>
          </p:cNvPr>
          <p:cNvSpPr/>
          <p:nvPr/>
        </p:nvSpPr>
        <p:spPr>
          <a:xfrm>
            <a:off x="6970516" y="52656"/>
            <a:ext cx="2253778" cy="2564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CDD7EBDA-4615-2FBC-5B99-884738B2579F}"/>
              </a:ext>
            </a:extLst>
          </p:cNvPr>
          <p:cNvCxnSpPr/>
          <p:nvPr/>
        </p:nvCxnSpPr>
        <p:spPr>
          <a:xfrm>
            <a:off x="785077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B70792C-CF07-0478-0E3B-44D9C324A57D}"/>
              </a:ext>
            </a:extLst>
          </p:cNvPr>
          <p:cNvCxnSpPr/>
          <p:nvPr/>
        </p:nvCxnSpPr>
        <p:spPr>
          <a:xfrm>
            <a:off x="8066459"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49CD953-4764-11F3-600E-4AA24ECC0AC5}"/>
              </a:ext>
            </a:extLst>
          </p:cNvPr>
          <p:cNvCxnSpPr/>
          <p:nvPr/>
        </p:nvCxnSpPr>
        <p:spPr>
          <a:xfrm>
            <a:off x="831004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8E9CCED-C653-627C-2FCA-DD8CA06A6044}"/>
              </a:ext>
            </a:extLst>
          </p:cNvPr>
          <p:cNvCxnSpPr/>
          <p:nvPr/>
        </p:nvCxnSpPr>
        <p:spPr>
          <a:xfrm>
            <a:off x="8525694"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D536868-199F-F220-4382-FE6AEB0DAAE5}"/>
              </a:ext>
            </a:extLst>
          </p:cNvPr>
          <p:cNvCxnSpPr/>
          <p:nvPr/>
        </p:nvCxnSpPr>
        <p:spPr>
          <a:xfrm>
            <a:off x="8741376"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E13150F-7523-6C95-D3B3-6D18DB6E6E5F}"/>
              </a:ext>
            </a:extLst>
          </p:cNvPr>
          <p:cNvCxnSpPr/>
          <p:nvPr/>
        </p:nvCxnSpPr>
        <p:spPr>
          <a:xfrm>
            <a:off x="8971901"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BBDE8E9E-32B0-6725-231B-93325F728390}"/>
              </a:ext>
            </a:extLst>
          </p:cNvPr>
          <p:cNvCxnSpPr/>
          <p:nvPr/>
        </p:nvCxnSpPr>
        <p:spPr>
          <a:xfrm>
            <a:off x="7624352" y="35237"/>
            <a:ext cx="0" cy="260853"/>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1D58CAB-1FDA-8428-8785-9010A6065C70}"/>
              </a:ext>
            </a:extLst>
          </p:cNvPr>
          <p:cNvSpPr txBox="1"/>
          <p:nvPr/>
        </p:nvSpPr>
        <p:spPr>
          <a:xfrm>
            <a:off x="7598225" y="33174"/>
            <a:ext cx="226425" cy="276999"/>
          </a:xfrm>
          <a:prstGeom prst="rect">
            <a:avLst/>
          </a:prstGeom>
          <a:noFill/>
        </p:spPr>
        <p:txBody>
          <a:bodyPr wrap="square" rtlCol="0">
            <a:spAutoFit/>
          </a:bodyPr>
          <a:lstStyle/>
          <a:p>
            <a:r>
              <a:rPr lang="en-US" sz="1200" dirty="0">
                <a:latin typeface="Century Gothic" panose="020B0502020202020204" pitchFamily="34" charset="0"/>
              </a:rPr>
              <a:t>1</a:t>
            </a:r>
          </a:p>
        </p:txBody>
      </p:sp>
      <p:sp>
        <p:nvSpPr>
          <p:cNvPr id="17" name="TextBox 16">
            <a:extLst>
              <a:ext uri="{FF2B5EF4-FFF2-40B4-BE49-F238E27FC236}">
                <a16:creationId xmlns:a16="http://schemas.microsoft.com/office/drawing/2014/main" id="{FAF16C1C-85B5-E53D-78D6-B4B398F34D20}"/>
              </a:ext>
            </a:extLst>
          </p:cNvPr>
          <p:cNvSpPr txBox="1"/>
          <p:nvPr/>
        </p:nvSpPr>
        <p:spPr>
          <a:xfrm>
            <a:off x="7829003" y="43236"/>
            <a:ext cx="226425" cy="276999"/>
          </a:xfrm>
          <a:prstGeom prst="rect">
            <a:avLst/>
          </a:prstGeom>
          <a:noFill/>
        </p:spPr>
        <p:txBody>
          <a:bodyPr wrap="square" rtlCol="0">
            <a:spAutoFit/>
          </a:bodyPr>
          <a:lstStyle/>
          <a:p>
            <a:r>
              <a:rPr lang="en-US" sz="1200" dirty="0">
                <a:latin typeface="Century Gothic" panose="020B0502020202020204" pitchFamily="34" charset="0"/>
              </a:rPr>
              <a:t>2</a:t>
            </a:r>
          </a:p>
        </p:txBody>
      </p:sp>
      <p:sp>
        <p:nvSpPr>
          <p:cNvPr id="19" name="TextBox 18">
            <a:extLst>
              <a:ext uri="{FF2B5EF4-FFF2-40B4-BE49-F238E27FC236}">
                <a16:creationId xmlns:a16="http://schemas.microsoft.com/office/drawing/2014/main" id="{9AC74D62-4515-0AF0-A977-FFCDA87C7E25}"/>
              </a:ext>
            </a:extLst>
          </p:cNvPr>
          <p:cNvSpPr txBox="1"/>
          <p:nvPr/>
        </p:nvSpPr>
        <p:spPr>
          <a:xfrm>
            <a:off x="8054630" y="39587"/>
            <a:ext cx="226425" cy="276999"/>
          </a:xfrm>
          <a:prstGeom prst="rect">
            <a:avLst/>
          </a:prstGeom>
          <a:noFill/>
        </p:spPr>
        <p:txBody>
          <a:bodyPr wrap="square" rtlCol="0">
            <a:spAutoFit/>
          </a:bodyPr>
          <a:lstStyle/>
          <a:p>
            <a:r>
              <a:rPr lang="en-US" sz="1200" dirty="0">
                <a:latin typeface="Century Gothic" panose="020B0502020202020204" pitchFamily="34" charset="0"/>
              </a:rPr>
              <a:t>3</a:t>
            </a:r>
          </a:p>
        </p:txBody>
      </p:sp>
      <p:sp>
        <p:nvSpPr>
          <p:cNvPr id="20" name="TextBox 19">
            <a:extLst>
              <a:ext uri="{FF2B5EF4-FFF2-40B4-BE49-F238E27FC236}">
                <a16:creationId xmlns:a16="http://schemas.microsoft.com/office/drawing/2014/main" id="{2ED9D78E-39AE-4111-0E79-29174B4ADEEE}"/>
              </a:ext>
            </a:extLst>
          </p:cNvPr>
          <p:cNvSpPr txBox="1"/>
          <p:nvPr/>
        </p:nvSpPr>
        <p:spPr>
          <a:xfrm>
            <a:off x="8277659" y="32518"/>
            <a:ext cx="226425" cy="276999"/>
          </a:xfrm>
          <a:prstGeom prst="rect">
            <a:avLst/>
          </a:prstGeom>
          <a:noFill/>
        </p:spPr>
        <p:txBody>
          <a:bodyPr wrap="square" rtlCol="0">
            <a:spAutoFit/>
          </a:bodyPr>
          <a:lstStyle/>
          <a:p>
            <a:r>
              <a:rPr lang="en-US" sz="1200" dirty="0">
                <a:latin typeface="Century Gothic" panose="020B0502020202020204" pitchFamily="34" charset="0"/>
              </a:rPr>
              <a:t>4</a:t>
            </a:r>
          </a:p>
        </p:txBody>
      </p:sp>
      <p:sp>
        <p:nvSpPr>
          <p:cNvPr id="22" name="TextBox 21">
            <a:extLst>
              <a:ext uri="{FF2B5EF4-FFF2-40B4-BE49-F238E27FC236}">
                <a16:creationId xmlns:a16="http://schemas.microsoft.com/office/drawing/2014/main" id="{BB685D5D-6512-8833-CC8A-56B64DF3FD81}"/>
              </a:ext>
            </a:extLst>
          </p:cNvPr>
          <p:cNvSpPr txBox="1"/>
          <p:nvPr/>
        </p:nvSpPr>
        <p:spPr>
          <a:xfrm>
            <a:off x="8522398" y="44278"/>
            <a:ext cx="226425" cy="276999"/>
          </a:xfrm>
          <a:prstGeom prst="rect">
            <a:avLst/>
          </a:prstGeom>
          <a:noFill/>
        </p:spPr>
        <p:txBody>
          <a:bodyPr wrap="square" rtlCol="0">
            <a:spAutoFit/>
          </a:bodyPr>
          <a:lstStyle/>
          <a:p>
            <a:r>
              <a:rPr lang="en-US" sz="1200" dirty="0">
                <a:latin typeface="Century Gothic" panose="020B0502020202020204" pitchFamily="34" charset="0"/>
              </a:rPr>
              <a:t>5</a:t>
            </a:r>
          </a:p>
        </p:txBody>
      </p:sp>
      <p:sp>
        <p:nvSpPr>
          <p:cNvPr id="27" name="TextBox 26">
            <a:extLst>
              <a:ext uri="{FF2B5EF4-FFF2-40B4-BE49-F238E27FC236}">
                <a16:creationId xmlns:a16="http://schemas.microsoft.com/office/drawing/2014/main" id="{BCAF97A8-8376-1524-EC54-6B56F4B4B76E}"/>
              </a:ext>
            </a:extLst>
          </p:cNvPr>
          <p:cNvSpPr txBox="1"/>
          <p:nvPr/>
        </p:nvSpPr>
        <p:spPr>
          <a:xfrm>
            <a:off x="8734064" y="35343"/>
            <a:ext cx="226425" cy="276999"/>
          </a:xfrm>
          <a:prstGeom prst="rect">
            <a:avLst/>
          </a:prstGeom>
          <a:noFill/>
        </p:spPr>
        <p:txBody>
          <a:bodyPr wrap="square" rtlCol="0">
            <a:spAutoFit/>
          </a:bodyPr>
          <a:lstStyle/>
          <a:p>
            <a:r>
              <a:rPr lang="en-US" sz="1200" dirty="0">
                <a:latin typeface="Century Gothic" panose="020B0502020202020204" pitchFamily="34" charset="0"/>
              </a:rPr>
              <a:t>6</a:t>
            </a:r>
          </a:p>
        </p:txBody>
      </p:sp>
      <p:sp>
        <p:nvSpPr>
          <p:cNvPr id="28" name="TextBox 27">
            <a:extLst>
              <a:ext uri="{FF2B5EF4-FFF2-40B4-BE49-F238E27FC236}">
                <a16:creationId xmlns:a16="http://schemas.microsoft.com/office/drawing/2014/main" id="{B58BAA55-3C23-A252-7A47-0C34915EA8A6}"/>
              </a:ext>
            </a:extLst>
          </p:cNvPr>
          <p:cNvSpPr txBox="1"/>
          <p:nvPr/>
        </p:nvSpPr>
        <p:spPr>
          <a:xfrm>
            <a:off x="8995772" y="42404"/>
            <a:ext cx="226425" cy="276999"/>
          </a:xfrm>
          <a:prstGeom prst="rect">
            <a:avLst/>
          </a:prstGeom>
          <a:noFill/>
        </p:spPr>
        <p:txBody>
          <a:bodyPr wrap="square" rtlCol="0">
            <a:spAutoFit/>
          </a:bodyPr>
          <a:lstStyle/>
          <a:p>
            <a:r>
              <a:rPr lang="en-US" sz="1200" dirty="0">
                <a:latin typeface="Century Gothic" panose="020B0502020202020204" pitchFamily="34" charset="0"/>
              </a:rPr>
              <a:t>7</a:t>
            </a:r>
          </a:p>
        </p:txBody>
      </p:sp>
      <p:sp>
        <p:nvSpPr>
          <p:cNvPr id="30" name="TextBox 29">
            <a:extLst>
              <a:ext uri="{FF2B5EF4-FFF2-40B4-BE49-F238E27FC236}">
                <a16:creationId xmlns:a16="http://schemas.microsoft.com/office/drawing/2014/main" id="{EB38BD55-5FF3-1A4E-7468-A7DB28502B9A}"/>
              </a:ext>
            </a:extLst>
          </p:cNvPr>
          <p:cNvSpPr txBox="1"/>
          <p:nvPr/>
        </p:nvSpPr>
        <p:spPr>
          <a:xfrm>
            <a:off x="6981364" y="44278"/>
            <a:ext cx="742967" cy="276999"/>
          </a:xfrm>
          <a:prstGeom prst="rect">
            <a:avLst/>
          </a:prstGeom>
          <a:noFill/>
        </p:spPr>
        <p:txBody>
          <a:bodyPr wrap="square" rtlCol="0">
            <a:spAutoFit/>
          </a:bodyPr>
          <a:lstStyle/>
          <a:p>
            <a:r>
              <a:rPr lang="en-US" sz="1200" dirty="0">
                <a:latin typeface="Century Gothic" panose="020B0502020202020204" pitchFamily="34" charset="0"/>
              </a:rPr>
              <a:t>week</a:t>
            </a:r>
          </a:p>
        </p:txBody>
      </p:sp>
      <p:sp>
        <p:nvSpPr>
          <p:cNvPr id="32" name="Rectangle 31">
            <a:extLst>
              <a:ext uri="{FF2B5EF4-FFF2-40B4-BE49-F238E27FC236}">
                <a16:creationId xmlns:a16="http://schemas.microsoft.com/office/drawing/2014/main" id="{13180A15-B22F-031B-DD8A-AE0F32AB99EF}"/>
              </a:ext>
            </a:extLst>
          </p:cNvPr>
          <p:cNvSpPr/>
          <p:nvPr/>
        </p:nvSpPr>
        <p:spPr>
          <a:xfrm>
            <a:off x="7265097" y="1303465"/>
            <a:ext cx="1853852" cy="235413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18A066E9-F0E0-0580-AA1E-A1CBFE19F5AE}"/>
              </a:ext>
            </a:extLst>
          </p:cNvPr>
          <p:cNvSpPr txBox="1"/>
          <p:nvPr/>
        </p:nvSpPr>
        <p:spPr>
          <a:xfrm>
            <a:off x="7297475" y="1308422"/>
            <a:ext cx="1924722" cy="2123658"/>
          </a:xfrm>
          <a:prstGeom prst="rect">
            <a:avLst/>
          </a:prstGeom>
          <a:noFill/>
          <a:ln>
            <a:noFill/>
          </a:ln>
        </p:spPr>
        <p:txBody>
          <a:bodyPr wrap="square" rtlCol="0">
            <a:spAutoFit/>
          </a:bodyPr>
          <a:lstStyle/>
          <a:p>
            <a:r>
              <a:rPr lang="en-US" sz="1200" dirty="0"/>
              <a:t>Kingdom Advancers</a:t>
            </a:r>
          </a:p>
          <a:p>
            <a:r>
              <a:rPr lang="en-US" sz="1200" dirty="0"/>
              <a:t>You are be being sent out from this place with the confidence of heaven. You aren’t sent out in your own strength to stand for Jesus in your own ingenuity and cunning, but with strict orders from the Lord, “be strong in the Lord and in His mighty power.” So, stand.</a:t>
            </a:r>
          </a:p>
        </p:txBody>
      </p:sp>
    </p:spTree>
    <p:extLst>
      <p:ext uri="{BB962C8B-B14F-4D97-AF65-F5344CB8AC3E}">
        <p14:creationId xmlns:p14="http://schemas.microsoft.com/office/powerpoint/2010/main" val="2873514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Picture 46" descr="DD01523_[1]">
            <a:extLst>
              <a:ext uri="{FF2B5EF4-FFF2-40B4-BE49-F238E27FC236}">
                <a16:creationId xmlns:a16="http://schemas.microsoft.com/office/drawing/2014/main" id="{74B30743-4979-FF43-BFDC-BB09BA0FB0E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5991643" y="4131638"/>
            <a:ext cx="405496" cy="182031"/>
          </a:xfrm>
          <a:prstGeom prst="rect">
            <a:avLst/>
          </a:prstGeom>
          <a:solidFill>
            <a:srgbClr val="CCFFCC">
              <a:alpha val="52000"/>
            </a:srgbClr>
          </a:solidFill>
          <a:ln>
            <a:noFill/>
          </a:ln>
        </p:spPr>
      </p:pic>
      <p:grpSp>
        <p:nvGrpSpPr>
          <p:cNvPr id="48" name="Canvas 76">
            <a:extLst>
              <a:ext uri="{FF2B5EF4-FFF2-40B4-BE49-F238E27FC236}">
                <a16:creationId xmlns:a16="http://schemas.microsoft.com/office/drawing/2014/main" id="{F50F95A5-0CBA-B945-9839-852F27B85F00}"/>
              </a:ext>
            </a:extLst>
          </p:cNvPr>
          <p:cNvGrpSpPr/>
          <p:nvPr/>
        </p:nvGrpSpPr>
        <p:grpSpPr>
          <a:xfrm>
            <a:off x="5593566" y="4132151"/>
            <a:ext cx="399340" cy="181518"/>
            <a:chOff x="0" y="0"/>
            <a:chExt cx="558800" cy="254000"/>
          </a:xfrm>
        </p:grpSpPr>
        <p:sp>
          <p:nvSpPr>
            <p:cNvPr id="49" name="Rectangle 48">
              <a:extLst>
                <a:ext uri="{FF2B5EF4-FFF2-40B4-BE49-F238E27FC236}">
                  <a16:creationId xmlns:a16="http://schemas.microsoft.com/office/drawing/2014/main" id="{F8672FAF-1A00-134C-B323-4DA8FFF2BBF2}"/>
                </a:ext>
              </a:extLst>
            </p:cNvPr>
            <p:cNvSpPr/>
            <p:nvPr/>
          </p:nvSpPr>
          <p:spPr>
            <a:xfrm>
              <a:off x="0" y="0"/>
              <a:ext cx="558800" cy="254000"/>
            </a:xfrm>
            <a:prstGeom prst="rect">
              <a:avLst/>
            </a:prstGeom>
            <a:solidFill>
              <a:srgbClr val="99CCFF">
                <a:alpha val="60001"/>
              </a:srgbClr>
            </a:solidFill>
            <a:ln>
              <a:noFill/>
            </a:ln>
          </p:spPr>
        </p:sp>
        <p:sp>
          <p:nvSpPr>
            <p:cNvPr id="50" name="Freeform 49">
              <a:extLst>
                <a:ext uri="{FF2B5EF4-FFF2-40B4-BE49-F238E27FC236}">
                  <a16:creationId xmlns:a16="http://schemas.microsoft.com/office/drawing/2014/main" id="{85BD5401-E90A-2B48-8653-77C8C56A6815}"/>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1" name="Freeform 50">
              <a:extLst>
                <a:ext uri="{FF2B5EF4-FFF2-40B4-BE49-F238E27FC236}">
                  <a16:creationId xmlns:a16="http://schemas.microsoft.com/office/drawing/2014/main" id="{3648CA91-7EF1-5B49-B29A-04A29A20E518}"/>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2" name="Freeform 51">
              <a:extLst>
                <a:ext uri="{FF2B5EF4-FFF2-40B4-BE49-F238E27FC236}">
                  <a16:creationId xmlns:a16="http://schemas.microsoft.com/office/drawing/2014/main" id="{F69E75E2-CC20-B84F-945A-360B602658D6}"/>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3" name="Freeform 52">
              <a:extLst>
                <a:ext uri="{FF2B5EF4-FFF2-40B4-BE49-F238E27FC236}">
                  <a16:creationId xmlns:a16="http://schemas.microsoft.com/office/drawing/2014/main" id="{0FF22A30-5402-6042-AD3A-7104EE2462C8}"/>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4" name="Rectangle 53">
              <a:extLst>
                <a:ext uri="{FF2B5EF4-FFF2-40B4-BE49-F238E27FC236}">
                  <a16:creationId xmlns:a16="http://schemas.microsoft.com/office/drawing/2014/main" id="{6EE0D969-44AB-8649-B3CB-882CFC80BD00}"/>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55" name="Rectangle 54">
            <a:extLst>
              <a:ext uri="{FF2B5EF4-FFF2-40B4-BE49-F238E27FC236}">
                <a16:creationId xmlns:a16="http://schemas.microsoft.com/office/drawing/2014/main" id="{20E8CCFD-87FE-8544-8609-D80F2E9B6A00}"/>
              </a:ext>
            </a:extLst>
          </p:cNvPr>
          <p:cNvSpPr/>
          <p:nvPr/>
        </p:nvSpPr>
        <p:spPr>
          <a:xfrm>
            <a:off x="6454158" y="4073263"/>
            <a:ext cx="1372492" cy="276999"/>
          </a:xfrm>
          <a:prstGeom prst="rect">
            <a:avLst/>
          </a:prstGeom>
        </p:spPr>
        <p:txBody>
          <a:bodyPr wrap="none">
            <a:spAutoFit/>
          </a:bodyPr>
          <a:lstStyle/>
          <a:p>
            <a:r>
              <a:rPr lang="en-US" sz="1200" b="1" dirty="0">
                <a:ea typeface="Times New Roman" panose="02020603050405020304" pitchFamily="18" charset="0"/>
              </a:rPr>
              <a:t>Break Away Group</a:t>
            </a:r>
            <a:endParaRPr lang="en-US" sz="1200" b="1" dirty="0"/>
          </a:p>
        </p:txBody>
      </p:sp>
      <p:pic>
        <p:nvPicPr>
          <p:cNvPr id="56" name="Picture 55" descr="DD01523_[1]">
            <a:extLst>
              <a:ext uri="{FF2B5EF4-FFF2-40B4-BE49-F238E27FC236}">
                <a16:creationId xmlns:a16="http://schemas.microsoft.com/office/drawing/2014/main" id="{A36F0914-A879-6F41-BA22-6C1CDC8AEAE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8304595" y="4116082"/>
            <a:ext cx="405496" cy="182031"/>
          </a:xfrm>
          <a:prstGeom prst="rect">
            <a:avLst/>
          </a:prstGeom>
          <a:solidFill>
            <a:srgbClr val="CCFFCC">
              <a:alpha val="52000"/>
            </a:srgbClr>
          </a:solidFill>
          <a:ln>
            <a:noFill/>
          </a:ln>
        </p:spPr>
      </p:pic>
      <p:grpSp>
        <p:nvGrpSpPr>
          <p:cNvPr id="57" name="Canvas 76">
            <a:extLst>
              <a:ext uri="{FF2B5EF4-FFF2-40B4-BE49-F238E27FC236}">
                <a16:creationId xmlns:a16="http://schemas.microsoft.com/office/drawing/2014/main" id="{8DF9BDA3-F1C9-9F4D-B90F-3B00474E3995}"/>
              </a:ext>
            </a:extLst>
          </p:cNvPr>
          <p:cNvGrpSpPr/>
          <p:nvPr/>
        </p:nvGrpSpPr>
        <p:grpSpPr>
          <a:xfrm>
            <a:off x="7906518" y="4116595"/>
            <a:ext cx="399340" cy="181518"/>
            <a:chOff x="0" y="0"/>
            <a:chExt cx="558800" cy="254000"/>
          </a:xfrm>
        </p:grpSpPr>
        <p:sp>
          <p:nvSpPr>
            <p:cNvPr id="58" name="Rectangle 57">
              <a:extLst>
                <a:ext uri="{FF2B5EF4-FFF2-40B4-BE49-F238E27FC236}">
                  <a16:creationId xmlns:a16="http://schemas.microsoft.com/office/drawing/2014/main" id="{8001B8AA-3D81-B148-8F86-699E8F0F522C}"/>
                </a:ext>
              </a:extLst>
            </p:cNvPr>
            <p:cNvSpPr/>
            <p:nvPr/>
          </p:nvSpPr>
          <p:spPr>
            <a:xfrm>
              <a:off x="0" y="0"/>
              <a:ext cx="558800" cy="254000"/>
            </a:xfrm>
            <a:prstGeom prst="rect">
              <a:avLst/>
            </a:prstGeom>
            <a:solidFill>
              <a:srgbClr val="99CCFF">
                <a:alpha val="60001"/>
              </a:srgbClr>
            </a:solidFill>
            <a:ln>
              <a:noFill/>
            </a:ln>
          </p:spPr>
        </p:sp>
        <p:sp>
          <p:nvSpPr>
            <p:cNvPr id="59" name="Freeform 58">
              <a:extLst>
                <a:ext uri="{FF2B5EF4-FFF2-40B4-BE49-F238E27FC236}">
                  <a16:creationId xmlns:a16="http://schemas.microsoft.com/office/drawing/2014/main" id="{4DF297EA-F9D6-2C40-AF45-300BC271461E}"/>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0" name="Freeform 59">
              <a:extLst>
                <a:ext uri="{FF2B5EF4-FFF2-40B4-BE49-F238E27FC236}">
                  <a16:creationId xmlns:a16="http://schemas.microsoft.com/office/drawing/2014/main" id="{F65A2CE4-0D82-824D-961B-6759D4340FEE}"/>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1" name="Freeform 60">
              <a:extLst>
                <a:ext uri="{FF2B5EF4-FFF2-40B4-BE49-F238E27FC236}">
                  <a16:creationId xmlns:a16="http://schemas.microsoft.com/office/drawing/2014/main" id="{07153349-9F0D-574E-8399-FB2805CD70A7}"/>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2" name="Freeform 61">
              <a:extLst>
                <a:ext uri="{FF2B5EF4-FFF2-40B4-BE49-F238E27FC236}">
                  <a16:creationId xmlns:a16="http://schemas.microsoft.com/office/drawing/2014/main" id="{16A24273-5391-F34D-B013-96CDDE9672AE}"/>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3" name="Rectangle 62">
              <a:extLst>
                <a:ext uri="{FF2B5EF4-FFF2-40B4-BE49-F238E27FC236}">
                  <a16:creationId xmlns:a16="http://schemas.microsoft.com/office/drawing/2014/main" id="{A82D91F9-3107-344D-B7BA-ED6545CE10E9}"/>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64" name="Rectangle 63">
            <a:extLst>
              <a:ext uri="{FF2B5EF4-FFF2-40B4-BE49-F238E27FC236}">
                <a16:creationId xmlns:a16="http://schemas.microsoft.com/office/drawing/2014/main" id="{A3A0A160-4D45-F44D-989E-46AB15DAB6E9}"/>
              </a:ext>
            </a:extLst>
          </p:cNvPr>
          <p:cNvSpPr/>
          <p:nvPr/>
        </p:nvSpPr>
        <p:spPr>
          <a:xfrm>
            <a:off x="5252913" y="4513507"/>
            <a:ext cx="3678588" cy="2354491"/>
          </a:xfrm>
          <a:prstGeom prst="rect">
            <a:avLst/>
          </a:prstGeom>
        </p:spPr>
        <p:txBody>
          <a:bodyPr wrap="square">
            <a:spAutoFit/>
          </a:bodyPr>
          <a:lstStyle/>
          <a:p>
            <a:pPr marL="171450" lvl="0" indent="-171450">
              <a:buFontTx/>
              <a:buChar char="-"/>
            </a:pPr>
            <a:r>
              <a:rPr lang="en-US" sz="1050" dirty="0"/>
              <a:t>Pray on the armor of God as seen in Ephesians 6:14-17.</a:t>
            </a:r>
            <a:endParaRPr lang="el-GR" sz="1050" dirty="0"/>
          </a:p>
          <a:p>
            <a:pPr marL="171450" lvl="0" indent="-171450">
              <a:buFontTx/>
              <a:buChar char="-"/>
            </a:pPr>
            <a:endParaRPr lang="el-GR" sz="1050" dirty="0"/>
          </a:p>
          <a:p>
            <a:pPr marL="171450" lvl="0" indent="-171450">
              <a:buFontTx/>
              <a:buChar char="-"/>
            </a:pPr>
            <a:endParaRPr lang="el-GR" sz="1050" dirty="0"/>
          </a:p>
          <a:p>
            <a:pPr marL="171450" lvl="0" indent="-171450">
              <a:buFontTx/>
              <a:buChar char="-"/>
            </a:pPr>
            <a:r>
              <a:rPr lang="en-US" sz="1050" dirty="0"/>
              <a:t>Discuss the idea that the armor of God reflects our identity as believers.</a:t>
            </a:r>
            <a:endParaRPr lang="el-GR" sz="1050" dirty="0"/>
          </a:p>
          <a:p>
            <a:pPr marL="171450" lvl="0" indent="-171450">
              <a:buFontTx/>
              <a:buChar char="-"/>
            </a:pPr>
            <a:endParaRPr lang="el-GR" sz="1050" dirty="0"/>
          </a:p>
          <a:p>
            <a:pPr marL="171450" lvl="0" indent="-171450">
              <a:buFontTx/>
              <a:buChar char="-"/>
            </a:pPr>
            <a:endParaRPr lang="el-GR" sz="1050" dirty="0"/>
          </a:p>
          <a:p>
            <a:pPr marL="171450" lvl="0" indent="-171450">
              <a:buFontTx/>
              <a:buChar char="-"/>
            </a:pPr>
            <a:r>
              <a:rPr lang="en-US" sz="1050" dirty="0"/>
              <a:t>What are the consequences of not putting on the “full armor” of God?</a:t>
            </a:r>
            <a:endParaRPr lang="el-GR" sz="1050" dirty="0"/>
          </a:p>
          <a:p>
            <a:pPr marL="171450" lvl="0" indent="-171450">
              <a:buFontTx/>
              <a:buChar char="-"/>
            </a:pPr>
            <a:endParaRPr lang="el-GR" sz="1050" dirty="0"/>
          </a:p>
          <a:p>
            <a:pPr marL="171450" lvl="0" indent="-171450">
              <a:buFontTx/>
              <a:buChar char="-"/>
            </a:pPr>
            <a:endParaRPr lang="el-GR" sz="1050" dirty="0"/>
          </a:p>
          <a:p>
            <a:pPr marL="171450" lvl="0" indent="-171450">
              <a:buFontTx/>
              <a:buChar char="-"/>
            </a:pPr>
            <a:endParaRPr lang="el-GR" sz="1050" dirty="0"/>
          </a:p>
          <a:p>
            <a:pPr marL="171450" lvl="0" indent="-171450">
              <a:buFontTx/>
              <a:buChar char="-"/>
            </a:pPr>
            <a:r>
              <a:rPr lang="en-US" sz="1050" dirty="0"/>
              <a:t>Discuss the “belt of truth.” How is this piece of armor essential for holding up the rest of the armor?</a:t>
            </a:r>
          </a:p>
        </p:txBody>
      </p:sp>
      <p:sp>
        <p:nvSpPr>
          <p:cNvPr id="65" name="TextBox 64">
            <a:extLst>
              <a:ext uri="{FF2B5EF4-FFF2-40B4-BE49-F238E27FC236}">
                <a16:creationId xmlns:a16="http://schemas.microsoft.com/office/drawing/2014/main" id="{353A2161-7AF1-F241-8C56-D6878B4FC9C0}"/>
              </a:ext>
            </a:extLst>
          </p:cNvPr>
          <p:cNvSpPr txBox="1"/>
          <p:nvPr/>
        </p:nvSpPr>
        <p:spPr>
          <a:xfrm>
            <a:off x="9073526" y="7069705"/>
            <a:ext cx="370696" cy="276999"/>
          </a:xfrm>
          <a:prstGeom prst="rect">
            <a:avLst/>
          </a:prstGeom>
          <a:noFill/>
        </p:spPr>
        <p:txBody>
          <a:bodyPr wrap="square" rtlCol="0">
            <a:spAutoFit/>
          </a:bodyPr>
          <a:lstStyle/>
          <a:p>
            <a:r>
              <a:rPr lang="en-US" sz="1200" dirty="0"/>
              <a:t>7.</a:t>
            </a:r>
          </a:p>
        </p:txBody>
      </p:sp>
      <p:sp>
        <p:nvSpPr>
          <p:cNvPr id="28" name="AutoShape 34">
            <a:extLst>
              <a:ext uri="{FF2B5EF4-FFF2-40B4-BE49-F238E27FC236}">
                <a16:creationId xmlns:a16="http://schemas.microsoft.com/office/drawing/2014/main" id="{817A6D39-8BC1-F14A-B4A3-BA968E90DD17}"/>
              </a:ext>
            </a:extLst>
          </p:cNvPr>
          <p:cNvSpPr>
            <a:spLocks noChangeAspect="1" noEditPoints="1" noChangeArrowheads="1" noChangeShapeType="1" noTextEdit="1"/>
          </p:cNvSpPr>
          <p:nvPr/>
        </p:nvSpPr>
        <p:spPr bwMode="auto">
          <a:xfrm>
            <a:off x="219683" y="0"/>
            <a:ext cx="4331876" cy="1444684"/>
          </a:xfrm>
          <a:prstGeom prst="roundRect">
            <a:avLst>
              <a:gd name="adj" fmla="val 0"/>
            </a:avLst>
          </a:prstGeom>
          <a:solidFill>
            <a:srgbClr val="FFCC99"/>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1270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Identifying the Enemy  </a:t>
            </a:r>
          </a:p>
          <a:p>
            <a:pPr marL="1270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[Ephesians 6:11-12]</a:t>
            </a:r>
            <a:endParaRPr lang="en-US" sz="1200" dirty="0">
              <a:effectLst/>
              <a:ea typeface="Times New Roman" panose="02020603050405020304" pitchFamily="18" charset="0"/>
            </a:endParaRPr>
          </a:p>
          <a:p>
            <a:pPr marL="228600" marR="0" algn="ctr">
              <a:spcBef>
                <a:spcPts val="0"/>
              </a:spcBef>
              <a:spcAft>
                <a:spcPts val="0"/>
              </a:spcAft>
            </a:pPr>
            <a:r>
              <a:rPr lang="en-US" sz="1200" i="1" dirty="0">
                <a:effectLst/>
                <a:ea typeface="Times New Roman" panose="02020603050405020304" pitchFamily="18" charset="0"/>
              </a:rPr>
              <a:t>“Put on the full armor of God so that you can take your stand against the devil's schemes. For our struggle is not against flesh and blood, but against the rulers, against the authorities, against the powers of this dark world and against the spiritual forces of evil in the heavenly realms.”</a:t>
            </a:r>
            <a:endParaRPr lang="en-US" sz="1200" dirty="0">
              <a:effectLst/>
              <a:ea typeface="Times New Roman" panose="02020603050405020304" pitchFamily="18" charset="0"/>
            </a:endParaRPr>
          </a:p>
          <a:p>
            <a:pPr marL="228600" marR="0" algn="ctr">
              <a:spcBef>
                <a:spcPts val="0"/>
              </a:spcBef>
              <a:spcAft>
                <a:spcPts val="0"/>
              </a:spcAft>
            </a:pPr>
            <a:r>
              <a:rPr lang="en-US" sz="1400" b="1" cap="small" dirty="0">
                <a:effectLst>
                  <a:outerShdw blurRad="50800" dist="38100" algn="tr" rotWithShape="0">
                    <a:prstClr val="black">
                      <a:alpha val="40000"/>
                    </a:prstClr>
                  </a:outerShdw>
                </a:effectLst>
                <a:ea typeface="Times New Roman" panose="02020603050405020304" pitchFamily="18" charset="0"/>
              </a:rPr>
              <a:t> </a:t>
            </a:r>
            <a:endParaRPr lang="en-US" sz="1200" dirty="0">
              <a:effectLst/>
              <a:ea typeface="Times New Roman" panose="02020603050405020304" pitchFamily="18" charset="0"/>
            </a:endParaRPr>
          </a:p>
          <a:p>
            <a:pPr marL="0" marR="0" algn="ctr">
              <a:spcBef>
                <a:spcPts val="0"/>
              </a:spcBef>
              <a:spcAft>
                <a:spcPts val="0"/>
              </a:spcAft>
            </a:pPr>
            <a:r>
              <a:rPr lang="en-US" sz="1400" b="1" cap="small" dirty="0">
                <a:effectLst>
                  <a:outerShdw blurRad="50800" dist="38100" algn="tr" rotWithShape="0">
                    <a:prstClr val="black">
                      <a:alpha val="40000"/>
                    </a:prstClr>
                  </a:outerShdw>
                </a:effectLst>
                <a:ea typeface="Times New Roman" panose="02020603050405020304" pitchFamily="18" charset="0"/>
              </a:rPr>
              <a:t> </a:t>
            </a:r>
            <a:endParaRPr lang="en-US" sz="1200" dirty="0">
              <a:effectLst/>
              <a:ea typeface="Times New Roman" panose="02020603050405020304" pitchFamily="18" charset="0"/>
            </a:endParaRPr>
          </a:p>
        </p:txBody>
      </p:sp>
      <p:sp>
        <p:nvSpPr>
          <p:cNvPr id="2" name="TextBox 1">
            <a:extLst>
              <a:ext uri="{FF2B5EF4-FFF2-40B4-BE49-F238E27FC236}">
                <a16:creationId xmlns:a16="http://schemas.microsoft.com/office/drawing/2014/main" id="{13A79738-952E-CA4B-8125-4135FD7D108B}"/>
              </a:ext>
            </a:extLst>
          </p:cNvPr>
          <p:cNvSpPr txBox="1"/>
          <p:nvPr/>
        </p:nvSpPr>
        <p:spPr>
          <a:xfrm>
            <a:off x="233024" y="1707335"/>
            <a:ext cx="3703430" cy="4829311"/>
          </a:xfrm>
          <a:prstGeom prst="rect">
            <a:avLst/>
          </a:prstGeom>
          <a:noFill/>
          <a:effectLst/>
        </p:spPr>
        <p:txBody>
          <a:bodyPr wrap="square" rtlCol="0">
            <a:spAutoFit/>
          </a:bodyPr>
          <a:lstStyle/>
          <a:p>
            <a:r>
              <a:rPr lang="en-US" sz="1200" b="1" dirty="0"/>
              <a:t>The Devil</a:t>
            </a:r>
          </a:p>
          <a:p>
            <a:pPr marL="171450" indent="-171450">
              <a:buFontTx/>
              <a:buChar char="-"/>
            </a:pPr>
            <a:r>
              <a:rPr lang="en-US" sz="1050" dirty="0"/>
              <a:t>Devil means “accuser” [Rev 12:7-11]</a:t>
            </a:r>
          </a:p>
          <a:p>
            <a:pPr marL="171450" indent="-171450">
              <a:buFontTx/>
              <a:buChar char="-"/>
            </a:pPr>
            <a:r>
              <a:rPr lang="en-US" sz="1050" dirty="0"/>
              <a:t>Satan means “adversary” – he is the enemy of God</a:t>
            </a:r>
          </a:p>
          <a:p>
            <a:pPr marL="171450" indent="-171450">
              <a:buFontTx/>
              <a:buChar char="-"/>
            </a:pPr>
            <a:r>
              <a:rPr lang="en-US" sz="1050" dirty="0"/>
              <a:t>He is also called the tempter [Matt 4:3]</a:t>
            </a:r>
          </a:p>
          <a:p>
            <a:pPr marL="171450" indent="-171450">
              <a:buFontTx/>
              <a:buChar char="-"/>
            </a:pPr>
            <a:r>
              <a:rPr lang="en-US" sz="1050" dirty="0"/>
              <a:t>He is a murderer and liar [John 8:44]</a:t>
            </a:r>
          </a:p>
          <a:p>
            <a:pPr marL="171450" indent="-171450">
              <a:buFontTx/>
              <a:buChar char="-"/>
            </a:pPr>
            <a:r>
              <a:rPr lang="en-US" sz="1050" dirty="0"/>
              <a:t>He is compared to a lion [1 Peter 5:8]</a:t>
            </a:r>
          </a:p>
          <a:p>
            <a:pPr marL="171450" indent="-171450">
              <a:buFontTx/>
              <a:buChar char="-"/>
            </a:pPr>
            <a:r>
              <a:rPr lang="en-US" sz="1050" dirty="0"/>
              <a:t>He is a serpent [Gen 3:1; Rev 12:9]</a:t>
            </a:r>
          </a:p>
          <a:p>
            <a:pPr marL="171450" indent="-171450">
              <a:buFontTx/>
              <a:buChar char="-"/>
            </a:pPr>
            <a:r>
              <a:rPr lang="en-US" sz="1050" dirty="0"/>
              <a:t>He masquerades as an angel of light [2 Cor 11:13-15]</a:t>
            </a:r>
          </a:p>
          <a:p>
            <a:pPr marL="171450" indent="-171450">
              <a:buFontTx/>
              <a:buChar char="-"/>
            </a:pPr>
            <a:r>
              <a:rPr lang="en-US" sz="1050" dirty="0"/>
              <a:t>He is called the “god of this age” [2 Cor 4:4]</a:t>
            </a:r>
          </a:p>
          <a:p>
            <a:endParaRPr lang="en-US" sz="1050" dirty="0"/>
          </a:p>
          <a:p>
            <a:r>
              <a:rPr lang="en-US" sz="1200" b="1" dirty="0"/>
              <a:t>The Devil’s Schemes</a:t>
            </a:r>
            <a:endParaRPr lang="en-US" sz="1200" dirty="0"/>
          </a:p>
          <a:p>
            <a:pPr marL="171450" indent="-171450">
              <a:buFontTx/>
              <a:buChar char="-"/>
            </a:pPr>
            <a:r>
              <a:rPr lang="en-US" sz="1050" dirty="0"/>
              <a:t>He has come to steal, to kill and destroy [John 10:10]</a:t>
            </a:r>
          </a:p>
          <a:p>
            <a:pPr marL="171450" indent="-171450">
              <a:buFontTx/>
              <a:buChar char="-"/>
            </a:pPr>
            <a:r>
              <a:rPr lang="en-US" sz="1050" dirty="0"/>
              <a:t>He is crafty and subtle. We cannot afford to be ignorant [2 Cor 2:11]</a:t>
            </a:r>
          </a:p>
          <a:p>
            <a:pPr marL="171450" indent="-171450">
              <a:buFontTx/>
              <a:buChar char="-"/>
            </a:pPr>
            <a:r>
              <a:rPr lang="en-US" sz="1050" dirty="0"/>
              <a:t>He is behind the cunning and scheming of men [Eph 4:14]</a:t>
            </a:r>
          </a:p>
          <a:p>
            <a:pPr marL="171450" indent="-171450">
              <a:buFontTx/>
              <a:buChar char="-"/>
            </a:pPr>
            <a:r>
              <a:rPr lang="en-US" sz="1050" dirty="0"/>
              <a:t>As a false angel of light, he seeks to blind men’s minds to the truth of God’s Word</a:t>
            </a:r>
          </a:p>
          <a:p>
            <a:pPr marL="171450" indent="-171450">
              <a:buFontTx/>
              <a:buChar char="-"/>
            </a:pPr>
            <a:r>
              <a:rPr lang="en-US" sz="1050" dirty="0"/>
              <a:t>He wants to engage us in “hand to hand” battle. [Eph 6:12] – “struggle” means to “wrestle”</a:t>
            </a:r>
          </a:p>
          <a:p>
            <a:pPr marL="171450" indent="-171450">
              <a:buFontTx/>
              <a:buChar char="-"/>
            </a:pPr>
            <a:r>
              <a:rPr lang="en-US" sz="1050" dirty="0"/>
              <a:t>He uses our external enemies: the world and the flesh, to try to defeat us  [Eph 2:1-3]</a:t>
            </a:r>
          </a:p>
          <a:p>
            <a:r>
              <a:rPr lang="en-US" sz="1050" dirty="0"/>
              <a:t> </a:t>
            </a:r>
          </a:p>
          <a:p>
            <a:r>
              <a:rPr lang="en-US" sz="1200" b="1" dirty="0"/>
              <a:t>Not Flesh and Blood - Where did the devil come from?</a:t>
            </a:r>
          </a:p>
          <a:p>
            <a:pPr marL="171450" indent="-171450">
              <a:buFontTx/>
              <a:buChar char="-"/>
            </a:pPr>
            <a:r>
              <a:rPr lang="en-US" sz="1050" dirty="0"/>
              <a:t>He is “</a:t>
            </a:r>
            <a:r>
              <a:rPr lang="en-US" sz="1050" i="1" dirty="0"/>
              <a:t>Lucifer, son of the dawn</a:t>
            </a:r>
            <a:r>
              <a:rPr lang="en-US" sz="1050" dirty="0"/>
              <a:t>.” [Is 14:12-15] – He was cast down from heaven because of his pride and his desire to occupy God’s throne</a:t>
            </a:r>
          </a:p>
          <a:p>
            <a:pPr marL="171450" indent="-171450">
              <a:buFontTx/>
              <a:buChar char="-"/>
            </a:pPr>
            <a:r>
              <a:rPr lang="en-US" sz="1050" dirty="0"/>
              <a:t>He is a created being – not eternal</a:t>
            </a:r>
          </a:p>
          <a:p>
            <a:pPr marL="171450" indent="-171450">
              <a:buFontTx/>
              <a:buChar char="-"/>
            </a:pPr>
            <a:r>
              <a:rPr lang="en-US" sz="1050" dirty="0"/>
              <a:t>He is not all-knowing, all-powerful, or everywhere-present</a:t>
            </a:r>
          </a:p>
        </p:txBody>
      </p:sp>
      <p:pic>
        <p:nvPicPr>
          <p:cNvPr id="31" name="Picture 30">
            <a:extLst>
              <a:ext uri="{FF2B5EF4-FFF2-40B4-BE49-F238E27FC236}">
                <a16:creationId xmlns:a16="http://schemas.microsoft.com/office/drawing/2014/main" id="{BDB9BBB3-6A39-5E4B-A067-C0236366A734}"/>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93566" y="203019"/>
            <a:ext cx="2773140" cy="3645081"/>
          </a:xfrm>
          <a:prstGeom prst="rect">
            <a:avLst/>
          </a:prstGeom>
          <a:noFill/>
          <a:ln>
            <a:noFill/>
          </a:ln>
          <a:effectLst/>
        </p:spPr>
      </p:pic>
      <p:sp>
        <p:nvSpPr>
          <p:cNvPr id="4" name="Rectangle 3">
            <a:extLst>
              <a:ext uri="{FF2B5EF4-FFF2-40B4-BE49-F238E27FC236}">
                <a16:creationId xmlns:a16="http://schemas.microsoft.com/office/drawing/2014/main" id="{F4D5216B-A8E6-4442-7514-6069020FC138}"/>
              </a:ext>
            </a:extLst>
          </p:cNvPr>
          <p:cNvSpPr/>
          <p:nvPr/>
        </p:nvSpPr>
        <p:spPr>
          <a:xfrm>
            <a:off x="327991" y="49272"/>
            <a:ext cx="4144618" cy="131238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E428B6D-C2A0-6918-0304-F539B6B8A706}"/>
              </a:ext>
            </a:extLst>
          </p:cNvPr>
          <p:cNvSpPr txBox="1"/>
          <p:nvPr/>
        </p:nvSpPr>
        <p:spPr>
          <a:xfrm>
            <a:off x="327991" y="29844"/>
            <a:ext cx="4144618" cy="1384995"/>
          </a:xfrm>
          <a:prstGeom prst="rect">
            <a:avLst/>
          </a:prstGeom>
          <a:noFill/>
        </p:spPr>
        <p:txBody>
          <a:bodyPr wrap="square" rtlCol="0">
            <a:spAutoFit/>
          </a:bodyPr>
          <a:lstStyle/>
          <a:p>
            <a:pPr algn="ctr"/>
            <a:r>
              <a:rPr lang="en-US" sz="1200" b="1" dirty="0"/>
              <a:t>Identifying the Enemy</a:t>
            </a:r>
          </a:p>
          <a:p>
            <a:pPr algn="ctr"/>
            <a:r>
              <a:rPr lang="en-US" sz="1200" b="1" dirty="0"/>
              <a:t>[Ephesians 6:11-12]</a:t>
            </a:r>
          </a:p>
          <a:p>
            <a:r>
              <a:rPr lang="en-US" sz="1200" dirty="0"/>
              <a:t>“Put on the full armor of God so that you can take your stand against the devil’s schemes. For our struggle is not against flesh and blood, but against the rulers, against the authorities, against the powers of this dark world and against the spiritual forces of evil in the heavenly realms.”</a:t>
            </a:r>
          </a:p>
        </p:txBody>
      </p:sp>
    </p:spTree>
    <p:extLst>
      <p:ext uri="{BB962C8B-B14F-4D97-AF65-F5344CB8AC3E}">
        <p14:creationId xmlns:p14="http://schemas.microsoft.com/office/powerpoint/2010/main" val="3346908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54">
            <a:extLst>
              <a:ext uri="{FF2B5EF4-FFF2-40B4-BE49-F238E27FC236}">
                <a16:creationId xmlns:a16="http://schemas.microsoft.com/office/drawing/2014/main" id="{3FD019CB-1728-044C-8215-2365AD4FCB0F}"/>
              </a:ext>
            </a:extLst>
          </p:cNvPr>
          <p:cNvSpPr txBox="1"/>
          <p:nvPr/>
        </p:nvSpPr>
        <p:spPr>
          <a:xfrm>
            <a:off x="-79829" y="7031375"/>
            <a:ext cx="370696" cy="276999"/>
          </a:xfrm>
          <a:prstGeom prst="rect">
            <a:avLst/>
          </a:prstGeom>
          <a:noFill/>
        </p:spPr>
        <p:txBody>
          <a:bodyPr wrap="square" rtlCol="0">
            <a:spAutoFit/>
          </a:bodyPr>
          <a:lstStyle/>
          <a:p>
            <a:r>
              <a:rPr lang="en-US" sz="1200" dirty="0"/>
              <a:t>6.</a:t>
            </a:r>
          </a:p>
        </p:txBody>
      </p:sp>
      <p:sp>
        <p:nvSpPr>
          <p:cNvPr id="56" name="Rectangle 55">
            <a:extLst>
              <a:ext uri="{FF2B5EF4-FFF2-40B4-BE49-F238E27FC236}">
                <a16:creationId xmlns:a16="http://schemas.microsoft.com/office/drawing/2014/main" id="{86098BAA-AE1A-6746-9D43-6A5E15F1534A}"/>
              </a:ext>
            </a:extLst>
          </p:cNvPr>
          <p:cNvSpPr/>
          <p:nvPr/>
        </p:nvSpPr>
        <p:spPr>
          <a:xfrm>
            <a:off x="4813300" y="119813"/>
            <a:ext cx="4184799" cy="1915909"/>
          </a:xfrm>
          <a:prstGeom prst="rect">
            <a:avLst/>
          </a:prstGeom>
        </p:spPr>
        <p:txBody>
          <a:bodyPr wrap="square">
            <a:spAutoFit/>
          </a:bodyPr>
          <a:lstStyle/>
          <a:p>
            <a:r>
              <a:rPr lang="en-US" sz="1200" b="1" dirty="0"/>
              <a:t>Rulers, authorities, powers of this dark world, spiritual forces of evil the heavenly realms</a:t>
            </a:r>
          </a:p>
          <a:p>
            <a:pPr marL="171450" indent="-171450">
              <a:buFontTx/>
              <a:buChar char="-"/>
            </a:pPr>
            <a:r>
              <a:rPr lang="en-US" sz="1050" dirty="0"/>
              <a:t>An army of demonic creatures that assist Satan in his attacks against believers [Rev 12:4; Dan 10:13-20]</a:t>
            </a:r>
          </a:p>
          <a:p>
            <a:pPr marL="171450" indent="-171450">
              <a:buFontTx/>
              <a:buChar char="-"/>
            </a:pPr>
            <a:r>
              <a:rPr lang="en-US" sz="1050" dirty="0"/>
              <a:t>Paul’s battle in Ephesus was not against people, but against this demonic army [Acts 19:21-41]</a:t>
            </a:r>
          </a:p>
          <a:p>
            <a:r>
              <a:rPr lang="en-US" sz="1050" dirty="0"/>
              <a:t> </a:t>
            </a:r>
          </a:p>
          <a:p>
            <a:r>
              <a:rPr lang="en-US" sz="1050" b="1" dirty="0"/>
              <a:t>We fight on three levels</a:t>
            </a:r>
            <a:endParaRPr lang="en-US" sz="1050" dirty="0"/>
          </a:p>
          <a:p>
            <a:pPr marL="171450" indent="-171450">
              <a:buFontTx/>
              <a:buChar char="-"/>
            </a:pPr>
            <a:r>
              <a:rPr lang="en-US" sz="1050" dirty="0"/>
              <a:t>Personal [Acts 19:11-12]</a:t>
            </a:r>
          </a:p>
          <a:p>
            <a:pPr marL="171450" indent="-171450">
              <a:buFontTx/>
              <a:buChar char="-"/>
            </a:pPr>
            <a:r>
              <a:rPr lang="en-US" sz="1050" dirty="0"/>
              <a:t>Occult [Acts 19:17-19]</a:t>
            </a:r>
          </a:p>
          <a:p>
            <a:pPr marL="171450" indent="-171450">
              <a:buFontTx/>
              <a:buChar char="-"/>
            </a:pPr>
            <a:r>
              <a:rPr lang="en-US" sz="1050" dirty="0"/>
              <a:t>Strategic [Acts 19:23-41]</a:t>
            </a:r>
          </a:p>
        </p:txBody>
      </p:sp>
      <p:sp>
        <p:nvSpPr>
          <p:cNvPr id="57" name="Rectangle 56">
            <a:extLst>
              <a:ext uri="{FF2B5EF4-FFF2-40B4-BE49-F238E27FC236}">
                <a16:creationId xmlns:a16="http://schemas.microsoft.com/office/drawing/2014/main" id="{CD76A7C8-54D8-B249-B2E0-FAA14804B1A8}"/>
              </a:ext>
            </a:extLst>
          </p:cNvPr>
          <p:cNvSpPr/>
          <p:nvPr/>
        </p:nvSpPr>
        <p:spPr>
          <a:xfrm>
            <a:off x="4897395" y="3810462"/>
            <a:ext cx="4184799" cy="3000821"/>
          </a:xfrm>
          <a:prstGeom prst="rect">
            <a:avLst/>
          </a:prstGeom>
        </p:spPr>
        <p:txBody>
          <a:bodyPr wrap="square">
            <a:spAutoFit/>
          </a:bodyPr>
          <a:lstStyle/>
          <a:p>
            <a:r>
              <a:rPr lang="en-US" sz="1050" dirty="0"/>
              <a:t>What does it mean to fight spiritual warfare “from” victory and not “for” victory?</a:t>
            </a:r>
          </a:p>
          <a:p>
            <a:endParaRPr lang="en-US" sz="1050" dirty="0"/>
          </a:p>
          <a:p>
            <a:r>
              <a:rPr lang="en-US" sz="1050" dirty="0"/>
              <a:t> </a:t>
            </a:r>
          </a:p>
          <a:p>
            <a:r>
              <a:rPr lang="en-US" sz="1050" dirty="0"/>
              <a:t>The devil is the “accuser” or the one who “condemns”. God, on the other hand, convicts us of sin. What is the difference between “condemnation” and “conviction.”? See Romans 8:1.</a:t>
            </a:r>
          </a:p>
          <a:p>
            <a:endParaRPr lang="en-US" sz="1050" dirty="0"/>
          </a:p>
          <a:p>
            <a:r>
              <a:rPr lang="en-US" sz="1050" dirty="0"/>
              <a:t> </a:t>
            </a:r>
          </a:p>
          <a:p>
            <a:r>
              <a:rPr lang="en-US" sz="1050" dirty="0"/>
              <a:t>Give some examples of spiritual warfare in your own lives.</a:t>
            </a:r>
          </a:p>
          <a:p>
            <a:r>
              <a:rPr lang="en-US" sz="1050" dirty="0"/>
              <a:t> </a:t>
            </a:r>
          </a:p>
          <a:p>
            <a:endParaRPr lang="en-US" sz="1050" dirty="0"/>
          </a:p>
          <a:p>
            <a:r>
              <a:rPr lang="en-US" sz="1050" dirty="0"/>
              <a:t> </a:t>
            </a:r>
          </a:p>
          <a:p>
            <a:r>
              <a:rPr lang="en-US" sz="1050" dirty="0"/>
              <a:t>It is dangerous to go to extremes with regard to spiritual warfare – it can put our life with Christ out of perspective. Extremes might be: seeing the devil around every corner or (to the other extreme), totally ignoring him. What does Ephesians 6:10 teach us with regard to these extremes?</a:t>
            </a:r>
          </a:p>
          <a:p>
            <a:r>
              <a:rPr lang="en-US" sz="1050" dirty="0"/>
              <a:t> </a:t>
            </a:r>
          </a:p>
        </p:txBody>
      </p:sp>
      <p:pic>
        <p:nvPicPr>
          <p:cNvPr id="59" name="Picture 58" descr="DD01523_[1]">
            <a:extLst>
              <a:ext uri="{FF2B5EF4-FFF2-40B4-BE49-F238E27FC236}">
                <a16:creationId xmlns:a16="http://schemas.microsoft.com/office/drawing/2014/main" id="{9EC29379-F142-8C49-867B-7D5028F63AE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5617006" y="3314497"/>
            <a:ext cx="405496" cy="182031"/>
          </a:xfrm>
          <a:prstGeom prst="rect">
            <a:avLst/>
          </a:prstGeom>
          <a:solidFill>
            <a:srgbClr val="CCFFCC">
              <a:alpha val="52000"/>
            </a:srgbClr>
          </a:solidFill>
          <a:ln>
            <a:noFill/>
          </a:ln>
        </p:spPr>
      </p:pic>
      <p:grpSp>
        <p:nvGrpSpPr>
          <p:cNvPr id="60" name="Canvas 76">
            <a:extLst>
              <a:ext uri="{FF2B5EF4-FFF2-40B4-BE49-F238E27FC236}">
                <a16:creationId xmlns:a16="http://schemas.microsoft.com/office/drawing/2014/main" id="{53172754-4543-9844-A6C5-58B26B9AABBC}"/>
              </a:ext>
            </a:extLst>
          </p:cNvPr>
          <p:cNvGrpSpPr/>
          <p:nvPr/>
        </p:nvGrpSpPr>
        <p:grpSpPr>
          <a:xfrm>
            <a:off x="5218929" y="3315010"/>
            <a:ext cx="399340" cy="181518"/>
            <a:chOff x="0" y="0"/>
            <a:chExt cx="558800" cy="254000"/>
          </a:xfrm>
        </p:grpSpPr>
        <p:sp>
          <p:nvSpPr>
            <p:cNvPr id="61" name="Rectangle 60">
              <a:extLst>
                <a:ext uri="{FF2B5EF4-FFF2-40B4-BE49-F238E27FC236}">
                  <a16:creationId xmlns:a16="http://schemas.microsoft.com/office/drawing/2014/main" id="{5EE906B2-C214-9B40-A285-5B684C9C46BB}"/>
                </a:ext>
              </a:extLst>
            </p:cNvPr>
            <p:cNvSpPr/>
            <p:nvPr/>
          </p:nvSpPr>
          <p:spPr>
            <a:xfrm>
              <a:off x="0" y="0"/>
              <a:ext cx="558800" cy="254000"/>
            </a:xfrm>
            <a:prstGeom prst="rect">
              <a:avLst/>
            </a:prstGeom>
            <a:solidFill>
              <a:srgbClr val="99CCFF">
                <a:alpha val="60001"/>
              </a:srgbClr>
            </a:solidFill>
            <a:ln>
              <a:noFill/>
            </a:ln>
          </p:spPr>
        </p:sp>
        <p:sp>
          <p:nvSpPr>
            <p:cNvPr id="62" name="Freeform 61">
              <a:extLst>
                <a:ext uri="{FF2B5EF4-FFF2-40B4-BE49-F238E27FC236}">
                  <a16:creationId xmlns:a16="http://schemas.microsoft.com/office/drawing/2014/main" id="{F38D8664-BA4A-754A-8117-24BBE9D29BA0}"/>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3" name="Freeform 62">
              <a:extLst>
                <a:ext uri="{FF2B5EF4-FFF2-40B4-BE49-F238E27FC236}">
                  <a16:creationId xmlns:a16="http://schemas.microsoft.com/office/drawing/2014/main" id="{2505F282-836E-7643-AEFE-D4EC86D0A013}"/>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4" name="Freeform 63">
              <a:extLst>
                <a:ext uri="{FF2B5EF4-FFF2-40B4-BE49-F238E27FC236}">
                  <a16:creationId xmlns:a16="http://schemas.microsoft.com/office/drawing/2014/main" id="{59790B5B-3681-334C-B0BA-3ACA7B2D2E6C}"/>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5" name="Freeform 64">
              <a:extLst>
                <a:ext uri="{FF2B5EF4-FFF2-40B4-BE49-F238E27FC236}">
                  <a16:creationId xmlns:a16="http://schemas.microsoft.com/office/drawing/2014/main" id="{F4E43AB0-8774-D041-A9FB-9DC907B47975}"/>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6" name="Rectangle 65">
              <a:extLst>
                <a:ext uri="{FF2B5EF4-FFF2-40B4-BE49-F238E27FC236}">
                  <a16:creationId xmlns:a16="http://schemas.microsoft.com/office/drawing/2014/main" id="{16F0FE07-BDE1-E445-97EC-52CE3CC28AD7}"/>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67" name="Rectangle 66">
            <a:extLst>
              <a:ext uri="{FF2B5EF4-FFF2-40B4-BE49-F238E27FC236}">
                <a16:creationId xmlns:a16="http://schemas.microsoft.com/office/drawing/2014/main" id="{C0380E40-125E-7548-93F1-85921D29E5B8}"/>
              </a:ext>
            </a:extLst>
          </p:cNvPr>
          <p:cNvSpPr/>
          <p:nvPr/>
        </p:nvSpPr>
        <p:spPr>
          <a:xfrm>
            <a:off x="6079521" y="3256122"/>
            <a:ext cx="2108013" cy="276999"/>
          </a:xfrm>
          <a:prstGeom prst="rect">
            <a:avLst/>
          </a:prstGeom>
        </p:spPr>
        <p:txBody>
          <a:bodyPr wrap="none">
            <a:spAutoFit/>
          </a:bodyPr>
          <a:lstStyle/>
          <a:p>
            <a:r>
              <a:rPr lang="en-US" sz="1200" b="1" dirty="0">
                <a:ea typeface="Times New Roman" panose="02020603050405020304" pitchFamily="18" charset="0"/>
              </a:rPr>
              <a:t>Break Away Group Interaction</a:t>
            </a:r>
            <a:endParaRPr lang="en-US" sz="1200" b="1" dirty="0"/>
          </a:p>
        </p:txBody>
      </p:sp>
      <p:pic>
        <p:nvPicPr>
          <p:cNvPr id="68" name="Picture 67" descr="DD01523_[1]">
            <a:extLst>
              <a:ext uri="{FF2B5EF4-FFF2-40B4-BE49-F238E27FC236}">
                <a16:creationId xmlns:a16="http://schemas.microsoft.com/office/drawing/2014/main" id="{15D2C185-351C-AB46-A68A-85822E9E520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8592603" y="3298614"/>
            <a:ext cx="405496" cy="182031"/>
          </a:xfrm>
          <a:prstGeom prst="rect">
            <a:avLst/>
          </a:prstGeom>
          <a:solidFill>
            <a:srgbClr val="CCFFCC">
              <a:alpha val="52000"/>
            </a:srgbClr>
          </a:solidFill>
          <a:ln>
            <a:noFill/>
          </a:ln>
        </p:spPr>
      </p:pic>
      <p:grpSp>
        <p:nvGrpSpPr>
          <p:cNvPr id="69" name="Canvas 76">
            <a:extLst>
              <a:ext uri="{FF2B5EF4-FFF2-40B4-BE49-F238E27FC236}">
                <a16:creationId xmlns:a16="http://schemas.microsoft.com/office/drawing/2014/main" id="{7043B74D-2AA3-D748-B1A9-9CC94B03EE04}"/>
              </a:ext>
            </a:extLst>
          </p:cNvPr>
          <p:cNvGrpSpPr/>
          <p:nvPr/>
        </p:nvGrpSpPr>
        <p:grpSpPr>
          <a:xfrm>
            <a:off x="8194526" y="3299127"/>
            <a:ext cx="399340" cy="181518"/>
            <a:chOff x="0" y="0"/>
            <a:chExt cx="558800" cy="254000"/>
          </a:xfrm>
        </p:grpSpPr>
        <p:sp>
          <p:nvSpPr>
            <p:cNvPr id="70" name="Rectangle 69">
              <a:extLst>
                <a:ext uri="{FF2B5EF4-FFF2-40B4-BE49-F238E27FC236}">
                  <a16:creationId xmlns:a16="http://schemas.microsoft.com/office/drawing/2014/main" id="{D1872AD7-8A9B-914E-9808-0A776DDF7B25}"/>
                </a:ext>
              </a:extLst>
            </p:cNvPr>
            <p:cNvSpPr/>
            <p:nvPr/>
          </p:nvSpPr>
          <p:spPr>
            <a:xfrm>
              <a:off x="0" y="0"/>
              <a:ext cx="558800" cy="254000"/>
            </a:xfrm>
            <a:prstGeom prst="rect">
              <a:avLst/>
            </a:prstGeom>
            <a:solidFill>
              <a:srgbClr val="99CCFF">
                <a:alpha val="60001"/>
              </a:srgbClr>
            </a:solidFill>
            <a:ln>
              <a:noFill/>
            </a:ln>
          </p:spPr>
        </p:sp>
        <p:sp>
          <p:nvSpPr>
            <p:cNvPr id="71" name="Freeform 70">
              <a:extLst>
                <a:ext uri="{FF2B5EF4-FFF2-40B4-BE49-F238E27FC236}">
                  <a16:creationId xmlns:a16="http://schemas.microsoft.com/office/drawing/2014/main" id="{8831488B-3C1A-A741-A97D-9123630A7C61}"/>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2" name="Freeform 71">
              <a:extLst>
                <a:ext uri="{FF2B5EF4-FFF2-40B4-BE49-F238E27FC236}">
                  <a16:creationId xmlns:a16="http://schemas.microsoft.com/office/drawing/2014/main" id="{30B8CE1D-B55B-1742-8179-B395852B15AD}"/>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3" name="Freeform 72">
              <a:extLst>
                <a:ext uri="{FF2B5EF4-FFF2-40B4-BE49-F238E27FC236}">
                  <a16:creationId xmlns:a16="http://schemas.microsoft.com/office/drawing/2014/main" id="{E14153C6-AF4B-394B-BB28-DD743D944FE2}"/>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4" name="Freeform 73">
              <a:extLst>
                <a:ext uri="{FF2B5EF4-FFF2-40B4-BE49-F238E27FC236}">
                  <a16:creationId xmlns:a16="http://schemas.microsoft.com/office/drawing/2014/main" id="{AE2EC194-7974-2D43-BD81-B496B3BE4F82}"/>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5" name="Rectangle 74">
              <a:extLst>
                <a:ext uri="{FF2B5EF4-FFF2-40B4-BE49-F238E27FC236}">
                  <a16:creationId xmlns:a16="http://schemas.microsoft.com/office/drawing/2014/main" id="{CC40E2B9-4E35-F246-934B-9B260229496A}"/>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76" name="TextBox 75">
            <a:extLst>
              <a:ext uri="{FF2B5EF4-FFF2-40B4-BE49-F238E27FC236}">
                <a16:creationId xmlns:a16="http://schemas.microsoft.com/office/drawing/2014/main" id="{F73776A8-83FB-014F-A626-AC9DFA270670}"/>
              </a:ext>
            </a:extLst>
          </p:cNvPr>
          <p:cNvSpPr txBox="1"/>
          <p:nvPr/>
        </p:nvSpPr>
        <p:spPr>
          <a:xfrm>
            <a:off x="9103504" y="7104137"/>
            <a:ext cx="370696" cy="276999"/>
          </a:xfrm>
          <a:prstGeom prst="rect">
            <a:avLst/>
          </a:prstGeom>
          <a:noFill/>
        </p:spPr>
        <p:txBody>
          <a:bodyPr wrap="square" rtlCol="0">
            <a:spAutoFit/>
          </a:bodyPr>
          <a:lstStyle/>
          <a:p>
            <a:r>
              <a:rPr lang="en-US" sz="1200" dirty="0"/>
              <a:t>3.</a:t>
            </a:r>
          </a:p>
        </p:txBody>
      </p:sp>
      <p:sp>
        <p:nvSpPr>
          <p:cNvPr id="3" name="Rectangle 2">
            <a:extLst>
              <a:ext uri="{FF2B5EF4-FFF2-40B4-BE49-F238E27FC236}">
                <a16:creationId xmlns:a16="http://schemas.microsoft.com/office/drawing/2014/main" id="{054034F6-888A-6246-9272-B9F38B9C86BF}"/>
              </a:ext>
            </a:extLst>
          </p:cNvPr>
          <p:cNvSpPr/>
          <p:nvPr/>
        </p:nvSpPr>
        <p:spPr>
          <a:xfrm>
            <a:off x="248749" y="105075"/>
            <a:ext cx="3934364" cy="6370975"/>
          </a:xfrm>
          <a:prstGeom prst="rect">
            <a:avLst/>
          </a:prstGeom>
        </p:spPr>
        <p:txBody>
          <a:bodyPr wrap="square">
            <a:spAutoFit/>
          </a:bodyPr>
          <a:lstStyle/>
          <a:p>
            <a:pPr marL="171450" indent="-171450">
              <a:buFontTx/>
              <a:buChar char="-"/>
            </a:pPr>
            <a:r>
              <a:rPr lang="en-US" sz="1050" dirty="0">
                <a:ea typeface="Times New Roman" panose="02020603050405020304" pitchFamily="18" charset="0"/>
              </a:rPr>
              <a:t>example – learn to handle life without the armor on – fight with worldly weapons – fight the devil with his games, his agenda, his style? Never win – for a few years of ministry, I didn’t understand spiritual warfare, would put on my boxing gloves and take on the enemy – I got desperately beat up. </a:t>
            </a:r>
            <a:endParaRPr lang="el-GR" sz="1050" dirty="0">
              <a:ea typeface="Times New Roman" panose="02020603050405020304" pitchFamily="18" charset="0"/>
            </a:endParaRPr>
          </a:p>
          <a:p>
            <a:pPr marL="171450" indent="-171450">
              <a:buFontTx/>
              <a:buChar char="-"/>
            </a:pPr>
            <a:r>
              <a:rPr lang="en-US" sz="1050" dirty="0">
                <a:ea typeface="Times New Roman" panose="02020603050405020304" pitchFamily="18" charset="0"/>
              </a:rPr>
              <a:t>2 Cor 10:3, “For though we live in the world, we do not wage war as the world does. The weapons we fight with are not the weapons of the world. On the contrary, they have divine power to demolish strongholds. We demolish arguments and every pretension that sets itself up against the knowledge of God, and we take captive every thought to make it obedient to Christ.”</a:t>
            </a:r>
          </a:p>
          <a:p>
            <a:endParaRPr lang="el-GR" sz="1050" b="1" dirty="0">
              <a:ea typeface="Times New Roman" panose="02020603050405020304" pitchFamily="18" charset="0"/>
            </a:endParaRPr>
          </a:p>
          <a:p>
            <a:r>
              <a:rPr lang="en-US" sz="1200" b="1" dirty="0">
                <a:ea typeface="Times New Roman" panose="02020603050405020304" pitchFamily="18" charset="0"/>
              </a:rPr>
              <a:t>To stand against the day of evil, we must wear the full armor.</a:t>
            </a:r>
            <a:r>
              <a:rPr lang="en-US" sz="1200" dirty="0">
                <a:ea typeface="Times New Roman" panose="02020603050405020304" pitchFamily="18" charset="0"/>
              </a:rPr>
              <a:t>  – again the same word for “full armor” – If we wear only a partial armor, we’ll have a chink – an invitation – for evil to enter. Isn’t it true – people who wear partial armor run into problems? </a:t>
            </a:r>
            <a:endParaRPr lang="el-GR" sz="1200" dirty="0">
              <a:ea typeface="Times New Roman" panose="02020603050405020304" pitchFamily="18" charset="0"/>
            </a:endParaRPr>
          </a:p>
          <a:p>
            <a:endParaRPr lang="en-US" sz="1200" dirty="0">
              <a:ea typeface="Times New Roman" panose="02020603050405020304" pitchFamily="18" charset="0"/>
            </a:endParaRPr>
          </a:p>
          <a:p>
            <a:pPr marL="171450" indent="-171450">
              <a:buFontTx/>
              <a:buChar char="-"/>
            </a:pPr>
            <a:r>
              <a:rPr lang="en-US" sz="1050" dirty="0">
                <a:ea typeface="Times New Roman" panose="02020603050405020304" pitchFamily="18" charset="0"/>
              </a:rPr>
              <a:t>“I’ll accept salvation God, but I want to choose what righteousness is.”	</a:t>
            </a:r>
            <a:endParaRPr lang="el-GR" sz="1050" dirty="0">
              <a:ea typeface="Times New Roman" panose="02020603050405020304" pitchFamily="18" charset="0"/>
            </a:endParaRPr>
          </a:p>
          <a:p>
            <a:pPr marL="628650" lvl="1" indent="-171450">
              <a:buFontTx/>
              <a:buChar char="-"/>
            </a:pPr>
            <a:r>
              <a:rPr lang="en-US" sz="1050" dirty="0">
                <a:ea typeface="Times New Roman" panose="02020603050405020304" pitchFamily="18" charset="0"/>
              </a:rPr>
              <a:t>Rejecting the Spirit’s work within us to sanctify us</a:t>
            </a:r>
            <a:endParaRPr lang="el-GR" sz="1050" dirty="0">
              <a:ea typeface="Times New Roman" panose="02020603050405020304" pitchFamily="18" charset="0"/>
            </a:endParaRPr>
          </a:p>
          <a:p>
            <a:pPr marL="628650" lvl="1" indent="-171450">
              <a:buFontTx/>
              <a:buChar char="-"/>
            </a:pPr>
            <a:r>
              <a:rPr lang="en-US" sz="1050" dirty="0">
                <a:ea typeface="Times New Roman" panose="02020603050405020304" pitchFamily="18" charset="0"/>
              </a:rPr>
              <a:t>Saved but not bearing fruit</a:t>
            </a:r>
            <a:endParaRPr lang="el-GR" sz="1050" dirty="0">
              <a:ea typeface="Times New Roman" panose="02020603050405020304" pitchFamily="18" charset="0"/>
            </a:endParaRPr>
          </a:p>
          <a:p>
            <a:pPr marL="628650" lvl="1" indent="-171450">
              <a:buFontTx/>
              <a:buChar char="-"/>
            </a:pPr>
            <a:endParaRPr lang="en-US" sz="1050" dirty="0">
              <a:ea typeface="Times New Roman" panose="02020603050405020304" pitchFamily="18" charset="0"/>
            </a:endParaRPr>
          </a:p>
          <a:p>
            <a:pPr marL="171450" indent="-171450">
              <a:buFontTx/>
              <a:buChar char="-"/>
            </a:pPr>
            <a:r>
              <a:rPr lang="en-US" sz="1050" dirty="0">
                <a:ea typeface="Times New Roman" panose="02020603050405020304" pitchFamily="18" charset="0"/>
              </a:rPr>
              <a:t>“I’ll wear salvation and righteousness God, but I am going to set my own agenda for life – I’m not going to wear the sandals of peace and be a peace maker for you.”</a:t>
            </a:r>
            <a:endParaRPr lang="el-GR" sz="1050" dirty="0">
              <a:ea typeface="Times New Roman" panose="02020603050405020304" pitchFamily="18" charset="0"/>
            </a:endParaRPr>
          </a:p>
          <a:p>
            <a:pPr marL="628650" lvl="1" indent="-171450">
              <a:buFontTx/>
              <a:buChar char="-"/>
            </a:pPr>
            <a:r>
              <a:rPr lang="en-US" sz="1050" dirty="0">
                <a:ea typeface="Times New Roman" panose="02020603050405020304" pitchFamily="18" charset="0"/>
              </a:rPr>
              <a:t>Having a problem letting God be in control – we’d rather be in control – makes for an incomplete Christianity – functioning on human call and not divine call</a:t>
            </a:r>
            <a:endParaRPr lang="el-GR" sz="1050" dirty="0">
              <a:ea typeface="Times New Roman" panose="02020603050405020304" pitchFamily="18" charset="0"/>
            </a:endParaRPr>
          </a:p>
          <a:p>
            <a:pPr marL="628650" lvl="1" indent="-171450">
              <a:buFontTx/>
              <a:buChar char="-"/>
            </a:pPr>
            <a:r>
              <a:rPr lang="en-US" sz="1050" dirty="0">
                <a:ea typeface="Times New Roman" panose="02020603050405020304" pitchFamily="18" charset="0"/>
              </a:rPr>
              <a:t>Hurtful to others when we try to take from God but not let him lead.</a:t>
            </a:r>
            <a:endParaRPr lang="el-GR" sz="1050" dirty="0">
              <a:ea typeface="Times New Roman" panose="02020603050405020304" pitchFamily="18" charset="0"/>
            </a:endParaRPr>
          </a:p>
          <a:p>
            <a:pPr marL="628650" lvl="1" indent="-171450">
              <a:buFontTx/>
              <a:buChar char="-"/>
            </a:pPr>
            <a:endParaRPr lang="en-US" sz="1050" dirty="0">
              <a:ea typeface="Times New Roman" panose="02020603050405020304" pitchFamily="18" charset="0"/>
            </a:endParaRPr>
          </a:p>
          <a:p>
            <a:pPr marL="171450" indent="-171450">
              <a:buFontTx/>
              <a:buChar char="-"/>
            </a:pPr>
            <a:r>
              <a:rPr lang="en-US" sz="1050" dirty="0">
                <a:ea typeface="Times New Roman" panose="02020603050405020304" pitchFamily="18" charset="0"/>
              </a:rPr>
              <a:t>“I’ll use the shield of faith, but I’m not going to wield the sword of the Spirit, the word of God”</a:t>
            </a:r>
            <a:endParaRPr lang="el-GR" sz="1050" dirty="0">
              <a:ea typeface="Times New Roman" panose="02020603050405020304" pitchFamily="18" charset="0"/>
            </a:endParaRPr>
          </a:p>
          <a:p>
            <a:pPr marL="628650" lvl="1" indent="-171450">
              <a:buFontTx/>
              <a:buChar char="-"/>
            </a:pPr>
            <a:r>
              <a:rPr lang="en-US" sz="1050" dirty="0">
                <a:ea typeface="Times New Roman" panose="02020603050405020304" pitchFamily="18" charset="0"/>
              </a:rPr>
              <a:t>power without the word – out of balance. Walking in the power of the Spirit upon us to give us faith, but not letting the Spirit use the sword to change us in sanctification.</a:t>
            </a:r>
          </a:p>
        </p:txBody>
      </p:sp>
    </p:spTree>
    <p:extLst>
      <p:ext uri="{BB962C8B-B14F-4D97-AF65-F5344CB8AC3E}">
        <p14:creationId xmlns:p14="http://schemas.microsoft.com/office/powerpoint/2010/main" val="2623658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AutoShape 13">
            <a:extLst>
              <a:ext uri="{FF2B5EF4-FFF2-40B4-BE49-F238E27FC236}">
                <a16:creationId xmlns:a16="http://schemas.microsoft.com/office/drawing/2014/main" id="{8A16150D-4554-9F49-89F6-34A964BD9633}"/>
              </a:ext>
            </a:extLst>
          </p:cNvPr>
          <p:cNvSpPr>
            <a:spLocks noChangeAspect="1" noEditPoints="1" noChangeArrowheads="1" noChangeShapeType="1" noTextEdit="1"/>
          </p:cNvSpPr>
          <p:nvPr/>
        </p:nvSpPr>
        <p:spPr bwMode="auto">
          <a:xfrm>
            <a:off x="1490958" y="1404730"/>
            <a:ext cx="1801438" cy="369332"/>
          </a:xfrm>
          <a:prstGeom prst="roundRect">
            <a:avLst>
              <a:gd name="adj" fmla="val 16667"/>
            </a:avLst>
          </a:prstGeom>
          <a:solidFill>
            <a:srgbClr val="FFCC99"/>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22860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A Daily Put-On</a:t>
            </a:r>
            <a:endParaRPr lang="en-US" sz="1200" dirty="0">
              <a:effectLst/>
              <a:ea typeface="Times New Roman" panose="02020603050405020304" pitchFamily="18" charset="0"/>
            </a:endParaRPr>
          </a:p>
        </p:txBody>
      </p:sp>
      <p:sp>
        <p:nvSpPr>
          <p:cNvPr id="42" name="TextBox 41">
            <a:extLst>
              <a:ext uri="{FF2B5EF4-FFF2-40B4-BE49-F238E27FC236}">
                <a16:creationId xmlns:a16="http://schemas.microsoft.com/office/drawing/2014/main" id="{BA90D590-B790-F94D-81D7-C77BD7650054}"/>
              </a:ext>
            </a:extLst>
          </p:cNvPr>
          <p:cNvSpPr txBox="1"/>
          <p:nvPr/>
        </p:nvSpPr>
        <p:spPr>
          <a:xfrm>
            <a:off x="-79829" y="7031375"/>
            <a:ext cx="370696" cy="276999"/>
          </a:xfrm>
          <a:prstGeom prst="rect">
            <a:avLst/>
          </a:prstGeom>
          <a:noFill/>
        </p:spPr>
        <p:txBody>
          <a:bodyPr wrap="square" rtlCol="0">
            <a:spAutoFit/>
          </a:bodyPr>
          <a:lstStyle/>
          <a:p>
            <a:r>
              <a:rPr lang="en-US" sz="1200" dirty="0"/>
              <a:t>4.</a:t>
            </a:r>
          </a:p>
        </p:txBody>
      </p:sp>
      <p:sp>
        <p:nvSpPr>
          <p:cNvPr id="43" name="TextBox 42">
            <a:extLst>
              <a:ext uri="{FF2B5EF4-FFF2-40B4-BE49-F238E27FC236}">
                <a16:creationId xmlns:a16="http://schemas.microsoft.com/office/drawing/2014/main" id="{CD7D0F9B-C780-AF4A-9A6E-68D876064836}"/>
              </a:ext>
            </a:extLst>
          </p:cNvPr>
          <p:cNvSpPr txBox="1"/>
          <p:nvPr/>
        </p:nvSpPr>
        <p:spPr>
          <a:xfrm>
            <a:off x="9073526" y="7069705"/>
            <a:ext cx="370696" cy="276999"/>
          </a:xfrm>
          <a:prstGeom prst="rect">
            <a:avLst/>
          </a:prstGeom>
          <a:noFill/>
        </p:spPr>
        <p:txBody>
          <a:bodyPr wrap="square" rtlCol="0">
            <a:spAutoFit/>
          </a:bodyPr>
          <a:lstStyle/>
          <a:p>
            <a:r>
              <a:rPr lang="en-US" sz="1200" dirty="0"/>
              <a:t>5.</a:t>
            </a:r>
          </a:p>
        </p:txBody>
      </p:sp>
      <p:sp>
        <p:nvSpPr>
          <p:cNvPr id="13" name="AutoShape 3">
            <a:extLst>
              <a:ext uri="{FF2B5EF4-FFF2-40B4-BE49-F238E27FC236}">
                <a16:creationId xmlns:a16="http://schemas.microsoft.com/office/drawing/2014/main" id="{D15461C6-88B4-C941-87FA-DE86DD1D7761}"/>
              </a:ext>
            </a:extLst>
          </p:cNvPr>
          <p:cNvSpPr>
            <a:spLocks noChangeAspect="1" noEditPoints="1" noChangeArrowheads="1" noChangeShapeType="1" noTextEdit="1"/>
          </p:cNvSpPr>
          <p:nvPr/>
        </p:nvSpPr>
        <p:spPr bwMode="auto">
          <a:xfrm>
            <a:off x="290867" y="6826"/>
            <a:ext cx="4201620" cy="1265383"/>
          </a:xfrm>
          <a:prstGeom prst="roundRect">
            <a:avLst>
              <a:gd name="adj" fmla="val 0"/>
            </a:avLst>
          </a:prstGeom>
          <a:solidFill>
            <a:srgbClr val="CCFF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algn="ctr"/>
            <a:r>
              <a:rPr lang="en-US" sz="1200" b="1" cap="small" dirty="0">
                <a:effectLst>
                  <a:outerShdw blurRad="50800" dist="38100" algn="tr" rotWithShape="0">
                    <a:prstClr val="black">
                      <a:alpha val="40000"/>
                    </a:prstClr>
                  </a:outerShdw>
                </a:effectLst>
              </a:rPr>
              <a:t>Kingdom Advancers:</a:t>
            </a:r>
            <a:endParaRPr lang="en-US" sz="1200" dirty="0"/>
          </a:p>
          <a:p>
            <a:r>
              <a:rPr lang="en-US" sz="1200" dirty="0"/>
              <a:t>Have you been putting the armor on? Would you go into a battle in the desert without wearing clothes? Of course not, today, you’d have all the latest battle </a:t>
            </a:r>
            <a:r>
              <a:rPr lang="en-US" sz="1200" dirty="0" err="1"/>
              <a:t>armour</a:t>
            </a:r>
            <a:r>
              <a:rPr lang="en-US" sz="1200" dirty="0"/>
              <a:t>. The Lord has done the same for you as church planters going into the world – he’s given you the clothes you need to fight</a:t>
            </a:r>
          </a:p>
          <a:p>
            <a:r>
              <a:rPr lang="en-US" sz="1200" dirty="0"/>
              <a:t> </a:t>
            </a:r>
          </a:p>
          <a:p>
            <a:r>
              <a:rPr lang="en-US" sz="1200" dirty="0"/>
              <a:t> </a:t>
            </a:r>
          </a:p>
          <a:p>
            <a:r>
              <a:rPr lang="en-US" sz="1200" dirty="0"/>
              <a:t> </a:t>
            </a:r>
          </a:p>
        </p:txBody>
      </p:sp>
      <p:sp>
        <p:nvSpPr>
          <p:cNvPr id="3" name="TextBox 2">
            <a:extLst>
              <a:ext uri="{FF2B5EF4-FFF2-40B4-BE49-F238E27FC236}">
                <a16:creationId xmlns:a16="http://schemas.microsoft.com/office/drawing/2014/main" id="{1E38036D-6209-294D-B467-97B3C4573165}"/>
              </a:ext>
            </a:extLst>
          </p:cNvPr>
          <p:cNvSpPr txBox="1"/>
          <p:nvPr/>
        </p:nvSpPr>
        <p:spPr>
          <a:xfrm>
            <a:off x="217211" y="2160811"/>
            <a:ext cx="4201620" cy="4870564"/>
          </a:xfrm>
          <a:prstGeom prst="rect">
            <a:avLst/>
          </a:prstGeom>
          <a:noFill/>
        </p:spPr>
        <p:txBody>
          <a:bodyPr wrap="square" rtlCol="0">
            <a:spAutoFit/>
          </a:bodyPr>
          <a:lstStyle/>
          <a:p>
            <a:pPr marL="12700" lvl="1"/>
            <a:r>
              <a:rPr lang="en-US" sz="1200" b="1" dirty="0"/>
              <a:t>Put on the Full Armor</a:t>
            </a:r>
            <a:endParaRPr lang="en-US" sz="1200" dirty="0"/>
          </a:p>
          <a:p>
            <a:r>
              <a:rPr lang="en-US" sz="1200" i="1" dirty="0"/>
              <a:t>“Put on the full armor of God so that you can take your stand against the devil’s schemes.” [6:11]</a:t>
            </a:r>
            <a:endParaRPr lang="el-GR" sz="1200" i="1" dirty="0"/>
          </a:p>
          <a:p>
            <a:endParaRPr lang="en-US" sz="1200" i="1" dirty="0"/>
          </a:p>
          <a:p>
            <a:pPr marL="117475" lvl="0"/>
            <a:r>
              <a:rPr lang="en-US" sz="1200" b="1" dirty="0"/>
              <a:t>It is Your Identity</a:t>
            </a:r>
            <a:r>
              <a:rPr lang="en-US" sz="1200" dirty="0"/>
              <a:t> – </a:t>
            </a:r>
            <a:r>
              <a:rPr lang="el-GR" sz="1200" dirty="0" err="1"/>
              <a:t>ενδυω</a:t>
            </a:r>
            <a:r>
              <a:rPr lang="el-GR" sz="1200" dirty="0"/>
              <a:t>,</a:t>
            </a:r>
            <a:r>
              <a:rPr lang="en-US" sz="1200" i="1" dirty="0"/>
              <a:t> v</a:t>
            </a:r>
            <a:r>
              <a:rPr lang="en-US" sz="1200" dirty="0"/>
              <a:t>  {</a:t>
            </a:r>
            <a:r>
              <a:rPr lang="en-US" sz="1200" dirty="0" err="1"/>
              <a:t>en</a:t>
            </a:r>
            <a:r>
              <a:rPr lang="en-US" sz="1200" dirty="0"/>
              <a:t>-doo'-o}</a:t>
            </a:r>
            <a:br>
              <a:rPr lang="en-US" sz="2800" dirty="0"/>
            </a:br>
            <a:r>
              <a:rPr lang="en-US" sz="1050" dirty="0"/>
              <a:t>to sink into (clothing), put on, clothe one's self </a:t>
            </a:r>
          </a:p>
          <a:p>
            <a:pPr marL="287338" lvl="1"/>
            <a:r>
              <a:rPr lang="en-US" sz="1050" dirty="0"/>
              <a:t>“Put on” - speaks of “sinking” into our clothes. It means putting on something you already have – wear your armor given you in Christ.  Sink into the clothing that is yours in Christ</a:t>
            </a:r>
            <a:r>
              <a:rPr lang="en-US" sz="1050" i="1" dirty="0"/>
              <a:t>. Sink into the truth that is yours in Christ; the righteousness attested to you through Christ’s blood; the peace found by your life resting in Christ; the faith given you through the work of Christ and the Holy Spirit; salvation found in you only through Christ; the sword of the Spirit – the word of God, you\</a:t>
            </a:r>
            <a:r>
              <a:rPr lang="en-US" sz="1050" i="1" dirty="0" err="1"/>
              <a:t>rs</a:t>
            </a:r>
            <a:r>
              <a:rPr lang="en-US" sz="1050" i="1" dirty="0"/>
              <a:t> to grow in intimacy in with Christ. So put on this armor – it is your identity in Christ Jesus.</a:t>
            </a:r>
            <a:endParaRPr lang="el-GR" sz="1050" i="1" dirty="0"/>
          </a:p>
          <a:p>
            <a:pPr marL="117475" lvl="1"/>
            <a:endParaRPr lang="en-US" sz="1050" dirty="0"/>
          </a:p>
          <a:p>
            <a:pPr marL="117475" lvl="0"/>
            <a:r>
              <a:rPr lang="en-US" sz="1200" b="1" dirty="0"/>
              <a:t>It is “Full” armor</a:t>
            </a:r>
            <a:r>
              <a:rPr lang="en-US" sz="1200" dirty="0"/>
              <a:t> – </a:t>
            </a:r>
            <a:r>
              <a:rPr lang="el-GR" sz="1200" dirty="0" err="1"/>
              <a:t>πανοπλια</a:t>
            </a:r>
            <a:r>
              <a:rPr lang="en-US" sz="1200" dirty="0"/>
              <a:t>,</a:t>
            </a:r>
            <a:r>
              <a:rPr lang="en-US" sz="1200" i="1" dirty="0"/>
              <a:t> n</a:t>
            </a:r>
            <a:r>
              <a:rPr lang="en-US" sz="1200" dirty="0"/>
              <a:t>  {pan-op-lee'-ah}</a:t>
            </a:r>
            <a:br>
              <a:rPr lang="en-US" sz="2800" dirty="0"/>
            </a:br>
            <a:r>
              <a:rPr lang="en-US" sz="1050" dirty="0"/>
              <a:t>full </a:t>
            </a:r>
            <a:r>
              <a:rPr lang="en-US" sz="1050" dirty="0" err="1"/>
              <a:t>armour</a:t>
            </a:r>
            <a:r>
              <a:rPr lang="en-US" sz="1050" dirty="0"/>
              <a:t>, complete </a:t>
            </a:r>
            <a:r>
              <a:rPr lang="en-US" sz="1050" dirty="0" err="1"/>
              <a:t>armour</a:t>
            </a:r>
            <a:r>
              <a:rPr lang="en-US" sz="1050" dirty="0"/>
              <a:t>  1a) includes shield, sword, lance, helmet, greaves, and breastplate </a:t>
            </a:r>
          </a:p>
          <a:p>
            <a:pPr marL="287338" lvl="1"/>
            <a:r>
              <a:rPr lang="en-US" sz="1050" dirty="0"/>
              <a:t>We aren’t partially dressed. We’re not partially saved in Christ, we aren’t partially righteous, or partially have peace, or partially have faith or partially have truth, or partially have the sword of the Spirit – in Christ we have all these things in full.</a:t>
            </a:r>
          </a:p>
          <a:p>
            <a:pPr marL="287338" lvl="1"/>
            <a:r>
              <a:rPr lang="en-US" sz="1050" dirty="0"/>
              <a:t>Did Christ partially die; did he partially rise from the dead? No, all this has been done perfectly – when Jesus spoke, “It is finished.” He didn’t mean almost finished, he meant completely finished.</a:t>
            </a:r>
            <a:endParaRPr lang="el-GR" sz="1050" dirty="0"/>
          </a:p>
          <a:p>
            <a:pPr marL="287338" lvl="1"/>
            <a:endParaRPr lang="en-US" sz="1050" dirty="0"/>
          </a:p>
          <a:p>
            <a:endParaRPr lang="en-US" dirty="0"/>
          </a:p>
        </p:txBody>
      </p:sp>
      <p:sp>
        <p:nvSpPr>
          <p:cNvPr id="16" name="TextBox 15">
            <a:extLst>
              <a:ext uri="{FF2B5EF4-FFF2-40B4-BE49-F238E27FC236}">
                <a16:creationId xmlns:a16="http://schemas.microsoft.com/office/drawing/2014/main" id="{6D174F15-966A-C142-A863-EE9E5C712C38}"/>
              </a:ext>
            </a:extLst>
          </p:cNvPr>
          <p:cNvSpPr txBox="1"/>
          <p:nvPr/>
        </p:nvSpPr>
        <p:spPr>
          <a:xfrm>
            <a:off x="5041846" y="237009"/>
            <a:ext cx="3989087" cy="7225055"/>
          </a:xfrm>
          <a:prstGeom prst="rect">
            <a:avLst/>
          </a:prstGeom>
          <a:noFill/>
        </p:spPr>
        <p:txBody>
          <a:bodyPr wrap="square" rtlCol="0">
            <a:spAutoFit/>
          </a:bodyPr>
          <a:lstStyle/>
          <a:p>
            <a:r>
              <a:rPr lang="en-US" sz="1200" b="1" dirty="0"/>
              <a:t>Use the Armor Correctly</a:t>
            </a:r>
          </a:p>
          <a:p>
            <a:r>
              <a:rPr lang="en-US" sz="1200" i="1" dirty="0"/>
              <a:t>“Therefore put on the full armor of God, so that when the day of evil comes, you may be able to stand your ground, and after you have done everything to stand.” [6:13]</a:t>
            </a:r>
          </a:p>
          <a:p>
            <a:endParaRPr lang="en-US" sz="1200" i="1" dirty="0"/>
          </a:p>
          <a:p>
            <a:pPr marL="182563"/>
            <a:r>
              <a:rPr lang="en-US" sz="1200" b="1" dirty="0"/>
              <a:t>Take up our armor </a:t>
            </a:r>
            <a:r>
              <a:rPr lang="en-US" sz="1200" dirty="0"/>
              <a:t>- </a:t>
            </a:r>
            <a:r>
              <a:rPr lang="el-GR" sz="1200" dirty="0" err="1"/>
              <a:t>αναλαμβανω</a:t>
            </a:r>
            <a:r>
              <a:rPr lang="en-US" sz="1200" dirty="0"/>
              <a:t>,</a:t>
            </a:r>
            <a:r>
              <a:rPr lang="en-US" sz="1200" i="1" dirty="0"/>
              <a:t> v</a:t>
            </a:r>
            <a:r>
              <a:rPr lang="en-US" sz="1200" dirty="0"/>
              <a:t>  {an-al-am-ban'-o}</a:t>
            </a:r>
            <a:br>
              <a:rPr lang="en-US" dirty="0"/>
            </a:br>
            <a:r>
              <a:rPr lang="en-US" sz="1050" dirty="0"/>
              <a:t>1) to take up, raise  2) to take up (a thing in order to carry or use it) </a:t>
            </a:r>
            <a:endParaRPr lang="en-US" sz="1200" dirty="0"/>
          </a:p>
          <a:p>
            <a:pPr marL="523875" indent="-171450">
              <a:buFontTx/>
              <a:buChar char="-"/>
            </a:pPr>
            <a:r>
              <a:rPr lang="en-US" sz="1050" dirty="0"/>
              <a:t>A progression: In v. 11 Paul speaks of putting on something you already have – wear your armor given you in Christ. Now, here in v. 13, we see Paul challenging us to use the armor in the appropriate way. Take it up – wear the armor correctly, hold up the sword, the shield – wear it as if ready for battle. </a:t>
            </a:r>
            <a:r>
              <a:rPr lang="en-US" sz="1050" i="1" dirty="0"/>
              <a:t>Why? What would be the need to be ready for battle? If the armor speaks about whom we are in Christ? Why do we need to even worry about battle?</a:t>
            </a:r>
            <a:endParaRPr lang="el-GR" sz="1050" i="1" dirty="0"/>
          </a:p>
          <a:p>
            <a:pPr marL="523875" indent="-171450">
              <a:buFontTx/>
              <a:buChar char="-"/>
            </a:pPr>
            <a:r>
              <a:rPr lang="en-US" sz="1050" dirty="0"/>
              <a:t>Why wear our armor appropriately? In 1655 a Puritan minister, William </a:t>
            </a:r>
            <a:r>
              <a:rPr lang="en-US" sz="1050" dirty="0" err="1"/>
              <a:t>Gurnall</a:t>
            </a:r>
            <a:r>
              <a:rPr lang="en-US" sz="1050" dirty="0"/>
              <a:t> published a treatise titled, “the Christian in Complete Armor.” The treatise is 1,472 pages long and 261 chapters – all on 11 verses here in Eph. 6. </a:t>
            </a:r>
            <a:r>
              <a:rPr lang="en-US" sz="1050" dirty="0" err="1"/>
              <a:t>Gurnall</a:t>
            </a:r>
            <a:r>
              <a:rPr lang="en-US" sz="1050" dirty="0"/>
              <a:t> writes, “In heaven we shall appear not in </a:t>
            </a:r>
            <a:r>
              <a:rPr lang="en-US" sz="1050" dirty="0" err="1"/>
              <a:t>armour</a:t>
            </a:r>
            <a:r>
              <a:rPr lang="en-US" sz="1050" dirty="0"/>
              <a:t> but in robes of glory; but here they are to be worn night and day; we must walk, work and sleep in them, or else we are not true soldiers of Christ. In this </a:t>
            </a:r>
            <a:r>
              <a:rPr lang="en-US" sz="1050" dirty="0" err="1"/>
              <a:t>armour</a:t>
            </a:r>
            <a:r>
              <a:rPr lang="en-US" sz="1050" dirty="0"/>
              <a:t> we are to stand and watch, and never relax our vigilance, for the saints sleeping time is Satan’s tempting time; every fly dares venture to creep on a sleeping lion.” </a:t>
            </a:r>
            <a:r>
              <a:rPr lang="en-US" sz="1050" i="1" dirty="0"/>
              <a:t>Then he goes on the give Samson (whose hair was cut be Delilah while he slept), King Saul (whose spear David stole while he was asleep), Noah (who was in some way abused by his son while he was in a drunken sleep) and Eutychus (who slept while Paul preached.)</a:t>
            </a:r>
            <a:endParaRPr lang="en-US" sz="1050" dirty="0"/>
          </a:p>
          <a:p>
            <a:pPr marL="117475" lvl="1"/>
            <a:endParaRPr lang="en-US" sz="1050" dirty="0"/>
          </a:p>
          <a:p>
            <a:pPr marL="117475" lvl="0"/>
            <a:r>
              <a:rPr lang="en-US" sz="1200" b="1" dirty="0"/>
              <a:t>Why must we wear this armor and never sleep?</a:t>
            </a:r>
          </a:p>
          <a:p>
            <a:pPr marL="117475" lvl="0"/>
            <a:r>
              <a:rPr lang="en-US" sz="1200" b="1" dirty="0"/>
              <a:t>The day of evil – </a:t>
            </a:r>
            <a:r>
              <a:rPr lang="el-GR" sz="1200" b="1" dirty="0" err="1"/>
              <a:t>πονηροσ</a:t>
            </a:r>
            <a:r>
              <a:rPr lang="el-GR" sz="1200" b="1" dirty="0"/>
              <a:t>, </a:t>
            </a:r>
            <a:r>
              <a:rPr lang="en-US" sz="1200" i="1" dirty="0"/>
              <a:t>a</a:t>
            </a:r>
            <a:r>
              <a:rPr lang="en-US" sz="1200" dirty="0"/>
              <a:t>  {</a:t>
            </a:r>
            <a:r>
              <a:rPr lang="en-US" sz="1200" dirty="0" err="1"/>
              <a:t>pon</a:t>
            </a:r>
            <a:r>
              <a:rPr lang="en-US" sz="1200" dirty="0"/>
              <a:t>-ay-</a:t>
            </a:r>
            <a:r>
              <a:rPr lang="en-US" sz="1200" dirty="0" err="1"/>
              <a:t>ros</a:t>
            </a:r>
            <a:r>
              <a:rPr lang="en-US" sz="1200" dirty="0"/>
              <a:t>'}</a:t>
            </a:r>
            <a:br>
              <a:rPr lang="en-US" sz="1050" dirty="0"/>
            </a:br>
            <a:r>
              <a:rPr lang="en-US" sz="1050" dirty="0"/>
              <a:t>1) full of </a:t>
            </a:r>
            <a:r>
              <a:rPr lang="en-US" sz="1050" dirty="0" err="1"/>
              <a:t>labours</a:t>
            </a:r>
            <a:r>
              <a:rPr lang="en-US" sz="1050" dirty="0"/>
              <a:t>, annoyances, hardships  2) bad, of a bad nature or condition  2a) in a physical sense: diseased or blind  2b) in an ethical sense: evil wicked, bad  </a:t>
            </a:r>
            <a:endParaRPr lang="el-GR" sz="1050" dirty="0"/>
          </a:p>
          <a:p>
            <a:pPr marL="522288" lvl="1" indent="-182563">
              <a:buFontTx/>
              <a:buChar char="-"/>
            </a:pPr>
            <a:r>
              <a:rPr lang="en-US" sz="1050" dirty="0"/>
              <a:t>The day of evil is every day – we have ethical pressures every day – every day we need to be able to stand. Living in today’s world we need to have a “daily put-on” relationship to the armor</a:t>
            </a:r>
            <a:endParaRPr lang="el-GR" sz="1050" dirty="0"/>
          </a:p>
        </p:txBody>
      </p:sp>
      <p:sp>
        <p:nvSpPr>
          <p:cNvPr id="4" name="Rectangle 3">
            <a:extLst>
              <a:ext uri="{FF2B5EF4-FFF2-40B4-BE49-F238E27FC236}">
                <a16:creationId xmlns:a16="http://schemas.microsoft.com/office/drawing/2014/main" id="{CD5D3B8A-0DB3-5620-E95C-05C00A0870B7}"/>
              </a:ext>
            </a:extLst>
          </p:cNvPr>
          <p:cNvSpPr/>
          <p:nvPr/>
        </p:nvSpPr>
        <p:spPr>
          <a:xfrm>
            <a:off x="367747" y="89452"/>
            <a:ext cx="4051083" cy="111318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47A55E2E-C8C8-160E-F92D-7B322A78E4F7}"/>
              </a:ext>
            </a:extLst>
          </p:cNvPr>
          <p:cNvSpPr txBox="1"/>
          <p:nvPr/>
        </p:nvSpPr>
        <p:spPr>
          <a:xfrm>
            <a:off x="325154" y="71880"/>
            <a:ext cx="4051083" cy="1200329"/>
          </a:xfrm>
          <a:prstGeom prst="rect">
            <a:avLst/>
          </a:prstGeom>
          <a:noFill/>
        </p:spPr>
        <p:txBody>
          <a:bodyPr wrap="square" rtlCol="0">
            <a:spAutoFit/>
          </a:bodyPr>
          <a:lstStyle/>
          <a:p>
            <a:pPr algn="ctr"/>
            <a:r>
              <a:rPr lang="en-US" sz="1200" b="1" dirty="0"/>
              <a:t>Kingdom Advancers</a:t>
            </a:r>
          </a:p>
          <a:p>
            <a:r>
              <a:rPr lang="en-US" sz="1200" dirty="0"/>
              <a:t>Have you been putting the armor on? Would you go into a battle in the desert without wearing clothes? Of course not, today, you would have all the latest battle armor. The Lord has given you all the battle armor you need to engage in his battles.</a:t>
            </a:r>
          </a:p>
        </p:txBody>
      </p:sp>
    </p:spTree>
    <p:extLst>
      <p:ext uri="{BB962C8B-B14F-4D97-AF65-F5344CB8AC3E}">
        <p14:creationId xmlns:p14="http://schemas.microsoft.com/office/powerpoint/2010/main" val="3722761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1557</TotalTime>
  <Words>2695</Words>
  <Application>Microsoft Macintosh PowerPoint</Application>
  <PresentationFormat>Custom</PresentationFormat>
  <Paragraphs>157</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Century Gothic</vt:lpstr>
      <vt:lpstr>Copperplate</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huizenga</dc:creator>
  <cp:lastModifiedBy>dave huizenga</cp:lastModifiedBy>
  <cp:revision>115</cp:revision>
  <cp:lastPrinted>2023-09-13T22:22:10Z</cp:lastPrinted>
  <dcterms:created xsi:type="dcterms:W3CDTF">2020-01-07T22:29:45Z</dcterms:created>
  <dcterms:modified xsi:type="dcterms:W3CDTF">2023-09-13T23:13:00Z</dcterms:modified>
</cp:coreProperties>
</file>