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4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75B59-1F6F-4429-BF5D-C2A7C55CF746}" type="datetimeFigureOut">
              <a:rPr lang="en-GB" smtClean="0"/>
              <a:pPr/>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112CB3-38B1-49FE-95E4-EC5A64B0160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2775B59-1F6F-4429-BF5D-C2A7C55CF746}" type="datetimeFigureOut">
              <a:rPr lang="en-GB" smtClean="0"/>
              <a:pPr/>
              <a:t>24/01/2020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E112CB3-38B1-49FE-95E4-EC5A64B0160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reativereview.co.uk/images/uploads/2007/04/13009-rgbbg.jp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sterous.com/getfile/files.posterous.com/jago/Krcf2A6sEMERXDl7IcCZMNHmQaaonq8YjxoL717rtcMKEC0jcIsuKrqa8bHZ/Digital_Mark_Making_2.jpg.scaled.1000.jpg"/>
          <p:cNvPicPr>
            <a:picLocks noChangeAspect="1" noChangeArrowheads="1"/>
          </p:cNvPicPr>
          <p:nvPr/>
        </p:nvPicPr>
        <p:blipFill>
          <a:blip r:embed="rId2" cstate="print"/>
          <a:srcRect/>
          <a:stretch>
            <a:fillRect/>
          </a:stretch>
        </p:blipFill>
        <p:spPr bwMode="auto">
          <a:xfrm rot="5400000">
            <a:off x="-1143002" y="1143000"/>
            <a:ext cx="9144002" cy="6858001"/>
          </a:xfrm>
          <a:prstGeom prst="rect">
            <a:avLst/>
          </a:prstGeom>
          <a:noFill/>
        </p:spPr>
      </p:pic>
      <p:sp>
        <p:nvSpPr>
          <p:cNvPr id="3" name="Rounded Rectangle 2"/>
          <p:cNvSpPr/>
          <p:nvPr/>
        </p:nvSpPr>
        <p:spPr>
          <a:xfrm>
            <a:off x="1052736" y="1547664"/>
            <a:ext cx="5040560" cy="18722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1268760" y="1691680"/>
            <a:ext cx="4608512" cy="1200329"/>
          </a:xfrm>
          <a:prstGeom prst="rect">
            <a:avLst/>
          </a:prstGeom>
          <a:noFill/>
        </p:spPr>
        <p:txBody>
          <a:bodyPr wrap="square" rtlCol="0">
            <a:spAutoFit/>
          </a:bodyPr>
          <a:lstStyle/>
          <a:p>
            <a:pPr algn="ctr"/>
            <a:r>
              <a:rPr lang="en-GB" b="1" dirty="0">
                <a:latin typeface="Courier" pitchFamily="49" charset="0"/>
              </a:rPr>
              <a:t>A</a:t>
            </a:r>
            <a:r>
              <a:rPr lang="en-GB" dirty="0">
                <a:latin typeface="Courier" pitchFamily="49" charset="0"/>
              </a:rPr>
              <a:t>rt</a:t>
            </a:r>
            <a:r>
              <a:rPr lang="en-GB" b="1" dirty="0">
                <a:latin typeface="Courier" pitchFamily="49" charset="0"/>
              </a:rPr>
              <a:t> I</a:t>
            </a:r>
            <a:r>
              <a:rPr lang="en-GB" dirty="0">
                <a:latin typeface="Courier" pitchFamily="49" charset="0"/>
              </a:rPr>
              <a:t>ndependent </a:t>
            </a:r>
            <a:r>
              <a:rPr lang="en-GB" b="1" dirty="0">
                <a:latin typeface="Courier" pitchFamily="49" charset="0"/>
              </a:rPr>
              <a:t>L</a:t>
            </a:r>
            <a:r>
              <a:rPr lang="en-GB" dirty="0">
                <a:latin typeface="Courier" pitchFamily="49" charset="0"/>
              </a:rPr>
              <a:t>earning </a:t>
            </a:r>
            <a:r>
              <a:rPr lang="en-GB" b="1" dirty="0">
                <a:latin typeface="Courier" pitchFamily="49" charset="0"/>
              </a:rPr>
              <a:t>P</a:t>
            </a:r>
            <a:r>
              <a:rPr lang="en-GB" dirty="0">
                <a:latin typeface="Courier" pitchFamily="49" charset="0"/>
              </a:rPr>
              <a:t>roject</a:t>
            </a:r>
          </a:p>
          <a:p>
            <a:pPr algn="ctr"/>
            <a:endParaRPr lang="en-GB" dirty="0">
              <a:latin typeface="Courier" pitchFamily="49" charset="0"/>
            </a:endParaRPr>
          </a:p>
          <a:p>
            <a:pPr algn="ctr"/>
            <a:r>
              <a:rPr lang="en-GB" i="1" dirty="0">
                <a:latin typeface="Courier" pitchFamily="49" charset="0"/>
              </a:rPr>
              <a:t>‘Thinking outside of the box and creative risks’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3.bp.blogspot.com/_a8vATy25gyM/TTkQN5GHAfI/AAAAAAAAE6Y/ZHjhdTZsFpE/s1600/journal845.jpg"/>
          <p:cNvPicPr>
            <a:picLocks noChangeAspect="1" noChangeArrowheads="1"/>
          </p:cNvPicPr>
          <p:nvPr/>
        </p:nvPicPr>
        <p:blipFill>
          <a:blip r:embed="rId2" cstate="print"/>
          <a:srcRect l="10328" t="2962" r="4985" b="3743"/>
          <a:stretch>
            <a:fillRect/>
          </a:stretch>
        </p:blipFill>
        <p:spPr bwMode="auto">
          <a:xfrm>
            <a:off x="188640" y="6516216"/>
            <a:ext cx="1844824" cy="2411760"/>
          </a:xfrm>
          <a:prstGeom prst="rect">
            <a:avLst/>
          </a:prstGeom>
          <a:noFill/>
        </p:spPr>
      </p:pic>
      <p:sp>
        <p:nvSpPr>
          <p:cNvPr id="3" name="TextBox 2"/>
          <p:cNvSpPr txBox="1"/>
          <p:nvPr/>
        </p:nvSpPr>
        <p:spPr>
          <a:xfrm>
            <a:off x="0" y="0"/>
            <a:ext cx="6858000" cy="1446550"/>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pitchFamily="49" charset="0"/>
              </a:rPr>
              <a:t>Task 5a: </a:t>
            </a:r>
            <a:r>
              <a:rPr lang="en-GB" sz="1400" dirty="0">
                <a:latin typeface="Courier" pitchFamily="49" charset="0"/>
              </a:rPr>
              <a:t>Using pictures from magazines cut out shapes and produce a repeated pattern.  You can continue the pattern started in the bottom left corner, or start your own.</a:t>
            </a:r>
          </a:p>
          <a:p>
            <a:r>
              <a:rPr lang="en-GB" sz="1600"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Layer up different sizes versions to create colour variation.  Cut through several layers to get lost of the same shape.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s.123rf.com/400wm/400/400/claudiodivizia/claudiodivizia1003/claudiodivizia100300408/6677132-paper-documents-cut-into-strips-with-a-paper-shredder.jpg"/>
          <p:cNvPicPr>
            <a:picLocks noChangeAspect="1" noChangeArrowheads="1"/>
          </p:cNvPicPr>
          <p:nvPr/>
        </p:nvPicPr>
        <p:blipFill>
          <a:blip r:embed="rId2" cstate="print"/>
          <a:srcRect/>
          <a:stretch>
            <a:fillRect/>
          </a:stretch>
        </p:blipFill>
        <p:spPr bwMode="auto">
          <a:xfrm rot="16200000">
            <a:off x="-1142669" y="1142668"/>
            <a:ext cx="9144000" cy="6858663"/>
          </a:xfrm>
          <a:prstGeom prst="rect">
            <a:avLst/>
          </a:prstGeom>
          <a:noFill/>
        </p:spPr>
      </p:pic>
      <p:sp>
        <p:nvSpPr>
          <p:cNvPr id="3" name="TextBox 2"/>
          <p:cNvSpPr txBox="1"/>
          <p:nvPr/>
        </p:nvSpPr>
        <p:spPr>
          <a:xfrm>
            <a:off x="0" y="0"/>
            <a:ext cx="6858000" cy="1446550"/>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pitchFamily="49" charset="0"/>
              </a:rPr>
              <a:t>Task 5b: </a:t>
            </a:r>
            <a:r>
              <a:rPr lang="en-GB" sz="1400" dirty="0">
                <a:latin typeface="Courier" pitchFamily="49" charset="0"/>
              </a:rPr>
              <a:t>Cut small thin strips of text (newspapers or magazines).  Spread the box with glue and sprinkle the strips like confetti.  </a:t>
            </a:r>
          </a:p>
          <a:p>
            <a:r>
              <a:rPr lang="en-GB" sz="1600"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Avoiding pictures makes the arrangement more confusing to the eye. The smaller the strips the more effective the randomness.</a:t>
            </a:r>
          </a:p>
        </p:txBody>
      </p:sp>
      <p:sp>
        <p:nvSpPr>
          <p:cNvPr id="4" name="Rectangle 3"/>
          <p:cNvSpPr/>
          <p:nvPr/>
        </p:nvSpPr>
        <p:spPr>
          <a:xfrm>
            <a:off x="620688" y="1619672"/>
            <a:ext cx="5544616" cy="5328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p:cNvSpPr txBox="1"/>
          <p:nvPr/>
        </p:nvSpPr>
        <p:spPr>
          <a:xfrm>
            <a:off x="188640" y="7092280"/>
            <a:ext cx="3528392" cy="984885"/>
          </a:xfrm>
          <a:prstGeom prst="rect">
            <a:avLst/>
          </a:prstGeom>
          <a:noFill/>
        </p:spPr>
        <p:txBody>
          <a:bodyPr wrap="square" rtlCol="0">
            <a:spAutoFit/>
          </a:bodyPr>
          <a:lstStyle/>
          <a:p>
            <a:r>
              <a:rPr lang="en-GB" sz="1600" b="1" u="sng" dirty="0" err="1">
                <a:effectLst>
                  <a:outerShdw blurRad="38100" dist="38100" dir="2700000" algn="tl">
                    <a:srgbClr val="000000">
                      <a:alpha val="43137"/>
                    </a:srgbClr>
                  </a:outerShdw>
                </a:effectLst>
                <a:latin typeface="Courier" pitchFamily="49" charset="0"/>
              </a:rPr>
              <a:t>Extention</a:t>
            </a:r>
            <a:r>
              <a:rPr lang="en-GB" sz="1600" b="1" u="sng" dirty="0">
                <a:effectLst>
                  <a:outerShdw blurRad="38100" dist="38100" dir="2700000" algn="tl">
                    <a:srgbClr val="000000">
                      <a:alpha val="43137"/>
                    </a:srgbClr>
                  </a:outerShdw>
                </a:effectLst>
                <a:latin typeface="Courier" pitchFamily="49" charset="0"/>
              </a:rPr>
              <a:t> task: </a:t>
            </a:r>
            <a:r>
              <a:rPr lang="en-GB" sz="1400" dirty="0">
                <a:latin typeface="Courier" pitchFamily="49" charset="0"/>
              </a:rPr>
              <a:t>Do a detailed drawing from a small section of your random arrangement. Include a full tonal range.</a:t>
            </a:r>
          </a:p>
        </p:txBody>
      </p:sp>
      <p:sp>
        <p:nvSpPr>
          <p:cNvPr id="6" name="Rectangle 5"/>
          <p:cNvSpPr/>
          <p:nvPr/>
        </p:nvSpPr>
        <p:spPr>
          <a:xfrm>
            <a:off x="3933056" y="6516216"/>
            <a:ext cx="2583904"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4580" name="Picture 4" descr="http://www.stevelarkins.freeuk.com/images/grey_scale.gif"/>
          <p:cNvPicPr>
            <a:picLocks noChangeAspect="1" noChangeArrowheads="1"/>
          </p:cNvPicPr>
          <p:nvPr/>
        </p:nvPicPr>
        <p:blipFill>
          <a:blip r:embed="rId3" cstate="print"/>
          <a:srcRect t="84259"/>
          <a:stretch>
            <a:fillRect/>
          </a:stretch>
        </p:blipFill>
        <p:spPr bwMode="auto">
          <a:xfrm>
            <a:off x="188640" y="8460432"/>
            <a:ext cx="3744416" cy="442102"/>
          </a:xfrm>
          <a:prstGeom prst="rect">
            <a:avLst/>
          </a:prstGeom>
          <a:noFill/>
        </p:spPr>
      </p:pic>
      <p:sp>
        <p:nvSpPr>
          <p:cNvPr id="7" name="Right Arrow 6"/>
          <p:cNvSpPr/>
          <p:nvPr/>
        </p:nvSpPr>
        <p:spPr>
          <a:xfrm>
            <a:off x="260648" y="8100392"/>
            <a:ext cx="367240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lcsc.edu/library/ILI/Classes/j0309617.jpg"/>
          <p:cNvPicPr>
            <a:picLocks noChangeAspect="1" noChangeArrowheads="1"/>
          </p:cNvPicPr>
          <p:nvPr/>
        </p:nvPicPr>
        <p:blipFill>
          <a:blip r:embed="rId2" cstate="print"/>
          <a:srcRect r="1134" b="14761"/>
          <a:stretch>
            <a:fillRect/>
          </a:stretch>
        </p:blipFill>
        <p:spPr bwMode="auto">
          <a:xfrm rot="16200000">
            <a:off x="-1143001" y="1143003"/>
            <a:ext cx="9144002" cy="6857999"/>
          </a:xfrm>
          <a:prstGeom prst="rect">
            <a:avLst/>
          </a:prstGeom>
          <a:noFill/>
        </p:spPr>
      </p:pic>
      <p:sp>
        <p:nvSpPr>
          <p:cNvPr id="3" name="TextBox 2"/>
          <p:cNvSpPr txBox="1"/>
          <p:nvPr/>
        </p:nvSpPr>
        <p:spPr>
          <a:xfrm>
            <a:off x="692696" y="0"/>
            <a:ext cx="5400600" cy="1323439"/>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latin typeface="Courier" pitchFamily="49" charset="0"/>
              </a:rPr>
              <a:t>GLOSSARY</a:t>
            </a:r>
          </a:p>
          <a:p>
            <a:r>
              <a:rPr lang="en-GB" sz="1400" dirty="0">
                <a:latin typeface="Courier" pitchFamily="49" charset="0"/>
              </a:rPr>
              <a:t>Task 6a: Complete the definitions of the </a:t>
            </a:r>
            <a:r>
              <a:rPr lang="en-GB" sz="1400" b="1" dirty="0">
                <a:latin typeface="Courier" pitchFamily="49" charset="0"/>
              </a:rPr>
              <a:t>following words.</a:t>
            </a:r>
          </a:p>
          <a:p>
            <a:r>
              <a:rPr lang="en-GB" sz="1400" b="1" dirty="0">
                <a:latin typeface="Courier" pitchFamily="49" charset="0"/>
              </a:rPr>
              <a:t>Extension Challenge: There are 5 spaces for you to add in some of your own key words .</a:t>
            </a:r>
          </a:p>
        </p:txBody>
      </p:sp>
      <p:graphicFrame>
        <p:nvGraphicFramePr>
          <p:cNvPr id="4" name="Table 3"/>
          <p:cNvGraphicFramePr>
            <a:graphicFrameLocks noGrp="1"/>
          </p:cNvGraphicFramePr>
          <p:nvPr/>
        </p:nvGraphicFramePr>
        <p:xfrm>
          <a:off x="620688" y="1259632"/>
          <a:ext cx="5472609" cy="7675633"/>
        </p:xfrm>
        <a:graphic>
          <a:graphicData uri="http://schemas.openxmlformats.org/drawingml/2006/table">
            <a:tbl>
              <a:tblPr firstRow="1" bandRow="1">
                <a:tableStyleId>{2A488322-F2BA-4B5B-9748-0D474271808F}</a:tableStyleId>
              </a:tblPr>
              <a:tblGrid>
                <a:gridCol w="1824203">
                  <a:extLst>
                    <a:ext uri="{9D8B030D-6E8A-4147-A177-3AD203B41FA5}">
                      <a16:colId xmlns:a16="http://schemas.microsoft.com/office/drawing/2014/main" val="20000"/>
                    </a:ext>
                  </a:extLst>
                </a:gridCol>
                <a:gridCol w="1824203">
                  <a:extLst>
                    <a:ext uri="{9D8B030D-6E8A-4147-A177-3AD203B41FA5}">
                      <a16:colId xmlns:a16="http://schemas.microsoft.com/office/drawing/2014/main" val="20001"/>
                    </a:ext>
                  </a:extLst>
                </a:gridCol>
                <a:gridCol w="1824203">
                  <a:extLst>
                    <a:ext uri="{9D8B030D-6E8A-4147-A177-3AD203B41FA5}">
                      <a16:colId xmlns:a16="http://schemas.microsoft.com/office/drawing/2014/main" val="20002"/>
                    </a:ext>
                  </a:extLst>
                </a:gridCol>
              </a:tblGrid>
              <a:tr h="1096519">
                <a:tc>
                  <a:txBody>
                    <a:bodyPr/>
                    <a:lstStyle/>
                    <a:p>
                      <a:pPr algn="ctr"/>
                      <a:r>
                        <a:rPr lang="en-GB" sz="1400" b="1" i="1" u="none" dirty="0">
                          <a:solidFill>
                            <a:schemeClr val="tx1"/>
                          </a:solidFill>
                        </a:rPr>
                        <a:t>Risk</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i="1" u="none" dirty="0">
                          <a:solidFill>
                            <a:schemeClr val="tx1"/>
                          </a:solidFill>
                        </a:rPr>
                        <a:t>Intentional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i="1" u="none" dirty="0">
                          <a:solidFill>
                            <a:schemeClr val="tx1"/>
                          </a:solidFill>
                        </a:rPr>
                        <a:t>Unintentional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96519">
                <a:tc>
                  <a:txBody>
                    <a:bodyPr/>
                    <a:lstStyle/>
                    <a:p>
                      <a:pPr algn="ctr"/>
                      <a:r>
                        <a:rPr lang="en-GB" sz="1400" b="1" i="1" u="none" dirty="0">
                          <a:solidFill>
                            <a:schemeClr val="tx1"/>
                          </a:solidFill>
                        </a:rPr>
                        <a:t>Motion</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Frantic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Smooth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6519">
                <a:tc>
                  <a:txBody>
                    <a:bodyPr/>
                    <a:lstStyle/>
                    <a:p>
                      <a:pPr algn="ctr"/>
                      <a:r>
                        <a:rPr lang="en-GB" sz="1400" b="1" i="1" u="none" dirty="0">
                          <a:solidFill>
                            <a:schemeClr val="tx1"/>
                          </a:solidFill>
                        </a:rPr>
                        <a:t>Rough</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Sporadic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Expressive</a:t>
                      </a: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96519">
                <a:tc>
                  <a:txBody>
                    <a:bodyPr/>
                    <a:lstStyle/>
                    <a:p>
                      <a:pPr algn="ctr"/>
                      <a:r>
                        <a:rPr lang="en-GB" sz="1400" b="1" i="1" u="none" dirty="0">
                          <a:solidFill>
                            <a:schemeClr val="tx1"/>
                          </a:solidFill>
                        </a:rPr>
                        <a:t>Abstract</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Gestural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Observation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96519">
                <a:tc>
                  <a:txBody>
                    <a:bodyPr/>
                    <a:lstStyle/>
                    <a:p>
                      <a:pPr algn="ctr"/>
                      <a:r>
                        <a:rPr lang="en-GB" sz="1400" b="1" i="1" u="none" dirty="0">
                          <a:solidFill>
                            <a:schemeClr val="tx1"/>
                          </a:solidFill>
                        </a:rPr>
                        <a:t>Texture</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Collage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dirty="0">
                          <a:solidFill>
                            <a:schemeClr val="tx1"/>
                          </a:solidFill>
                        </a:rPr>
                        <a:t>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96519">
                <a:tc>
                  <a:txBody>
                    <a:bodyPr/>
                    <a:lstStyle/>
                    <a:p>
                      <a:pPr algn="ctr"/>
                      <a:r>
                        <a:rPr lang="en-GB" sz="1400" b="1" i="1" u="none" dirty="0">
                          <a:solidFill>
                            <a:schemeClr val="tx1"/>
                          </a:solidFill>
                        </a:rPr>
                        <a:t>Repeat Pattern</a:t>
                      </a: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i="1" u="none">
                          <a:solidFill>
                            <a:schemeClr val="tx1"/>
                          </a:solidFill>
                        </a:rPr>
                        <a:t>Typography</a:t>
                      </a: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96519">
                <a:tc>
                  <a:txBody>
                    <a:bodyPr/>
                    <a:lstStyle/>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b="1"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mgspark.com/icache/0094/6db9aa04c47c5b4be3ac69c6d9257b3f_l.jpg"/>
          <p:cNvPicPr>
            <a:picLocks noChangeAspect="1" noChangeArrowheads="1"/>
          </p:cNvPicPr>
          <p:nvPr/>
        </p:nvPicPr>
        <p:blipFill>
          <a:blip r:embed="rId2" cstate="print">
            <a:lum bright="54000" contrast="29000"/>
          </a:blip>
          <a:srcRect/>
          <a:stretch>
            <a:fillRect/>
          </a:stretch>
        </p:blipFill>
        <p:spPr bwMode="auto">
          <a:xfrm>
            <a:off x="-1" y="0"/>
            <a:ext cx="6858001" cy="9144000"/>
          </a:xfrm>
          <a:prstGeom prst="rect">
            <a:avLst/>
          </a:prstGeom>
          <a:noFill/>
        </p:spPr>
      </p:pic>
      <p:sp>
        <p:nvSpPr>
          <p:cNvPr id="3" name="Rounded Rectangle 2"/>
          <p:cNvSpPr/>
          <p:nvPr/>
        </p:nvSpPr>
        <p:spPr>
          <a:xfrm>
            <a:off x="404664" y="2555776"/>
            <a:ext cx="6048672" cy="633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p:cNvSpPr/>
          <p:nvPr/>
        </p:nvSpPr>
        <p:spPr>
          <a:xfrm>
            <a:off x="764704" y="323528"/>
            <a:ext cx="4968552" cy="1763688"/>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p:cNvSpPr txBox="1"/>
          <p:nvPr/>
        </p:nvSpPr>
        <p:spPr>
          <a:xfrm>
            <a:off x="836712" y="395536"/>
            <a:ext cx="4896544" cy="1661993"/>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New" pitchFamily="49" charset="0"/>
                <a:cs typeface="Courier New" pitchFamily="49" charset="0"/>
              </a:rPr>
              <a:t>Task 6b</a:t>
            </a:r>
            <a:r>
              <a:rPr lang="en-GB" sz="1400" dirty="0">
                <a:latin typeface="Courier New" pitchFamily="49" charset="0"/>
                <a:cs typeface="Courier New" pitchFamily="49" charset="0"/>
              </a:rPr>
              <a:t>: Look at the typography work of Alan Fletcher.  Using the key words from the Glossary (Task 6a), create your own unique piece of word art.</a:t>
            </a:r>
          </a:p>
          <a:p>
            <a:r>
              <a:rPr lang="en-GB" sz="1600" b="1" dirty="0">
                <a:effectLst>
                  <a:outerShdw blurRad="38100" dist="38100" dir="2700000" algn="tl">
                    <a:srgbClr val="000000">
                      <a:alpha val="43137"/>
                    </a:srgbClr>
                  </a:outerShdw>
                </a:effectLst>
                <a:latin typeface="Courier New" pitchFamily="49" charset="0"/>
                <a:cs typeface="Courier New" pitchFamily="49" charset="0"/>
              </a:rPr>
              <a:t>HINT: </a:t>
            </a:r>
            <a:r>
              <a:rPr lang="en-GB" sz="1400" dirty="0">
                <a:latin typeface="Courier New" pitchFamily="49" charset="0"/>
                <a:cs typeface="Courier New" pitchFamily="49" charset="0"/>
              </a:rPr>
              <a:t>Think about different shape letters, maybe look at fonts on the computer to inspire you.</a:t>
            </a:r>
          </a:p>
        </p:txBody>
      </p:sp>
      <p:pic>
        <p:nvPicPr>
          <p:cNvPr id="1028" name="Picture 4" descr="wallpaper">
            <a:hlinkClick r:id="rId3" tooltip="wallpaper"/>
          </p:cNvPr>
          <p:cNvPicPr>
            <a:picLocks noChangeAspect="1" noChangeArrowheads="1"/>
          </p:cNvPicPr>
          <p:nvPr/>
        </p:nvPicPr>
        <p:blipFill>
          <a:blip r:embed="rId4" cstate="print"/>
          <a:srcRect/>
          <a:stretch>
            <a:fillRect/>
          </a:stretch>
        </p:blipFill>
        <p:spPr bwMode="auto">
          <a:xfrm>
            <a:off x="2147483647" y="-2727325"/>
            <a:ext cx="4286250" cy="5686425"/>
          </a:xfrm>
          <a:prstGeom prst="rect">
            <a:avLst/>
          </a:prstGeom>
          <a:noFill/>
        </p:spPr>
      </p:pic>
      <p:pic>
        <p:nvPicPr>
          <p:cNvPr id="1030" name="Picture 6" descr="wallpaper">
            <a:hlinkClick r:id="rId3" tooltip="wallpaper"/>
          </p:cNvPr>
          <p:cNvPicPr>
            <a:picLocks noChangeAspect="1" noChangeArrowheads="1"/>
          </p:cNvPicPr>
          <p:nvPr/>
        </p:nvPicPr>
        <p:blipFill>
          <a:blip r:embed="rId4" cstate="print"/>
          <a:srcRect/>
          <a:stretch>
            <a:fillRect/>
          </a:stretch>
        </p:blipFill>
        <p:spPr bwMode="auto">
          <a:xfrm>
            <a:off x="2147483647" y="-2727325"/>
            <a:ext cx="4286250" cy="5686425"/>
          </a:xfrm>
          <a:prstGeom prst="rect">
            <a:avLst/>
          </a:prstGeom>
          <a:noFill/>
        </p:spPr>
      </p:pic>
      <p:pic>
        <p:nvPicPr>
          <p:cNvPr id="1032" name="Picture 8" descr="wallpaper">
            <a:hlinkClick r:id="rId3" tooltip="wallpaper"/>
          </p:cNvPr>
          <p:cNvPicPr>
            <a:picLocks noChangeAspect="1" noChangeArrowheads="1"/>
          </p:cNvPicPr>
          <p:nvPr/>
        </p:nvPicPr>
        <p:blipFill>
          <a:blip r:embed="rId4" cstate="print"/>
          <a:srcRect/>
          <a:stretch>
            <a:fillRect/>
          </a:stretch>
        </p:blipFill>
        <p:spPr bwMode="auto">
          <a:xfrm>
            <a:off x="2147483647" y="-2727325"/>
            <a:ext cx="4286250" cy="5686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farm4.static.flickr.com/3565/3388061645_c3e5e8b4a8.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5" name="Rounded Rectangle 4"/>
          <p:cNvSpPr/>
          <p:nvPr/>
        </p:nvSpPr>
        <p:spPr>
          <a:xfrm rot="5400000">
            <a:off x="800708" y="1655676"/>
            <a:ext cx="5256584" cy="6336704"/>
          </a:xfrm>
          <a:prstGeom prst="roundRect">
            <a:avLst/>
          </a:prstGeom>
          <a:solidFill>
            <a:schemeClr val="lt1">
              <a:alpha val="8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Rounded Rectangle 5"/>
          <p:cNvSpPr/>
          <p:nvPr/>
        </p:nvSpPr>
        <p:spPr>
          <a:xfrm>
            <a:off x="908720" y="251520"/>
            <a:ext cx="504056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764704" y="451282"/>
            <a:ext cx="5400600" cy="1600438"/>
          </a:xfrm>
          <a:prstGeom prst="rect">
            <a:avLst/>
          </a:prstGeom>
          <a:noFill/>
        </p:spPr>
        <p:txBody>
          <a:bodyPr wrap="square" rtlCol="0">
            <a:spAutoFit/>
          </a:bodyPr>
          <a:lstStyle/>
          <a:p>
            <a:pPr algn="ctr"/>
            <a:r>
              <a:rPr lang="en-GB" sz="1600" b="1" dirty="0">
                <a:effectLst>
                  <a:outerShdw blurRad="38100" dist="38100" dir="2700000" algn="tl">
                    <a:srgbClr val="000000">
                      <a:alpha val="43137"/>
                    </a:srgbClr>
                  </a:outerShdw>
                </a:effectLst>
                <a:latin typeface="Courier" pitchFamily="49" charset="0"/>
              </a:rPr>
              <a:t>Task 1a:  </a:t>
            </a:r>
            <a:r>
              <a:rPr lang="en-GB" sz="1600" dirty="0">
                <a:latin typeface="Courier" pitchFamily="49" charset="0"/>
              </a:rPr>
              <a:t>Using liquids available to you, drip splash, splatter, fling and dribble them in this box.  </a:t>
            </a:r>
          </a:p>
          <a:p>
            <a:pPr algn="ctr"/>
            <a:r>
              <a:rPr lang="en-GB" sz="1600" b="1" dirty="0">
                <a:effectLst>
                  <a:outerShdw blurRad="38100" dist="38100" dir="2700000" algn="tl">
                    <a:srgbClr val="000000">
                      <a:alpha val="43137"/>
                    </a:srgbClr>
                  </a:outerShdw>
                </a:effectLst>
                <a:latin typeface="Courier" pitchFamily="49" charset="0"/>
              </a:rPr>
              <a:t>HINT:</a:t>
            </a:r>
            <a:r>
              <a:rPr lang="en-GB" sz="1600" dirty="0">
                <a:latin typeface="Courier" pitchFamily="49" charset="0"/>
              </a:rPr>
              <a:t> See what patterns you can create intentionally and unintentionally.</a:t>
            </a:r>
          </a:p>
          <a:p>
            <a:endParaRPr lang="en-GB" dirty="0"/>
          </a:p>
        </p:txBody>
      </p:sp>
      <p:sp>
        <p:nvSpPr>
          <p:cNvPr id="8" name="Rounded Rectangle 7"/>
          <p:cNvSpPr/>
          <p:nvPr/>
        </p:nvSpPr>
        <p:spPr>
          <a:xfrm>
            <a:off x="548680" y="7380312"/>
            <a:ext cx="5616624" cy="1512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620688" y="7452320"/>
            <a:ext cx="5616624" cy="1446550"/>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pitchFamily="49" charset="0"/>
              </a:rPr>
              <a:t>Extension Challenge: </a:t>
            </a:r>
            <a:r>
              <a:rPr lang="en-GB" sz="1400" dirty="0">
                <a:latin typeface="Courier" pitchFamily="49" charset="0"/>
              </a:rPr>
              <a:t>Look at the work of Abstract Expressionist Artist </a:t>
            </a:r>
            <a:r>
              <a:rPr lang="en-GB" sz="1600" b="1" i="1" dirty="0">
                <a:latin typeface="Courier" pitchFamily="49" charset="0"/>
              </a:rPr>
              <a:t>Jackson Pollock</a:t>
            </a:r>
            <a:r>
              <a:rPr lang="en-GB" sz="1400" dirty="0">
                <a:latin typeface="Courier" pitchFamily="49" charset="0"/>
              </a:rPr>
              <a:t>.  On the back of this page stick one of his pictures, and try to recreate it  with your own splatter patterns. Annotate your work and his, outlining key themes and your opinions.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enagerieofminds.files.wordpress.com/2010/03/scribbles.jpg"/>
          <p:cNvPicPr>
            <a:picLocks noChangeAspect="1" noChangeArrowheads="1"/>
          </p:cNvPicPr>
          <p:nvPr/>
        </p:nvPicPr>
        <p:blipFill>
          <a:blip r:embed="rId2" cstate="print"/>
          <a:srcRect b="3538"/>
          <a:stretch>
            <a:fillRect/>
          </a:stretch>
        </p:blipFill>
        <p:spPr bwMode="auto">
          <a:xfrm>
            <a:off x="-1" y="0"/>
            <a:ext cx="6890545" cy="9144000"/>
          </a:xfrm>
          <a:prstGeom prst="rect">
            <a:avLst/>
          </a:prstGeom>
          <a:noFill/>
        </p:spPr>
      </p:pic>
      <p:sp>
        <p:nvSpPr>
          <p:cNvPr id="3" name="Rounded Rectangle 2"/>
          <p:cNvSpPr/>
          <p:nvPr/>
        </p:nvSpPr>
        <p:spPr>
          <a:xfrm>
            <a:off x="764704" y="251520"/>
            <a:ext cx="5184576" cy="18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p:cNvSpPr/>
          <p:nvPr/>
        </p:nvSpPr>
        <p:spPr>
          <a:xfrm>
            <a:off x="836712" y="395536"/>
            <a:ext cx="5040560" cy="1723549"/>
          </a:xfrm>
          <a:prstGeom prst="rect">
            <a:avLst/>
          </a:prstGeom>
        </p:spPr>
        <p:txBody>
          <a:bodyPr wrap="square">
            <a:spAutoFit/>
          </a:bodyPr>
          <a:lstStyle/>
          <a:p>
            <a:pPr algn="ctr"/>
            <a:r>
              <a:rPr lang="en-GB" b="1" dirty="0">
                <a:effectLst>
                  <a:outerShdw blurRad="38100" dist="38100" dir="2700000" algn="tl">
                    <a:srgbClr val="000000">
                      <a:alpha val="43137"/>
                    </a:srgbClr>
                  </a:outerShdw>
                </a:effectLst>
                <a:latin typeface="Courier" pitchFamily="49" charset="0"/>
              </a:rPr>
              <a:t>Task 1b</a:t>
            </a:r>
            <a:r>
              <a:rPr lang="en-GB" sz="1600" dirty="0">
                <a:latin typeface="Courier" pitchFamily="49" charset="0"/>
              </a:rPr>
              <a:t>: </a:t>
            </a:r>
            <a:r>
              <a:rPr lang="en-GB" sz="1400" dirty="0">
                <a:latin typeface="Courier" pitchFamily="49" charset="0"/>
              </a:rPr>
              <a:t>This is a Motion Log.  Using a pen or pencil, apply gentle pressure to the box.  Allow the pencil to record your journey.</a:t>
            </a:r>
          </a:p>
          <a:p>
            <a:pPr algn="ctr"/>
            <a:r>
              <a:rPr lang="en-GB" b="1" dirty="0">
                <a:effectLst>
                  <a:outerShdw blurRad="38100" dist="38100" dir="2700000" algn="tl">
                    <a:srgbClr val="000000">
                      <a:alpha val="43137"/>
                    </a:srgbClr>
                  </a:outerShdw>
                </a:effectLst>
                <a:latin typeface="Courier" pitchFamily="49" charset="0"/>
              </a:rPr>
              <a:t>HINT:</a:t>
            </a:r>
            <a:r>
              <a:rPr lang="en-GB" dirty="0">
                <a:latin typeface="Courier" pitchFamily="49" charset="0"/>
              </a:rPr>
              <a:t> </a:t>
            </a:r>
            <a:r>
              <a:rPr lang="en-GB" sz="1400" dirty="0">
                <a:latin typeface="Courier" pitchFamily="49" charset="0"/>
              </a:rPr>
              <a:t>Try different modes of transport, walking, car, train or bus journeys.  You might also consider other movements, e.g. Jumping.</a:t>
            </a:r>
          </a:p>
        </p:txBody>
      </p:sp>
      <p:sp>
        <p:nvSpPr>
          <p:cNvPr id="5" name="Rectangle 4"/>
          <p:cNvSpPr/>
          <p:nvPr/>
        </p:nvSpPr>
        <p:spPr>
          <a:xfrm>
            <a:off x="332656" y="219573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1844824" y="219573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3356992" y="219573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3356992" y="3851920"/>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1844824" y="3851920"/>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4869160" y="219573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332656" y="3851920"/>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869160" y="3851920"/>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332656" y="543609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869160" y="543609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3356992" y="543609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1844824" y="5436096"/>
            <a:ext cx="1368152" cy="1440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ounded Rectangle 17"/>
          <p:cNvSpPr/>
          <p:nvPr/>
        </p:nvSpPr>
        <p:spPr>
          <a:xfrm>
            <a:off x="144016" y="6948264"/>
            <a:ext cx="6597352" cy="19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TextBox 16"/>
          <p:cNvSpPr txBox="1"/>
          <p:nvPr/>
        </p:nvSpPr>
        <p:spPr>
          <a:xfrm>
            <a:off x="260648" y="7092280"/>
            <a:ext cx="6336704" cy="769441"/>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pitchFamily="49" charset="0"/>
              </a:rPr>
              <a:t>Evaluate your findings: </a:t>
            </a:r>
            <a:r>
              <a:rPr lang="en-GB" sz="1400" dirty="0">
                <a:latin typeface="Courier" pitchFamily="49" charset="0"/>
              </a:rPr>
              <a:t>Using descriptive words such as FRANTIC, FLOWING, ROUGH, SPARADIC etc, express your thoughts on each sample.  </a:t>
            </a:r>
          </a:p>
        </p:txBody>
      </p:sp>
      <p:sp>
        <p:nvSpPr>
          <p:cNvPr id="19" name="TextBox 18"/>
          <p:cNvSpPr txBox="1"/>
          <p:nvPr/>
        </p:nvSpPr>
        <p:spPr>
          <a:xfrm>
            <a:off x="332656" y="3419873"/>
            <a:ext cx="1368152" cy="461665"/>
          </a:xfrm>
          <a:prstGeom prst="rect">
            <a:avLst/>
          </a:prstGeom>
          <a:noFill/>
        </p:spPr>
        <p:txBody>
          <a:bodyPr wrap="square" rtlCol="0">
            <a:spAutoFit/>
          </a:bodyPr>
          <a:lstStyle/>
          <a:p>
            <a:r>
              <a:rPr lang="en-GB" sz="1200" dirty="0">
                <a:latin typeface="Courier" pitchFamily="49" charset="0"/>
              </a:rPr>
              <a:t>Sample 1</a:t>
            </a:r>
          </a:p>
          <a:p>
            <a:endParaRPr lang="en-GB" sz="1200" dirty="0">
              <a:latin typeface="Courier" pitchFamily="49" charset="0"/>
            </a:endParaRPr>
          </a:p>
        </p:txBody>
      </p:sp>
      <p:sp>
        <p:nvSpPr>
          <p:cNvPr id="20" name="TextBox 19"/>
          <p:cNvSpPr txBox="1"/>
          <p:nvPr/>
        </p:nvSpPr>
        <p:spPr>
          <a:xfrm>
            <a:off x="1844824" y="3419872"/>
            <a:ext cx="1368152" cy="461665"/>
          </a:xfrm>
          <a:prstGeom prst="rect">
            <a:avLst/>
          </a:prstGeom>
          <a:noFill/>
        </p:spPr>
        <p:txBody>
          <a:bodyPr wrap="square" rtlCol="0">
            <a:spAutoFit/>
          </a:bodyPr>
          <a:lstStyle/>
          <a:p>
            <a:r>
              <a:rPr lang="en-GB" sz="1200" dirty="0">
                <a:latin typeface="Courier" pitchFamily="49" charset="0"/>
              </a:rPr>
              <a:t>Sample 2</a:t>
            </a:r>
          </a:p>
          <a:p>
            <a:endParaRPr lang="en-GB" sz="1200" dirty="0">
              <a:latin typeface="Courier" pitchFamily="49" charset="0"/>
            </a:endParaRPr>
          </a:p>
        </p:txBody>
      </p:sp>
      <p:sp>
        <p:nvSpPr>
          <p:cNvPr id="21" name="TextBox 20"/>
          <p:cNvSpPr txBox="1"/>
          <p:nvPr/>
        </p:nvSpPr>
        <p:spPr>
          <a:xfrm>
            <a:off x="3356992" y="3419872"/>
            <a:ext cx="1368152" cy="461665"/>
          </a:xfrm>
          <a:prstGeom prst="rect">
            <a:avLst/>
          </a:prstGeom>
          <a:noFill/>
        </p:spPr>
        <p:txBody>
          <a:bodyPr wrap="square" rtlCol="0">
            <a:spAutoFit/>
          </a:bodyPr>
          <a:lstStyle/>
          <a:p>
            <a:r>
              <a:rPr lang="en-GB" sz="1200" dirty="0">
                <a:latin typeface="Courier" pitchFamily="49" charset="0"/>
              </a:rPr>
              <a:t>Sample 3</a:t>
            </a:r>
          </a:p>
          <a:p>
            <a:endParaRPr lang="en-GB" sz="1200" dirty="0">
              <a:latin typeface="Courier" pitchFamily="49" charset="0"/>
            </a:endParaRPr>
          </a:p>
        </p:txBody>
      </p:sp>
      <p:sp>
        <p:nvSpPr>
          <p:cNvPr id="22" name="TextBox 21"/>
          <p:cNvSpPr txBox="1"/>
          <p:nvPr/>
        </p:nvSpPr>
        <p:spPr>
          <a:xfrm>
            <a:off x="4869160" y="3419872"/>
            <a:ext cx="1368152" cy="461665"/>
          </a:xfrm>
          <a:prstGeom prst="rect">
            <a:avLst/>
          </a:prstGeom>
          <a:noFill/>
        </p:spPr>
        <p:txBody>
          <a:bodyPr wrap="square" rtlCol="0">
            <a:spAutoFit/>
          </a:bodyPr>
          <a:lstStyle/>
          <a:p>
            <a:r>
              <a:rPr lang="en-GB" sz="1200" dirty="0">
                <a:latin typeface="Courier" pitchFamily="49" charset="0"/>
              </a:rPr>
              <a:t>Sample 4</a:t>
            </a:r>
          </a:p>
          <a:p>
            <a:endParaRPr lang="en-GB" sz="1200" dirty="0">
              <a:latin typeface="Courier" pitchFamily="49" charset="0"/>
            </a:endParaRPr>
          </a:p>
        </p:txBody>
      </p:sp>
      <p:sp>
        <p:nvSpPr>
          <p:cNvPr id="23" name="TextBox 22"/>
          <p:cNvSpPr txBox="1"/>
          <p:nvPr/>
        </p:nvSpPr>
        <p:spPr>
          <a:xfrm>
            <a:off x="332656" y="5076056"/>
            <a:ext cx="1368152" cy="461665"/>
          </a:xfrm>
          <a:prstGeom prst="rect">
            <a:avLst/>
          </a:prstGeom>
          <a:noFill/>
        </p:spPr>
        <p:txBody>
          <a:bodyPr wrap="square" rtlCol="0">
            <a:spAutoFit/>
          </a:bodyPr>
          <a:lstStyle/>
          <a:p>
            <a:r>
              <a:rPr lang="en-GB" sz="1200" dirty="0">
                <a:latin typeface="Courier" pitchFamily="49" charset="0"/>
              </a:rPr>
              <a:t>Sample 5</a:t>
            </a:r>
          </a:p>
          <a:p>
            <a:endParaRPr lang="en-GB" sz="1200" dirty="0">
              <a:latin typeface="Courier" pitchFamily="49" charset="0"/>
            </a:endParaRPr>
          </a:p>
        </p:txBody>
      </p:sp>
      <p:sp>
        <p:nvSpPr>
          <p:cNvPr id="24" name="TextBox 23"/>
          <p:cNvSpPr txBox="1"/>
          <p:nvPr/>
        </p:nvSpPr>
        <p:spPr>
          <a:xfrm>
            <a:off x="1844824" y="5076056"/>
            <a:ext cx="1368152" cy="461665"/>
          </a:xfrm>
          <a:prstGeom prst="rect">
            <a:avLst/>
          </a:prstGeom>
          <a:noFill/>
        </p:spPr>
        <p:txBody>
          <a:bodyPr wrap="square" rtlCol="0">
            <a:spAutoFit/>
          </a:bodyPr>
          <a:lstStyle/>
          <a:p>
            <a:r>
              <a:rPr lang="en-GB" sz="1200" dirty="0">
                <a:latin typeface="Courier" pitchFamily="49" charset="0"/>
              </a:rPr>
              <a:t>Sample 6</a:t>
            </a:r>
          </a:p>
          <a:p>
            <a:endParaRPr lang="en-GB" sz="1200" dirty="0">
              <a:latin typeface="Courier" pitchFamily="49" charset="0"/>
            </a:endParaRPr>
          </a:p>
        </p:txBody>
      </p:sp>
      <p:sp>
        <p:nvSpPr>
          <p:cNvPr id="25" name="TextBox 24"/>
          <p:cNvSpPr txBox="1"/>
          <p:nvPr/>
        </p:nvSpPr>
        <p:spPr>
          <a:xfrm>
            <a:off x="3356992" y="5076056"/>
            <a:ext cx="1368152" cy="461665"/>
          </a:xfrm>
          <a:prstGeom prst="rect">
            <a:avLst/>
          </a:prstGeom>
          <a:noFill/>
        </p:spPr>
        <p:txBody>
          <a:bodyPr wrap="square" rtlCol="0">
            <a:spAutoFit/>
          </a:bodyPr>
          <a:lstStyle/>
          <a:p>
            <a:r>
              <a:rPr lang="en-GB" sz="1200" dirty="0">
                <a:latin typeface="Courier" pitchFamily="49" charset="0"/>
              </a:rPr>
              <a:t>Sample 7</a:t>
            </a:r>
          </a:p>
          <a:p>
            <a:endParaRPr lang="en-GB" sz="1200" dirty="0">
              <a:latin typeface="Courier" pitchFamily="49" charset="0"/>
            </a:endParaRPr>
          </a:p>
        </p:txBody>
      </p:sp>
      <p:sp>
        <p:nvSpPr>
          <p:cNvPr id="26" name="TextBox 25"/>
          <p:cNvSpPr txBox="1"/>
          <p:nvPr/>
        </p:nvSpPr>
        <p:spPr>
          <a:xfrm>
            <a:off x="4869160" y="5076056"/>
            <a:ext cx="1368152" cy="461665"/>
          </a:xfrm>
          <a:prstGeom prst="rect">
            <a:avLst/>
          </a:prstGeom>
          <a:noFill/>
        </p:spPr>
        <p:txBody>
          <a:bodyPr wrap="square" rtlCol="0">
            <a:spAutoFit/>
          </a:bodyPr>
          <a:lstStyle/>
          <a:p>
            <a:r>
              <a:rPr lang="en-GB" sz="1200" dirty="0">
                <a:latin typeface="Courier" pitchFamily="49" charset="0"/>
              </a:rPr>
              <a:t>Sample 8</a:t>
            </a:r>
          </a:p>
          <a:p>
            <a:endParaRPr lang="en-GB" sz="1200" dirty="0">
              <a:latin typeface="Courier" pitchFamily="49" charset="0"/>
            </a:endParaRPr>
          </a:p>
        </p:txBody>
      </p:sp>
      <p:sp>
        <p:nvSpPr>
          <p:cNvPr id="27" name="TextBox 26"/>
          <p:cNvSpPr txBox="1"/>
          <p:nvPr/>
        </p:nvSpPr>
        <p:spPr>
          <a:xfrm>
            <a:off x="332656" y="6660232"/>
            <a:ext cx="1368152" cy="461665"/>
          </a:xfrm>
          <a:prstGeom prst="rect">
            <a:avLst/>
          </a:prstGeom>
          <a:noFill/>
        </p:spPr>
        <p:txBody>
          <a:bodyPr wrap="square" rtlCol="0">
            <a:spAutoFit/>
          </a:bodyPr>
          <a:lstStyle/>
          <a:p>
            <a:r>
              <a:rPr lang="en-GB" sz="1200" dirty="0">
                <a:latin typeface="Courier" pitchFamily="49" charset="0"/>
              </a:rPr>
              <a:t>Sample 9</a:t>
            </a:r>
          </a:p>
          <a:p>
            <a:endParaRPr lang="en-GB" sz="1200" dirty="0">
              <a:latin typeface="Courier" pitchFamily="49" charset="0"/>
            </a:endParaRPr>
          </a:p>
        </p:txBody>
      </p:sp>
      <p:sp>
        <p:nvSpPr>
          <p:cNvPr id="28" name="TextBox 27"/>
          <p:cNvSpPr txBox="1"/>
          <p:nvPr/>
        </p:nvSpPr>
        <p:spPr>
          <a:xfrm>
            <a:off x="1844824" y="6660232"/>
            <a:ext cx="1368152" cy="461665"/>
          </a:xfrm>
          <a:prstGeom prst="rect">
            <a:avLst/>
          </a:prstGeom>
          <a:noFill/>
        </p:spPr>
        <p:txBody>
          <a:bodyPr wrap="square" rtlCol="0">
            <a:spAutoFit/>
          </a:bodyPr>
          <a:lstStyle/>
          <a:p>
            <a:r>
              <a:rPr lang="en-GB" sz="1200" dirty="0">
                <a:latin typeface="Courier" pitchFamily="49" charset="0"/>
              </a:rPr>
              <a:t>Sample 10</a:t>
            </a:r>
          </a:p>
          <a:p>
            <a:endParaRPr lang="en-GB" sz="1200" dirty="0">
              <a:latin typeface="Courier" pitchFamily="49" charset="0"/>
            </a:endParaRPr>
          </a:p>
        </p:txBody>
      </p:sp>
      <p:sp>
        <p:nvSpPr>
          <p:cNvPr id="29" name="TextBox 28"/>
          <p:cNvSpPr txBox="1"/>
          <p:nvPr/>
        </p:nvSpPr>
        <p:spPr>
          <a:xfrm>
            <a:off x="3356992" y="6660232"/>
            <a:ext cx="1368152" cy="461665"/>
          </a:xfrm>
          <a:prstGeom prst="rect">
            <a:avLst/>
          </a:prstGeom>
          <a:noFill/>
        </p:spPr>
        <p:txBody>
          <a:bodyPr wrap="square" rtlCol="0">
            <a:spAutoFit/>
          </a:bodyPr>
          <a:lstStyle/>
          <a:p>
            <a:r>
              <a:rPr lang="en-GB" sz="1200" dirty="0">
                <a:latin typeface="Courier" pitchFamily="49" charset="0"/>
              </a:rPr>
              <a:t>Sample 11</a:t>
            </a:r>
          </a:p>
          <a:p>
            <a:endParaRPr lang="en-GB" sz="1200" dirty="0">
              <a:latin typeface="Courier" pitchFamily="49" charset="0"/>
            </a:endParaRPr>
          </a:p>
        </p:txBody>
      </p:sp>
      <p:sp>
        <p:nvSpPr>
          <p:cNvPr id="30" name="TextBox 29"/>
          <p:cNvSpPr txBox="1"/>
          <p:nvPr/>
        </p:nvSpPr>
        <p:spPr>
          <a:xfrm>
            <a:off x="4869160" y="6660232"/>
            <a:ext cx="1368152" cy="461665"/>
          </a:xfrm>
          <a:prstGeom prst="rect">
            <a:avLst/>
          </a:prstGeom>
          <a:noFill/>
        </p:spPr>
        <p:txBody>
          <a:bodyPr wrap="square" rtlCol="0">
            <a:spAutoFit/>
          </a:bodyPr>
          <a:lstStyle/>
          <a:p>
            <a:r>
              <a:rPr lang="en-GB" sz="1200" dirty="0">
                <a:latin typeface="Courier" pitchFamily="49" charset="0"/>
              </a:rPr>
              <a:t>Sample 12</a:t>
            </a:r>
          </a:p>
          <a:p>
            <a:endParaRPr lang="en-GB" sz="1200" dirty="0">
              <a:latin typeface="Courier"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istockphoto.com/file_thumbview_approve/1630313/2/istockphoto_1630313-coffee-cup-coaster-ring-stains.jpg"/>
          <p:cNvPicPr>
            <a:picLocks noChangeAspect="1" noChangeArrowheads="1"/>
          </p:cNvPicPr>
          <p:nvPr/>
        </p:nvPicPr>
        <p:blipFill>
          <a:blip r:embed="rId2" cstate="print"/>
          <a:srcRect/>
          <a:stretch>
            <a:fillRect/>
          </a:stretch>
        </p:blipFill>
        <p:spPr bwMode="auto">
          <a:xfrm>
            <a:off x="0" y="-1"/>
            <a:ext cx="6858000" cy="9051427"/>
          </a:xfrm>
          <a:prstGeom prst="rect">
            <a:avLst/>
          </a:prstGeom>
          <a:noFill/>
        </p:spPr>
      </p:pic>
      <p:sp>
        <p:nvSpPr>
          <p:cNvPr id="4" name="Rounded Rectangle 3"/>
          <p:cNvSpPr/>
          <p:nvPr/>
        </p:nvSpPr>
        <p:spPr>
          <a:xfrm>
            <a:off x="764704" y="107504"/>
            <a:ext cx="5184576" cy="2952328"/>
          </a:xfrm>
          <a:prstGeom prst="roundRect">
            <a:avLst/>
          </a:prstGeom>
          <a:solidFill>
            <a:schemeClr val="lt1">
              <a:alpha val="84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p:cNvSpPr txBox="1"/>
          <p:nvPr/>
        </p:nvSpPr>
        <p:spPr>
          <a:xfrm>
            <a:off x="980728" y="683568"/>
            <a:ext cx="4824536" cy="2246769"/>
          </a:xfrm>
          <a:prstGeom prst="rect">
            <a:avLst/>
          </a:prstGeom>
          <a:noFill/>
        </p:spPr>
        <p:txBody>
          <a:bodyPr wrap="square" numCol="2" rtlCol="0">
            <a:spAutoFit/>
          </a:bodyPr>
          <a:lstStyle/>
          <a:p>
            <a:pPr marL="342900" indent="-342900">
              <a:buFont typeface="+mj-lt"/>
              <a:buAutoNum type="arabicPeriod"/>
            </a:pPr>
            <a:r>
              <a:rPr lang="en-GB" sz="1400" dirty="0">
                <a:latin typeface="Courier" pitchFamily="49" charset="0"/>
              </a:rPr>
              <a:t>As if your pen had exploded</a:t>
            </a:r>
          </a:p>
          <a:p>
            <a:pPr marL="342900" indent="-342900">
              <a:buFont typeface="+mj-lt"/>
              <a:buAutoNum type="arabicPeriod"/>
            </a:pPr>
            <a:r>
              <a:rPr lang="en-GB" sz="1400" dirty="0">
                <a:latin typeface="Courier" pitchFamily="49" charset="0"/>
              </a:rPr>
              <a:t>As if you have never drawn before</a:t>
            </a:r>
          </a:p>
          <a:p>
            <a:pPr marL="342900" indent="-342900">
              <a:buFont typeface="+mj-lt"/>
              <a:buAutoNum type="arabicPeriod"/>
            </a:pPr>
            <a:r>
              <a:rPr lang="en-GB" sz="1400" dirty="0">
                <a:latin typeface="Courier" pitchFamily="49" charset="0"/>
              </a:rPr>
              <a:t>As if you were stranded on a desert island</a:t>
            </a:r>
          </a:p>
          <a:p>
            <a:pPr marL="342900" indent="-342900">
              <a:buFont typeface="+mj-lt"/>
              <a:buAutoNum type="arabicPeriod"/>
            </a:pPr>
            <a:r>
              <a:rPr lang="en-GB" sz="1400" dirty="0">
                <a:latin typeface="Courier" pitchFamily="49" charset="0"/>
              </a:rPr>
              <a:t>With corners</a:t>
            </a:r>
          </a:p>
          <a:p>
            <a:pPr marL="342900" indent="-342900">
              <a:buFont typeface="+mj-lt"/>
              <a:buAutoNum type="arabicPeriod"/>
            </a:pPr>
            <a:r>
              <a:rPr lang="en-GB" sz="1400" dirty="0">
                <a:latin typeface="Courier" pitchFamily="49" charset="0"/>
              </a:rPr>
              <a:t>That makes you laugh</a:t>
            </a:r>
          </a:p>
          <a:p>
            <a:pPr marL="342900" indent="-342900">
              <a:buFont typeface="+mj-lt"/>
              <a:buAutoNum type="arabicPeriod"/>
            </a:pPr>
            <a:r>
              <a:rPr lang="en-GB" sz="1400" dirty="0">
                <a:latin typeface="Courier" pitchFamily="49" charset="0"/>
              </a:rPr>
              <a:t>That flies</a:t>
            </a:r>
          </a:p>
          <a:p>
            <a:pPr marL="342900" indent="-342900">
              <a:buFont typeface="+mj-lt"/>
              <a:buAutoNum type="arabicPeriod"/>
            </a:pPr>
            <a:r>
              <a:rPr lang="en-GB" sz="1400" dirty="0">
                <a:latin typeface="Courier" pitchFamily="49" charset="0"/>
              </a:rPr>
              <a:t>As a piece of furniture</a:t>
            </a:r>
          </a:p>
          <a:p>
            <a:pPr marL="342900" indent="-342900">
              <a:buFont typeface="+mj-lt"/>
              <a:buAutoNum type="arabicPeriod"/>
            </a:pPr>
            <a:r>
              <a:rPr lang="en-GB" sz="1400" dirty="0">
                <a:latin typeface="Courier" pitchFamily="49" charset="0"/>
              </a:rPr>
              <a:t>That scares you</a:t>
            </a:r>
          </a:p>
          <a:p>
            <a:pPr marL="342900" indent="-342900">
              <a:buFont typeface="+mj-lt"/>
              <a:buAutoNum type="arabicPeriod"/>
            </a:pPr>
            <a:r>
              <a:rPr lang="en-GB" sz="1400" dirty="0">
                <a:latin typeface="Courier" pitchFamily="49" charset="0"/>
              </a:rPr>
              <a:t>That has a rough texture</a:t>
            </a:r>
          </a:p>
          <a:p>
            <a:pPr marL="342900" indent="-342900">
              <a:buFont typeface="+mj-lt"/>
              <a:buAutoNum type="arabicPeriod"/>
            </a:pPr>
            <a:r>
              <a:rPr lang="en-GB" sz="1400" dirty="0">
                <a:latin typeface="Courier" pitchFamily="49" charset="0"/>
              </a:rPr>
              <a:t>That moves</a:t>
            </a:r>
          </a:p>
          <a:p>
            <a:pPr marL="342900" indent="-342900">
              <a:buFont typeface="+mj-lt"/>
              <a:buAutoNum type="arabicPeriod"/>
            </a:pPr>
            <a:r>
              <a:rPr lang="en-GB" sz="1400" dirty="0">
                <a:latin typeface="Courier" pitchFamily="49" charset="0"/>
              </a:rPr>
              <a:t>That you can consume</a:t>
            </a:r>
          </a:p>
          <a:p>
            <a:pPr marL="342900" indent="-342900">
              <a:buFont typeface="+mj-lt"/>
              <a:buAutoNum type="arabicPeriod"/>
            </a:pPr>
            <a:r>
              <a:rPr lang="en-GB" sz="1400" dirty="0">
                <a:latin typeface="Courier" pitchFamily="49" charset="0"/>
              </a:rPr>
              <a:t>That is furry</a:t>
            </a:r>
          </a:p>
        </p:txBody>
      </p:sp>
      <p:sp>
        <p:nvSpPr>
          <p:cNvPr id="6" name="TextBox 5"/>
          <p:cNvSpPr txBox="1"/>
          <p:nvPr/>
        </p:nvSpPr>
        <p:spPr>
          <a:xfrm>
            <a:off x="908720" y="179512"/>
            <a:ext cx="5040560" cy="861774"/>
          </a:xfrm>
          <a:prstGeom prst="rect">
            <a:avLst/>
          </a:prstGeom>
          <a:noFill/>
        </p:spPr>
        <p:txBody>
          <a:bodyPr wrap="square" rtlCol="0">
            <a:spAutoFit/>
          </a:bodyPr>
          <a:lstStyle/>
          <a:p>
            <a:pPr algn="ctr"/>
            <a:r>
              <a:rPr lang="en-GB" sz="1600" b="1" dirty="0">
                <a:effectLst>
                  <a:outerShdw blurRad="38100" dist="38100" dir="2700000" algn="tl">
                    <a:srgbClr val="000000">
                      <a:alpha val="43137"/>
                    </a:srgbClr>
                  </a:outerShdw>
                </a:effectLst>
                <a:latin typeface="Courier" pitchFamily="49" charset="0"/>
              </a:rPr>
              <a:t>Task 2a: </a:t>
            </a:r>
            <a:r>
              <a:rPr lang="en-GB" sz="1600" dirty="0">
                <a:latin typeface="Courier" pitchFamily="49" charset="0"/>
              </a:rPr>
              <a:t>using whatever drawing tool you have to hand, draw a circles...u</a:t>
            </a:r>
          </a:p>
          <a:p>
            <a:pPr algn="ctr"/>
            <a:endParaRPr lang="en-GB" dirty="0"/>
          </a:p>
        </p:txBody>
      </p:sp>
      <p:sp>
        <p:nvSpPr>
          <p:cNvPr id="7" name="Rounded Rectangle 6"/>
          <p:cNvSpPr/>
          <p:nvPr/>
        </p:nvSpPr>
        <p:spPr>
          <a:xfrm>
            <a:off x="188640" y="3203848"/>
            <a:ext cx="6336704" cy="54726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1.bp.blogspot.com/-h6U6cVnBQP8/TYf5NVGKAaI/AAAAAAAAAss/FllL4dLG3r0/s1600/munari_sun3.jpg"/>
          <p:cNvPicPr>
            <a:picLocks noChangeAspect="1" noChangeArrowheads="1"/>
          </p:cNvPicPr>
          <p:nvPr/>
        </p:nvPicPr>
        <p:blipFill>
          <a:blip r:embed="rId2" cstate="print">
            <a:grayscl/>
            <a:lum contrast="16000"/>
          </a:blip>
          <a:srcRect/>
          <a:stretch>
            <a:fillRect/>
          </a:stretch>
        </p:blipFill>
        <p:spPr bwMode="auto">
          <a:xfrm>
            <a:off x="-387424" y="-468560"/>
            <a:ext cx="3470416" cy="3275856"/>
          </a:xfrm>
          <a:prstGeom prst="rect">
            <a:avLst/>
          </a:prstGeom>
          <a:noFill/>
        </p:spPr>
      </p:pic>
      <p:sp>
        <p:nvSpPr>
          <p:cNvPr id="3" name="Rounded Rectangle 2"/>
          <p:cNvSpPr/>
          <p:nvPr/>
        </p:nvSpPr>
        <p:spPr>
          <a:xfrm>
            <a:off x="1052736" y="827584"/>
            <a:ext cx="5256584" cy="2088232"/>
          </a:xfrm>
          <a:prstGeom prst="roundRect">
            <a:avLst/>
          </a:prstGeom>
          <a:solidFill>
            <a:schemeClr val="lt1">
              <a:alpha val="72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980728" y="699244"/>
            <a:ext cx="4896544" cy="2000548"/>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Courier" pitchFamily="49" charset="0"/>
              </a:rPr>
              <a:t>Task 2b: </a:t>
            </a:r>
            <a:r>
              <a:rPr lang="en-GB" sz="1600" dirty="0">
                <a:latin typeface="Courier" pitchFamily="49" charset="0"/>
              </a:rPr>
              <a:t>Artist </a:t>
            </a:r>
            <a:r>
              <a:rPr lang="en-GB" i="1" dirty="0">
                <a:latin typeface="Courier" pitchFamily="49" charset="0"/>
              </a:rPr>
              <a:t>Bruno </a:t>
            </a:r>
            <a:r>
              <a:rPr lang="en-GB" i="1" dirty="0" err="1">
                <a:latin typeface="Courier" pitchFamily="49" charset="0"/>
              </a:rPr>
              <a:t>Munari</a:t>
            </a:r>
            <a:r>
              <a:rPr lang="en-GB" i="1" dirty="0">
                <a:latin typeface="Courier" pitchFamily="49" charset="0"/>
              </a:rPr>
              <a:t> </a:t>
            </a:r>
            <a:r>
              <a:rPr lang="en-GB" sz="1600" dirty="0">
                <a:latin typeface="Courier" pitchFamily="49" charset="0"/>
              </a:rPr>
              <a:t>created hundreds of drawings of the sun. Using any materials see how many ways you can also draw the sun.</a:t>
            </a:r>
          </a:p>
          <a:p>
            <a:r>
              <a:rPr lang="en-GB" sz="1600"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Try paint, Collage, string, pencil, crayon, oil pastel etc. The results will be very different! (ask your teacher for help with materials)</a:t>
            </a:r>
          </a:p>
        </p:txBody>
      </p:sp>
      <p:sp>
        <p:nvSpPr>
          <p:cNvPr id="5" name="TextBox 4"/>
          <p:cNvSpPr txBox="1"/>
          <p:nvPr/>
        </p:nvSpPr>
        <p:spPr>
          <a:xfrm>
            <a:off x="260648" y="8195627"/>
            <a:ext cx="6336704" cy="984885"/>
          </a:xfrm>
          <a:prstGeom prst="rect">
            <a:avLst/>
          </a:prstGeom>
          <a:noFill/>
        </p:spPr>
        <p:txBody>
          <a:bodyPr wrap="square" rtlCol="0">
            <a:spAutoFit/>
          </a:bodyPr>
          <a:lstStyle/>
          <a:p>
            <a:r>
              <a:rPr lang="en-GB" sz="1600" b="1" dirty="0">
                <a:effectLst>
                  <a:outerShdw blurRad="38100" dist="38100" dir="2700000" algn="tl">
                    <a:srgbClr val="000000">
                      <a:alpha val="43137"/>
                    </a:srgbClr>
                  </a:outerShdw>
                </a:effectLst>
                <a:latin typeface="Courier" pitchFamily="49" charset="0"/>
              </a:rPr>
              <a:t>Extension Challenge: </a:t>
            </a:r>
            <a:r>
              <a:rPr lang="en-GB" sz="1400" dirty="0">
                <a:latin typeface="Courier" pitchFamily="49" charset="0"/>
              </a:rPr>
              <a:t>Look at how other artist have used the sun in their work. On the back of the sheet make a collage of artists examples and label them.  Annotate how they make you feel.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descr="http://growabrain.typepad.com/photos/uncategorized/old_clocks_3.jpg"/>
          <p:cNvSpPr>
            <a:spLocks noChangeAspect="1" noChangeArrowheads="1"/>
          </p:cNvSpPr>
          <p:nvPr/>
        </p:nvSpPr>
        <p:spPr bwMode="auto">
          <a:xfrm>
            <a:off x="155575" y="-2332038"/>
            <a:ext cx="3887788" cy="4862513"/>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growabrain.typepad.com/photos/uncategorized/old_clocks_3.jpg"/>
          <p:cNvPicPr>
            <a:picLocks noChangeAspect="1" noChangeArrowheads="1"/>
          </p:cNvPicPr>
          <p:nvPr/>
        </p:nvPicPr>
        <p:blipFill>
          <a:blip r:embed="rId2" cstate="print">
            <a:duotone>
              <a:schemeClr val="bg2">
                <a:shade val="45000"/>
                <a:satMod val="135000"/>
              </a:schemeClr>
              <a:prstClr val="white"/>
            </a:duotone>
            <a:lum bright="-37000" contrast="52000"/>
          </a:blip>
          <a:srcRect/>
          <a:stretch>
            <a:fillRect/>
          </a:stretch>
        </p:blipFill>
        <p:spPr bwMode="auto">
          <a:xfrm>
            <a:off x="0" y="0"/>
            <a:ext cx="6879626" cy="9144000"/>
          </a:xfrm>
          <a:prstGeom prst="rect">
            <a:avLst/>
          </a:prstGeom>
          <a:noFill/>
        </p:spPr>
      </p:pic>
      <p:sp>
        <p:nvSpPr>
          <p:cNvPr id="5" name="Rounded Rectangle 4"/>
          <p:cNvSpPr/>
          <p:nvPr/>
        </p:nvSpPr>
        <p:spPr>
          <a:xfrm>
            <a:off x="548680" y="107504"/>
            <a:ext cx="576064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620688" y="251520"/>
            <a:ext cx="5616624" cy="150810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Courier" pitchFamily="49" charset="0"/>
              </a:rPr>
              <a:t>Task 3a: </a:t>
            </a:r>
            <a:r>
              <a:rPr lang="en-GB" sz="1400" dirty="0">
                <a:latin typeface="Courier" pitchFamily="49" charset="0"/>
              </a:rPr>
              <a:t>The 10 second challenge.  Chose 8 small objects.  Time yourself. In 10 seconds draw the complete item.   This quick recording tasks speeds up the connection between eyes and hands.</a:t>
            </a:r>
          </a:p>
          <a:p>
            <a:r>
              <a:rPr lang="en-GB"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Small objects such as drawing pins, paper clips and pencil sharpeners work well.   </a:t>
            </a:r>
          </a:p>
        </p:txBody>
      </p:sp>
      <p:sp>
        <p:nvSpPr>
          <p:cNvPr id="8" name="Rectangle 7"/>
          <p:cNvSpPr/>
          <p:nvPr/>
        </p:nvSpPr>
        <p:spPr>
          <a:xfrm>
            <a:off x="692696" y="19797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692696" y="37799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492896" y="19797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2492896" y="37799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293096" y="19797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293096" y="37799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2492896" y="55801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692696" y="55801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293096" y="55801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692696" y="7380312"/>
            <a:ext cx="1656184"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ounded Rectangle 18"/>
          <p:cNvSpPr/>
          <p:nvPr/>
        </p:nvSpPr>
        <p:spPr>
          <a:xfrm>
            <a:off x="2492896" y="7452320"/>
            <a:ext cx="4104456" cy="1440160"/>
          </a:xfrm>
          <a:prstGeom prst="roundRect">
            <a:avLst/>
          </a:prstGeom>
          <a:solidFill>
            <a:schemeClr val="bg1">
              <a:lumMod val="50000"/>
              <a:alpha val="89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8" name="TextBox 17"/>
          <p:cNvSpPr txBox="1"/>
          <p:nvPr/>
        </p:nvSpPr>
        <p:spPr>
          <a:xfrm>
            <a:off x="2564904" y="7596336"/>
            <a:ext cx="3960440" cy="1200329"/>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Courier" pitchFamily="49" charset="0"/>
              </a:rPr>
              <a:t>Label each picture (just in case we can’t tell what it is).</a:t>
            </a:r>
          </a:p>
          <a:p>
            <a:r>
              <a:rPr lang="en-GB" b="1" dirty="0">
                <a:solidFill>
                  <a:schemeClr val="bg1"/>
                </a:solidFill>
                <a:effectLst>
                  <a:outerShdw blurRad="38100" dist="38100" dir="2700000" algn="tl">
                    <a:srgbClr val="000000">
                      <a:alpha val="43137"/>
                    </a:srgbClr>
                  </a:outerShdw>
                </a:effectLst>
                <a:latin typeface="Courier" pitchFamily="49" charset="0"/>
              </a:rPr>
              <a:t>Go to Task 3b.........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arm3.static.flickr.com/2768/4237710623_751db08ce5_b.jpg"/>
          <p:cNvPicPr>
            <a:picLocks noChangeAspect="1" noChangeArrowheads="1"/>
          </p:cNvPicPr>
          <p:nvPr/>
        </p:nvPicPr>
        <p:blipFill>
          <a:blip r:embed="rId2" cstate="print">
            <a:duotone>
              <a:schemeClr val="bg2">
                <a:shade val="45000"/>
                <a:satMod val="135000"/>
              </a:schemeClr>
              <a:prstClr val="white"/>
            </a:duotone>
            <a:lum bright="-41000" contrast="74000"/>
          </a:blip>
          <a:srcRect/>
          <a:stretch>
            <a:fillRect/>
          </a:stretch>
        </p:blipFill>
        <p:spPr bwMode="auto">
          <a:xfrm rot="16200000">
            <a:off x="-1142999" y="1142999"/>
            <a:ext cx="9144002" cy="6858000"/>
          </a:xfrm>
          <a:prstGeom prst="rect">
            <a:avLst/>
          </a:prstGeom>
          <a:noFill/>
        </p:spPr>
      </p:pic>
      <p:sp>
        <p:nvSpPr>
          <p:cNvPr id="2" name="Rounded Rectangle 1"/>
          <p:cNvSpPr/>
          <p:nvPr/>
        </p:nvSpPr>
        <p:spPr>
          <a:xfrm>
            <a:off x="548680" y="107504"/>
            <a:ext cx="576064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p:cNvSpPr txBox="1"/>
          <p:nvPr/>
        </p:nvSpPr>
        <p:spPr>
          <a:xfrm>
            <a:off x="620688" y="251520"/>
            <a:ext cx="5616624" cy="1292662"/>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Courier" pitchFamily="49" charset="0"/>
              </a:rPr>
              <a:t>Task 3b: </a:t>
            </a:r>
            <a:r>
              <a:rPr lang="en-GB" sz="1400" dirty="0">
                <a:latin typeface="Courier" pitchFamily="49" charset="0"/>
              </a:rPr>
              <a:t>Select the most successful object out of the 10 (from task 3a).  Using your left and right hand create 2 tonal studies of this object.</a:t>
            </a:r>
          </a:p>
          <a:p>
            <a:r>
              <a:rPr lang="en-GB"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Remember the different methods of shading; block, linear, cross hatching, pointillist.     </a:t>
            </a:r>
          </a:p>
        </p:txBody>
      </p:sp>
      <p:sp>
        <p:nvSpPr>
          <p:cNvPr id="5" name="Rounded Rectangle 4"/>
          <p:cNvSpPr/>
          <p:nvPr/>
        </p:nvSpPr>
        <p:spPr>
          <a:xfrm>
            <a:off x="476672" y="1979712"/>
            <a:ext cx="5976664" cy="31683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ounded Rectangle 5"/>
          <p:cNvSpPr/>
          <p:nvPr/>
        </p:nvSpPr>
        <p:spPr>
          <a:xfrm>
            <a:off x="476672" y="5292080"/>
            <a:ext cx="5976664" cy="31683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764704" y="2195736"/>
            <a:ext cx="2088232" cy="369332"/>
          </a:xfrm>
          <a:prstGeom prst="rect">
            <a:avLst/>
          </a:prstGeom>
          <a:noFill/>
        </p:spPr>
        <p:txBody>
          <a:bodyPr wrap="square" rtlCol="0">
            <a:spAutoFit/>
          </a:bodyPr>
          <a:lstStyle/>
          <a:p>
            <a:r>
              <a:rPr lang="en-GB" dirty="0">
                <a:latin typeface="Courier" pitchFamily="49" charset="0"/>
              </a:rPr>
              <a:t>Right Hand</a:t>
            </a:r>
          </a:p>
        </p:txBody>
      </p:sp>
      <p:sp>
        <p:nvSpPr>
          <p:cNvPr id="8" name="TextBox 7"/>
          <p:cNvSpPr txBox="1"/>
          <p:nvPr/>
        </p:nvSpPr>
        <p:spPr>
          <a:xfrm>
            <a:off x="908720" y="5508104"/>
            <a:ext cx="1584176" cy="369332"/>
          </a:xfrm>
          <a:prstGeom prst="rect">
            <a:avLst/>
          </a:prstGeom>
          <a:noFill/>
        </p:spPr>
        <p:txBody>
          <a:bodyPr wrap="square" rtlCol="0">
            <a:spAutoFit/>
          </a:bodyPr>
          <a:lstStyle/>
          <a:p>
            <a:r>
              <a:rPr lang="en-GB" dirty="0">
                <a:latin typeface="Courier" pitchFamily="49" charset="0"/>
              </a:rPr>
              <a:t>Left Hand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_xP48rG8LHx0/TUU-0NuqfFI/AAAAAAAAD1w/JJdY9rAZD44/s1600/bark+original.jpg"/>
          <p:cNvPicPr>
            <a:picLocks noChangeAspect="1" noChangeArrowheads="1"/>
          </p:cNvPicPr>
          <p:nvPr/>
        </p:nvPicPr>
        <p:blipFill>
          <a:blip r:embed="rId2" cstate="print"/>
          <a:srcRect/>
          <a:stretch>
            <a:fillRect/>
          </a:stretch>
        </p:blipFill>
        <p:spPr bwMode="auto">
          <a:xfrm>
            <a:off x="0" y="0"/>
            <a:ext cx="6858000" cy="9160948"/>
          </a:xfrm>
          <a:prstGeom prst="rect">
            <a:avLst/>
          </a:prstGeom>
          <a:noFill/>
        </p:spPr>
      </p:pic>
      <p:sp>
        <p:nvSpPr>
          <p:cNvPr id="3" name="Rounded Rectangle 2"/>
          <p:cNvSpPr/>
          <p:nvPr/>
        </p:nvSpPr>
        <p:spPr>
          <a:xfrm>
            <a:off x="548680" y="107504"/>
            <a:ext cx="576064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620688" y="251520"/>
            <a:ext cx="5616624" cy="150810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Courier" pitchFamily="49" charset="0"/>
              </a:rPr>
              <a:t>Task 4a: </a:t>
            </a:r>
            <a:r>
              <a:rPr lang="en-GB" sz="1400" dirty="0">
                <a:latin typeface="Courier" pitchFamily="49" charset="0"/>
              </a:rPr>
              <a:t>Using pencil, crayon, chalk or charcoal, collect at least 5 texture rubbings. Vary the colour or keep it black and white.  Try alternative papers to make it more interesting.</a:t>
            </a:r>
          </a:p>
          <a:p>
            <a:r>
              <a:rPr lang="en-GB"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try different surfaces from bark to grave stones.</a:t>
            </a:r>
          </a:p>
        </p:txBody>
      </p:sp>
      <p:sp>
        <p:nvSpPr>
          <p:cNvPr id="5" name="Rectangle 4"/>
          <p:cNvSpPr/>
          <p:nvPr/>
        </p:nvSpPr>
        <p:spPr>
          <a:xfrm>
            <a:off x="3933056" y="2123728"/>
            <a:ext cx="2664296" cy="648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332656" y="2195736"/>
            <a:ext cx="3456384" cy="2088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60648" y="4355976"/>
            <a:ext cx="352839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1916832" y="5076056"/>
            <a:ext cx="1872208"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332656" y="5148064"/>
            <a:ext cx="1440160" cy="338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1916832" y="7164288"/>
            <a:ext cx="1872208"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_xP48rG8LHx0/TUU-0NuqfFI/AAAAAAAAD1w/JJdY9rAZD44/s1600/bark+original.jpg"/>
          <p:cNvPicPr>
            <a:picLocks noChangeAspect="1" noChangeArrowheads="1"/>
          </p:cNvPicPr>
          <p:nvPr/>
        </p:nvPicPr>
        <p:blipFill>
          <a:blip r:embed="rId2" cstate="print"/>
          <a:srcRect/>
          <a:stretch>
            <a:fillRect/>
          </a:stretch>
        </p:blipFill>
        <p:spPr bwMode="auto">
          <a:xfrm>
            <a:off x="0" y="0"/>
            <a:ext cx="6858000" cy="9160948"/>
          </a:xfrm>
          <a:prstGeom prst="rect">
            <a:avLst/>
          </a:prstGeom>
          <a:noFill/>
        </p:spPr>
      </p:pic>
      <p:sp>
        <p:nvSpPr>
          <p:cNvPr id="3" name="Rounded Rectangle 2"/>
          <p:cNvSpPr/>
          <p:nvPr/>
        </p:nvSpPr>
        <p:spPr>
          <a:xfrm>
            <a:off x="548680" y="107504"/>
            <a:ext cx="576064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620688" y="251520"/>
            <a:ext cx="5616624" cy="150810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Courier" pitchFamily="49" charset="0"/>
              </a:rPr>
              <a:t>Task 4b: </a:t>
            </a:r>
            <a:r>
              <a:rPr lang="en-GB" sz="1400" dirty="0">
                <a:latin typeface="Courier" pitchFamily="49" charset="0"/>
              </a:rPr>
              <a:t>Cut out interesting shapes from your rubbings in task 4a.  Arrange and tick them into a collage.  This can make a picture or a pattern the choice is yours.</a:t>
            </a:r>
          </a:p>
          <a:p>
            <a:r>
              <a:rPr lang="en-GB" b="1" dirty="0">
                <a:effectLst>
                  <a:outerShdw blurRad="38100" dist="38100" dir="2700000" algn="tl">
                    <a:srgbClr val="000000">
                      <a:alpha val="43137"/>
                    </a:srgbClr>
                  </a:outerShdw>
                </a:effectLst>
                <a:latin typeface="Courier" pitchFamily="49" charset="0"/>
              </a:rPr>
              <a:t>HINT: </a:t>
            </a:r>
            <a:r>
              <a:rPr lang="en-GB" sz="1400" dirty="0">
                <a:latin typeface="Courier" pitchFamily="49" charset="0"/>
              </a:rPr>
              <a:t>cut different sizes and shapes to create interesting layers of texture.</a:t>
            </a:r>
          </a:p>
        </p:txBody>
      </p:sp>
      <p:sp>
        <p:nvSpPr>
          <p:cNvPr id="8" name="Rectangle 7"/>
          <p:cNvSpPr/>
          <p:nvPr/>
        </p:nvSpPr>
        <p:spPr>
          <a:xfrm>
            <a:off x="332656" y="1907704"/>
            <a:ext cx="6192688" cy="66967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828</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Monks Dyke Technology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sbe</dc:creator>
  <cp:lastModifiedBy>David Ollier</cp:lastModifiedBy>
  <cp:revision>36</cp:revision>
  <dcterms:created xsi:type="dcterms:W3CDTF">2011-07-08T10:49:25Z</dcterms:created>
  <dcterms:modified xsi:type="dcterms:W3CDTF">2020-01-24T10:49:38Z</dcterms:modified>
</cp:coreProperties>
</file>