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6"/>
  </p:notesMasterIdLst>
  <p:sldIdLst>
    <p:sldId id="256" r:id="rId2"/>
    <p:sldId id="300" r:id="rId3"/>
    <p:sldId id="257" r:id="rId4"/>
    <p:sldId id="258" r:id="rId5"/>
    <p:sldId id="335" r:id="rId6"/>
    <p:sldId id="379" r:id="rId7"/>
    <p:sldId id="361" r:id="rId8"/>
    <p:sldId id="365" r:id="rId9"/>
    <p:sldId id="362" r:id="rId10"/>
    <p:sldId id="363" r:id="rId11"/>
    <p:sldId id="323" r:id="rId12"/>
    <p:sldId id="324" r:id="rId13"/>
    <p:sldId id="364" r:id="rId14"/>
    <p:sldId id="366" r:id="rId15"/>
    <p:sldId id="367" r:id="rId16"/>
    <p:sldId id="368" r:id="rId17"/>
    <p:sldId id="259" r:id="rId18"/>
    <p:sldId id="266" r:id="rId19"/>
    <p:sldId id="325" r:id="rId20"/>
    <p:sldId id="269" r:id="rId21"/>
    <p:sldId id="270" r:id="rId22"/>
    <p:sldId id="352" r:id="rId23"/>
    <p:sldId id="262" r:id="rId24"/>
    <p:sldId id="298" r:id="rId25"/>
    <p:sldId id="339" r:id="rId26"/>
    <p:sldId id="380" r:id="rId27"/>
    <p:sldId id="369" r:id="rId28"/>
    <p:sldId id="370" r:id="rId29"/>
    <p:sldId id="371" r:id="rId30"/>
    <p:sldId id="372" r:id="rId31"/>
    <p:sldId id="373" r:id="rId32"/>
    <p:sldId id="346" r:id="rId33"/>
    <p:sldId id="347" r:id="rId34"/>
    <p:sldId id="260" r:id="rId35"/>
    <p:sldId id="341" r:id="rId36"/>
    <p:sldId id="342" r:id="rId37"/>
    <p:sldId id="343" r:id="rId38"/>
    <p:sldId id="344" r:id="rId39"/>
    <p:sldId id="359" r:id="rId40"/>
    <p:sldId id="353" r:id="rId41"/>
    <p:sldId id="354" r:id="rId42"/>
    <p:sldId id="381" r:id="rId43"/>
    <p:sldId id="374" r:id="rId44"/>
    <p:sldId id="375" r:id="rId45"/>
    <p:sldId id="376" r:id="rId46"/>
    <p:sldId id="377" r:id="rId47"/>
    <p:sldId id="378" r:id="rId48"/>
    <p:sldId id="358" r:id="rId49"/>
    <p:sldId id="355" r:id="rId50"/>
    <p:sldId id="356" r:id="rId51"/>
    <p:sldId id="357" r:id="rId52"/>
    <p:sldId id="360" r:id="rId53"/>
    <p:sldId id="292" r:id="rId54"/>
    <p:sldId id="289" r:id="rId55"/>
  </p:sldIdLst>
  <p:sldSz cx="6858000" cy="9144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D60093"/>
    <a:srgbClr val="FFD1F1"/>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58" autoAdjust="0"/>
  </p:normalViewPr>
  <p:slideViewPr>
    <p:cSldViewPr>
      <p:cViewPr varScale="1">
        <p:scale>
          <a:sx n="81" d="100"/>
          <a:sy n="81" d="100"/>
        </p:scale>
        <p:origin x="3060"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5095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95738" y="0"/>
            <a:ext cx="3055937" cy="509588"/>
          </a:xfrm>
          <a:prstGeom prst="rect">
            <a:avLst/>
          </a:prstGeom>
        </p:spPr>
        <p:txBody>
          <a:bodyPr vert="horz" lIns="91440" tIns="45720" rIns="91440" bIns="45720" rtlCol="0"/>
          <a:lstStyle>
            <a:lvl1pPr algn="r">
              <a:defRPr sz="1200"/>
            </a:lvl1pPr>
          </a:lstStyle>
          <a:p>
            <a:fld id="{A71BBA3D-2F5F-4257-97AA-3E0FB5713E9D}" type="datetimeFigureOut">
              <a:rPr lang="en-GB" smtClean="0"/>
              <a:pPr/>
              <a:t>24/01/2020</a:t>
            </a:fld>
            <a:endParaRPr lang="en-GB"/>
          </a:p>
        </p:txBody>
      </p:sp>
      <p:sp>
        <p:nvSpPr>
          <p:cNvPr id="4" name="Slide Image Placeholder 3"/>
          <p:cNvSpPr>
            <a:spLocks noGrp="1" noRot="1" noChangeAspect="1"/>
          </p:cNvSpPr>
          <p:nvPr>
            <p:ph type="sldImg" idx="2"/>
          </p:nvPr>
        </p:nvSpPr>
        <p:spPr>
          <a:xfrm>
            <a:off x="2095500" y="763588"/>
            <a:ext cx="2863850" cy="381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4850" y="4835525"/>
            <a:ext cx="5643563" cy="45815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669463"/>
            <a:ext cx="3055938" cy="5095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95738" y="9669463"/>
            <a:ext cx="3055937" cy="509587"/>
          </a:xfrm>
          <a:prstGeom prst="rect">
            <a:avLst/>
          </a:prstGeom>
        </p:spPr>
        <p:txBody>
          <a:bodyPr vert="horz" lIns="91440" tIns="45720" rIns="91440" bIns="45720" rtlCol="0" anchor="b"/>
          <a:lstStyle>
            <a:lvl1pPr algn="r">
              <a:defRPr sz="1200"/>
            </a:lvl1pPr>
          </a:lstStyle>
          <a:p>
            <a:fld id="{28CAA615-DE3C-40CC-BCE8-01C6F045371E}" type="slidenum">
              <a:rPr lang="en-GB" smtClean="0"/>
              <a:pPr/>
              <a:t>‹#›</a:t>
            </a:fld>
            <a:endParaRPr lang="en-GB"/>
          </a:p>
        </p:txBody>
      </p:sp>
    </p:spTree>
    <p:extLst>
      <p:ext uri="{BB962C8B-B14F-4D97-AF65-F5344CB8AC3E}">
        <p14:creationId xmlns:p14="http://schemas.microsoft.com/office/powerpoint/2010/main" val="378627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http://www.saveteacherssundays.com/spelling/</a:t>
            </a:r>
          </a:p>
        </p:txBody>
      </p:sp>
      <p:sp>
        <p:nvSpPr>
          <p:cNvPr id="4" name="Slide Number Placeholder 3"/>
          <p:cNvSpPr>
            <a:spLocks noGrp="1"/>
          </p:cNvSpPr>
          <p:nvPr>
            <p:ph type="sldNum" sz="quarter" idx="10"/>
          </p:nvPr>
        </p:nvSpPr>
        <p:spPr/>
        <p:txBody>
          <a:bodyPr/>
          <a:lstStyle/>
          <a:p>
            <a:fld id="{28CAA615-DE3C-40CC-BCE8-01C6F045371E}" type="slidenum">
              <a:rPr lang="en-GB" smtClean="0"/>
              <a:pPr/>
              <a:t>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25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41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http://www.enchantedlearning.com/wordlist/adverbs.shtml </a:t>
            </a:r>
          </a:p>
        </p:txBody>
      </p:sp>
      <p:sp>
        <p:nvSpPr>
          <p:cNvPr id="4" name="Slide Number Placeholder 3"/>
          <p:cNvSpPr>
            <a:spLocks noGrp="1"/>
          </p:cNvSpPr>
          <p:nvPr>
            <p:ph type="sldNum" sz="quarter" idx="10"/>
          </p:nvPr>
        </p:nvSpPr>
        <p:spPr/>
        <p:txBody>
          <a:bodyPr/>
          <a:lstStyle/>
          <a:p>
            <a:fld id="{28CAA615-DE3C-40CC-BCE8-01C6F045371E}" type="slidenum">
              <a:rPr lang="en-GB" smtClean="0"/>
              <a:pPr/>
              <a:t>45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192753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314368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2"/>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6" y="488952"/>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134796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369248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30788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85"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8"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192925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8"/>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79" y="2046818"/>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272561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295457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168391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0" y="364070"/>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97" y="364072"/>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1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254680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5"/>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6"/>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val="326751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42900" y="2133606"/>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18E9F17-3DA9-44E6-A4BD-1C73B8F576DC}" type="datetimeFigureOut">
              <a:rPr lang="en-GB" smtClean="0"/>
              <a:pPr/>
              <a:t>24/01/2020</a:t>
            </a:fld>
            <a:endParaRPr lang="en-GB"/>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01A4668-717E-4394-BF1D-AADFCC2C4277}" type="slidenum">
              <a:rPr lang="en-GB" smtClean="0"/>
              <a:pPr/>
              <a:t>‹#›</a:t>
            </a:fld>
            <a:endParaRPr lang="en-GB"/>
          </a:p>
        </p:txBody>
      </p:sp>
    </p:spTree>
    <p:extLst>
      <p:ext uri="{BB962C8B-B14F-4D97-AF65-F5344CB8AC3E}">
        <p14:creationId xmlns:p14="http://schemas.microsoft.com/office/powerpoint/2010/main" val="2244820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6443" y="5004048"/>
            <a:ext cx="5125121" cy="2308324"/>
          </a:xfrm>
          <a:prstGeom prst="rect">
            <a:avLst/>
          </a:prstGeom>
          <a:noFill/>
        </p:spPr>
        <p:txBody>
          <a:bodyPr wrap="none" rtlCol="0">
            <a:spAutoFit/>
          </a:bodyPr>
          <a:lstStyle/>
          <a:p>
            <a:pPr algn="ctr"/>
            <a:r>
              <a:rPr lang="en-GB" sz="3600" dirty="0">
                <a:latin typeface="Comic Sans MS" pitchFamily="66" charset="0"/>
              </a:rPr>
              <a:t>English Skills </a:t>
            </a:r>
          </a:p>
          <a:p>
            <a:pPr algn="ctr"/>
            <a:endParaRPr lang="en-GB" sz="3600" dirty="0">
              <a:latin typeface="Comic Sans MS" pitchFamily="66" charset="0"/>
            </a:endParaRPr>
          </a:p>
          <a:p>
            <a:pPr algn="ctr"/>
            <a:r>
              <a:rPr lang="en-GB" sz="2400" dirty="0">
                <a:latin typeface="Comic Sans MS" pitchFamily="66" charset="0"/>
              </a:rPr>
              <a:t>Name:_____________________</a:t>
            </a:r>
          </a:p>
          <a:p>
            <a:pPr algn="ctr"/>
            <a:r>
              <a:rPr lang="en-GB" sz="2400" dirty="0">
                <a:latin typeface="Comic Sans MS" pitchFamily="66" charset="0"/>
              </a:rPr>
              <a:t>Year:_______  Form:_________</a:t>
            </a:r>
          </a:p>
          <a:p>
            <a:pPr algn="ctr"/>
            <a:r>
              <a:rPr lang="en-GB" sz="2400" dirty="0">
                <a:latin typeface="Comic Sans MS" pitchFamily="66" charset="0"/>
              </a:rPr>
              <a:t>Teacher:___________________</a:t>
            </a:r>
          </a:p>
        </p:txBody>
      </p:sp>
      <p:pic>
        <p:nvPicPr>
          <p:cNvPr id="41986" name="Picture 2" descr="http://www.hireanillustrator.com/i/images/2012/07/BrainTraining_Workforce_LoRes.jpg"/>
          <p:cNvPicPr>
            <a:picLocks noChangeAspect="1" noChangeArrowheads="1"/>
          </p:cNvPicPr>
          <p:nvPr/>
        </p:nvPicPr>
        <p:blipFill>
          <a:blip r:embed="rId2" cstate="print"/>
          <a:srcRect/>
          <a:stretch>
            <a:fillRect/>
          </a:stretch>
        </p:blipFill>
        <p:spPr bwMode="auto">
          <a:xfrm>
            <a:off x="571500" y="683568"/>
            <a:ext cx="5715000" cy="267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4677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descr="Image result for releva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p:nvGrpSpPr>
        <p:grpSpPr>
          <a:xfrm>
            <a:off x="360040" y="98127"/>
            <a:ext cx="1628800" cy="1809577"/>
            <a:chOff x="0" y="0"/>
            <a:chExt cx="1628800" cy="1809577"/>
          </a:xfrm>
        </p:grpSpPr>
        <p:pic>
          <p:nvPicPr>
            <p:cNvPr id="1026" name="Picture 2" descr="E:\Images\blank-polaroid-frame4.jpg"/>
            <p:cNvPicPr>
              <a:picLocks noChangeAspect="1" noChangeArrowheads="1"/>
            </p:cNvPicPr>
            <p:nvPr/>
          </p:nvPicPr>
          <p:blipFill>
            <a:blip r:embed="rId2" cstate="print"/>
            <a:srcRect l="16502" r="15991"/>
            <a:stretch>
              <a:fillRect/>
            </a:stretch>
          </p:blipFill>
          <p:spPr bwMode="auto">
            <a:xfrm>
              <a:off x="0" y="0"/>
              <a:ext cx="1628800" cy="1809577"/>
            </a:xfrm>
            <a:prstGeom prst="rect">
              <a:avLst/>
            </a:prstGeom>
            <a:noFill/>
          </p:spPr>
        </p:pic>
        <p:sp>
          <p:nvSpPr>
            <p:cNvPr id="4" name="TextBox 3"/>
            <p:cNvSpPr txBox="1"/>
            <p:nvPr/>
          </p:nvSpPr>
          <p:spPr>
            <a:xfrm>
              <a:off x="188641" y="323528"/>
              <a:ext cx="1296144" cy="830997"/>
            </a:xfrm>
            <a:prstGeom prst="rect">
              <a:avLst/>
            </a:prstGeom>
            <a:noFill/>
          </p:spPr>
          <p:txBody>
            <a:bodyPr wrap="square" rtlCol="0">
              <a:spAutoFit/>
            </a:bodyPr>
            <a:lstStyle/>
            <a:p>
              <a:pPr algn="ctr"/>
              <a:r>
                <a:rPr lang="en-GB" sz="1600" dirty="0">
                  <a:solidFill>
                    <a:schemeClr val="bg1"/>
                  </a:solidFill>
                  <a:latin typeface="Comic Sans MS" pitchFamily="66" charset="0"/>
                </a:rPr>
                <a:t>How can we make it relevant? </a:t>
              </a:r>
            </a:p>
          </p:txBody>
        </p:sp>
      </p:grpSp>
      <p:sp>
        <p:nvSpPr>
          <p:cNvPr id="5" name="TextBox 4"/>
          <p:cNvSpPr txBox="1"/>
          <p:nvPr/>
        </p:nvSpPr>
        <p:spPr>
          <a:xfrm>
            <a:off x="2060848" y="179512"/>
            <a:ext cx="4608512" cy="1323439"/>
          </a:xfrm>
          <a:prstGeom prst="rect">
            <a:avLst/>
          </a:prstGeom>
          <a:noFill/>
        </p:spPr>
        <p:txBody>
          <a:bodyPr wrap="square" rtlCol="0">
            <a:spAutoFit/>
          </a:bodyPr>
          <a:lstStyle/>
          <a:p>
            <a:r>
              <a:rPr lang="en-GB" sz="1600" dirty="0">
                <a:solidFill>
                  <a:srgbClr val="00B0F0"/>
                </a:solidFill>
                <a:latin typeface="Comic Sans MS" pitchFamily="66" charset="0"/>
              </a:rPr>
              <a:t>When you are choosing a phrase or a quote to show the writer’s effect you need to ensure that you are choosing something relevant and interesting to talk about! </a:t>
            </a:r>
          </a:p>
          <a:p>
            <a:endParaRPr lang="en-GB" sz="1600" dirty="0">
              <a:solidFill>
                <a:srgbClr val="00B0F0"/>
              </a:solidFill>
              <a:latin typeface="Comic Sans MS" pitchFamily="66" charset="0"/>
            </a:endParaRPr>
          </a:p>
        </p:txBody>
      </p:sp>
      <p:sp>
        <p:nvSpPr>
          <p:cNvPr id="6" name="TextBox 5"/>
          <p:cNvSpPr txBox="1"/>
          <p:nvPr/>
        </p:nvSpPr>
        <p:spPr>
          <a:xfrm>
            <a:off x="314612" y="3635896"/>
            <a:ext cx="6228777" cy="3240360"/>
          </a:xfrm>
          <a:prstGeom prst="rect">
            <a:avLst/>
          </a:prstGeom>
          <a:noFill/>
          <a:ln w="28575">
            <a:solidFill>
              <a:schemeClr val="tx1"/>
            </a:solidFill>
          </a:ln>
        </p:spPr>
        <p:txBody>
          <a:bodyPr wrap="square" rtlCol="0" anchor="ctr">
            <a:noAutofit/>
          </a:bodyPr>
          <a:lstStyle/>
          <a:p>
            <a:pPr algn="just">
              <a:lnSpc>
                <a:spcPct val="150000"/>
              </a:lnSpc>
            </a:pPr>
            <a:r>
              <a:rPr lang="en-GB" sz="1600" dirty="0">
                <a:latin typeface="Comic Sans MS" pitchFamily="66" charset="0"/>
              </a:rPr>
              <a:t>Both men glanced up, </a:t>
            </a:r>
            <a:r>
              <a:rPr lang="en-GB" sz="1600" dirty="0">
                <a:solidFill>
                  <a:srgbClr val="FF0000"/>
                </a:solidFill>
                <a:latin typeface="Comic Sans MS" pitchFamily="66" charset="0"/>
              </a:rPr>
              <a:t>for the rectangle of sunshine in the doorway was cut off.  </a:t>
            </a:r>
            <a:r>
              <a:rPr lang="en-GB" sz="1600" dirty="0">
                <a:latin typeface="Comic Sans MS" pitchFamily="66" charset="0"/>
              </a:rPr>
              <a:t>A girl was standing there looking in.  She had full, rouged lips and wide-spaced eyes, heavily made up.  Her fingernails were red.  Her hair hung in little rolled clusters, like sausages.  She wore a cotton house dress and red mules, on the insteps of which were little bouquets of red ostrich feathers. ‘I’m </a:t>
            </a:r>
            <a:r>
              <a:rPr lang="en-GB" sz="1600" dirty="0" err="1">
                <a:latin typeface="Comic Sans MS" pitchFamily="66" charset="0"/>
              </a:rPr>
              <a:t>lookin</a:t>
            </a:r>
            <a:r>
              <a:rPr lang="en-GB" sz="1600" dirty="0">
                <a:latin typeface="Comic Sans MS" pitchFamily="66" charset="0"/>
              </a:rPr>
              <a:t>’ for Curley,’ she said.  Her voice had a nasal, brittle quality.</a:t>
            </a:r>
          </a:p>
        </p:txBody>
      </p:sp>
      <p:sp>
        <p:nvSpPr>
          <p:cNvPr id="7" name="Rectangle 6"/>
          <p:cNvSpPr/>
          <p:nvPr/>
        </p:nvSpPr>
        <p:spPr>
          <a:xfrm>
            <a:off x="2132856" y="1331640"/>
            <a:ext cx="4536504" cy="954107"/>
          </a:xfrm>
          <a:prstGeom prst="rect">
            <a:avLst/>
          </a:prstGeom>
        </p:spPr>
        <p:txBody>
          <a:bodyPr wrap="square">
            <a:spAutoFit/>
          </a:bodyPr>
          <a:lstStyle/>
          <a:p>
            <a:r>
              <a:rPr lang="en-GB" sz="1400" dirty="0">
                <a:latin typeface="Comic Sans MS" pitchFamily="66" charset="0"/>
              </a:rPr>
              <a:t>Here is an </a:t>
            </a:r>
            <a:r>
              <a:rPr lang="en-GB" sz="1400" u="sng" dirty="0">
                <a:latin typeface="Comic Sans MS" pitchFamily="66" charset="0"/>
              </a:rPr>
              <a:t>extract</a:t>
            </a:r>
            <a:r>
              <a:rPr lang="en-GB" sz="1400" dirty="0">
                <a:latin typeface="Comic Sans MS" pitchFamily="66" charset="0"/>
              </a:rPr>
              <a:t> from </a:t>
            </a:r>
            <a:r>
              <a:rPr lang="en-GB" sz="1400" i="1" dirty="0">
                <a:latin typeface="Comic Sans MS" pitchFamily="66" charset="0"/>
              </a:rPr>
              <a:t>Of Mice and Men </a:t>
            </a:r>
            <a:r>
              <a:rPr lang="en-GB" sz="1400" dirty="0">
                <a:latin typeface="Comic Sans MS" pitchFamily="66" charset="0"/>
              </a:rPr>
              <a:t> and it talks about the character of Curley’s Wife. This extract tells us a lot about her character merely based on her description. </a:t>
            </a:r>
          </a:p>
        </p:txBody>
      </p:sp>
      <p:sp>
        <p:nvSpPr>
          <p:cNvPr id="8" name="Rectangle 7"/>
          <p:cNvSpPr/>
          <p:nvPr/>
        </p:nvSpPr>
        <p:spPr>
          <a:xfrm>
            <a:off x="332656" y="2339752"/>
            <a:ext cx="6192688" cy="1200329"/>
          </a:xfrm>
          <a:prstGeom prst="rect">
            <a:avLst/>
          </a:prstGeom>
        </p:spPr>
        <p:txBody>
          <a:bodyPr wrap="square">
            <a:spAutoFit/>
          </a:bodyPr>
          <a:lstStyle/>
          <a:p>
            <a:pPr algn="just"/>
            <a:r>
              <a:rPr lang="en-GB" sz="1200" dirty="0">
                <a:latin typeface="Comic Sans MS" pitchFamily="66" charset="0"/>
              </a:rPr>
              <a:t>In the previous section we looked at the quote </a:t>
            </a:r>
            <a:r>
              <a:rPr lang="en-GB" sz="1200" dirty="0">
                <a:solidFill>
                  <a:srgbClr val="FF0000"/>
                </a:solidFill>
                <a:latin typeface="Comic Sans MS" pitchFamily="66" charset="0"/>
              </a:rPr>
              <a:t>“for the rectangle of sunshine in the doorway was cut off.” </a:t>
            </a:r>
            <a:r>
              <a:rPr lang="en-GB" sz="1200" dirty="0">
                <a:latin typeface="Comic Sans MS" pitchFamily="66" charset="0"/>
              </a:rPr>
              <a:t>The denotation can tell us that the area is very bright and the weather is sunny at the time but when we are analysing we often have to think outside the box in several layers of meaning. For example, Sunshine can often represent hope and by her standing in the doorway and blocking this out could signify that she will in someway destroy their hope. </a:t>
            </a:r>
            <a:endParaRPr lang="en-GB" sz="1200" dirty="0"/>
          </a:p>
        </p:txBody>
      </p:sp>
      <p:pic>
        <p:nvPicPr>
          <p:cNvPr id="1027" name="Picture 3" descr="E:\Images\purple_speach_bubble.jpg"/>
          <p:cNvPicPr>
            <a:picLocks noChangeAspect="1" noChangeArrowheads="1"/>
          </p:cNvPicPr>
          <p:nvPr/>
        </p:nvPicPr>
        <p:blipFill>
          <a:blip r:embed="rId3" cstate="print"/>
          <a:srcRect l="8153" t="3531" r="3488"/>
          <a:stretch>
            <a:fillRect/>
          </a:stretch>
        </p:blipFill>
        <p:spPr bwMode="auto">
          <a:xfrm>
            <a:off x="188640" y="6876256"/>
            <a:ext cx="6480720" cy="2267744"/>
          </a:xfrm>
          <a:prstGeom prst="rect">
            <a:avLst/>
          </a:prstGeom>
          <a:noFill/>
        </p:spPr>
      </p:pic>
      <p:sp>
        <p:nvSpPr>
          <p:cNvPr id="11" name="TextBox 10"/>
          <p:cNvSpPr txBox="1"/>
          <p:nvPr/>
        </p:nvSpPr>
        <p:spPr>
          <a:xfrm rot="21376793">
            <a:off x="594653" y="7109645"/>
            <a:ext cx="5644899" cy="1369606"/>
          </a:xfrm>
          <a:prstGeom prst="rect">
            <a:avLst/>
          </a:prstGeom>
          <a:noFill/>
        </p:spPr>
        <p:txBody>
          <a:bodyPr wrap="square" rtlCol="0">
            <a:spAutoFit/>
          </a:bodyPr>
          <a:lstStyle/>
          <a:p>
            <a:r>
              <a:rPr lang="en-GB" sz="1400" b="1" dirty="0">
                <a:solidFill>
                  <a:schemeClr val="bg1"/>
                </a:solidFill>
                <a:latin typeface="Comic Sans MS" pitchFamily="66" charset="0"/>
              </a:rPr>
              <a:t>What do we find out about Curley’s Wife in this extract?</a:t>
            </a:r>
          </a:p>
          <a:p>
            <a:endParaRPr lang="en-GB" sz="700" b="1" dirty="0">
              <a:solidFill>
                <a:schemeClr val="bg1"/>
              </a:solidFill>
              <a:latin typeface="Comic Sans MS" pitchFamily="66" charset="0"/>
            </a:endParaRPr>
          </a:p>
          <a:p>
            <a:pPr marL="228600" indent="-228600">
              <a:buAutoNum type="arabicPeriod"/>
            </a:pPr>
            <a:r>
              <a:rPr lang="en-GB" sz="1200" dirty="0">
                <a:solidFill>
                  <a:schemeClr val="bg1"/>
                </a:solidFill>
                <a:latin typeface="Comic Sans MS" pitchFamily="66" charset="0"/>
              </a:rPr>
              <a:t>Read through the extract and highlight any key words or phrases that </a:t>
            </a:r>
            <a:r>
              <a:rPr lang="en-GB" sz="1200" b="1" dirty="0">
                <a:solidFill>
                  <a:schemeClr val="bg1"/>
                </a:solidFill>
                <a:latin typeface="Comic Sans MS" pitchFamily="66" charset="0"/>
              </a:rPr>
              <a:t> </a:t>
            </a:r>
            <a:r>
              <a:rPr lang="en-GB" sz="1200" dirty="0">
                <a:solidFill>
                  <a:schemeClr val="bg1"/>
                </a:solidFill>
                <a:latin typeface="Comic Sans MS" pitchFamily="66" charset="0"/>
              </a:rPr>
              <a:t>tells you something about Curley’s Wife. Number your points up – there are at least 4 more. Remember to be precise and relevant. </a:t>
            </a:r>
          </a:p>
          <a:p>
            <a:pPr marL="228600" indent="-228600">
              <a:buAutoNum type="arabicPeriod"/>
            </a:pPr>
            <a:endParaRPr lang="en-GB" sz="1200" dirty="0">
              <a:solidFill>
                <a:schemeClr val="bg1"/>
              </a:solidFill>
              <a:latin typeface="Comic Sans MS" pitchFamily="66" charset="0"/>
            </a:endParaRPr>
          </a:p>
          <a:p>
            <a:r>
              <a:rPr lang="en-GB" sz="1200" dirty="0">
                <a:solidFill>
                  <a:schemeClr val="bg1"/>
                </a:solidFill>
                <a:latin typeface="Comic Sans MS" pitchFamily="66" charset="0"/>
              </a:rPr>
              <a:t>2. Explain what the connotations are in that specific piece.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16" descr="G:\Images\yellow_postit.jpg"/>
          <p:cNvPicPr>
            <a:picLocks noChangeAspect="1" noChangeArrowheads="1"/>
          </p:cNvPicPr>
          <p:nvPr/>
        </p:nvPicPr>
        <p:blipFill>
          <a:blip r:embed="rId2" cstate="print"/>
          <a:srcRect/>
          <a:stretch>
            <a:fillRect/>
          </a:stretch>
        </p:blipFill>
        <p:spPr bwMode="auto">
          <a:xfrm>
            <a:off x="5157192" y="35496"/>
            <a:ext cx="1590335" cy="1584176"/>
          </a:xfrm>
          <a:prstGeom prst="rect">
            <a:avLst/>
          </a:prstGeom>
          <a:noFill/>
        </p:spPr>
      </p:pic>
      <p:sp>
        <p:nvSpPr>
          <p:cNvPr id="7" name="TextBox 6"/>
          <p:cNvSpPr txBox="1"/>
          <p:nvPr/>
        </p:nvSpPr>
        <p:spPr>
          <a:xfrm>
            <a:off x="5307367" y="395536"/>
            <a:ext cx="1368152" cy="1015663"/>
          </a:xfrm>
          <a:prstGeom prst="rect">
            <a:avLst/>
          </a:prstGeom>
          <a:noFill/>
        </p:spPr>
        <p:txBody>
          <a:bodyPr wrap="square" rtlCol="0">
            <a:spAutoFit/>
          </a:bodyPr>
          <a:lstStyle/>
          <a:p>
            <a:r>
              <a:rPr lang="en-GB" sz="1200" dirty="0">
                <a:latin typeface="Comic Sans MS" pitchFamily="66" charset="0"/>
              </a:rPr>
              <a:t>You have been given two pages to ensure you write as much as possible!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4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Images\p53 brain HR.jpg"/>
          <p:cNvPicPr>
            <a:picLocks noChangeAspect="1" noChangeArrowheads="1"/>
          </p:cNvPicPr>
          <p:nvPr/>
        </p:nvPicPr>
        <p:blipFill>
          <a:blip r:embed="rId2" cstate="print"/>
          <a:srcRect/>
          <a:stretch>
            <a:fillRect/>
          </a:stretch>
        </p:blipFill>
        <p:spPr bwMode="auto">
          <a:xfrm>
            <a:off x="5229200" y="179512"/>
            <a:ext cx="1427161" cy="1440160"/>
          </a:xfrm>
          <a:prstGeom prst="rect">
            <a:avLst/>
          </a:prstGeom>
          <a:noFill/>
        </p:spPr>
      </p:pic>
      <p:pic>
        <p:nvPicPr>
          <p:cNvPr id="2051" name="Picture 3" descr="E:\Images\pencil_loop.jpg"/>
          <p:cNvPicPr>
            <a:picLocks noChangeAspect="1" noChangeArrowheads="1"/>
          </p:cNvPicPr>
          <p:nvPr/>
        </p:nvPicPr>
        <p:blipFill>
          <a:blip r:embed="rId3" cstate="print"/>
          <a:srcRect/>
          <a:stretch>
            <a:fillRect/>
          </a:stretch>
        </p:blipFill>
        <p:spPr bwMode="auto">
          <a:xfrm>
            <a:off x="620688" y="107504"/>
            <a:ext cx="4239257" cy="1512168"/>
          </a:xfrm>
          <a:prstGeom prst="rect">
            <a:avLst/>
          </a:prstGeom>
          <a:noFill/>
        </p:spPr>
      </p:pic>
      <p:sp>
        <p:nvSpPr>
          <p:cNvPr id="4" name="TextBox 3"/>
          <p:cNvSpPr txBox="1"/>
          <p:nvPr/>
        </p:nvSpPr>
        <p:spPr>
          <a:xfrm>
            <a:off x="1021204" y="566003"/>
            <a:ext cx="3600400" cy="646331"/>
          </a:xfrm>
          <a:prstGeom prst="rect">
            <a:avLst/>
          </a:prstGeom>
          <a:noFill/>
        </p:spPr>
        <p:txBody>
          <a:bodyPr wrap="square" rtlCol="0">
            <a:spAutoFit/>
          </a:bodyPr>
          <a:lstStyle/>
          <a:p>
            <a:pPr algn="ctr"/>
            <a:r>
              <a:rPr lang="en-GB" dirty="0">
                <a:latin typeface="Comic Sans MS" pitchFamily="66" charset="0"/>
              </a:rPr>
              <a:t>It is time to </a:t>
            </a:r>
            <a:r>
              <a:rPr lang="en-GB" b="1" u="sng" dirty="0">
                <a:latin typeface="Comic Sans MS" pitchFamily="66" charset="0"/>
              </a:rPr>
              <a:t>apply</a:t>
            </a:r>
            <a:r>
              <a:rPr lang="en-GB" dirty="0">
                <a:latin typeface="Comic Sans MS" pitchFamily="66" charset="0"/>
              </a:rPr>
              <a:t> your knowledge (and test a friend!) </a:t>
            </a:r>
          </a:p>
        </p:txBody>
      </p:sp>
      <p:sp>
        <p:nvSpPr>
          <p:cNvPr id="5" name="TextBox 4"/>
          <p:cNvSpPr txBox="1"/>
          <p:nvPr/>
        </p:nvSpPr>
        <p:spPr>
          <a:xfrm>
            <a:off x="332656" y="1835696"/>
            <a:ext cx="6264696" cy="1169551"/>
          </a:xfrm>
          <a:prstGeom prst="rect">
            <a:avLst/>
          </a:prstGeom>
          <a:noFill/>
        </p:spPr>
        <p:txBody>
          <a:bodyPr wrap="square" rtlCol="0">
            <a:spAutoFit/>
          </a:bodyPr>
          <a:lstStyle/>
          <a:p>
            <a:r>
              <a:rPr lang="en-GB" sz="1400" b="1" dirty="0">
                <a:solidFill>
                  <a:srgbClr val="FF0000"/>
                </a:solidFill>
                <a:latin typeface="Comic Sans MS" pitchFamily="66" charset="0"/>
              </a:rPr>
              <a:t>Task</a:t>
            </a:r>
            <a:r>
              <a:rPr lang="en-GB" sz="1400" dirty="0">
                <a:solidFill>
                  <a:srgbClr val="FF0000"/>
                </a:solidFill>
                <a:latin typeface="Comic Sans MS" pitchFamily="66" charset="0"/>
              </a:rPr>
              <a:t>:  Write a short description of a character – you can choose all their qualities and the scenario but you need to think about your language choices carefully as your friend will be analysing your work! </a:t>
            </a:r>
          </a:p>
          <a:p>
            <a:endParaRPr lang="en-GB" sz="1400" dirty="0">
              <a:solidFill>
                <a:srgbClr val="FF0000"/>
              </a:solidFill>
              <a:latin typeface="Comic Sans MS" pitchFamily="66" charset="0"/>
            </a:endParaRPr>
          </a:p>
          <a:p>
            <a:r>
              <a:rPr lang="en-GB" sz="1400" dirty="0">
                <a:solidFill>
                  <a:srgbClr val="FF0000"/>
                </a:solidFill>
                <a:latin typeface="Comic Sans MS" pitchFamily="66" charset="0"/>
              </a:rPr>
              <a:t>Think! How will you tell them about your character without just saying it? </a:t>
            </a:r>
          </a:p>
        </p:txBody>
      </p:sp>
      <p:sp>
        <p:nvSpPr>
          <p:cNvPr id="6" name="Rectangle 5"/>
          <p:cNvSpPr/>
          <p:nvPr/>
        </p:nvSpPr>
        <p:spPr>
          <a:xfrm>
            <a:off x="332656" y="3203848"/>
            <a:ext cx="6192688" cy="37444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1200" dirty="0">
                <a:solidFill>
                  <a:schemeClr val="tx1"/>
                </a:solidFill>
                <a:latin typeface="Comic Sans MS" pitchFamily="66" charset="0"/>
              </a:rPr>
              <a:t>Plan your character first – don’t forget your SAMOSAP. </a:t>
            </a:r>
          </a:p>
          <a:p>
            <a:pPr algn="r"/>
            <a:r>
              <a:rPr lang="en-GB" sz="1200" dirty="0">
                <a:solidFill>
                  <a:schemeClr val="tx1"/>
                </a:solidFill>
                <a:latin typeface="Comic Sans MS" pitchFamily="66" charset="0"/>
              </a:rPr>
              <a:t>What connotative word choices will you use? </a:t>
            </a:r>
          </a:p>
        </p:txBody>
      </p:sp>
      <p:pic>
        <p:nvPicPr>
          <p:cNvPr id="2053" name="Picture 5" descr="http://developmentcrossroads.com/wp-content/uploads/2011/08/plan.jpg"/>
          <p:cNvPicPr>
            <a:picLocks noChangeAspect="1" noChangeArrowheads="1"/>
          </p:cNvPicPr>
          <p:nvPr/>
        </p:nvPicPr>
        <p:blipFill>
          <a:blip r:embed="rId4" cstate="print"/>
          <a:srcRect l="9450" t="22736" r="9281" b="9054"/>
          <a:stretch>
            <a:fillRect/>
          </a:stretch>
        </p:blipFill>
        <p:spPr bwMode="auto">
          <a:xfrm>
            <a:off x="288032" y="6263564"/>
            <a:ext cx="1484784" cy="828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4" name="Picture 6" descr="E:\Images\Yellow arrow.jpg"/>
          <p:cNvPicPr>
            <a:picLocks noChangeAspect="1" noChangeArrowheads="1"/>
          </p:cNvPicPr>
          <p:nvPr/>
        </p:nvPicPr>
        <p:blipFill>
          <a:blip r:embed="rId5" cstate="print"/>
          <a:srcRect/>
          <a:stretch>
            <a:fillRect/>
          </a:stretch>
        </p:blipFill>
        <p:spPr bwMode="auto">
          <a:xfrm>
            <a:off x="4077072" y="7452320"/>
            <a:ext cx="2559180" cy="1409898"/>
          </a:xfrm>
          <a:prstGeom prst="rect">
            <a:avLst/>
          </a:prstGeom>
          <a:noFill/>
        </p:spPr>
      </p:pic>
      <p:sp>
        <p:nvSpPr>
          <p:cNvPr id="9" name="TextBox 8"/>
          <p:cNvSpPr txBox="1"/>
          <p:nvPr/>
        </p:nvSpPr>
        <p:spPr>
          <a:xfrm>
            <a:off x="260648" y="7452320"/>
            <a:ext cx="4104456" cy="1169551"/>
          </a:xfrm>
          <a:prstGeom prst="rect">
            <a:avLst/>
          </a:prstGeom>
          <a:noFill/>
        </p:spPr>
        <p:txBody>
          <a:bodyPr wrap="square" rtlCol="0">
            <a:spAutoFit/>
          </a:bodyPr>
          <a:lstStyle/>
          <a:p>
            <a:r>
              <a:rPr lang="en-GB" sz="1400" b="1" dirty="0">
                <a:solidFill>
                  <a:srgbClr val="FFC000"/>
                </a:solidFill>
                <a:latin typeface="Comic Sans MS" pitchFamily="66" charset="0"/>
              </a:rPr>
              <a:t>Write your description here. </a:t>
            </a:r>
          </a:p>
          <a:p>
            <a:endParaRPr lang="en-GB" sz="1400" b="1" dirty="0">
              <a:solidFill>
                <a:srgbClr val="FFC000"/>
              </a:solidFill>
              <a:latin typeface="Comic Sans MS" pitchFamily="66" charset="0"/>
            </a:endParaRPr>
          </a:p>
          <a:p>
            <a:r>
              <a:rPr lang="en-GB" sz="1400" b="1" dirty="0">
                <a:solidFill>
                  <a:srgbClr val="FFC000"/>
                </a:solidFill>
                <a:latin typeface="Comic Sans MS" pitchFamily="66" charset="0"/>
              </a:rPr>
              <a:t>Note – write every other line to ensure your friend has space to annotate and correct your work!   </a:t>
            </a:r>
            <a:endParaRPr lang="en-GB" sz="1400" dirty="0">
              <a:solidFill>
                <a:srgbClr val="FFC000"/>
              </a:solidFill>
              <a:latin typeface="Comic Sans MS" pitchFamily="6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48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blackcoffee.red/wp-content/uploads/2015/03/friend_729-620x3491.jpg"/>
          <p:cNvPicPr>
            <a:picLocks noChangeAspect="1" noChangeArrowheads="1"/>
          </p:cNvPicPr>
          <p:nvPr/>
        </p:nvPicPr>
        <p:blipFill>
          <a:blip r:embed="rId2" cstate="print"/>
          <a:srcRect/>
          <a:stretch>
            <a:fillRect/>
          </a:stretch>
        </p:blipFill>
        <p:spPr bwMode="auto">
          <a:xfrm>
            <a:off x="4869160" y="251520"/>
            <a:ext cx="1461747" cy="822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484784" y="467544"/>
            <a:ext cx="3185487" cy="400110"/>
          </a:xfrm>
          <a:prstGeom prst="rect">
            <a:avLst/>
          </a:prstGeom>
          <a:noFill/>
        </p:spPr>
        <p:txBody>
          <a:bodyPr wrap="none" rtlCol="0">
            <a:spAutoFit/>
          </a:bodyPr>
          <a:lstStyle/>
          <a:p>
            <a:r>
              <a:rPr lang="en-GB" sz="2000" b="1" dirty="0">
                <a:solidFill>
                  <a:srgbClr val="006600"/>
                </a:solidFill>
                <a:latin typeface="Comic Sans MS" pitchFamily="66" charset="0"/>
              </a:rPr>
              <a:t>A task for your friend! </a:t>
            </a:r>
          </a:p>
        </p:txBody>
      </p:sp>
      <p:sp>
        <p:nvSpPr>
          <p:cNvPr id="6" name="TextBox 5"/>
          <p:cNvSpPr txBox="1"/>
          <p:nvPr/>
        </p:nvSpPr>
        <p:spPr>
          <a:xfrm>
            <a:off x="414393" y="1403648"/>
            <a:ext cx="6182959" cy="1815882"/>
          </a:xfrm>
          <a:prstGeom prst="rect">
            <a:avLst/>
          </a:prstGeom>
          <a:noFill/>
        </p:spPr>
        <p:txBody>
          <a:bodyPr wrap="square" rtlCol="0">
            <a:spAutoFit/>
          </a:bodyPr>
          <a:lstStyle/>
          <a:p>
            <a:pPr marL="342900" indent="-342900">
              <a:buAutoNum type="arabicPeriod"/>
            </a:pPr>
            <a:r>
              <a:rPr lang="en-GB" sz="1400" dirty="0">
                <a:latin typeface="Comic Sans MS" pitchFamily="66" charset="0"/>
              </a:rPr>
              <a:t>Using a </a:t>
            </a:r>
            <a:r>
              <a:rPr lang="en-GB" sz="1400" dirty="0">
                <a:solidFill>
                  <a:srgbClr val="006600"/>
                </a:solidFill>
                <a:latin typeface="Comic Sans MS" pitchFamily="66" charset="0"/>
              </a:rPr>
              <a:t>green</a:t>
            </a:r>
            <a:r>
              <a:rPr lang="en-GB" sz="1400" dirty="0">
                <a:latin typeface="Comic Sans MS" pitchFamily="66" charset="0"/>
              </a:rPr>
              <a:t> pen go through and SPaG check your partners work </a:t>
            </a:r>
          </a:p>
          <a:p>
            <a:pPr marL="342900" indent="-342900">
              <a:buAutoNum type="arabicPeriod"/>
            </a:pPr>
            <a:r>
              <a:rPr lang="en-GB" sz="1400" dirty="0">
                <a:latin typeface="Comic Sans MS" pitchFamily="66" charset="0"/>
              </a:rPr>
              <a:t>Highlight </a:t>
            </a:r>
            <a:r>
              <a:rPr lang="en-GB" sz="1400" u="sng" dirty="0">
                <a:latin typeface="Comic Sans MS" pitchFamily="66" charset="0"/>
              </a:rPr>
              <a:t>four</a:t>
            </a:r>
            <a:r>
              <a:rPr lang="en-GB" sz="1400" dirty="0">
                <a:latin typeface="Comic Sans MS" pitchFamily="66" charset="0"/>
              </a:rPr>
              <a:t> phrases that you  think you can analyse</a:t>
            </a:r>
          </a:p>
          <a:p>
            <a:pPr marL="342900" indent="-342900">
              <a:buAutoNum type="arabicPeriod"/>
            </a:pPr>
            <a:r>
              <a:rPr lang="en-GB" sz="1400" dirty="0">
                <a:latin typeface="Comic Sans MS" pitchFamily="66" charset="0"/>
              </a:rPr>
              <a:t>Number these phrases </a:t>
            </a:r>
          </a:p>
          <a:p>
            <a:pPr marL="342900" indent="-342900">
              <a:buAutoNum type="arabicPeriod"/>
            </a:pPr>
            <a:r>
              <a:rPr lang="en-GB" sz="1400" dirty="0">
                <a:latin typeface="Comic Sans MS" pitchFamily="66" charset="0"/>
              </a:rPr>
              <a:t>Underneath write a detailed explanation about what this tells us about their character</a:t>
            </a:r>
          </a:p>
          <a:p>
            <a:pPr marL="342900" indent="-342900">
              <a:buAutoNum type="arabicPeriod"/>
            </a:pPr>
            <a:r>
              <a:rPr lang="en-GB" sz="1400" dirty="0">
                <a:latin typeface="Comic Sans MS" pitchFamily="66" charset="0"/>
              </a:rPr>
              <a:t>Write two more sentences to extend their description – think, show don’t tell! </a:t>
            </a:r>
          </a:p>
          <a:p>
            <a:pPr marL="342900" indent="-342900">
              <a:buAutoNum type="arabicPeriod"/>
            </a:pPr>
            <a:endParaRPr lang="en-GB" sz="1400" dirty="0">
              <a:latin typeface="Comic Sans MS" pitchFamily="66" charset="0"/>
            </a:endParaRPr>
          </a:p>
        </p:txBody>
      </p:sp>
      <p:graphicFrame>
        <p:nvGraphicFramePr>
          <p:cNvPr id="7" name="Table 6"/>
          <p:cNvGraphicFramePr>
            <a:graphicFrameLocks noGrp="1"/>
          </p:cNvGraphicFramePr>
          <p:nvPr/>
        </p:nvGraphicFramePr>
        <p:xfrm>
          <a:off x="116632" y="3324696"/>
          <a:ext cx="6597352" cy="5495776"/>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cxnSp>
        <p:nvCxnSpPr>
          <p:cNvPr id="8" name="Straight Connector 7"/>
          <p:cNvCxnSpPr/>
          <p:nvPr/>
        </p:nvCxnSpPr>
        <p:spPr>
          <a:xfrm>
            <a:off x="620688" y="3347864"/>
            <a:ext cx="0" cy="579613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48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42314">
                <a:tc>
                  <a:txBody>
                    <a:bodyPr/>
                    <a:lstStyle/>
                    <a:p>
                      <a:r>
                        <a:rPr lang="en-GB" sz="1300" dirty="0">
                          <a:solidFill>
                            <a:schemeClr val="tx1"/>
                          </a:solidFill>
                          <a:latin typeface="Comic Sans MS" pitchFamily="66" charset="0"/>
                        </a:rPr>
                        <a:t>          </a:t>
                      </a:r>
                      <a:r>
                        <a:rPr lang="en-GB" sz="1300" baseline="0" dirty="0">
                          <a:solidFill>
                            <a:schemeClr val="tx1"/>
                          </a:solidFill>
                          <a:latin typeface="Comic Sans MS" pitchFamily="66" charset="0"/>
                        </a:rPr>
                        <a:t> </a:t>
                      </a:r>
                      <a:r>
                        <a:rPr lang="en-GB" sz="1300" dirty="0">
                          <a:solidFill>
                            <a:schemeClr val="tx1"/>
                          </a:solidFill>
                          <a:latin typeface="Comic Sans MS" pitchFamily="66" charset="0"/>
                        </a:rPr>
                        <a:t>Definition </a:t>
                      </a: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r>
                        <a:rPr lang="en-GB" sz="1300" dirty="0">
                          <a:solidFill>
                            <a:schemeClr val="tx1"/>
                          </a:solidFill>
                          <a:latin typeface="Comic Sans MS" pitchFamily="66" charset="0"/>
                        </a:rPr>
                        <a:t>Sentence</a:t>
                      </a:r>
                      <a:r>
                        <a:rPr lang="en-GB" sz="1300" baseline="0" dirty="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FF0000"/>
                </a:solidFill>
                <a:latin typeface="Comic Sans MS" pitchFamily="66" charset="0"/>
              </a:rPr>
              <a:t>Ph</a:t>
            </a: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a:solidFill>
                  <a:srgbClr val="FF0000"/>
                </a:solidFill>
                <a:latin typeface="Comic Sans MS" pitchFamily="66" charset="0"/>
              </a:rPr>
              <a:t>Letter </a:t>
            </a: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348880" y="251520"/>
            <a:ext cx="3074721" cy="461665"/>
          </a:xfrm>
          <a:prstGeom prst="rect">
            <a:avLst/>
          </a:prstGeom>
          <a:noFill/>
        </p:spPr>
        <p:txBody>
          <a:bodyPr wrap="square" rtlCol="0">
            <a:spAutoFit/>
          </a:bodyPr>
          <a:lstStyle/>
          <a:p>
            <a:pPr algn="ctr"/>
            <a:r>
              <a:rPr lang="en-GB" sz="2400" dirty="0">
                <a:solidFill>
                  <a:srgbClr val="00B0F0"/>
                </a:solidFill>
                <a:latin typeface="Comic Sans MS" pitchFamily="66" charset="0"/>
              </a:rPr>
              <a:t>Word (Adjective)</a:t>
            </a: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00B0F0"/>
                </a:solidFill>
                <a:latin typeface="Comic Sans MS" pitchFamily="66" charset="0"/>
              </a:rPr>
              <a:t>Synonyms</a:t>
            </a: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7030A0"/>
                </a:solidFill>
                <a:latin typeface="Comic Sans MS" pitchFamily="66" charset="0"/>
              </a:rPr>
              <a:t>Antonyms</a:t>
            </a:r>
          </a:p>
        </p:txBody>
      </p:sp>
      <p:graphicFrame>
        <p:nvGraphicFramePr>
          <p:cNvPr id="14" name="Table 13"/>
          <p:cNvGraphicFramePr>
            <a:graphicFrameLocks noGrp="1"/>
          </p:cNvGraphicFramePr>
          <p:nvPr>
            <p:extLst>
              <p:ext uri="{D42A27DB-BD31-4B8C-83A1-F6EECF244321}">
                <p14:modId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42314">
                <a:tc>
                  <a:txBody>
                    <a:bodyPr/>
                    <a:lstStyle/>
                    <a:p>
                      <a:r>
                        <a:rPr lang="en-GB" sz="1300" dirty="0">
                          <a:solidFill>
                            <a:schemeClr val="tx1"/>
                          </a:solidFill>
                          <a:latin typeface="Comic Sans MS" pitchFamily="66" charset="0"/>
                        </a:rPr>
                        <a:t>          </a:t>
                      </a:r>
                      <a:r>
                        <a:rPr lang="en-GB" sz="1300" baseline="0" dirty="0">
                          <a:solidFill>
                            <a:schemeClr val="tx1"/>
                          </a:solidFill>
                          <a:latin typeface="Comic Sans MS" pitchFamily="66" charset="0"/>
                        </a:rPr>
                        <a:t> </a:t>
                      </a:r>
                      <a:r>
                        <a:rPr lang="en-GB" sz="1300" dirty="0">
                          <a:solidFill>
                            <a:schemeClr val="tx1"/>
                          </a:solidFill>
                          <a:latin typeface="Comic Sans MS" pitchFamily="66" charset="0"/>
                        </a:rPr>
                        <a:t>Definition </a:t>
                      </a: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r>
                        <a:rPr lang="en-GB" sz="1300" dirty="0">
                          <a:solidFill>
                            <a:schemeClr val="tx1"/>
                          </a:solidFill>
                          <a:latin typeface="Comic Sans MS" pitchFamily="66" charset="0"/>
                        </a:rPr>
                        <a:t>Sentence</a:t>
                      </a:r>
                      <a:r>
                        <a:rPr lang="en-GB" sz="1300" baseline="0" dirty="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FF0000"/>
                </a:solidFill>
                <a:latin typeface="Comic Sans MS" pitchFamily="66" charset="0"/>
              </a:rPr>
              <a:t>Th</a:t>
            </a:r>
            <a:endParaRPr lang="en-GB" sz="40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a:solidFill>
                  <a:srgbClr val="FF0000"/>
                </a:solidFill>
                <a:latin typeface="Comic Sans MS" pitchFamily="66" charset="0"/>
              </a:rPr>
              <a:t>Letter </a:t>
            </a: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492896" y="4830415"/>
            <a:ext cx="3218737" cy="461665"/>
          </a:xfrm>
          <a:prstGeom prst="rect">
            <a:avLst/>
          </a:prstGeom>
          <a:noFill/>
        </p:spPr>
        <p:txBody>
          <a:bodyPr wrap="square" rtlCol="0">
            <a:spAutoFit/>
          </a:bodyPr>
          <a:lstStyle/>
          <a:p>
            <a:pPr algn="ctr"/>
            <a:r>
              <a:rPr lang="en-GB" sz="2400" dirty="0">
                <a:solidFill>
                  <a:srgbClr val="00B0F0"/>
                </a:solidFill>
                <a:latin typeface="Comic Sans MS" pitchFamily="66" charset="0"/>
              </a:rPr>
              <a:t>Word (Adjective) </a:t>
            </a: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00B0F0"/>
                </a:solidFill>
                <a:latin typeface="Comic Sans MS" pitchFamily="66" charset="0"/>
              </a:rPr>
              <a:t>Synonyms</a:t>
            </a: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7030A0"/>
                </a:solidFill>
                <a:latin typeface="Comic Sans MS" pitchFamily="66" charset="0"/>
              </a:rPr>
              <a:t>Antonyms</a:t>
            </a:r>
          </a:p>
        </p:txBody>
      </p:sp>
    </p:spTree>
    <p:extLst>
      <p:ext uri="{BB962C8B-B14F-4D97-AF65-F5344CB8AC3E}">
        <p14:creationId xmlns:p14="http://schemas.microsoft.com/office/powerpoint/2010/main" val="3627327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a:solidFill>
                  <a:srgbClr val="00B0F0"/>
                </a:solidFill>
                <a:latin typeface="Comic Sans MS" pitchFamily="66" charset="0"/>
              </a:rPr>
              <a:t>England’s most-capped player </a:t>
            </a:r>
            <a:endParaRPr lang="en-GB" dirty="0">
              <a:solidFill>
                <a:srgbClr val="00B0F0"/>
              </a:solidFill>
              <a:latin typeface="Comic Sans MS" pitchFamily="66" charset="0"/>
            </a:endParaRPr>
          </a:p>
          <a:p>
            <a:endParaRPr lang="en-GB" dirty="0">
              <a:solidFill>
                <a:srgbClr val="00B0F0"/>
              </a:solidFill>
              <a:latin typeface="Comic Sans MS" pitchFamily="66" charset="0"/>
            </a:endParaRPr>
          </a:p>
          <a:p>
            <a:r>
              <a:rPr lang="en-GB" sz="1600" dirty="0">
                <a:solidFill>
                  <a:srgbClr val="7030A0"/>
                </a:solidFill>
                <a:latin typeface="Comic Sans MS" pitchFamily="66" charset="0"/>
              </a:rPr>
              <a:t>Reading comprehension : Read the extract and answer the questions </a:t>
            </a:r>
            <a:r>
              <a:rPr lang="en-GB" sz="1600" u="sng" dirty="0">
                <a:solidFill>
                  <a:srgbClr val="7030A0"/>
                </a:solidFill>
                <a:latin typeface="Comic Sans MS" pitchFamily="66" charset="0"/>
              </a:rPr>
              <a:t>in as much detail as possible. </a:t>
            </a:r>
          </a:p>
        </p:txBody>
      </p:sp>
      <p:sp>
        <p:nvSpPr>
          <p:cNvPr id="2" name="Rectangle 1"/>
          <p:cNvSpPr/>
          <p:nvPr/>
        </p:nvSpPr>
        <p:spPr>
          <a:xfrm>
            <a:off x="260652" y="1341502"/>
            <a:ext cx="6493714" cy="7848302"/>
          </a:xfrm>
          <a:prstGeom prst="rect">
            <a:avLst/>
          </a:prstGeom>
        </p:spPr>
        <p:txBody>
          <a:bodyPr wrap="square">
            <a:spAutoFit/>
          </a:bodyPr>
          <a:lstStyle/>
          <a:p>
            <a:endParaRPr lang="en-GB" sz="1200" dirty="0">
              <a:latin typeface="Comic Sans MS" pitchFamily="66" charset="0"/>
            </a:endParaRPr>
          </a:p>
          <a:p>
            <a:r>
              <a:rPr lang="en-GB" sz="1200" b="1" dirty="0">
                <a:solidFill>
                  <a:srgbClr val="D60093"/>
                </a:solidFill>
                <a:latin typeface="Comic Sans MS" pitchFamily="66" charset="0"/>
              </a:rPr>
              <a:t>Arsenal Ladies star Yankey overtakes Shilton record with 126</a:t>
            </a:r>
            <a:r>
              <a:rPr lang="en-GB" sz="1200" b="1" baseline="30000" dirty="0">
                <a:solidFill>
                  <a:srgbClr val="D60093"/>
                </a:solidFill>
                <a:latin typeface="Comic Sans MS" pitchFamily="66" charset="0"/>
              </a:rPr>
              <a:t>th</a:t>
            </a:r>
            <a:r>
              <a:rPr lang="en-GB" sz="1200" b="1" dirty="0">
                <a:solidFill>
                  <a:srgbClr val="D60093"/>
                </a:solidFill>
                <a:latin typeface="Comic Sans MS" pitchFamily="66" charset="0"/>
              </a:rPr>
              <a:t> England cap but neither achievement should be compared </a:t>
            </a:r>
          </a:p>
          <a:p>
            <a:endParaRPr lang="en-GB" sz="1200" b="1" dirty="0">
              <a:solidFill>
                <a:srgbClr val="D60093"/>
              </a:solidFill>
              <a:latin typeface="Comic Sans MS" pitchFamily="66" charset="0"/>
            </a:endParaRPr>
          </a:p>
          <a:p>
            <a:r>
              <a:rPr lang="en-GB" sz="1200" dirty="0">
                <a:latin typeface="Comic Sans MS" pitchFamily="66" charset="0"/>
              </a:rPr>
              <a:t>It will be a quiz question that will perplex even the geekiest of football fans: ‘Who is England’s </a:t>
            </a:r>
            <a:r>
              <a:rPr lang="en-GB" sz="1200" b="1" dirty="0">
                <a:latin typeface="Comic Sans MS" pitchFamily="66" charset="0"/>
              </a:rPr>
              <a:t>most capped</a:t>
            </a:r>
            <a:r>
              <a:rPr lang="en-GB" sz="1200" dirty="0">
                <a:latin typeface="Comic Sans MS" pitchFamily="66" charset="0"/>
              </a:rPr>
              <a:t> player?’ </a:t>
            </a:r>
          </a:p>
          <a:p>
            <a:endParaRPr lang="en-GB" sz="1200" dirty="0">
              <a:latin typeface="Comic Sans MS" pitchFamily="66" charset="0"/>
            </a:endParaRPr>
          </a:p>
          <a:p>
            <a:r>
              <a:rPr lang="en-GB" sz="1200" dirty="0">
                <a:latin typeface="Comic Sans MS" pitchFamily="66" charset="0"/>
              </a:rPr>
              <a:t>‘Easy, Peter Shilton,’ the chaps in the pub will say, scribbling down the name of the twice European Cup-winning goalkeeper , a man who played 125 times for his country during a 20-year international career. </a:t>
            </a:r>
          </a:p>
          <a:p>
            <a:endParaRPr lang="en-GB" sz="1200" dirty="0">
              <a:latin typeface="Comic Sans MS" pitchFamily="66" charset="0"/>
            </a:endParaRPr>
          </a:p>
          <a:p>
            <a:r>
              <a:rPr lang="en-GB" sz="1200" dirty="0">
                <a:latin typeface="Comic Sans MS" pitchFamily="66" charset="0"/>
              </a:rPr>
              <a:t>Wrong. Sorry fellas, you didn’t even manage to get the gender right: it’s Rachel Yankey now. </a:t>
            </a:r>
          </a:p>
          <a:p>
            <a:endParaRPr lang="en-GB" sz="1200" dirty="0">
              <a:latin typeface="Comic Sans MS" pitchFamily="66" charset="0"/>
            </a:endParaRPr>
          </a:p>
          <a:p>
            <a:r>
              <a:rPr lang="en-GB" sz="1200" dirty="0">
                <a:latin typeface="Comic Sans MS" pitchFamily="66" charset="0"/>
              </a:rPr>
              <a:t>Most people will not have even heard of Yankey, the Arsenal midfielder who made history by winning her 126</a:t>
            </a:r>
            <a:r>
              <a:rPr lang="en-GB" sz="1200" baseline="30000" dirty="0">
                <a:latin typeface="Comic Sans MS" pitchFamily="66" charset="0"/>
              </a:rPr>
              <a:t>th</a:t>
            </a:r>
            <a:r>
              <a:rPr lang="en-GB" sz="1200" dirty="0">
                <a:latin typeface="Comic Sans MS" pitchFamily="66" charset="0"/>
              </a:rPr>
              <a:t>  England cap in a 1-1 draw against world champions Japan, but the accolade is now – strictly speaking – hers and hers alone. </a:t>
            </a:r>
          </a:p>
          <a:p>
            <a:endParaRPr lang="en-GB" sz="1200" dirty="0">
              <a:latin typeface="Comic Sans MS" pitchFamily="66" charset="0"/>
            </a:endParaRPr>
          </a:p>
          <a:p>
            <a:r>
              <a:rPr lang="en-GB" sz="1200" dirty="0">
                <a:latin typeface="Comic Sans MS" pitchFamily="66" charset="0"/>
              </a:rPr>
              <a:t>Congratulations to Yankey on a remarkable achievement, but consider this: Shilton’s last game was the 1990 World Cup third place play-off defeat by Italy. Yankey’s record breaking feat came in a  friendly in front of 4,500 school children taking advantage of free tickets at Burton Albion’s Pirelli Stadium. Please let us not do either player a disservice by trying to compare the two. </a:t>
            </a:r>
          </a:p>
          <a:p>
            <a:endParaRPr lang="en-GB" sz="1200" dirty="0">
              <a:latin typeface="Comic Sans MS" pitchFamily="66" charset="0"/>
            </a:endParaRPr>
          </a:p>
          <a:p>
            <a:r>
              <a:rPr lang="en-GB" sz="1200" dirty="0">
                <a:latin typeface="Comic Sans MS" pitchFamily="66" charset="0"/>
              </a:rPr>
              <a:t>I involuntarily cringe when I hear television and radio presenters ticking the equal opportunities box  by lauding Yankey as England's ‘most capped player of all time’.  It might  be technically true , but it is downright disrespectful to assume Shilton’s 23 year old record should be scrubbed out and forgotten . If Shilton ventured this opinion  he would no doubt be labelled as a sexist lout, so I’m going to argue on his behalf. </a:t>
            </a:r>
          </a:p>
          <a:p>
            <a:endParaRPr lang="en-GB" sz="1200" dirty="0">
              <a:latin typeface="Comic Sans MS" pitchFamily="66" charset="0"/>
            </a:endParaRPr>
          </a:p>
          <a:p>
            <a:r>
              <a:rPr lang="en-GB" sz="1200" dirty="0">
                <a:latin typeface="Comic Sans MS" pitchFamily="66" charset="0"/>
              </a:rPr>
              <a:t>Yes he was a goalkeeper, but he also happened to be a professional sportsman vying to be his country’s No1 in the same era as Ray </a:t>
            </a:r>
            <a:r>
              <a:rPr lang="en-GB" sz="1200" dirty="0" err="1">
                <a:latin typeface="Comic Sans MS" pitchFamily="66" charset="0"/>
              </a:rPr>
              <a:t>Clemence</a:t>
            </a:r>
            <a:r>
              <a:rPr lang="en-GB" sz="1200" dirty="0">
                <a:latin typeface="Comic Sans MS" pitchFamily="66" charset="0"/>
              </a:rPr>
              <a:t>. It is insulting to see those memories – the three World Cups , two European Championships and 65 clean sheets – erased in the rush to e politically correct.  The tenuous comparison with  Yankey’s career is almost painful. </a:t>
            </a:r>
          </a:p>
          <a:p>
            <a:endParaRPr lang="en-GB" sz="1200" dirty="0">
              <a:latin typeface="Comic Sans MS" pitchFamily="66" charset="0"/>
            </a:endParaRPr>
          </a:p>
          <a:p>
            <a:r>
              <a:rPr lang="en-GB" sz="1200" dirty="0">
                <a:latin typeface="Comic Sans MS" pitchFamily="66" charset="0"/>
              </a:rPr>
              <a:t>This is, however, in no way intended to disparage Yankey’s achievement. She is a stunningly talented player in her own right a footballer who has been at the forefront of a quiet evolution in women’s football during her 17 year career in an England shirt. </a:t>
            </a:r>
          </a:p>
          <a:p>
            <a:endParaRPr lang="en-GB" sz="1200" dirty="0">
              <a:latin typeface="Comic Sans MS" pitchFamily="66" charset="0"/>
            </a:endParaRPr>
          </a:p>
          <a:p>
            <a:r>
              <a:rPr lang="en-GB" sz="1200" dirty="0">
                <a:latin typeface="Comic Sans MS" pitchFamily="66" charset="0"/>
              </a:rPr>
              <a:t>Laura Williamson, </a:t>
            </a:r>
            <a:r>
              <a:rPr lang="en-GB" sz="1200" i="1" dirty="0">
                <a:latin typeface="Comic Sans MS" pitchFamily="66" charset="0"/>
              </a:rPr>
              <a:t>Mail Online, </a:t>
            </a:r>
            <a:r>
              <a:rPr lang="en-GB" sz="1200" dirty="0">
                <a:latin typeface="Comic Sans MS" pitchFamily="66" charset="0"/>
              </a:rPr>
              <a:t>Wednesday 2 October 2013</a:t>
            </a:r>
          </a:p>
        </p:txBody>
      </p:sp>
      <p:pic>
        <p:nvPicPr>
          <p:cNvPr id="24578" name="Picture 2" descr="http://www.goalkeeperz.com/wp-content/uploads/2014/09/Peter-Shilton-England-Nottingham-Forest-3.jpg"/>
          <p:cNvPicPr>
            <a:picLocks noChangeAspect="1" noChangeArrowheads="1"/>
          </p:cNvPicPr>
          <p:nvPr/>
        </p:nvPicPr>
        <p:blipFill>
          <a:blip r:embed="rId2" cstate="print"/>
          <a:srcRect/>
          <a:stretch>
            <a:fillRect/>
          </a:stretch>
        </p:blipFill>
        <p:spPr bwMode="auto">
          <a:xfrm>
            <a:off x="5245532" y="107504"/>
            <a:ext cx="1495836"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farm6.staticflickr.com/5456/6954167362_d22947aca9_o.jpg"/>
          <p:cNvPicPr>
            <a:picLocks noChangeAspect="1" noChangeArrowheads="1"/>
          </p:cNvPicPr>
          <p:nvPr/>
        </p:nvPicPr>
        <p:blipFill>
          <a:blip r:embed="rId2" cstate="print"/>
          <a:srcRect l="13110" r="12602"/>
          <a:stretch>
            <a:fillRect/>
          </a:stretch>
        </p:blipFill>
        <p:spPr bwMode="auto">
          <a:xfrm>
            <a:off x="260648" y="-471"/>
            <a:ext cx="936104" cy="1260103"/>
          </a:xfrm>
          <a:prstGeom prst="rect">
            <a:avLst/>
          </a:prstGeom>
          <a:noFill/>
        </p:spPr>
      </p:pic>
      <p:sp>
        <p:nvSpPr>
          <p:cNvPr id="7" name="TextBox 6"/>
          <p:cNvSpPr txBox="1"/>
          <p:nvPr/>
        </p:nvSpPr>
        <p:spPr>
          <a:xfrm>
            <a:off x="1052736" y="458252"/>
            <a:ext cx="1071127" cy="369332"/>
          </a:xfrm>
          <a:prstGeom prst="rect">
            <a:avLst/>
          </a:prstGeom>
          <a:noFill/>
        </p:spPr>
        <p:txBody>
          <a:bodyPr wrap="none" rtlCol="0">
            <a:spAutoFit/>
          </a:bodyPr>
          <a:lstStyle/>
          <a:p>
            <a:r>
              <a:rPr lang="en-GB" dirty="0">
                <a:latin typeface="Comic Sans MS" pitchFamily="66" charset="0"/>
              </a:rPr>
              <a:t>uestions</a:t>
            </a:r>
          </a:p>
        </p:txBody>
      </p:sp>
      <p:sp>
        <p:nvSpPr>
          <p:cNvPr id="65541" name="Text Box 5"/>
          <p:cNvSpPr txBox="1">
            <a:spLocks noChangeArrowheads="1"/>
          </p:cNvSpPr>
          <p:nvPr/>
        </p:nvSpPr>
        <p:spPr bwMode="auto">
          <a:xfrm>
            <a:off x="446088" y="1706488"/>
            <a:ext cx="5863232" cy="3657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a:ln>
                  <a:noFill/>
                </a:ln>
                <a:solidFill>
                  <a:schemeClr val="tx1"/>
                </a:solidFill>
                <a:effectLst/>
                <a:latin typeface="Comic Sans MS" pitchFamily="66" charset="0"/>
                <a:cs typeface="Arial" pitchFamily="34" charset="0"/>
              </a:rPr>
              <a:t>Find two pieces of information about Peter Shilton and</a:t>
            </a:r>
            <a:r>
              <a:rPr kumimoji="0" lang="en-GB" sz="1200" b="0" i="0" u="none" strike="noStrike" cap="none" normalizeH="0" dirty="0">
                <a:ln>
                  <a:noFill/>
                </a:ln>
                <a:solidFill>
                  <a:schemeClr val="tx1"/>
                </a:solidFill>
                <a:effectLst/>
                <a:latin typeface="Comic Sans MS" pitchFamily="66" charset="0"/>
                <a:cs typeface="Arial" pitchFamily="34" charset="0"/>
              </a:rPr>
              <a:t> two about Rachel Yankee. </a:t>
            </a:r>
            <a:endParaRPr kumimoji="0" lang="en-GB" sz="1200" b="0" i="0" u="none" strike="noStrike" cap="none" normalizeH="0" baseline="0" dirty="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a:ln>
                  <a:noFill/>
                </a:ln>
                <a:solidFill>
                  <a:schemeClr val="tx1"/>
                </a:solidFill>
                <a:effectLst/>
                <a:latin typeface="Comic Sans MS" pitchFamily="66" charset="0"/>
                <a:cs typeface="Arial" pitchFamily="34" charset="0"/>
              </a:rPr>
              <a:t>How does the writer suggest that we do </a:t>
            </a:r>
            <a:r>
              <a:rPr kumimoji="0" lang="en-GB" sz="1200" b="0" i="1" u="none" strike="noStrike" cap="none" normalizeH="0" baseline="0" dirty="0">
                <a:ln>
                  <a:noFill/>
                </a:ln>
                <a:solidFill>
                  <a:schemeClr val="tx1"/>
                </a:solidFill>
                <a:effectLst/>
                <a:latin typeface="Comic Sans MS" pitchFamily="66" charset="0"/>
                <a:cs typeface="Arial" pitchFamily="34" charset="0"/>
              </a:rPr>
              <a:t>not</a:t>
            </a:r>
            <a:r>
              <a:rPr kumimoji="0" lang="en-GB" sz="1200" b="0" i="0" u="none" strike="noStrike" cap="none" normalizeH="0" baseline="0" dirty="0">
                <a:ln>
                  <a:noFill/>
                </a:ln>
                <a:solidFill>
                  <a:schemeClr val="tx1"/>
                </a:solidFill>
                <a:effectLst/>
                <a:latin typeface="Comic Sans MS" pitchFamily="66" charset="0"/>
                <a:cs typeface="Arial" pitchFamily="34" charset="0"/>
              </a:rPr>
              <a:t> take Rachel Yankey’s  achievement at </a:t>
            </a:r>
            <a:r>
              <a:rPr kumimoji="0" lang="en-GB" sz="1200" b="1" i="0" u="none" strike="noStrike" cap="none" normalizeH="0" baseline="0" dirty="0">
                <a:ln>
                  <a:noFill/>
                </a:ln>
                <a:solidFill>
                  <a:schemeClr val="tx1"/>
                </a:solidFill>
                <a:effectLst/>
                <a:latin typeface="Comic Sans MS" pitchFamily="66" charset="0"/>
                <a:cs typeface="Arial" pitchFamily="34" charset="0"/>
              </a:rPr>
              <a:t>face value</a:t>
            </a:r>
            <a:r>
              <a:rPr lang="en-GB" sz="1200" dirty="0">
                <a:latin typeface="Comic Sans MS" pitchFamily="66" charset="0"/>
                <a:cs typeface="Arial" pitchFamily="34" charset="0"/>
              </a:rPr>
              <a:t>? You should write about: </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kumimoji="0" lang="en-GB" sz="1200" b="0" i="0" u="none" strike="noStrike" cap="none" normalizeH="0" baseline="0" dirty="0">
                <a:ln>
                  <a:noFill/>
                </a:ln>
                <a:solidFill>
                  <a:schemeClr val="tx1"/>
                </a:solidFill>
                <a:effectLst/>
                <a:latin typeface="Comic Sans MS" pitchFamily="66" charset="0"/>
                <a:cs typeface="Arial" pitchFamily="34" charset="0"/>
              </a:rPr>
              <a:t>The</a:t>
            </a:r>
            <a:r>
              <a:rPr kumimoji="0" lang="en-GB" sz="1200" b="0" i="0" u="none" strike="noStrike" cap="none" normalizeH="0" dirty="0">
                <a:ln>
                  <a:noFill/>
                </a:ln>
                <a:solidFill>
                  <a:schemeClr val="tx1"/>
                </a:solidFill>
                <a:effectLst/>
                <a:latin typeface="Comic Sans MS" pitchFamily="66" charset="0"/>
                <a:cs typeface="Arial" pitchFamily="34" charset="0"/>
              </a:rPr>
              <a:t> headline</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lang="en-GB" sz="1200" baseline="0" dirty="0">
                <a:latin typeface="Comic Sans MS" pitchFamily="66" charset="0"/>
                <a:cs typeface="Arial" pitchFamily="34" charset="0"/>
              </a:rPr>
              <a:t>The words the writer uses to compare Yankey’s and Shilton’s careers</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kumimoji="0" lang="en-GB" sz="1200" b="0" i="0" u="none" strike="noStrike" cap="none" normalizeH="0" dirty="0">
                <a:ln>
                  <a:noFill/>
                </a:ln>
                <a:solidFill>
                  <a:schemeClr val="tx1"/>
                </a:solidFill>
                <a:effectLst/>
                <a:latin typeface="Comic Sans MS" pitchFamily="66" charset="0"/>
                <a:cs typeface="Arial" pitchFamily="34" charset="0"/>
              </a:rPr>
              <a:t>The statistics that are used </a:t>
            </a:r>
            <a:endParaRPr kumimoji="0" lang="en-GB" sz="1200" b="0" i="0" u="none" strike="noStrike" cap="none" normalizeH="0" baseline="0" dirty="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kumimoji="0" lang="en-GB" sz="1200" b="0" i="0" u="none" strike="noStrike" cap="none" normalizeH="0" baseline="0" dirty="0">
                <a:ln>
                  <a:noFill/>
                </a:ln>
                <a:solidFill>
                  <a:schemeClr val="tx1"/>
                </a:solidFill>
                <a:effectLst/>
                <a:latin typeface="Comic Sans MS" pitchFamily="66" charset="0"/>
                <a:cs typeface="Arial" pitchFamily="34" charset="0"/>
              </a:rPr>
              <a:t>What tells you that this is a newspaper article and not some other kind of text?</a:t>
            </a:r>
            <a:r>
              <a:rPr kumimoji="0" lang="en-GB" sz="1200" b="0" i="0" u="none" strike="noStrike" cap="none" normalizeH="0" dirty="0">
                <a:ln>
                  <a:noFill/>
                </a:ln>
                <a:solidFill>
                  <a:schemeClr val="tx1"/>
                </a:solidFill>
                <a:effectLst/>
                <a:latin typeface="Comic Sans MS" pitchFamily="66" charset="0"/>
                <a:cs typeface="Arial" pitchFamily="34" charset="0"/>
              </a:rPr>
              <a:t>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baseline="0" dirty="0">
                <a:latin typeface="Comic Sans MS" pitchFamily="66" charset="0"/>
                <a:cs typeface="Arial" pitchFamily="34" charset="0"/>
              </a:rPr>
              <a:t>Find five strong </a:t>
            </a:r>
            <a:r>
              <a:rPr lang="en-GB" sz="1200" u="sng" baseline="0" dirty="0">
                <a:latin typeface="Comic Sans MS" pitchFamily="66" charset="0"/>
                <a:cs typeface="Arial" pitchFamily="34" charset="0"/>
              </a:rPr>
              <a:t>adjectives </a:t>
            </a:r>
            <a:r>
              <a:rPr lang="en-GB" sz="1200" baseline="0" dirty="0">
                <a:latin typeface="Comic Sans MS" pitchFamily="66" charset="0"/>
                <a:cs typeface="Arial" pitchFamily="34" charset="0"/>
              </a:rPr>
              <a:t>in the article.</a:t>
            </a:r>
            <a:r>
              <a:rPr lang="en-GB" sz="1200" dirty="0">
                <a:latin typeface="Comic Sans MS" pitchFamily="66" charset="0"/>
                <a:cs typeface="Arial" pitchFamily="34" charset="0"/>
              </a:rPr>
              <a:t> What effect do they have on the </a:t>
            </a:r>
            <a:r>
              <a:rPr lang="en-GB" sz="1200" i="1" dirty="0">
                <a:latin typeface="Comic Sans MS" pitchFamily="66" charset="0"/>
                <a:cs typeface="Arial" pitchFamily="34" charset="0"/>
              </a:rPr>
              <a:t>tone</a:t>
            </a:r>
            <a:r>
              <a:rPr lang="en-GB" sz="1200" dirty="0">
                <a:latin typeface="Comic Sans MS" pitchFamily="66" charset="0"/>
                <a:cs typeface="Arial" pitchFamily="34" charset="0"/>
              </a:rPr>
              <a:t>  (overall feel) of the piece?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a:latin typeface="Comic Sans MS" pitchFamily="66" charset="0"/>
                <a:cs typeface="Arial" pitchFamily="34" charset="0"/>
              </a:rPr>
              <a:t>Label the AFOREST techniques and explain their effect on the reader.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kumimoji="0" lang="en-GB" sz="1200" b="0" i="0" u="none" strike="noStrike" cap="none" normalizeH="0" baseline="0" dirty="0">
                <a:ln>
                  <a:noFill/>
                </a:ln>
                <a:solidFill>
                  <a:schemeClr val="tx1"/>
                </a:solidFill>
                <a:effectLst/>
                <a:latin typeface="Comic Sans MS" pitchFamily="66" charset="0"/>
                <a:cs typeface="Arial" pitchFamily="34" charset="0"/>
              </a:rPr>
              <a:t>Look at the last two paragraphs.</a:t>
            </a:r>
            <a:r>
              <a:rPr kumimoji="0" lang="en-GB" sz="1200" b="0" i="0" u="none" strike="noStrike" cap="none" normalizeH="0" dirty="0">
                <a:ln>
                  <a:noFill/>
                </a:ln>
                <a:solidFill>
                  <a:schemeClr val="tx1"/>
                </a:solidFill>
                <a:effectLst/>
                <a:latin typeface="Comic Sans MS" pitchFamily="66" charset="0"/>
                <a:cs typeface="Arial" pitchFamily="34" charset="0"/>
              </a:rPr>
              <a:t> </a:t>
            </a:r>
          </a:p>
          <a:p>
            <a:pPr marL="441325" marR="0" lvl="0" indent="-173038" algn="l" defTabSz="914400" rtl="0" eaLnBrk="1" fontAlgn="base" latinLnBrk="0" hangingPunct="1">
              <a:lnSpc>
                <a:spcPct val="100000"/>
              </a:lnSpc>
              <a:spcBef>
                <a:spcPct val="0"/>
              </a:spcBef>
              <a:spcAft>
                <a:spcPts val="1000"/>
              </a:spcAft>
              <a:buClrTx/>
              <a:buSzTx/>
              <a:buFont typeface="+mj-lt"/>
              <a:buAutoNum type="alphaLcParenR"/>
              <a:tabLst/>
            </a:pPr>
            <a:r>
              <a:rPr lang="en-GB" sz="1200" dirty="0">
                <a:latin typeface="Comic Sans MS" pitchFamily="66" charset="0"/>
                <a:cs typeface="Arial" pitchFamily="34" charset="0"/>
              </a:rPr>
              <a:t> How does the writer want us to feel about Rachel Yankee? Which words and phrases tell you this? </a:t>
            </a:r>
          </a:p>
          <a:p>
            <a:pPr marL="441325" marR="0" lvl="0" indent="-173038" algn="l" defTabSz="914400" rtl="0" eaLnBrk="1" fontAlgn="base" latinLnBrk="0" hangingPunct="1">
              <a:lnSpc>
                <a:spcPct val="100000"/>
              </a:lnSpc>
              <a:spcBef>
                <a:spcPct val="0"/>
              </a:spcBef>
              <a:spcAft>
                <a:spcPts val="1000"/>
              </a:spcAft>
              <a:buClrTx/>
              <a:buSzTx/>
              <a:buFont typeface="+mj-lt"/>
              <a:buAutoNum type="alphaLcParenR"/>
              <a:tabLst/>
            </a:pPr>
            <a:r>
              <a:rPr kumimoji="0" lang="en-GB" sz="1200" b="0" i="0" u="none" strike="noStrike" cap="none" normalizeH="0" baseline="0" dirty="0">
                <a:ln>
                  <a:noFill/>
                </a:ln>
                <a:solidFill>
                  <a:schemeClr val="tx1"/>
                </a:solidFill>
                <a:effectLst/>
                <a:latin typeface="Comic Sans MS" pitchFamily="66" charset="0"/>
                <a:cs typeface="Arial" pitchFamily="34" charset="0"/>
              </a:rPr>
              <a:t>How</a:t>
            </a:r>
            <a:r>
              <a:rPr kumimoji="0" lang="en-GB" sz="1200" b="0" i="0" u="none" strike="noStrike" cap="none" normalizeH="0" dirty="0">
                <a:ln>
                  <a:noFill/>
                </a:ln>
                <a:solidFill>
                  <a:schemeClr val="tx1"/>
                </a:solidFill>
                <a:effectLst/>
                <a:latin typeface="Comic Sans MS" pitchFamily="66" charset="0"/>
                <a:cs typeface="Arial" pitchFamily="34" charset="0"/>
              </a:rPr>
              <a:t> does the writer want us to feel about Peter Shilton? How do you know? </a:t>
            </a:r>
            <a:endParaRPr kumimoji="0" lang="en-GB" sz="1200" b="0" i="0" u="none" strike="noStrike" cap="none" normalizeH="0" baseline="0" dirty="0">
              <a:ln>
                <a:noFill/>
              </a:ln>
              <a:solidFill>
                <a:schemeClr val="tx1"/>
              </a:solidFill>
              <a:effectLst/>
              <a:latin typeface="Comic Sans MS" pitchFamily="66" charset="0"/>
              <a:cs typeface="Arial" pitchFamily="34" charset="0"/>
            </a:endParaRPr>
          </a:p>
        </p:txBody>
      </p:sp>
      <p:sp>
        <p:nvSpPr>
          <p:cNvPr id="9" name="Rectangle 8"/>
          <p:cNvSpPr/>
          <p:nvPr/>
        </p:nvSpPr>
        <p:spPr>
          <a:xfrm>
            <a:off x="872716" y="6516216"/>
            <a:ext cx="5112568" cy="129614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itchFamily="66" charset="0"/>
              </a:rPr>
              <a:t>Glossary</a:t>
            </a:r>
          </a:p>
          <a:p>
            <a:pPr algn="ctr"/>
            <a:endParaRPr lang="en-GB" sz="1100" dirty="0">
              <a:latin typeface="Comic Sans MS" pitchFamily="66" charset="0"/>
            </a:endParaRPr>
          </a:p>
          <a:p>
            <a:r>
              <a:rPr lang="en-GB" sz="1100" dirty="0">
                <a:latin typeface="Comic Sans MS" pitchFamily="66" charset="0"/>
              </a:rPr>
              <a:t>Most-capped: has represented their country’s football  team in the highest number of international football games. </a:t>
            </a:r>
          </a:p>
          <a:p>
            <a:endParaRPr lang="en-GB" sz="1100" dirty="0">
              <a:latin typeface="Comic Sans MS" pitchFamily="66" charset="0"/>
            </a:endParaRPr>
          </a:p>
          <a:p>
            <a:r>
              <a:rPr lang="en-GB" sz="1100" dirty="0">
                <a:latin typeface="Comic Sans MS" pitchFamily="66" charset="0"/>
              </a:rPr>
              <a:t>Face value: the apparent value of something , which might be different from its actual worth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a:latin typeface="Comic Sans MS" pitchFamily="66" charset="0"/>
              </a:rPr>
              <a:t>Answer your questions in detail here: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02582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a:solidFill>
                  <a:srgbClr val="FF0066"/>
                </a:solidFill>
                <a:latin typeface="Comic Sans MS" pitchFamily="66" charset="0"/>
              </a:rPr>
              <a:t>Section two: Checking and proofing </a:t>
            </a:r>
          </a:p>
          <a:p>
            <a:endParaRPr lang="en-GB" sz="1600" dirty="0">
              <a:latin typeface="Comic Sans MS" pitchFamily="66" charset="0"/>
            </a:endParaRPr>
          </a:p>
          <a:p>
            <a:r>
              <a:rPr lang="en-GB" sz="1400" dirty="0">
                <a:latin typeface="Comic Sans MS" pitchFamily="66" charset="0"/>
              </a:rPr>
              <a:t>To be completed by:</a:t>
            </a:r>
          </a:p>
          <a:p>
            <a:endParaRPr lang="en-GB" sz="1400" dirty="0">
              <a:latin typeface="Comic Sans MS" pitchFamily="66" charset="0"/>
            </a:endParaRPr>
          </a:p>
          <a:p>
            <a:r>
              <a:rPr lang="en-GB" sz="1400" dirty="0">
                <a:latin typeface="Comic Sans MS" pitchFamily="66" charset="0"/>
              </a:rPr>
              <a:t>______________________________</a:t>
            </a: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a:solidFill>
                  <a:srgbClr val="FF0066"/>
                </a:solidFill>
                <a:latin typeface="Comic Sans MS" pitchFamily="66" charset="0"/>
              </a:rPr>
              <a:t>What do I need to complete over the next two weeks? </a:t>
            </a:r>
          </a:p>
        </p:txBody>
      </p:sp>
      <p:graphicFrame>
        <p:nvGraphicFramePr>
          <p:cNvPr id="7" name="Table 6"/>
          <p:cNvGraphicFramePr>
            <a:graphicFrameLocks noGrp="1"/>
          </p:cNvGraphicFramePr>
          <p:nvPr>
            <p:extLst>
              <p:ext uri="{D42A27DB-BD31-4B8C-83A1-F6EECF244321}">
                <p14:modId xmlns:p14="http://schemas.microsoft.com/office/powerpoint/2010/main" val="778696421"/>
              </p:ext>
            </p:extLst>
          </p:nvPr>
        </p:nvGraphicFramePr>
        <p:xfrm>
          <a:off x="1143000" y="2771800"/>
          <a:ext cx="4878288" cy="4108050"/>
        </p:xfrm>
        <a:graphic>
          <a:graphicData uri="http://schemas.openxmlformats.org/drawingml/2006/table">
            <a:tbl>
              <a:tblPr firstRow="1" bandRow="1">
                <a:tableStyleId>{5C22544A-7EE6-4342-B048-85BDC9FD1C3A}</a:tableStyleId>
              </a:tblPr>
              <a:tblGrid>
                <a:gridCol w="4436775">
                  <a:extLst>
                    <a:ext uri="{9D8B030D-6E8A-4147-A177-3AD203B41FA5}">
                      <a16:colId xmlns:a16="http://schemas.microsoft.com/office/drawing/2014/main" val="20000"/>
                    </a:ext>
                  </a:extLst>
                </a:gridCol>
                <a:gridCol w="441513">
                  <a:extLst>
                    <a:ext uri="{9D8B030D-6E8A-4147-A177-3AD203B41FA5}">
                      <a16:colId xmlns:a16="http://schemas.microsoft.com/office/drawing/2014/main" val="20001"/>
                    </a:ext>
                  </a:extLst>
                </a:gridCol>
              </a:tblGrid>
              <a:tr h="410805">
                <a:tc>
                  <a:txBody>
                    <a:bodyPr/>
                    <a:lstStyle/>
                    <a:p>
                      <a:r>
                        <a:rPr lang="en-GB" sz="1300" b="0" dirty="0">
                          <a:solidFill>
                            <a:schemeClr val="tx1"/>
                          </a:solidFill>
                          <a:latin typeface="Comic Sans MS" pitchFamily="66" charset="0"/>
                        </a:rPr>
                        <a:t>Spelling</a:t>
                      </a:r>
                      <a:r>
                        <a:rPr lang="en-GB" sz="1300" b="0" baseline="0" dirty="0">
                          <a:solidFill>
                            <a:schemeClr val="tx1"/>
                          </a:solidFill>
                          <a:latin typeface="Comic Sans MS" pitchFamily="66" charset="0"/>
                        </a:rPr>
                        <a:t> test 2</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0805">
                <a:tc>
                  <a:txBody>
                    <a:bodyPr/>
                    <a:lstStyle/>
                    <a:p>
                      <a:r>
                        <a:rPr lang="en-GB" sz="1300" b="0" dirty="0">
                          <a:solidFill>
                            <a:schemeClr val="tx1"/>
                          </a:solidFill>
                          <a:latin typeface="Comic Sans MS" pitchFamily="66" charset="0"/>
                        </a:rPr>
                        <a:t>Complete</a:t>
                      </a:r>
                      <a:r>
                        <a:rPr lang="en-GB" sz="1300" b="0" i="1" baseline="0" dirty="0">
                          <a:solidFill>
                            <a:schemeClr val="tx1"/>
                          </a:solidFill>
                          <a:latin typeface="Comic Sans MS" pitchFamily="66" charset="0"/>
                        </a:rPr>
                        <a:t> Do you know the meaning of this word? </a:t>
                      </a:r>
                      <a:r>
                        <a:rPr lang="en-GB" sz="1300" b="0" i="0" baseline="0" dirty="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0805">
                <a:tc>
                  <a:txBody>
                    <a:bodyPr/>
                    <a:lstStyle/>
                    <a:p>
                      <a:r>
                        <a:rPr lang="en-GB" sz="1300" b="0" dirty="0">
                          <a:solidFill>
                            <a:schemeClr val="tx1"/>
                          </a:solidFill>
                          <a:latin typeface="Comic Sans MS" pitchFamily="66" charset="0"/>
                        </a:rPr>
                        <a:t>Complete the Think</a:t>
                      </a:r>
                      <a:r>
                        <a:rPr lang="en-GB" sz="1300" b="0" baseline="0" dirty="0">
                          <a:solidFill>
                            <a:schemeClr val="tx1"/>
                          </a:solidFill>
                          <a:latin typeface="Comic Sans MS" pitchFamily="66" charset="0"/>
                        </a:rPr>
                        <a:t> a Link page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0805">
                <a:tc>
                  <a:txBody>
                    <a:bodyPr/>
                    <a:lstStyle/>
                    <a:p>
                      <a:r>
                        <a:rPr lang="en-GB" sz="1300" b="0" i="0" dirty="0">
                          <a:solidFill>
                            <a:schemeClr val="tx1"/>
                          </a:solidFill>
                          <a:latin typeface="Comic Sans MS" pitchFamily="66" charset="0"/>
                        </a:rPr>
                        <a:t>Complete the spider diagram on proof-reading</a:t>
                      </a:r>
                      <a:r>
                        <a:rPr lang="en-GB" sz="1300" b="0" i="0" baseline="0" dirty="0">
                          <a:solidFill>
                            <a:schemeClr val="tx1"/>
                          </a:solidFill>
                          <a:latin typeface="Comic Sans MS" pitchFamily="66" charset="0"/>
                        </a:rPr>
                        <a:t> </a:t>
                      </a:r>
                      <a:endParaRPr lang="en-GB" sz="1300" b="0" i="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0805">
                <a:tc>
                  <a:txBody>
                    <a:bodyPr/>
                    <a:lstStyle/>
                    <a:p>
                      <a:r>
                        <a:rPr lang="en-GB" sz="1300" b="0" dirty="0">
                          <a:solidFill>
                            <a:schemeClr val="tx1"/>
                          </a:solidFill>
                          <a:latin typeface="Comic Sans MS" pitchFamily="66" charset="0"/>
                        </a:rPr>
                        <a:t>SPaG check the writing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0805">
                <a:tc>
                  <a:txBody>
                    <a:bodyPr/>
                    <a:lstStyle/>
                    <a:p>
                      <a:r>
                        <a:rPr lang="en-GB" sz="1300" b="0" dirty="0">
                          <a:solidFill>
                            <a:schemeClr val="tx1"/>
                          </a:solidFill>
                          <a:latin typeface="Comic Sans MS" pitchFamily="66" charset="0"/>
                        </a:rPr>
                        <a:t>Read the instructions</a:t>
                      </a:r>
                      <a:r>
                        <a:rPr lang="en-GB" sz="1300" b="0" baseline="0" dirty="0">
                          <a:solidFill>
                            <a:schemeClr val="tx1"/>
                          </a:solidFill>
                          <a:latin typeface="Comic Sans MS" pitchFamily="66" charset="0"/>
                        </a:rPr>
                        <a:t> on proof reading and editing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0805">
                <a:tc>
                  <a:txBody>
                    <a:bodyPr/>
                    <a:lstStyle/>
                    <a:p>
                      <a:r>
                        <a:rPr lang="en-GB" sz="1300" b="0" dirty="0">
                          <a:solidFill>
                            <a:schemeClr val="tx1"/>
                          </a:solidFill>
                          <a:latin typeface="Comic Sans MS" pitchFamily="66" charset="0"/>
                        </a:rPr>
                        <a:t>Complete the tasks</a:t>
                      </a:r>
                      <a:r>
                        <a:rPr lang="en-GB" sz="1300" b="0" baseline="0" dirty="0">
                          <a:solidFill>
                            <a:schemeClr val="tx1"/>
                          </a:solidFill>
                          <a:latin typeface="Comic Sans MS" pitchFamily="66" charset="0"/>
                        </a:rPr>
                        <a:t> on planning and editing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0805">
                <a:tc>
                  <a:txBody>
                    <a:bodyPr/>
                    <a:lstStyle/>
                    <a:p>
                      <a:r>
                        <a:rPr lang="en-GB" sz="1300" b="0" dirty="0">
                          <a:solidFill>
                            <a:schemeClr val="tx1"/>
                          </a:solidFill>
                          <a:latin typeface="Comic Sans MS" pitchFamily="66" charset="0"/>
                        </a:rPr>
                        <a:t>Re-write the text</a:t>
                      </a:r>
                      <a:r>
                        <a:rPr lang="en-GB" sz="1300" b="0" baseline="0" dirty="0">
                          <a:solidFill>
                            <a:schemeClr val="tx1"/>
                          </a:solidFill>
                          <a:latin typeface="Comic Sans MS" pitchFamily="66" charset="0"/>
                        </a:rPr>
                        <a:t>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New Vocabulary: Au and Aw</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Comprehension on </a:t>
                      </a:r>
                      <a:r>
                        <a:rPr lang="en-GB" sz="1300" b="0" i="1" dirty="0">
                          <a:solidFill>
                            <a:schemeClr val="tx1"/>
                          </a:solidFill>
                          <a:latin typeface="Comic Sans MS" pitchFamily="66" charset="0"/>
                        </a:rPr>
                        <a:t>The Boys’ Toilets</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7236296"/>
            <a:ext cx="6336704" cy="1656184"/>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rgbClr val="7030A0"/>
                </a:solidFill>
                <a:latin typeface="Comic Sans MS" pitchFamily="66" charset="0"/>
              </a:rPr>
              <a:t>Self Assessment: What do I still need to practise from this section? </a:t>
            </a:r>
          </a:p>
        </p:txBody>
      </p:sp>
      <p:pic>
        <p:nvPicPr>
          <p:cNvPr id="31746" name="Picture 2" descr="http://moorsideprimary.net/wp-content/uploads/2013/10/checking.jpg"/>
          <p:cNvPicPr>
            <a:picLocks noChangeAspect="1" noChangeArrowheads="1"/>
          </p:cNvPicPr>
          <p:nvPr/>
        </p:nvPicPr>
        <p:blipFill>
          <a:blip r:embed="rId3" cstate="print"/>
          <a:srcRect/>
          <a:stretch>
            <a:fillRect/>
          </a:stretch>
        </p:blipFill>
        <p:spPr bwMode="auto">
          <a:xfrm>
            <a:off x="5057800" y="0"/>
            <a:ext cx="1800200" cy="18002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a:solidFill>
                  <a:srgbClr val="7030A0"/>
                </a:solidFill>
                <a:latin typeface="Comic Sans MS" pitchFamily="66" charset="0"/>
              </a:rPr>
              <a:t>Spelling test 2</a:t>
            </a: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a:latin typeface="Comic Sans MS" pitchFamily="66" charset="0"/>
              </a:rPr>
              <a:t>You will be tested on your spellings  in  every</a:t>
            </a:r>
          </a:p>
          <a:p>
            <a:r>
              <a:rPr lang="en-GB" sz="1200" dirty="0">
                <a:latin typeface="Comic Sans MS" pitchFamily="66" charset="0"/>
              </a:rPr>
              <a:t>literacy lesson. </a:t>
            </a:r>
          </a:p>
          <a:p>
            <a:endParaRPr lang="en-GB" sz="1200" dirty="0">
              <a:latin typeface="Comic Sans MS" pitchFamily="66" charset="0"/>
            </a:endParaRPr>
          </a:p>
          <a:p>
            <a:r>
              <a:rPr lang="en-GB" sz="1200" dirty="0">
                <a:latin typeface="Comic Sans MS" pitchFamily="66" charset="0"/>
              </a:rPr>
              <a:t>You are expected to get at least 17/20 right each time. If you do not manage this you will need to re-take the test at another time. </a:t>
            </a:r>
          </a:p>
        </p:txBody>
      </p:sp>
      <p:graphicFrame>
        <p:nvGraphicFramePr>
          <p:cNvPr id="6" name="Table 5"/>
          <p:cNvGraphicFramePr>
            <a:graphicFrameLocks noGrp="1"/>
          </p:cNvGraphicFramePr>
          <p:nvPr>
            <p:extLst>
              <p:ext uri="{D42A27DB-BD31-4B8C-83A1-F6EECF244321}">
                <p14:modId xmlns:p14="http://schemas.microsoft.com/office/powerpoint/2010/main"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extLst>
                    <a:ext uri="{9D8B030D-6E8A-4147-A177-3AD203B41FA5}">
                      <a16:colId xmlns:a16="http://schemas.microsoft.com/office/drawing/2014/main" val="20000"/>
                    </a:ext>
                  </a:extLst>
                </a:gridCol>
                <a:gridCol w="1831118">
                  <a:extLst>
                    <a:ext uri="{9D8B030D-6E8A-4147-A177-3AD203B41FA5}">
                      <a16:colId xmlns:a16="http://schemas.microsoft.com/office/drawing/2014/main" val="20001"/>
                    </a:ext>
                  </a:extLst>
                </a:gridCol>
                <a:gridCol w="1831118">
                  <a:extLst>
                    <a:ext uri="{9D8B030D-6E8A-4147-A177-3AD203B41FA5}">
                      <a16:colId xmlns:a16="http://schemas.microsoft.com/office/drawing/2014/main" val="20002"/>
                    </a:ext>
                  </a:extLst>
                </a:gridCol>
                <a:gridCol w="1831118">
                  <a:extLst>
                    <a:ext uri="{9D8B030D-6E8A-4147-A177-3AD203B41FA5}">
                      <a16:colId xmlns:a16="http://schemas.microsoft.com/office/drawing/2014/main" val="20003"/>
                    </a:ext>
                  </a:extLst>
                </a:gridCol>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Read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Write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Cover and write</a:t>
                      </a:r>
                      <a:r>
                        <a:rPr lang="en-GB" sz="1300" baseline="0" dirty="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42314">
                <a:tc rowSpan="15">
                  <a:txBody>
                    <a:bodyPr/>
                    <a:lstStyle/>
                    <a:p>
                      <a:pPr algn="ctr"/>
                      <a:r>
                        <a:rPr lang="en-GB" sz="1300" dirty="0">
                          <a:solidFill>
                            <a:schemeClr val="tx1"/>
                          </a:solidFill>
                        </a:rPr>
                        <a:t>Commonly misspelt words </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t>Continuous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Creation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Definite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Embarrass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Explanation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Furthermore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Imaginary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Improvise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Moreover</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Outrageous</a:t>
                      </a:r>
                      <a:r>
                        <a:rPr lang="en-GB" sz="1300" baseline="0" dirty="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Parallel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Participation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Physical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Proportion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a:solidFill>
                            <a:schemeClr val="tx1"/>
                          </a:solidFill>
                        </a:rPr>
                        <a:t>Proposition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2314">
                <a:tc rowSpan="5">
                  <a:txBody>
                    <a:bodyPr/>
                    <a:lstStyle/>
                    <a:p>
                      <a:pPr algn="ctr"/>
                      <a:r>
                        <a:rPr lang="en-GB" sz="1300" dirty="0">
                          <a:solidFill>
                            <a:schemeClr val="tx1"/>
                          </a:solidFill>
                        </a:rPr>
                        <a:t>Topic specific words</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74918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3"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a:solidFill>
                  <a:schemeClr val="accent6">
                    <a:lumMod val="75000"/>
                  </a:schemeClr>
                </a:solidFill>
                <a:latin typeface="Comic Sans MS" pitchFamily="66" charset="0"/>
              </a:rPr>
              <a:t>Do you know what all these words mean?</a:t>
            </a:r>
          </a:p>
          <a:p>
            <a:endParaRPr lang="en-GB" sz="1400" dirty="0">
              <a:latin typeface="Comic Sans MS" pitchFamily="66" charset="0"/>
            </a:endParaRPr>
          </a:p>
          <a:p>
            <a:r>
              <a:rPr lang="en-GB" sz="1400" dirty="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370840">
                <a:tc>
                  <a:txBody>
                    <a:bodyPr/>
                    <a:lstStyle/>
                    <a:p>
                      <a:r>
                        <a:rPr lang="en-GB" dirty="0">
                          <a:latin typeface="Comic Sans MS" pitchFamily="66" charset="0"/>
                        </a:rPr>
                        <a:t>Word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a:latin typeface="Comic Sans MS" pitchFamily="66" charset="0"/>
                        </a:rPr>
                        <a:t>Definition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a:solidFill>
                  <a:srgbClr val="0070C0"/>
                </a:solidFill>
                <a:latin typeface="Comic Sans MS" pitchFamily="66" charset="0"/>
              </a:rPr>
              <a:t>Can you think a link? </a:t>
            </a: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Comic Sans MS" pitchFamily="66" charset="0"/>
              </a:rPr>
              <a:t>Sometimes when we learn words it helps us to learn a rhyme or a saying to help us remember how to spell the word. </a:t>
            </a: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130324" y="1619672"/>
            <a:ext cx="6597352" cy="292388"/>
          </a:xfrm>
          <a:prstGeom prst="rect">
            <a:avLst/>
          </a:prstGeom>
          <a:noFill/>
        </p:spPr>
        <p:txBody>
          <a:bodyPr wrap="square" rtlCol="0">
            <a:spAutoFit/>
          </a:bodyPr>
          <a:lstStyle/>
          <a:p>
            <a:pPr algn="ctr"/>
            <a:r>
              <a:rPr lang="en-GB" sz="1300" dirty="0">
                <a:solidFill>
                  <a:srgbClr val="00B050"/>
                </a:solidFill>
                <a:latin typeface="Comic Sans MS" pitchFamily="66" charset="0"/>
              </a:rPr>
              <a:t>Can you create any for the words in the spelling list to help you remember them? </a:t>
            </a:r>
          </a:p>
        </p:txBody>
      </p:sp>
      <p:graphicFrame>
        <p:nvGraphicFramePr>
          <p:cNvPr id="12" name="Table 11"/>
          <p:cNvGraphicFramePr>
            <a:graphicFrameLocks noGrp="1"/>
          </p:cNvGraphicFramePr>
          <p:nvPr/>
        </p:nvGraphicFramePr>
        <p:xfrm>
          <a:off x="332656" y="2051720"/>
          <a:ext cx="6120680" cy="6840761"/>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4752528">
                  <a:extLst>
                    <a:ext uri="{9D8B030D-6E8A-4147-A177-3AD203B41FA5}">
                      <a16:colId xmlns:a16="http://schemas.microsoft.com/office/drawing/2014/main" val="20001"/>
                    </a:ext>
                  </a:extLst>
                </a:gridCol>
              </a:tblGrid>
              <a:tr h="381971">
                <a:tc>
                  <a:txBody>
                    <a:bodyPr/>
                    <a:lstStyle/>
                    <a:p>
                      <a:r>
                        <a:rPr lang="en-GB" sz="1400" dirty="0">
                          <a:latin typeface="Comic Sans MS" pitchFamily="66" charset="0"/>
                        </a:rPr>
                        <a:t>Word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a:latin typeface="Comic Sans MS" pitchFamily="66" charset="0"/>
                        </a:rPr>
                        <a:t>Think a link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uk.queryclick.com/media/uploads/zinnia/Proofreading.jpg"/>
          <p:cNvPicPr>
            <a:picLocks noChangeAspect="1" noChangeArrowheads="1"/>
          </p:cNvPicPr>
          <p:nvPr/>
        </p:nvPicPr>
        <p:blipFill>
          <a:blip r:embed="rId2" cstate="print"/>
          <a:srcRect l="11779" t="11676" b="16812"/>
          <a:stretch>
            <a:fillRect/>
          </a:stretch>
        </p:blipFill>
        <p:spPr bwMode="auto">
          <a:xfrm>
            <a:off x="188640" y="107504"/>
            <a:ext cx="2880320"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212976" y="91738"/>
            <a:ext cx="3501008" cy="2062103"/>
          </a:xfrm>
          <a:prstGeom prst="rect">
            <a:avLst/>
          </a:prstGeom>
          <a:noFill/>
        </p:spPr>
        <p:txBody>
          <a:bodyPr wrap="square" rtlCol="0">
            <a:spAutoFit/>
          </a:bodyPr>
          <a:lstStyle/>
          <a:p>
            <a:r>
              <a:rPr lang="en-GB" dirty="0">
                <a:latin typeface="Comic Sans MS" pitchFamily="66" charset="0"/>
              </a:rPr>
              <a:t>Why is it important to proof read your work and make amendments? </a:t>
            </a:r>
          </a:p>
          <a:p>
            <a:endParaRPr lang="en-GB" dirty="0">
              <a:latin typeface="Comic Sans MS" pitchFamily="66" charset="0"/>
            </a:endParaRPr>
          </a:p>
          <a:p>
            <a:r>
              <a:rPr lang="en-GB" sz="1400" dirty="0">
                <a:latin typeface="Comic Sans MS" pitchFamily="66" charset="0"/>
              </a:rPr>
              <a:t>Create a spider diagram below with as many ideas as you can think of. Don’t just apply this to your school work – think about outside of school as well. </a:t>
            </a:r>
          </a:p>
        </p:txBody>
      </p:sp>
      <p:grpSp>
        <p:nvGrpSpPr>
          <p:cNvPr id="8" name="Group 7"/>
          <p:cNvGrpSpPr/>
          <p:nvPr/>
        </p:nvGrpSpPr>
        <p:grpSpPr>
          <a:xfrm>
            <a:off x="2348880" y="4572000"/>
            <a:ext cx="2169111" cy="1080120"/>
            <a:chOff x="2348880" y="4572000"/>
            <a:chExt cx="2169111" cy="1080120"/>
          </a:xfrm>
        </p:grpSpPr>
        <p:pic>
          <p:nvPicPr>
            <p:cNvPr id="67588" name="Picture 4" descr="http://cliparts.co/cliparts/8iG/GMz/8iGGMz8ia.bmp"/>
            <p:cNvPicPr>
              <a:picLocks noChangeAspect="1" noChangeArrowheads="1"/>
            </p:cNvPicPr>
            <p:nvPr/>
          </p:nvPicPr>
          <p:blipFill>
            <a:blip r:embed="rId3" cstate="print"/>
            <a:srcRect/>
            <a:stretch>
              <a:fillRect/>
            </a:stretch>
          </p:blipFill>
          <p:spPr bwMode="auto">
            <a:xfrm>
              <a:off x="2348880" y="4572000"/>
              <a:ext cx="2169111" cy="1080120"/>
            </a:xfrm>
            <a:prstGeom prst="rect">
              <a:avLst/>
            </a:prstGeom>
            <a:noFill/>
          </p:spPr>
        </p:pic>
        <p:sp>
          <p:nvSpPr>
            <p:cNvPr id="7" name="Rectangle 6"/>
            <p:cNvSpPr/>
            <p:nvPr/>
          </p:nvSpPr>
          <p:spPr>
            <a:xfrm>
              <a:off x="2564904" y="4912876"/>
              <a:ext cx="1800200" cy="523220"/>
            </a:xfrm>
            <a:prstGeom prst="rect">
              <a:avLst/>
            </a:prstGeom>
          </p:spPr>
          <p:txBody>
            <a:bodyPr wrap="square">
              <a:spAutoFit/>
            </a:bodyPr>
            <a:lstStyle/>
            <a:p>
              <a:pPr algn="ctr"/>
              <a:r>
                <a:rPr lang="en-GB" sz="1400" dirty="0">
                  <a:latin typeface="Comic Sans MS" pitchFamily="66" charset="0"/>
                </a:rPr>
                <a:t>Why should I check my work? </a:t>
              </a:r>
              <a:endParaRPr lang="en-GB" sz="140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s-media-cache-ak0.pinimg.com/236x/36/5d/ba/365dbae2b94ba3e9eae71d549cdfaa2a.jpg"/>
          <p:cNvPicPr>
            <a:picLocks noChangeAspect="1" noChangeArrowheads="1"/>
          </p:cNvPicPr>
          <p:nvPr/>
        </p:nvPicPr>
        <p:blipFill>
          <a:blip r:embed="rId2" cstate="print"/>
          <a:srcRect/>
          <a:stretch>
            <a:fillRect/>
          </a:stretch>
        </p:blipFill>
        <p:spPr bwMode="auto">
          <a:xfrm>
            <a:off x="5301208" y="522033"/>
            <a:ext cx="1268760" cy="881615"/>
          </a:xfrm>
          <a:prstGeom prst="rect">
            <a:avLst/>
          </a:prstGeom>
          <a:noFill/>
        </p:spPr>
      </p:pic>
      <p:sp>
        <p:nvSpPr>
          <p:cNvPr id="3" name="Rectangle 2"/>
          <p:cNvSpPr/>
          <p:nvPr/>
        </p:nvSpPr>
        <p:spPr>
          <a:xfrm>
            <a:off x="188640" y="179512"/>
            <a:ext cx="6480720"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ysClr val="windowText" lastClr="000000"/>
                </a:solidFill>
                <a:latin typeface="Comic Sans MS" pitchFamily="66" charset="0"/>
              </a:rPr>
              <a:t>When you are checking through your work the first thing you</a:t>
            </a:r>
          </a:p>
          <a:p>
            <a:r>
              <a:rPr lang="en-GB" sz="1400" dirty="0">
                <a:solidFill>
                  <a:sysClr val="windowText" lastClr="000000"/>
                </a:solidFill>
                <a:latin typeface="Comic Sans MS" pitchFamily="66" charset="0"/>
              </a:rPr>
              <a:t> should check for is correct punctuation and spelling. This is </a:t>
            </a:r>
          </a:p>
          <a:p>
            <a:r>
              <a:rPr lang="en-GB" sz="1400" dirty="0">
                <a:solidFill>
                  <a:sysClr val="windowText" lastClr="000000"/>
                </a:solidFill>
                <a:latin typeface="Comic Sans MS" pitchFamily="66" charset="0"/>
              </a:rPr>
              <a:t>going to be a large focus when you take your exams so it is </a:t>
            </a:r>
          </a:p>
          <a:p>
            <a:r>
              <a:rPr lang="en-GB" sz="1400" dirty="0">
                <a:solidFill>
                  <a:sysClr val="windowText" lastClr="000000"/>
                </a:solidFill>
                <a:latin typeface="Comic Sans MS" pitchFamily="66" charset="0"/>
              </a:rPr>
              <a:t>better to ensure we have it all nailed now! </a:t>
            </a:r>
          </a:p>
          <a:p>
            <a:endParaRPr lang="en-GB" sz="1400" dirty="0">
              <a:solidFill>
                <a:sysClr val="windowText" lastClr="000000"/>
              </a:solidFill>
              <a:latin typeface="Comic Sans MS" pitchFamily="66" charset="0"/>
            </a:endParaRPr>
          </a:p>
          <a:p>
            <a:r>
              <a:rPr lang="en-GB" sz="1400" dirty="0">
                <a:solidFill>
                  <a:sysClr val="windowText" lastClr="000000"/>
                </a:solidFill>
                <a:latin typeface="Comic Sans MS" pitchFamily="66" charset="0"/>
              </a:rPr>
              <a:t>A wrongly placed comma or lack of full stops can change the whole meaning of your piece which could also mean that you lose marks. </a:t>
            </a:r>
          </a:p>
        </p:txBody>
      </p:sp>
      <p:sp>
        <p:nvSpPr>
          <p:cNvPr id="4" name="Rectangle 3"/>
          <p:cNvSpPr/>
          <p:nvPr/>
        </p:nvSpPr>
        <p:spPr>
          <a:xfrm>
            <a:off x="440668" y="1979712"/>
            <a:ext cx="5976664" cy="72008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latin typeface="Comic Sans MS" pitchFamily="66" charset="0"/>
              </a:rPr>
              <a:t>Task: Use a green pen to add in any missing spelling and punctuation errors our writer has made. </a:t>
            </a:r>
          </a:p>
        </p:txBody>
      </p:sp>
      <p:sp>
        <p:nvSpPr>
          <p:cNvPr id="5" name="Rectangle 4"/>
          <p:cNvSpPr/>
          <p:nvPr/>
        </p:nvSpPr>
        <p:spPr>
          <a:xfrm>
            <a:off x="368660" y="2987824"/>
            <a:ext cx="6120680"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GB" sz="1400" dirty="0">
                <a:solidFill>
                  <a:sysClr val="windowText" lastClr="000000"/>
                </a:solidFill>
                <a:latin typeface="Comic Sans MS" pitchFamily="66" charset="0"/>
              </a:rPr>
              <a:t>suddenly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was feeling very sad and alone but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a:t>
            </a:r>
            <a:r>
              <a:rPr lang="en-GB" sz="1400" dirty="0" err="1">
                <a:solidFill>
                  <a:sysClr val="windowText" lastClr="000000"/>
                </a:solidFill>
                <a:latin typeface="Comic Sans MS" pitchFamily="66" charset="0"/>
              </a:rPr>
              <a:t>didnt</a:t>
            </a:r>
            <a:r>
              <a:rPr lang="en-GB" sz="1400" dirty="0">
                <a:solidFill>
                  <a:sysClr val="windowText" lastClr="000000"/>
                </a:solidFill>
                <a:latin typeface="Comic Sans MS" pitchFamily="66" charset="0"/>
              </a:rPr>
              <a:t> know why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stared into the empty bowl but the gold fish just bobbed on the </a:t>
            </a:r>
            <a:r>
              <a:rPr lang="en-GB" sz="1400" dirty="0" err="1">
                <a:solidFill>
                  <a:sysClr val="windowText" lastClr="000000"/>
                </a:solidFill>
                <a:latin typeface="Comic Sans MS" pitchFamily="66" charset="0"/>
              </a:rPr>
              <a:t>surfas</a:t>
            </a:r>
            <a:r>
              <a:rPr lang="en-GB" sz="1400" dirty="0">
                <a:solidFill>
                  <a:sysClr val="windowText" lastClr="000000"/>
                </a:solidFill>
                <a:latin typeface="Comic Sans MS" pitchFamily="66" charset="0"/>
              </a:rPr>
              <a:t> in a </a:t>
            </a:r>
            <a:r>
              <a:rPr lang="en-GB" sz="1400" dirty="0" err="1">
                <a:solidFill>
                  <a:sysClr val="windowText" lastClr="000000"/>
                </a:solidFill>
                <a:latin typeface="Comic Sans MS" pitchFamily="66" charset="0"/>
              </a:rPr>
              <a:t>lyfeless</a:t>
            </a:r>
            <a:r>
              <a:rPr lang="en-GB" sz="1400" dirty="0">
                <a:solidFill>
                  <a:sysClr val="windowText" lastClr="000000"/>
                </a:solidFill>
                <a:latin typeface="Comic Sans MS" pitchFamily="66" charset="0"/>
              </a:rPr>
              <a:t> way the water was very clean and </a:t>
            </a:r>
            <a:r>
              <a:rPr lang="en-GB" sz="1400" dirty="0" err="1">
                <a:solidFill>
                  <a:sysClr val="windowText" lastClr="000000"/>
                </a:solidFill>
                <a:latin typeface="Comic Sans MS" pitchFamily="66" charset="0"/>
              </a:rPr>
              <a:t>sparklin</a:t>
            </a:r>
            <a:r>
              <a:rPr lang="en-GB" sz="1400" dirty="0">
                <a:solidFill>
                  <a:sysClr val="windowText" lastClr="000000"/>
                </a:solidFill>
                <a:latin typeface="Comic Sans MS" pitchFamily="66" charset="0"/>
              </a:rPr>
              <a:t>  </a:t>
            </a:r>
            <a:r>
              <a:rPr lang="en-GB" sz="1400" dirty="0" err="1">
                <a:solidFill>
                  <a:sysClr val="windowText" lastClr="000000"/>
                </a:solidFill>
                <a:latin typeface="Comic Sans MS" pitchFamily="66" charset="0"/>
              </a:rPr>
              <a:t>jeremy</a:t>
            </a:r>
            <a:r>
              <a:rPr lang="en-GB" sz="1400" dirty="0">
                <a:solidFill>
                  <a:sysClr val="windowText" lastClr="000000"/>
                </a:solidFill>
                <a:latin typeface="Comic Sans MS" pitchFamily="66" charset="0"/>
              </a:rPr>
              <a:t> was dead and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had to dispose of his body should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bury him in the garden or should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flush him down the toilet as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thought about it time passed more quickly than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realised it was now two late too go into the garden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walked up the stares to the toilet </a:t>
            </a:r>
            <a:r>
              <a:rPr lang="en-GB" sz="1400" dirty="0" err="1">
                <a:solidFill>
                  <a:sysClr val="windowText" lastClr="000000"/>
                </a:solidFill>
                <a:latin typeface="Comic Sans MS" pitchFamily="66" charset="0"/>
              </a:rPr>
              <a:t>carryin</a:t>
            </a:r>
            <a:r>
              <a:rPr lang="en-GB" sz="1400" dirty="0">
                <a:solidFill>
                  <a:sysClr val="windowText" lastClr="000000"/>
                </a:solidFill>
                <a:latin typeface="Comic Sans MS" pitchFamily="66" charset="0"/>
              </a:rPr>
              <a:t> the heavy bowl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a:t>
            </a:r>
            <a:r>
              <a:rPr lang="en-GB" sz="1400" dirty="0" err="1">
                <a:solidFill>
                  <a:sysClr val="windowText" lastClr="000000"/>
                </a:solidFill>
                <a:latin typeface="Comic Sans MS" pitchFamily="66" charset="0"/>
              </a:rPr>
              <a:t>struggld</a:t>
            </a:r>
            <a:r>
              <a:rPr lang="en-GB" sz="1400" dirty="0">
                <a:solidFill>
                  <a:sysClr val="windowText" lastClr="000000"/>
                </a:solidFill>
                <a:latin typeface="Comic Sans MS" pitchFamily="66" charset="0"/>
              </a:rPr>
              <a:t> to tip the water into the toilet bowl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a:t>
            </a:r>
            <a:r>
              <a:rPr lang="en-GB" sz="1400" dirty="0" err="1">
                <a:solidFill>
                  <a:sysClr val="windowText" lastClr="000000"/>
                </a:solidFill>
                <a:latin typeface="Comic Sans MS" pitchFamily="66" charset="0"/>
              </a:rPr>
              <a:t>didnt</a:t>
            </a:r>
            <a:r>
              <a:rPr lang="en-GB" sz="1400" dirty="0">
                <a:solidFill>
                  <a:sysClr val="windowText" lastClr="000000"/>
                </a:solidFill>
                <a:latin typeface="Comic Sans MS" pitchFamily="66" charset="0"/>
              </a:rPr>
              <a:t> fink about what would happen next and as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a:t>
            </a:r>
            <a:r>
              <a:rPr lang="en-GB" sz="1400" dirty="0" err="1">
                <a:solidFill>
                  <a:sysClr val="windowText" lastClr="000000"/>
                </a:solidFill>
                <a:latin typeface="Comic Sans MS" pitchFamily="66" charset="0"/>
              </a:rPr>
              <a:t>tryed</a:t>
            </a:r>
            <a:r>
              <a:rPr lang="en-GB" sz="1400" dirty="0">
                <a:solidFill>
                  <a:sysClr val="windowText" lastClr="000000"/>
                </a:solidFill>
                <a:latin typeface="Comic Sans MS" pitchFamily="66" charset="0"/>
              </a:rPr>
              <a:t> to flush the water rows up and poured out onto the floor </a:t>
            </a:r>
            <a:r>
              <a:rPr lang="en-GB" sz="1400" dirty="0" err="1">
                <a:solidFill>
                  <a:sysClr val="windowText" lastClr="000000"/>
                </a:solidFill>
                <a:latin typeface="Comic Sans MS" pitchFamily="66" charset="0"/>
              </a:rPr>
              <a:t>jeremy</a:t>
            </a:r>
            <a:r>
              <a:rPr lang="en-GB" sz="1400" dirty="0">
                <a:solidFill>
                  <a:sysClr val="windowText" lastClr="000000"/>
                </a:solidFill>
                <a:latin typeface="Comic Sans MS" pitchFamily="66" charset="0"/>
              </a:rPr>
              <a:t> slide across the tiles toward the door </a:t>
            </a:r>
            <a:r>
              <a:rPr lang="en-GB" sz="1400" dirty="0" err="1">
                <a:solidFill>
                  <a:sysClr val="windowText" lastClr="000000"/>
                </a:solidFill>
                <a:latin typeface="Comic Sans MS" pitchFamily="66" charset="0"/>
              </a:rPr>
              <a:t>i</a:t>
            </a:r>
            <a:r>
              <a:rPr lang="en-GB" sz="1400" dirty="0">
                <a:solidFill>
                  <a:sysClr val="windowText" lastClr="000000"/>
                </a:solidFill>
                <a:latin typeface="Comic Sans MS" pitchFamily="66" charset="0"/>
              </a:rPr>
              <a:t> saw a fluffy paw reach out from the doorway </a:t>
            </a:r>
            <a:r>
              <a:rPr lang="en-GB" sz="1400" dirty="0" err="1">
                <a:solidFill>
                  <a:sysClr val="windowText" lastClr="000000"/>
                </a:solidFill>
                <a:latin typeface="Comic Sans MS" pitchFamily="66" charset="0"/>
              </a:rPr>
              <a:t>jeremy</a:t>
            </a:r>
            <a:r>
              <a:rPr lang="en-GB" sz="1400" dirty="0">
                <a:solidFill>
                  <a:sysClr val="windowText" lastClr="000000"/>
                </a:solidFill>
                <a:latin typeface="Comic Sans MS" pitchFamily="66" charset="0"/>
              </a:rPr>
              <a:t> was gone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49" y="251520"/>
            <a:ext cx="4608511" cy="1738938"/>
          </a:xfrm>
          <a:prstGeom prst="rect">
            <a:avLst/>
          </a:prstGeom>
          <a:noFill/>
        </p:spPr>
        <p:txBody>
          <a:bodyPr wrap="square" rtlCol="0">
            <a:spAutoFit/>
          </a:bodyPr>
          <a:lstStyle/>
          <a:p>
            <a:r>
              <a:rPr lang="en-GB" sz="1400" b="1" dirty="0">
                <a:solidFill>
                  <a:srgbClr val="D60093"/>
                </a:solidFill>
                <a:latin typeface="Comic Sans MS" pitchFamily="66" charset="0"/>
              </a:rPr>
              <a:t>George Crum – accidental inventor of the crisp! </a:t>
            </a:r>
          </a:p>
          <a:p>
            <a:endParaRPr lang="en-GB" sz="600" dirty="0">
              <a:latin typeface="Comic Sans MS" pitchFamily="66" charset="0"/>
            </a:endParaRPr>
          </a:p>
          <a:p>
            <a:r>
              <a:rPr lang="en-GB" sz="1400" dirty="0">
                <a:latin typeface="Comic Sans MS" pitchFamily="66" charset="0"/>
              </a:rPr>
              <a:t>One day a customer sent back his plate of potatoes many times and kept asking for them to be more fried and thinner. Crum lost his temper, sliced the potatoes insanely thin and fried them until they were hard as a rock. To the chef's surprise, the customer loved them and wanted more! </a:t>
            </a:r>
          </a:p>
        </p:txBody>
      </p:sp>
      <p:pic>
        <p:nvPicPr>
          <p:cNvPr id="69635" name="Picture 3" descr="E:\Images\transparent purple arrow.jpg"/>
          <p:cNvPicPr>
            <a:picLocks noChangeAspect="1" noChangeArrowheads="1"/>
          </p:cNvPicPr>
          <p:nvPr/>
        </p:nvPicPr>
        <p:blipFill>
          <a:blip r:embed="rId2" cstate="print"/>
          <a:srcRect/>
          <a:stretch>
            <a:fillRect/>
          </a:stretch>
        </p:blipFill>
        <p:spPr bwMode="auto">
          <a:xfrm rot="12765291">
            <a:off x="2766103" y="1772183"/>
            <a:ext cx="685052" cy="412705"/>
          </a:xfrm>
          <a:prstGeom prst="rect">
            <a:avLst/>
          </a:prstGeom>
          <a:noFill/>
        </p:spPr>
      </p:pic>
      <p:pic>
        <p:nvPicPr>
          <p:cNvPr id="69634" name="Picture 2" descr="http://api.ning.com/files/BykvwnNi9LuMppCBPy7h-K6lfrFNzFhO520QPwUr8dRea3yaviZAVqo2VOT-XD*6p8WVjVndUaxReC2zEIJ*kyHku5QcPFwH/improvement.jpg"/>
          <p:cNvPicPr>
            <a:picLocks noChangeAspect="1" noChangeArrowheads="1"/>
          </p:cNvPicPr>
          <p:nvPr/>
        </p:nvPicPr>
        <p:blipFill>
          <a:blip r:embed="rId3" cstate="print"/>
          <a:srcRect/>
          <a:stretch>
            <a:fillRect/>
          </a:stretch>
        </p:blipFill>
        <p:spPr bwMode="auto">
          <a:xfrm>
            <a:off x="476672" y="2339752"/>
            <a:ext cx="1628800" cy="1084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501008" y="1763688"/>
            <a:ext cx="3168352" cy="158417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Comic Sans MS" pitchFamily="66" charset="0"/>
              </a:rPr>
              <a:t>Why did I tell you this? </a:t>
            </a:r>
          </a:p>
          <a:p>
            <a:pPr algn="ctr"/>
            <a:endParaRPr lang="en-GB" sz="1200" dirty="0">
              <a:latin typeface="Comic Sans MS" pitchFamily="66" charset="0"/>
            </a:endParaRPr>
          </a:p>
          <a:p>
            <a:r>
              <a:rPr lang="en-GB" sz="1200" dirty="0">
                <a:latin typeface="Comic Sans MS" pitchFamily="66" charset="0"/>
              </a:rPr>
              <a:t>It is important to realise that people make mistakes and they can be corrected to make something better through editing and experimenting.  Do not be afraid to change your work after you have written it – it WILL make it better! </a:t>
            </a:r>
          </a:p>
        </p:txBody>
      </p:sp>
      <p:sp>
        <p:nvSpPr>
          <p:cNvPr id="6" name="Rectangle 5"/>
          <p:cNvSpPr/>
          <p:nvPr/>
        </p:nvSpPr>
        <p:spPr>
          <a:xfrm>
            <a:off x="404664" y="3779912"/>
            <a:ext cx="604867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lumMod val="75000"/>
                  </a:schemeClr>
                </a:solidFill>
                <a:latin typeface="Comic Sans MS" pitchFamily="66" charset="0"/>
              </a:rPr>
              <a:t>We are now going to spend time editing the writing from the page before – I think we all agree it is pretty poor! </a:t>
            </a:r>
          </a:p>
        </p:txBody>
      </p:sp>
      <p:pic>
        <p:nvPicPr>
          <p:cNvPr id="69637" name="Picture 5" descr="http://www.nplainfield.org/cms/lib5/NJ01000402/Centricity/domain/977/JackieRobinson/George%20Crum/index.jpg"/>
          <p:cNvPicPr>
            <a:picLocks noChangeAspect="1" noChangeArrowheads="1"/>
          </p:cNvPicPr>
          <p:nvPr/>
        </p:nvPicPr>
        <p:blipFill>
          <a:blip r:embed="rId4" cstate="print"/>
          <a:srcRect/>
          <a:stretch>
            <a:fillRect/>
          </a:stretch>
        </p:blipFill>
        <p:spPr bwMode="auto">
          <a:xfrm>
            <a:off x="5157192" y="179512"/>
            <a:ext cx="1296144" cy="1416716"/>
          </a:xfrm>
          <a:prstGeom prst="rect">
            <a:avLst/>
          </a:prstGeom>
          <a:noFill/>
        </p:spPr>
      </p:pic>
      <p:sp>
        <p:nvSpPr>
          <p:cNvPr id="8" name="TextBox 7"/>
          <p:cNvSpPr txBox="1"/>
          <p:nvPr/>
        </p:nvSpPr>
        <p:spPr>
          <a:xfrm>
            <a:off x="332656" y="4788024"/>
            <a:ext cx="6192688" cy="3600986"/>
          </a:xfrm>
          <a:prstGeom prst="rect">
            <a:avLst/>
          </a:prstGeom>
          <a:noFill/>
        </p:spPr>
        <p:txBody>
          <a:bodyPr wrap="square" rtlCol="0">
            <a:spAutoFit/>
          </a:bodyPr>
          <a:lstStyle/>
          <a:p>
            <a:pPr marL="342900" indent="-342900">
              <a:spcBef>
                <a:spcPts val="600"/>
              </a:spcBef>
              <a:spcAft>
                <a:spcPts val="600"/>
              </a:spcAft>
              <a:buAutoNum type="arabicPeriod"/>
            </a:pPr>
            <a:r>
              <a:rPr lang="en-GB" sz="1400" dirty="0">
                <a:latin typeface="Comic Sans MS" pitchFamily="66" charset="0"/>
              </a:rPr>
              <a:t>Highlight any words that you think could be improved  - put them into the table on the next page and use a thesaurus to find synonyms to replace them. </a:t>
            </a:r>
          </a:p>
          <a:p>
            <a:pPr marL="342900" indent="-342900">
              <a:spcBef>
                <a:spcPts val="600"/>
              </a:spcBef>
              <a:spcAft>
                <a:spcPts val="600"/>
              </a:spcAft>
              <a:buAutoNum type="arabicPeriod"/>
            </a:pPr>
            <a:r>
              <a:rPr lang="en-GB" sz="1400" dirty="0">
                <a:latin typeface="Comic Sans MS" pitchFamily="66" charset="0"/>
              </a:rPr>
              <a:t>Use one colour to highlight two sentences – you are going to change these sentences into complex sentences</a:t>
            </a:r>
          </a:p>
          <a:p>
            <a:pPr marL="342900" indent="-342900">
              <a:spcBef>
                <a:spcPts val="600"/>
              </a:spcBef>
              <a:spcAft>
                <a:spcPts val="600"/>
              </a:spcAft>
              <a:buAutoNum type="arabicPeriod"/>
            </a:pPr>
            <a:r>
              <a:rPr lang="en-GB" sz="1400" dirty="0">
                <a:latin typeface="Comic Sans MS" pitchFamily="66" charset="0"/>
              </a:rPr>
              <a:t> Use another colour to highlight two different sentences – you are going to change these sentences into –</a:t>
            </a:r>
            <a:r>
              <a:rPr lang="en-GB" sz="1400" dirty="0" err="1">
                <a:latin typeface="Comic Sans MS" pitchFamily="66" charset="0"/>
              </a:rPr>
              <a:t>ly</a:t>
            </a:r>
            <a:r>
              <a:rPr lang="en-GB" sz="1400" dirty="0">
                <a:latin typeface="Comic Sans MS" pitchFamily="66" charset="0"/>
              </a:rPr>
              <a:t>, -</a:t>
            </a:r>
            <a:r>
              <a:rPr lang="en-GB" sz="1400" dirty="0" err="1">
                <a:latin typeface="Comic Sans MS" pitchFamily="66" charset="0"/>
              </a:rPr>
              <a:t>ed</a:t>
            </a:r>
            <a:r>
              <a:rPr lang="en-GB" sz="1400" dirty="0">
                <a:latin typeface="Comic Sans MS" pitchFamily="66" charset="0"/>
              </a:rPr>
              <a:t>, -</a:t>
            </a:r>
            <a:r>
              <a:rPr lang="en-GB" sz="1400" dirty="0" err="1">
                <a:latin typeface="Comic Sans MS" pitchFamily="66" charset="0"/>
              </a:rPr>
              <a:t>ing</a:t>
            </a:r>
            <a:r>
              <a:rPr lang="en-GB" sz="1400" dirty="0">
                <a:latin typeface="Comic Sans MS" pitchFamily="66" charset="0"/>
              </a:rPr>
              <a:t> sentence starters </a:t>
            </a:r>
          </a:p>
          <a:p>
            <a:pPr marL="342900" indent="-342900">
              <a:spcBef>
                <a:spcPts val="600"/>
              </a:spcBef>
              <a:spcAft>
                <a:spcPts val="600"/>
              </a:spcAft>
              <a:buAutoNum type="arabicPeriod"/>
            </a:pPr>
            <a:r>
              <a:rPr lang="en-GB" sz="1400" dirty="0">
                <a:latin typeface="Comic Sans MS" pitchFamily="66" charset="0"/>
              </a:rPr>
              <a:t>Highlight one sentence to change into a simile </a:t>
            </a:r>
          </a:p>
          <a:p>
            <a:pPr marL="342900" indent="-342900">
              <a:spcBef>
                <a:spcPts val="600"/>
              </a:spcBef>
              <a:spcAft>
                <a:spcPts val="600"/>
              </a:spcAft>
              <a:buAutoNum type="arabicPeriod"/>
            </a:pPr>
            <a:r>
              <a:rPr lang="en-GB" sz="1400" dirty="0">
                <a:latin typeface="Comic Sans MS" pitchFamily="66" charset="0"/>
              </a:rPr>
              <a:t>Highlight one sentence to change into a metaphor </a:t>
            </a:r>
          </a:p>
          <a:p>
            <a:pPr marL="342900" indent="-342900">
              <a:spcBef>
                <a:spcPts val="600"/>
              </a:spcBef>
              <a:spcAft>
                <a:spcPts val="600"/>
              </a:spcAft>
              <a:buAutoNum type="arabicPeriod"/>
            </a:pPr>
            <a:r>
              <a:rPr lang="en-GB" sz="1400" dirty="0">
                <a:latin typeface="Comic Sans MS" pitchFamily="66" charset="0"/>
              </a:rPr>
              <a:t>Highlight one sentence to change into personification </a:t>
            </a:r>
          </a:p>
          <a:p>
            <a:pPr marL="342900" indent="-342900">
              <a:spcBef>
                <a:spcPts val="600"/>
              </a:spcBef>
              <a:spcAft>
                <a:spcPts val="600"/>
              </a:spcAft>
              <a:buAutoNum type="arabicPeriod"/>
            </a:pPr>
            <a:r>
              <a:rPr lang="en-GB" sz="1400" dirty="0">
                <a:latin typeface="Comic Sans MS" pitchFamily="66" charset="0"/>
              </a:rPr>
              <a:t>Can you add in any extra information that you think the writer has missed? </a:t>
            </a:r>
          </a:p>
        </p:txBody>
      </p:sp>
      <p:sp>
        <p:nvSpPr>
          <p:cNvPr id="9" name="Rectangle 8"/>
          <p:cNvSpPr/>
          <p:nvPr/>
        </p:nvSpPr>
        <p:spPr>
          <a:xfrm>
            <a:off x="1700808" y="8316416"/>
            <a:ext cx="496855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D60093"/>
                </a:solidFill>
                <a:latin typeface="Comic Sans MS" pitchFamily="66" charset="0"/>
              </a:rPr>
              <a:t>Use the following pages to help you create a plan!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5184569" cy="1261884"/>
          </a:xfrm>
          <a:prstGeom prst="rect">
            <a:avLst/>
          </a:prstGeom>
          <a:noFill/>
        </p:spPr>
        <p:txBody>
          <a:bodyPr wrap="square" rtlCol="0">
            <a:spAutoFit/>
          </a:bodyPr>
          <a:lstStyle/>
          <a:p>
            <a:r>
              <a:rPr lang="en-GB" dirty="0">
                <a:solidFill>
                  <a:srgbClr val="FF0066"/>
                </a:solidFill>
                <a:latin typeface="Comic Sans MS" pitchFamily="66" charset="0"/>
              </a:rPr>
              <a:t>Section one: Denotation and connotation </a:t>
            </a:r>
          </a:p>
          <a:p>
            <a:endParaRPr lang="en-GB" sz="1600" dirty="0">
              <a:latin typeface="Comic Sans MS" pitchFamily="66" charset="0"/>
            </a:endParaRPr>
          </a:p>
          <a:p>
            <a:r>
              <a:rPr lang="en-GB" sz="1400" dirty="0">
                <a:latin typeface="Comic Sans MS" pitchFamily="66" charset="0"/>
              </a:rPr>
              <a:t>To be completed by:</a:t>
            </a:r>
          </a:p>
          <a:p>
            <a:endParaRPr lang="en-GB" sz="1400" dirty="0">
              <a:latin typeface="Comic Sans MS" pitchFamily="66" charset="0"/>
            </a:endParaRPr>
          </a:p>
          <a:p>
            <a:r>
              <a:rPr lang="en-GB" sz="1400" dirty="0">
                <a:latin typeface="Comic Sans MS" pitchFamily="66" charset="0"/>
              </a:rPr>
              <a:t>______________________________</a:t>
            </a:r>
          </a:p>
        </p:txBody>
      </p:sp>
      <p:sp>
        <p:nvSpPr>
          <p:cNvPr id="6" name="TextBox 5"/>
          <p:cNvSpPr txBox="1"/>
          <p:nvPr/>
        </p:nvSpPr>
        <p:spPr>
          <a:xfrm>
            <a:off x="1937248" y="1979712"/>
            <a:ext cx="2983509" cy="338554"/>
          </a:xfrm>
          <a:prstGeom prst="rect">
            <a:avLst/>
          </a:prstGeom>
          <a:noFill/>
        </p:spPr>
        <p:txBody>
          <a:bodyPr wrap="none" rtlCol="0">
            <a:spAutoFit/>
          </a:bodyPr>
          <a:lstStyle/>
          <a:p>
            <a:pPr algn="ctr"/>
            <a:r>
              <a:rPr lang="en-GB" sz="1600" dirty="0">
                <a:solidFill>
                  <a:srgbClr val="FF0066"/>
                </a:solidFill>
                <a:latin typeface="Comic Sans MS" pitchFamily="66" charset="0"/>
              </a:rPr>
              <a:t>What do I need to </a:t>
            </a:r>
            <a:r>
              <a:rPr lang="en-GB" sz="1600">
                <a:solidFill>
                  <a:srgbClr val="FF0066"/>
                </a:solidFill>
                <a:latin typeface="Comic Sans MS" pitchFamily="66" charset="0"/>
              </a:rPr>
              <a:t>complete?</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37313419"/>
              </p:ext>
            </p:extLst>
          </p:nvPr>
        </p:nvGraphicFramePr>
        <p:xfrm>
          <a:off x="1143000" y="2411760"/>
          <a:ext cx="5310336" cy="4181837"/>
        </p:xfrm>
        <a:graphic>
          <a:graphicData uri="http://schemas.openxmlformats.org/drawingml/2006/table">
            <a:tbl>
              <a:tblPr firstRow="1" bandRow="1">
                <a:tableStyleId>{5C22544A-7EE6-4342-B048-85BDC9FD1C3A}</a:tableStyleId>
              </a:tblPr>
              <a:tblGrid>
                <a:gridCol w="4829720">
                  <a:extLst>
                    <a:ext uri="{9D8B030D-6E8A-4147-A177-3AD203B41FA5}">
                      <a16:colId xmlns:a16="http://schemas.microsoft.com/office/drawing/2014/main" val="20000"/>
                    </a:ext>
                  </a:extLst>
                </a:gridCol>
                <a:gridCol w="480616">
                  <a:extLst>
                    <a:ext uri="{9D8B030D-6E8A-4147-A177-3AD203B41FA5}">
                      <a16:colId xmlns:a16="http://schemas.microsoft.com/office/drawing/2014/main" val="20001"/>
                    </a:ext>
                  </a:extLst>
                </a:gridCol>
              </a:tblGrid>
              <a:tr h="342314">
                <a:tc>
                  <a:txBody>
                    <a:bodyPr/>
                    <a:lstStyle/>
                    <a:p>
                      <a:r>
                        <a:rPr lang="en-GB" sz="1300" b="0" dirty="0">
                          <a:solidFill>
                            <a:schemeClr val="tx1"/>
                          </a:solidFill>
                          <a:latin typeface="Comic Sans MS" pitchFamily="66" charset="0"/>
                        </a:rPr>
                        <a:t>Spelling</a:t>
                      </a:r>
                      <a:r>
                        <a:rPr lang="en-GB" sz="1300" b="0" baseline="0" dirty="0">
                          <a:solidFill>
                            <a:schemeClr val="tx1"/>
                          </a:solidFill>
                          <a:latin typeface="Comic Sans MS" pitchFamily="66" charset="0"/>
                        </a:rPr>
                        <a:t> test</a:t>
                      </a:r>
                      <a:r>
                        <a:rPr lang="en-GB" sz="1300" b="0" dirty="0">
                          <a:solidFill>
                            <a:schemeClr val="tx1"/>
                          </a:solidFill>
                          <a:latin typeface="Comic Sans MS" pitchFamily="66" charset="0"/>
                        </a:rPr>
                        <a:t> 1</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6383">
                <a:tc>
                  <a:txBody>
                    <a:bodyPr/>
                    <a:lstStyle/>
                    <a:p>
                      <a:r>
                        <a:rPr lang="en-GB" sz="1300" b="0" dirty="0">
                          <a:solidFill>
                            <a:schemeClr val="tx1"/>
                          </a:solidFill>
                          <a:latin typeface="Comic Sans MS" pitchFamily="66" charset="0"/>
                        </a:rPr>
                        <a:t>Complete</a:t>
                      </a:r>
                      <a:r>
                        <a:rPr lang="en-GB" sz="1300" b="0" baseline="0" dirty="0">
                          <a:solidFill>
                            <a:schemeClr val="tx1"/>
                          </a:solidFill>
                          <a:latin typeface="Comic Sans MS" pitchFamily="66" charset="0"/>
                        </a:rPr>
                        <a:t> the </a:t>
                      </a:r>
                      <a:r>
                        <a:rPr lang="en-GB" sz="1300" b="0" i="1" baseline="0" dirty="0">
                          <a:solidFill>
                            <a:schemeClr val="tx1"/>
                          </a:solidFill>
                          <a:latin typeface="Comic Sans MS" pitchFamily="66" charset="0"/>
                        </a:rPr>
                        <a:t>Do you understand these words? </a:t>
                      </a:r>
                      <a:r>
                        <a:rPr lang="en-GB" sz="1300" b="0" i="0" baseline="0" dirty="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Complete the Think a Link page</a:t>
                      </a:r>
                      <a:r>
                        <a:rPr lang="en-GB" sz="1300" b="0" baseline="0" dirty="0">
                          <a:solidFill>
                            <a:schemeClr val="tx1"/>
                          </a:solidFill>
                          <a:latin typeface="Comic Sans MS" pitchFamily="66" charset="0"/>
                        </a:rPr>
                        <a:t>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Read the page on Denotation and Connotation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r>
                        <a:rPr lang="en-GB" sz="1300" b="0" dirty="0">
                          <a:solidFill>
                            <a:schemeClr val="tx1"/>
                          </a:solidFill>
                          <a:latin typeface="Comic Sans MS" pitchFamily="66" charset="0"/>
                        </a:rPr>
                        <a:t>Complete the</a:t>
                      </a:r>
                      <a:r>
                        <a:rPr lang="en-GB" sz="1300" b="0" baseline="0" dirty="0">
                          <a:solidFill>
                            <a:schemeClr val="tx1"/>
                          </a:solidFill>
                          <a:latin typeface="Comic Sans MS" pitchFamily="66" charset="0"/>
                        </a:rPr>
                        <a:t> task on Denotation and Connotation: words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Complete the</a:t>
                      </a:r>
                      <a:r>
                        <a:rPr lang="en-GB" sz="1300" b="0" baseline="0" dirty="0">
                          <a:solidFill>
                            <a:schemeClr val="tx1"/>
                          </a:solidFill>
                          <a:latin typeface="Comic Sans MS" pitchFamily="66" charset="0"/>
                        </a:rPr>
                        <a:t> task on Denotation and Connotation: phrases</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Picking out </a:t>
                      </a:r>
                      <a:r>
                        <a:rPr lang="en-GB" sz="1300" b="1" dirty="0">
                          <a:solidFill>
                            <a:schemeClr val="tx1"/>
                          </a:solidFill>
                          <a:latin typeface="Comic Sans MS" pitchFamily="66" charset="0"/>
                        </a:rPr>
                        <a:t>relevant</a:t>
                      </a:r>
                      <a:r>
                        <a:rPr lang="en-GB" sz="1300" b="0" dirty="0">
                          <a:solidFill>
                            <a:schemeClr val="tx1"/>
                          </a:solidFill>
                          <a:latin typeface="Comic Sans MS" pitchFamily="66" charset="0"/>
                        </a:rPr>
                        <a:t> quotes and phrases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2314">
                <a:tc>
                  <a:txBody>
                    <a:bodyPr/>
                    <a:lstStyle/>
                    <a:p>
                      <a:r>
                        <a:rPr lang="en-GB" sz="1300" b="0" dirty="0">
                          <a:solidFill>
                            <a:schemeClr val="tx1"/>
                          </a:solidFill>
                          <a:latin typeface="Comic Sans MS" pitchFamily="66" charset="0"/>
                        </a:rPr>
                        <a:t>Answer the question on Curley’s Wife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2314">
                <a:tc>
                  <a:txBody>
                    <a:bodyPr/>
                    <a:lstStyle/>
                    <a:p>
                      <a:r>
                        <a:rPr lang="en-GB" sz="1300" b="0" dirty="0">
                          <a:solidFill>
                            <a:schemeClr val="tx1"/>
                          </a:solidFill>
                          <a:latin typeface="Comic Sans MS" pitchFamily="66" charset="0"/>
                        </a:rPr>
                        <a:t>Complete the task: Apply your knowledge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314">
                <a:tc>
                  <a:txBody>
                    <a:bodyPr/>
                    <a:lstStyle/>
                    <a:p>
                      <a:r>
                        <a:rPr lang="en-GB" sz="1300" b="0" dirty="0">
                          <a:solidFill>
                            <a:schemeClr val="tx1"/>
                          </a:solidFill>
                          <a:latin typeface="Comic Sans MS" pitchFamily="66" charset="0"/>
                        </a:rPr>
                        <a:t>Complete the task: A task for your friend</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New vocabulary  Ph and </a:t>
                      </a:r>
                      <a:r>
                        <a:rPr lang="en-GB" sz="1300" b="0" dirty="0" err="1">
                          <a:solidFill>
                            <a:schemeClr val="tx1"/>
                          </a:solidFill>
                          <a:latin typeface="Comic Sans MS" pitchFamily="66" charset="0"/>
                        </a:rPr>
                        <a:t>Th</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2314">
                <a:tc>
                  <a:txBody>
                    <a:bodyPr/>
                    <a:lstStyle/>
                    <a:p>
                      <a:r>
                        <a:rPr lang="en-GB" sz="1300" b="0" dirty="0">
                          <a:solidFill>
                            <a:schemeClr val="tx1"/>
                          </a:solidFill>
                          <a:latin typeface="Comic Sans MS" pitchFamily="66" charset="0"/>
                        </a:rPr>
                        <a:t>Reading comprehension: England’s most capped Player</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804248"/>
            <a:ext cx="6336704" cy="2088232"/>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rgbClr val="7030A0"/>
                </a:solidFill>
                <a:latin typeface="Comic Sans MS" pitchFamily="66" charset="0"/>
              </a:rPr>
              <a:t>Self Assessment: What do I still need to practise from this section? </a:t>
            </a:r>
          </a:p>
        </p:txBody>
      </p:sp>
      <p:pic>
        <p:nvPicPr>
          <p:cNvPr id="2" name="Picture 2" descr="http://mediacdn.snorgcontent.com/media/catalog/product/m/i/misuseofliterallyred_fullpic.png"/>
          <p:cNvPicPr>
            <a:picLocks noChangeAspect="1" noChangeArrowheads="1"/>
          </p:cNvPicPr>
          <p:nvPr/>
        </p:nvPicPr>
        <p:blipFill>
          <a:blip r:embed="rId3" cstate="print"/>
          <a:srcRect l="21993" r="20277"/>
          <a:stretch>
            <a:fillRect/>
          </a:stretch>
        </p:blipFill>
        <p:spPr bwMode="auto">
          <a:xfrm>
            <a:off x="5229200" y="179512"/>
            <a:ext cx="1440160" cy="1814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683568"/>
          <a:ext cx="6264696" cy="8136908"/>
        </p:xfrm>
        <a:graphic>
          <a:graphicData uri="http://schemas.openxmlformats.org/drawingml/2006/table">
            <a:tbl>
              <a:tblPr firstRow="1" bandRow="1">
                <a:tableStyleId>{5C22544A-7EE6-4342-B048-85BDC9FD1C3A}</a:tableStyleId>
              </a:tblPr>
              <a:tblGrid>
                <a:gridCol w="1566174">
                  <a:extLst>
                    <a:ext uri="{9D8B030D-6E8A-4147-A177-3AD203B41FA5}">
                      <a16:colId xmlns:a16="http://schemas.microsoft.com/office/drawing/2014/main" val="20000"/>
                    </a:ext>
                  </a:extLst>
                </a:gridCol>
                <a:gridCol w="4698522">
                  <a:extLst>
                    <a:ext uri="{9D8B030D-6E8A-4147-A177-3AD203B41FA5}">
                      <a16:colId xmlns:a16="http://schemas.microsoft.com/office/drawing/2014/main" val="20001"/>
                    </a:ext>
                  </a:extLst>
                </a:gridCol>
              </a:tblGrid>
              <a:tr h="625916">
                <a:tc>
                  <a:txBody>
                    <a:bodyPr/>
                    <a:lstStyle/>
                    <a:p>
                      <a:pPr algn="ctr"/>
                      <a:r>
                        <a:rPr lang="en-GB" sz="1600" dirty="0">
                          <a:latin typeface="Comic Sans MS" pitchFamily="66" charset="0"/>
                        </a:rPr>
                        <a:t>Original word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600" dirty="0">
                          <a:latin typeface="Comic Sans MS" pitchFamily="66" charset="0"/>
                        </a:rPr>
                        <a:t>Exciting</a:t>
                      </a:r>
                      <a:r>
                        <a:rPr lang="en-GB" sz="1600" baseline="0" dirty="0">
                          <a:latin typeface="Comic Sans MS" pitchFamily="66" charset="0"/>
                        </a:rPr>
                        <a:t> and ambitious synonyms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10000"/>
                  </a:ext>
                </a:extLst>
              </a:tr>
              <a:tr h="625916">
                <a:tc>
                  <a:txBody>
                    <a:bodyPr/>
                    <a:lstStyle/>
                    <a:p>
                      <a:r>
                        <a:rPr lang="en-GB" sz="1400" dirty="0">
                          <a:latin typeface="Comic Sans MS" pitchFamily="66" charset="0"/>
                        </a:rPr>
                        <a:t>Sad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Comic Sans MS" pitchFamily="66" charset="0"/>
                        </a:rPr>
                        <a:t>Melancholy, depressed,</a:t>
                      </a:r>
                      <a:r>
                        <a:rPr lang="en-GB" sz="1400" baseline="0" dirty="0">
                          <a:latin typeface="Comic Sans MS" pitchFamily="66" charset="0"/>
                        </a:rPr>
                        <a:t> miserable, gloomy, cheerless</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3" name="TextBox 2"/>
          <p:cNvSpPr txBox="1"/>
          <p:nvPr/>
        </p:nvSpPr>
        <p:spPr>
          <a:xfrm>
            <a:off x="1936444" y="179512"/>
            <a:ext cx="2985113" cy="369332"/>
          </a:xfrm>
          <a:prstGeom prst="rect">
            <a:avLst/>
          </a:prstGeom>
          <a:noFill/>
        </p:spPr>
        <p:txBody>
          <a:bodyPr wrap="none" rtlCol="0">
            <a:spAutoFit/>
          </a:bodyPr>
          <a:lstStyle/>
          <a:p>
            <a:pPr algn="ctr"/>
            <a:r>
              <a:rPr lang="en-GB" b="1" dirty="0">
                <a:solidFill>
                  <a:srgbClr val="7030A0"/>
                </a:solidFill>
                <a:latin typeface="Comic Sans MS" pitchFamily="66" charset="0"/>
              </a:rPr>
              <a:t>Thesaurus skills needed!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323528"/>
          <a:ext cx="6336706" cy="6624739"/>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20000"/>
                    </a:ext>
                  </a:extLst>
                </a:gridCol>
                <a:gridCol w="2448273">
                  <a:extLst>
                    <a:ext uri="{9D8B030D-6E8A-4147-A177-3AD203B41FA5}">
                      <a16:colId xmlns:a16="http://schemas.microsoft.com/office/drawing/2014/main" val="20001"/>
                    </a:ext>
                  </a:extLst>
                </a:gridCol>
                <a:gridCol w="2808313">
                  <a:extLst>
                    <a:ext uri="{9D8B030D-6E8A-4147-A177-3AD203B41FA5}">
                      <a16:colId xmlns:a16="http://schemas.microsoft.com/office/drawing/2014/main" val="20002"/>
                    </a:ext>
                  </a:extLst>
                </a:gridCol>
              </a:tblGrid>
              <a:tr h="360040">
                <a:tc>
                  <a:txBody>
                    <a:bodyPr/>
                    <a:lstStyle/>
                    <a:p>
                      <a:pPr algn="ct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latin typeface="Comic Sans MS" pitchFamily="66" charset="0"/>
                        </a:rPr>
                        <a:t>Original sentence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400" dirty="0">
                          <a:latin typeface="Comic Sans MS" pitchFamily="66" charset="0"/>
                        </a:rPr>
                        <a:t>Improved sentence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10000"/>
                  </a:ext>
                </a:extLst>
              </a:tr>
              <a:tr h="894957">
                <a:tc rowSpan="2">
                  <a:txBody>
                    <a:bodyPr/>
                    <a:lstStyle/>
                    <a:p>
                      <a:pPr algn="ctr"/>
                      <a:r>
                        <a:rPr lang="en-GB" sz="1100" dirty="0">
                          <a:latin typeface="Comic Sans MS" pitchFamily="66" charset="0"/>
                        </a:rPr>
                        <a:t>Complex sentences</a:t>
                      </a:r>
                      <a:r>
                        <a:rPr lang="en-GB" sz="1100" baseline="0" dirty="0">
                          <a:latin typeface="Comic Sans MS" pitchFamily="66" charset="0"/>
                        </a:rPr>
                        <a:t> </a:t>
                      </a:r>
                      <a:endParaRPr lang="en-GB" sz="11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94957">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94957">
                <a:tc rowSpan="2">
                  <a:txBody>
                    <a:bodyPr/>
                    <a:lstStyle/>
                    <a:p>
                      <a:pPr algn="ctr"/>
                      <a:r>
                        <a:rPr lang="en-GB" sz="1200" dirty="0"/>
                        <a:t>-</a:t>
                      </a:r>
                      <a:r>
                        <a:rPr lang="en-GB" sz="1200" dirty="0" err="1"/>
                        <a:t>ly</a:t>
                      </a:r>
                      <a:r>
                        <a:rPr lang="en-GB" sz="1200" dirty="0"/>
                        <a:t> –</a:t>
                      </a:r>
                      <a:r>
                        <a:rPr lang="en-GB" sz="1200" dirty="0" err="1"/>
                        <a:t>ed</a:t>
                      </a:r>
                      <a:r>
                        <a:rPr lang="en-GB" sz="1200" dirty="0"/>
                        <a:t>  -</a:t>
                      </a:r>
                      <a:r>
                        <a:rPr lang="en-GB" sz="1200" dirty="0" err="1"/>
                        <a:t>ing</a:t>
                      </a:r>
                      <a:r>
                        <a:rPr lang="en-GB" sz="12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94957">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94957">
                <a:tc>
                  <a:txBody>
                    <a:bodyPr/>
                    <a:lstStyle/>
                    <a:p>
                      <a:pPr algn="ctr"/>
                      <a:r>
                        <a:rPr lang="en-GB" sz="1200" dirty="0">
                          <a:latin typeface="Comic Sans MS" pitchFamily="66" charset="0"/>
                        </a:rPr>
                        <a:t>Simile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94957">
                <a:tc>
                  <a:txBody>
                    <a:bodyPr/>
                    <a:lstStyle/>
                    <a:p>
                      <a:pPr algn="ctr"/>
                      <a:r>
                        <a:rPr lang="en-GB" sz="1200" dirty="0">
                          <a:latin typeface="Comic Sans MS" pitchFamily="66" charset="0"/>
                        </a:rPr>
                        <a:t>Metaphor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894957">
                <a:tc>
                  <a:txBody>
                    <a:bodyPr/>
                    <a:lstStyle/>
                    <a:p>
                      <a:pPr algn="ctr"/>
                      <a:r>
                        <a:rPr lang="en-GB" sz="1000" dirty="0">
                          <a:latin typeface="Comic Sans MS" pitchFamily="66" charset="0"/>
                        </a:rPr>
                        <a:t>Personification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3" name="Rectangle 2"/>
          <p:cNvSpPr/>
          <p:nvPr/>
        </p:nvSpPr>
        <p:spPr>
          <a:xfrm>
            <a:off x="332656" y="7092280"/>
            <a:ext cx="6336704" cy="18722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rgbClr val="D60093"/>
                </a:solidFill>
                <a:latin typeface="Comic Sans MS" pitchFamily="66" charset="0"/>
              </a:rPr>
              <a:t>Any additional information?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pPr marL="1703388" indent="0"/>
                      <a:r>
                        <a:rPr lang="en-GB" sz="1400" b="0" dirty="0">
                          <a:solidFill>
                            <a:srgbClr val="FF0000"/>
                          </a:solidFill>
                          <a:latin typeface="Comic Sans MS" pitchFamily="66" charset="0"/>
                        </a:rPr>
                        <a:t>DO NOT simply re-write it how it was –</a:t>
                      </a:r>
                      <a:r>
                        <a:rPr lang="en-GB" sz="1400" b="0" baseline="0" dirty="0">
                          <a:solidFill>
                            <a:srgbClr val="FF0000"/>
                          </a:solidFill>
                          <a:latin typeface="Comic Sans MS" pitchFamily="66" charset="0"/>
                        </a:rPr>
                        <a:t> use all your</a:t>
                      </a:r>
                      <a:endParaRPr lang="en-GB" sz="1400" b="0" dirty="0">
                        <a:solidFill>
                          <a:srgbClr val="FF0000"/>
                        </a:solidFill>
                        <a:latin typeface="Comic Sans MS" pitchFamily="66" charset="0"/>
                      </a:endParaRPr>
                    </a:p>
                  </a:txBody>
                  <a:tcPr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pPr marL="1703388" indent="0"/>
                      <a:r>
                        <a:rPr lang="en-GB" sz="1400" b="0" dirty="0">
                          <a:solidFill>
                            <a:srgbClr val="FF0000"/>
                          </a:solidFill>
                          <a:latin typeface="Comic Sans MS" pitchFamily="66" charset="0"/>
                        </a:rPr>
                        <a:t>plans</a:t>
                      </a:r>
                      <a:r>
                        <a:rPr lang="en-GB" sz="1400" b="0" baseline="0" dirty="0">
                          <a:solidFill>
                            <a:srgbClr val="FF0000"/>
                          </a:solidFill>
                          <a:latin typeface="Comic Sans MS" pitchFamily="66" charset="0"/>
                        </a:rPr>
                        <a:t> and  additional ideas to make your work excellent! </a:t>
                      </a:r>
                      <a:endParaRPr lang="en-GB" sz="1400" b="0" dirty="0">
                        <a:solidFill>
                          <a:srgbClr val="FF0000"/>
                        </a:solidFill>
                        <a:latin typeface="Comic Sans MS" pitchFamily="66" charset="0"/>
                      </a:endParaRPr>
                    </a:p>
                  </a:txBody>
                  <a:tcPr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pic>
        <p:nvPicPr>
          <p:cNvPr id="26625" name="Picture 1" descr="E:\Images\yellow_postit.jpg"/>
          <p:cNvPicPr>
            <a:picLocks noChangeAspect="1" noChangeArrowheads="1"/>
          </p:cNvPicPr>
          <p:nvPr/>
        </p:nvPicPr>
        <p:blipFill>
          <a:blip r:embed="rId2" cstate="print"/>
          <a:srcRect/>
          <a:stretch>
            <a:fillRect/>
          </a:stretch>
        </p:blipFill>
        <p:spPr bwMode="auto">
          <a:xfrm>
            <a:off x="74559" y="72008"/>
            <a:ext cx="1698257" cy="1691680"/>
          </a:xfrm>
          <a:prstGeom prst="rect">
            <a:avLst/>
          </a:prstGeom>
          <a:noFill/>
        </p:spPr>
      </p:pic>
      <p:sp>
        <p:nvSpPr>
          <p:cNvPr id="5" name="TextBox 4"/>
          <p:cNvSpPr txBox="1"/>
          <p:nvPr/>
        </p:nvSpPr>
        <p:spPr>
          <a:xfrm>
            <a:off x="260648" y="539552"/>
            <a:ext cx="1368152" cy="830997"/>
          </a:xfrm>
          <a:prstGeom prst="rect">
            <a:avLst/>
          </a:prstGeom>
          <a:noFill/>
        </p:spPr>
        <p:txBody>
          <a:bodyPr wrap="square" rtlCol="0">
            <a:spAutoFit/>
          </a:bodyPr>
          <a:lstStyle/>
          <a:p>
            <a:pPr algn="ctr"/>
            <a:r>
              <a:rPr lang="en-GB" sz="1200" dirty="0">
                <a:latin typeface="Comic Sans MS" pitchFamily="66" charset="0"/>
              </a:rPr>
              <a:t>Task: You are now going to re-draft the first piece of writing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42314">
                <a:tc>
                  <a:txBody>
                    <a:bodyPr/>
                    <a:lstStyle/>
                    <a:p>
                      <a:r>
                        <a:rPr lang="en-GB" sz="1300" dirty="0">
                          <a:solidFill>
                            <a:schemeClr val="tx1"/>
                          </a:solidFill>
                          <a:latin typeface="Comic Sans MS" pitchFamily="66" charset="0"/>
                        </a:rPr>
                        <a:t>          </a:t>
                      </a:r>
                      <a:r>
                        <a:rPr lang="en-GB" sz="1300" baseline="0" dirty="0">
                          <a:solidFill>
                            <a:schemeClr val="tx1"/>
                          </a:solidFill>
                          <a:latin typeface="Comic Sans MS" pitchFamily="66" charset="0"/>
                        </a:rPr>
                        <a:t> </a:t>
                      </a:r>
                      <a:r>
                        <a:rPr lang="en-GB" sz="1300" dirty="0">
                          <a:solidFill>
                            <a:schemeClr val="tx1"/>
                          </a:solidFill>
                          <a:latin typeface="Comic Sans MS" pitchFamily="66" charset="0"/>
                        </a:rPr>
                        <a:t>Definition </a:t>
                      </a: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r>
                        <a:rPr lang="en-GB" sz="1300" dirty="0">
                          <a:solidFill>
                            <a:schemeClr val="tx1"/>
                          </a:solidFill>
                          <a:latin typeface="Comic Sans MS" pitchFamily="66" charset="0"/>
                        </a:rPr>
                        <a:t>Sentence</a:t>
                      </a:r>
                      <a:r>
                        <a:rPr lang="en-GB" sz="1300" baseline="0" dirty="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FF0000"/>
                </a:solidFill>
                <a:latin typeface="Comic Sans MS" pitchFamily="66" charset="0"/>
              </a:rPr>
              <a:t>Au</a:t>
            </a: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a:solidFill>
                  <a:srgbClr val="FF0000"/>
                </a:solidFill>
                <a:latin typeface="Comic Sans MS" pitchFamily="66" charset="0"/>
              </a:rPr>
              <a:t>Letter </a:t>
            </a: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a:solidFill>
                  <a:srgbClr val="00B0F0"/>
                </a:solidFill>
                <a:latin typeface="Comic Sans MS" pitchFamily="66" charset="0"/>
              </a:rPr>
              <a:t>Word (Adjective)</a:t>
            </a: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00B0F0"/>
                </a:solidFill>
                <a:latin typeface="Comic Sans MS" pitchFamily="66" charset="0"/>
              </a:rPr>
              <a:t>Synonyms</a:t>
            </a: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7030A0"/>
                </a:solidFill>
                <a:latin typeface="Comic Sans MS" pitchFamily="66" charset="0"/>
              </a:rPr>
              <a:t>Antonyms</a:t>
            </a:r>
          </a:p>
        </p:txBody>
      </p:sp>
      <p:graphicFrame>
        <p:nvGraphicFramePr>
          <p:cNvPr id="14" name="Table 13"/>
          <p:cNvGraphicFramePr>
            <a:graphicFrameLocks noGrp="1"/>
          </p:cNvGraphicFramePr>
          <p:nvPr>
            <p:extLst>
              <p:ext uri="{D42A27DB-BD31-4B8C-83A1-F6EECF244321}">
                <p14:modId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42314">
                <a:tc>
                  <a:txBody>
                    <a:bodyPr/>
                    <a:lstStyle/>
                    <a:p>
                      <a:r>
                        <a:rPr lang="en-GB" sz="1300" dirty="0">
                          <a:solidFill>
                            <a:schemeClr val="tx1"/>
                          </a:solidFill>
                          <a:latin typeface="Comic Sans MS" pitchFamily="66" charset="0"/>
                        </a:rPr>
                        <a:t>          </a:t>
                      </a:r>
                      <a:r>
                        <a:rPr lang="en-GB" sz="1300" baseline="0" dirty="0">
                          <a:solidFill>
                            <a:schemeClr val="tx1"/>
                          </a:solidFill>
                          <a:latin typeface="Comic Sans MS" pitchFamily="66" charset="0"/>
                        </a:rPr>
                        <a:t> </a:t>
                      </a:r>
                      <a:r>
                        <a:rPr lang="en-GB" sz="1300" dirty="0">
                          <a:solidFill>
                            <a:schemeClr val="tx1"/>
                          </a:solidFill>
                          <a:latin typeface="Comic Sans MS" pitchFamily="66" charset="0"/>
                        </a:rPr>
                        <a:t>Definition </a:t>
                      </a: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r>
                        <a:rPr lang="en-GB" sz="1300" dirty="0">
                          <a:solidFill>
                            <a:schemeClr val="tx1"/>
                          </a:solidFill>
                          <a:latin typeface="Comic Sans MS" pitchFamily="66" charset="0"/>
                        </a:rPr>
                        <a:t>Sentence</a:t>
                      </a:r>
                      <a:r>
                        <a:rPr lang="en-GB" sz="1300" baseline="0" dirty="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latin typeface="Comic Sans MS" pitchFamily="66" charset="0"/>
              </a:rPr>
              <a:t>Aw</a:t>
            </a: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a:solidFill>
                  <a:srgbClr val="FF0000"/>
                </a:solidFill>
                <a:latin typeface="Comic Sans MS" pitchFamily="66" charset="0"/>
              </a:rPr>
              <a:t>Letter </a:t>
            </a: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a:solidFill>
                  <a:srgbClr val="00B0F0"/>
                </a:solidFill>
                <a:latin typeface="Comic Sans MS" pitchFamily="66" charset="0"/>
              </a:rPr>
              <a:t>Word (Adjective) </a:t>
            </a: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00B0F0"/>
                </a:solidFill>
                <a:latin typeface="Comic Sans MS" pitchFamily="66" charset="0"/>
              </a:rPr>
              <a:t>Synonyms</a:t>
            </a: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7030A0"/>
                </a:solidFill>
                <a:latin typeface="Comic Sans MS" pitchFamily="66" charset="0"/>
              </a:rPr>
              <a:t>Antonyms</a:t>
            </a:r>
          </a:p>
        </p:txBody>
      </p:sp>
    </p:spTree>
    <p:extLst>
      <p:ext uri="{BB962C8B-B14F-4D97-AF65-F5344CB8AC3E}">
        <p14:creationId xmlns:p14="http://schemas.microsoft.com/office/powerpoint/2010/main" val="3627327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415772"/>
          </a:xfrm>
          <a:prstGeom prst="rect">
            <a:avLst/>
          </a:prstGeom>
          <a:noFill/>
        </p:spPr>
        <p:txBody>
          <a:bodyPr wrap="square" rtlCol="0">
            <a:spAutoFit/>
          </a:bodyPr>
          <a:lstStyle/>
          <a:p>
            <a:r>
              <a:rPr lang="en-GB" i="1" dirty="0">
                <a:solidFill>
                  <a:srgbClr val="00B0F0"/>
                </a:solidFill>
                <a:latin typeface="Comic Sans MS" pitchFamily="66" charset="0"/>
              </a:rPr>
              <a:t>‘The Boys’  Toilets ‘ by  Robert </a:t>
            </a:r>
            <a:r>
              <a:rPr lang="en-GB" i="1" dirty="0" err="1">
                <a:solidFill>
                  <a:srgbClr val="00B0F0"/>
                </a:solidFill>
                <a:latin typeface="Comic Sans MS" pitchFamily="66" charset="0"/>
              </a:rPr>
              <a:t>Westall</a:t>
            </a:r>
            <a:r>
              <a:rPr lang="en-GB" i="1" dirty="0">
                <a:solidFill>
                  <a:srgbClr val="00B0F0"/>
                </a:solidFill>
                <a:latin typeface="Comic Sans MS" pitchFamily="66" charset="0"/>
              </a:rPr>
              <a:t>, From Ghost Stories </a:t>
            </a:r>
            <a:endParaRPr lang="en-GB" dirty="0">
              <a:solidFill>
                <a:srgbClr val="00B0F0"/>
              </a:solidFill>
              <a:latin typeface="Comic Sans MS" pitchFamily="66" charset="0"/>
            </a:endParaRPr>
          </a:p>
          <a:p>
            <a:endParaRPr lang="en-GB" dirty="0">
              <a:solidFill>
                <a:srgbClr val="00B0F0"/>
              </a:solidFill>
              <a:latin typeface="Comic Sans MS" pitchFamily="66" charset="0"/>
            </a:endParaRPr>
          </a:p>
          <a:p>
            <a:r>
              <a:rPr lang="en-GB" sz="1600" dirty="0">
                <a:solidFill>
                  <a:srgbClr val="7030A0"/>
                </a:solidFill>
                <a:latin typeface="Comic Sans MS" pitchFamily="66" charset="0"/>
              </a:rPr>
              <a:t>Reading comprehension : Read the extract and answer the questions </a:t>
            </a:r>
            <a:r>
              <a:rPr lang="en-GB" sz="1600" u="sng" dirty="0">
                <a:solidFill>
                  <a:srgbClr val="7030A0"/>
                </a:solidFill>
                <a:latin typeface="Comic Sans MS" pitchFamily="66" charset="0"/>
              </a:rPr>
              <a:t>in as much detail as possible. </a:t>
            </a:r>
          </a:p>
        </p:txBody>
      </p:sp>
      <p:sp>
        <p:nvSpPr>
          <p:cNvPr id="2" name="Rectangle 1"/>
          <p:cNvSpPr/>
          <p:nvPr/>
        </p:nvSpPr>
        <p:spPr>
          <a:xfrm>
            <a:off x="260652" y="1590055"/>
            <a:ext cx="6493714" cy="5262979"/>
          </a:xfrm>
          <a:prstGeom prst="rect">
            <a:avLst/>
          </a:prstGeom>
        </p:spPr>
        <p:txBody>
          <a:bodyPr wrap="square">
            <a:spAutoFit/>
          </a:bodyPr>
          <a:lstStyle/>
          <a:p>
            <a:endParaRPr lang="en-GB" sz="1200" dirty="0">
              <a:latin typeface="Comic Sans MS" pitchFamily="66" charset="0"/>
            </a:endParaRPr>
          </a:p>
          <a:p>
            <a:r>
              <a:rPr lang="en-GB" sz="1200" b="1" dirty="0">
                <a:solidFill>
                  <a:srgbClr val="D60093"/>
                </a:solidFill>
                <a:latin typeface="Comic Sans MS" pitchFamily="66" charset="0"/>
              </a:rPr>
              <a:t>Section 1: </a:t>
            </a:r>
            <a:r>
              <a:rPr lang="en-GB" sz="1200" dirty="0">
                <a:latin typeface="Comic Sans MS" pitchFamily="66" charset="0"/>
              </a:rPr>
              <a:t>The January term started with a scene of sheer disaster. A muddy excavator as chewing its way across the netball-court, breakfasting on the tarmac with </a:t>
            </a:r>
            <a:r>
              <a:rPr lang="en-GB" sz="1200" b="1" dirty="0">
                <a:latin typeface="Comic Sans MS" pitchFamily="66" charset="0"/>
              </a:rPr>
              <a:t>sinuous</a:t>
            </a:r>
            <a:r>
              <a:rPr lang="en-GB" sz="1200" dirty="0">
                <a:latin typeface="Comic Sans MS" pitchFamily="66" charset="0"/>
              </a:rPr>
              <a:t> lunges and terrifying swings of its yellow dinosaur neck.  One of the stone balls had been knocked of the gate posts, and lay in crushed fragments, like a Malteser  trodden  on by a giant. The entrance to the science wing was blocked with pile of </a:t>
            </a:r>
            <a:r>
              <a:rPr lang="en-GB" sz="1200" b="1" dirty="0">
                <a:latin typeface="Comic Sans MS" pitchFamily="66" charset="0"/>
              </a:rPr>
              <a:t>ochreous </a:t>
            </a:r>
            <a:r>
              <a:rPr lang="en-GB" sz="1200" dirty="0">
                <a:latin typeface="Comic Sans MS" pitchFamily="66" charset="0"/>
              </a:rPr>
              <a:t>clay, and curved  glazed drainpipes were heaped like school dinners ‘ macaroni. </a:t>
            </a:r>
          </a:p>
          <a:p>
            <a:endParaRPr lang="en-GB" sz="1200" dirty="0">
              <a:latin typeface="Comic Sans MS" pitchFamily="66" charset="0"/>
            </a:endParaRPr>
          </a:p>
          <a:p>
            <a:r>
              <a:rPr lang="en-GB" sz="1200" dirty="0">
                <a:latin typeface="Comic Sans MS" pitchFamily="66" charset="0"/>
              </a:rPr>
              <a:t>The girls hung round  in groups. One girl came back from the indoor toilets saying Miss Bowker was phoning the Council, and using words that Eliza Bottom had nearly been expelled for last term... </a:t>
            </a:r>
          </a:p>
          <a:p>
            <a:endParaRPr lang="en-GB" sz="1200" dirty="0">
              <a:latin typeface="Comic Sans MS" pitchFamily="66" charset="0"/>
            </a:endParaRPr>
          </a:p>
          <a:p>
            <a:r>
              <a:rPr lang="en-GB" sz="1200" dirty="0">
                <a:latin typeface="Comic Sans MS" pitchFamily="66" charset="0"/>
              </a:rPr>
              <a:t>The next girl came back from the toilets saying that Miss Bowker was nearly crying. </a:t>
            </a:r>
          </a:p>
          <a:p>
            <a:endParaRPr lang="en-GB" sz="1200" dirty="0">
              <a:latin typeface="Comic Sans MS" pitchFamily="66" charset="0"/>
            </a:endParaRPr>
          </a:p>
          <a:p>
            <a:r>
              <a:rPr lang="en-GB" sz="1200" dirty="0">
                <a:latin typeface="Comic Sans MS" pitchFamily="66" charset="0"/>
              </a:rPr>
              <a:t>Which was definitely a lie, because here was Miss Bowker now, come out to </a:t>
            </a:r>
            <a:r>
              <a:rPr lang="en-GB" sz="1200" dirty="0" err="1">
                <a:latin typeface="Comic Sans MS" pitchFamily="66" charset="0"/>
              </a:rPr>
              <a:t>to</a:t>
            </a:r>
            <a:r>
              <a:rPr lang="en-GB" sz="1200" dirty="0">
                <a:latin typeface="Comic Sans MS" pitchFamily="66" charset="0"/>
              </a:rPr>
              <a:t> address them in her best sheepskin coat. Though she was wearing fresh make-up, and her eyes were suspiciously bright, her famous chin was up. She was brief and, and to the point. There was an underground link in the central heating; till it was mended they would be using the old Harvest Road Boys’ school. They would march across now, by forms, in good order, in charge of the prefects. </a:t>
            </a:r>
          </a:p>
          <a:p>
            <a:endParaRPr lang="en-GB" sz="1200" dirty="0">
              <a:latin typeface="Comic Sans MS" pitchFamily="66" charset="0"/>
            </a:endParaRPr>
          </a:p>
          <a:p>
            <a:r>
              <a:rPr lang="en-GB" sz="1200" b="1" dirty="0">
                <a:solidFill>
                  <a:srgbClr val="D60093"/>
                </a:solidFill>
                <a:latin typeface="Comic Sans MS" pitchFamily="66" charset="0"/>
              </a:rPr>
              <a:t>Section 2: </a:t>
            </a:r>
            <a:r>
              <a:rPr lang="en-GB" sz="1200" dirty="0">
                <a:latin typeface="Comic Sans MS" pitchFamily="66" charset="0"/>
              </a:rPr>
              <a:t>Then the marching little columns came to a miserable little hump-backed bridge  over a solitary railway line., empty and rusting. Beyond were the same kind of houses; but afflicted by some dreadful  disease, of which the symptoms were a rash of small window-panes, flaking paint, overgrown funereal privet-hedges and sagging gates that would never shut again. And then it seemed to grow colder still, as the slum-clearances started, a great empty plain of broken brick, and the wind hit them full, sandpapering faces and sending grey berets cartwheeling into the wilderness. </a:t>
            </a:r>
            <a:endParaRPr lang="en-GB" sz="1200" b="1" dirty="0">
              <a:solidFill>
                <a:srgbClr val="D60093"/>
              </a:solidFill>
              <a:latin typeface="Comic Sans MS" pitchFamily="66" charset="0"/>
            </a:endParaRPr>
          </a:p>
        </p:txBody>
      </p:sp>
      <p:pic>
        <p:nvPicPr>
          <p:cNvPr id="6146" name="Picture 2" descr="http://www.berkeley.k12.sc.us/imageGallery/EWyatt277/school2.jpg"/>
          <p:cNvPicPr>
            <a:picLocks noChangeAspect="1" noChangeArrowheads="1"/>
          </p:cNvPicPr>
          <p:nvPr/>
        </p:nvPicPr>
        <p:blipFill>
          <a:blip r:embed="rId2" cstate="print"/>
          <a:srcRect/>
          <a:stretch>
            <a:fillRect/>
          </a:stretch>
        </p:blipFill>
        <p:spPr bwMode="auto">
          <a:xfrm>
            <a:off x="5373216" y="35496"/>
            <a:ext cx="1359091" cy="136815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rindley.typepad.com/colophon/images/2008/03/31/queue_final.jpg"/>
          <p:cNvPicPr>
            <a:picLocks noChangeAspect="1" noChangeArrowheads="1"/>
          </p:cNvPicPr>
          <p:nvPr/>
        </p:nvPicPr>
        <p:blipFill>
          <a:blip r:embed="rId2" cstate="print"/>
          <a:srcRect/>
          <a:stretch>
            <a:fillRect/>
          </a:stretch>
        </p:blipFill>
        <p:spPr bwMode="auto">
          <a:xfrm>
            <a:off x="116632" y="107504"/>
            <a:ext cx="1512640" cy="1728192"/>
          </a:xfrm>
          <a:prstGeom prst="rect">
            <a:avLst/>
          </a:prstGeom>
          <a:noFill/>
        </p:spPr>
      </p:pic>
      <p:sp>
        <p:nvSpPr>
          <p:cNvPr id="7" name="TextBox 6"/>
          <p:cNvSpPr txBox="1"/>
          <p:nvPr/>
        </p:nvSpPr>
        <p:spPr>
          <a:xfrm>
            <a:off x="1538407" y="746284"/>
            <a:ext cx="1170513" cy="400110"/>
          </a:xfrm>
          <a:prstGeom prst="rect">
            <a:avLst/>
          </a:prstGeom>
          <a:noFill/>
        </p:spPr>
        <p:txBody>
          <a:bodyPr wrap="none" rtlCol="0">
            <a:spAutoFit/>
          </a:bodyPr>
          <a:lstStyle/>
          <a:p>
            <a:r>
              <a:rPr lang="en-GB" sz="2000" dirty="0">
                <a:latin typeface="Comic Sans MS" pitchFamily="66" charset="0"/>
              </a:rPr>
              <a:t>uestions</a:t>
            </a:r>
          </a:p>
        </p:txBody>
      </p:sp>
      <p:sp>
        <p:nvSpPr>
          <p:cNvPr id="65541" name="Text Box 5"/>
          <p:cNvSpPr txBox="1">
            <a:spLocks noChangeArrowheads="1"/>
          </p:cNvSpPr>
          <p:nvPr/>
        </p:nvSpPr>
        <p:spPr bwMode="auto">
          <a:xfrm>
            <a:off x="368660" y="2195736"/>
            <a:ext cx="6120680" cy="51845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a:ln>
                  <a:noFill/>
                </a:ln>
                <a:solidFill>
                  <a:schemeClr val="tx1"/>
                </a:solidFill>
                <a:effectLst/>
                <a:latin typeface="Comic Sans MS" pitchFamily="66" charset="0"/>
                <a:cs typeface="Arial" pitchFamily="34" charset="0"/>
              </a:rPr>
              <a:t>What kind of atmosphere is built up in section</a:t>
            </a:r>
            <a:r>
              <a:rPr kumimoji="0" lang="en-GB" sz="1200" b="0" i="0" u="none" strike="noStrike" cap="none" normalizeH="0" dirty="0">
                <a:ln>
                  <a:noFill/>
                </a:ln>
                <a:solidFill>
                  <a:schemeClr val="tx1"/>
                </a:solidFill>
                <a:effectLst/>
                <a:latin typeface="Comic Sans MS" pitchFamily="66" charset="0"/>
                <a:cs typeface="Arial" pitchFamily="34" charset="0"/>
              </a:rPr>
              <a:t> 1? </a:t>
            </a:r>
            <a:endParaRPr kumimoji="0" lang="en-GB" sz="1200" b="0" i="0" u="none" strike="noStrike" cap="none" normalizeH="0" baseline="0" dirty="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a:ln>
                  <a:noFill/>
                </a:ln>
                <a:solidFill>
                  <a:schemeClr val="tx1"/>
                </a:solidFill>
                <a:effectLst/>
                <a:latin typeface="Comic Sans MS" pitchFamily="66" charset="0"/>
                <a:cs typeface="Arial" pitchFamily="34" charset="0"/>
              </a:rPr>
              <a:t>Pick three images from section 1 that help to build up this atmosphere. Write</a:t>
            </a:r>
            <a:r>
              <a:rPr kumimoji="0" lang="en-GB" sz="1200" b="0" i="0" u="none" strike="noStrike" cap="none" normalizeH="0" dirty="0">
                <a:ln>
                  <a:noFill/>
                </a:ln>
                <a:solidFill>
                  <a:schemeClr val="tx1"/>
                </a:solidFill>
                <a:effectLst/>
                <a:latin typeface="Comic Sans MS" pitchFamily="66" charset="0"/>
                <a:cs typeface="Arial" pitchFamily="34" charset="0"/>
              </a:rPr>
              <a:t> down two ideas for each image what is the </a:t>
            </a:r>
            <a:r>
              <a:rPr kumimoji="0" lang="en-GB" sz="1200" b="1" i="0" u="sng" strike="noStrike" cap="none" normalizeH="0" dirty="0">
                <a:ln>
                  <a:noFill/>
                </a:ln>
                <a:solidFill>
                  <a:schemeClr val="tx1"/>
                </a:solidFill>
                <a:effectLst/>
                <a:latin typeface="Comic Sans MS" pitchFamily="66" charset="0"/>
                <a:cs typeface="Arial" pitchFamily="34" charset="0"/>
              </a:rPr>
              <a:t>denotation</a:t>
            </a:r>
            <a:r>
              <a:rPr kumimoji="0" lang="en-GB" sz="1200" b="0" i="0" u="none" strike="noStrike" cap="none" normalizeH="0" dirty="0">
                <a:ln>
                  <a:noFill/>
                </a:ln>
                <a:solidFill>
                  <a:schemeClr val="tx1"/>
                </a:solidFill>
                <a:effectLst/>
                <a:latin typeface="Comic Sans MS" pitchFamily="66" charset="0"/>
                <a:cs typeface="Arial" pitchFamily="34" charset="0"/>
              </a:rPr>
              <a:t>? What is the </a:t>
            </a:r>
            <a:r>
              <a:rPr kumimoji="0" lang="en-GB" sz="1200" b="1" i="0" u="sng" strike="noStrike" cap="none" normalizeH="0" dirty="0">
                <a:ln>
                  <a:noFill/>
                </a:ln>
                <a:solidFill>
                  <a:schemeClr val="tx1"/>
                </a:solidFill>
                <a:effectLst/>
                <a:latin typeface="Comic Sans MS" pitchFamily="66" charset="0"/>
                <a:cs typeface="Arial" pitchFamily="34" charset="0"/>
              </a:rPr>
              <a:t>connotation</a:t>
            </a:r>
            <a:r>
              <a:rPr kumimoji="0" lang="en-GB" sz="1200" b="0" i="0" u="none" strike="noStrike" cap="none" normalizeH="0" dirty="0">
                <a:ln>
                  <a:noFill/>
                </a:ln>
                <a:solidFill>
                  <a:schemeClr val="tx1"/>
                </a:solidFill>
                <a:effectLst/>
                <a:latin typeface="Comic Sans MS" pitchFamily="66" charset="0"/>
                <a:cs typeface="Arial" pitchFamily="34" charset="0"/>
              </a:rPr>
              <a:t>?  (If you cannot remember what this means check in section one of the literacy pack!) </a:t>
            </a:r>
            <a:endParaRPr kumimoji="0" lang="en-GB" sz="1200" b="0" i="0" u="none" strike="noStrike" cap="none" normalizeH="0" baseline="0" dirty="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lang="en-GB" sz="1200" dirty="0">
                <a:latin typeface="Comic Sans MS" pitchFamily="66" charset="0"/>
                <a:cs typeface="Arial" pitchFamily="34" charset="0"/>
              </a:rPr>
              <a:t>What mood and effect is created by the following quotes? </a:t>
            </a:r>
          </a:p>
          <a:p>
            <a:pPr marL="630238" lvl="0" indent="-361950" fontAlgn="base">
              <a:spcBef>
                <a:spcPct val="0"/>
              </a:spcBef>
              <a:spcAft>
                <a:spcPts val="1000"/>
              </a:spcAft>
              <a:buFont typeface="+mj-lt"/>
              <a:buAutoNum type="alphaLcParenR"/>
            </a:pPr>
            <a:r>
              <a:rPr lang="en-GB" sz="1200" dirty="0">
                <a:latin typeface="Comic Sans MS" pitchFamily="66" charset="0"/>
                <a:cs typeface="Arial" pitchFamily="34" charset="0"/>
              </a:rPr>
              <a:t>‘a miserable little hump-backed bridge’</a:t>
            </a:r>
          </a:p>
          <a:p>
            <a:pPr marL="630238" lvl="0" indent="-361950" fontAlgn="base">
              <a:spcBef>
                <a:spcPct val="0"/>
              </a:spcBef>
              <a:spcAft>
                <a:spcPts val="1000"/>
              </a:spcAft>
              <a:buFont typeface="+mj-lt"/>
              <a:buAutoNum type="alphaLcParenR"/>
            </a:pPr>
            <a:r>
              <a:rPr lang="en-GB" sz="1200" dirty="0">
                <a:latin typeface="Comic Sans MS" pitchFamily="66" charset="0"/>
                <a:cs typeface="Arial" pitchFamily="34" charset="0"/>
              </a:rPr>
              <a:t>‘a solitary railway line’ </a:t>
            </a:r>
          </a:p>
          <a:p>
            <a:pPr marL="630238" lvl="0" indent="-361950" fontAlgn="base">
              <a:spcBef>
                <a:spcPct val="0"/>
              </a:spcBef>
              <a:spcAft>
                <a:spcPts val="1000"/>
              </a:spcAft>
              <a:buFont typeface="+mj-lt"/>
              <a:buAutoNum type="alphaLcParenR"/>
            </a:pPr>
            <a:r>
              <a:rPr lang="en-GB" sz="1200" dirty="0">
                <a:latin typeface="Comic Sans MS" pitchFamily="66" charset="0"/>
                <a:cs typeface="Arial" pitchFamily="34" charset="0"/>
              </a:rPr>
              <a:t>‘houses...afflicted by some dreadful disease’ </a:t>
            </a: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kumimoji="0" lang="en-GB" sz="1200" b="0" i="0" u="none" strike="noStrike" cap="none" normalizeH="0" baseline="0" dirty="0">
                <a:ln>
                  <a:noFill/>
                </a:ln>
                <a:solidFill>
                  <a:schemeClr val="tx1"/>
                </a:solidFill>
                <a:effectLst/>
                <a:latin typeface="Comic Sans MS" pitchFamily="66" charset="0"/>
                <a:cs typeface="Arial" pitchFamily="34" charset="0"/>
              </a:rPr>
              <a:t>How does the description of the weather add to the mood? </a:t>
            </a: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kumimoji="0" lang="en-GB" sz="1200" b="0" i="0" u="none" strike="noStrike" cap="none" normalizeH="0" baseline="0" dirty="0">
                <a:ln>
                  <a:noFill/>
                </a:ln>
                <a:solidFill>
                  <a:schemeClr val="tx1"/>
                </a:solidFill>
                <a:effectLst/>
                <a:latin typeface="Comic Sans MS" pitchFamily="66" charset="0"/>
                <a:cs typeface="Arial" pitchFamily="34" charset="0"/>
              </a:rPr>
              <a:t>What does the word ‘funereal’ suggest about the privet hedges? </a:t>
            </a:r>
            <a:endParaRPr kumimoji="0" lang="en-GB" sz="1200" b="0" i="0" u="none" strike="noStrike" cap="none" normalizeH="0" dirty="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lang="en-GB" sz="1200" baseline="0" dirty="0">
                <a:latin typeface="Comic Sans MS" pitchFamily="66" charset="0"/>
                <a:cs typeface="Arial" pitchFamily="34" charset="0"/>
              </a:rPr>
              <a:t>Can you highlight any other language</a:t>
            </a:r>
            <a:r>
              <a:rPr lang="en-GB" sz="1200" dirty="0">
                <a:latin typeface="Comic Sans MS" pitchFamily="66" charset="0"/>
                <a:cs typeface="Arial" pitchFamily="34" charset="0"/>
              </a:rPr>
              <a:t> devices in this piece and explain their detonation and connotation?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a:latin typeface="Comic Sans MS" pitchFamily="66" charset="0"/>
              </a:rPr>
              <a:t>Answer your questions in detail here: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a:solidFill>
                  <a:srgbClr val="FF0066"/>
                </a:solidFill>
                <a:latin typeface="Comic Sans MS" pitchFamily="66" charset="0"/>
              </a:rPr>
              <a:t>Section three: Metalanguage</a:t>
            </a:r>
          </a:p>
          <a:p>
            <a:endParaRPr lang="en-GB" sz="1600" dirty="0">
              <a:latin typeface="Comic Sans MS" pitchFamily="66" charset="0"/>
            </a:endParaRPr>
          </a:p>
          <a:p>
            <a:r>
              <a:rPr lang="en-GB" sz="1400" dirty="0">
                <a:latin typeface="Comic Sans MS" pitchFamily="66" charset="0"/>
              </a:rPr>
              <a:t>To be completed by:</a:t>
            </a:r>
          </a:p>
          <a:p>
            <a:endParaRPr lang="en-GB" sz="1400" dirty="0">
              <a:latin typeface="Comic Sans MS" pitchFamily="66" charset="0"/>
            </a:endParaRPr>
          </a:p>
          <a:p>
            <a:r>
              <a:rPr lang="en-GB" sz="1400" dirty="0">
                <a:latin typeface="Comic Sans MS" pitchFamily="66" charset="0"/>
              </a:rPr>
              <a:t>______________________________</a:t>
            </a: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a:solidFill>
                  <a:srgbClr val="FF0066"/>
                </a:solidFill>
                <a:latin typeface="Comic Sans MS" pitchFamily="66" charset="0"/>
              </a:rPr>
              <a:t>What do I need to complete over the next two weeks? </a:t>
            </a:r>
          </a:p>
        </p:txBody>
      </p:sp>
      <p:graphicFrame>
        <p:nvGraphicFramePr>
          <p:cNvPr id="7" name="Table 6"/>
          <p:cNvGraphicFramePr>
            <a:graphicFrameLocks noGrp="1"/>
          </p:cNvGraphicFramePr>
          <p:nvPr>
            <p:extLst>
              <p:ext uri="{D42A27DB-BD31-4B8C-83A1-F6EECF244321}">
                <p14:modId xmlns:p14="http://schemas.microsoft.com/office/powerpoint/2010/main" val="778696421"/>
              </p:ext>
            </p:extLst>
          </p:nvPr>
        </p:nvGraphicFramePr>
        <p:xfrm>
          <a:off x="1143000" y="3165229"/>
          <a:ext cx="4878288" cy="3286440"/>
        </p:xfrm>
        <a:graphic>
          <a:graphicData uri="http://schemas.openxmlformats.org/drawingml/2006/table">
            <a:tbl>
              <a:tblPr firstRow="1" bandRow="1">
                <a:tableStyleId>{5C22544A-7EE6-4342-B048-85BDC9FD1C3A}</a:tableStyleId>
              </a:tblPr>
              <a:tblGrid>
                <a:gridCol w="4436775">
                  <a:extLst>
                    <a:ext uri="{9D8B030D-6E8A-4147-A177-3AD203B41FA5}">
                      <a16:colId xmlns:a16="http://schemas.microsoft.com/office/drawing/2014/main" val="20000"/>
                    </a:ext>
                  </a:extLst>
                </a:gridCol>
                <a:gridCol w="441513">
                  <a:extLst>
                    <a:ext uri="{9D8B030D-6E8A-4147-A177-3AD203B41FA5}">
                      <a16:colId xmlns:a16="http://schemas.microsoft.com/office/drawing/2014/main" val="20001"/>
                    </a:ext>
                  </a:extLst>
                </a:gridCol>
              </a:tblGrid>
              <a:tr h="410805">
                <a:tc>
                  <a:txBody>
                    <a:bodyPr/>
                    <a:lstStyle/>
                    <a:p>
                      <a:r>
                        <a:rPr lang="en-GB" sz="1300" b="0" dirty="0">
                          <a:solidFill>
                            <a:schemeClr val="tx1"/>
                          </a:solidFill>
                          <a:latin typeface="Comic Sans MS" pitchFamily="66" charset="0"/>
                        </a:rPr>
                        <a:t>Spelling</a:t>
                      </a:r>
                      <a:r>
                        <a:rPr lang="en-GB" sz="1300" b="0" baseline="0" dirty="0">
                          <a:solidFill>
                            <a:schemeClr val="tx1"/>
                          </a:solidFill>
                          <a:latin typeface="Comic Sans MS" pitchFamily="66" charset="0"/>
                        </a:rPr>
                        <a:t> test 3</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0805">
                <a:tc>
                  <a:txBody>
                    <a:bodyPr/>
                    <a:lstStyle/>
                    <a:p>
                      <a:r>
                        <a:rPr lang="en-GB" sz="1300" b="0" dirty="0">
                          <a:solidFill>
                            <a:schemeClr val="tx1"/>
                          </a:solidFill>
                          <a:latin typeface="Comic Sans MS" pitchFamily="66" charset="0"/>
                        </a:rPr>
                        <a:t>Complete</a:t>
                      </a:r>
                      <a:r>
                        <a:rPr lang="en-GB" sz="1300" b="0" i="1" baseline="0" dirty="0">
                          <a:solidFill>
                            <a:schemeClr val="tx1"/>
                          </a:solidFill>
                          <a:latin typeface="Comic Sans MS" pitchFamily="66" charset="0"/>
                        </a:rPr>
                        <a:t> Do you know the meaning of this word? </a:t>
                      </a:r>
                      <a:r>
                        <a:rPr lang="en-GB" sz="1300" b="0" i="0" baseline="0" dirty="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0805">
                <a:tc>
                  <a:txBody>
                    <a:bodyPr/>
                    <a:lstStyle/>
                    <a:p>
                      <a:r>
                        <a:rPr lang="en-GB" sz="1300" b="0" i="0" dirty="0">
                          <a:solidFill>
                            <a:schemeClr val="tx1"/>
                          </a:solidFill>
                          <a:latin typeface="Comic Sans MS" pitchFamily="66" charset="0"/>
                        </a:rPr>
                        <a:t>Complete the think a link page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dirty="0">
                          <a:solidFill>
                            <a:schemeClr val="tx1"/>
                          </a:solidFill>
                          <a:latin typeface="Comic Sans MS" pitchFamily="66" charset="0"/>
                        </a:rPr>
                        <a:t>Complete the task on revising metalanguage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0805">
                <a:tc>
                  <a:txBody>
                    <a:bodyPr/>
                    <a:lstStyle/>
                    <a:p>
                      <a:r>
                        <a:rPr lang="en-GB" sz="1300" b="0" dirty="0">
                          <a:solidFill>
                            <a:schemeClr val="tx1"/>
                          </a:solidFill>
                          <a:latin typeface="Comic Sans MS" pitchFamily="66" charset="0"/>
                        </a:rPr>
                        <a:t>Read the page on Adverbs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0805">
                <a:tc>
                  <a:txBody>
                    <a:bodyPr/>
                    <a:lstStyle/>
                    <a:p>
                      <a:r>
                        <a:rPr lang="en-GB" sz="1300" b="0" dirty="0">
                          <a:solidFill>
                            <a:schemeClr val="tx1"/>
                          </a:solidFill>
                          <a:latin typeface="Comic Sans MS" pitchFamily="66" charset="0"/>
                        </a:rPr>
                        <a:t>Complete the three tasks on adverbs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New Vocabulary: Au and Aw</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Comic Sans MS" pitchFamily="66" charset="0"/>
                        </a:rPr>
                        <a:t>Comprehension on </a:t>
                      </a:r>
                      <a:r>
                        <a:rPr lang="en-GB" sz="1300" b="0" i="1" dirty="0">
                          <a:solidFill>
                            <a:schemeClr val="tx1"/>
                          </a:solidFill>
                          <a:latin typeface="Comic Sans MS" pitchFamily="66" charset="0"/>
                        </a:rPr>
                        <a:t>Nothing to be afraid of</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765474"/>
            <a:ext cx="6336704" cy="2127006"/>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rgbClr val="7030A0"/>
                </a:solidFill>
                <a:latin typeface="Comic Sans MS" pitchFamily="66" charset="0"/>
              </a:rPr>
              <a:t>Self Assessment: What do I still need to practise from this section? </a:t>
            </a:r>
          </a:p>
        </p:txBody>
      </p:sp>
      <p:pic>
        <p:nvPicPr>
          <p:cNvPr id="18434" name="Picture 2" descr="http://europimpulse.com/index/wp-content/uploads/2013/07/shout-out-300x212.jpg"/>
          <p:cNvPicPr>
            <a:picLocks noChangeAspect="1" noChangeArrowheads="1"/>
          </p:cNvPicPr>
          <p:nvPr/>
        </p:nvPicPr>
        <p:blipFill>
          <a:blip r:embed="rId3" cstate="print"/>
          <a:srcRect t="24962" r="40319"/>
          <a:stretch>
            <a:fillRect/>
          </a:stretch>
        </p:blipFill>
        <p:spPr bwMode="auto">
          <a:xfrm flipH="1">
            <a:off x="4581128" y="84642"/>
            <a:ext cx="2132856" cy="189507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01483" cy="400110"/>
          </a:xfrm>
          <a:prstGeom prst="rect">
            <a:avLst/>
          </a:prstGeom>
          <a:noFill/>
        </p:spPr>
        <p:txBody>
          <a:bodyPr wrap="none" rtlCol="0">
            <a:spAutoFit/>
          </a:bodyPr>
          <a:lstStyle/>
          <a:p>
            <a:r>
              <a:rPr lang="en-GB" sz="2000" dirty="0">
                <a:solidFill>
                  <a:srgbClr val="7030A0"/>
                </a:solidFill>
                <a:latin typeface="Comic Sans MS" pitchFamily="66" charset="0"/>
              </a:rPr>
              <a:t>Spelling test 1</a:t>
            </a:r>
          </a:p>
        </p:txBody>
      </p:sp>
      <p:pic>
        <p:nvPicPr>
          <p:cNvPr id="1026" name="Picture 2" descr="http://locosbajitoszarzablog.blogia.com/upload/20130118095754-spelling-tes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a:latin typeface="Comic Sans MS" pitchFamily="66" charset="0"/>
              </a:rPr>
              <a:t>You will be tested on your spellings  in  every</a:t>
            </a:r>
          </a:p>
          <a:p>
            <a:r>
              <a:rPr lang="en-GB" sz="1200" dirty="0">
                <a:latin typeface="Comic Sans MS" pitchFamily="66" charset="0"/>
              </a:rPr>
              <a:t>literacy lesson. </a:t>
            </a:r>
          </a:p>
          <a:p>
            <a:endParaRPr lang="en-GB" sz="1200" dirty="0">
              <a:latin typeface="Comic Sans MS" pitchFamily="66" charset="0"/>
            </a:endParaRPr>
          </a:p>
          <a:p>
            <a:r>
              <a:rPr lang="en-GB" sz="1200" dirty="0">
                <a:latin typeface="Comic Sans MS" pitchFamily="66" charset="0"/>
              </a:rPr>
              <a:t>You are expected to get at least 17/20 right each time. If you do not manage this you will need to re-take the test at another time. </a:t>
            </a:r>
          </a:p>
        </p:txBody>
      </p:sp>
      <p:graphicFrame>
        <p:nvGraphicFramePr>
          <p:cNvPr id="6" name="Table 5"/>
          <p:cNvGraphicFramePr>
            <a:graphicFrameLocks noGrp="1"/>
          </p:cNvGraphicFramePr>
          <p:nvPr>
            <p:extLst>
              <p:ext uri="{D42A27DB-BD31-4B8C-83A1-F6EECF244321}">
                <p14:modId xmlns:p14="http://schemas.microsoft.com/office/powerpoint/2010/main" val="3127096985"/>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extLst>
                    <a:ext uri="{9D8B030D-6E8A-4147-A177-3AD203B41FA5}">
                      <a16:colId xmlns:a16="http://schemas.microsoft.com/office/drawing/2014/main" val="20000"/>
                    </a:ext>
                  </a:extLst>
                </a:gridCol>
                <a:gridCol w="1831118">
                  <a:extLst>
                    <a:ext uri="{9D8B030D-6E8A-4147-A177-3AD203B41FA5}">
                      <a16:colId xmlns:a16="http://schemas.microsoft.com/office/drawing/2014/main" val="20001"/>
                    </a:ext>
                  </a:extLst>
                </a:gridCol>
                <a:gridCol w="1831118">
                  <a:extLst>
                    <a:ext uri="{9D8B030D-6E8A-4147-A177-3AD203B41FA5}">
                      <a16:colId xmlns:a16="http://schemas.microsoft.com/office/drawing/2014/main" val="20002"/>
                    </a:ext>
                  </a:extLst>
                </a:gridCol>
                <a:gridCol w="1831118">
                  <a:extLst>
                    <a:ext uri="{9D8B030D-6E8A-4147-A177-3AD203B41FA5}">
                      <a16:colId xmlns:a16="http://schemas.microsoft.com/office/drawing/2014/main" val="20003"/>
                    </a:ext>
                  </a:extLst>
                </a:gridCol>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Read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Write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Cover and write</a:t>
                      </a:r>
                      <a:r>
                        <a:rPr lang="en-GB" sz="1300" baseline="0" dirty="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42314">
                <a:tc rowSpan="15">
                  <a:txBody>
                    <a:bodyPr/>
                    <a:lstStyle/>
                    <a:p>
                      <a:pPr algn="ctr"/>
                      <a:r>
                        <a:rPr lang="en-GB" sz="1300" dirty="0">
                          <a:solidFill>
                            <a:schemeClr val="tx1"/>
                          </a:solidFill>
                        </a:rPr>
                        <a:t>Commonly misspelt words </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Does not</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Doesn’t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Actually</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Although</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Argument</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Audible</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Audience</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Autumn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dirty="0">
                          <a:solidFill>
                            <a:schemeClr val="tx1"/>
                          </a:solidFill>
                        </a:rPr>
                        <a:t>Beautiful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Beginning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Believe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Beneath</a:t>
                      </a:r>
                      <a:r>
                        <a:rPr lang="en-GB" sz="1300" baseline="0" dirty="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Conclusion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Conscience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a:solidFill>
                            <a:schemeClr val="tx1"/>
                          </a:solidFill>
                        </a:rPr>
                        <a:t>Consequence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2314">
                <a:tc rowSpan="5">
                  <a:txBody>
                    <a:bodyPr/>
                    <a:lstStyle/>
                    <a:p>
                      <a:pPr algn="ctr"/>
                      <a:r>
                        <a:rPr lang="en-GB" sz="1300" dirty="0">
                          <a:solidFill>
                            <a:schemeClr val="tx1"/>
                          </a:solidFill>
                        </a:rPr>
                        <a:t>Topic specific words</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749187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a:solidFill>
                  <a:srgbClr val="7030A0"/>
                </a:solidFill>
                <a:latin typeface="Comic Sans MS" pitchFamily="66" charset="0"/>
              </a:rPr>
              <a:t>Spelling test 3</a:t>
            </a: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a:latin typeface="Comic Sans MS" pitchFamily="66" charset="0"/>
              </a:rPr>
              <a:t>You will be tested on your spellings  in  every</a:t>
            </a:r>
          </a:p>
          <a:p>
            <a:r>
              <a:rPr lang="en-GB" sz="1200" dirty="0">
                <a:latin typeface="Comic Sans MS" pitchFamily="66" charset="0"/>
              </a:rPr>
              <a:t>literacy lesson. </a:t>
            </a:r>
          </a:p>
          <a:p>
            <a:endParaRPr lang="en-GB" sz="1200" dirty="0">
              <a:latin typeface="Comic Sans MS" pitchFamily="66" charset="0"/>
            </a:endParaRPr>
          </a:p>
          <a:p>
            <a:r>
              <a:rPr lang="en-GB" sz="1200" dirty="0">
                <a:latin typeface="Comic Sans MS" pitchFamily="66" charset="0"/>
              </a:rPr>
              <a:t>You are expected to get at least 17/20 right each time. If you do not manage this you will need to re-take the test at another time. </a:t>
            </a:r>
          </a:p>
        </p:txBody>
      </p:sp>
      <p:graphicFrame>
        <p:nvGraphicFramePr>
          <p:cNvPr id="6" name="Table 5"/>
          <p:cNvGraphicFramePr>
            <a:graphicFrameLocks noGrp="1"/>
          </p:cNvGraphicFramePr>
          <p:nvPr>
            <p:extLst>
              <p:ext uri="{D42A27DB-BD31-4B8C-83A1-F6EECF244321}">
                <p14:modId xmlns:p14="http://schemas.microsoft.com/office/powerpoint/2010/main"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extLst>
                    <a:ext uri="{9D8B030D-6E8A-4147-A177-3AD203B41FA5}">
                      <a16:colId xmlns:a16="http://schemas.microsoft.com/office/drawing/2014/main" val="20000"/>
                    </a:ext>
                  </a:extLst>
                </a:gridCol>
                <a:gridCol w="1831118">
                  <a:extLst>
                    <a:ext uri="{9D8B030D-6E8A-4147-A177-3AD203B41FA5}">
                      <a16:colId xmlns:a16="http://schemas.microsoft.com/office/drawing/2014/main" val="20001"/>
                    </a:ext>
                  </a:extLst>
                </a:gridCol>
                <a:gridCol w="1831118">
                  <a:extLst>
                    <a:ext uri="{9D8B030D-6E8A-4147-A177-3AD203B41FA5}">
                      <a16:colId xmlns:a16="http://schemas.microsoft.com/office/drawing/2014/main" val="20002"/>
                    </a:ext>
                  </a:extLst>
                </a:gridCol>
                <a:gridCol w="1831118">
                  <a:extLst>
                    <a:ext uri="{9D8B030D-6E8A-4147-A177-3AD203B41FA5}">
                      <a16:colId xmlns:a16="http://schemas.microsoft.com/office/drawing/2014/main" val="20003"/>
                    </a:ext>
                  </a:extLst>
                </a:gridCol>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Read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Write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Cover and write</a:t>
                      </a:r>
                      <a:r>
                        <a:rPr lang="en-GB" sz="1300" baseline="0" dirty="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42314">
                <a:tc rowSpan="15">
                  <a:txBody>
                    <a:bodyPr/>
                    <a:lstStyle/>
                    <a:p>
                      <a:pPr algn="ctr"/>
                      <a:r>
                        <a:rPr lang="en-GB" sz="1300" dirty="0">
                          <a:solidFill>
                            <a:schemeClr val="tx1"/>
                          </a:solidFill>
                        </a:rPr>
                        <a:t>Commonly misspelt words </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t>Queue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Reaction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Reference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Saturday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Separate</a:t>
                      </a:r>
                      <a:r>
                        <a:rPr lang="en-GB" sz="1300" baseline="0" dirty="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Sequence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Sincerely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Straight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Strategy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Technique</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Unfortunately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Wednesday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Threw</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a:solidFill>
                            <a:schemeClr val="tx1"/>
                          </a:solidFill>
                        </a:rPr>
                        <a:t>Through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a:solidFill>
                            <a:schemeClr val="tx1"/>
                          </a:solidFill>
                        </a:rPr>
                        <a:t>Conjunction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2314">
                <a:tc rowSpan="5">
                  <a:txBody>
                    <a:bodyPr/>
                    <a:lstStyle/>
                    <a:p>
                      <a:pPr algn="ctr"/>
                      <a:r>
                        <a:rPr lang="en-GB" sz="1300" dirty="0">
                          <a:solidFill>
                            <a:schemeClr val="tx1"/>
                          </a:solidFill>
                        </a:rPr>
                        <a:t>Topic specific words</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749187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3"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a:solidFill>
                  <a:schemeClr val="accent6">
                    <a:lumMod val="75000"/>
                  </a:schemeClr>
                </a:solidFill>
                <a:latin typeface="Comic Sans MS" pitchFamily="66" charset="0"/>
              </a:rPr>
              <a:t>Do you know what all these words mean?</a:t>
            </a:r>
          </a:p>
          <a:p>
            <a:endParaRPr lang="en-GB" sz="1400" dirty="0">
              <a:latin typeface="Comic Sans MS" pitchFamily="66" charset="0"/>
            </a:endParaRPr>
          </a:p>
          <a:p>
            <a:r>
              <a:rPr lang="en-GB" sz="1400" dirty="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370840">
                <a:tc>
                  <a:txBody>
                    <a:bodyPr/>
                    <a:lstStyle/>
                    <a:p>
                      <a:r>
                        <a:rPr lang="en-GB" dirty="0">
                          <a:latin typeface="Comic Sans MS" pitchFamily="66" charset="0"/>
                        </a:rPr>
                        <a:t>Word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a:latin typeface="Comic Sans MS" pitchFamily="66" charset="0"/>
                        </a:rPr>
                        <a:t>Definition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a:solidFill>
                  <a:srgbClr val="0070C0"/>
                </a:solidFill>
                <a:latin typeface="Comic Sans MS" pitchFamily="66" charset="0"/>
              </a:rPr>
              <a:t>Can you think a link? </a:t>
            </a: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Comic Sans MS" pitchFamily="66" charset="0"/>
              </a:rPr>
              <a:t>Sometimes when we learn words it helps us to learn a rhyme or a saying to help us remember how to spell the word. </a:t>
            </a: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130324" y="1619672"/>
            <a:ext cx="6597352" cy="292388"/>
          </a:xfrm>
          <a:prstGeom prst="rect">
            <a:avLst/>
          </a:prstGeom>
          <a:noFill/>
        </p:spPr>
        <p:txBody>
          <a:bodyPr wrap="square" rtlCol="0">
            <a:spAutoFit/>
          </a:bodyPr>
          <a:lstStyle/>
          <a:p>
            <a:pPr algn="ctr"/>
            <a:r>
              <a:rPr lang="en-GB" sz="1300" dirty="0">
                <a:solidFill>
                  <a:srgbClr val="00B050"/>
                </a:solidFill>
                <a:latin typeface="Comic Sans MS" pitchFamily="66" charset="0"/>
              </a:rPr>
              <a:t>Can you create any for the words in the spelling list to help you remember them? </a:t>
            </a:r>
          </a:p>
        </p:txBody>
      </p:sp>
      <p:graphicFrame>
        <p:nvGraphicFramePr>
          <p:cNvPr id="12" name="Table 11"/>
          <p:cNvGraphicFramePr>
            <a:graphicFrameLocks noGrp="1"/>
          </p:cNvGraphicFramePr>
          <p:nvPr/>
        </p:nvGraphicFramePr>
        <p:xfrm>
          <a:off x="332656" y="2051720"/>
          <a:ext cx="6120680" cy="6840761"/>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4752528">
                  <a:extLst>
                    <a:ext uri="{9D8B030D-6E8A-4147-A177-3AD203B41FA5}">
                      <a16:colId xmlns:a16="http://schemas.microsoft.com/office/drawing/2014/main" val="20001"/>
                    </a:ext>
                  </a:extLst>
                </a:gridCol>
              </a:tblGrid>
              <a:tr h="381971">
                <a:tc>
                  <a:txBody>
                    <a:bodyPr/>
                    <a:lstStyle/>
                    <a:p>
                      <a:r>
                        <a:rPr lang="en-GB" sz="1400" dirty="0">
                          <a:latin typeface="Comic Sans MS" pitchFamily="66" charset="0"/>
                        </a:rPr>
                        <a:t>Word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a:latin typeface="Comic Sans MS" pitchFamily="66" charset="0"/>
                        </a:rPr>
                        <a:t>Think a link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http://tx.english-ch.com/teacher/jocelyn/passive%20voice.jpg"/>
          <p:cNvPicPr>
            <a:picLocks noChangeAspect="1" noChangeArrowheads="1"/>
          </p:cNvPicPr>
          <p:nvPr/>
        </p:nvPicPr>
        <p:blipFill>
          <a:blip r:embed="rId2" cstate="print"/>
          <a:srcRect/>
          <a:stretch>
            <a:fillRect/>
          </a:stretch>
        </p:blipFill>
        <p:spPr bwMode="auto">
          <a:xfrm>
            <a:off x="80649" y="3707904"/>
            <a:ext cx="1116103" cy="627025"/>
          </a:xfrm>
          <a:prstGeom prst="rect">
            <a:avLst/>
          </a:prstGeom>
          <a:noFill/>
        </p:spPr>
      </p:pic>
      <p:pic>
        <p:nvPicPr>
          <p:cNvPr id="70658" name="Picture 2" descr="http://slswordsmithery.files.wordpress.com/2012/01/it-is-wise-to-revise.jpg"/>
          <p:cNvPicPr>
            <a:picLocks noChangeAspect="1" noChangeArrowheads="1"/>
          </p:cNvPicPr>
          <p:nvPr/>
        </p:nvPicPr>
        <p:blipFill>
          <a:blip r:embed="rId3" cstate="print"/>
          <a:srcRect/>
          <a:stretch>
            <a:fillRect/>
          </a:stretch>
        </p:blipFill>
        <p:spPr bwMode="auto">
          <a:xfrm rot="20537635">
            <a:off x="260797" y="363286"/>
            <a:ext cx="1329743" cy="932240"/>
          </a:xfrm>
          <a:prstGeom prst="rect">
            <a:avLst/>
          </a:prstGeom>
          <a:noFill/>
        </p:spPr>
      </p:pic>
      <p:sp>
        <p:nvSpPr>
          <p:cNvPr id="3" name="Rectangle 2"/>
          <p:cNvSpPr/>
          <p:nvPr/>
        </p:nvSpPr>
        <p:spPr>
          <a:xfrm>
            <a:off x="1700808" y="144016"/>
            <a:ext cx="5085184" cy="133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7030A0"/>
                </a:solidFill>
                <a:latin typeface="Comic Sans MS" pitchFamily="66" charset="0"/>
              </a:rPr>
              <a:t>Last term we started to learn about metalanguage, before we learn anymore we are going to revise some of the ones that we looked at before. </a:t>
            </a:r>
          </a:p>
          <a:p>
            <a:endParaRPr lang="en-GB" sz="1400" dirty="0">
              <a:solidFill>
                <a:srgbClr val="7030A0"/>
              </a:solidFill>
              <a:latin typeface="Comic Sans MS" pitchFamily="66" charset="0"/>
            </a:endParaRPr>
          </a:p>
          <a:p>
            <a:r>
              <a:rPr lang="en-GB" sz="1400" dirty="0">
                <a:solidFill>
                  <a:srgbClr val="7030A0"/>
                </a:solidFill>
                <a:latin typeface="Comic Sans MS" pitchFamily="66" charset="0"/>
              </a:rPr>
              <a:t>Task: Write a short definition and then show a short example. You can work as a group or pair on this task. </a:t>
            </a:r>
          </a:p>
        </p:txBody>
      </p:sp>
      <p:pic>
        <p:nvPicPr>
          <p:cNvPr id="4" name="Picture 2" descr="http://www.staffordshireandstokeontrent.nhs.uk/getimage.aspx.ID-231295.width-45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2656" y="2195736"/>
            <a:ext cx="792088" cy="792088"/>
          </a:xfrm>
          <a:prstGeom prst="rect">
            <a:avLst/>
          </a:prstGeom>
          <a:noFill/>
        </p:spPr>
      </p:pic>
      <p:graphicFrame>
        <p:nvGraphicFramePr>
          <p:cNvPr id="5" name="Table 4"/>
          <p:cNvGraphicFramePr>
            <a:graphicFrameLocks noGrp="1"/>
          </p:cNvGraphicFramePr>
          <p:nvPr/>
        </p:nvGraphicFramePr>
        <p:xfrm>
          <a:off x="1196752" y="2123729"/>
          <a:ext cx="5400600" cy="864096"/>
        </p:xfrm>
        <a:graphic>
          <a:graphicData uri="http://schemas.openxmlformats.org/drawingml/2006/table">
            <a:tbl>
              <a:tblPr firstRow="1" bandRow="1">
                <a:tableStyleId>{5C22544A-7EE6-4342-B048-85BDC9FD1C3A}</a:tableStyleId>
              </a:tblPr>
              <a:tblGrid>
                <a:gridCol w="5400600">
                  <a:extLst>
                    <a:ext uri="{9D8B030D-6E8A-4147-A177-3AD203B41FA5}">
                      <a16:colId xmlns:a16="http://schemas.microsoft.com/office/drawing/2014/main" val="20000"/>
                    </a:ext>
                  </a:extLst>
                </a:gridCol>
              </a:tblGrid>
              <a:tr h="288032">
                <a:tc>
                  <a:txBody>
                    <a:bodyPr/>
                    <a:lstStyle/>
                    <a:p>
                      <a:r>
                        <a:rPr lang="en-GB" sz="1200" b="0" dirty="0">
                          <a:solidFill>
                            <a:srgbClr val="FF0000"/>
                          </a:solidFill>
                          <a:latin typeface="Comic Sans MS" pitchFamily="66" charset="0"/>
                        </a:rPr>
                        <a:t>Definition: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8032">
                <a:tc>
                  <a:txBody>
                    <a:bodyPr/>
                    <a:lstStyle/>
                    <a:p>
                      <a:r>
                        <a:rPr lang="en-GB" sz="1200" b="0" dirty="0">
                          <a:solidFill>
                            <a:srgbClr val="FF0000"/>
                          </a:solidFill>
                          <a:latin typeface="Comic Sans MS" pitchFamily="66" charset="0"/>
                        </a:rPr>
                        <a:t>Example: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 name="TextBox 5"/>
          <p:cNvSpPr txBox="1"/>
          <p:nvPr/>
        </p:nvSpPr>
        <p:spPr>
          <a:xfrm>
            <a:off x="1179716" y="1763688"/>
            <a:ext cx="1313180" cy="307777"/>
          </a:xfrm>
          <a:prstGeom prst="rect">
            <a:avLst/>
          </a:prstGeom>
          <a:noFill/>
        </p:spPr>
        <p:txBody>
          <a:bodyPr wrap="none" rtlCol="0">
            <a:spAutoFit/>
          </a:bodyPr>
          <a:lstStyle/>
          <a:p>
            <a:r>
              <a:rPr lang="en-GB" sz="1400" b="1" dirty="0">
                <a:latin typeface="Comic Sans MS" pitchFamily="66" charset="0"/>
              </a:rPr>
              <a:t>Active voice </a:t>
            </a:r>
          </a:p>
        </p:txBody>
      </p:sp>
      <p:graphicFrame>
        <p:nvGraphicFramePr>
          <p:cNvPr id="8" name="Table 7"/>
          <p:cNvGraphicFramePr>
            <a:graphicFrameLocks noGrp="1"/>
          </p:cNvGraphicFramePr>
          <p:nvPr/>
        </p:nvGraphicFramePr>
        <p:xfrm>
          <a:off x="1196752" y="3563888"/>
          <a:ext cx="5400600" cy="864096"/>
        </p:xfrm>
        <a:graphic>
          <a:graphicData uri="http://schemas.openxmlformats.org/drawingml/2006/table">
            <a:tbl>
              <a:tblPr firstRow="1" bandRow="1">
                <a:tableStyleId>{5C22544A-7EE6-4342-B048-85BDC9FD1C3A}</a:tableStyleId>
              </a:tblPr>
              <a:tblGrid>
                <a:gridCol w="5400600">
                  <a:extLst>
                    <a:ext uri="{9D8B030D-6E8A-4147-A177-3AD203B41FA5}">
                      <a16:colId xmlns:a16="http://schemas.microsoft.com/office/drawing/2014/main" val="20000"/>
                    </a:ext>
                  </a:extLst>
                </a:gridCol>
              </a:tblGrid>
              <a:tr h="288032">
                <a:tc>
                  <a:txBody>
                    <a:bodyPr/>
                    <a:lstStyle/>
                    <a:p>
                      <a:r>
                        <a:rPr lang="en-GB" sz="1200" b="0" dirty="0">
                          <a:solidFill>
                            <a:srgbClr val="FF0000"/>
                          </a:solidFill>
                          <a:latin typeface="Comic Sans MS" pitchFamily="66" charset="0"/>
                        </a:rPr>
                        <a:t>Definition: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8032">
                <a:tc>
                  <a:txBody>
                    <a:bodyPr/>
                    <a:lstStyle/>
                    <a:p>
                      <a:r>
                        <a:rPr lang="en-GB" sz="1200" b="0" dirty="0">
                          <a:solidFill>
                            <a:srgbClr val="FF0000"/>
                          </a:solidFill>
                          <a:latin typeface="Comic Sans MS" pitchFamily="66" charset="0"/>
                        </a:rPr>
                        <a:t>Example: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TextBox 8"/>
          <p:cNvSpPr txBox="1"/>
          <p:nvPr/>
        </p:nvSpPr>
        <p:spPr>
          <a:xfrm>
            <a:off x="1179716" y="3203847"/>
            <a:ext cx="1375698" cy="307777"/>
          </a:xfrm>
          <a:prstGeom prst="rect">
            <a:avLst/>
          </a:prstGeom>
          <a:noFill/>
        </p:spPr>
        <p:txBody>
          <a:bodyPr wrap="none" rtlCol="0">
            <a:spAutoFit/>
          </a:bodyPr>
          <a:lstStyle/>
          <a:p>
            <a:r>
              <a:rPr lang="en-GB" sz="1400" b="1" dirty="0">
                <a:latin typeface="Comic Sans MS" pitchFamily="66" charset="0"/>
              </a:rPr>
              <a:t>Passive voice </a:t>
            </a:r>
          </a:p>
        </p:txBody>
      </p:sp>
      <p:graphicFrame>
        <p:nvGraphicFramePr>
          <p:cNvPr id="11" name="Table 10"/>
          <p:cNvGraphicFramePr>
            <a:graphicFrameLocks noGrp="1"/>
          </p:cNvGraphicFramePr>
          <p:nvPr/>
        </p:nvGraphicFramePr>
        <p:xfrm>
          <a:off x="1196752" y="4932040"/>
          <a:ext cx="5400600" cy="864096"/>
        </p:xfrm>
        <a:graphic>
          <a:graphicData uri="http://schemas.openxmlformats.org/drawingml/2006/table">
            <a:tbl>
              <a:tblPr firstRow="1" bandRow="1">
                <a:tableStyleId>{5C22544A-7EE6-4342-B048-85BDC9FD1C3A}</a:tableStyleId>
              </a:tblPr>
              <a:tblGrid>
                <a:gridCol w="5400600">
                  <a:extLst>
                    <a:ext uri="{9D8B030D-6E8A-4147-A177-3AD203B41FA5}">
                      <a16:colId xmlns:a16="http://schemas.microsoft.com/office/drawing/2014/main" val="20000"/>
                    </a:ext>
                  </a:extLst>
                </a:gridCol>
              </a:tblGrid>
              <a:tr h="288032">
                <a:tc>
                  <a:txBody>
                    <a:bodyPr/>
                    <a:lstStyle/>
                    <a:p>
                      <a:r>
                        <a:rPr lang="en-GB" sz="1200" b="0" dirty="0">
                          <a:solidFill>
                            <a:srgbClr val="FF0000"/>
                          </a:solidFill>
                          <a:latin typeface="Comic Sans MS" pitchFamily="66" charset="0"/>
                        </a:rPr>
                        <a:t>Definition: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8032">
                <a:tc>
                  <a:txBody>
                    <a:bodyPr/>
                    <a:lstStyle/>
                    <a:p>
                      <a:r>
                        <a:rPr lang="en-GB" sz="1200" b="0" dirty="0">
                          <a:solidFill>
                            <a:srgbClr val="FF0000"/>
                          </a:solidFill>
                          <a:latin typeface="Comic Sans MS" pitchFamily="66" charset="0"/>
                        </a:rPr>
                        <a:t>Example: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2" name="TextBox 11"/>
          <p:cNvSpPr txBox="1"/>
          <p:nvPr/>
        </p:nvSpPr>
        <p:spPr>
          <a:xfrm>
            <a:off x="1179716" y="4571999"/>
            <a:ext cx="1120820" cy="307777"/>
          </a:xfrm>
          <a:prstGeom prst="rect">
            <a:avLst/>
          </a:prstGeom>
          <a:noFill/>
        </p:spPr>
        <p:txBody>
          <a:bodyPr wrap="none" rtlCol="0">
            <a:spAutoFit/>
          </a:bodyPr>
          <a:lstStyle/>
          <a:p>
            <a:r>
              <a:rPr lang="en-GB" sz="1400" b="1" dirty="0">
                <a:latin typeface="Comic Sans MS" pitchFamily="66" charset="0"/>
              </a:rPr>
              <a:t>Preposition</a:t>
            </a:r>
          </a:p>
        </p:txBody>
      </p:sp>
      <p:pic>
        <p:nvPicPr>
          <p:cNvPr id="13" name="Picture 6"/>
          <p:cNvPicPr>
            <a:picLocks noChangeAspect="1" noChangeArrowheads="1"/>
          </p:cNvPicPr>
          <p:nvPr/>
        </p:nvPicPr>
        <p:blipFill>
          <a:blip r:embed="rId5" cstate="print"/>
          <a:srcRect/>
          <a:stretch>
            <a:fillRect/>
          </a:stretch>
        </p:blipFill>
        <p:spPr bwMode="auto">
          <a:xfrm>
            <a:off x="476672" y="5004048"/>
            <a:ext cx="504056" cy="756084"/>
          </a:xfrm>
          <a:prstGeom prst="rect">
            <a:avLst/>
          </a:prstGeom>
          <a:ln w="38100" cap="sq">
            <a:noFill/>
            <a:prstDash val="solid"/>
            <a:miter lim="800000"/>
          </a:ln>
          <a:effectLst/>
        </p:spPr>
      </p:pic>
      <p:graphicFrame>
        <p:nvGraphicFramePr>
          <p:cNvPr id="14" name="Table 13"/>
          <p:cNvGraphicFramePr>
            <a:graphicFrameLocks noGrp="1"/>
          </p:cNvGraphicFramePr>
          <p:nvPr/>
        </p:nvGraphicFramePr>
        <p:xfrm>
          <a:off x="1196752" y="6300192"/>
          <a:ext cx="5400600" cy="864096"/>
        </p:xfrm>
        <a:graphic>
          <a:graphicData uri="http://schemas.openxmlformats.org/drawingml/2006/table">
            <a:tbl>
              <a:tblPr firstRow="1" bandRow="1">
                <a:tableStyleId>{5C22544A-7EE6-4342-B048-85BDC9FD1C3A}</a:tableStyleId>
              </a:tblPr>
              <a:tblGrid>
                <a:gridCol w="5400600">
                  <a:extLst>
                    <a:ext uri="{9D8B030D-6E8A-4147-A177-3AD203B41FA5}">
                      <a16:colId xmlns:a16="http://schemas.microsoft.com/office/drawing/2014/main" val="20000"/>
                    </a:ext>
                  </a:extLst>
                </a:gridCol>
              </a:tblGrid>
              <a:tr h="288032">
                <a:tc>
                  <a:txBody>
                    <a:bodyPr/>
                    <a:lstStyle/>
                    <a:p>
                      <a:r>
                        <a:rPr lang="en-GB" sz="1200" b="0" dirty="0">
                          <a:solidFill>
                            <a:srgbClr val="FF0000"/>
                          </a:solidFill>
                          <a:latin typeface="Comic Sans MS" pitchFamily="66" charset="0"/>
                        </a:rPr>
                        <a:t>Definition: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8032">
                <a:tc>
                  <a:txBody>
                    <a:bodyPr/>
                    <a:lstStyle/>
                    <a:p>
                      <a:r>
                        <a:rPr lang="en-GB" sz="1200" b="0" dirty="0">
                          <a:solidFill>
                            <a:srgbClr val="FF0000"/>
                          </a:solidFill>
                          <a:latin typeface="Comic Sans MS" pitchFamily="66" charset="0"/>
                        </a:rPr>
                        <a:t>Example: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5" name="TextBox 14"/>
          <p:cNvSpPr txBox="1"/>
          <p:nvPr/>
        </p:nvSpPr>
        <p:spPr>
          <a:xfrm>
            <a:off x="1179716" y="5940151"/>
            <a:ext cx="1002197" cy="307777"/>
          </a:xfrm>
          <a:prstGeom prst="rect">
            <a:avLst/>
          </a:prstGeom>
          <a:noFill/>
        </p:spPr>
        <p:txBody>
          <a:bodyPr wrap="none" rtlCol="0">
            <a:spAutoFit/>
          </a:bodyPr>
          <a:lstStyle/>
          <a:p>
            <a:r>
              <a:rPr lang="en-GB" sz="1400" b="1" dirty="0">
                <a:latin typeface="Comic Sans MS" pitchFamily="66" charset="0"/>
              </a:rPr>
              <a:t>Acronym </a:t>
            </a:r>
          </a:p>
        </p:txBody>
      </p:sp>
      <p:graphicFrame>
        <p:nvGraphicFramePr>
          <p:cNvPr id="16" name="Table 15"/>
          <p:cNvGraphicFramePr>
            <a:graphicFrameLocks noGrp="1"/>
          </p:cNvGraphicFramePr>
          <p:nvPr/>
        </p:nvGraphicFramePr>
        <p:xfrm>
          <a:off x="1213788" y="7740352"/>
          <a:ext cx="5400600" cy="864096"/>
        </p:xfrm>
        <a:graphic>
          <a:graphicData uri="http://schemas.openxmlformats.org/drawingml/2006/table">
            <a:tbl>
              <a:tblPr firstRow="1" bandRow="1">
                <a:tableStyleId>{5C22544A-7EE6-4342-B048-85BDC9FD1C3A}</a:tableStyleId>
              </a:tblPr>
              <a:tblGrid>
                <a:gridCol w="5400600">
                  <a:extLst>
                    <a:ext uri="{9D8B030D-6E8A-4147-A177-3AD203B41FA5}">
                      <a16:colId xmlns:a16="http://schemas.microsoft.com/office/drawing/2014/main" val="20000"/>
                    </a:ext>
                  </a:extLst>
                </a:gridCol>
              </a:tblGrid>
              <a:tr h="288032">
                <a:tc>
                  <a:txBody>
                    <a:bodyPr/>
                    <a:lstStyle/>
                    <a:p>
                      <a:r>
                        <a:rPr lang="en-GB" sz="1200" b="0" dirty="0">
                          <a:solidFill>
                            <a:srgbClr val="FF0000"/>
                          </a:solidFill>
                          <a:latin typeface="Comic Sans MS" pitchFamily="66" charset="0"/>
                        </a:rPr>
                        <a:t>Definition: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8032">
                <a:tc>
                  <a:txBody>
                    <a:bodyPr/>
                    <a:lstStyle/>
                    <a:p>
                      <a:r>
                        <a:rPr lang="en-GB" sz="1200" b="0" dirty="0">
                          <a:solidFill>
                            <a:srgbClr val="FF0000"/>
                          </a:solidFill>
                          <a:latin typeface="Comic Sans MS" pitchFamily="66" charset="0"/>
                        </a:rPr>
                        <a:t>Example: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7" name="TextBox 16"/>
          <p:cNvSpPr txBox="1"/>
          <p:nvPr/>
        </p:nvSpPr>
        <p:spPr>
          <a:xfrm>
            <a:off x="1196752" y="7380311"/>
            <a:ext cx="1101584" cy="307777"/>
          </a:xfrm>
          <a:prstGeom prst="rect">
            <a:avLst/>
          </a:prstGeom>
          <a:noFill/>
        </p:spPr>
        <p:txBody>
          <a:bodyPr wrap="none" rtlCol="0">
            <a:spAutoFit/>
          </a:bodyPr>
          <a:lstStyle/>
          <a:p>
            <a:r>
              <a:rPr lang="en-GB" sz="1400" b="1" dirty="0">
                <a:latin typeface="Comic Sans MS" pitchFamily="66" charset="0"/>
              </a:rPr>
              <a:t>Antagonist</a:t>
            </a:r>
          </a:p>
        </p:txBody>
      </p:sp>
      <p:pic>
        <p:nvPicPr>
          <p:cNvPr id="70662" name="Picture 6" descr="http://dailydesigninspiration.com/diverse/logos/mikeerickson/opposite.jpg"/>
          <p:cNvPicPr>
            <a:picLocks noChangeAspect="1" noChangeArrowheads="1"/>
          </p:cNvPicPr>
          <p:nvPr/>
        </p:nvPicPr>
        <p:blipFill>
          <a:blip r:embed="rId6" cstate="print"/>
          <a:srcRect l="27138" t="12096" r="28278" b="21377"/>
          <a:stretch>
            <a:fillRect/>
          </a:stretch>
        </p:blipFill>
        <p:spPr bwMode="auto">
          <a:xfrm>
            <a:off x="332656" y="6372199"/>
            <a:ext cx="792088" cy="757649"/>
          </a:xfrm>
          <a:prstGeom prst="rect">
            <a:avLst/>
          </a:prstGeom>
          <a:noFill/>
        </p:spPr>
      </p:pic>
      <p:pic>
        <p:nvPicPr>
          <p:cNvPr id="70664" name="Picture 8" descr="http://www.roundtablepodcast.com/wp-content/uploads/2013/04/antagonist.jpg"/>
          <p:cNvPicPr>
            <a:picLocks noChangeAspect="1" noChangeArrowheads="1"/>
          </p:cNvPicPr>
          <p:nvPr/>
        </p:nvPicPr>
        <p:blipFill>
          <a:blip r:embed="rId7" cstate="print"/>
          <a:srcRect/>
          <a:stretch>
            <a:fillRect/>
          </a:stretch>
        </p:blipFill>
        <p:spPr bwMode="auto">
          <a:xfrm>
            <a:off x="332656" y="7812360"/>
            <a:ext cx="720080" cy="72008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thetyger.com/wp-content/uploads/2014/03/new.png"/>
          <p:cNvPicPr>
            <a:picLocks noChangeAspect="1" noChangeArrowheads="1"/>
          </p:cNvPicPr>
          <p:nvPr/>
        </p:nvPicPr>
        <p:blipFill>
          <a:blip r:embed="rId2" cstate="print"/>
          <a:srcRect/>
          <a:stretch>
            <a:fillRect/>
          </a:stretch>
        </p:blipFill>
        <p:spPr bwMode="auto">
          <a:xfrm>
            <a:off x="5627575" y="75973"/>
            <a:ext cx="1138503" cy="1080119"/>
          </a:xfrm>
          <a:prstGeom prst="rect">
            <a:avLst/>
          </a:prstGeom>
          <a:noFill/>
        </p:spPr>
      </p:pic>
      <p:sp>
        <p:nvSpPr>
          <p:cNvPr id="3" name="TextBox 2"/>
          <p:cNvSpPr txBox="1"/>
          <p:nvPr/>
        </p:nvSpPr>
        <p:spPr>
          <a:xfrm>
            <a:off x="2858171" y="211450"/>
            <a:ext cx="1141659" cy="400110"/>
          </a:xfrm>
          <a:prstGeom prst="rect">
            <a:avLst/>
          </a:prstGeom>
          <a:noFill/>
        </p:spPr>
        <p:txBody>
          <a:bodyPr wrap="none" rtlCol="0">
            <a:spAutoFit/>
          </a:bodyPr>
          <a:lstStyle/>
          <a:p>
            <a:pPr algn="ctr"/>
            <a:r>
              <a:rPr lang="en-GB" sz="2000" dirty="0">
                <a:solidFill>
                  <a:srgbClr val="0070C0"/>
                </a:solidFill>
                <a:latin typeface="Comic Sans MS" pitchFamily="66" charset="0"/>
              </a:rPr>
              <a:t>Adverb </a:t>
            </a:r>
          </a:p>
        </p:txBody>
      </p:sp>
      <p:sp>
        <p:nvSpPr>
          <p:cNvPr id="4" name="Rectangle 3"/>
          <p:cNvSpPr/>
          <p:nvPr/>
        </p:nvSpPr>
        <p:spPr>
          <a:xfrm>
            <a:off x="332656" y="755576"/>
            <a:ext cx="5184576" cy="129614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Comic Sans MS" pitchFamily="66" charset="0"/>
              </a:rPr>
              <a:t>How can we tell what an adverb is? </a:t>
            </a:r>
          </a:p>
          <a:p>
            <a:pPr algn="ctr"/>
            <a:endParaRPr lang="en-GB" sz="1400" dirty="0">
              <a:latin typeface="Comic Sans MS" pitchFamily="66" charset="0"/>
            </a:endParaRPr>
          </a:p>
          <a:p>
            <a:r>
              <a:rPr lang="en-GB" sz="1400" dirty="0">
                <a:latin typeface="Comic Sans MS" pitchFamily="66" charset="0"/>
              </a:rPr>
              <a:t>Adverbs can modify (change) a verb, an adjective, a whole clause or another adverb. By using them it adds more detail  and therefore more marks – to our writing. </a:t>
            </a:r>
          </a:p>
        </p:txBody>
      </p:sp>
      <p:pic>
        <p:nvPicPr>
          <p:cNvPr id="73732" name="Picture 4" descr="http://wac.450f.edgecastcdn.net/80450F/kissfm921.com/files/2011/06/PAID-TO-CLICK-HINTS-AND-TIPS-300x297.jpg"/>
          <p:cNvPicPr>
            <a:picLocks noChangeAspect="1" noChangeArrowheads="1"/>
          </p:cNvPicPr>
          <p:nvPr/>
        </p:nvPicPr>
        <p:blipFill>
          <a:blip r:embed="rId3" cstate="print"/>
          <a:srcRect l="7560" r="6761" b="16001"/>
          <a:stretch>
            <a:fillRect/>
          </a:stretch>
        </p:blipFill>
        <p:spPr bwMode="auto">
          <a:xfrm>
            <a:off x="332656" y="2195736"/>
            <a:ext cx="1008112" cy="978462"/>
          </a:xfrm>
          <a:prstGeom prst="rect">
            <a:avLst/>
          </a:prstGeom>
          <a:noFill/>
        </p:spPr>
      </p:pic>
      <p:sp>
        <p:nvSpPr>
          <p:cNvPr id="6" name="TextBox 5"/>
          <p:cNvSpPr txBox="1"/>
          <p:nvPr/>
        </p:nvSpPr>
        <p:spPr>
          <a:xfrm>
            <a:off x="1412776" y="2411760"/>
            <a:ext cx="5256584" cy="738664"/>
          </a:xfrm>
          <a:prstGeom prst="rect">
            <a:avLst/>
          </a:prstGeom>
          <a:noFill/>
        </p:spPr>
        <p:txBody>
          <a:bodyPr wrap="square" rtlCol="0">
            <a:spAutoFit/>
          </a:bodyPr>
          <a:lstStyle/>
          <a:p>
            <a:r>
              <a:rPr lang="en-GB" sz="1400" dirty="0">
                <a:latin typeface="Comic Sans MS" pitchFamily="66" charset="0"/>
              </a:rPr>
              <a:t>The way I like to remember what an adverb is by breaking the word down. </a:t>
            </a:r>
            <a:r>
              <a:rPr lang="en-GB" sz="1400" b="1" dirty="0">
                <a:solidFill>
                  <a:schemeClr val="accent6">
                    <a:lumMod val="75000"/>
                  </a:schemeClr>
                </a:solidFill>
                <a:latin typeface="Comic Sans MS" pitchFamily="66" charset="0"/>
              </a:rPr>
              <a:t>Ad</a:t>
            </a:r>
            <a:r>
              <a:rPr lang="en-GB" sz="1400" dirty="0">
                <a:latin typeface="Comic Sans MS" pitchFamily="66" charset="0"/>
              </a:rPr>
              <a:t> (you are adding something) to the </a:t>
            </a:r>
            <a:r>
              <a:rPr lang="en-GB" sz="1400" b="1" dirty="0">
                <a:solidFill>
                  <a:schemeClr val="accent6">
                    <a:lumMod val="75000"/>
                  </a:schemeClr>
                </a:solidFill>
                <a:latin typeface="Comic Sans MS" pitchFamily="66" charset="0"/>
              </a:rPr>
              <a:t>verb</a:t>
            </a:r>
            <a:r>
              <a:rPr lang="en-GB" sz="1400" dirty="0">
                <a:latin typeface="Comic Sans MS" pitchFamily="66" charset="0"/>
              </a:rPr>
              <a:t> (or adjective). </a:t>
            </a:r>
          </a:p>
        </p:txBody>
      </p:sp>
      <p:sp>
        <p:nvSpPr>
          <p:cNvPr id="7" name="TextBox 6"/>
          <p:cNvSpPr txBox="1"/>
          <p:nvPr/>
        </p:nvSpPr>
        <p:spPr>
          <a:xfrm>
            <a:off x="404664" y="3347864"/>
            <a:ext cx="6192688" cy="2893100"/>
          </a:xfrm>
          <a:prstGeom prst="rect">
            <a:avLst/>
          </a:prstGeom>
          <a:noFill/>
        </p:spPr>
        <p:txBody>
          <a:bodyPr wrap="square" rtlCol="0">
            <a:spAutoFit/>
          </a:bodyPr>
          <a:lstStyle/>
          <a:p>
            <a:r>
              <a:rPr lang="en-GB" sz="1400" dirty="0">
                <a:latin typeface="Comic Sans MS" pitchFamily="66" charset="0"/>
              </a:rPr>
              <a:t>Here are some examples: </a:t>
            </a:r>
          </a:p>
          <a:p>
            <a:endParaRPr lang="en-GB" sz="1400" dirty="0">
              <a:latin typeface="Comic Sans MS" pitchFamily="66" charset="0"/>
            </a:endParaRPr>
          </a:p>
          <a:p>
            <a:r>
              <a:rPr lang="en-GB" sz="1400" dirty="0">
                <a:latin typeface="Comic Sans MS" pitchFamily="66" charset="0"/>
              </a:rPr>
              <a:t>Gregory </a:t>
            </a:r>
            <a:r>
              <a:rPr lang="en-GB" sz="1400" b="1" dirty="0">
                <a:solidFill>
                  <a:schemeClr val="accent6">
                    <a:lumMod val="75000"/>
                  </a:schemeClr>
                </a:solidFill>
                <a:latin typeface="Comic Sans MS" pitchFamily="66" charset="0"/>
              </a:rPr>
              <a:t>soon</a:t>
            </a:r>
            <a:r>
              <a:rPr lang="en-GB" sz="1400" dirty="0">
                <a:latin typeface="Comic Sans MS" pitchFamily="66" charset="0"/>
              </a:rPr>
              <a:t> started snoring </a:t>
            </a:r>
            <a:r>
              <a:rPr lang="en-GB" sz="1400" b="1" dirty="0">
                <a:solidFill>
                  <a:schemeClr val="accent6">
                    <a:lumMod val="75000"/>
                  </a:schemeClr>
                </a:solidFill>
                <a:latin typeface="Comic Sans MS" pitchFamily="66" charset="0"/>
              </a:rPr>
              <a:t>loudly</a:t>
            </a:r>
            <a:r>
              <a:rPr lang="en-GB" sz="1400" dirty="0">
                <a:latin typeface="Comic Sans MS" pitchFamily="66" charset="0"/>
              </a:rPr>
              <a:t>. </a:t>
            </a:r>
          </a:p>
          <a:p>
            <a:r>
              <a:rPr lang="en-GB" sz="1400" i="1" dirty="0">
                <a:solidFill>
                  <a:srgbClr val="0070C0"/>
                </a:solidFill>
                <a:latin typeface="Comic Sans MS" pitchFamily="66" charset="0"/>
              </a:rPr>
              <a:t>The adverbs modify the verbs started and  snoring.</a:t>
            </a:r>
          </a:p>
          <a:p>
            <a:endParaRPr lang="en-GB" sz="1400" i="1" dirty="0">
              <a:solidFill>
                <a:srgbClr val="0070C0"/>
              </a:solidFill>
              <a:latin typeface="Comic Sans MS" pitchFamily="66" charset="0"/>
            </a:endParaRPr>
          </a:p>
          <a:p>
            <a:r>
              <a:rPr lang="en-GB" sz="1400" dirty="0">
                <a:latin typeface="Comic Sans MS" pitchFamily="66" charset="0"/>
              </a:rPr>
              <a:t>That hockey match was </a:t>
            </a:r>
            <a:r>
              <a:rPr lang="en-GB" sz="1400" b="1" dirty="0">
                <a:solidFill>
                  <a:schemeClr val="accent6">
                    <a:lumMod val="75000"/>
                  </a:schemeClr>
                </a:solidFill>
                <a:latin typeface="Comic Sans MS" pitchFamily="66" charset="0"/>
              </a:rPr>
              <a:t>really</a:t>
            </a:r>
            <a:r>
              <a:rPr lang="en-GB" sz="1400" dirty="0">
                <a:latin typeface="Comic Sans MS" pitchFamily="66" charset="0"/>
              </a:rPr>
              <a:t> exciting! </a:t>
            </a:r>
            <a:r>
              <a:rPr lang="en-GB" sz="1400" i="1" dirty="0">
                <a:latin typeface="Comic Sans MS" pitchFamily="66" charset="0"/>
              </a:rPr>
              <a:t> </a:t>
            </a:r>
          </a:p>
          <a:p>
            <a:r>
              <a:rPr lang="en-GB" sz="1400" i="1" dirty="0">
                <a:solidFill>
                  <a:srgbClr val="0070C0"/>
                </a:solidFill>
                <a:latin typeface="Comic Sans MS" pitchFamily="66" charset="0"/>
              </a:rPr>
              <a:t>The adverb modifies the verb exciting. </a:t>
            </a:r>
          </a:p>
          <a:p>
            <a:endParaRPr lang="en-GB" sz="1400" i="1" dirty="0">
              <a:latin typeface="Comic Sans MS" pitchFamily="66" charset="0"/>
            </a:endParaRPr>
          </a:p>
          <a:p>
            <a:r>
              <a:rPr lang="en-GB" sz="1400" dirty="0">
                <a:latin typeface="Comic Sans MS" pitchFamily="66" charset="0"/>
              </a:rPr>
              <a:t>We don’t get to play on the Xbox </a:t>
            </a:r>
            <a:r>
              <a:rPr lang="en-GB" sz="1400" b="1" dirty="0">
                <a:solidFill>
                  <a:schemeClr val="accent6">
                    <a:lumMod val="75000"/>
                  </a:schemeClr>
                </a:solidFill>
                <a:latin typeface="Comic Sans MS" pitchFamily="66" charset="0"/>
              </a:rPr>
              <a:t>very</a:t>
            </a:r>
            <a:r>
              <a:rPr lang="en-GB" sz="1400" dirty="0">
                <a:latin typeface="Comic Sans MS" pitchFamily="66" charset="0"/>
              </a:rPr>
              <a:t> </a:t>
            </a:r>
            <a:r>
              <a:rPr lang="en-GB" sz="1400" b="1" dirty="0">
                <a:solidFill>
                  <a:schemeClr val="accent6">
                    <a:lumMod val="75000"/>
                  </a:schemeClr>
                </a:solidFill>
                <a:latin typeface="Comic Sans MS" pitchFamily="66" charset="0"/>
              </a:rPr>
              <a:t>often</a:t>
            </a:r>
            <a:r>
              <a:rPr lang="en-GB" sz="1400" dirty="0">
                <a:latin typeface="Comic Sans MS" pitchFamily="66" charset="0"/>
              </a:rPr>
              <a:t>. </a:t>
            </a:r>
          </a:p>
          <a:p>
            <a:r>
              <a:rPr lang="en-GB" sz="1400" i="1" dirty="0">
                <a:solidFill>
                  <a:srgbClr val="0070C0"/>
                </a:solidFill>
                <a:latin typeface="Comic Sans MS" pitchFamily="66" charset="0"/>
              </a:rPr>
              <a:t>The adverb modifies the adverb. </a:t>
            </a:r>
          </a:p>
          <a:p>
            <a:endParaRPr lang="en-GB" sz="1400" i="1" dirty="0">
              <a:solidFill>
                <a:srgbClr val="0070C0"/>
              </a:solidFill>
              <a:latin typeface="Comic Sans MS" pitchFamily="66" charset="0"/>
            </a:endParaRPr>
          </a:p>
          <a:p>
            <a:r>
              <a:rPr lang="en-GB" sz="1400" b="1" dirty="0">
                <a:solidFill>
                  <a:schemeClr val="accent6">
                    <a:lumMod val="75000"/>
                  </a:schemeClr>
                </a:solidFill>
                <a:latin typeface="Comic Sans MS" pitchFamily="66" charset="0"/>
              </a:rPr>
              <a:t>Fortunately</a:t>
            </a:r>
            <a:r>
              <a:rPr lang="en-GB" sz="1400" dirty="0">
                <a:latin typeface="Comic Sans MS" pitchFamily="66" charset="0"/>
              </a:rPr>
              <a:t>, it didn’t rain. </a:t>
            </a:r>
          </a:p>
          <a:p>
            <a:r>
              <a:rPr lang="en-GB" sz="1400" i="1" dirty="0">
                <a:solidFill>
                  <a:srgbClr val="0070C0"/>
                </a:solidFill>
                <a:latin typeface="Comic Sans MS" pitchFamily="66" charset="0"/>
              </a:rPr>
              <a:t>The adverb modifies the whole main clause. </a:t>
            </a:r>
          </a:p>
        </p:txBody>
      </p:sp>
      <p:sp>
        <p:nvSpPr>
          <p:cNvPr id="8" name="Rectangle 7"/>
          <p:cNvSpPr/>
          <p:nvPr/>
        </p:nvSpPr>
        <p:spPr>
          <a:xfrm>
            <a:off x="332656" y="6300192"/>
            <a:ext cx="5040560" cy="262778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400" b="1" dirty="0">
                <a:latin typeface="Comic Sans MS" pitchFamily="66" charset="0"/>
              </a:rPr>
              <a:t>Task</a:t>
            </a:r>
            <a:r>
              <a:rPr lang="en-GB" sz="1400" dirty="0">
                <a:latin typeface="Comic Sans MS" pitchFamily="66" charset="0"/>
              </a:rPr>
              <a:t>! </a:t>
            </a:r>
          </a:p>
          <a:p>
            <a:pPr algn="ctr">
              <a:spcBef>
                <a:spcPts val="600"/>
              </a:spcBef>
              <a:spcAft>
                <a:spcPts val="600"/>
              </a:spcAft>
            </a:pPr>
            <a:r>
              <a:rPr lang="en-GB" sz="1400" dirty="0">
                <a:latin typeface="Comic Sans MS" pitchFamily="66" charset="0"/>
              </a:rPr>
              <a:t>You now have two tasks to complete. </a:t>
            </a:r>
          </a:p>
          <a:p>
            <a:pPr marL="342900" indent="-342900">
              <a:spcBef>
                <a:spcPts val="600"/>
              </a:spcBef>
              <a:spcAft>
                <a:spcPts val="600"/>
              </a:spcAft>
              <a:buAutoNum type="arabicPeriod"/>
            </a:pPr>
            <a:r>
              <a:rPr lang="en-GB" sz="1400" dirty="0">
                <a:latin typeface="Comic Sans MS" pitchFamily="66" charset="0"/>
              </a:rPr>
              <a:t>Underline the adverb and explain what the adverb is modifying – like I have shown above. </a:t>
            </a:r>
          </a:p>
          <a:p>
            <a:pPr marL="342900" indent="-342900">
              <a:spcBef>
                <a:spcPts val="600"/>
              </a:spcBef>
              <a:spcAft>
                <a:spcPts val="600"/>
              </a:spcAft>
              <a:buAutoNum type="arabicPeriod"/>
            </a:pPr>
            <a:r>
              <a:rPr lang="en-GB" sz="1400" dirty="0">
                <a:latin typeface="Comic Sans MS" pitchFamily="66" charset="0"/>
              </a:rPr>
              <a:t>Read the adverb word bank and add in an extra one for each letter of the alphabet </a:t>
            </a:r>
          </a:p>
          <a:p>
            <a:pPr marL="342900" indent="-342900">
              <a:spcBef>
                <a:spcPts val="600"/>
              </a:spcBef>
              <a:spcAft>
                <a:spcPts val="600"/>
              </a:spcAft>
              <a:buAutoNum type="arabicPeriod"/>
            </a:pPr>
            <a:r>
              <a:rPr lang="en-GB" sz="1400" dirty="0">
                <a:latin typeface="Comic Sans MS" pitchFamily="66" charset="0"/>
              </a:rPr>
              <a:t>Modify the sentences </a:t>
            </a:r>
            <a:r>
              <a:rPr lang="en-GB" sz="1400" u="sng" dirty="0">
                <a:latin typeface="Comic Sans MS" pitchFamily="66" charset="0"/>
              </a:rPr>
              <a:t>adding in an adverb </a:t>
            </a:r>
            <a:r>
              <a:rPr lang="en-GB" sz="1400" dirty="0">
                <a:latin typeface="Comic Sans MS" pitchFamily="66" charset="0"/>
              </a:rPr>
              <a:t>and explaining what you have done. </a:t>
            </a:r>
          </a:p>
        </p:txBody>
      </p:sp>
      <p:pic>
        <p:nvPicPr>
          <p:cNvPr id="73733" name="Picture 5" descr="E:\Images\p12_exclimation_mark_Hi_Res.jpg"/>
          <p:cNvPicPr>
            <a:picLocks noChangeAspect="1" noChangeArrowheads="1"/>
          </p:cNvPicPr>
          <p:nvPr/>
        </p:nvPicPr>
        <p:blipFill>
          <a:blip r:embed="rId4" cstate="print"/>
          <a:srcRect/>
          <a:stretch>
            <a:fillRect/>
          </a:stretch>
        </p:blipFill>
        <p:spPr bwMode="auto">
          <a:xfrm>
            <a:off x="5733256" y="6654620"/>
            <a:ext cx="782415" cy="194982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683570"/>
          <a:ext cx="6192688" cy="8136901"/>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tblGrid>
              <a:tr h="422936">
                <a:tc>
                  <a:txBody>
                    <a:bodyPr/>
                    <a:lstStyle/>
                    <a:p>
                      <a:pPr algn="ctr"/>
                      <a:r>
                        <a:rPr lang="en-GB" sz="1600" dirty="0">
                          <a:latin typeface="Comic Sans MS" pitchFamily="66" charset="0"/>
                        </a:rPr>
                        <a:t>Underline</a:t>
                      </a:r>
                      <a:r>
                        <a:rPr lang="en-GB" sz="1600" baseline="0" dirty="0">
                          <a:latin typeface="Comic Sans MS" pitchFamily="66" charset="0"/>
                        </a:rPr>
                        <a:t> the adverb(s)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600" dirty="0">
                          <a:latin typeface="Comic Sans MS" pitchFamily="66" charset="0"/>
                        </a:rPr>
                        <a:t>Explain</a:t>
                      </a:r>
                      <a:r>
                        <a:rPr lang="en-GB" sz="1600" baseline="0" dirty="0">
                          <a:latin typeface="Comic Sans MS" pitchFamily="66" charset="0"/>
                        </a:rPr>
                        <a:t> what has happened</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101995">
                <a:tc>
                  <a:txBody>
                    <a:bodyPr/>
                    <a:lstStyle/>
                    <a:p>
                      <a:pPr algn="l"/>
                      <a:r>
                        <a:rPr lang="en-GB" sz="1400" dirty="0">
                          <a:latin typeface="Comic Sans MS" pitchFamily="66" charset="0"/>
                        </a:rPr>
                        <a:t>The class was abnormally loud.</a:t>
                      </a:r>
                      <a:r>
                        <a:rPr lang="en-GB" sz="1400" baseline="0" dirty="0">
                          <a:latin typeface="Comic Sans MS" pitchFamily="66" charset="0"/>
                        </a:rPr>
                        <a:t>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01995">
                <a:tc>
                  <a:txBody>
                    <a:bodyPr/>
                    <a:lstStyle/>
                    <a:p>
                      <a:pPr algn="l"/>
                      <a:r>
                        <a:rPr lang="en-GB" sz="1400" dirty="0">
                          <a:latin typeface="Comic Sans MS" pitchFamily="66" charset="0"/>
                        </a:rPr>
                        <a:t>It was bitterly cold outside and </a:t>
                      </a:r>
                      <a:r>
                        <a:rPr lang="en-GB" sz="1400" dirty="0" err="1">
                          <a:latin typeface="Comic Sans MS" pitchFamily="66" charset="0"/>
                        </a:rPr>
                        <a:t>i</a:t>
                      </a:r>
                      <a:r>
                        <a:rPr lang="en-GB" sz="1400" dirty="0">
                          <a:latin typeface="Comic Sans MS" pitchFamily="66" charset="0"/>
                        </a:rPr>
                        <a:t> quickly wrapped my scarf around my neck.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01995">
                <a:tc>
                  <a:txBody>
                    <a:bodyPr/>
                    <a:lstStyle/>
                    <a:p>
                      <a:pPr algn="l"/>
                      <a:r>
                        <a:rPr lang="en-GB" sz="1400" dirty="0">
                          <a:latin typeface="Comic Sans MS" pitchFamily="66" charset="0"/>
                        </a:rPr>
                        <a:t>Coincidentally, I bumped into my old friend at the busy supermarket.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01995">
                <a:tc>
                  <a:txBody>
                    <a:bodyPr/>
                    <a:lstStyle/>
                    <a:p>
                      <a:pPr algn="l"/>
                      <a:r>
                        <a:rPr lang="en-GB" sz="1400" dirty="0">
                          <a:latin typeface="Comic Sans MS" pitchFamily="66" charset="0"/>
                        </a:rPr>
                        <a:t>She eloquently spoke to the crowd</a:t>
                      </a:r>
                      <a:r>
                        <a:rPr lang="en-GB" sz="1400" baseline="0" dirty="0">
                          <a:latin typeface="Comic Sans MS" pitchFamily="66" charset="0"/>
                        </a:rPr>
                        <a:t> while she accepted her Oscar.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01995">
                <a:tc>
                  <a:txBody>
                    <a:bodyPr/>
                    <a:lstStyle/>
                    <a:p>
                      <a:pPr algn="l"/>
                      <a:r>
                        <a:rPr lang="en-GB" sz="1400" dirty="0">
                          <a:latin typeface="Comic Sans MS" pitchFamily="66" charset="0"/>
                        </a:rPr>
                        <a:t>He haphazardly chopped up the vegetables and rapidly</a:t>
                      </a:r>
                      <a:r>
                        <a:rPr lang="en-GB" sz="1400" baseline="0" dirty="0">
                          <a:latin typeface="Comic Sans MS" pitchFamily="66" charset="0"/>
                        </a:rPr>
                        <a:t> boiled the water.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101995">
                <a:tc>
                  <a:txBody>
                    <a:bodyPr/>
                    <a:lstStyle/>
                    <a:p>
                      <a:pPr algn="l"/>
                      <a:r>
                        <a:rPr lang="en-GB" sz="1400" dirty="0">
                          <a:latin typeface="Comic Sans MS" pitchFamily="66" charset="0"/>
                        </a:rPr>
                        <a:t>Skilfully she flew</a:t>
                      </a:r>
                      <a:r>
                        <a:rPr lang="en-GB" sz="1400" baseline="0" dirty="0">
                          <a:latin typeface="Comic Sans MS" pitchFamily="66" charset="0"/>
                        </a:rPr>
                        <a:t> down the slopes on.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101995">
                <a:tc>
                  <a:txBody>
                    <a:bodyPr/>
                    <a:lstStyle/>
                    <a:p>
                      <a:pPr algn="l"/>
                      <a:r>
                        <a:rPr lang="en-GB" sz="1400" dirty="0">
                          <a:latin typeface="Comic Sans MS" pitchFamily="66" charset="0"/>
                        </a:rPr>
                        <a:t>Visibly annoyed, the tired mother begrudgingly purchased the sweets.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74754" name="Picture 2" descr="http://www.createyourlifeinc.com/blog/wp-content/uploads/2014/07/number-1.jpg"/>
          <p:cNvPicPr>
            <a:picLocks noChangeAspect="1" noChangeArrowheads="1"/>
          </p:cNvPicPr>
          <p:nvPr/>
        </p:nvPicPr>
        <p:blipFill>
          <a:blip r:embed="rId3" cstate="print"/>
          <a:srcRect/>
          <a:stretch>
            <a:fillRect/>
          </a:stretch>
        </p:blipFill>
        <p:spPr bwMode="auto">
          <a:xfrm>
            <a:off x="6331908" y="84916"/>
            <a:ext cx="445249" cy="50405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previews.123rf.com/images/lenm/lenm1206/lenm120600156/14039393-Illustration-Featuring-the-Number-2-Stock-Illustration-number-numbers-cartoon.jpg"/>
          <p:cNvPicPr>
            <a:picLocks noChangeAspect="1" noChangeArrowheads="1"/>
          </p:cNvPicPr>
          <p:nvPr/>
        </p:nvPicPr>
        <p:blipFill>
          <a:blip r:embed="rId2" cstate="print"/>
          <a:srcRect/>
          <a:stretch>
            <a:fillRect/>
          </a:stretch>
        </p:blipFill>
        <p:spPr bwMode="auto">
          <a:xfrm>
            <a:off x="980728" y="251520"/>
            <a:ext cx="654328" cy="648072"/>
          </a:xfrm>
          <a:prstGeom prst="rect">
            <a:avLst/>
          </a:prstGeom>
          <a:noFill/>
        </p:spPr>
      </p:pic>
      <p:graphicFrame>
        <p:nvGraphicFramePr>
          <p:cNvPr id="3" name="Table 2"/>
          <p:cNvGraphicFramePr>
            <a:graphicFrameLocks noGrp="1"/>
          </p:cNvGraphicFramePr>
          <p:nvPr/>
        </p:nvGraphicFramePr>
        <p:xfrm>
          <a:off x="332656" y="1187624"/>
          <a:ext cx="6264696" cy="7632848"/>
        </p:xfrm>
        <a:graphic>
          <a:graphicData uri="http://schemas.openxmlformats.org/drawingml/2006/table">
            <a:tbl>
              <a:tblPr firstRow="1" bandRow="1">
                <a:tableStyleId>{5C22544A-7EE6-4342-B048-85BDC9FD1C3A}</a:tableStyleId>
              </a:tblPr>
              <a:tblGrid>
                <a:gridCol w="1044116">
                  <a:extLst>
                    <a:ext uri="{9D8B030D-6E8A-4147-A177-3AD203B41FA5}">
                      <a16:colId xmlns:a16="http://schemas.microsoft.com/office/drawing/2014/main" val="20000"/>
                    </a:ext>
                  </a:extLst>
                </a:gridCol>
                <a:gridCol w="1044116">
                  <a:extLst>
                    <a:ext uri="{9D8B030D-6E8A-4147-A177-3AD203B41FA5}">
                      <a16:colId xmlns:a16="http://schemas.microsoft.com/office/drawing/2014/main" val="20001"/>
                    </a:ext>
                  </a:extLst>
                </a:gridCol>
                <a:gridCol w="1044116">
                  <a:extLst>
                    <a:ext uri="{9D8B030D-6E8A-4147-A177-3AD203B41FA5}">
                      <a16:colId xmlns:a16="http://schemas.microsoft.com/office/drawing/2014/main" val="20002"/>
                    </a:ext>
                  </a:extLst>
                </a:gridCol>
                <a:gridCol w="1044116">
                  <a:extLst>
                    <a:ext uri="{9D8B030D-6E8A-4147-A177-3AD203B41FA5}">
                      <a16:colId xmlns:a16="http://schemas.microsoft.com/office/drawing/2014/main" val="20003"/>
                    </a:ext>
                  </a:extLst>
                </a:gridCol>
                <a:gridCol w="1044116">
                  <a:extLst>
                    <a:ext uri="{9D8B030D-6E8A-4147-A177-3AD203B41FA5}">
                      <a16:colId xmlns:a16="http://schemas.microsoft.com/office/drawing/2014/main" val="20004"/>
                    </a:ext>
                  </a:extLst>
                </a:gridCol>
                <a:gridCol w="1044116">
                  <a:extLst>
                    <a:ext uri="{9D8B030D-6E8A-4147-A177-3AD203B41FA5}">
                      <a16:colId xmlns:a16="http://schemas.microsoft.com/office/drawing/2014/main" val="20005"/>
                    </a:ext>
                  </a:extLst>
                </a:gridCol>
              </a:tblGrid>
              <a:tr h="954106">
                <a:tc>
                  <a:txBody>
                    <a:bodyPr/>
                    <a:lstStyle/>
                    <a:p>
                      <a:r>
                        <a:rPr lang="en-GB" sz="1200" b="0" dirty="0">
                          <a:solidFill>
                            <a:srgbClr val="FF0000"/>
                          </a:solidFill>
                          <a:latin typeface="Comic Sans MS" pitchFamily="66" charset="0"/>
                        </a:rPr>
                        <a:t>Arrogantly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Impatiently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Quaintly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54106">
                <a:tc>
                  <a:txBody>
                    <a:bodyPr/>
                    <a:lstStyle/>
                    <a:p>
                      <a:r>
                        <a:rPr lang="en-GB" sz="1200" b="0" dirty="0">
                          <a:solidFill>
                            <a:srgbClr val="FF0000"/>
                          </a:solidFill>
                          <a:latin typeface="Comic Sans MS" pitchFamily="66" charset="0"/>
                        </a:rPr>
                        <a:t>Blindly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Joyfully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Reluctantly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54106">
                <a:tc>
                  <a:txBody>
                    <a:bodyPr/>
                    <a:lstStyle/>
                    <a:p>
                      <a:r>
                        <a:rPr lang="en-GB" sz="1200" b="0" dirty="0">
                          <a:solidFill>
                            <a:srgbClr val="FF0000"/>
                          </a:solidFill>
                          <a:latin typeface="Comic Sans MS" pitchFamily="66" charset="0"/>
                        </a:rPr>
                        <a:t>Clumsily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Keenly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Silently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54106">
                <a:tc>
                  <a:txBody>
                    <a:bodyPr/>
                    <a:lstStyle/>
                    <a:p>
                      <a:r>
                        <a:rPr lang="en-GB" sz="1200" b="0" dirty="0">
                          <a:solidFill>
                            <a:srgbClr val="FF0000"/>
                          </a:solidFill>
                          <a:latin typeface="Comic Sans MS" pitchFamily="66" charset="0"/>
                        </a:rPr>
                        <a:t>Decently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Loosely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Thoroughly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54106">
                <a:tc>
                  <a:txBody>
                    <a:bodyPr/>
                    <a:lstStyle/>
                    <a:p>
                      <a:r>
                        <a:rPr lang="en-GB" sz="1200" b="0" dirty="0">
                          <a:solidFill>
                            <a:srgbClr val="FF0000"/>
                          </a:solidFill>
                          <a:latin typeface="Comic Sans MS" pitchFamily="66" charset="0"/>
                        </a:rPr>
                        <a:t>Emotionally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b="0" dirty="0">
                          <a:solidFill>
                            <a:srgbClr val="FF0000"/>
                          </a:solidFill>
                          <a:latin typeface="Comic Sans MS" pitchFamily="66" charset="0"/>
                        </a:rPr>
                        <a:t>Mechanically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b="0" dirty="0">
                          <a:solidFill>
                            <a:srgbClr val="FF0000"/>
                          </a:solidFill>
                          <a:latin typeface="Comic Sans MS" pitchFamily="66" charset="0"/>
                        </a:rPr>
                        <a:t>Unexpectedly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54106">
                <a:tc>
                  <a:txBody>
                    <a:bodyPr/>
                    <a:lstStyle/>
                    <a:p>
                      <a:r>
                        <a:rPr lang="en-GB" sz="1200" b="0" dirty="0">
                          <a:solidFill>
                            <a:srgbClr val="FF0000"/>
                          </a:solidFill>
                          <a:latin typeface="Comic Sans MS" pitchFamily="66" charset="0"/>
                        </a:rPr>
                        <a:t>Famously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Nightly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Viciously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54106">
                <a:tc>
                  <a:txBody>
                    <a:bodyPr/>
                    <a:lstStyle/>
                    <a:p>
                      <a:r>
                        <a:rPr lang="en-GB" sz="1200" b="0" dirty="0">
                          <a:solidFill>
                            <a:srgbClr val="FF0000"/>
                          </a:solidFill>
                          <a:latin typeface="Comic Sans MS" pitchFamily="66" charset="0"/>
                        </a:rPr>
                        <a:t>Graciously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1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Obviously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Widely</a:t>
                      </a:r>
                      <a:r>
                        <a:rPr lang="en-GB" sz="1200" b="0" baseline="0" dirty="0">
                          <a:solidFill>
                            <a:srgbClr val="FF0000"/>
                          </a:solidFill>
                          <a:latin typeface="Comic Sans MS" pitchFamily="66" charset="0"/>
                        </a:rPr>
                        <a:t>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54106">
                <a:tc>
                  <a:txBody>
                    <a:bodyPr/>
                    <a:lstStyle/>
                    <a:p>
                      <a:r>
                        <a:rPr lang="en-GB" sz="1200" b="0" dirty="0">
                          <a:solidFill>
                            <a:srgbClr val="FF0000"/>
                          </a:solidFill>
                          <a:latin typeface="Comic Sans MS" pitchFamily="66" charset="0"/>
                        </a:rPr>
                        <a:t>Habitually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Painlessly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FF0000"/>
                          </a:solidFill>
                          <a:latin typeface="Comic Sans MS" pitchFamily="66" charset="0"/>
                        </a:rPr>
                        <a:t>Yearly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4" name="TextBox 3"/>
          <p:cNvSpPr txBox="1"/>
          <p:nvPr/>
        </p:nvSpPr>
        <p:spPr>
          <a:xfrm>
            <a:off x="1986939" y="395536"/>
            <a:ext cx="2884123" cy="400110"/>
          </a:xfrm>
          <a:prstGeom prst="rect">
            <a:avLst/>
          </a:prstGeom>
          <a:noFill/>
        </p:spPr>
        <p:txBody>
          <a:bodyPr wrap="none" rtlCol="0">
            <a:spAutoFit/>
          </a:bodyPr>
          <a:lstStyle/>
          <a:p>
            <a:r>
              <a:rPr lang="en-GB" sz="2000" dirty="0">
                <a:solidFill>
                  <a:srgbClr val="7030A0"/>
                </a:solidFill>
                <a:latin typeface="Comic Sans MS" pitchFamily="66" charset="0"/>
              </a:rPr>
              <a:t>Alphabet adverb bank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buyfastcontestvote.com/wp-content/uploads/2014/09/Examp254725le.jpg"/>
          <p:cNvPicPr>
            <a:picLocks noChangeAspect="1" noChangeArrowheads="1"/>
          </p:cNvPicPr>
          <p:nvPr/>
        </p:nvPicPr>
        <p:blipFill>
          <a:blip r:embed="rId2" cstate="print"/>
          <a:srcRect l="20160" r="13061"/>
          <a:stretch>
            <a:fillRect/>
          </a:stretch>
        </p:blipFill>
        <p:spPr bwMode="auto">
          <a:xfrm>
            <a:off x="5968324" y="0"/>
            <a:ext cx="889675" cy="1043608"/>
          </a:xfrm>
          <a:prstGeom prst="rect">
            <a:avLst/>
          </a:prstGeom>
          <a:noFill/>
        </p:spPr>
      </p:pic>
      <p:graphicFrame>
        <p:nvGraphicFramePr>
          <p:cNvPr id="5" name="Table 4"/>
          <p:cNvGraphicFramePr>
            <a:graphicFrameLocks noGrp="1"/>
          </p:cNvGraphicFramePr>
          <p:nvPr/>
        </p:nvGraphicFramePr>
        <p:xfrm>
          <a:off x="332656" y="179512"/>
          <a:ext cx="4572000" cy="1112520"/>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3995936">
                  <a:extLst>
                    <a:ext uri="{9D8B030D-6E8A-4147-A177-3AD203B41FA5}">
                      <a16:colId xmlns:a16="http://schemas.microsoft.com/office/drawing/2014/main" val="20001"/>
                    </a:ext>
                  </a:extLst>
                </a:gridCol>
              </a:tblGrid>
              <a:tr h="370840">
                <a:tc>
                  <a:txBody>
                    <a:bodyPr/>
                    <a:lstStyle/>
                    <a:p>
                      <a:endParaRPr lang="en-GB" dirty="0">
                        <a:latin typeface="Comic Sans MS" pitchFamily="66" charset="0"/>
                      </a:endParaRPr>
                    </a:p>
                  </a:txBody>
                  <a:tcPr>
                    <a:solidFill>
                      <a:schemeClr val="accent6">
                        <a:lumMod val="75000"/>
                      </a:schemeClr>
                    </a:solidFill>
                  </a:tcPr>
                </a:tc>
                <a:tc>
                  <a:txBody>
                    <a:bodyPr/>
                    <a:lstStyle/>
                    <a:p>
                      <a:r>
                        <a:rPr lang="en-GB" sz="1600" b="1" dirty="0">
                          <a:solidFill>
                            <a:schemeClr val="accent6">
                              <a:lumMod val="75000"/>
                            </a:schemeClr>
                          </a:solidFill>
                          <a:latin typeface="Comic Sans MS" pitchFamily="66" charset="0"/>
                        </a:rPr>
                        <a:t>Original sentence </a:t>
                      </a:r>
                    </a:p>
                  </a:txBody>
                  <a:tcPr>
                    <a:solidFill>
                      <a:schemeClr val="bg1"/>
                    </a:solidFill>
                  </a:tcPr>
                </a:tc>
                <a:extLst>
                  <a:ext uri="{0D108BD9-81ED-4DB2-BD59-A6C34878D82A}">
                    <a16:rowId xmlns:a16="http://schemas.microsoft.com/office/drawing/2014/main" val="10000"/>
                  </a:ext>
                </a:extLst>
              </a:tr>
              <a:tr h="370840">
                <a:tc>
                  <a:txBody>
                    <a:bodyPr/>
                    <a:lstStyle/>
                    <a:p>
                      <a:endParaRPr lang="en-GB" dirty="0">
                        <a:latin typeface="Comic Sans MS" pitchFamily="66" charset="0"/>
                      </a:endParaRPr>
                    </a:p>
                  </a:txBody>
                  <a:tcPr>
                    <a:solidFill>
                      <a:srgbClr val="006600"/>
                    </a:solidFill>
                  </a:tcPr>
                </a:tc>
                <a:tc>
                  <a:txBody>
                    <a:bodyPr/>
                    <a:lstStyle/>
                    <a:p>
                      <a:r>
                        <a:rPr lang="en-GB" sz="1600" b="1" dirty="0">
                          <a:solidFill>
                            <a:srgbClr val="006600"/>
                          </a:solidFill>
                          <a:latin typeface="Comic Sans MS" pitchFamily="66" charset="0"/>
                        </a:rPr>
                        <a:t>New and improved sentence </a:t>
                      </a:r>
                    </a:p>
                  </a:txBody>
                  <a:tcPr>
                    <a:solidFill>
                      <a:schemeClr val="bg1"/>
                    </a:solidFill>
                  </a:tcPr>
                </a:tc>
                <a:extLst>
                  <a:ext uri="{0D108BD9-81ED-4DB2-BD59-A6C34878D82A}">
                    <a16:rowId xmlns:a16="http://schemas.microsoft.com/office/drawing/2014/main" val="10001"/>
                  </a:ext>
                </a:extLst>
              </a:tr>
              <a:tr h="370840">
                <a:tc>
                  <a:txBody>
                    <a:bodyPr/>
                    <a:lstStyle/>
                    <a:p>
                      <a:endParaRPr lang="en-GB" dirty="0">
                        <a:latin typeface="Comic Sans MS" pitchFamily="66" charset="0"/>
                      </a:endParaRPr>
                    </a:p>
                  </a:txBody>
                  <a:tcPr>
                    <a:solidFill>
                      <a:srgbClr val="0070C0"/>
                    </a:solidFill>
                  </a:tcPr>
                </a:tc>
                <a:tc>
                  <a:txBody>
                    <a:bodyPr/>
                    <a:lstStyle/>
                    <a:p>
                      <a:r>
                        <a:rPr lang="en-GB" sz="1600" b="1" dirty="0">
                          <a:solidFill>
                            <a:srgbClr val="0070C0"/>
                          </a:solidFill>
                          <a:latin typeface="Comic Sans MS" pitchFamily="66" charset="0"/>
                        </a:rPr>
                        <a:t>What did I add? </a:t>
                      </a:r>
                    </a:p>
                  </a:txBody>
                  <a:tcPr>
                    <a:solidFill>
                      <a:schemeClr val="bg1"/>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332656" y="1547664"/>
          <a:ext cx="6264696" cy="7272810"/>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5760640">
                  <a:extLst>
                    <a:ext uri="{9D8B030D-6E8A-4147-A177-3AD203B41FA5}">
                      <a16:colId xmlns:a16="http://schemas.microsoft.com/office/drawing/2014/main" val="20001"/>
                    </a:ext>
                  </a:extLst>
                </a:gridCol>
              </a:tblGrid>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a:solidFill>
                            <a:schemeClr val="accent6">
                              <a:lumMod val="75000"/>
                            </a:schemeClr>
                          </a:solidFill>
                          <a:latin typeface="Comic Sans MS" pitchFamily="66" charset="0"/>
                        </a:rPr>
                        <a:t>She went to the park to meet her friends.</a:t>
                      </a:r>
                      <a:r>
                        <a:rPr lang="en-GB" sz="1400" b="0" baseline="0" dirty="0">
                          <a:solidFill>
                            <a:schemeClr val="accent6">
                              <a:lumMod val="75000"/>
                            </a:schemeClr>
                          </a:solidFill>
                          <a:latin typeface="Comic Sans MS" pitchFamily="66" charset="0"/>
                        </a:rPr>
                        <a:t>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a:solidFill>
                            <a:schemeClr val="accent6">
                              <a:lumMod val="75000"/>
                            </a:schemeClr>
                          </a:solidFill>
                          <a:latin typeface="Comic Sans MS" pitchFamily="66" charset="0"/>
                        </a:rPr>
                        <a:t>I love the taste of chocolate.</a:t>
                      </a:r>
                      <a:r>
                        <a:rPr lang="en-GB" sz="1400" b="0" baseline="0" dirty="0">
                          <a:solidFill>
                            <a:schemeClr val="accent6">
                              <a:lumMod val="75000"/>
                            </a:schemeClr>
                          </a:solidFill>
                          <a:latin typeface="Comic Sans MS" pitchFamily="66" charset="0"/>
                        </a:rPr>
                        <a:t>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a:solidFill>
                            <a:schemeClr val="accent6">
                              <a:lumMod val="75000"/>
                            </a:schemeClr>
                          </a:solidFill>
                          <a:latin typeface="Comic Sans MS" pitchFamily="66" charset="0"/>
                        </a:rPr>
                        <a:t>The rain was pouring down and hitting</a:t>
                      </a:r>
                      <a:r>
                        <a:rPr lang="en-GB" sz="1400" b="0" baseline="0" dirty="0">
                          <a:solidFill>
                            <a:schemeClr val="accent6">
                              <a:lumMod val="75000"/>
                            </a:schemeClr>
                          </a:solidFill>
                          <a:latin typeface="Comic Sans MS" pitchFamily="66" charset="0"/>
                        </a:rPr>
                        <a:t> the concrete.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a:solidFill>
                            <a:schemeClr val="accent6">
                              <a:lumMod val="75000"/>
                            </a:schemeClr>
                          </a:solidFill>
                          <a:latin typeface="Comic Sans MS" pitchFamily="66" charset="0"/>
                        </a:rPr>
                        <a:t>The beach was beautiful</a:t>
                      </a:r>
                      <a:r>
                        <a:rPr lang="en-GB" sz="1400" b="0" baseline="0" dirty="0">
                          <a:solidFill>
                            <a:schemeClr val="accent6">
                              <a:lumMod val="75000"/>
                            </a:schemeClr>
                          </a:solidFill>
                          <a:latin typeface="Comic Sans MS" pitchFamily="66" charset="0"/>
                        </a:rPr>
                        <a:t> and the sea was blue.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a:solidFill>
                            <a:schemeClr val="accent6">
                              <a:lumMod val="75000"/>
                            </a:schemeClr>
                          </a:solidFill>
                          <a:latin typeface="Comic Sans MS" pitchFamily="66" charset="0"/>
                        </a:rPr>
                        <a:t>The dead body was rotting in the alleyway.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a:solidFill>
                            <a:schemeClr val="accent6">
                              <a:lumMod val="75000"/>
                            </a:schemeClr>
                          </a:solidFill>
                          <a:latin typeface="Comic Sans MS" pitchFamily="66" charset="0"/>
                        </a:rPr>
                        <a:t>The cork popped out of the champagne bottle.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a:solidFill>
                  <a:srgbClr val="00B0F0"/>
                </a:solidFill>
                <a:latin typeface="Comic Sans MS" pitchFamily="66" charset="0"/>
              </a:rPr>
              <a:t>Nothing to be afraid of </a:t>
            </a:r>
            <a:r>
              <a:rPr lang="en-GB" dirty="0">
                <a:solidFill>
                  <a:srgbClr val="00B0F0"/>
                </a:solidFill>
                <a:latin typeface="Comic Sans MS" pitchFamily="66" charset="0"/>
              </a:rPr>
              <a:t>by Jan Mark </a:t>
            </a:r>
          </a:p>
          <a:p>
            <a:endParaRPr lang="en-GB" dirty="0">
              <a:solidFill>
                <a:srgbClr val="00B0F0"/>
              </a:solidFill>
              <a:latin typeface="Comic Sans MS" pitchFamily="66" charset="0"/>
            </a:endParaRPr>
          </a:p>
          <a:p>
            <a:r>
              <a:rPr lang="en-GB" sz="1600" dirty="0">
                <a:solidFill>
                  <a:srgbClr val="7030A0"/>
                </a:solidFill>
                <a:latin typeface="Comic Sans MS" pitchFamily="66" charset="0"/>
              </a:rPr>
              <a:t>Reading comprehension : Read the extract and answer the questions </a:t>
            </a:r>
            <a:r>
              <a:rPr lang="en-GB" sz="1600" u="sng" dirty="0">
                <a:solidFill>
                  <a:srgbClr val="7030A0"/>
                </a:solidFill>
                <a:latin typeface="Comic Sans MS" pitchFamily="66" charset="0"/>
              </a:rPr>
              <a:t>in as much detail as possible. </a:t>
            </a:r>
          </a:p>
        </p:txBody>
      </p:sp>
      <p:sp>
        <p:nvSpPr>
          <p:cNvPr id="2" name="Rectangle 1"/>
          <p:cNvSpPr/>
          <p:nvPr/>
        </p:nvSpPr>
        <p:spPr>
          <a:xfrm>
            <a:off x="260652" y="1341502"/>
            <a:ext cx="6493714" cy="6924973"/>
          </a:xfrm>
          <a:prstGeom prst="rect">
            <a:avLst/>
          </a:prstGeom>
        </p:spPr>
        <p:txBody>
          <a:bodyPr wrap="square">
            <a:spAutoFit/>
          </a:bodyPr>
          <a:lstStyle/>
          <a:p>
            <a:endParaRPr lang="en-GB" sz="1200" dirty="0">
              <a:latin typeface="Comic Sans MS" pitchFamily="66" charset="0"/>
            </a:endParaRPr>
          </a:p>
          <a:p>
            <a:r>
              <a:rPr lang="en-GB" sz="1200" b="1" dirty="0">
                <a:solidFill>
                  <a:srgbClr val="D60093"/>
                </a:solidFill>
                <a:latin typeface="Comic Sans MS" pitchFamily="66" charset="0"/>
              </a:rPr>
              <a:t>This extract is from the beginning of a novel</a:t>
            </a:r>
          </a:p>
          <a:p>
            <a:endParaRPr lang="en-GB" sz="1200" b="1" dirty="0">
              <a:solidFill>
                <a:srgbClr val="D60093"/>
              </a:solidFill>
              <a:latin typeface="Comic Sans MS" pitchFamily="66" charset="0"/>
            </a:endParaRPr>
          </a:p>
          <a:p>
            <a:r>
              <a:rPr lang="en-GB" sz="1200" b="1" dirty="0">
                <a:solidFill>
                  <a:schemeClr val="accent6">
                    <a:lumMod val="75000"/>
                  </a:schemeClr>
                </a:solidFill>
                <a:latin typeface="Comic Sans MS" pitchFamily="66" charset="0"/>
              </a:rPr>
              <a:t>Section 1: </a:t>
            </a:r>
            <a:r>
              <a:rPr lang="en-GB" sz="1200" dirty="0">
                <a:latin typeface="Comic Sans MS" pitchFamily="66" charset="0"/>
              </a:rPr>
              <a:t>‘Robin won’t give you any trouble,’ said Auntie Lynn. ‘He’s very quiet.’ </a:t>
            </a:r>
          </a:p>
          <a:p>
            <a:r>
              <a:rPr lang="en-GB" sz="1200" dirty="0">
                <a:latin typeface="Comic Sans MS" pitchFamily="66" charset="0"/>
              </a:rPr>
              <a:t>	</a:t>
            </a:r>
          </a:p>
          <a:p>
            <a:r>
              <a:rPr lang="en-GB" sz="1200" dirty="0">
                <a:latin typeface="Comic Sans MS" pitchFamily="66" charset="0"/>
              </a:rPr>
              <a:t>Anthea knew how quiet Robin was. At present he was sitting under the table and, until Auntie Lynn mentioned his name, she had forgotten he was there. Auntie Lynn put a carrier bag on the armchair. </a:t>
            </a:r>
          </a:p>
          <a:p>
            <a:r>
              <a:rPr lang="en-GB" sz="1200" dirty="0">
                <a:latin typeface="Comic Sans MS" pitchFamily="66" charset="0"/>
              </a:rPr>
              <a:t>	</a:t>
            </a:r>
          </a:p>
          <a:p>
            <a:r>
              <a:rPr lang="en-GB" sz="1200" dirty="0">
                <a:latin typeface="Comic Sans MS" pitchFamily="66" charset="0"/>
              </a:rPr>
              <a:t>‘There’s plenty of clothes, so you won’t need to do any washing, and there’s a spare pair of pyjamas in case – well, you know. In case...’</a:t>
            </a:r>
          </a:p>
          <a:p>
            <a:r>
              <a:rPr lang="en-GB" sz="1200" dirty="0">
                <a:latin typeface="Comic Sans MS" pitchFamily="66" charset="0"/>
              </a:rPr>
              <a:t>	</a:t>
            </a:r>
          </a:p>
          <a:p>
            <a:r>
              <a:rPr lang="en-GB" sz="1200" dirty="0">
                <a:latin typeface="Comic Sans MS" pitchFamily="66" charset="0"/>
              </a:rPr>
              <a:t>‘Yes,’ said Mum firmly [...] </a:t>
            </a:r>
          </a:p>
          <a:p>
            <a:r>
              <a:rPr lang="en-GB" sz="1200" dirty="0">
                <a:latin typeface="Comic Sans MS" pitchFamily="66" charset="0"/>
              </a:rPr>
              <a:t>	</a:t>
            </a:r>
          </a:p>
          <a:p>
            <a:r>
              <a:rPr lang="en-GB" sz="1200" dirty="0">
                <a:latin typeface="Comic Sans MS" pitchFamily="66" charset="0"/>
              </a:rPr>
              <a:t>Mum almost told Auntie Lynn to stop worrying and have a good time, which would have been a mistake because Auntie Lynn was going up North to a funeral.  </a:t>
            </a:r>
          </a:p>
          <a:p>
            <a:r>
              <a:rPr lang="en-GB" sz="1200" dirty="0">
                <a:latin typeface="Comic Sans MS" pitchFamily="66" charset="0"/>
              </a:rPr>
              <a:t>	</a:t>
            </a:r>
          </a:p>
          <a:p>
            <a:r>
              <a:rPr lang="en-GB" sz="1200" dirty="0">
                <a:latin typeface="Comic Sans MS" pitchFamily="66" charset="0"/>
              </a:rPr>
              <a:t>Auntie Lynn was not really an Aunt, but she had once been at school with Anthea’s mum. Robin was not anything much, except four years old, and he looked a lot younger; probably because nothing ever happened to him. Auntie Lynn kept no pets that might give Robin germs, and never bought him toys that had sharp corners to dent him or wheels that could  be swallowed. He wore balaclava helmets and bobble hats </a:t>
            </a:r>
            <a:r>
              <a:rPr lang="en-GB" sz="1200" dirty="0" err="1">
                <a:latin typeface="Comic Sans MS" pitchFamily="66" charset="0"/>
              </a:rPr>
              <a:t>i</a:t>
            </a:r>
            <a:r>
              <a:rPr lang="en-GB" sz="1200" dirty="0">
                <a:latin typeface="Comic Sans MS" pitchFamily="66" charset="0"/>
              </a:rPr>
              <a:t> winter to protect his tender ears, and a knitted vest under his shirt in summer in case he overheated himself and caught a chill from his own sweat. </a:t>
            </a:r>
          </a:p>
          <a:p>
            <a:endParaRPr lang="en-GB" sz="1200" dirty="0">
              <a:latin typeface="Comic Sans MS" pitchFamily="66" charset="0"/>
            </a:endParaRPr>
          </a:p>
          <a:p>
            <a:r>
              <a:rPr lang="en-GB" sz="1200" b="1" dirty="0">
                <a:solidFill>
                  <a:schemeClr val="accent6">
                    <a:lumMod val="75000"/>
                  </a:schemeClr>
                </a:solidFill>
                <a:latin typeface="Comic Sans MS" pitchFamily="66" charset="0"/>
              </a:rPr>
              <a:t>Section 2</a:t>
            </a:r>
            <a:r>
              <a:rPr lang="en-GB" sz="1200" b="1" dirty="0">
                <a:latin typeface="Comic Sans MS" pitchFamily="66" charset="0"/>
              </a:rPr>
              <a:t>: </a:t>
            </a:r>
            <a:r>
              <a:rPr lang="en-GB" sz="1200" dirty="0">
                <a:latin typeface="Comic Sans MS" pitchFamily="66" charset="0"/>
              </a:rPr>
              <a:t>His face was as pal and flat as a saucer of milk, and his eyes floated in it like drops of cod liver oil; also with extract of milk, concentrated orange juice and calves-foot jelly. When you picked him up you expected him to squelch, like a hot water bottle full of half-set custard. </a:t>
            </a:r>
          </a:p>
          <a:p>
            <a:endParaRPr lang="en-GB" sz="1200" dirty="0">
              <a:latin typeface="Comic Sans MS" pitchFamily="66" charset="0"/>
            </a:endParaRPr>
          </a:p>
          <a:p>
            <a:r>
              <a:rPr lang="en-GB" sz="1200" dirty="0">
                <a:latin typeface="Comic Sans MS" pitchFamily="66" charset="0"/>
              </a:rPr>
              <a:t>Anthea lifted the table cloth and looked at him. </a:t>
            </a:r>
          </a:p>
          <a:p>
            <a:endParaRPr lang="en-GB" sz="1200" dirty="0">
              <a:latin typeface="Comic Sans MS" pitchFamily="66" charset="0"/>
            </a:endParaRPr>
          </a:p>
          <a:p>
            <a:r>
              <a:rPr lang="en-GB" sz="1200" dirty="0">
                <a:latin typeface="Comic Sans MS" pitchFamily="66" charset="0"/>
              </a:rPr>
              <a:t>‘Hello, Robin.’</a:t>
            </a:r>
          </a:p>
          <a:p>
            <a:endParaRPr lang="en-GB" sz="1200" dirty="0">
              <a:latin typeface="Comic Sans MS" pitchFamily="66" charset="0"/>
            </a:endParaRPr>
          </a:p>
          <a:p>
            <a:r>
              <a:rPr lang="en-GB" sz="1200" dirty="0">
                <a:latin typeface="Comic Sans MS" pitchFamily="66" charset="0"/>
              </a:rPr>
              <a:t>Robin stared at her with his flat eyes and went back to sucking his </a:t>
            </a:r>
            <a:r>
              <a:rPr lang="en-GB" sz="1200" dirty="0" err="1">
                <a:latin typeface="Comic Sans MS" pitchFamily="66" charset="0"/>
              </a:rPr>
              <a:t>wooly</a:t>
            </a:r>
            <a:r>
              <a:rPr lang="en-GB" sz="1200" dirty="0">
                <a:latin typeface="Comic Sans MS" pitchFamily="66" charset="0"/>
              </a:rPr>
              <a:t> doggy that had flat eyes also, of sewn-on felt, because glass ones might find their way into Robin’s appendix and cause damage. </a:t>
            </a:r>
          </a:p>
        </p:txBody>
      </p:sp>
      <p:pic>
        <p:nvPicPr>
          <p:cNvPr id="64514" name="Picture 2" descr="http://tabernaclefortoday.files.wordpress.com/2012/03/frightened_child_14694662.jpg"/>
          <p:cNvPicPr>
            <a:picLocks noChangeAspect="1" noChangeArrowheads="1"/>
          </p:cNvPicPr>
          <p:nvPr/>
        </p:nvPicPr>
        <p:blipFill>
          <a:blip r:embed="rId2" cstate="print"/>
          <a:srcRect/>
          <a:stretch>
            <a:fillRect/>
          </a:stretch>
        </p:blipFill>
        <p:spPr bwMode="auto">
          <a:xfrm>
            <a:off x="5445224" y="144016"/>
            <a:ext cx="1269253" cy="1043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2736" y="602268"/>
            <a:ext cx="1071127" cy="369332"/>
          </a:xfrm>
          <a:prstGeom prst="rect">
            <a:avLst/>
          </a:prstGeom>
          <a:noFill/>
        </p:spPr>
        <p:txBody>
          <a:bodyPr wrap="none" rtlCol="0">
            <a:spAutoFit/>
          </a:bodyPr>
          <a:lstStyle/>
          <a:p>
            <a:r>
              <a:rPr lang="en-GB" dirty="0">
                <a:latin typeface="Comic Sans MS" pitchFamily="66" charset="0"/>
              </a:rPr>
              <a:t>uestions</a:t>
            </a:r>
          </a:p>
        </p:txBody>
      </p:sp>
      <p:sp>
        <p:nvSpPr>
          <p:cNvPr id="65541" name="Text Box 5"/>
          <p:cNvSpPr txBox="1">
            <a:spLocks noChangeArrowheads="1"/>
          </p:cNvSpPr>
          <p:nvPr/>
        </p:nvSpPr>
        <p:spPr bwMode="auto">
          <a:xfrm>
            <a:off x="446088" y="1706488"/>
            <a:ext cx="5863232" cy="3657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a:ln>
                  <a:noFill/>
                </a:ln>
                <a:solidFill>
                  <a:schemeClr val="tx1"/>
                </a:solidFill>
                <a:effectLst/>
                <a:latin typeface="Comic Sans MS" pitchFamily="66" charset="0"/>
                <a:cs typeface="Arial" pitchFamily="34" charset="0"/>
              </a:rPr>
              <a:t>In </a:t>
            </a:r>
            <a:r>
              <a:rPr kumimoji="0" lang="en-GB" sz="1200" b="1" i="0" u="none" strike="noStrike" cap="none" normalizeH="0" baseline="0" dirty="0">
                <a:ln>
                  <a:noFill/>
                </a:ln>
                <a:solidFill>
                  <a:schemeClr val="accent6">
                    <a:lumMod val="75000"/>
                  </a:schemeClr>
                </a:solidFill>
                <a:effectLst/>
                <a:latin typeface="Comic Sans MS" pitchFamily="66" charset="0"/>
                <a:cs typeface="Arial" pitchFamily="34" charset="0"/>
              </a:rPr>
              <a:t>section 1</a:t>
            </a:r>
            <a:r>
              <a:rPr kumimoji="0" lang="en-GB" sz="1200" b="0" i="0" u="none" strike="noStrike" cap="none" normalizeH="0" dirty="0">
                <a:ln>
                  <a:noFill/>
                </a:ln>
                <a:solidFill>
                  <a:schemeClr val="tx1"/>
                </a:solidFill>
                <a:effectLst/>
                <a:latin typeface="Comic Sans MS" pitchFamily="66" charset="0"/>
                <a:cs typeface="Arial" pitchFamily="34" charset="0"/>
              </a:rPr>
              <a:t>  what kind of things can you infer (understand) about ‘Auntie’ Lynn’s treatment of her son? Choose </a:t>
            </a:r>
            <a:r>
              <a:rPr kumimoji="0" lang="en-GB" sz="1200" b="0" i="0" u="sng" strike="noStrike" cap="none" normalizeH="0" dirty="0">
                <a:ln>
                  <a:noFill/>
                </a:ln>
                <a:solidFill>
                  <a:schemeClr val="tx1"/>
                </a:solidFill>
                <a:effectLst/>
                <a:latin typeface="Comic Sans MS" pitchFamily="66" charset="0"/>
                <a:cs typeface="Arial" pitchFamily="34" charset="0"/>
              </a:rPr>
              <a:t>three  </a:t>
            </a:r>
            <a:r>
              <a:rPr kumimoji="0" lang="en-GB" sz="1200" b="0" i="0" strike="noStrike" cap="none" normalizeH="0" dirty="0">
                <a:ln>
                  <a:noFill/>
                </a:ln>
                <a:solidFill>
                  <a:schemeClr val="tx1"/>
                </a:solidFill>
                <a:effectLst/>
                <a:latin typeface="Comic Sans MS" pitchFamily="66" charset="0"/>
                <a:cs typeface="Arial" pitchFamily="34" charset="0"/>
              </a:rPr>
              <a:t> quotes from the text and explain what they tell you. </a:t>
            </a:r>
            <a:endParaRPr kumimoji="0" lang="en-GB" sz="1200" b="0" i="0" u="sng" strike="noStrike" cap="none" normalizeH="0" baseline="0" dirty="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a:ln>
                  <a:noFill/>
                </a:ln>
                <a:solidFill>
                  <a:schemeClr val="tx1"/>
                </a:solidFill>
                <a:effectLst/>
                <a:latin typeface="Comic Sans MS" pitchFamily="66" charset="0"/>
                <a:cs typeface="Arial" pitchFamily="34" charset="0"/>
              </a:rPr>
              <a:t>Write a detailed response explaining what you infer about the character of Robin</a:t>
            </a:r>
            <a:r>
              <a:rPr kumimoji="0" lang="en-GB" sz="1200" b="0" i="0" u="none" strike="noStrike" cap="none" normalizeH="0" dirty="0">
                <a:ln>
                  <a:noFill/>
                </a:ln>
                <a:solidFill>
                  <a:schemeClr val="tx1"/>
                </a:solidFill>
                <a:effectLst/>
                <a:latin typeface="Comic Sans MS" pitchFamily="66" charset="0"/>
                <a:cs typeface="Arial" pitchFamily="34" charset="0"/>
              </a:rPr>
              <a:t> in </a:t>
            </a:r>
            <a:r>
              <a:rPr kumimoji="0" lang="en-GB" sz="1200" b="1" i="0" u="none" strike="noStrike" cap="none" normalizeH="0" dirty="0">
                <a:ln>
                  <a:noFill/>
                </a:ln>
                <a:solidFill>
                  <a:schemeClr val="accent6">
                    <a:lumMod val="75000"/>
                  </a:schemeClr>
                </a:solidFill>
                <a:effectLst/>
                <a:latin typeface="Comic Sans MS" pitchFamily="66" charset="0"/>
                <a:cs typeface="Arial" pitchFamily="34" charset="0"/>
              </a:rPr>
              <a:t>section 1. </a:t>
            </a:r>
            <a:endParaRPr kumimoji="0" lang="en-GB" sz="1200" b="1" i="0" u="none" strike="noStrike" cap="none" normalizeH="0" baseline="0" dirty="0">
              <a:ln>
                <a:noFill/>
              </a:ln>
              <a:solidFill>
                <a:schemeClr val="accent6">
                  <a:lumMod val="75000"/>
                </a:schemeClr>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a:latin typeface="Comic Sans MS" pitchFamily="66" charset="0"/>
                <a:cs typeface="Arial" pitchFamily="34" charset="0"/>
              </a:rPr>
              <a:t>What is implied about Robin in </a:t>
            </a:r>
            <a:r>
              <a:rPr lang="en-GB" sz="1200" b="1" dirty="0">
                <a:solidFill>
                  <a:schemeClr val="accent6">
                    <a:lumMod val="75000"/>
                  </a:schemeClr>
                </a:solidFill>
                <a:latin typeface="Comic Sans MS" pitchFamily="66" charset="0"/>
                <a:cs typeface="Arial" pitchFamily="34" charset="0"/>
              </a:rPr>
              <a:t>section 2</a:t>
            </a:r>
            <a:r>
              <a:rPr lang="en-GB" sz="1200" dirty="0">
                <a:latin typeface="Comic Sans MS" pitchFamily="66" charset="0"/>
                <a:cs typeface="Arial" pitchFamily="34" charset="0"/>
              </a:rPr>
              <a:t>? Use quotes to back up your ideas. </a:t>
            </a:r>
            <a:endParaRPr kumimoji="0" lang="en-GB" sz="1200" b="0" i="0" u="none" strike="noStrike" cap="none" normalizeH="0" dirty="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baseline="0" dirty="0">
                <a:latin typeface="Comic Sans MS" pitchFamily="66" charset="0"/>
                <a:cs typeface="Arial" pitchFamily="34" charset="0"/>
              </a:rPr>
              <a:t>Who do you think the narrator is and why? What specific</a:t>
            </a:r>
            <a:r>
              <a:rPr lang="en-GB" sz="1200" dirty="0">
                <a:latin typeface="Comic Sans MS" pitchFamily="66" charset="0"/>
                <a:cs typeface="Arial" pitchFamily="34" charset="0"/>
              </a:rPr>
              <a:t> language tells us this?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a:latin typeface="Comic Sans MS" pitchFamily="66" charset="0"/>
                <a:cs typeface="Arial" pitchFamily="34" charset="0"/>
              </a:rPr>
              <a:t>Why do you think the writer chose to show the story from this perspective?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a:latin typeface="Comic Sans MS" pitchFamily="66" charset="0"/>
                <a:cs typeface="Arial" pitchFamily="34" charset="0"/>
              </a:rPr>
              <a:t>Do you think Auntie Lynn’s protective nature is over the top? Remember to justify your answer in detail. </a:t>
            </a:r>
          </a:p>
        </p:txBody>
      </p:sp>
      <p:pic>
        <p:nvPicPr>
          <p:cNvPr id="61442" name="Picture 2" descr="http://etc.usf.edu/clipart/2500/2516/q_2_lg.gif"/>
          <p:cNvPicPr>
            <a:picLocks noChangeAspect="1" noChangeArrowheads="1"/>
          </p:cNvPicPr>
          <p:nvPr/>
        </p:nvPicPr>
        <p:blipFill>
          <a:blip r:embed="rId2" cstate="print"/>
          <a:srcRect/>
          <a:stretch>
            <a:fillRect/>
          </a:stretch>
        </p:blipFill>
        <p:spPr bwMode="auto">
          <a:xfrm>
            <a:off x="144016" y="87845"/>
            <a:ext cx="980728" cy="145981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2"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a:solidFill>
                  <a:schemeClr val="accent6">
                    <a:lumMod val="75000"/>
                  </a:schemeClr>
                </a:solidFill>
                <a:latin typeface="Comic Sans MS" pitchFamily="66" charset="0"/>
              </a:rPr>
              <a:t>Do you know what all these words mean?</a:t>
            </a:r>
          </a:p>
          <a:p>
            <a:endParaRPr lang="en-GB" sz="1400" dirty="0">
              <a:latin typeface="Comic Sans MS" pitchFamily="66" charset="0"/>
            </a:endParaRPr>
          </a:p>
          <a:p>
            <a:r>
              <a:rPr lang="en-GB" sz="1400" dirty="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370840">
                <a:tc>
                  <a:txBody>
                    <a:bodyPr/>
                    <a:lstStyle/>
                    <a:p>
                      <a:r>
                        <a:rPr lang="en-GB" dirty="0">
                          <a:latin typeface="Comic Sans MS" pitchFamily="66" charset="0"/>
                        </a:rPr>
                        <a:t>Word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a:latin typeface="Comic Sans MS" pitchFamily="66" charset="0"/>
                        </a:rPr>
                        <a:t>Definition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a:latin typeface="Comic Sans MS" pitchFamily="66" charset="0"/>
              </a:rPr>
              <a:t>Answer your questions in detail here: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extLst>
                    <a:ext uri="{9D8B030D-6E8A-4147-A177-3AD203B41FA5}">
                      <a16:colId xmlns:a16="http://schemas.microsoft.com/office/drawing/2014/main" val="20000"/>
                    </a:ext>
                  </a:extLst>
                </a:gridCol>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42314">
                <a:tc>
                  <a:txBody>
                    <a:bodyPr/>
                    <a:lstStyle/>
                    <a:p>
                      <a:r>
                        <a:rPr lang="en-GB" sz="1300" dirty="0">
                          <a:solidFill>
                            <a:schemeClr val="tx1"/>
                          </a:solidFill>
                          <a:latin typeface="Comic Sans MS" pitchFamily="66" charset="0"/>
                        </a:rPr>
                        <a:t>          </a:t>
                      </a:r>
                      <a:r>
                        <a:rPr lang="en-GB" sz="1300" baseline="0" dirty="0">
                          <a:solidFill>
                            <a:schemeClr val="tx1"/>
                          </a:solidFill>
                          <a:latin typeface="Comic Sans MS" pitchFamily="66" charset="0"/>
                        </a:rPr>
                        <a:t> </a:t>
                      </a:r>
                      <a:r>
                        <a:rPr lang="en-GB" sz="1300" dirty="0">
                          <a:solidFill>
                            <a:schemeClr val="tx1"/>
                          </a:solidFill>
                          <a:latin typeface="Comic Sans MS" pitchFamily="66" charset="0"/>
                        </a:rPr>
                        <a:t>Definition </a:t>
                      </a: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r>
                        <a:rPr lang="en-GB" sz="1300" dirty="0">
                          <a:solidFill>
                            <a:schemeClr val="tx1"/>
                          </a:solidFill>
                          <a:latin typeface="Comic Sans MS" pitchFamily="66" charset="0"/>
                        </a:rPr>
                        <a:t>Sentence</a:t>
                      </a:r>
                      <a:r>
                        <a:rPr lang="en-GB" sz="1300" baseline="0" dirty="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FF0000"/>
                </a:solidFill>
                <a:latin typeface="Comic Sans MS" pitchFamily="66" charset="0"/>
              </a:rPr>
              <a:t>Wh</a:t>
            </a:r>
            <a:endParaRPr lang="en-GB" sz="28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a:solidFill>
                  <a:srgbClr val="FF0000"/>
                </a:solidFill>
                <a:latin typeface="Comic Sans MS" pitchFamily="66" charset="0"/>
              </a:rPr>
              <a:t>Letter </a:t>
            </a: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a:solidFill>
                  <a:srgbClr val="00B0F0"/>
                </a:solidFill>
                <a:latin typeface="Comic Sans MS" pitchFamily="66" charset="0"/>
              </a:rPr>
              <a:t>Word (Adjective)</a:t>
            </a: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00B0F0"/>
                </a:solidFill>
                <a:latin typeface="Comic Sans MS" pitchFamily="66" charset="0"/>
              </a:rPr>
              <a:t>Synonyms</a:t>
            </a: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7030A0"/>
                </a:solidFill>
                <a:latin typeface="Comic Sans MS" pitchFamily="66" charset="0"/>
              </a:rPr>
              <a:t>Antonyms</a:t>
            </a:r>
          </a:p>
        </p:txBody>
      </p:sp>
      <p:graphicFrame>
        <p:nvGraphicFramePr>
          <p:cNvPr id="14" name="Table 13"/>
          <p:cNvGraphicFramePr>
            <a:graphicFrameLocks noGrp="1"/>
          </p:cNvGraphicFramePr>
          <p:nvPr>
            <p:extLst>
              <p:ext uri="{D42A27DB-BD31-4B8C-83A1-F6EECF244321}">
                <p14:modId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42314">
                <a:tc>
                  <a:txBody>
                    <a:bodyPr/>
                    <a:lstStyle/>
                    <a:p>
                      <a:r>
                        <a:rPr lang="en-GB" sz="1300" dirty="0">
                          <a:solidFill>
                            <a:schemeClr val="tx1"/>
                          </a:solidFill>
                          <a:latin typeface="Comic Sans MS" pitchFamily="66" charset="0"/>
                        </a:rPr>
                        <a:t>          </a:t>
                      </a:r>
                      <a:r>
                        <a:rPr lang="en-GB" sz="1300" baseline="0" dirty="0">
                          <a:solidFill>
                            <a:schemeClr val="tx1"/>
                          </a:solidFill>
                          <a:latin typeface="Comic Sans MS" pitchFamily="66" charset="0"/>
                        </a:rPr>
                        <a:t> </a:t>
                      </a:r>
                      <a:r>
                        <a:rPr lang="en-GB" sz="1300" dirty="0">
                          <a:solidFill>
                            <a:schemeClr val="tx1"/>
                          </a:solidFill>
                          <a:latin typeface="Comic Sans MS" pitchFamily="66" charset="0"/>
                        </a:rPr>
                        <a:t>Definition </a:t>
                      </a: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r>
                        <a:rPr lang="en-GB" sz="1300" dirty="0">
                          <a:solidFill>
                            <a:schemeClr val="tx1"/>
                          </a:solidFill>
                          <a:latin typeface="Comic Sans MS" pitchFamily="66" charset="0"/>
                        </a:rPr>
                        <a:t>Sentence</a:t>
                      </a:r>
                      <a:r>
                        <a:rPr lang="en-GB" sz="1300" baseline="0" dirty="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latin typeface="Comic Sans MS" pitchFamily="66" charset="0"/>
              </a:rPr>
              <a:t>W</a:t>
            </a: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a:solidFill>
                  <a:srgbClr val="FF0000"/>
                </a:solidFill>
                <a:latin typeface="Comic Sans MS" pitchFamily="66" charset="0"/>
              </a:rPr>
              <a:t>Letter </a:t>
            </a: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a:solidFill>
                  <a:srgbClr val="00B0F0"/>
                </a:solidFill>
                <a:latin typeface="Comic Sans MS" pitchFamily="66" charset="0"/>
              </a:rPr>
              <a:t>Word (Adjective) </a:t>
            </a: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00B0F0"/>
                </a:solidFill>
                <a:latin typeface="Comic Sans MS" pitchFamily="66" charset="0"/>
              </a:rPr>
              <a:t>Synonyms</a:t>
            </a: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rgbClr val="7030A0"/>
                </a:solidFill>
                <a:latin typeface="Comic Sans MS" pitchFamily="66" charset="0"/>
              </a:rPr>
              <a:t>Antonyms</a:t>
            </a:r>
          </a:p>
        </p:txBody>
      </p:sp>
    </p:spTree>
    <p:extLst>
      <p:ext uri="{BB962C8B-B14F-4D97-AF65-F5344CB8AC3E}">
        <p14:creationId xmlns:p14="http://schemas.microsoft.com/office/powerpoint/2010/main" val="3627327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2318263" cy="400110"/>
          </a:xfrm>
          <a:prstGeom prst="rect">
            <a:avLst/>
          </a:prstGeom>
          <a:noFill/>
        </p:spPr>
        <p:txBody>
          <a:bodyPr wrap="none" rtlCol="0">
            <a:spAutoFit/>
          </a:bodyPr>
          <a:lstStyle/>
          <a:p>
            <a:r>
              <a:rPr lang="en-GB" sz="2000" dirty="0">
                <a:solidFill>
                  <a:srgbClr val="7030A0"/>
                </a:solidFill>
                <a:latin typeface="Comic Sans MS" pitchFamily="66" charset="0"/>
              </a:rPr>
              <a:t>Spelling test time</a:t>
            </a: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5111" y="35496"/>
            <a:ext cx="2407709" cy="14946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252105217"/>
              </p:ext>
            </p:extLst>
          </p:nvPr>
        </p:nvGraphicFramePr>
        <p:xfrm>
          <a:off x="404664" y="1259632"/>
          <a:ext cx="6192689" cy="7530908"/>
        </p:xfrm>
        <a:graphic>
          <a:graphicData uri="http://schemas.openxmlformats.org/drawingml/2006/table">
            <a:tbl>
              <a:tblPr firstRow="1" bandRow="1">
                <a:tableStyleId>{5C22544A-7EE6-4342-B048-85BDC9FD1C3A}</a:tableStyleId>
              </a:tblPr>
              <a:tblGrid>
                <a:gridCol w="396332">
                  <a:extLst>
                    <a:ext uri="{9D8B030D-6E8A-4147-A177-3AD203B41FA5}">
                      <a16:colId xmlns:a16="http://schemas.microsoft.com/office/drawing/2014/main" val="20000"/>
                    </a:ext>
                  </a:extLst>
                </a:gridCol>
                <a:gridCol w="1932119">
                  <a:extLst>
                    <a:ext uri="{9D8B030D-6E8A-4147-A177-3AD203B41FA5}">
                      <a16:colId xmlns:a16="http://schemas.microsoft.com/office/drawing/2014/main" val="20001"/>
                    </a:ext>
                  </a:extLst>
                </a:gridCol>
                <a:gridCol w="1932119">
                  <a:extLst>
                    <a:ext uri="{9D8B030D-6E8A-4147-A177-3AD203B41FA5}">
                      <a16:colId xmlns:a16="http://schemas.microsoft.com/office/drawing/2014/main" val="20002"/>
                    </a:ext>
                  </a:extLst>
                </a:gridCol>
                <a:gridCol w="1932119">
                  <a:extLst>
                    <a:ext uri="{9D8B030D-6E8A-4147-A177-3AD203B41FA5}">
                      <a16:colId xmlns:a16="http://schemas.microsoft.com/office/drawing/2014/main" val="20003"/>
                    </a:ext>
                  </a:extLst>
                </a:gridCol>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Test</a:t>
                      </a:r>
                      <a:r>
                        <a:rPr lang="en-GB" sz="1300" baseline="0" dirty="0">
                          <a:solidFill>
                            <a:schemeClr val="tx1"/>
                          </a:solidFill>
                        </a:rPr>
                        <a:t> 1</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Test 2</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a:solidFill>
                            <a:schemeClr val="tx1"/>
                          </a:solidFill>
                        </a:rPr>
                        <a:t>Test 3</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42314">
                <a:tc rowSpan="15">
                  <a:txBody>
                    <a:bodyPr/>
                    <a:lstStyle/>
                    <a:p>
                      <a:pPr algn="ctr"/>
                      <a:r>
                        <a:rPr lang="en-GB" sz="1300" dirty="0">
                          <a:solidFill>
                            <a:schemeClr val="tx1"/>
                          </a:solidFill>
                        </a:rPr>
                        <a:t>Commonly misspelt words</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aseline="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2314">
                <a:tc rowSpan="5">
                  <a:txBody>
                    <a:bodyPr/>
                    <a:lstStyle/>
                    <a:p>
                      <a:pPr algn="ctr"/>
                      <a:r>
                        <a:rPr lang="en-GB" sz="1300" dirty="0">
                          <a:solidFill>
                            <a:schemeClr val="tx1"/>
                          </a:solidFill>
                        </a:rPr>
                        <a:t>Topic specific words</a:t>
                      </a: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2314">
                <a:tc>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Comic Sans MS" pitchFamily="66" charset="0"/>
                        </a:rPr>
                        <a:t>Total:</a:t>
                      </a:r>
                      <a:r>
                        <a:rPr lang="en-GB" sz="1200" baseline="0" dirty="0">
                          <a:solidFill>
                            <a:schemeClr val="tx1"/>
                          </a:solidFill>
                          <a:latin typeface="Comic Sans MS" pitchFamily="66" charset="0"/>
                        </a:rPr>
                        <a:t>                   /20</a:t>
                      </a:r>
                      <a:endParaRPr lang="en-GB" sz="120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Comic Sans MS" pitchFamily="66" charset="0"/>
                        </a:rPr>
                        <a:t>Total:</a:t>
                      </a:r>
                      <a:r>
                        <a:rPr lang="en-GB" sz="1200" baseline="0" dirty="0">
                          <a:solidFill>
                            <a:schemeClr val="tx1"/>
                          </a:solidFill>
                          <a:latin typeface="Comic Sans MS" pitchFamily="66" charset="0"/>
                        </a:rPr>
                        <a:t>                   /20 </a:t>
                      </a:r>
                      <a:endParaRPr lang="en-GB" sz="120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Comic Sans MS" pitchFamily="66" charset="0"/>
                        </a:rPr>
                        <a:t>Total:</a:t>
                      </a:r>
                      <a:r>
                        <a:rPr lang="en-GB" sz="1200" baseline="0" dirty="0">
                          <a:solidFill>
                            <a:schemeClr val="tx1"/>
                          </a:solidFill>
                          <a:latin typeface="Comic Sans MS" pitchFamily="66" charset="0"/>
                        </a:rPr>
                        <a:t>                   /20 </a:t>
                      </a:r>
                      <a:endParaRPr lang="en-GB" sz="120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749187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49" y="450927"/>
          <a:ext cx="6336705" cy="8557850"/>
        </p:xfrm>
        <a:graphic>
          <a:graphicData uri="http://schemas.openxmlformats.org/drawingml/2006/table">
            <a:tbl>
              <a:tblPr firstRow="1" bandRow="1">
                <a:tableStyleId>{5C22544A-7EE6-4342-B048-85BDC9FD1C3A}</a:tableStyleId>
              </a:tblPr>
              <a:tblGrid>
                <a:gridCol w="2112235">
                  <a:extLst>
                    <a:ext uri="{9D8B030D-6E8A-4147-A177-3AD203B41FA5}">
                      <a16:colId xmlns:a16="http://schemas.microsoft.com/office/drawing/2014/main" val="20000"/>
                    </a:ext>
                  </a:extLst>
                </a:gridCol>
                <a:gridCol w="2112235">
                  <a:extLst>
                    <a:ext uri="{9D8B030D-6E8A-4147-A177-3AD203B41FA5}">
                      <a16:colId xmlns:a16="http://schemas.microsoft.com/office/drawing/2014/main" val="20001"/>
                    </a:ext>
                  </a:extLst>
                </a:gridCol>
                <a:gridCol w="2112235">
                  <a:extLst>
                    <a:ext uri="{9D8B030D-6E8A-4147-A177-3AD203B41FA5}">
                      <a16:colId xmlns:a16="http://schemas.microsoft.com/office/drawing/2014/main" val="20002"/>
                    </a:ext>
                  </a:extLst>
                </a:gridCol>
              </a:tblGrid>
              <a:tr h="342314">
                <a:tc>
                  <a:txBody>
                    <a:bodyPr/>
                    <a:lstStyle/>
                    <a:p>
                      <a:pPr algn="ctr"/>
                      <a:r>
                        <a:rPr lang="en-GB" sz="1300" dirty="0">
                          <a:latin typeface="Comic Sans MS" pitchFamily="66" charset="0"/>
                        </a:rPr>
                        <a:t>Relevant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300" dirty="0">
                          <a:latin typeface="Comic Sans MS" pitchFamily="66" charset="0"/>
                        </a:rPr>
                        <a:t>Interesting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1300" dirty="0">
                          <a:latin typeface="Comic Sans MS" pitchFamily="66" charset="0"/>
                        </a:rPr>
                        <a:t>Ambitious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10000"/>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bl>
          </a:graphicData>
        </a:graphic>
      </p:graphicFrame>
      <p:sp>
        <p:nvSpPr>
          <p:cNvPr id="8" name="TextBox 7"/>
          <p:cNvSpPr txBox="1"/>
          <p:nvPr/>
        </p:nvSpPr>
        <p:spPr>
          <a:xfrm>
            <a:off x="2075105" y="52113"/>
            <a:ext cx="2707793" cy="338554"/>
          </a:xfrm>
          <a:prstGeom prst="rect">
            <a:avLst/>
          </a:prstGeom>
          <a:noFill/>
        </p:spPr>
        <p:txBody>
          <a:bodyPr wrap="none" rtlCol="0">
            <a:spAutoFit/>
          </a:bodyPr>
          <a:lstStyle/>
          <a:p>
            <a:pPr algn="ctr"/>
            <a:r>
              <a:rPr lang="en-GB" sz="1600" dirty="0">
                <a:latin typeface="Comic Sans MS" pitchFamily="66" charset="0"/>
              </a:rPr>
              <a:t>Choose your words wisely!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a:solidFill>
                  <a:srgbClr val="0070C0"/>
                </a:solidFill>
                <a:latin typeface="Comic Sans MS" pitchFamily="66" charset="0"/>
              </a:rPr>
              <a:t>Can you think a link? </a:t>
            </a: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Comic Sans MS" pitchFamily="66" charset="0"/>
              </a:rPr>
              <a:t>Sometimes when we learn words it helps us to learn a rhyme or a saying to help us remember how to spell the word. </a:t>
            </a: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6" name="Rectangle 5"/>
          <p:cNvSpPr/>
          <p:nvPr/>
        </p:nvSpPr>
        <p:spPr>
          <a:xfrm>
            <a:off x="692696" y="1763688"/>
            <a:ext cx="4680520" cy="1224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omic Sans MS" pitchFamily="66" charset="0"/>
              </a:rPr>
              <a:t>Ne</a:t>
            </a:r>
            <a:r>
              <a:rPr lang="en-GB" sz="2000" b="1" dirty="0">
                <a:solidFill>
                  <a:srgbClr val="FF0000"/>
                </a:solidFill>
                <a:latin typeface="Comic Sans MS" pitchFamily="66" charset="0"/>
              </a:rPr>
              <a:t>c</a:t>
            </a:r>
            <a:r>
              <a:rPr lang="en-GB" sz="2000" dirty="0">
                <a:solidFill>
                  <a:schemeClr val="tx1"/>
                </a:solidFill>
                <a:latin typeface="Comic Sans MS" pitchFamily="66" charset="0"/>
              </a:rPr>
              <a:t>e</a:t>
            </a:r>
            <a:r>
              <a:rPr lang="en-GB" sz="2000" b="1" dirty="0">
                <a:solidFill>
                  <a:srgbClr val="FF0000"/>
                </a:solidFill>
                <a:latin typeface="Comic Sans MS" pitchFamily="66" charset="0"/>
              </a:rPr>
              <a:t>ss</a:t>
            </a:r>
            <a:r>
              <a:rPr lang="en-GB" sz="2000" dirty="0">
                <a:solidFill>
                  <a:schemeClr val="tx1"/>
                </a:solidFill>
                <a:latin typeface="Comic Sans MS" pitchFamily="66" charset="0"/>
              </a:rPr>
              <a:t>ary</a:t>
            </a:r>
          </a:p>
          <a:p>
            <a:pPr algn="ctr"/>
            <a:endParaRPr lang="en-GB" sz="1400" dirty="0">
              <a:solidFill>
                <a:schemeClr val="tx1"/>
              </a:solidFill>
              <a:latin typeface="Comic Sans MS" pitchFamily="66" charset="0"/>
            </a:endParaRPr>
          </a:p>
          <a:p>
            <a:pPr algn="ctr"/>
            <a:r>
              <a:rPr lang="en-GB" sz="1400" dirty="0">
                <a:solidFill>
                  <a:schemeClr val="tx1"/>
                </a:solidFill>
                <a:latin typeface="Comic Sans MS" pitchFamily="66" charset="0"/>
              </a:rPr>
              <a:t>Every shirt has one Collar (represents the </a:t>
            </a:r>
            <a:r>
              <a:rPr lang="en-GB" sz="1400" b="1" dirty="0">
                <a:solidFill>
                  <a:srgbClr val="FF0000"/>
                </a:solidFill>
                <a:latin typeface="Comic Sans MS" pitchFamily="66" charset="0"/>
              </a:rPr>
              <a:t>C</a:t>
            </a:r>
            <a:r>
              <a:rPr lang="en-GB" sz="1400" dirty="0">
                <a:solidFill>
                  <a:schemeClr val="tx1"/>
                </a:solidFill>
                <a:latin typeface="Comic Sans MS" pitchFamily="66" charset="0"/>
              </a:rPr>
              <a:t>) and two sleeves (represents the double </a:t>
            </a:r>
            <a:r>
              <a:rPr lang="en-GB" sz="1400" b="1" dirty="0" err="1">
                <a:solidFill>
                  <a:srgbClr val="FF0000"/>
                </a:solidFill>
                <a:latin typeface="Comic Sans MS" pitchFamily="66" charset="0"/>
              </a:rPr>
              <a:t>ss</a:t>
            </a:r>
            <a:r>
              <a:rPr lang="en-GB" sz="1400" dirty="0">
                <a:solidFill>
                  <a:schemeClr val="tx1"/>
                </a:solidFill>
                <a:latin typeface="Comic Sans MS" pitchFamily="66" charset="0"/>
              </a:rPr>
              <a:t>)  </a:t>
            </a:r>
          </a:p>
        </p:txBody>
      </p:sp>
      <p:pic>
        <p:nvPicPr>
          <p:cNvPr id="78854" name="Picture 6" descr="http://sr.photos2.fotosearch.com/bthumb/CSP/CSP991/k12178276.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640" y="1475656"/>
            <a:ext cx="1619250" cy="1057276"/>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8860" name="Picture 12" descr="http://upload.wikimedia.org/wikipedia/commons/8/8c/Polo_Shirt_Basic_Pattern.png"/>
          <p:cNvPicPr>
            <a:picLocks noChangeAspect="1" noChangeArrowheads="1"/>
          </p:cNvPicPr>
          <p:nvPr/>
        </p:nvPicPr>
        <p:blipFill>
          <a:blip r:embed="rId5" cstate="print"/>
          <a:srcRect l="7658" r="8516"/>
          <a:stretch>
            <a:fillRect/>
          </a:stretch>
        </p:blipFill>
        <p:spPr bwMode="auto">
          <a:xfrm>
            <a:off x="5493866" y="1872208"/>
            <a:ext cx="1247502" cy="1115616"/>
          </a:xfrm>
          <a:prstGeom prst="rect">
            <a:avLst/>
          </a:prstGeom>
          <a:noFill/>
        </p:spPr>
      </p:pic>
      <p:sp>
        <p:nvSpPr>
          <p:cNvPr id="11" name="TextBox 10"/>
          <p:cNvSpPr txBox="1"/>
          <p:nvPr/>
        </p:nvSpPr>
        <p:spPr>
          <a:xfrm>
            <a:off x="130324" y="3275856"/>
            <a:ext cx="6597352" cy="292388"/>
          </a:xfrm>
          <a:prstGeom prst="rect">
            <a:avLst/>
          </a:prstGeom>
          <a:noFill/>
        </p:spPr>
        <p:txBody>
          <a:bodyPr wrap="square" rtlCol="0">
            <a:spAutoFit/>
          </a:bodyPr>
          <a:lstStyle/>
          <a:p>
            <a:pPr algn="ctr"/>
            <a:r>
              <a:rPr lang="en-GB" sz="1300" dirty="0">
                <a:solidFill>
                  <a:srgbClr val="00B050"/>
                </a:solidFill>
                <a:latin typeface="Comic Sans MS" pitchFamily="66" charset="0"/>
              </a:rPr>
              <a:t>Can you create any for the words in the spelling list to help you remember them? </a:t>
            </a:r>
          </a:p>
        </p:txBody>
      </p:sp>
      <p:graphicFrame>
        <p:nvGraphicFramePr>
          <p:cNvPr id="12" name="Table 11"/>
          <p:cNvGraphicFramePr>
            <a:graphicFrameLocks noGrp="1"/>
          </p:cNvGraphicFramePr>
          <p:nvPr/>
        </p:nvGraphicFramePr>
        <p:xfrm>
          <a:off x="332656" y="3635896"/>
          <a:ext cx="6120680" cy="5112569"/>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4752528">
                  <a:extLst>
                    <a:ext uri="{9D8B030D-6E8A-4147-A177-3AD203B41FA5}">
                      <a16:colId xmlns:a16="http://schemas.microsoft.com/office/drawing/2014/main" val="20001"/>
                    </a:ext>
                  </a:extLst>
                </a:gridCol>
              </a:tblGrid>
              <a:tr h="464779">
                <a:tc>
                  <a:txBody>
                    <a:bodyPr/>
                    <a:lstStyle/>
                    <a:p>
                      <a:r>
                        <a:rPr lang="en-GB" sz="1400" dirty="0">
                          <a:latin typeface="Comic Sans MS" pitchFamily="66" charset="0"/>
                        </a:rPr>
                        <a:t>Word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a:latin typeface="Comic Sans MS" pitchFamily="66" charset="0"/>
                        </a:rPr>
                        <a:t>Think a link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648" y="755576"/>
            <a:ext cx="6336704" cy="86409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latin typeface="Comic Sans MS" pitchFamily="66" charset="0"/>
              </a:rPr>
              <a:t>We have previously looked at literally and figuratively in our literacy packs – we’re going to look at this in more detail now and how it will affect our understanding when analysing a text.  </a:t>
            </a:r>
          </a:p>
        </p:txBody>
      </p:sp>
      <p:sp>
        <p:nvSpPr>
          <p:cNvPr id="5" name="TextBox 4"/>
          <p:cNvSpPr txBox="1"/>
          <p:nvPr/>
        </p:nvSpPr>
        <p:spPr>
          <a:xfrm>
            <a:off x="1885950" y="251520"/>
            <a:ext cx="3086101" cy="369332"/>
          </a:xfrm>
          <a:prstGeom prst="rect">
            <a:avLst/>
          </a:prstGeom>
          <a:noFill/>
        </p:spPr>
        <p:txBody>
          <a:bodyPr wrap="none" rtlCol="0">
            <a:spAutoFit/>
          </a:bodyPr>
          <a:lstStyle/>
          <a:p>
            <a:pPr algn="ctr"/>
            <a:r>
              <a:rPr lang="en-GB" b="1" dirty="0">
                <a:solidFill>
                  <a:srgbClr val="D60093"/>
                </a:solidFill>
                <a:latin typeface="Comic Sans MS" pitchFamily="66" charset="0"/>
              </a:rPr>
              <a:t>Denotation </a:t>
            </a:r>
            <a:r>
              <a:rPr lang="en-GB" b="1" dirty="0">
                <a:latin typeface="Comic Sans MS" pitchFamily="66" charset="0"/>
              </a:rPr>
              <a:t>or</a:t>
            </a:r>
            <a:r>
              <a:rPr lang="en-GB" b="1" dirty="0">
                <a:solidFill>
                  <a:srgbClr val="D60093"/>
                </a:solidFill>
                <a:latin typeface="Comic Sans MS" pitchFamily="66" charset="0"/>
              </a:rPr>
              <a:t> </a:t>
            </a:r>
            <a:r>
              <a:rPr lang="en-GB" b="1" dirty="0">
                <a:solidFill>
                  <a:srgbClr val="00B0F0"/>
                </a:solidFill>
                <a:latin typeface="Comic Sans MS" pitchFamily="66" charset="0"/>
              </a:rPr>
              <a:t>Connotation</a:t>
            </a:r>
          </a:p>
        </p:txBody>
      </p:sp>
      <p:pic>
        <p:nvPicPr>
          <p:cNvPr id="65538" name="Picture 2" descr="http://www.eslstation.net/ESL310L/dictionary.bk.gif"/>
          <p:cNvPicPr>
            <a:picLocks noChangeAspect="1" noChangeArrowheads="1"/>
          </p:cNvPicPr>
          <p:nvPr/>
        </p:nvPicPr>
        <p:blipFill>
          <a:blip r:embed="rId2" cstate="print"/>
          <a:srcRect/>
          <a:stretch>
            <a:fillRect/>
          </a:stretch>
        </p:blipFill>
        <p:spPr bwMode="auto">
          <a:xfrm>
            <a:off x="332656" y="1835696"/>
            <a:ext cx="1014112" cy="936104"/>
          </a:xfrm>
          <a:prstGeom prst="rect">
            <a:avLst/>
          </a:prstGeom>
          <a:noFill/>
        </p:spPr>
      </p:pic>
      <p:sp>
        <p:nvSpPr>
          <p:cNvPr id="7" name="TextBox 6"/>
          <p:cNvSpPr txBox="1"/>
          <p:nvPr/>
        </p:nvSpPr>
        <p:spPr>
          <a:xfrm>
            <a:off x="1412777" y="1907704"/>
            <a:ext cx="5112568" cy="738664"/>
          </a:xfrm>
          <a:prstGeom prst="rect">
            <a:avLst/>
          </a:prstGeom>
          <a:noFill/>
        </p:spPr>
        <p:txBody>
          <a:bodyPr wrap="square" rtlCol="0">
            <a:spAutoFit/>
          </a:bodyPr>
          <a:lstStyle/>
          <a:p>
            <a:r>
              <a:rPr lang="en-GB" sz="1400" b="1" dirty="0">
                <a:solidFill>
                  <a:srgbClr val="D60093"/>
                </a:solidFill>
                <a:latin typeface="Comic Sans MS" pitchFamily="66" charset="0"/>
              </a:rPr>
              <a:t>Denotation</a:t>
            </a:r>
            <a:r>
              <a:rPr lang="en-GB" sz="1400" dirty="0">
                <a:latin typeface="Comic Sans MS" pitchFamily="66" charset="0"/>
              </a:rPr>
              <a:t> – the literal meaning of what is being said. You do not need to infer anything from this, it is the dictionary definition. </a:t>
            </a:r>
          </a:p>
        </p:txBody>
      </p:sp>
      <p:pic>
        <p:nvPicPr>
          <p:cNvPr id="65540" name="Picture 4" descr="http://www.musingmonika.com/wp-content/uploads/2012/09/creativecurriculum6117-pbworks-com.gif"/>
          <p:cNvPicPr>
            <a:picLocks noChangeAspect="1" noChangeArrowheads="1"/>
          </p:cNvPicPr>
          <p:nvPr/>
        </p:nvPicPr>
        <p:blipFill>
          <a:blip r:embed="rId3" cstate="print"/>
          <a:srcRect/>
          <a:stretch>
            <a:fillRect/>
          </a:stretch>
        </p:blipFill>
        <p:spPr bwMode="auto">
          <a:xfrm>
            <a:off x="5589240" y="2699792"/>
            <a:ext cx="936104" cy="1149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04664" y="3059832"/>
            <a:ext cx="5112568" cy="738664"/>
          </a:xfrm>
          <a:prstGeom prst="rect">
            <a:avLst/>
          </a:prstGeom>
          <a:noFill/>
        </p:spPr>
        <p:txBody>
          <a:bodyPr wrap="square" rtlCol="0">
            <a:spAutoFit/>
          </a:bodyPr>
          <a:lstStyle/>
          <a:p>
            <a:r>
              <a:rPr lang="en-GB" sz="1400" b="1" dirty="0">
                <a:solidFill>
                  <a:srgbClr val="00B0F0"/>
                </a:solidFill>
                <a:latin typeface="Comic Sans MS" pitchFamily="66" charset="0"/>
              </a:rPr>
              <a:t>Connotation</a:t>
            </a:r>
            <a:r>
              <a:rPr lang="en-GB" sz="1400" b="1" dirty="0">
                <a:solidFill>
                  <a:srgbClr val="D60093"/>
                </a:solidFill>
                <a:latin typeface="Comic Sans MS" pitchFamily="66" charset="0"/>
              </a:rPr>
              <a:t> </a:t>
            </a:r>
            <a:r>
              <a:rPr lang="en-GB" sz="1400" dirty="0">
                <a:latin typeface="Comic Sans MS" pitchFamily="66" charset="0"/>
              </a:rPr>
              <a:t>– what we infer from the chosen quotes. What is implied by the words that the writer has chosen? You need to look for deeper layers of meaning. </a:t>
            </a:r>
          </a:p>
        </p:txBody>
      </p:sp>
      <p:pic>
        <p:nvPicPr>
          <p:cNvPr id="65542" name="Picture 6" descr="http://0.s3.envato.com/files/6174794/letterpress-example-1.jpg"/>
          <p:cNvPicPr>
            <a:picLocks noChangeAspect="1" noChangeArrowheads="1"/>
          </p:cNvPicPr>
          <p:nvPr/>
        </p:nvPicPr>
        <p:blipFill>
          <a:blip r:embed="rId4" cstate="print"/>
          <a:srcRect t="11513" b="11737"/>
          <a:stretch>
            <a:fillRect/>
          </a:stretch>
        </p:blipFill>
        <p:spPr bwMode="auto">
          <a:xfrm>
            <a:off x="332656" y="4211960"/>
            <a:ext cx="2880320" cy="738133"/>
          </a:xfrm>
          <a:prstGeom prst="rect">
            <a:avLst/>
          </a:prstGeom>
          <a:noFill/>
        </p:spPr>
      </p:pic>
      <p:graphicFrame>
        <p:nvGraphicFramePr>
          <p:cNvPr id="11" name="Table 10"/>
          <p:cNvGraphicFramePr>
            <a:graphicFrameLocks noGrp="1"/>
          </p:cNvGraphicFramePr>
          <p:nvPr/>
        </p:nvGraphicFramePr>
        <p:xfrm>
          <a:off x="368660" y="5220072"/>
          <a:ext cx="6120680" cy="3393440"/>
        </p:xfrm>
        <a:graphic>
          <a:graphicData uri="http://schemas.openxmlformats.org/drawingml/2006/table">
            <a:tbl>
              <a:tblPr firstRow="1" bandRow="1">
                <a:tableStyleId>{5C22544A-7EE6-4342-B048-85BDC9FD1C3A}</a:tableStyleId>
              </a:tblPr>
              <a:tblGrid>
                <a:gridCol w="3060340">
                  <a:extLst>
                    <a:ext uri="{9D8B030D-6E8A-4147-A177-3AD203B41FA5}">
                      <a16:colId xmlns:a16="http://schemas.microsoft.com/office/drawing/2014/main" val="20000"/>
                    </a:ext>
                  </a:extLst>
                </a:gridCol>
                <a:gridCol w="3060340">
                  <a:extLst>
                    <a:ext uri="{9D8B030D-6E8A-4147-A177-3AD203B41FA5}">
                      <a16:colId xmlns:a16="http://schemas.microsoft.com/office/drawing/2014/main" val="20001"/>
                    </a:ext>
                  </a:extLst>
                </a:gridCol>
              </a:tblGrid>
              <a:tr h="370840">
                <a:tc gridSpan="2">
                  <a:txBody>
                    <a:bodyPr/>
                    <a:lstStyle/>
                    <a:p>
                      <a:pPr algn="ctr"/>
                      <a:r>
                        <a:rPr lang="en-GB" sz="1800" dirty="0">
                          <a:solidFill>
                            <a:sysClr val="windowText" lastClr="000000"/>
                          </a:solidFill>
                          <a:latin typeface="Comic Sans MS" pitchFamily="66" charset="0"/>
                        </a:rPr>
                        <a:t>Snake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pPr algn="ctr"/>
                      <a:r>
                        <a:rPr lang="en-GB" sz="1400" b="1" dirty="0">
                          <a:solidFill>
                            <a:srgbClr val="D60093"/>
                          </a:solidFill>
                          <a:latin typeface="Comic Sans MS" pitchFamily="66" charset="0"/>
                        </a:rPr>
                        <a:t>Denotation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rgbClr val="00B0F0"/>
                          </a:solidFill>
                          <a:latin typeface="Comic Sans MS" pitchFamily="66" charset="0"/>
                        </a:rPr>
                        <a:t>Connotation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GB" sz="1400" b="1" dirty="0">
                          <a:latin typeface="Comic Sans MS" pitchFamily="66" charset="0"/>
                        </a:rPr>
                        <a:t>Dictionary definition</a:t>
                      </a:r>
                      <a:r>
                        <a:rPr lang="en-GB" sz="1400" dirty="0">
                          <a:latin typeface="Comic Sans MS" pitchFamily="66" charset="0"/>
                        </a:rPr>
                        <a:t>: a long limbless reptile that has no eyelids, a short tail, and jaws that are capable of considerable extension. Some snakes have a venomous bite.</a:t>
                      </a:r>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1" dirty="0">
                          <a:solidFill>
                            <a:sysClr val="windowText" lastClr="000000"/>
                          </a:solidFill>
                          <a:latin typeface="Comic Sans MS" pitchFamily="66" charset="0"/>
                        </a:rPr>
                        <a:t>Implied: </a:t>
                      </a:r>
                    </a:p>
                    <a:p>
                      <a:pPr marL="342900" indent="-342900">
                        <a:buAutoNum type="arabicParenR"/>
                      </a:pPr>
                      <a:r>
                        <a:rPr lang="en-GB" sz="1400" b="0" dirty="0">
                          <a:solidFill>
                            <a:sysClr val="windowText" lastClr="000000"/>
                          </a:solidFill>
                          <a:latin typeface="Comic Sans MS" pitchFamily="66" charset="0"/>
                        </a:rPr>
                        <a:t>If</a:t>
                      </a:r>
                      <a:r>
                        <a:rPr lang="en-GB" sz="1400" b="0" baseline="0" dirty="0">
                          <a:solidFill>
                            <a:sysClr val="windowText" lastClr="000000"/>
                          </a:solidFill>
                          <a:latin typeface="Comic Sans MS" pitchFamily="66" charset="0"/>
                        </a:rPr>
                        <a:t> used in comparison to a person they may be considered as evil or deceitful. They may also be thought of as slippery and therefore easily escapes a situation. </a:t>
                      </a:r>
                    </a:p>
                    <a:p>
                      <a:pPr marL="342900" indent="-342900">
                        <a:buAutoNum type="arabicParenR"/>
                      </a:pPr>
                      <a:r>
                        <a:rPr lang="en-GB" sz="1400" b="0" baseline="0" dirty="0">
                          <a:solidFill>
                            <a:sysClr val="windowText" lastClr="000000"/>
                          </a:solidFill>
                          <a:latin typeface="Comic Sans MS" pitchFamily="66" charset="0"/>
                        </a:rPr>
                        <a:t>You could also use it to describe the movement of an object to show that is has a fluid movement. </a:t>
                      </a:r>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5544" name="AutoShape 8" descr="http://cliparts.co/cliparts/rcL/xGa/rcLxGaqpi.svg"/>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5546" name="AutoShape 10" descr="http://cliparts.co/cliparts/rcL/xGa/rcLxGaqpi.svg"/>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5548" name="Picture 12" descr="http://images.clipartpanda.com/snake-clipart-snake-clip-art-free-download-hd-pictures.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93096" y="4299255"/>
            <a:ext cx="1584176" cy="114609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5889" y="179512"/>
            <a:ext cx="4006226" cy="369332"/>
          </a:xfrm>
          <a:prstGeom prst="rect">
            <a:avLst/>
          </a:prstGeom>
          <a:noFill/>
        </p:spPr>
        <p:txBody>
          <a:bodyPr wrap="none" rtlCol="0">
            <a:spAutoFit/>
          </a:bodyPr>
          <a:lstStyle/>
          <a:p>
            <a:pPr algn="ctr"/>
            <a:r>
              <a:rPr lang="en-GB" b="1" dirty="0">
                <a:solidFill>
                  <a:srgbClr val="D60093"/>
                </a:solidFill>
                <a:latin typeface="Comic Sans MS" pitchFamily="66" charset="0"/>
              </a:rPr>
              <a:t>Denotation </a:t>
            </a:r>
            <a:r>
              <a:rPr lang="en-GB" b="1" dirty="0">
                <a:latin typeface="Comic Sans MS" pitchFamily="66" charset="0"/>
              </a:rPr>
              <a:t>or</a:t>
            </a:r>
            <a:r>
              <a:rPr lang="en-GB" b="1" dirty="0">
                <a:solidFill>
                  <a:srgbClr val="D60093"/>
                </a:solidFill>
                <a:latin typeface="Comic Sans MS" pitchFamily="66" charset="0"/>
              </a:rPr>
              <a:t> </a:t>
            </a:r>
            <a:r>
              <a:rPr lang="en-GB" b="1" dirty="0">
                <a:solidFill>
                  <a:srgbClr val="00B0F0"/>
                </a:solidFill>
                <a:latin typeface="Comic Sans MS" pitchFamily="66" charset="0"/>
              </a:rPr>
              <a:t>Connotation: </a:t>
            </a:r>
            <a:r>
              <a:rPr lang="en-GB" b="1" dirty="0">
                <a:latin typeface="Comic Sans MS" pitchFamily="66" charset="0"/>
              </a:rPr>
              <a:t>Words</a:t>
            </a:r>
          </a:p>
        </p:txBody>
      </p:sp>
      <p:graphicFrame>
        <p:nvGraphicFramePr>
          <p:cNvPr id="3" name="Table 2"/>
          <p:cNvGraphicFramePr>
            <a:graphicFrameLocks noGrp="1"/>
          </p:cNvGraphicFramePr>
          <p:nvPr/>
        </p:nvGraphicFramePr>
        <p:xfrm>
          <a:off x="130324" y="1619673"/>
          <a:ext cx="6597353" cy="7304331"/>
        </p:xfrm>
        <a:graphic>
          <a:graphicData uri="http://schemas.openxmlformats.org/drawingml/2006/table">
            <a:tbl>
              <a:tblPr firstRow="1" bandRow="1">
                <a:tableStyleId>{5C22544A-7EE6-4342-B048-85BDC9FD1C3A}</a:tableStyleId>
              </a:tblPr>
              <a:tblGrid>
                <a:gridCol w="2024187">
                  <a:extLst>
                    <a:ext uri="{9D8B030D-6E8A-4147-A177-3AD203B41FA5}">
                      <a16:colId xmlns:a16="http://schemas.microsoft.com/office/drawing/2014/main" val="20000"/>
                    </a:ext>
                  </a:extLst>
                </a:gridCol>
                <a:gridCol w="2286583">
                  <a:extLst>
                    <a:ext uri="{9D8B030D-6E8A-4147-A177-3AD203B41FA5}">
                      <a16:colId xmlns:a16="http://schemas.microsoft.com/office/drawing/2014/main" val="20001"/>
                    </a:ext>
                  </a:extLst>
                </a:gridCol>
                <a:gridCol w="2286583">
                  <a:extLst>
                    <a:ext uri="{9D8B030D-6E8A-4147-A177-3AD203B41FA5}">
                      <a16:colId xmlns:a16="http://schemas.microsoft.com/office/drawing/2014/main" val="20002"/>
                    </a:ext>
                  </a:extLst>
                </a:gridCol>
              </a:tblGrid>
              <a:tr h="273275">
                <a:tc>
                  <a:txBody>
                    <a:bodyPr/>
                    <a:lstStyle/>
                    <a:p>
                      <a:pPr algn="ctr"/>
                      <a:endParaRPr lang="en-GB" sz="1400" b="1" dirty="0">
                        <a:solidFill>
                          <a:schemeClr val="tx1"/>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rgbClr val="D60093"/>
                          </a:solidFill>
                          <a:latin typeface="Comic Sans MS" pitchFamily="66" charset="0"/>
                        </a:rPr>
                        <a:t>Denotation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rgbClr val="00B0F0"/>
                          </a:solidFill>
                          <a:latin typeface="Comic Sans MS" pitchFamily="66" charset="0"/>
                        </a:rPr>
                        <a:t>Connotation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99933">
                <a:tc>
                  <a:txBody>
                    <a:bodyPr/>
                    <a:lstStyle/>
                    <a:p>
                      <a:r>
                        <a:rPr lang="en-GB" sz="1200" i="0" dirty="0">
                          <a:latin typeface="Comic Sans MS" pitchFamily="66" charset="0"/>
                        </a:rPr>
                        <a:t>Blood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99933">
                <a:tc>
                  <a:txBody>
                    <a:bodyPr/>
                    <a:lstStyle/>
                    <a:p>
                      <a:r>
                        <a:rPr lang="en-GB" sz="1200" i="0" dirty="0">
                          <a:latin typeface="Comic Sans MS" pitchFamily="66" charset="0"/>
                        </a:rPr>
                        <a:t>Red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99933">
                <a:tc>
                  <a:txBody>
                    <a:bodyPr/>
                    <a:lstStyle/>
                    <a:p>
                      <a:r>
                        <a:rPr lang="en-GB" sz="1200" i="0" dirty="0">
                          <a:latin typeface="Comic Sans MS" pitchFamily="66" charset="0"/>
                        </a:rPr>
                        <a:t>Black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99933">
                <a:tc>
                  <a:txBody>
                    <a:bodyPr/>
                    <a:lstStyle/>
                    <a:p>
                      <a:r>
                        <a:rPr lang="en-GB" sz="1200" i="0" dirty="0">
                          <a:latin typeface="Comic Sans MS" pitchFamily="66" charset="0"/>
                        </a:rPr>
                        <a:t>Saint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99933">
                <a:tc>
                  <a:txBody>
                    <a:bodyPr/>
                    <a:lstStyle/>
                    <a:p>
                      <a:r>
                        <a:rPr lang="en-GB" sz="1200" i="0" dirty="0">
                          <a:solidFill>
                            <a:sysClr val="windowText" lastClr="000000"/>
                          </a:solidFill>
                          <a:latin typeface="Comic Sans MS" pitchFamily="66" charset="0"/>
                        </a:rPr>
                        <a:t>Blue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99933">
                <a:tc>
                  <a:txBody>
                    <a:bodyPr/>
                    <a:lstStyle/>
                    <a:p>
                      <a:r>
                        <a:rPr lang="en-GB" sz="1200" i="0" dirty="0">
                          <a:solidFill>
                            <a:sysClr val="windowText" lastClr="000000"/>
                          </a:solidFill>
                          <a:latin typeface="Comic Sans MS" pitchFamily="66" charset="0"/>
                        </a:rPr>
                        <a:t>Light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99933">
                <a:tc>
                  <a:txBody>
                    <a:bodyPr/>
                    <a:lstStyle/>
                    <a:p>
                      <a:r>
                        <a:rPr lang="en-GB" sz="1200" i="0" dirty="0">
                          <a:solidFill>
                            <a:sysClr val="windowText" lastClr="000000"/>
                          </a:solidFill>
                          <a:latin typeface="Comic Sans MS" pitchFamily="66" charset="0"/>
                        </a:rPr>
                        <a:t>Heart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pSp>
        <p:nvGrpSpPr>
          <p:cNvPr id="4" name="Group 3"/>
          <p:cNvGrpSpPr/>
          <p:nvPr/>
        </p:nvGrpSpPr>
        <p:grpSpPr>
          <a:xfrm>
            <a:off x="260648" y="611560"/>
            <a:ext cx="1008112" cy="864096"/>
            <a:chOff x="260648" y="539552"/>
            <a:chExt cx="1143960" cy="864096"/>
          </a:xfrm>
        </p:grpSpPr>
        <p:pic>
          <p:nvPicPr>
            <p:cNvPr id="5" name="Picture 2" descr="E:\Images\purple_Lined_speach_bubble.jpg"/>
            <p:cNvPicPr>
              <a:picLocks noChangeAspect="1" noChangeArrowheads="1"/>
            </p:cNvPicPr>
            <p:nvPr/>
          </p:nvPicPr>
          <p:blipFill>
            <a:blip r:embed="rId2" cstate="print"/>
            <a:srcRect/>
            <a:stretch>
              <a:fillRect/>
            </a:stretch>
          </p:blipFill>
          <p:spPr bwMode="auto">
            <a:xfrm>
              <a:off x="260648" y="539552"/>
              <a:ext cx="1143960" cy="864096"/>
            </a:xfrm>
            <a:prstGeom prst="rect">
              <a:avLst/>
            </a:prstGeom>
            <a:noFill/>
          </p:spPr>
        </p:pic>
        <p:sp>
          <p:nvSpPr>
            <p:cNvPr id="6" name="TextBox 5"/>
            <p:cNvSpPr txBox="1"/>
            <p:nvPr/>
          </p:nvSpPr>
          <p:spPr>
            <a:xfrm>
              <a:off x="476672" y="683568"/>
              <a:ext cx="740908" cy="338554"/>
            </a:xfrm>
            <a:prstGeom prst="rect">
              <a:avLst/>
            </a:prstGeom>
            <a:noFill/>
          </p:spPr>
          <p:txBody>
            <a:bodyPr wrap="none" rtlCol="0">
              <a:spAutoFit/>
            </a:bodyPr>
            <a:lstStyle/>
            <a:p>
              <a:pPr algn="ctr"/>
              <a:r>
                <a:rPr lang="en-GB" sz="1600" b="1" dirty="0">
                  <a:latin typeface="Comic Sans MS" pitchFamily="66" charset="0"/>
                </a:rPr>
                <a:t>Task </a:t>
              </a:r>
            </a:p>
          </p:txBody>
        </p:sp>
      </p:grpSp>
      <p:sp>
        <p:nvSpPr>
          <p:cNvPr id="7" name="TextBox 6"/>
          <p:cNvSpPr txBox="1"/>
          <p:nvPr/>
        </p:nvSpPr>
        <p:spPr>
          <a:xfrm>
            <a:off x="1240421" y="530841"/>
            <a:ext cx="5428939" cy="523220"/>
          </a:xfrm>
          <a:prstGeom prst="rect">
            <a:avLst/>
          </a:prstGeom>
          <a:noFill/>
        </p:spPr>
        <p:txBody>
          <a:bodyPr wrap="square" rtlCol="0">
            <a:spAutoFit/>
          </a:bodyPr>
          <a:lstStyle/>
          <a:p>
            <a:r>
              <a:rPr lang="en-GB" sz="1400" dirty="0">
                <a:latin typeface="Comic Sans MS" pitchFamily="66" charset="0"/>
              </a:rPr>
              <a:t>Complete the denotation and connotation of each word – we will move onto phrases next.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2076" y="179512"/>
            <a:ext cx="4233851" cy="369332"/>
          </a:xfrm>
          <a:prstGeom prst="rect">
            <a:avLst/>
          </a:prstGeom>
          <a:noFill/>
        </p:spPr>
        <p:txBody>
          <a:bodyPr wrap="none" rtlCol="0">
            <a:spAutoFit/>
          </a:bodyPr>
          <a:lstStyle/>
          <a:p>
            <a:pPr algn="ctr"/>
            <a:r>
              <a:rPr lang="en-GB" b="1" dirty="0">
                <a:solidFill>
                  <a:srgbClr val="D60093"/>
                </a:solidFill>
                <a:latin typeface="Comic Sans MS" pitchFamily="66" charset="0"/>
              </a:rPr>
              <a:t>Denotation </a:t>
            </a:r>
            <a:r>
              <a:rPr lang="en-GB" b="1" dirty="0">
                <a:latin typeface="Comic Sans MS" pitchFamily="66" charset="0"/>
              </a:rPr>
              <a:t>or</a:t>
            </a:r>
            <a:r>
              <a:rPr lang="en-GB" b="1" dirty="0">
                <a:solidFill>
                  <a:srgbClr val="D60093"/>
                </a:solidFill>
                <a:latin typeface="Comic Sans MS" pitchFamily="66" charset="0"/>
              </a:rPr>
              <a:t> </a:t>
            </a:r>
            <a:r>
              <a:rPr lang="en-GB" b="1" dirty="0">
                <a:solidFill>
                  <a:srgbClr val="00B0F0"/>
                </a:solidFill>
                <a:latin typeface="Comic Sans MS" pitchFamily="66" charset="0"/>
              </a:rPr>
              <a:t>Connotation: </a:t>
            </a:r>
            <a:r>
              <a:rPr lang="en-GB" b="1" dirty="0">
                <a:latin typeface="Comic Sans MS" pitchFamily="66" charset="0"/>
              </a:rPr>
              <a:t>Phrases </a:t>
            </a:r>
          </a:p>
        </p:txBody>
      </p:sp>
      <p:graphicFrame>
        <p:nvGraphicFramePr>
          <p:cNvPr id="3" name="Table 2"/>
          <p:cNvGraphicFramePr>
            <a:graphicFrameLocks noGrp="1"/>
          </p:cNvGraphicFramePr>
          <p:nvPr/>
        </p:nvGraphicFramePr>
        <p:xfrm>
          <a:off x="130324" y="1619672"/>
          <a:ext cx="6597353" cy="7309247"/>
        </p:xfrm>
        <a:graphic>
          <a:graphicData uri="http://schemas.openxmlformats.org/drawingml/2006/table">
            <a:tbl>
              <a:tblPr firstRow="1" bandRow="1">
                <a:tableStyleId>{5C22544A-7EE6-4342-B048-85BDC9FD1C3A}</a:tableStyleId>
              </a:tblPr>
              <a:tblGrid>
                <a:gridCol w="2024187">
                  <a:extLst>
                    <a:ext uri="{9D8B030D-6E8A-4147-A177-3AD203B41FA5}">
                      <a16:colId xmlns:a16="http://schemas.microsoft.com/office/drawing/2014/main" val="20000"/>
                    </a:ext>
                  </a:extLst>
                </a:gridCol>
                <a:gridCol w="2286583">
                  <a:extLst>
                    <a:ext uri="{9D8B030D-6E8A-4147-A177-3AD203B41FA5}">
                      <a16:colId xmlns:a16="http://schemas.microsoft.com/office/drawing/2014/main" val="20001"/>
                    </a:ext>
                  </a:extLst>
                </a:gridCol>
                <a:gridCol w="2286583">
                  <a:extLst>
                    <a:ext uri="{9D8B030D-6E8A-4147-A177-3AD203B41FA5}">
                      <a16:colId xmlns:a16="http://schemas.microsoft.com/office/drawing/2014/main" val="20002"/>
                    </a:ext>
                  </a:extLst>
                </a:gridCol>
              </a:tblGrid>
              <a:tr h="314059">
                <a:tc>
                  <a:txBody>
                    <a:bodyPr/>
                    <a:lstStyle/>
                    <a:p>
                      <a:pPr algn="ctr"/>
                      <a:endParaRPr lang="en-GB" sz="1400" b="1" dirty="0">
                        <a:solidFill>
                          <a:schemeClr val="tx1"/>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rgbClr val="D60093"/>
                          </a:solidFill>
                          <a:latin typeface="Comic Sans MS" pitchFamily="66" charset="0"/>
                        </a:rPr>
                        <a:t>Denotation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a:solidFill>
                            <a:srgbClr val="00B0F0"/>
                          </a:solidFill>
                          <a:latin typeface="Comic Sans MS" pitchFamily="66" charset="0"/>
                        </a:rPr>
                        <a:t>Connotation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14457">
                <a:tc>
                  <a:txBody>
                    <a:bodyPr/>
                    <a:lstStyle/>
                    <a:p>
                      <a:r>
                        <a:rPr lang="en-GB" sz="1200" i="0" dirty="0">
                          <a:latin typeface="Comic Sans MS" pitchFamily="66" charset="0"/>
                        </a:rPr>
                        <a:t>“My lips, two blushing pilgrims, ready stand</a:t>
                      </a:r>
                      <a:br>
                        <a:rPr lang="en-GB" sz="1200" i="0" dirty="0">
                          <a:latin typeface="Comic Sans MS" pitchFamily="66" charset="0"/>
                        </a:rPr>
                      </a:br>
                      <a:r>
                        <a:rPr lang="en-GB" sz="1200" i="0" dirty="0">
                          <a:latin typeface="Comic Sans MS" pitchFamily="66" charset="0"/>
                        </a:rPr>
                        <a:t>To smooth that rough touch with a tender kiss.” Romeo to Juliet</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14457">
                <a:tc>
                  <a:txBody>
                    <a:bodyPr/>
                    <a:lstStyle/>
                    <a:p>
                      <a:r>
                        <a:rPr lang="en-GB" sz="1200" i="0" dirty="0">
                          <a:latin typeface="Comic Sans MS" pitchFamily="66" charset="0"/>
                        </a:rPr>
                        <a:t>“Both men glanced up, for the rectangle of sunshine in the doorway was cut off.” As Curley’s Wife enters the barn in Of Mice and Men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14457">
                <a:tc>
                  <a:txBody>
                    <a:bodyPr/>
                    <a:lstStyle/>
                    <a:p>
                      <a:r>
                        <a:rPr lang="en-GB" sz="1200" i="0" dirty="0">
                          <a:latin typeface="Comic Sans MS" pitchFamily="66" charset="0"/>
                        </a:rPr>
                        <a:t>“She had full, rouged lips and wide-spaced eyes, heavily made up. Her </a:t>
                      </a:r>
                      <a:r>
                        <a:rPr lang="en-GB" sz="1200" i="0" dirty="0" err="1">
                          <a:latin typeface="Comic Sans MS" pitchFamily="66" charset="0"/>
                        </a:rPr>
                        <a:t>ﬁngernails</a:t>
                      </a:r>
                      <a:r>
                        <a:rPr lang="en-GB" sz="1200" i="0" dirty="0">
                          <a:latin typeface="Comic Sans MS" pitchFamily="66" charset="0"/>
                        </a:rPr>
                        <a:t> were red.” Curley’s Wife – Of Mice and Men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314457">
                <a:tc>
                  <a:txBody>
                    <a:bodyPr/>
                    <a:lstStyle/>
                    <a:p>
                      <a:r>
                        <a:rPr lang="en-GB" sz="1200" i="0" dirty="0">
                          <a:latin typeface="Comic Sans MS" pitchFamily="66" charset="0"/>
                        </a:rPr>
                        <a:t>“handsome, clever, and rich, with a comfortable home and happy disposition,” Description of Emma from Emma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28912">
                <a:tc>
                  <a:txBody>
                    <a:bodyPr/>
                    <a:lstStyle/>
                    <a:p>
                      <a:r>
                        <a:rPr lang="en-GB" sz="1200" i="0" dirty="0">
                          <a:latin typeface="Comic Sans MS" pitchFamily="66" charset="0"/>
                        </a:rPr>
                        <a:t>“He felt as though he were wandering in the forests of the sea bottom, lost in a monstrous world where he himself was the monster. He was alone.” Description of Winston Smith </a:t>
                      </a:r>
                      <a:r>
                        <a:rPr lang="en-GB" sz="1200" i="0" baseline="0" dirty="0">
                          <a:latin typeface="Comic Sans MS" pitchFamily="66" charset="0"/>
                        </a:rPr>
                        <a:t> from 1984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60648" y="611560"/>
            <a:ext cx="1008112" cy="864096"/>
            <a:chOff x="260648" y="539552"/>
            <a:chExt cx="1143960" cy="864096"/>
          </a:xfrm>
        </p:grpSpPr>
        <p:pic>
          <p:nvPicPr>
            <p:cNvPr id="66562" name="Picture 2" descr="E:\Images\purple_Lined_speach_bubble.jpg"/>
            <p:cNvPicPr>
              <a:picLocks noChangeAspect="1" noChangeArrowheads="1"/>
            </p:cNvPicPr>
            <p:nvPr/>
          </p:nvPicPr>
          <p:blipFill>
            <a:blip r:embed="rId2" cstate="print"/>
            <a:srcRect/>
            <a:stretch>
              <a:fillRect/>
            </a:stretch>
          </p:blipFill>
          <p:spPr bwMode="auto">
            <a:xfrm>
              <a:off x="260648" y="539552"/>
              <a:ext cx="1143960" cy="864096"/>
            </a:xfrm>
            <a:prstGeom prst="rect">
              <a:avLst/>
            </a:prstGeom>
            <a:noFill/>
          </p:spPr>
        </p:pic>
        <p:sp>
          <p:nvSpPr>
            <p:cNvPr id="5" name="TextBox 4"/>
            <p:cNvSpPr txBox="1"/>
            <p:nvPr/>
          </p:nvSpPr>
          <p:spPr>
            <a:xfrm>
              <a:off x="476672" y="683568"/>
              <a:ext cx="740908" cy="338554"/>
            </a:xfrm>
            <a:prstGeom prst="rect">
              <a:avLst/>
            </a:prstGeom>
            <a:noFill/>
          </p:spPr>
          <p:txBody>
            <a:bodyPr wrap="none" rtlCol="0">
              <a:spAutoFit/>
            </a:bodyPr>
            <a:lstStyle/>
            <a:p>
              <a:pPr algn="ctr"/>
              <a:r>
                <a:rPr lang="en-GB" sz="1600" b="1" dirty="0">
                  <a:latin typeface="Comic Sans MS" pitchFamily="66" charset="0"/>
                </a:rPr>
                <a:t>Task </a:t>
              </a:r>
            </a:p>
          </p:txBody>
        </p:sp>
      </p:grpSp>
      <p:sp>
        <p:nvSpPr>
          <p:cNvPr id="8" name="TextBox 7"/>
          <p:cNvSpPr txBox="1"/>
          <p:nvPr/>
        </p:nvSpPr>
        <p:spPr>
          <a:xfrm>
            <a:off x="1240421" y="530841"/>
            <a:ext cx="5428939" cy="954107"/>
          </a:xfrm>
          <a:prstGeom prst="rect">
            <a:avLst/>
          </a:prstGeom>
          <a:noFill/>
        </p:spPr>
        <p:txBody>
          <a:bodyPr wrap="square" rtlCol="0">
            <a:spAutoFit/>
          </a:bodyPr>
          <a:lstStyle/>
          <a:p>
            <a:r>
              <a:rPr lang="en-GB" sz="1400" dirty="0">
                <a:latin typeface="Comic Sans MS" pitchFamily="66" charset="0"/>
              </a:rPr>
              <a:t>Complete the denotation and connotation of each word or phrase. </a:t>
            </a:r>
          </a:p>
          <a:p>
            <a:r>
              <a:rPr lang="en-GB" sz="1400" b="1" dirty="0">
                <a:latin typeface="Comic Sans MS" pitchFamily="66" charset="0"/>
              </a:rPr>
              <a:t>Tip</a:t>
            </a:r>
            <a:r>
              <a:rPr lang="en-GB" sz="1400" dirty="0">
                <a:latin typeface="Comic Sans MS" pitchFamily="66" charset="0"/>
              </a:rPr>
              <a:t>: look at the important words in the sentence to decipher the </a:t>
            </a:r>
            <a:r>
              <a:rPr lang="en-GB" sz="1400" u="sng" dirty="0">
                <a:latin typeface="Comic Sans MS" pitchFamily="66" charset="0"/>
              </a:rPr>
              <a:t>whole meaning.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chemeClr val="tx1"/>
          </a:solidFill>
        </a:ln>
      </a:spPr>
      <a:bodyPr rtlCol="0" anchor="ctr"/>
      <a:lstStyle>
        <a:defPPr>
          <a:defRPr sz="1400" dirty="0" smtClean="0">
            <a:latin typeface="Comic Sans MS" pitchFamily="66"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3903</TotalTime>
  <Words>4634</Words>
  <Application>Microsoft Office PowerPoint</Application>
  <PresentationFormat>On-screen Show (4:3)</PresentationFormat>
  <Paragraphs>510</Paragraphs>
  <Slides>54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RKillick</dc:creator>
  <cp:lastModifiedBy>David Ollier</cp:lastModifiedBy>
  <cp:revision>455</cp:revision>
  <cp:lastPrinted>2015-04-20T15:07:55Z</cp:lastPrinted>
  <dcterms:created xsi:type="dcterms:W3CDTF">2014-11-04T11:02:56Z</dcterms:created>
  <dcterms:modified xsi:type="dcterms:W3CDTF">2020-01-24T09:58:33Z</dcterms:modified>
</cp:coreProperties>
</file>