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32" r:id="rId5"/>
  </p:sldMasterIdLst>
  <p:notesMasterIdLst>
    <p:notesMasterId r:id="rId52"/>
  </p:notesMasterIdLst>
  <p:handoutMasterIdLst>
    <p:handoutMasterId r:id="rId53"/>
  </p:handoutMasterIdLst>
  <p:sldIdLst>
    <p:sldId id="1366" r:id="rId6"/>
    <p:sldId id="1444" r:id="rId7"/>
    <p:sldId id="1274" r:id="rId8"/>
    <p:sldId id="1393" r:id="rId9"/>
    <p:sldId id="1394" r:id="rId10"/>
    <p:sldId id="1443" r:id="rId11"/>
    <p:sldId id="1414" r:id="rId12"/>
    <p:sldId id="1417" r:id="rId13"/>
    <p:sldId id="1447" r:id="rId14"/>
    <p:sldId id="1448" r:id="rId15"/>
    <p:sldId id="1449" r:id="rId16"/>
    <p:sldId id="1450" r:id="rId17"/>
    <p:sldId id="1451" r:id="rId18"/>
    <p:sldId id="1452" r:id="rId19"/>
    <p:sldId id="1279" r:id="rId20"/>
    <p:sldId id="1433" r:id="rId21"/>
    <p:sldId id="1281" r:id="rId22"/>
    <p:sldId id="1282" r:id="rId23"/>
    <p:sldId id="1359" r:id="rId24"/>
    <p:sldId id="1438" r:id="rId25"/>
    <p:sldId id="1445" r:id="rId26"/>
    <p:sldId id="1396" r:id="rId27"/>
    <p:sldId id="1465" r:id="rId28"/>
    <p:sldId id="1466" r:id="rId29"/>
    <p:sldId id="1398" r:id="rId30"/>
    <p:sldId id="1439" r:id="rId31"/>
    <p:sldId id="1453" r:id="rId32"/>
    <p:sldId id="1405" r:id="rId33"/>
    <p:sldId id="1446" r:id="rId34"/>
    <p:sldId id="1399" r:id="rId35"/>
    <p:sldId id="1400" r:id="rId36"/>
    <p:sldId id="1403" r:id="rId37"/>
    <p:sldId id="1389" r:id="rId38"/>
    <p:sldId id="1285" r:id="rId39"/>
    <p:sldId id="1390" r:id="rId40"/>
    <p:sldId id="1408" r:id="rId41"/>
    <p:sldId id="1407" r:id="rId42"/>
    <p:sldId id="1454" r:id="rId43"/>
    <p:sldId id="1455" r:id="rId44"/>
    <p:sldId id="1456" r:id="rId45"/>
    <p:sldId id="1462" r:id="rId46"/>
    <p:sldId id="1463" r:id="rId47"/>
    <p:sldId id="1457" r:id="rId48"/>
    <p:sldId id="1458" r:id="rId49"/>
    <p:sldId id="1459" r:id="rId50"/>
    <p:sldId id="1460" r:id="rId5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trics" id="{2266D7F5-89A7-478C-8A43-C1409DDC88B9}">
          <p14:sldIdLst>
            <p14:sldId id="1366"/>
            <p14:sldId id="1444"/>
            <p14:sldId id="1274"/>
            <p14:sldId id="1393"/>
            <p14:sldId id="1394"/>
            <p14:sldId id="1443"/>
            <p14:sldId id="1414"/>
            <p14:sldId id="1417"/>
            <p14:sldId id="1447"/>
            <p14:sldId id="1448"/>
            <p14:sldId id="1449"/>
            <p14:sldId id="1450"/>
            <p14:sldId id="1451"/>
            <p14:sldId id="1452"/>
            <p14:sldId id="1279"/>
            <p14:sldId id="1433"/>
            <p14:sldId id="1281"/>
            <p14:sldId id="1282"/>
            <p14:sldId id="1359"/>
            <p14:sldId id="1438"/>
            <p14:sldId id="1445"/>
            <p14:sldId id="1396"/>
            <p14:sldId id="1465"/>
            <p14:sldId id="1466"/>
            <p14:sldId id="1398"/>
            <p14:sldId id="1439"/>
            <p14:sldId id="1453"/>
            <p14:sldId id="1405"/>
            <p14:sldId id="1446"/>
            <p14:sldId id="1399"/>
            <p14:sldId id="1400"/>
            <p14:sldId id="1403"/>
            <p14:sldId id="1389"/>
            <p14:sldId id="1285"/>
            <p14:sldId id="1390"/>
            <p14:sldId id="1408"/>
            <p14:sldId id="1407"/>
            <p14:sldId id="1454"/>
            <p14:sldId id="1455"/>
            <p14:sldId id="1456"/>
            <p14:sldId id="1462"/>
            <p14:sldId id="1463"/>
            <p14:sldId id="1457"/>
            <p14:sldId id="1458"/>
            <p14:sldId id="1459"/>
            <p14:sldId id="146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779245"/>
    <a:srgbClr val="426422"/>
    <a:srgbClr val="431F19"/>
    <a:srgbClr val="030504"/>
    <a:srgbClr val="28510F"/>
    <a:srgbClr val="182C97"/>
    <a:srgbClr val="79797B"/>
    <a:srgbClr val="6868D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5129" autoAdjust="0"/>
  </p:normalViewPr>
  <p:slideViewPr>
    <p:cSldViewPr snapToObjects="1">
      <p:cViewPr varScale="1">
        <p:scale>
          <a:sx n="86" d="100"/>
          <a:sy n="86" d="100"/>
        </p:scale>
        <p:origin x="1293" y="36"/>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384F4-DC6F-4910-9658-D3EBADCAA6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DFDFCF-389B-4124-B2E5-C71D7686624F}">
      <dgm:prSet phldrT="[Text]"/>
      <dgm:spPr>
        <a:solidFill>
          <a:schemeClr val="tx2">
            <a:lumMod val="40000"/>
            <a:lumOff val="60000"/>
          </a:schemeClr>
        </a:solidFill>
      </dgm:spPr>
      <dgm:t>
        <a:bodyPr/>
        <a:lstStyle/>
        <a:p>
          <a:r>
            <a:rPr lang="en-US" dirty="0" smtClean="0"/>
            <a:t>Level 1: Office 365 Admin Console*</a:t>
          </a:r>
          <a:endParaRPr lang="en-US" dirty="0"/>
        </a:p>
      </dgm:t>
    </dgm:pt>
    <dgm:pt modelId="{F7D1604F-561A-461C-9FFA-5E2D4C96A4AF}" type="parTrans" cxnId="{7284FF09-20E6-4982-A067-088FB1922E0C}">
      <dgm:prSet/>
      <dgm:spPr/>
      <dgm:t>
        <a:bodyPr/>
        <a:lstStyle/>
        <a:p>
          <a:endParaRPr lang="en-US"/>
        </a:p>
      </dgm:t>
    </dgm:pt>
    <dgm:pt modelId="{5450DA59-0253-4B1E-9B7A-8AA0316AFC85}" type="sibTrans" cxnId="{7284FF09-20E6-4982-A067-088FB1922E0C}">
      <dgm:prSet/>
      <dgm:spPr/>
      <dgm:t>
        <a:bodyPr/>
        <a:lstStyle/>
        <a:p>
          <a:endParaRPr lang="en-US"/>
        </a:p>
      </dgm:t>
    </dgm:pt>
    <dgm:pt modelId="{8B0D5607-FEBC-489B-B964-AA3EF0E26C7C}">
      <dgm:prSet phldrT="[Text]"/>
      <dgm:spPr>
        <a:solidFill>
          <a:schemeClr val="tx2">
            <a:lumMod val="40000"/>
            <a:lumOff val="60000"/>
          </a:schemeClr>
        </a:solidFill>
      </dgm:spPr>
      <dgm:t>
        <a:bodyPr/>
        <a:lstStyle/>
        <a:p>
          <a:r>
            <a:rPr lang="en-US" dirty="0" smtClean="0"/>
            <a:t>Level 2: Data Export</a:t>
          </a:r>
          <a:endParaRPr lang="en-US" dirty="0"/>
        </a:p>
      </dgm:t>
    </dgm:pt>
    <dgm:pt modelId="{AC3A8F02-124D-4E79-9BF5-7CC603A766B9}" type="parTrans" cxnId="{D32DCD97-6C9C-4818-B741-4A65BACF6E2B}">
      <dgm:prSet/>
      <dgm:spPr/>
      <dgm:t>
        <a:bodyPr/>
        <a:lstStyle/>
        <a:p>
          <a:endParaRPr lang="en-US"/>
        </a:p>
      </dgm:t>
    </dgm:pt>
    <dgm:pt modelId="{D782E603-6D53-41DA-81D1-F72F7B9BC707}" type="sibTrans" cxnId="{D32DCD97-6C9C-4818-B741-4A65BACF6E2B}">
      <dgm:prSet/>
      <dgm:spPr/>
      <dgm:t>
        <a:bodyPr/>
        <a:lstStyle/>
        <a:p>
          <a:endParaRPr lang="en-US"/>
        </a:p>
      </dgm:t>
    </dgm:pt>
    <dgm:pt modelId="{26332665-ED06-45C7-B7A7-1B877C93E2DE}">
      <dgm:prSet phldrT="[Text]"/>
      <dgm:spPr>
        <a:solidFill>
          <a:schemeClr val="tx2">
            <a:lumMod val="40000"/>
            <a:lumOff val="60000"/>
          </a:schemeClr>
        </a:solidFill>
      </dgm:spPr>
      <dgm:t>
        <a:bodyPr/>
        <a:lstStyle/>
        <a:p>
          <a:r>
            <a:rPr lang="en-US" dirty="0" smtClean="0"/>
            <a:t>Level 3: Codename: </a:t>
          </a:r>
          <a:r>
            <a:rPr lang="en-US" dirty="0" err="1" smtClean="0"/>
            <a:t>Tosilog</a:t>
          </a:r>
          <a:r>
            <a:rPr lang="en-US" dirty="0" smtClean="0"/>
            <a:t> (Yammer + Power BI)</a:t>
          </a:r>
          <a:endParaRPr lang="en-US" dirty="0"/>
        </a:p>
      </dgm:t>
    </dgm:pt>
    <dgm:pt modelId="{20CE1179-EE84-4092-AB26-FCD61FFC21CA}" type="parTrans" cxnId="{7FC0DB5E-0474-40CA-9553-BE148574EAF6}">
      <dgm:prSet/>
      <dgm:spPr/>
      <dgm:t>
        <a:bodyPr/>
        <a:lstStyle/>
        <a:p>
          <a:endParaRPr lang="en-US"/>
        </a:p>
      </dgm:t>
    </dgm:pt>
    <dgm:pt modelId="{3E090397-65B8-485E-92BF-40A734566821}" type="sibTrans" cxnId="{7FC0DB5E-0474-40CA-9553-BE148574EAF6}">
      <dgm:prSet/>
      <dgm:spPr/>
      <dgm:t>
        <a:bodyPr/>
        <a:lstStyle/>
        <a:p>
          <a:endParaRPr lang="en-US"/>
        </a:p>
      </dgm:t>
    </dgm:pt>
    <dgm:pt modelId="{611FD878-E39B-4E41-87E4-C8F8762C144C}">
      <dgm:prSet phldrT="[Text]"/>
      <dgm:spPr>
        <a:solidFill>
          <a:schemeClr val="tx2">
            <a:lumMod val="40000"/>
            <a:lumOff val="60000"/>
          </a:schemeClr>
        </a:solidFill>
      </dgm:spPr>
      <dgm:t>
        <a:bodyPr/>
        <a:lstStyle/>
        <a:p>
          <a:r>
            <a:rPr lang="en-US" dirty="0" smtClean="0"/>
            <a:t>Level 4: Advanced Data Export</a:t>
          </a:r>
          <a:endParaRPr lang="en-US" dirty="0"/>
        </a:p>
      </dgm:t>
    </dgm:pt>
    <dgm:pt modelId="{EB3417A8-E87B-4020-931E-3E9FCE8E033A}" type="parTrans" cxnId="{DD931B1F-735B-4B15-9578-BCA2F3F11F43}">
      <dgm:prSet/>
      <dgm:spPr/>
      <dgm:t>
        <a:bodyPr/>
        <a:lstStyle/>
        <a:p>
          <a:endParaRPr lang="en-US"/>
        </a:p>
      </dgm:t>
    </dgm:pt>
    <dgm:pt modelId="{8960E27C-07D3-4197-9905-F0E549AFB3D9}" type="sibTrans" cxnId="{DD931B1F-735B-4B15-9578-BCA2F3F11F43}">
      <dgm:prSet/>
      <dgm:spPr/>
      <dgm:t>
        <a:bodyPr/>
        <a:lstStyle/>
        <a:p>
          <a:endParaRPr lang="en-US"/>
        </a:p>
      </dgm:t>
    </dgm:pt>
    <dgm:pt modelId="{621F5869-5D61-45EF-861C-C1260E887C70}">
      <dgm:prSet phldrT="[Text]"/>
      <dgm:spPr>
        <a:solidFill>
          <a:schemeClr val="tx2">
            <a:lumMod val="40000"/>
            <a:lumOff val="60000"/>
          </a:schemeClr>
        </a:solidFill>
      </dgm:spPr>
      <dgm:t>
        <a:bodyPr/>
        <a:lstStyle/>
        <a:p>
          <a:r>
            <a:rPr lang="en-US" dirty="0" smtClean="0"/>
            <a:t>Level 5: Data Export &amp; REST API</a:t>
          </a:r>
          <a:endParaRPr lang="en-US" dirty="0"/>
        </a:p>
      </dgm:t>
    </dgm:pt>
    <dgm:pt modelId="{D36311C8-9ED1-4F9B-B034-1D80FCD21383}" type="parTrans" cxnId="{AEA1E810-5403-4601-8F09-BA8728CC77E2}">
      <dgm:prSet/>
      <dgm:spPr/>
      <dgm:t>
        <a:bodyPr/>
        <a:lstStyle/>
        <a:p>
          <a:endParaRPr lang="en-US"/>
        </a:p>
      </dgm:t>
    </dgm:pt>
    <dgm:pt modelId="{0917174C-6B6C-44C8-A9E5-ACE7E2F9D359}" type="sibTrans" cxnId="{AEA1E810-5403-4601-8F09-BA8728CC77E2}">
      <dgm:prSet/>
      <dgm:spPr/>
      <dgm:t>
        <a:bodyPr/>
        <a:lstStyle/>
        <a:p>
          <a:endParaRPr lang="en-US"/>
        </a:p>
      </dgm:t>
    </dgm:pt>
    <dgm:pt modelId="{DEC1D9F0-CA77-4010-A8B2-53280B3B51DB}">
      <dgm:prSet phldrT="[Text]"/>
      <dgm:spPr>
        <a:solidFill>
          <a:schemeClr val="tx2">
            <a:lumMod val="40000"/>
            <a:lumOff val="60000"/>
          </a:schemeClr>
        </a:solidFill>
      </dgm:spPr>
      <dgm:t>
        <a:bodyPr/>
        <a:lstStyle/>
        <a:p>
          <a:r>
            <a:rPr lang="en-US" dirty="0" smtClean="0"/>
            <a:t>Level 6: 3</a:t>
          </a:r>
          <a:r>
            <a:rPr lang="en-US" baseline="30000" dirty="0" smtClean="0"/>
            <a:t>rd</a:t>
          </a:r>
          <a:r>
            <a:rPr lang="en-US" dirty="0" smtClean="0"/>
            <a:t> Party Applications</a:t>
          </a:r>
          <a:endParaRPr lang="en-US" dirty="0"/>
        </a:p>
      </dgm:t>
    </dgm:pt>
    <dgm:pt modelId="{C5AD5584-19ED-4C87-9486-9EE068533005}" type="parTrans" cxnId="{9F5DC337-BCC0-4CF9-B4B3-FD30BD9B39EA}">
      <dgm:prSet/>
      <dgm:spPr/>
      <dgm:t>
        <a:bodyPr/>
        <a:lstStyle/>
        <a:p>
          <a:endParaRPr lang="en-US"/>
        </a:p>
      </dgm:t>
    </dgm:pt>
    <dgm:pt modelId="{E2489F8D-EA6A-4A81-8E7D-78ECAC525276}" type="sibTrans" cxnId="{9F5DC337-BCC0-4CF9-B4B3-FD30BD9B39EA}">
      <dgm:prSet/>
      <dgm:spPr/>
      <dgm:t>
        <a:bodyPr/>
        <a:lstStyle/>
        <a:p>
          <a:endParaRPr lang="en-US"/>
        </a:p>
      </dgm:t>
    </dgm:pt>
    <dgm:pt modelId="{31AF8014-8A69-4152-AACD-96DCC0ADCE90}">
      <dgm:prSet phldrT="[Text]"/>
      <dgm:spPr/>
      <dgm:t>
        <a:bodyPr/>
        <a:lstStyle/>
        <a:p>
          <a:r>
            <a:rPr lang="en-US" dirty="0" smtClean="0"/>
            <a:t>Pros: Unified view of usage across Office 365 services</a:t>
          </a:r>
          <a:endParaRPr lang="en-US" dirty="0"/>
        </a:p>
      </dgm:t>
    </dgm:pt>
    <dgm:pt modelId="{8B13546C-E600-4A1C-8900-838E24BC1C95}" type="parTrans" cxnId="{138F9882-0174-4925-8767-444D16EAB4C9}">
      <dgm:prSet/>
      <dgm:spPr/>
      <dgm:t>
        <a:bodyPr/>
        <a:lstStyle/>
        <a:p>
          <a:endParaRPr lang="en-US"/>
        </a:p>
      </dgm:t>
    </dgm:pt>
    <dgm:pt modelId="{8BF7D4D6-0B1C-4413-A072-0C8D1F689ADD}" type="sibTrans" cxnId="{138F9882-0174-4925-8767-444D16EAB4C9}">
      <dgm:prSet/>
      <dgm:spPr/>
      <dgm:t>
        <a:bodyPr/>
        <a:lstStyle/>
        <a:p>
          <a:endParaRPr lang="en-US"/>
        </a:p>
      </dgm:t>
    </dgm:pt>
    <dgm:pt modelId="{C47C014A-13A4-404A-9D8A-89EFAE3D7B2F}">
      <dgm:prSet phldrT="[Text]"/>
      <dgm:spPr/>
      <dgm:t>
        <a:bodyPr/>
        <a:lstStyle/>
        <a:p>
          <a:r>
            <a:rPr lang="en-US" dirty="0" smtClean="0"/>
            <a:t>Pros: Ability to get granular with data</a:t>
          </a:r>
          <a:endParaRPr lang="en-US" dirty="0"/>
        </a:p>
      </dgm:t>
    </dgm:pt>
    <dgm:pt modelId="{A169F11F-7652-4F06-AA4C-D54E155FAB6C}" type="parTrans" cxnId="{AEDB43E8-BD25-493F-8CB7-A9F54F4F5292}">
      <dgm:prSet/>
      <dgm:spPr/>
      <dgm:t>
        <a:bodyPr/>
        <a:lstStyle/>
        <a:p>
          <a:endParaRPr lang="en-US"/>
        </a:p>
      </dgm:t>
    </dgm:pt>
    <dgm:pt modelId="{FBE177C8-9F89-4E63-BEBD-D8AF79B61740}" type="sibTrans" cxnId="{AEDB43E8-BD25-493F-8CB7-A9F54F4F5292}">
      <dgm:prSet/>
      <dgm:spPr/>
      <dgm:t>
        <a:bodyPr/>
        <a:lstStyle/>
        <a:p>
          <a:endParaRPr lang="en-US"/>
        </a:p>
      </dgm:t>
    </dgm:pt>
    <dgm:pt modelId="{B0100E6B-6EDD-4FA6-9EE8-9325E4D7C8C1}">
      <dgm:prSet phldrT="[Text]"/>
      <dgm:spPr/>
      <dgm:t>
        <a:bodyPr/>
        <a:lstStyle/>
        <a:p>
          <a:r>
            <a:rPr lang="en-US" dirty="0" smtClean="0"/>
            <a:t>Cons: Need to use Pivot Tables or other BI software, No Access to Likes, Shares, File Views, etc. </a:t>
          </a:r>
          <a:endParaRPr lang="en-US" dirty="0"/>
        </a:p>
      </dgm:t>
    </dgm:pt>
    <dgm:pt modelId="{30F400D9-094E-47F8-AF6B-97555E699392}" type="parTrans" cxnId="{2EDCFE0D-4534-436A-8195-E21AD2B28BAD}">
      <dgm:prSet/>
      <dgm:spPr/>
      <dgm:t>
        <a:bodyPr/>
        <a:lstStyle/>
        <a:p>
          <a:endParaRPr lang="en-US"/>
        </a:p>
      </dgm:t>
    </dgm:pt>
    <dgm:pt modelId="{C83DFF6E-EBA6-4E14-9FB8-75A37F6FE142}" type="sibTrans" cxnId="{2EDCFE0D-4534-436A-8195-E21AD2B28BAD}">
      <dgm:prSet/>
      <dgm:spPr/>
      <dgm:t>
        <a:bodyPr/>
        <a:lstStyle/>
        <a:p>
          <a:endParaRPr lang="en-US"/>
        </a:p>
      </dgm:t>
    </dgm:pt>
    <dgm:pt modelId="{2CCB95F3-C062-4F59-B10F-05F35762443A}">
      <dgm:prSet phldrT="[Text]"/>
      <dgm:spPr/>
      <dgm:t>
        <a:bodyPr/>
        <a:lstStyle/>
        <a:p>
          <a:r>
            <a:rPr lang="en-US" dirty="0" smtClean="0"/>
            <a:t>Pros: Low Touch for Customer, Free</a:t>
          </a:r>
          <a:endParaRPr lang="en-US" dirty="0"/>
        </a:p>
      </dgm:t>
    </dgm:pt>
    <dgm:pt modelId="{959D2BB1-EAFB-463D-8A21-C19DE248634E}" type="parTrans" cxnId="{5CA0C2C7-8E8A-4804-9588-9790CD26E83F}">
      <dgm:prSet/>
      <dgm:spPr/>
      <dgm:t>
        <a:bodyPr/>
        <a:lstStyle/>
        <a:p>
          <a:endParaRPr lang="en-US"/>
        </a:p>
      </dgm:t>
    </dgm:pt>
    <dgm:pt modelId="{18D9032D-2403-47C3-9595-22C48EBADAD0}" type="sibTrans" cxnId="{5CA0C2C7-8E8A-4804-9588-9790CD26E83F}">
      <dgm:prSet/>
      <dgm:spPr/>
      <dgm:t>
        <a:bodyPr/>
        <a:lstStyle/>
        <a:p>
          <a:endParaRPr lang="en-US"/>
        </a:p>
      </dgm:t>
    </dgm:pt>
    <dgm:pt modelId="{21D9D2C3-FFAB-4DA5-8DA4-6DF1AA7860FD}">
      <dgm:prSet phldrT="[Text]"/>
      <dgm:spPr/>
      <dgm:t>
        <a:bodyPr/>
        <a:lstStyle/>
        <a:p>
          <a:r>
            <a:rPr lang="en-US" dirty="0" smtClean="0"/>
            <a:t>Cons: No Access to Likes, Shares, File Views, etc.</a:t>
          </a:r>
          <a:endParaRPr lang="en-US" dirty="0"/>
        </a:p>
      </dgm:t>
    </dgm:pt>
    <dgm:pt modelId="{18D9DF7C-6E0D-43A3-BE08-CC1E5A15E319}" type="parTrans" cxnId="{2E27966B-6DB5-421A-96A0-4285468FD123}">
      <dgm:prSet/>
      <dgm:spPr/>
      <dgm:t>
        <a:bodyPr/>
        <a:lstStyle/>
        <a:p>
          <a:endParaRPr lang="en-US"/>
        </a:p>
      </dgm:t>
    </dgm:pt>
    <dgm:pt modelId="{5C6E6B85-BB65-4455-9E63-B55426E13175}" type="sibTrans" cxnId="{2E27966B-6DB5-421A-96A0-4285468FD123}">
      <dgm:prSet/>
      <dgm:spPr/>
      <dgm:t>
        <a:bodyPr/>
        <a:lstStyle/>
        <a:p>
          <a:endParaRPr lang="en-US"/>
        </a:p>
      </dgm:t>
    </dgm:pt>
    <dgm:pt modelId="{C9B04D22-1DED-4C6F-BFE0-AE03802A4D33}">
      <dgm:prSet phldrT="[Text]"/>
      <dgm:spPr/>
      <dgm:t>
        <a:bodyPr/>
        <a:lstStyle/>
        <a:p>
          <a:r>
            <a:rPr lang="en-US" dirty="0" smtClean="0"/>
            <a:t>Pros: Access to Likes, Shares, File Views, etc.</a:t>
          </a:r>
          <a:endParaRPr lang="en-US" dirty="0"/>
        </a:p>
      </dgm:t>
    </dgm:pt>
    <dgm:pt modelId="{076629F4-111E-4878-A80E-EED136006FFE}" type="parTrans" cxnId="{ACACA01F-59BB-4BA9-A388-23912B9C9AD8}">
      <dgm:prSet/>
      <dgm:spPr/>
      <dgm:t>
        <a:bodyPr/>
        <a:lstStyle/>
        <a:p>
          <a:endParaRPr lang="en-US"/>
        </a:p>
      </dgm:t>
    </dgm:pt>
    <dgm:pt modelId="{23C54C73-36EB-4606-A05A-2DAB2196822C}" type="sibTrans" cxnId="{ACACA01F-59BB-4BA9-A388-23912B9C9AD8}">
      <dgm:prSet/>
      <dgm:spPr/>
      <dgm:t>
        <a:bodyPr/>
        <a:lstStyle/>
        <a:p>
          <a:endParaRPr lang="en-US"/>
        </a:p>
      </dgm:t>
    </dgm:pt>
    <dgm:pt modelId="{CB16F29B-A28A-43BE-A290-15984F930774}">
      <dgm:prSet phldrT="[Text]"/>
      <dgm:spPr/>
      <dgm:t>
        <a:bodyPr/>
        <a:lstStyle/>
        <a:p>
          <a:r>
            <a:rPr lang="en-US" dirty="0" smtClean="0"/>
            <a:t>Cons: Snapshot of data at a given time, Data needs to be shared outside of network.</a:t>
          </a:r>
          <a:endParaRPr lang="en-US" dirty="0"/>
        </a:p>
      </dgm:t>
    </dgm:pt>
    <dgm:pt modelId="{91AE7313-F502-4D26-BAEA-2C4E433466D5}" type="parTrans" cxnId="{10F0E97B-ADA6-4829-9FD5-A2F0B7C4363F}">
      <dgm:prSet/>
      <dgm:spPr/>
      <dgm:t>
        <a:bodyPr/>
        <a:lstStyle/>
        <a:p>
          <a:endParaRPr lang="en-US"/>
        </a:p>
      </dgm:t>
    </dgm:pt>
    <dgm:pt modelId="{CCBFFC66-3831-4905-8632-D83C84340945}" type="sibTrans" cxnId="{10F0E97B-ADA6-4829-9FD5-A2F0B7C4363F}">
      <dgm:prSet/>
      <dgm:spPr/>
      <dgm:t>
        <a:bodyPr/>
        <a:lstStyle/>
        <a:p>
          <a:endParaRPr lang="en-US"/>
        </a:p>
      </dgm:t>
    </dgm:pt>
    <dgm:pt modelId="{27012A7F-791D-4BA3-8531-11E34E90F770}">
      <dgm:prSet phldrT="[Text]"/>
      <dgm:spPr/>
      <dgm:t>
        <a:bodyPr/>
        <a:lstStyle/>
        <a:p>
          <a:r>
            <a:rPr lang="en-US" dirty="0" smtClean="0"/>
            <a:t>Pros: Access to Likes, Shares, File Views, etc.</a:t>
          </a:r>
          <a:endParaRPr lang="en-US" dirty="0"/>
        </a:p>
      </dgm:t>
    </dgm:pt>
    <dgm:pt modelId="{54ABEF2B-FE32-4C5A-B373-6470A898D84F}" type="parTrans" cxnId="{6D114FEE-A9C3-4814-8B21-E646141DB0EC}">
      <dgm:prSet/>
      <dgm:spPr/>
      <dgm:t>
        <a:bodyPr/>
        <a:lstStyle/>
        <a:p>
          <a:endParaRPr lang="en-US"/>
        </a:p>
      </dgm:t>
    </dgm:pt>
    <dgm:pt modelId="{E7A2AD82-EB42-46F6-8D22-382BC5F49BFB}" type="sibTrans" cxnId="{6D114FEE-A9C3-4814-8B21-E646141DB0EC}">
      <dgm:prSet/>
      <dgm:spPr/>
      <dgm:t>
        <a:bodyPr/>
        <a:lstStyle/>
        <a:p>
          <a:endParaRPr lang="en-US"/>
        </a:p>
      </dgm:t>
    </dgm:pt>
    <dgm:pt modelId="{17355898-B1AA-491D-93A8-8AF89D3AA9A6}">
      <dgm:prSet phldrT="[Text]"/>
      <dgm:spPr/>
      <dgm:t>
        <a:bodyPr/>
        <a:lstStyle/>
        <a:p>
          <a:r>
            <a:rPr lang="en-US" dirty="0" smtClean="0"/>
            <a:t>Cons: Requires Developer Expertise</a:t>
          </a:r>
          <a:endParaRPr lang="en-US" dirty="0"/>
        </a:p>
      </dgm:t>
    </dgm:pt>
    <dgm:pt modelId="{50C91C33-C006-43C8-95BE-5AF165B00B74}" type="parTrans" cxnId="{D85C5FF8-4C65-4CF4-936C-9BB20C64CADF}">
      <dgm:prSet/>
      <dgm:spPr/>
      <dgm:t>
        <a:bodyPr/>
        <a:lstStyle/>
        <a:p>
          <a:endParaRPr lang="en-US"/>
        </a:p>
      </dgm:t>
    </dgm:pt>
    <dgm:pt modelId="{56DC4027-32D2-4417-9D61-A49C1D918441}" type="sibTrans" cxnId="{D85C5FF8-4C65-4CF4-936C-9BB20C64CADF}">
      <dgm:prSet/>
      <dgm:spPr/>
      <dgm:t>
        <a:bodyPr/>
        <a:lstStyle/>
        <a:p>
          <a:endParaRPr lang="en-US"/>
        </a:p>
      </dgm:t>
    </dgm:pt>
    <dgm:pt modelId="{0A55B2B3-C414-43D2-A817-9CA44A2704A9}">
      <dgm:prSet phldrT="[Text]"/>
      <dgm:spPr/>
      <dgm:t>
        <a:bodyPr/>
        <a:lstStyle/>
        <a:p>
          <a:r>
            <a:rPr lang="en-US" dirty="0" smtClean="0"/>
            <a:t>Pros: Partners are able to provide sustainable and reliable analytics solutions</a:t>
          </a:r>
          <a:endParaRPr lang="en-US" dirty="0"/>
        </a:p>
      </dgm:t>
    </dgm:pt>
    <dgm:pt modelId="{8B85164C-7E62-440A-B9B5-153364FF3699}" type="parTrans" cxnId="{8880BF23-01C3-4DD0-8828-8FCC593A46D3}">
      <dgm:prSet/>
      <dgm:spPr/>
      <dgm:t>
        <a:bodyPr/>
        <a:lstStyle/>
        <a:p>
          <a:endParaRPr lang="en-US"/>
        </a:p>
      </dgm:t>
    </dgm:pt>
    <dgm:pt modelId="{C0B67358-3E7A-48EA-8856-D71771CF21C6}" type="sibTrans" cxnId="{8880BF23-01C3-4DD0-8828-8FCC593A46D3}">
      <dgm:prSet/>
      <dgm:spPr/>
      <dgm:t>
        <a:bodyPr/>
        <a:lstStyle/>
        <a:p>
          <a:endParaRPr lang="en-US"/>
        </a:p>
      </dgm:t>
    </dgm:pt>
    <dgm:pt modelId="{752A4290-58EA-4005-950A-A0285DB8E9D0}">
      <dgm:prSet phldrT="[Text]"/>
      <dgm:spPr/>
      <dgm:t>
        <a:bodyPr/>
        <a:lstStyle/>
        <a:p>
          <a:r>
            <a:rPr lang="en-US" dirty="0" smtClean="0"/>
            <a:t>Cons: Requires some additional investment</a:t>
          </a:r>
          <a:endParaRPr lang="en-US" dirty="0"/>
        </a:p>
      </dgm:t>
    </dgm:pt>
    <dgm:pt modelId="{1E9788E1-EC36-4A3A-A76C-51F2E142DB03}" type="parTrans" cxnId="{D72BC303-B307-47C7-B844-FEC5F23FDB4D}">
      <dgm:prSet/>
      <dgm:spPr/>
      <dgm:t>
        <a:bodyPr/>
        <a:lstStyle/>
        <a:p>
          <a:endParaRPr lang="en-US"/>
        </a:p>
      </dgm:t>
    </dgm:pt>
    <dgm:pt modelId="{0141F5A9-F592-4DA4-BE66-646287B830F1}" type="sibTrans" cxnId="{D72BC303-B307-47C7-B844-FEC5F23FDB4D}">
      <dgm:prSet/>
      <dgm:spPr/>
      <dgm:t>
        <a:bodyPr/>
        <a:lstStyle/>
        <a:p>
          <a:endParaRPr lang="en-US"/>
        </a:p>
      </dgm:t>
    </dgm:pt>
    <dgm:pt modelId="{81914327-45D1-4BA4-8586-7B98727AE419}">
      <dgm:prSet phldrT="[Text]"/>
      <dgm:spPr/>
      <dgm:t>
        <a:bodyPr/>
        <a:lstStyle/>
        <a:p>
          <a:r>
            <a:rPr lang="en-US" dirty="0" smtClean="0"/>
            <a:t>Cons: Yammer Admins aren’t always Office 365 Admins so may not have access to these dashboards</a:t>
          </a:r>
          <a:endParaRPr lang="en-US" dirty="0"/>
        </a:p>
      </dgm:t>
    </dgm:pt>
    <dgm:pt modelId="{F99EDB3B-42DB-4FE2-A17F-0489E1DB14D1}" type="parTrans" cxnId="{549FDB33-848F-4103-9579-B75FD5D265F5}">
      <dgm:prSet/>
      <dgm:spPr/>
      <dgm:t>
        <a:bodyPr/>
        <a:lstStyle/>
        <a:p>
          <a:endParaRPr lang="en-US"/>
        </a:p>
      </dgm:t>
    </dgm:pt>
    <dgm:pt modelId="{7118CEC7-007B-45DF-8EF5-EDB770C8D879}" type="sibTrans" cxnId="{549FDB33-848F-4103-9579-B75FD5D265F5}">
      <dgm:prSet/>
      <dgm:spPr/>
      <dgm:t>
        <a:bodyPr/>
        <a:lstStyle/>
        <a:p>
          <a:endParaRPr lang="en-US"/>
        </a:p>
      </dgm:t>
    </dgm:pt>
    <dgm:pt modelId="{FF1FC6FB-AB4B-420B-9DFE-0117872B9C3D}" type="pres">
      <dgm:prSet presAssocID="{EB2384F4-DC6F-4910-9658-D3EBADCAA609}" presName="linear" presStyleCnt="0">
        <dgm:presLayoutVars>
          <dgm:dir/>
          <dgm:animLvl val="lvl"/>
          <dgm:resizeHandles val="exact"/>
        </dgm:presLayoutVars>
      </dgm:prSet>
      <dgm:spPr/>
      <dgm:t>
        <a:bodyPr/>
        <a:lstStyle/>
        <a:p>
          <a:endParaRPr lang="en-US"/>
        </a:p>
      </dgm:t>
    </dgm:pt>
    <dgm:pt modelId="{E67058E5-5B00-409E-B7BC-D39B66640906}" type="pres">
      <dgm:prSet presAssocID="{91DFDFCF-389B-4124-B2E5-C71D7686624F}" presName="parentLin" presStyleCnt="0"/>
      <dgm:spPr/>
    </dgm:pt>
    <dgm:pt modelId="{BFF532F4-376F-4FDC-94D0-3CB73B4D8451}" type="pres">
      <dgm:prSet presAssocID="{91DFDFCF-389B-4124-B2E5-C71D7686624F}" presName="parentLeftMargin" presStyleLbl="node1" presStyleIdx="0" presStyleCnt="6"/>
      <dgm:spPr/>
      <dgm:t>
        <a:bodyPr/>
        <a:lstStyle/>
        <a:p>
          <a:endParaRPr lang="en-US"/>
        </a:p>
      </dgm:t>
    </dgm:pt>
    <dgm:pt modelId="{69155C45-E673-456D-AD4F-7652D12F2C82}" type="pres">
      <dgm:prSet presAssocID="{91DFDFCF-389B-4124-B2E5-C71D7686624F}" presName="parentText" presStyleLbl="node1" presStyleIdx="0" presStyleCnt="6">
        <dgm:presLayoutVars>
          <dgm:chMax val="0"/>
          <dgm:bulletEnabled val="1"/>
        </dgm:presLayoutVars>
      </dgm:prSet>
      <dgm:spPr/>
      <dgm:t>
        <a:bodyPr/>
        <a:lstStyle/>
        <a:p>
          <a:endParaRPr lang="en-US"/>
        </a:p>
      </dgm:t>
    </dgm:pt>
    <dgm:pt modelId="{6C4920D5-E03B-4B6A-9BDA-8CBDF13967D0}" type="pres">
      <dgm:prSet presAssocID="{91DFDFCF-389B-4124-B2E5-C71D7686624F}" presName="negativeSpace" presStyleCnt="0"/>
      <dgm:spPr/>
    </dgm:pt>
    <dgm:pt modelId="{98E14FCE-4935-480A-9357-A92F8A51C565}" type="pres">
      <dgm:prSet presAssocID="{91DFDFCF-389B-4124-B2E5-C71D7686624F}" presName="childText" presStyleLbl="conFgAcc1" presStyleIdx="0" presStyleCnt="6">
        <dgm:presLayoutVars>
          <dgm:bulletEnabled val="1"/>
        </dgm:presLayoutVars>
      </dgm:prSet>
      <dgm:spPr/>
      <dgm:t>
        <a:bodyPr/>
        <a:lstStyle/>
        <a:p>
          <a:endParaRPr lang="en-US"/>
        </a:p>
      </dgm:t>
    </dgm:pt>
    <dgm:pt modelId="{AD84580E-365D-4DDF-B2DC-DA88280752FD}" type="pres">
      <dgm:prSet presAssocID="{5450DA59-0253-4B1E-9B7A-8AA0316AFC85}" presName="spaceBetweenRectangles" presStyleCnt="0"/>
      <dgm:spPr/>
    </dgm:pt>
    <dgm:pt modelId="{BDB4BA04-670B-4EF6-BFFD-191AF4F3B61A}" type="pres">
      <dgm:prSet presAssocID="{8B0D5607-FEBC-489B-B964-AA3EF0E26C7C}" presName="parentLin" presStyleCnt="0"/>
      <dgm:spPr/>
    </dgm:pt>
    <dgm:pt modelId="{EDD87F25-A72E-4FF3-AFC7-93E3A9928FFE}" type="pres">
      <dgm:prSet presAssocID="{8B0D5607-FEBC-489B-B964-AA3EF0E26C7C}" presName="parentLeftMargin" presStyleLbl="node1" presStyleIdx="0" presStyleCnt="6"/>
      <dgm:spPr/>
      <dgm:t>
        <a:bodyPr/>
        <a:lstStyle/>
        <a:p>
          <a:endParaRPr lang="en-US"/>
        </a:p>
      </dgm:t>
    </dgm:pt>
    <dgm:pt modelId="{A797A85D-1A9A-4190-94C4-0BDB88C63105}" type="pres">
      <dgm:prSet presAssocID="{8B0D5607-FEBC-489B-B964-AA3EF0E26C7C}" presName="parentText" presStyleLbl="node1" presStyleIdx="1" presStyleCnt="6">
        <dgm:presLayoutVars>
          <dgm:chMax val="0"/>
          <dgm:bulletEnabled val="1"/>
        </dgm:presLayoutVars>
      </dgm:prSet>
      <dgm:spPr/>
      <dgm:t>
        <a:bodyPr/>
        <a:lstStyle/>
        <a:p>
          <a:endParaRPr lang="en-US"/>
        </a:p>
      </dgm:t>
    </dgm:pt>
    <dgm:pt modelId="{7955D02B-DB16-4E5B-8372-6511BB1CE3F1}" type="pres">
      <dgm:prSet presAssocID="{8B0D5607-FEBC-489B-B964-AA3EF0E26C7C}" presName="negativeSpace" presStyleCnt="0"/>
      <dgm:spPr/>
    </dgm:pt>
    <dgm:pt modelId="{226ADF9A-15DD-4AC6-8238-D515D3A9B022}" type="pres">
      <dgm:prSet presAssocID="{8B0D5607-FEBC-489B-B964-AA3EF0E26C7C}" presName="childText" presStyleLbl="conFgAcc1" presStyleIdx="1" presStyleCnt="6">
        <dgm:presLayoutVars>
          <dgm:bulletEnabled val="1"/>
        </dgm:presLayoutVars>
      </dgm:prSet>
      <dgm:spPr/>
      <dgm:t>
        <a:bodyPr/>
        <a:lstStyle/>
        <a:p>
          <a:endParaRPr lang="en-US"/>
        </a:p>
      </dgm:t>
    </dgm:pt>
    <dgm:pt modelId="{7F2370B7-8DE1-44D3-B501-4B99E7E58BC0}" type="pres">
      <dgm:prSet presAssocID="{D782E603-6D53-41DA-81D1-F72F7B9BC707}" presName="spaceBetweenRectangles" presStyleCnt="0"/>
      <dgm:spPr/>
    </dgm:pt>
    <dgm:pt modelId="{7140638F-6397-4A63-A7EF-1861421C9EC0}" type="pres">
      <dgm:prSet presAssocID="{26332665-ED06-45C7-B7A7-1B877C93E2DE}" presName="parentLin" presStyleCnt="0"/>
      <dgm:spPr/>
    </dgm:pt>
    <dgm:pt modelId="{F275A0F8-84E1-4EFC-A66D-1A8F24769F6E}" type="pres">
      <dgm:prSet presAssocID="{26332665-ED06-45C7-B7A7-1B877C93E2DE}" presName="parentLeftMargin" presStyleLbl="node1" presStyleIdx="1" presStyleCnt="6"/>
      <dgm:spPr/>
      <dgm:t>
        <a:bodyPr/>
        <a:lstStyle/>
        <a:p>
          <a:endParaRPr lang="en-US"/>
        </a:p>
      </dgm:t>
    </dgm:pt>
    <dgm:pt modelId="{E905A9A9-1C6E-4D9D-8CFF-4C1D42976B0B}" type="pres">
      <dgm:prSet presAssocID="{26332665-ED06-45C7-B7A7-1B877C93E2DE}" presName="parentText" presStyleLbl="node1" presStyleIdx="2" presStyleCnt="6">
        <dgm:presLayoutVars>
          <dgm:chMax val="0"/>
          <dgm:bulletEnabled val="1"/>
        </dgm:presLayoutVars>
      </dgm:prSet>
      <dgm:spPr/>
      <dgm:t>
        <a:bodyPr/>
        <a:lstStyle/>
        <a:p>
          <a:endParaRPr lang="en-US"/>
        </a:p>
      </dgm:t>
    </dgm:pt>
    <dgm:pt modelId="{07414B62-3FC5-447E-BF5B-5243F67D99C5}" type="pres">
      <dgm:prSet presAssocID="{26332665-ED06-45C7-B7A7-1B877C93E2DE}" presName="negativeSpace" presStyleCnt="0"/>
      <dgm:spPr/>
    </dgm:pt>
    <dgm:pt modelId="{6B77BAF4-BE99-42B1-B127-745030FB3913}" type="pres">
      <dgm:prSet presAssocID="{26332665-ED06-45C7-B7A7-1B877C93E2DE}" presName="childText" presStyleLbl="conFgAcc1" presStyleIdx="2" presStyleCnt="6">
        <dgm:presLayoutVars>
          <dgm:bulletEnabled val="1"/>
        </dgm:presLayoutVars>
      </dgm:prSet>
      <dgm:spPr/>
      <dgm:t>
        <a:bodyPr/>
        <a:lstStyle/>
        <a:p>
          <a:endParaRPr lang="en-US"/>
        </a:p>
      </dgm:t>
    </dgm:pt>
    <dgm:pt modelId="{6CF5E785-6467-47BE-A3E3-F473A71990DF}" type="pres">
      <dgm:prSet presAssocID="{3E090397-65B8-485E-92BF-40A734566821}" presName="spaceBetweenRectangles" presStyleCnt="0"/>
      <dgm:spPr/>
    </dgm:pt>
    <dgm:pt modelId="{A3DCD526-E117-47A3-AA22-26A284151201}" type="pres">
      <dgm:prSet presAssocID="{611FD878-E39B-4E41-87E4-C8F8762C144C}" presName="parentLin" presStyleCnt="0"/>
      <dgm:spPr/>
    </dgm:pt>
    <dgm:pt modelId="{406B2BF9-1624-4E77-8B9B-14EC5F45D680}" type="pres">
      <dgm:prSet presAssocID="{611FD878-E39B-4E41-87E4-C8F8762C144C}" presName="parentLeftMargin" presStyleLbl="node1" presStyleIdx="2" presStyleCnt="6"/>
      <dgm:spPr/>
      <dgm:t>
        <a:bodyPr/>
        <a:lstStyle/>
        <a:p>
          <a:endParaRPr lang="en-US"/>
        </a:p>
      </dgm:t>
    </dgm:pt>
    <dgm:pt modelId="{A224B15A-55D5-4459-B796-F36AFF7DEEA4}" type="pres">
      <dgm:prSet presAssocID="{611FD878-E39B-4E41-87E4-C8F8762C144C}" presName="parentText" presStyleLbl="node1" presStyleIdx="3" presStyleCnt="6">
        <dgm:presLayoutVars>
          <dgm:chMax val="0"/>
          <dgm:bulletEnabled val="1"/>
        </dgm:presLayoutVars>
      </dgm:prSet>
      <dgm:spPr/>
      <dgm:t>
        <a:bodyPr/>
        <a:lstStyle/>
        <a:p>
          <a:endParaRPr lang="en-US"/>
        </a:p>
      </dgm:t>
    </dgm:pt>
    <dgm:pt modelId="{A0CB82F4-53EB-41CE-A701-82FA658D9E26}" type="pres">
      <dgm:prSet presAssocID="{611FD878-E39B-4E41-87E4-C8F8762C144C}" presName="negativeSpace" presStyleCnt="0"/>
      <dgm:spPr/>
    </dgm:pt>
    <dgm:pt modelId="{B0689C6D-E8E1-4EC7-87F4-1D4561B3E601}" type="pres">
      <dgm:prSet presAssocID="{611FD878-E39B-4E41-87E4-C8F8762C144C}" presName="childText" presStyleLbl="conFgAcc1" presStyleIdx="3" presStyleCnt="6">
        <dgm:presLayoutVars>
          <dgm:bulletEnabled val="1"/>
        </dgm:presLayoutVars>
      </dgm:prSet>
      <dgm:spPr/>
      <dgm:t>
        <a:bodyPr/>
        <a:lstStyle/>
        <a:p>
          <a:endParaRPr lang="en-US"/>
        </a:p>
      </dgm:t>
    </dgm:pt>
    <dgm:pt modelId="{CD96B576-4837-44FC-A8EA-B42E4649337E}" type="pres">
      <dgm:prSet presAssocID="{8960E27C-07D3-4197-9905-F0E549AFB3D9}" presName="spaceBetweenRectangles" presStyleCnt="0"/>
      <dgm:spPr/>
    </dgm:pt>
    <dgm:pt modelId="{26FAB062-CA08-4CD6-9B31-119529ECC5AD}" type="pres">
      <dgm:prSet presAssocID="{621F5869-5D61-45EF-861C-C1260E887C70}" presName="parentLin" presStyleCnt="0"/>
      <dgm:spPr/>
    </dgm:pt>
    <dgm:pt modelId="{010CD386-CED5-4B50-8576-48547EB45E86}" type="pres">
      <dgm:prSet presAssocID="{621F5869-5D61-45EF-861C-C1260E887C70}" presName="parentLeftMargin" presStyleLbl="node1" presStyleIdx="3" presStyleCnt="6"/>
      <dgm:spPr/>
      <dgm:t>
        <a:bodyPr/>
        <a:lstStyle/>
        <a:p>
          <a:endParaRPr lang="en-US"/>
        </a:p>
      </dgm:t>
    </dgm:pt>
    <dgm:pt modelId="{6B1149F0-A708-4C3D-A7BC-70628604E79C}" type="pres">
      <dgm:prSet presAssocID="{621F5869-5D61-45EF-861C-C1260E887C70}" presName="parentText" presStyleLbl="node1" presStyleIdx="4" presStyleCnt="6">
        <dgm:presLayoutVars>
          <dgm:chMax val="0"/>
          <dgm:bulletEnabled val="1"/>
        </dgm:presLayoutVars>
      </dgm:prSet>
      <dgm:spPr/>
      <dgm:t>
        <a:bodyPr/>
        <a:lstStyle/>
        <a:p>
          <a:endParaRPr lang="en-US"/>
        </a:p>
      </dgm:t>
    </dgm:pt>
    <dgm:pt modelId="{41CF128D-AED2-48BE-8E5C-19EE30A927FC}" type="pres">
      <dgm:prSet presAssocID="{621F5869-5D61-45EF-861C-C1260E887C70}" presName="negativeSpace" presStyleCnt="0"/>
      <dgm:spPr/>
    </dgm:pt>
    <dgm:pt modelId="{C2FCF08C-153B-408C-8C38-6A071F2905A8}" type="pres">
      <dgm:prSet presAssocID="{621F5869-5D61-45EF-861C-C1260E887C70}" presName="childText" presStyleLbl="conFgAcc1" presStyleIdx="4" presStyleCnt="6">
        <dgm:presLayoutVars>
          <dgm:bulletEnabled val="1"/>
        </dgm:presLayoutVars>
      </dgm:prSet>
      <dgm:spPr/>
      <dgm:t>
        <a:bodyPr/>
        <a:lstStyle/>
        <a:p>
          <a:endParaRPr lang="en-US"/>
        </a:p>
      </dgm:t>
    </dgm:pt>
    <dgm:pt modelId="{A2BABE8A-84DB-4296-9264-29666687A495}" type="pres">
      <dgm:prSet presAssocID="{0917174C-6B6C-44C8-A9E5-ACE7E2F9D359}" presName="spaceBetweenRectangles" presStyleCnt="0"/>
      <dgm:spPr/>
    </dgm:pt>
    <dgm:pt modelId="{20693964-AB9C-4E59-B899-3CE281DAD85F}" type="pres">
      <dgm:prSet presAssocID="{DEC1D9F0-CA77-4010-A8B2-53280B3B51DB}" presName="parentLin" presStyleCnt="0"/>
      <dgm:spPr/>
    </dgm:pt>
    <dgm:pt modelId="{4C5C4D54-A14C-40A1-9427-0AC680BF5B29}" type="pres">
      <dgm:prSet presAssocID="{DEC1D9F0-CA77-4010-A8B2-53280B3B51DB}" presName="parentLeftMargin" presStyleLbl="node1" presStyleIdx="4" presStyleCnt="6"/>
      <dgm:spPr/>
      <dgm:t>
        <a:bodyPr/>
        <a:lstStyle/>
        <a:p>
          <a:endParaRPr lang="en-US"/>
        </a:p>
      </dgm:t>
    </dgm:pt>
    <dgm:pt modelId="{3141EB42-00B7-46EA-9CF3-9D170AC0DBC6}" type="pres">
      <dgm:prSet presAssocID="{DEC1D9F0-CA77-4010-A8B2-53280B3B51DB}" presName="parentText" presStyleLbl="node1" presStyleIdx="5" presStyleCnt="6">
        <dgm:presLayoutVars>
          <dgm:chMax val="0"/>
          <dgm:bulletEnabled val="1"/>
        </dgm:presLayoutVars>
      </dgm:prSet>
      <dgm:spPr/>
      <dgm:t>
        <a:bodyPr/>
        <a:lstStyle/>
        <a:p>
          <a:endParaRPr lang="en-US"/>
        </a:p>
      </dgm:t>
    </dgm:pt>
    <dgm:pt modelId="{EB09578E-EF67-4E65-BB03-E82C0E1142E1}" type="pres">
      <dgm:prSet presAssocID="{DEC1D9F0-CA77-4010-A8B2-53280B3B51DB}" presName="negativeSpace" presStyleCnt="0"/>
      <dgm:spPr/>
    </dgm:pt>
    <dgm:pt modelId="{8C14CC90-3974-4AE0-BE1A-F8382747CE58}" type="pres">
      <dgm:prSet presAssocID="{DEC1D9F0-CA77-4010-A8B2-53280B3B51DB}" presName="childText" presStyleLbl="conFgAcc1" presStyleIdx="5" presStyleCnt="6">
        <dgm:presLayoutVars>
          <dgm:bulletEnabled val="1"/>
        </dgm:presLayoutVars>
      </dgm:prSet>
      <dgm:spPr/>
      <dgm:t>
        <a:bodyPr/>
        <a:lstStyle/>
        <a:p>
          <a:endParaRPr lang="en-US"/>
        </a:p>
      </dgm:t>
    </dgm:pt>
  </dgm:ptLst>
  <dgm:cxnLst>
    <dgm:cxn modelId="{AEA1E810-5403-4601-8F09-BA8728CC77E2}" srcId="{EB2384F4-DC6F-4910-9658-D3EBADCAA609}" destId="{621F5869-5D61-45EF-861C-C1260E887C70}" srcOrd="4" destOrd="0" parTransId="{D36311C8-9ED1-4F9B-B034-1D80FCD21383}" sibTransId="{0917174C-6B6C-44C8-A9E5-ACE7E2F9D359}"/>
    <dgm:cxn modelId="{3C94DC07-FA15-4507-89F8-2BF726D26D25}" type="presOf" srcId="{8B0D5607-FEBC-489B-B964-AA3EF0E26C7C}" destId="{A797A85D-1A9A-4190-94C4-0BDB88C63105}" srcOrd="1" destOrd="0" presId="urn:microsoft.com/office/officeart/2005/8/layout/list1"/>
    <dgm:cxn modelId="{735B2AD9-7946-4E94-A272-4175C9D81419}" type="presOf" srcId="{CB16F29B-A28A-43BE-A290-15984F930774}" destId="{B0689C6D-E8E1-4EC7-87F4-1D4561B3E601}" srcOrd="0" destOrd="1" presId="urn:microsoft.com/office/officeart/2005/8/layout/list1"/>
    <dgm:cxn modelId="{D85C5FF8-4C65-4CF4-936C-9BB20C64CADF}" srcId="{621F5869-5D61-45EF-861C-C1260E887C70}" destId="{17355898-B1AA-491D-93A8-8AF89D3AA9A6}" srcOrd="1" destOrd="0" parTransId="{50C91C33-C006-43C8-95BE-5AF165B00B74}" sibTransId="{56DC4027-32D2-4417-9D61-A49C1D918441}"/>
    <dgm:cxn modelId="{D5CEEC57-705F-4855-9604-D504683E0151}" type="presOf" srcId="{C9B04D22-1DED-4C6F-BFE0-AE03802A4D33}" destId="{B0689C6D-E8E1-4EC7-87F4-1D4561B3E601}" srcOrd="0" destOrd="0" presId="urn:microsoft.com/office/officeart/2005/8/layout/list1"/>
    <dgm:cxn modelId="{138F9882-0174-4925-8767-444D16EAB4C9}" srcId="{91DFDFCF-389B-4124-B2E5-C71D7686624F}" destId="{31AF8014-8A69-4152-AACD-96DCC0ADCE90}" srcOrd="0" destOrd="0" parTransId="{8B13546C-E600-4A1C-8900-838E24BC1C95}" sibTransId="{8BF7D4D6-0B1C-4413-A072-0C8D1F689ADD}"/>
    <dgm:cxn modelId="{7284FF09-20E6-4982-A067-088FB1922E0C}" srcId="{EB2384F4-DC6F-4910-9658-D3EBADCAA609}" destId="{91DFDFCF-389B-4124-B2E5-C71D7686624F}" srcOrd="0" destOrd="0" parTransId="{F7D1604F-561A-461C-9FFA-5E2D4C96A4AF}" sibTransId="{5450DA59-0253-4B1E-9B7A-8AA0316AFC85}"/>
    <dgm:cxn modelId="{CDA249A3-213B-4B09-86B5-FE16D0F59101}" type="presOf" srcId="{EB2384F4-DC6F-4910-9658-D3EBADCAA609}" destId="{FF1FC6FB-AB4B-420B-9DFE-0117872B9C3D}" srcOrd="0" destOrd="0" presId="urn:microsoft.com/office/officeart/2005/8/layout/list1"/>
    <dgm:cxn modelId="{DD931B1F-735B-4B15-9578-BCA2F3F11F43}" srcId="{EB2384F4-DC6F-4910-9658-D3EBADCAA609}" destId="{611FD878-E39B-4E41-87E4-C8F8762C144C}" srcOrd="3" destOrd="0" parTransId="{EB3417A8-E87B-4020-931E-3E9FCE8E033A}" sibTransId="{8960E27C-07D3-4197-9905-F0E549AFB3D9}"/>
    <dgm:cxn modelId="{0BB5853C-48CF-420D-9BD5-81A5E13B5261}" type="presOf" srcId="{26332665-ED06-45C7-B7A7-1B877C93E2DE}" destId="{F275A0F8-84E1-4EFC-A66D-1A8F24769F6E}" srcOrd="0" destOrd="0" presId="urn:microsoft.com/office/officeart/2005/8/layout/list1"/>
    <dgm:cxn modelId="{549FDB33-848F-4103-9579-B75FD5D265F5}" srcId="{91DFDFCF-389B-4124-B2E5-C71D7686624F}" destId="{81914327-45D1-4BA4-8586-7B98727AE419}" srcOrd="1" destOrd="0" parTransId="{F99EDB3B-42DB-4FE2-A17F-0489E1DB14D1}" sibTransId="{7118CEC7-007B-45DF-8EF5-EDB770C8D879}"/>
    <dgm:cxn modelId="{7E3FE77F-5644-4C1D-9727-AE5986BAAEF7}" type="presOf" srcId="{0A55B2B3-C414-43D2-A817-9CA44A2704A9}" destId="{8C14CC90-3974-4AE0-BE1A-F8382747CE58}" srcOrd="0" destOrd="0" presId="urn:microsoft.com/office/officeart/2005/8/layout/list1"/>
    <dgm:cxn modelId="{ACFC9EDE-4DD5-4977-87A4-C24E456B413F}" type="presOf" srcId="{752A4290-58EA-4005-950A-A0285DB8E9D0}" destId="{8C14CC90-3974-4AE0-BE1A-F8382747CE58}" srcOrd="0" destOrd="1" presId="urn:microsoft.com/office/officeart/2005/8/layout/list1"/>
    <dgm:cxn modelId="{0F186342-6A8D-4223-A484-0E8D1019CC70}" type="presOf" srcId="{DEC1D9F0-CA77-4010-A8B2-53280B3B51DB}" destId="{4C5C4D54-A14C-40A1-9427-0AC680BF5B29}" srcOrd="0" destOrd="0" presId="urn:microsoft.com/office/officeart/2005/8/layout/list1"/>
    <dgm:cxn modelId="{1ABA842C-5388-4AED-958A-EDB80A3F7088}" type="presOf" srcId="{17355898-B1AA-491D-93A8-8AF89D3AA9A6}" destId="{C2FCF08C-153B-408C-8C38-6A071F2905A8}" srcOrd="0" destOrd="1" presId="urn:microsoft.com/office/officeart/2005/8/layout/list1"/>
    <dgm:cxn modelId="{6D114FEE-A9C3-4814-8B21-E646141DB0EC}" srcId="{621F5869-5D61-45EF-861C-C1260E887C70}" destId="{27012A7F-791D-4BA3-8531-11E34E90F770}" srcOrd="0" destOrd="0" parTransId="{54ABEF2B-FE32-4C5A-B373-6470A898D84F}" sibTransId="{E7A2AD82-EB42-46F6-8D22-382BC5F49BFB}"/>
    <dgm:cxn modelId="{DA7CED2D-F273-4E5D-AE4A-727F5E51AA68}" type="presOf" srcId="{611FD878-E39B-4E41-87E4-C8F8762C144C}" destId="{406B2BF9-1624-4E77-8B9B-14EC5F45D680}" srcOrd="0" destOrd="0" presId="urn:microsoft.com/office/officeart/2005/8/layout/list1"/>
    <dgm:cxn modelId="{7FC0DB5E-0474-40CA-9553-BE148574EAF6}" srcId="{EB2384F4-DC6F-4910-9658-D3EBADCAA609}" destId="{26332665-ED06-45C7-B7A7-1B877C93E2DE}" srcOrd="2" destOrd="0" parTransId="{20CE1179-EE84-4092-AB26-FCD61FFC21CA}" sibTransId="{3E090397-65B8-485E-92BF-40A734566821}"/>
    <dgm:cxn modelId="{ACACA01F-59BB-4BA9-A388-23912B9C9AD8}" srcId="{611FD878-E39B-4E41-87E4-C8F8762C144C}" destId="{C9B04D22-1DED-4C6F-BFE0-AE03802A4D33}" srcOrd="0" destOrd="0" parTransId="{076629F4-111E-4878-A80E-EED136006FFE}" sibTransId="{23C54C73-36EB-4606-A05A-2DAB2196822C}"/>
    <dgm:cxn modelId="{B74D98DE-0EB7-4E1B-9F92-B7549B0AE62A}" type="presOf" srcId="{C47C014A-13A4-404A-9D8A-89EFAE3D7B2F}" destId="{226ADF9A-15DD-4AC6-8238-D515D3A9B022}" srcOrd="0" destOrd="0" presId="urn:microsoft.com/office/officeart/2005/8/layout/list1"/>
    <dgm:cxn modelId="{8880BF23-01C3-4DD0-8828-8FCC593A46D3}" srcId="{DEC1D9F0-CA77-4010-A8B2-53280B3B51DB}" destId="{0A55B2B3-C414-43D2-A817-9CA44A2704A9}" srcOrd="0" destOrd="0" parTransId="{8B85164C-7E62-440A-B9B5-153364FF3699}" sibTransId="{C0B67358-3E7A-48EA-8856-D71771CF21C6}"/>
    <dgm:cxn modelId="{AEDB43E8-BD25-493F-8CB7-A9F54F4F5292}" srcId="{8B0D5607-FEBC-489B-B964-AA3EF0E26C7C}" destId="{C47C014A-13A4-404A-9D8A-89EFAE3D7B2F}" srcOrd="0" destOrd="0" parTransId="{A169F11F-7652-4F06-AA4C-D54E155FAB6C}" sibTransId="{FBE177C8-9F89-4E63-BEBD-D8AF79B61740}"/>
    <dgm:cxn modelId="{D32DCD97-6C9C-4818-B741-4A65BACF6E2B}" srcId="{EB2384F4-DC6F-4910-9658-D3EBADCAA609}" destId="{8B0D5607-FEBC-489B-B964-AA3EF0E26C7C}" srcOrd="1" destOrd="0" parTransId="{AC3A8F02-124D-4E79-9BF5-7CC603A766B9}" sibTransId="{D782E603-6D53-41DA-81D1-F72F7B9BC707}"/>
    <dgm:cxn modelId="{128A6888-053E-45E1-A86E-EA7C28DE490F}" type="presOf" srcId="{27012A7F-791D-4BA3-8531-11E34E90F770}" destId="{C2FCF08C-153B-408C-8C38-6A071F2905A8}" srcOrd="0" destOrd="0" presId="urn:microsoft.com/office/officeart/2005/8/layout/list1"/>
    <dgm:cxn modelId="{5CA0C2C7-8E8A-4804-9588-9790CD26E83F}" srcId="{26332665-ED06-45C7-B7A7-1B877C93E2DE}" destId="{2CCB95F3-C062-4F59-B10F-05F35762443A}" srcOrd="0" destOrd="0" parTransId="{959D2BB1-EAFB-463D-8A21-C19DE248634E}" sibTransId="{18D9032D-2403-47C3-9595-22C48EBADAD0}"/>
    <dgm:cxn modelId="{7BE01FD5-7EFF-4A5E-AF60-B0608162FCC6}" type="presOf" srcId="{26332665-ED06-45C7-B7A7-1B877C93E2DE}" destId="{E905A9A9-1C6E-4D9D-8CFF-4C1D42976B0B}" srcOrd="1" destOrd="0" presId="urn:microsoft.com/office/officeart/2005/8/layout/list1"/>
    <dgm:cxn modelId="{0F8C836C-A3E0-4B58-B39C-B6758157EA2C}" type="presOf" srcId="{2CCB95F3-C062-4F59-B10F-05F35762443A}" destId="{6B77BAF4-BE99-42B1-B127-745030FB3913}" srcOrd="0" destOrd="0" presId="urn:microsoft.com/office/officeart/2005/8/layout/list1"/>
    <dgm:cxn modelId="{25D4618D-F9C0-444A-A763-D702F30A5510}" type="presOf" srcId="{621F5869-5D61-45EF-861C-C1260E887C70}" destId="{010CD386-CED5-4B50-8576-48547EB45E86}" srcOrd="0" destOrd="0" presId="urn:microsoft.com/office/officeart/2005/8/layout/list1"/>
    <dgm:cxn modelId="{9F5DC337-BCC0-4CF9-B4B3-FD30BD9B39EA}" srcId="{EB2384F4-DC6F-4910-9658-D3EBADCAA609}" destId="{DEC1D9F0-CA77-4010-A8B2-53280B3B51DB}" srcOrd="5" destOrd="0" parTransId="{C5AD5584-19ED-4C87-9486-9EE068533005}" sibTransId="{E2489F8D-EA6A-4A81-8E7D-78ECAC525276}"/>
    <dgm:cxn modelId="{2EDCFE0D-4534-436A-8195-E21AD2B28BAD}" srcId="{8B0D5607-FEBC-489B-B964-AA3EF0E26C7C}" destId="{B0100E6B-6EDD-4FA6-9EE8-9325E4D7C8C1}" srcOrd="1" destOrd="0" parTransId="{30F400D9-094E-47F8-AF6B-97555E699392}" sibTransId="{C83DFF6E-EBA6-4E14-9FB8-75A37F6FE142}"/>
    <dgm:cxn modelId="{0ED5BDEC-79FE-4159-BA51-C8953D542093}" type="presOf" srcId="{91DFDFCF-389B-4124-B2E5-C71D7686624F}" destId="{BFF532F4-376F-4FDC-94D0-3CB73B4D8451}" srcOrd="0" destOrd="0" presId="urn:microsoft.com/office/officeart/2005/8/layout/list1"/>
    <dgm:cxn modelId="{EF6BFD0B-FF5A-4606-90E5-415BF4E9881F}" type="presOf" srcId="{91DFDFCF-389B-4124-B2E5-C71D7686624F}" destId="{69155C45-E673-456D-AD4F-7652D12F2C82}" srcOrd="1" destOrd="0" presId="urn:microsoft.com/office/officeart/2005/8/layout/list1"/>
    <dgm:cxn modelId="{A7A847A3-F864-40ED-AFAD-C7A6DECA3D64}" type="presOf" srcId="{81914327-45D1-4BA4-8586-7B98727AE419}" destId="{98E14FCE-4935-480A-9357-A92F8A51C565}" srcOrd="0" destOrd="1" presId="urn:microsoft.com/office/officeart/2005/8/layout/list1"/>
    <dgm:cxn modelId="{2E27966B-6DB5-421A-96A0-4285468FD123}" srcId="{26332665-ED06-45C7-B7A7-1B877C93E2DE}" destId="{21D9D2C3-FFAB-4DA5-8DA4-6DF1AA7860FD}" srcOrd="1" destOrd="0" parTransId="{18D9DF7C-6E0D-43A3-BE08-CC1E5A15E319}" sibTransId="{5C6E6B85-BB65-4455-9E63-B55426E13175}"/>
    <dgm:cxn modelId="{D21F57EA-AB82-4CA0-BD1E-EC3F594CEABF}" type="presOf" srcId="{8B0D5607-FEBC-489B-B964-AA3EF0E26C7C}" destId="{EDD87F25-A72E-4FF3-AFC7-93E3A9928FFE}" srcOrd="0" destOrd="0" presId="urn:microsoft.com/office/officeart/2005/8/layout/list1"/>
    <dgm:cxn modelId="{A31380F5-A6AF-406B-918E-0EDEE6736AFA}" type="presOf" srcId="{B0100E6B-6EDD-4FA6-9EE8-9325E4D7C8C1}" destId="{226ADF9A-15DD-4AC6-8238-D515D3A9B022}" srcOrd="0" destOrd="1" presId="urn:microsoft.com/office/officeart/2005/8/layout/list1"/>
    <dgm:cxn modelId="{10F0E97B-ADA6-4829-9FD5-A2F0B7C4363F}" srcId="{611FD878-E39B-4E41-87E4-C8F8762C144C}" destId="{CB16F29B-A28A-43BE-A290-15984F930774}" srcOrd="1" destOrd="0" parTransId="{91AE7313-F502-4D26-BAEA-2C4E433466D5}" sibTransId="{CCBFFC66-3831-4905-8632-D83C84340945}"/>
    <dgm:cxn modelId="{5DFC97C7-6A09-4AEF-BFB6-6CE31CB1F892}" type="presOf" srcId="{31AF8014-8A69-4152-AACD-96DCC0ADCE90}" destId="{98E14FCE-4935-480A-9357-A92F8A51C565}" srcOrd="0" destOrd="0" presId="urn:microsoft.com/office/officeart/2005/8/layout/list1"/>
    <dgm:cxn modelId="{CBB64FCF-33DA-4030-AE92-8E2B884BDBA7}" type="presOf" srcId="{21D9D2C3-FFAB-4DA5-8DA4-6DF1AA7860FD}" destId="{6B77BAF4-BE99-42B1-B127-745030FB3913}" srcOrd="0" destOrd="1" presId="urn:microsoft.com/office/officeart/2005/8/layout/list1"/>
    <dgm:cxn modelId="{D72BC303-B307-47C7-B844-FEC5F23FDB4D}" srcId="{DEC1D9F0-CA77-4010-A8B2-53280B3B51DB}" destId="{752A4290-58EA-4005-950A-A0285DB8E9D0}" srcOrd="1" destOrd="0" parTransId="{1E9788E1-EC36-4A3A-A76C-51F2E142DB03}" sibTransId="{0141F5A9-F592-4DA4-BE66-646287B830F1}"/>
    <dgm:cxn modelId="{2E9EBAE9-B7E0-4405-943B-78B4133DDFB0}" type="presOf" srcId="{611FD878-E39B-4E41-87E4-C8F8762C144C}" destId="{A224B15A-55D5-4459-B796-F36AFF7DEEA4}" srcOrd="1" destOrd="0" presId="urn:microsoft.com/office/officeart/2005/8/layout/list1"/>
    <dgm:cxn modelId="{335F1FAC-8BBD-4B4D-801A-08B6B9873B30}" type="presOf" srcId="{621F5869-5D61-45EF-861C-C1260E887C70}" destId="{6B1149F0-A708-4C3D-A7BC-70628604E79C}" srcOrd="1" destOrd="0" presId="urn:microsoft.com/office/officeart/2005/8/layout/list1"/>
    <dgm:cxn modelId="{2CC6C0F7-A997-47E4-B284-6A7CB251AEDE}" type="presOf" srcId="{DEC1D9F0-CA77-4010-A8B2-53280B3B51DB}" destId="{3141EB42-00B7-46EA-9CF3-9D170AC0DBC6}" srcOrd="1" destOrd="0" presId="urn:microsoft.com/office/officeart/2005/8/layout/list1"/>
    <dgm:cxn modelId="{F5859865-0895-4EE4-9008-25E9A51CAD65}" type="presParOf" srcId="{FF1FC6FB-AB4B-420B-9DFE-0117872B9C3D}" destId="{E67058E5-5B00-409E-B7BC-D39B66640906}" srcOrd="0" destOrd="0" presId="urn:microsoft.com/office/officeart/2005/8/layout/list1"/>
    <dgm:cxn modelId="{5F851E2F-7164-4332-A34F-4C27A3937AB4}" type="presParOf" srcId="{E67058E5-5B00-409E-B7BC-D39B66640906}" destId="{BFF532F4-376F-4FDC-94D0-3CB73B4D8451}" srcOrd="0" destOrd="0" presId="urn:microsoft.com/office/officeart/2005/8/layout/list1"/>
    <dgm:cxn modelId="{59639768-3D24-49EB-9E43-8104345783FB}" type="presParOf" srcId="{E67058E5-5B00-409E-B7BC-D39B66640906}" destId="{69155C45-E673-456D-AD4F-7652D12F2C82}" srcOrd="1" destOrd="0" presId="urn:microsoft.com/office/officeart/2005/8/layout/list1"/>
    <dgm:cxn modelId="{E8DED112-95AF-4518-89C2-CBCF7F51460E}" type="presParOf" srcId="{FF1FC6FB-AB4B-420B-9DFE-0117872B9C3D}" destId="{6C4920D5-E03B-4B6A-9BDA-8CBDF13967D0}" srcOrd="1" destOrd="0" presId="urn:microsoft.com/office/officeart/2005/8/layout/list1"/>
    <dgm:cxn modelId="{01E4FBCA-FEE1-484C-8A4B-BA6905DE88AB}" type="presParOf" srcId="{FF1FC6FB-AB4B-420B-9DFE-0117872B9C3D}" destId="{98E14FCE-4935-480A-9357-A92F8A51C565}" srcOrd="2" destOrd="0" presId="urn:microsoft.com/office/officeart/2005/8/layout/list1"/>
    <dgm:cxn modelId="{E64D328C-3641-42AF-AE33-A00D9581870C}" type="presParOf" srcId="{FF1FC6FB-AB4B-420B-9DFE-0117872B9C3D}" destId="{AD84580E-365D-4DDF-B2DC-DA88280752FD}" srcOrd="3" destOrd="0" presId="urn:microsoft.com/office/officeart/2005/8/layout/list1"/>
    <dgm:cxn modelId="{EEBA2020-B8F1-4AAE-AFFA-640BF3BAB5B3}" type="presParOf" srcId="{FF1FC6FB-AB4B-420B-9DFE-0117872B9C3D}" destId="{BDB4BA04-670B-4EF6-BFFD-191AF4F3B61A}" srcOrd="4" destOrd="0" presId="urn:microsoft.com/office/officeart/2005/8/layout/list1"/>
    <dgm:cxn modelId="{D9975562-74F6-4F3E-92E5-39D581B59027}" type="presParOf" srcId="{BDB4BA04-670B-4EF6-BFFD-191AF4F3B61A}" destId="{EDD87F25-A72E-4FF3-AFC7-93E3A9928FFE}" srcOrd="0" destOrd="0" presId="urn:microsoft.com/office/officeart/2005/8/layout/list1"/>
    <dgm:cxn modelId="{35D2089A-445B-43E3-A095-0E476E5BDC6D}" type="presParOf" srcId="{BDB4BA04-670B-4EF6-BFFD-191AF4F3B61A}" destId="{A797A85D-1A9A-4190-94C4-0BDB88C63105}" srcOrd="1" destOrd="0" presId="urn:microsoft.com/office/officeart/2005/8/layout/list1"/>
    <dgm:cxn modelId="{4DACAB8C-19C7-49EC-A0D6-22136AA5BCE3}" type="presParOf" srcId="{FF1FC6FB-AB4B-420B-9DFE-0117872B9C3D}" destId="{7955D02B-DB16-4E5B-8372-6511BB1CE3F1}" srcOrd="5" destOrd="0" presId="urn:microsoft.com/office/officeart/2005/8/layout/list1"/>
    <dgm:cxn modelId="{25020E25-B880-401C-9E72-DB372CD45ED6}" type="presParOf" srcId="{FF1FC6FB-AB4B-420B-9DFE-0117872B9C3D}" destId="{226ADF9A-15DD-4AC6-8238-D515D3A9B022}" srcOrd="6" destOrd="0" presId="urn:microsoft.com/office/officeart/2005/8/layout/list1"/>
    <dgm:cxn modelId="{DC3AFEAA-2685-4B58-A1E1-F2C5BAB56F93}" type="presParOf" srcId="{FF1FC6FB-AB4B-420B-9DFE-0117872B9C3D}" destId="{7F2370B7-8DE1-44D3-B501-4B99E7E58BC0}" srcOrd="7" destOrd="0" presId="urn:microsoft.com/office/officeart/2005/8/layout/list1"/>
    <dgm:cxn modelId="{9153BE90-37B5-414D-ADF2-FAE16F2AB353}" type="presParOf" srcId="{FF1FC6FB-AB4B-420B-9DFE-0117872B9C3D}" destId="{7140638F-6397-4A63-A7EF-1861421C9EC0}" srcOrd="8" destOrd="0" presId="urn:microsoft.com/office/officeart/2005/8/layout/list1"/>
    <dgm:cxn modelId="{7183BC77-D3CA-40AC-B8E1-77556AEB825F}" type="presParOf" srcId="{7140638F-6397-4A63-A7EF-1861421C9EC0}" destId="{F275A0F8-84E1-4EFC-A66D-1A8F24769F6E}" srcOrd="0" destOrd="0" presId="urn:microsoft.com/office/officeart/2005/8/layout/list1"/>
    <dgm:cxn modelId="{2B0A39B9-759C-4835-B159-06BFDECD95CC}" type="presParOf" srcId="{7140638F-6397-4A63-A7EF-1861421C9EC0}" destId="{E905A9A9-1C6E-4D9D-8CFF-4C1D42976B0B}" srcOrd="1" destOrd="0" presId="urn:microsoft.com/office/officeart/2005/8/layout/list1"/>
    <dgm:cxn modelId="{D1D07950-6D99-471E-96F9-8BECA3608309}" type="presParOf" srcId="{FF1FC6FB-AB4B-420B-9DFE-0117872B9C3D}" destId="{07414B62-3FC5-447E-BF5B-5243F67D99C5}" srcOrd="9" destOrd="0" presId="urn:microsoft.com/office/officeart/2005/8/layout/list1"/>
    <dgm:cxn modelId="{076FE7D7-09DD-4951-BD40-104EA3E46C88}" type="presParOf" srcId="{FF1FC6FB-AB4B-420B-9DFE-0117872B9C3D}" destId="{6B77BAF4-BE99-42B1-B127-745030FB3913}" srcOrd="10" destOrd="0" presId="urn:microsoft.com/office/officeart/2005/8/layout/list1"/>
    <dgm:cxn modelId="{C739A872-55C2-4A18-98C8-35180A49D302}" type="presParOf" srcId="{FF1FC6FB-AB4B-420B-9DFE-0117872B9C3D}" destId="{6CF5E785-6467-47BE-A3E3-F473A71990DF}" srcOrd="11" destOrd="0" presId="urn:microsoft.com/office/officeart/2005/8/layout/list1"/>
    <dgm:cxn modelId="{492223CF-51ED-43A1-A30D-D7F3A8433CD3}" type="presParOf" srcId="{FF1FC6FB-AB4B-420B-9DFE-0117872B9C3D}" destId="{A3DCD526-E117-47A3-AA22-26A284151201}" srcOrd="12" destOrd="0" presId="urn:microsoft.com/office/officeart/2005/8/layout/list1"/>
    <dgm:cxn modelId="{6DFC173B-B2DA-4D01-91EF-6E3FFBB282FE}" type="presParOf" srcId="{A3DCD526-E117-47A3-AA22-26A284151201}" destId="{406B2BF9-1624-4E77-8B9B-14EC5F45D680}" srcOrd="0" destOrd="0" presId="urn:microsoft.com/office/officeart/2005/8/layout/list1"/>
    <dgm:cxn modelId="{D457B4F0-C876-4026-8BFB-8FD2BD85C5B4}" type="presParOf" srcId="{A3DCD526-E117-47A3-AA22-26A284151201}" destId="{A224B15A-55D5-4459-B796-F36AFF7DEEA4}" srcOrd="1" destOrd="0" presId="urn:microsoft.com/office/officeart/2005/8/layout/list1"/>
    <dgm:cxn modelId="{73572DD3-1315-47C4-BA07-F13288A586D8}" type="presParOf" srcId="{FF1FC6FB-AB4B-420B-9DFE-0117872B9C3D}" destId="{A0CB82F4-53EB-41CE-A701-82FA658D9E26}" srcOrd="13" destOrd="0" presId="urn:microsoft.com/office/officeart/2005/8/layout/list1"/>
    <dgm:cxn modelId="{523D7DFC-9B41-4680-8511-95876C4702C2}" type="presParOf" srcId="{FF1FC6FB-AB4B-420B-9DFE-0117872B9C3D}" destId="{B0689C6D-E8E1-4EC7-87F4-1D4561B3E601}" srcOrd="14" destOrd="0" presId="urn:microsoft.com/office/officeart/2005/8/layout/list1"/>
    <dgm:cxn modelId="{B89F0BDB-86FE-4FC8-8237-DF45D8DCADDB}" type="presParOf" srcId="{FF1FC6FB-AB4B-420B-9DFE-0117872B9C3D}" destId="{CD96B576-4837-44FC-A8EA-B42E4649337E}" srcOrd="15" destOrd="0" presId="urn:microsoft.com/office/officeart/2005/8/layout/list1"/>
    <dgm:cxn modelId="{1302AC1D-1F89-4708-9524-EBD2FAA8755B}" type="presParOf" srcId="{FF1FC6FB-AB4B-420B-9DFE-0117872B9C3D}" destId="{26FAB062-CA08-4CD6-9B31-119529ECC5AD}" srcOrd="16" destOrd="0" presId="urn:microsoft.com/office/officeart/2005/8/layout/list1"/>
    <dgm:cxn modelId="{B94B624F-3052-423D-8552-3AA535385BAA}" type="presParOf" srcId="{26FAB062-CA08-4CD6-9B31-119529ECC5AD}" destId="{010CD386-CED5-4B50-8576-48547EB45E86}" srcOrd="0" destOrd="0" presId="urn:microsoft.com/office/officeart/2005/8/layout/list1"/>
    <dgm:cxn modelId="{0E3576D5-ACBB-4707-8881-D6F7A763AC3C}" type="presParOf" srcId="{26FAB062-CA08-4CD6-9B31-119529ECC5AD}" destId="{6B1149F0-A708-4C3D-A7BC-70628604E79C}" srcOrd="1" destOrd="0" presId="urn:microsoft.com/office/officeart/2005/8/layout/list1"/>
    <dgm:cxn modelId="{741E7AEA-D1E6-4187-A1B6-F94083355BF8}" type="presParOf" srcId="{FF1FC6FB-AB4B-420B-9DFE-0117872B9C3D}" destId="{41CF128D-AED2-48BE-8E5C-19EE30A927FC}" srcOrd="17" destOrd="0" presId="urn:microsoft.com/office/officeart/2005/8/layout/list1"/>
    <dgm:cxn modelId="{C313734B-E526-438E-AC7C-229A65DC6391}" type="presParOf" srcId="{FF1FC6FB-AB4B-420B-9DFE-0117872B9C3D}" destId="{C2FCF08C-153B-408C-8C38-6A071F2905A8}" srcOrd="18" destOrd="0" presId="urn:microsoft.com/office/officeart/2005/8/layout/list1"/>
    <dgm:cxn modelId="{07D27789-1826-426B-9CF6-672C4FDF86E4}" type="presParOf" srcId="{FF1FC6FB-AB4B-420B-9DFE-0117872B9C3D}" destId="{A2BABE8A-84DB-4296-9264-29666687A495}" srcOrd="19" destOrd="0" presId="urn:microsoft.com/office/officeart/2005/8/layout/list1"/>
    <dgm:cxn modelId="{97F3BF9D-26C5-4FCB-9DBC-B829A8B53BA9}" type="presParOf" srcId="{FF1FC6FB-AB4B-420B-9DFE-0117872B9C3D}" destId="{20693964-AB9C-4E59-B899-3CE281DAD85F}" srcOrd="20" destOrd="0" presId="urn:microsoft.com/office/officeart/2005/8/layout/list1"/>
    <dgm:cxn modelId="{DE106707-7185-452C-9966-1FBB52AE8E8C}" type="presParOf" srcId="{20693964-AB9C-4E59-B899-3CE281DAD85F}" destId="{4C5C4D54-A14C-40A1-9427-0AC680BF5B29}" srcOrd="0" destOrd="0" presId="urn:microsoft.com/office/officeart/2005/8/layout/list1"/>
    <dgm:cxn modelId="{085C313E-15A7-4BE0-B4AE-0DF30D279AFA}" type="presParOf" srcId="{20693964-AB9C-4E59-B899-3CE281DAD85F}" destId="{3141EB42-00B7-46EA-9CF3-9D170AC0DBC6}" srcOrd="1" destOrd="0" presId="urn:microsoft.com/office/officeart/2005/8/layout/list1"/>
    <dgm:cxn modelId="{6C873A48-75CC-463B-823F-2D32C6B689B2}" type="presParOf" srcId="{FF1FC6FB-AB4B-420B-9DFE-0117872B9C3D}" destId="{EB09578E-EF67-4E65-BB03-E82C0E1142E1}" srcOrd="21" destOrd="0" presId="urn:microsoft.com/office/officeart/2005/8/layout/list1"/>
    <dgm:cxn modelId="{FD39CA2B-F56F-41A0-894C-0E2925FD094E}" type="presParOf" srcId="{FF1FC6FB-AB4B-420B-9DFE-0117872B9C3D}" destId="{8C14CC90-3974-4AE0-BE1A-F8382747CE5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8/8/2015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8/8/2015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07784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36901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11</a:t>
            </a:fld>
            <a:endParaRPr lang="en-US" dirty="0"/>
          </a:p>
        </p:txBody>
      </p:sp>
    </p:spTree>
    <p:extLst>
      <p:ext uri="{BB962C8B-B14F-4D97-AF65-F5344CB8AC3E}">
        <p14:creationId xmlns:p14="http://schemas.microsoft.com/office/powerpoint/2010/main" val="934806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12</a:t>
            </a:fld>
            <a:endParaRPr lang="en-US" dirty="0"/>
          </a:p>
        </p:txBody>
      </p:sp>
    </p:spTree>
    <p:extLst>
      <p:ext uri="{BB962C8B-B14F-4D97-AF65-F5344CB8AC3E}">
        <p14:creationId xmlns:p14="http://schemas.microsoft.com/office/powerpoint/2010/main" val="241994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13</a:t>
            </a:fld>
            <a:endParaRPr lang="en-US" dirty="0"/>
          </a:p>
        </p:txBody>
      </p:sp>
    </p:spTree>
    <p:extLst>
      <p:ext uri="{BB962C8B-B14F-4D97-AF65-F5344CB8AC3E}">
        <p14:creationId xmlns:p14="http://schemas.microsoft.com/office/powerpoint/2010/main" val="108119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96245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15</a:t>
            </a:fld>
            <a:endParaRPr lang="en-US" dirty="0"/>
          </a:p>
        </p:txBody>
      </p:sp>
    </p:spTree>
    <p:extLst>
      <p:ext uri="{BB962C8B-B14F-4D97-AF65-F5344CB8AC3E}">
        <p14:creationId xmlns:p14="http://schemas.microsoft.com/office/powerpoint/2010/main" val="29561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377006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17</a:t>
            </a:fld>
            <a:endParaRPr lang="en-US" dirty="0"/>
          </a:p>
        </p:txBody>
      </p:sp>
    </p:spTree>
    <p:extLst>
      <p:ext uri="{BB962C8B-B14F-4D97-AF65-F5344CB8AC3E}">
        <p14:creationId xmlns:p14="http://schemas.microsoft.com/office/powerpoint/2010/main" val="3887276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18</a:t>
            </a:fld>
            <a:endParaRPr lang="en-US" dirty="0"/>
          </a:p>
        </p:txBody>
      </p:sp>
    </p:spTree>
    <p:extLst>
      <p:ext uri="{BB962C8B-B14F-4D97-AF65-F5344CB8AC3E}">
        <p14:creationId xmlns:p14="http://schemas.microsoft.com/office/powerpoint/2010/main" val="4014660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70853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8/8/2015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82517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344560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15835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711593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586551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092779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318706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732399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76809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740907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70854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a:t>
            </a:fld>
            <a:endParaRPr lang="en-US" dirty="0"/>
          </a:p>
        </p:txBody>
      </p:sp>
    </p:spTree>
    <p:extLst>
      <p:ext uri="{BB962C8B-B14F-4D97-AF65-F5344CB8AC3E}">
        <p14:creationId xmlns:p14="http://schemas.microsoft.com/office/powerpoint/2010/main" val="3330394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4193016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92070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34</a:t>
            </a:fld>
            <a:endParaRPr lang="en-US" dirty="0"/>
          </a:p>
        </p:txBody>
      </p:sp>
    </p:spTree>
    <p:extLst>
      <p:ext uri="{BB962C8B-B14F-4D97-AF65-F5344CB8AC3E}">
        <p14:creationId xmlns:p14="http://schemas.microsoft.com/office/powerpoint/2010/main" val="1635856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317422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2042080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684538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39</a:t>
            </a:fld>
            <a:endParaRPr lang="en-US" dirty="0"/>
          </a:p>
        </p:txBody>
      </p:sp>
    </p:spTree>
    <p:extLst>
      <p:ext uri="{BB962C8B-B14F-4D97-AF65-F5344CB8AC3E}">
        <p14:creationId xmlns:p14="http://schemas.microsoft.com/office/powerpoint/2010/main" val="3628693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08262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292717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45814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4</a:t>
            </a:fld>
            <a:endParaRPr lang="en-US"/>
          </a:p>
        </p:txBody>
      </p:sp>
    </p:spTree>
    <p:extLst>
      <p:ext uri="{BB962C8B-B14F-4D97-AF65-F5344CB8AC3E}">
        <p14:creationId xmlns:p14="http://schemas.microsoft.com/office/powerpoint/2010/main" val="1391822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196127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5</a:t>
            </a:fld>
            <a:endParaRPr lang="en-US"/>
          </a:p>
        </p:txBody>
      </p:sp>
    </p:spTree>
    <p:extLst>
      <p:ext uri="{BB962C8B-B14F-4D97-AF65-F5344CB8AC3E}">
        <p14:creationId xmlns:p14="http://schemas.microsoft.com/office/powerpoint/2010/main" val="119109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00269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40713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4230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8/8/2015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96925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lvl1pPr algn="r">
              <a:defRPr/>
            </a:lvl1pPr>
          </a:lstStyle>
          <a:p>
            <a:fld id="{EA7C8D44-3667-46F6-9772-CC52308E2A7F}" type="slidenum">
              <a:rPr lang="en-US" smtClean="0"/>
              <a:pPr/>
              <a:t>‹#›</a:t>
            </a:fld>
            <a:endParaRPr lang="en-US"/>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620" y="-2"/>
            <a:ext cx="7697073" cy="699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75862" y="573080"/>
            <a:ext cx="10962498" cy="621530"/>
          </a:xfrm>
        </p:spPr>
        <p:txBody>
          <a:bodyPr anchor="b" anchorCtr="0">
            <a:noAutofit/>
          </a:bodyPr>
          <a:lstStyle>
            <a:lvl1pPr>
              <a:defRPr sz="408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
        <p:nvSpPr>
          <p:cNvPr id="8" name="Rectangle 7"/>
          <p:cNvSpPr/>
          <p:nvPr userDrawn="1"/>
        </p:nvSpPr>
        <p:spPr bwMode="gray">
          <a:xfrm flipV="1">
            <a:off x="620367" y="6605939"/>
            <a:ext cx="11195742" cy="4662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7" name="Rectangle 6"/>
          <p:cNvSpPr/>
          <p:nvPr userDrawn="1"/>
        </p:nvSpPr>
        <p:spPr bwMode="gray">
          <a:xfrm>
            <a:off x="0" y="1241256"/>
            <a:ext cx="11816109" cy="4662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9" name="Text Placeholder 4"/>
          <p:cNvSpPr>
            <a:spLocks noGrp="1"/>
          </p:cNvSpPr>
          <p:nvPr>
            <p:ph type="body" sz="quarter" idx="10"/>
          </p:nvPr>
        </p:nvSpPr>
        <p:spPr>
          <a:xfrm>
            <a:off x="775862" y="1554338"/>
            <a:ext cx="10962499" cy="1961371"/>
          </a:xfrm>
        </p:spPr>
        <p:txBody>
          <a:bodyPr/>
          <a:lstStyle>
            <a:lvl1pPr marL="414487" indent="-414487">
              <a:defRPr sz="2856">
                <a:gradFill>
                  <a:gsLst>
                    <a:gs pos="0">
                      <a:schemeClr val="tx1"/>
                    </a:gs>
                    <a:gs pos="86000">
                      <a:schemeClr val="tx1"/>
                    </a:gs>
                  </a:gsLst>
                  <a:lin ang="5400000" scaled="0"/>
                </a:gradFill>
                <a:latin typeface="+mn-lt"/>
              </a:defRPr>
            </a:lvl1pPr>
            <a:lvl2pPr>
              <a:defRPr sz="2448">
                <a:gradFill>
                  <a:gsLst>
                    <a:gs pos="0">
                      <a:schemeClr val="tx1"/>
                    </a:gs>
                    <a:gs pos="86000">
                      <a:schemeClr val="tx1"/>
                    </a:gs>
                  </a:gsLst>
                  <a:lin ang="5400000" scaled="0"/>
                </a:gradFill>
                <a:latin typeface="+mn-lt"/>
              </a:defRPr>
            </a:lvl2pPr>
            <a:lvl3pPr marL="1228891" indent="-356200">
              <a:defRPr sz="2040">
                <a:gradFill>
                  <a:gsLst>
                    <a:gs pos="0">
                      <a:schemeClr val="tx1"/>
                    </a:gs>
                    <a:gs pos="86000">
                      <a:schemeClr val="tx1"/>
                    </a:gs>
                  </a:gsLst>
                  <a:lin ang="5400000" scaled="0"/>
                </a:gradFill>
                <a:latin typeface="+mn-lt"/>
              </a:defRPr>
            </a:lvl3pPr>
            <a:lvl4pPr marL="1568900" indent="-284960">
              <a:defRPr sz="1836">
                <a:gradFill>
                  <a:gsLst>
                    <a:gs pos="0">
                      <a:schemeClr val="tx1"/>
                    </a:gs>
                    <a:gs pos="86000">
                      <a:schemeClr val="tx1"/>
                    </a:gs>
                  </a:gsLst>
                  <a:lin ang="5400000" scaled="0"/>
                </a:gradFill>
                <a:latin typeface="+mn-lt"/>
              </a:defRPr>
            </a:lvl4pPr>
            <a:lvl5pPr marL="1925100" indent="-288198">
              <a:defRPr sz="1836">
                <a:gradFill>
                  <a:gsLst>
                    <a:gs pos="0">
                      <a:schemeClr val="tx1"/>
                    </a:gs>
                    <a:gs pos="86000">
                      <a:schemeClr val="tx1"/>
                    </a:gs>
                  </a:gsLst>
                  <a:lin ang="5400000" scaled="0"/>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8914139"/>
      </p:ext>
    </p:extLst>
  </p:cSld>
  <p:clrMapOvr>
    <a:masterClrMapping/>
  </p:clrMapOvr>
  <p:transition spd="slow">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36672452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1320540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13070597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0088559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36169690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357050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85575842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4035085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defTabSz="932597"/>
            <a:endParaRPr lang="en-US" sz="1836" dirty="0">
              <a:solidFill>
                <a:prstClr val="black"/>
              </a:solidFill>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73700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2969664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defTabSz="932597"/>
            <a:endParaRPr lang="en-US" sz="1836">
              <a:solidFill>
                <a:prstClr val="black"/>
              </a:solidFill>
            </a:endParaRPr>
          </a:p>
        </p:txBody>
      </p:sp>
    </p:spTree>
    <p:extLst>
      <p:ext uri="{BB962C8B-B14F-4D97-AF65-F5344CB8AC3E}">
        <p14:creationId xmlns:p14="http://schemas.microsoft.com/office/powerpoint/2010/main" val="304694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 id="2147484244" r:id="rId3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2691723426"/>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WMF"/><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9.jpeg"/><Relationship Id="rId5" Type="http://schemas.openxmlformats.org/officeDocument/2006/relationships/image" Target="../media/image33.PNG"/><Relationship Id="rId4" Type="http://schemas.openxmlformats.org/officeDocument/2006/relationships/image" Target="../media/image30.W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9.jpeg"/><Relationship Id="rId5" Type="http://schemas.openxmlformats.org/officeDocument/2006/relationships/image" Target="../media/image35.png"/><Relationship Id="rId4" Type="http://schemas.openxmlformats.org/officeDocument/2006/relationships/image" Target="../media/image34.WMF"/></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jpeg"/><Relationship Id="rId3" Type="http://schemas.openxmlformats.org/officeDocument/2006/relationships/image" Target="../media/image12.jpeg"/><Relationship Id="rId7" Type="http://schemas.microsoft.com/office/2007/relationships/hdphoto" Target="../media/hdphoto1.wdp"/><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11" Type="http://schemas.openxmlformats.org/officeDocument/2006/relationships/image" Target="../media/image18.jpe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jpe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8.png"/><Relationship Id="rId7" Type="http://schemas.microsoft.com/office/2007/relationships/hdphoto" Target="../media/hdphoto6.wdp"/><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image" Target="../media/image61.png"/><Relationship Id="rId5" Type="http://schemas.microsoft.com/office/2007/relationships/hdphoto" Target="../media/hdphoto5.wdp"/><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8.png"/><Relationship Id="rId7" Type="http://schemas.microsoft.com/office/2007/relationships/hdphoto" Target="../media/hdphoto6.wdp"/><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61.png"/><Relationship Id="rId5" Type="http://schemas.microsoft.com/office/2007/relationships/hdphoto" Target="../media/hdphoto5.wdp"/><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slide" Target="slide46.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hyperlink" Target="http://dupress.com/articles/data-driven-storytelling/" TargetMode="External"/><Relationship Id="rId13" Type="http://schemas.openxmlformats.org/officeDocument/2006/relationships/hyperlink" Target="http://dupress.com/articles/metrics-that-matter/" TargetMode="External"/><Relationship Id="rId3" Type="http://schemas.openxmlformats.org/officeDocument/2006/relationships/hyperlink" Target="http://success.office.com/" TargetMode="External"/><Relationship Id="rId7" Type="http://schemas.openxmlformats.org/officeDocument/2006/relationships/hyperlink" Target="http://www.mckinsey.com/insights/organization/building_the_social_enterprise" TargetMode="External"/><Relationship Id="rId12" Type="http://schemas.openxmlformats.org/officeDocument/2006/relationships/hyperlink" Target="http://sloanreview.mit.edu/projects/moving-beyond-marketing/"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hyperlink" Target="http://www.zdnet.com/article/the-growing-evidence-for-social-business-maturity/" TargetMode="External"/><Relationship Id="rId11" Type="http://schemas.openxmlformats.org/officeDocument/2006/relationships/hyperlink" Target="http://www.digitalworkplacegroup.com/resources/download-reports/successful-social-intranets/" TargetMode="External"/><Relationship Id="rId5" Type="http://schemas.openxmlformats.org/officeDocument/2006/relationships/hyperlink" Target="http://www.improveit.how/" TargetMode="External"/><Relationship Id="rId10" Type="http://schemas.openxmlformats.org/officeDocument/2006/relationships/hyperlink" Target="https://about.yammer.com/success/wp-content/uploads/sites/13/Yammer-for-Executives-Pitch-Deck2.pptx" TargetMode="External"/><Relationship Id="rId4" Type="http://schemas.openxmlformats.org/officeDocument/2006/relationships/hyperlink" Target="https://channel9.msdn.com/Events/Ignite/2015/BRK2119" TargetMode="External"/><Relationship Id="rId9" Type="http://schemas.openxmlformats.org/officeDocument/2006/relationships/hyperlink" Target="https://www.yammer.com/itpronetwork/#/groups/3944618/files"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slide" Target="slide38.xml"/><Relationship Id="rId4" Type="http://schemas.openxmlformats.org/officeDocument/2006/relationships/hyperlink" Target="https://channel9.msdn.com/Events/Ignite/2015/BRK211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3923" y="6057554"/>
            <a:ext cx="2179611" cy="758504"/>
          </a:xfrm>
          <a:prstGeom prst="rect">
            <a:avLst/>
          </a:prstGeom>
        </p:spPr>
      </p:pic>
      <p:sp>
        <p:nvSpPr>
          <p:cNvPr id="6" name="Title 1"/>
          <p:cNvSpPr txBox="1">
            <a:spLocks/>
          </p:cNvSpPr>
          <p:nvPr/>
        </p:nvSpPr>
        <p:spPr>
          <a:xfrm>
            <a:off x="366141" y="1211287"/>
            <a:ext cx="12070334" cy="2743170"/>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t>It’s all About that Case – the business case, that is!</a:t>
            </a:r>
          </a:p>
          <a:p>
            <a:r>
              <a:rPr lang="en-US" sz="3600" dirty="0" smtClean="0"/>
              <a:t>Making the case for enterprise social … and selling it to your executives</a:t>
            </a:r>
            <a:endParaRPr lang="en-US" sz="3600" dirty="0"/>
          </a:p>
        </p:txBody>
      </p:sp>
      <p:cxnSp>
        <p:nvCxnSpPr>
          <p:cNvPr id="8" name="Straight Connector 7"/>
          <p:cNvCxnSpPr/>
          <p:nvPr/>
        </p:nvCxnSpPr>
        <p:spPr>
          <a:xfrm>
            <a:off x="366141" y="4503091"/>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6141" y="5326042"/>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141" y="4572935"/>
            <a:ext cx="2644106"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Susan Hanley</a:t>
            </a:r>
          </a:p>
        </p:txBody>
      </p:sp>
      <p:sp>
        <p:nvSpPr>
          <p:cNvPr id="11" name="TextBox 10"/>
          <p:cNvSpPr txBox="1"/>
          <p:nvPr/>
        </p:nvSpPr>
        <p:spPr>
          <a:xfrm>
            <a:off x="366141" y="5499143"/>
            <a:ext cx="4206194"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SharePoint Fest Seattle</a:t>
            </a:r>
          </a:p>
          <a:p>
            <a:pPr>
              <a:lnSpc>
                <a:spcPct val="90000"/>
              </a:lnSpc>
              <a:spcAft>
                <a:spcPts val="600"/>
              </a:spcAft>
            </a:pPr>
            <a:r>
              <a:rPr lang="en-US" sz="2400" dirty="0" smtClean="0">
                <a:gradFill>
                  <a:gsLst>
                    <a:gs pos="2917">
                      <a:schemeClr val="tx1"/>
                    </a:gs>
                    <a:gs pos="30000">
                      <a:schemeClr val="tx1"/>
                    </a:gs>
                  </a:gsLst>
                  <a:lin ang="5400000" scaled="0"/>
                </a:gradFill>
              </a:rPr>
              <a:t>August 19, 2015</a:t>
            </a:r>
          </a:p>
          <a:p>
            <a:pPr>
              <a:lnSpc>
                <a:spcPct val="90000"/>
              </a:lnSpc>
              <a:spcAft>
                <a:spcPts val="600"/>
              </a:spcAft>
            </a:pPr>
            <a:r>
              <a:rPr lang="en-US" sz="2400" dirty="0" smtClean="0">
                <a:gradFill>
                  <a:gsLst>
                    <a:gs pos="2917">
                      <a:schemeClr val="tx1"/>
                    </a:gs>
                    <a:gs pos="30000">
                      <a:schemeClr val="tx1"/>
                    </a:gs>
                  </a:gsLst>
                  <a:lin ang="5400000" scaled="0"/>
                </a:gradFill>
              </a:rPr>
              <a:t>www.susanhanley.com</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0823" y="5524146"/>
            <a:ext cx="1269219" cy="1249693"/>
          </a:xfrm>
          <a:prstGeom prst="rect">
            <a:avLst/>
          </a:prstGeom>
        </p:spPr>
      </p:pic>
    </p:spTree>
    <p:extLst>
      <p:ext uri="{BB962C8B-B14F-4D97-AF65-F5344CB8AC3E}">
        <p14:creationId xmlns:p14="http://schemas.microsoft.com/office/powerpoint/2010/main" val="22419492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41" y="1851360"/>
            <a:ext cx="11887200" cy="3564053"/>
          </a:xfrm>
        </p:spPr>
        <p:txBody>
          <a:bodyPr/>
          <a:lstStyle/>
          <a:p>
            <a:r>
              <a:rPr lang="en-US" dirty="0" smtClean="0"/>
              <a:t>Organizational Goals</a:t>
            </a:r>
          </a:p>
          <a:p>
            <a:pPr lvl="1"/>
            <a:r>
              <a:rPr lang="en-US" sz="3600" b="1" dirty="0" smtClean="0">
                <a:solidFill>
                  <a:srgbClr val="000000"/>
                </a:solidFill>
                <a:latin typeface="+mj-lt"/>
              </a:rPr>
              <a:t>Minimize cost and risk of reinventing the wheel</a:t>
            </a:r>
            <a:r>
              <a:rPr lang="en-US" sz="3600" dirty="0" smtClean="0">
                <a:solidFill>
                  <a:srgbClr val="000000"/>
                </a:solidFill>
                <a:latin typeface="+mj-lt"/>
              </a:rPr>
              <a:t> in a global organization</a:t>
            </a:r>
          </a:p>
          <a:p>
            <a:pPr lvl="1"/>
            <a:r>
              <a:rPr lang="en-US" sz="3600" b="1" dirty="0" smtClean="0">
                <a:solidFill>
                  <a:srgbClr val="000000"/>
                </a:solidFill>
                <a:latin typeface="+mj-lt"/>
              </a:rPr>
              <a:t>Build inventory of best practices </a:t>
            </a:r>
            <a:r>
              <a:rPr lang="en-US" sz="3600" dirty="0" smtClean="0">
                <a:solidFill>
                  <a:srgbClr val="000000"/>
                </a:solidFill>
                <a:latin typeface="+mj-lt"/>
              </a:rPr>
              <a:t>and expertise on core topics</a:t>
            </a:r>
          </a:p>
          <a:p>
            <a:pPr lvl="1"/>
            <a:r>
              <a:rPr lang="en-US" sz="3600" b="1" dirty="0" smtClean="0">
                <a:solidFill>
                  <a:srgbClr val="000000"/>
                </a:solidFill>
                <a:latin typeface="+mj-lt"/>
              </a:rPr>
              <a:t>Leverage expertise </a:t>
            </a:r>
            <a:r>
              <a:rPr lang="en-US" sz="3600" dirty="0" smtClean="0">
                <a:solidFill>
                  <a:srgbClr val="000000"/>
                </a:solidFill>
                <a:latin typeface="+mj-lt"/>
              </a:rPr>
              <a:t>across the globe</a:t>
            </a:r>
            <a:endParaRPr lang="en-US" sz="3600" dirty="0">
              <a:solidFill>
                <a:srgbClr val="000000"/>
              </a:solidFill>
              <a:latin typeface="+mj-lt"/>
            </a:endParaRPr>
          </a:p>
        </p:txBody>
      </p:sp>
      <p:sp>
        <p:nvSpPr>
          <p:cNvPr id="2" name="Title 1"/>
          <p:cNvSpPr>
            <a:spLocks noGrp="1"/>
          </p:cNvSpPr>
          <p:nvPr>
            <p:ph type="title"/>
          </p:nvPr>
        </p:nvSpPr>
        <p:spPr/>
        <p:txBody>
          <a:bodyPr/>
          <a:lstStyle/>
          <a:p>
            <a:r>
              <a:rPr lang="en-US" sz="4400" dirty="0" smtClean="0"/>
              <a:t>Case Study: Changing the culture – in the context of measurable critical decisions</a:t>
            </a:r>
            <a:endParaRPr lang="en-US" sz="4400" dirty="0"/>
          </a:p>
        </p:txBody>
      </p:sp>
      <p:pic>
        <p:nvPicPr>
          <p:cNvPr id="8" name="Picture 2" descr="http://www.teknoscienze.com/Contents/Articoli/Images/2013/AF1_2013/Pioneer_intervieew/logo_pione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285" y="1028409"/>
            <a:ext cx="2548403" cy="121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526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11</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2256" y="2875527"/>
            <a:ext cx="484021" cy="929339"/>
          </a:xfrm>
          <a:prstGeom prst="rect">
            <a:avLst/>
          </a:prstGeom>
        </p:spPr>
      </p:pic>
      <p:grpSp>
        <p:nvGrpSpPr>
          <p:cNvPr id="8" name="Group 7"/>
          <p:cNvGrpSpPr/>
          <p:nvPr/>
        </p:nvGrpSpPr>
        <p:grpSpPr>
          <a:xfrm>
            <a:off x="8472028" y="1928887"/>
            <a:ext cx="3341829" cy="2267827"/>
            <a:chOff x="8305800" y="1891238"/>
            <a:chExt cx="3276600" cy="2223562"/>
          </a:xfrm>
        </p:grpSpPr>
        <p:sp>
          <p:nvSpPr>
            <p:cNvPr id="6" name="Line Callout 1 5"/>
            <p:cNvSpPr/>
            <p:nvPr/>
          </p:nvSpPr>
          <p:spPr>
            <a:xfrm>
              <a:off x="8305800" y="1891238"/>
              <a:ext cx="3276600" cy="2223562"/>
            </a:xfrm>
            <a:prstGeom prst="borderCallout1">
              <a:avLst>
                <a:gd name="adj1" fmla="val 18750"/>
                <a:gd name="adj2" fmla="val -8333"/>
                <a:gd name="adj3" fmla="val 49995"/>
                <a:gd name="adj4" fmla="val -40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A relatively new production plant manager in Egypt had some questions about the best ways to handle green corn during a delicate stage of the process. </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96961">
              <a:off x="11216610" y="3587340"/>
              <a:ext cx="289718" cy="468312"/>
            </a:xfrm>
            <a:prstGeom prst="rect">
              <a:avLst/>
            </a:prstGeom>
          </p:spPr>
        </p:pic>
      </p:grpSp>
      <p:grpSp>
        <p:nvGrpSpPr>
          <p:cNvPr id="14" name="Group 13"/>
          <p:cNvGrpSpPr/>
          <p:nvPr/>
        </p:nvGrpSpPr>
        <p:grpSpPr>
          <a:xfrm flipH="1">
            <a:off x="1936342" y="4395475"/>
            <a:ext cx="4455148" cy="2267827"/>
            <a:chOff x="6812163" y="4309681"/>
            <a:chExt cx="4351438" cy="2223562"/>
          </a:xfrm>
        </p:grpSpPr>
        <p:sp>
          <p:nvSpPr>
            <p:cNvPr id="10" name="Line Callout 1 9"/>
            <p:cNvSpPr/>
            <p:nvPr/>
          </p:nvSpPr>
          <p:spPr>
            <a:xfrm>
              <a:off x="7467997" y="4309681"/>
              <a:ext cx="3695604" cy="2223562"/>
            </a:xfrm>
            <a:prstGeom prst="borderCallout1">
              <a:avLst>
                <a:gd name="adj1" fmla="val 18750"/>
                <a:gd name="adj2" fmla="val -8333"/>
                <a:gd name="adj3" fmla="val -26083"/>
                <a:gd name="adj4" fmla="val -19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Late in his day, he posted a query in the Production Technologies community because he wasn’t sure to whom he should send an email (and his boss was out of the office).</a:t>
              </a:r>
            </a:p>
          </p:txBody>
        </p: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812163" y="4518035"/>
              <a:ext cx="939035" cy="903427"/>
            </a:xfrm>
            <a:prstGeom prst="rect">
              <a:avLst/>
            </a:prstGeom>
          </p:spPr>
        </p:pic>
      </p:grpSp>
    </p:spTree>
    <p:extLst>
      <p:ext uri="{BB962C8B-B14F-4D97-AF65-F5344CB8AC3E}">
        <p14:creationId xmlns:p14="http://schemas.microsoft.com/office/powerpoint/2010/main" val="1626064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12</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grpSp>
        <p:nvGrpSpPr>
          <p:cNvPr id="27" name="Group 26"/>
          <p:cNvGrpSpPr/>
          <p:nvPr/>
        </p:nvGrpSpPr>
        <p:grpSpPr>
          <a:xfrm>
            <a:off x="2488669" y="2092742"/>
            <a:ext cx="7422830" cy="3953211"/>
            <a:chOff x="2578471" y="1870163"/>
            <a:chExt cx="7277945" cy="3876049"/>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8471" y="2908323"/>
              <a:ext cx="373440" cy="717019"/>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475415" y="3565786"/>
              <a:ext cx="381001" cy="717019"/>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2250" y="2102380"/>
              <a:ext cx="373440" cy="717019"/>
            </a:xfrm>
            <a:prstGeom prst="rect">
              <a:avLst/>
            </a:prstGeom>
          </p:spPr>
        </p:pic>
        <p:grpSp>
          <p:nvGrpSpPr>
            <p:cNvPr id="24" name="Group 23"/>
            <p:cNvGrpSpPr/>
            <p:nvPr/>
          </p:nvGrpSpPr>
          <p:grpSpPr>
            <a:xfrm>
              <a:off x="3099450" y="2638737"/>
              <a:ext cx="6234324" cy="1975288"/>
              <a:chOff x="3099450" y="2638737"/>
              <a:chExt cx="6234324" cy="1975288"/>
            </a:xfrm>
          </p:grpSpPr>
          <p:sp>
            <p:nvSpPr>
              <p:cNvPr id="6" name="Line Callout 1 5"/>
              <p:cNvSpPr/>
              <p:nvPr/>
            </p:nvSpPr>
            <p:spPr>
              <a:xfrm>
                <a:off x="3099450" y="3234567"/>
                <a:ext cx="3276600" cy="1379458"/>
              </a:xfrm>
              <a:prstGeom prst="borderCallout1">
                <a:avLst>
                  <a:gd name="adj1" fmla="val 43723"/>
                  <a:gd name="adj2" fmla="val -2054"/>
                  <a:gd name="adj3" fmla="val 10820"/>
                  <a:gd name="adj4" fmla="val -8932"/>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Meanwhile, colleagues from around the world saw the post and offered suggestions.</a:t>
                </a:r>
              </a:p>
            </p:txBody>
          </p:sp>
          <p:cxnSp>
            <p:nvCxnSpPr>
              <p:cNvPr id="11" name="Straight Connector 10"/>
              <p:cNvCxnSpPr/>
              <p:nvPr/>
            </p:nvCxnSpPr>
            <p:spPr>
              <a:xfrm>
                <a:off x="3255690" y="2638737"/>
                <a:ext cx="327142" cy="539172"/>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23590" y="3867759"/>
                <a:ext cx="2810184" cy="56537"/>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143274" y="3067535"/>
              <a:ext cx="381001" cy="717019"/>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2832" y="5029193"/>
              <a:ext cx="373440" cy="717019"/>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3301" y="1870163"/>
              <a:ext cx="373440" cy="717019"/>
            </a:xfrm>
            <a:prstGeom prst="rect">
              <a:avLst/>
            </a:prstGeom>
          </p:spPr>
        </p:pic>
      </p:grpSp>
      <p:grpSp>
        <p:nvGrpSpPr>
          <p:cNvPr id="26" name="Group 25"/>
          <p:cNvGrpSpPr/>
          <p:nvPr/>
        </p:nvGrpSpPr>
        <p:grpSpPr>
          <a:xfrm>
            <a:off x="3020019" y="177777"/>
            <a:ext cx="5659881" cy="3672140"/>
            <a:chOff x="-1128743" y="-2645769"/>
            <a:chExt cx="5549407" cy="3600464"/>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6716" y="43496"/>
              <a:ext cx="474573" cy="911199"/>
            </a:xfrm>
            <a:prstGeom prst="rect">
              <a:avLst/>
            </a:prstGeom>
          </p:spPr>
        </p:pic>
        <p:grpSp>
          <p:nvGrpSpPr>
            <p:cNvPr id="25" name="Group 24"/>
            <p:cNvGrpSpPr/>
            <p:nvPr/>
          </p:nvGrpSpPr>
          <p:grpSpPr>
            <a:xfrm>
              <a:off x="-1128743" y="-2645769"/>
              <a:ext cx="5549407" cy="2555365"/>
              <a:chOff x="-1488353" y="-2645646"/>
              <a:chExt cx="5549407" cy="2555365"/>
            </a:xfrm>
          </p:grpSpPr>
          <p:sp>
            <p:nvSpPr>
              <p:cNvPr id="10" name="Line Callout 1 9"/>
              <p:cNvSpPr/>
              <p:nvPr/>
            </p:nvSpPr>
            <p:spPr>
              <a:xfrm flipH="1">
                <a:off x="-719844" y="-2507825"/>
                <a:ext cx="4780898" cy="2417544"/>
              </a:xfrm>
              <a:prstGeom prst="borderCallout1">
                <a:avLst>
                  <a:gd name="adj1" fmla="val 104154"/>
                  <a:gd name="adj2" fmla="val 50202"/>
                  <a:gd name="adj3" fmla="val 125074"/>
                  <a:gd name="adj4" fmla="val 403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79781" bIns="0" rtlCol="0" anchor="ctr"/>
              <a:lstStyle/>
              <a:p>
                <a:pPr algn="ctr"/>
                <a:r>
                  <a:rPr lang="en-US" sz="2040" dirty="0">
                    <a:solidFill>
                      <a:schemeClr val="tx1"/>
                    </a:solidFill>
                  </a:rPr>
                  <a:t>When the plant manager returned to work the next morning, he found 10 responses.</a:t>
                </a:r>
              </a:p>
              <a:p>
                <a:pPr algn="ctr"/>
                <a:r>
                  <a:rPr lang="en-US" sz="2040" dirty="0">
                    <a:solidFill>
                      <a:schemeClr val="tx1"/>
                    </a:solidFill>
                  </a:rPr>
                  <a:t>Three responses were about two proposed solutions to his problem. The rest were commentary and shared experiences from others. </a:t>
                </a:r>
              </a:p>
              <a:p>
                <a:pPr algn="ctr"/>
                <a:endParaRPr lang="en-US" sz="2040" dirty="0">
                  <a:solidFill>
                    <a:schemeClr val="tx1"/>
                  </a:solidFill>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8353" y="-2645646"/>
                <a:ext cx="1113335" cy="1113335"/>
              </a:xfrm>
              <a:prstGeom prst="rect">
                <a:avLst/>
              </a:prstGeom>
            </p:spPr>
          </p:pic>
        </p:grpSp>
      </p:grpSp>
      <p:sp>
        <p:nvSpPr>
          <p:cNvPr id="28" name="Rectangle 27"/>
          <p:cNvSpPr/>
          <p:nvPr/>
        </p:nvSpPr>
        <p:spPr>
          <a:xfrm>
            <a:off x="4690933" y="5527804"/>
            <a:ext cx="7347474" cy="1135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186521" bIns="93260" rtlCol="0" anchor="t" anchorCtr="0"/>
          <a:lstStyle/>
          <a:p>
            <a:r>
              <a:rPr lang="en-US" sz="3200" dirty="0">
                <a:latin typeface="+mj-lt"/>
              </a:rPr>
              <a:t>Benefit: Solutions offset the </a:t>
            </a:r>
            <a:r>
              <a:rPr lang="en-US" sz="3200" b="1" dirty="0">
                <a:latin typeface="+mj-lt"/>
              </a:rPr>
              <a:t>risk of losing $120,000 </a:t>
            </a:r>
            <a:r>
              <a:rPr lang="en-US" sz="3200" dirty="0">
                <a:latin typeface="+mj-lt"/>
              </a:rPr>
              <a:t>of pre-commercial seed value.</a:t>
            </a:r>
          </a:p>
          <a:p>
            <a:endParaRPr lang="en-US" sz="3200" dirty="0">
              <a:latin typeface="+mj-lt"/>
            </a:endParaRPr>
          </a:p>
        </p:txBody>
      </p:sp>
      <p:cxnSp>
        <p:nvCxnSpPr>
          <p:cNvPr id="29" name="Straight Connector 28"/>
          <p:cNvCxnSpPr/>
          <p:nvPr/>
        </p:nvCxnSpPr>
        <p:spPr>
          <a:xfrm flipV="1">
            <a:off x="3893898" y="4949013"/>
            <a:ext cx="381416" cy="547034"/>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pic>
        <p:nvPicPr>
          <p:cNvPr id="30" name="Picture 2" descr="http://www.teknoscienze.com/Contents/Articoli/Images/2013/AF1_2013/Pioneer_intervieew/logo_pioneer.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89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13</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grpSp>
        <p:nvGrpSpPr>
          <p:cNvPr id="14" name="Group 13"/>
          <p:cNvGrpSpPr/>
          <p:nvPr/>
        </p:nvGrpSpPr>
        <p:grpSpPr>
          <a:xfrm>
            <a:off x="2060379" y="2163460"/>
            <a:ext cx="4590324" cy="4699412"/>
            <a:chOff x="2019299" y="2121232"/>
            <a:chExt cx="4500726" cy="4607685"/>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019299" y="2121232"/>
              <a:ext cx="1295401" cy="839076"/>
            </a:xfrm>
            <a:prstGeom prst="rect">
              <a:avLst/>
            </a:prstGeom>
          </p:spPr>
        </p:pic>
        <p:grpSp>
          <p:nvGrpSpPr>
            <p:cNvPr id="9" name="Group 8"/>
            <p:cNvGrpSpPr/>
            <p:nvPr/>
          </p:nvGrpSpPr>
          <p:grpSpPr>
            <a:xfrm>
              <a:off x="2549200" y="3412534"/>
              <a:ext cx="3970825" cy="3316383"/>
              <a:chOff x="2727759" y="3062403"/>
              <a:chExt cx="3970825" cy="3316383"/>
            </a:xfrm>
          </p:grpSpPr>
          <p:sp>
            <p:nvSpPr>
              <p:cNvPr id="6" name="Line Callout 1 5"/>
              <p:cNvSpPr/>
              <p:nvPr/>
            </p:nvSpPr>
            <p:spPr>
              <a:xfrm>
                <a:off x="2727759" y="3062403"/>
                <a:ext cx="3709050" cy="2185218"/>
              </a:xfrm>
              <a:prstGeom prst="borderCallout1">
                <a:avLst>
                  <a:gd name="adj1" fmla="val 17208"/>
                  <a:gd name="adj2" fmla="val -3798"/>
                  <a:gd name="adj3" fmla="val -20666"/>
                  <a:gd name="adj4" fmla="val -9630"/>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“Thanks for posting your question.  Now we have more searchable data in the system on green corn processing.  I’d love to see this happen more often in the future.”</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2243" y="4782445"/>
                <a:ext cx="1596341" cy="1596341"/>
              </a:xfrm>
              <a:prstGeom prst="rect">
                <a:avLst/>
              </a:prstGeom>
            </p:spPr>
          </p:pic>
        </p:grpSp>
      </p:grpSp>
      <p:sp>
        <p:nvSpPr>
          <p:cNvPr id="13" name="Rectangle 12"/>
          <p:cNvSpPr/>
          <p:nvPr/>
        </p:nvSpPr>
        <p:spPr>
          <a:xfrm>
            <a:off x="6917690" y="2486942"/>
            <a:ext cx="5051601" cy="4176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3260" bIns="93260" rtlCol="0" anchor="t" anchorCtr="0"/>
          <a:lstStyle/>
          <a:p>
            <a:pPr marL="291436" indent="-291436">
              <a:buFont typeface="Arial" panose="020B0604020202020204" pitchFamily="34" charset="0"/>
              <a:buChar char="•"/>
            </a:pPr>
            <a:r>
              <a:rPr lang="en-US" sz="2856" dirty="0">
                <a:latin typeface="+mj-lt"/>
              </a:rPr>
              <a:t>Senior manager’s email made it not only </a:t>
            </a:r>
            <a:r>
              <a:rPr lang="en-US" sz="2856" b="1" dirty="0">
                <a:latin typeface="+mj-lt"/>
              </a:rPr>
              <a:t>safe to ask </a:t>
            </a:r>
            <a:r>
              <a:rPr lang="en-US" sz="2856" dirty="0">
                <a:latin typeface="+mj-lt"/>
              </a:rPr>
              <a:t>questions – but </a:t>
            </a:r>
            <a:r>
              <a:rPr lang="en-US" sz="2856" b="1" dirty="0">
                <a:latin typeface="+mj-lt"/>
              </a:rPr>
              <a:t>admirable</a:t>
            </a:r>
            <a:r>
              <a:rPr lang="en-US" sz="2856" dirty="0">
                <a:latin typeface="+mj-lt"/>
              </a:rPr>
              <a:t>.</a:t>
            </a:r>
          </a:p>
          <a:p>
            <a:pPr marL="291436" indent="-291436">
              <a:buFont typeface="Arial" panose="020B0604020202020204" pitchFamily="34" charset="0"/>
              <a:buChar char="•"/>
            </a:pPr>
            <a:r>
              <a:rPr lang="en-US" sz="2856" dirty="0">
                <a:latin typeface="+mj-lt"/>
              </a:rPr>
              <a:t>Community became one of the busiest in the company.</a:t>
            </a:r>
          </a:p>
          <a:p>
            <a:pPr marL="291436" indent="-291436">
              <a:buFont typeface="Arial" panose="020B0604020202020204" pitchFamily="34" charset="0"/>
              <a:buChar char="•"/>
            </a:pPr>
            <a:r>
              <a:rPr lang="en-US" sz="2856" dirty="0">
                <a:latin typeface="+mj-lt"/>
              </a:rPr>
              <a:t>Other communities </a:t>
            </a:r>
            <a:r>
              <a:rPr lang="en-US" sz="2856" dirty="0" smtClean="0">
                <a:latin typeface="+mj-lt"/>
              </a:rPr>
              <a:t>follow </a:t>
            </a:r>
            <a:r>
              <a:rPr lang="en-US" sz="2856" dirty="0">
                <a:latin typeface="+mj-lt"/>
              </a:rPr>
              <a:t>the lead – taking a cue from what worked and what was </a:t>
            </a:r>
            <a:r>
              <a:rPr lang="en-US" sz="2856" dirty="0" smtClean="0">
                <a:latin typeface="+mj-lt"/>
              </a:rPr>
              <a:t>recognized and valued.</a:t>
            </a:r>
            <a:endParaRPr lang="en-US" sz="2856" dirty="0">
              <a:latin typeface="+mj-lt"/>
            </a:endParaRPr>
          </a:p>
          <a:p>
            <a:pPr marL="291436" indent="-291436">
              <a:buFont typeface="Arial" panose="020B0604020202020204" pitchFamily="34" charset="0"/>
              <a:buChar char="•"/>
            </a:pPr>
            <a:endParaRPr lang="en-US" sz="2856" dirty="0">
              <a:latin typeface="+mj-lt"/>
            </a:endParaRPr>
          </a:p>
        </p:txBody>
      </p:sp>
      <p:pic>
        <p:nvPicPr>
          <p:cNvPr id="11" name="Picture 2" descr="http://www.teknoscienze.com/Contents/Articoli/Images/2013/AF1_2013/Pioneer_intervieew/logo_pioneer.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29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Case Studies: Changing the culture by example</a:t>
            </a:r>
            <a:endParaRPr lang="en-US" sz="4800" dirty="0"/>
          </a:p>
        </p:txBody>
      </p:sp>
      <p:graphicFrame>
        <p:nvGraphicFramePr>
          <p:cNvPr id="6" name="Table 5"/>
          <p:cNvGraphicFramePr>
            <a:graphicFrameLocks noGrp="1"/>
          </p:cNvGraphicFramePr>
          <p:nvPr>
            <p:extLst>
              <p:ext uri="{D42A27DB-BD31-4B8C-83A1-F6EECF244321}">
                <p14:modId xmlns:p14="http://schemas.microsoft.com/office/powerpoint/2010/main" val="3268347488"/>
              </p:ext>
            </p:extLst>
          </p:nvPr>
        </p:nvGraphicFramePr>
        <p:xfrm>
          <a:off x="496855" y="1485604"/>
          <a:ext cx="11338436" cy="4114800"/>
        </p:xfrm>
        <a:graphic>
          <a:graphicData uri="http://schemas.openxmlformats.org/drawingml/2006/table">
            <a:tbl>
              <a:tblPr bandRow="1">
                <a:tableStyleId>{7E9639D4-E3E2-4D34-9284-5A2195B3D0D7}</a:tableStyleId>
              </a:tblPr>
              <a:tblGrid>
                <a:gridCol w="3839254"/>
                <a:gridCol w="7499182"/>
              </a:tblGrid>
              <a:tr h="692450">
                <a:tc>
                  <a:txBody>
                    <a:bodyPr/>
                    <a:lstStyle/>
                    <a:p>
                      <a:endParaRPr lang="en-US" dirty="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b="1" dirty="0" smtClean="0"/>
                        <a:t>Community management</a:t>
                      </a:r>
                      <a:r>
                        <a:rPr lang="en-US" b="1" baseline="0" dirty="0" smtClean="0"/>
                        <a:t> has become a formal career path </a:t>
                      </a:r>
                      <a:r>
                        <a:rPr lang="en-US" baseline="0" dirty="0" smtClean="0"/>
                        <a:t>with a 10 week certification process</a:t>
                      </a:r>
                    </a:p>
                    <a:p>
                      <a:pPr marL="285750" indent="-285750">
                        <a:buFont typeface="Arial" panose="020B0604020202020204" pitchFamily="34" charset="0"/>
                        <a:buChar char="•"/>
                      </a:pPr>
                      <a:r>
                        <a:rPr lang="en-US" baseline="0" dirty="0" smtClean="0"/>
                        <a:t>Improvements such as </a:t>
                      </a:r>
                      <a:r>
                        <a:rPr lang="en-US" b="1" baseline="0" dirty="0" smtClean="0"/>
                        <a:t>shrinking some processes from 4 weeks to 6 days</a:t>
                      </a:r>
                      <a:r>
                        <a:rPr lang="en-US" baseline="30000" dirty="0" smtClean="0"/>
                        <a:t>1</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tr>
              <a:tr h="561663">
                <a:tc>
                  <a:txBody>
                    <a:bodyPr/>
                    <a:lstStyle/>
                    <a:p>
                      <a:endParaRPr lang="en-US" dirty="0" smtClean="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smtClean="0"/>
                        <a:t>Focus on reducing the confusion of which tools for which type</a:t>
                      </a:r>
                      <a:r>
                        <a:rPr lang="en-US" baseline="0" dirty="0" smtClean="0"/>
                        <a:t> of collaboration</a:t>
                      </a:r>
                    </a:p>
                    <a:p>
                      <a:pPr marL="285750" indent="-285750">
                        <a:buFont typeface="Arial" panose="020B0604020202020204" pitchFamily="34" charset="0"/>
                        <a:buChar char="•"/>
                      </a:pPr>
                      <a:r>
                        <a:rPr lang="en-US" b="1" baseline="0" dirty="0" smtClean="0"/>
                        <a:t>Used training program and reverse executive mentoring to shift corporate mindset</a:t>
                      </a:r>
                    </a:p>
                    <a:p>
                      <a:pPr marL="285750" indent="-285750">
                        <a:buFont typeface="Arial" panose="020B0604020202020204" pitchFamily="34" charset="0"/>
                        <a:buChar char="•"/>
                      </a:pPr>
                      <a:r>
                        <a:rPr lang="en-US" baseline="0" dirty="0" smtClean="0"/>
                        <a:t>50% of employees routinely active after 18 months</a:t>
                      </a:r>
                      <a:r>
                        <a:rPr lang="en-US" baseline="30000" dirty="0" smtClean="0"/>
                        <a:t>1</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tr>
              <a:tr h="561663">
                <a:tc>
                  <a:txBody>
                    <a:bodyPr/>
                    <a:lstStyle/>
                    <a:p>
                      <a:endParaRPr lang="en-US" dirty="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smtClean="0"/>
                        <a:t>“Connections Geniuses” to spur</a:t>
                      </a:r>
                      <a:r>
                        <a:rPr lang="en-US" baseline="0" dirty="0" smtClean="0"/>
                        <a:t> adoption of IBM Connections</a:t>
                      </a:r>
                    </a:p>
                    <a:p>
                      <a:pPr marL="285750" indent="-285750">
                        <a:buFont typeface="Arial" panose="020B0604020202020204" pitchFamily="34" charset="0"/>
                        <a:buChar char="•"/>
                      </a:pPr>
                      <a:r>
                        <a:rPr lang="en-US" b="1" baseline="0" dirty="0" smtClean="0"/>
                        <a:t>Evangelized impact on day-to-day work, making the impact more relevant to individual users</a:t>
                      </a:r>
                      <a:r>
                        <a:rPr lang="en-US" b="0" baseline="30000" dirty="0" smtClean="0"/>
                        <a:t>2</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tr>
            </a:tbl>
          </a:graphicData>
        </a:graphic>
      </p:graphicFrame>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7206" y="1674167"/>
            <a:ext cx="2714625" cy="9143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988" y="3291022"/>
            <a:ext cx="3448245" cy="689649"/>
          </a:xfrm>
          <a:prstGeom prst="rect">
            <a:avLst/>
          </a:prstGeom>
        </p:spPr>
      </p:pic>
      <p:sp>
        <p:nvSpPr>
          <p:cNvPr id="8" name="Rectangle 7"/>
          <p:cNvSpPr/>
          <p:nvPr/>
        </p:nvSpPr>
        <p:spPr>
          <a:xfrm>
            <a:off x="490972" y="6357285"/>
            <a:ext cx="11734567" cy="523220"/>
          </a:xfrm>
          <a:prstGeom prst="rect">
            <a:avLst/>
          </a:prstGeom>
        </p:spPr>
        <p:txBody>
          <a:bodyPr wrap="square">
            <a:spAutoFit/>
          </a:bodyPr>
          <a:lstStyle/>
          <a:p>
            <a:r>
              <a:rPr lang="en-US" sz="1400" baseline="30000" dirty="0" smtClean="0"/>
              <a:t>1</a:t>
            </a:r>
            <a:r>
              <a:rPr lang="en-US" sz="1400" dirty="0" smtClean="0"/>
              <a:t>Source</a:t>
            </a:r>
            <a:r>
              <a:rPr lang="en-US" sz="1400" dirty="0"/>
              <a:t>: http://www.zdnet.com/article/the-growing-evidence-for-social-business-maturity/</a:t>
            </a:r>
          </a:p>
          <a:p>
            <a:r>
              <a:rPr lang="en-US" sz="1400" baseline="30000" dirty="0" smtClean="0"/>
              <a:t>2</a:t>
            </a:r>
            <a:r>
              <a:rPr lang="en-US" sz="1400" dirty="0" smtClean="0"/>
              <a:t>Source</a:t>
            </a:r>
            <a:r>
              <a:rPr lang="en-US" sz="1400" dirty="0"/>
              <a:t>: http://www.mckinsey.com/insights/organization/building_the_social_enterprise</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0134" y="4673998"/>
            <a:ext cx="907351" cy="778272"/>
          </a:xfrm>
          <a:prstGeom prst="rect">
            <a:avLst/>
          </a:prstGeom>
        </p:spPr>
      </p:pic>
    </p:spTree>
    <p:extLst>
      <p:ext uri="{BB962C8B-B14F-4D97-AF65-F5344CB8AC3E}">
        <p14:creationId xmlns:p14="http://schemas.microsoft.com/office/powerpoint/2010/main" val="298306846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15</a:t>
            </a:fld>
            <a:endParaRPr kumimoji="0" lang="en-US" dirty="0"/>
          </a:p>
        </p:txBody>
      </p:sp>
      <p:sp>
        <p:nvSpPr>
          <p:cNvPr id="8" name="Rectangle 7"/>
          <p:cNvSpPr/>
          <p:nvPr/>
        </p:nvSpPr>
        <p:spPr>
          <a:xfrm>
            <a:off x="881" y="-1"/>
            <a:ext cx="3100382" cy="6994525"/>
          </a:xfrm>
          <a:prstGeom prst="rect">
            <a:avLst/>
          </a:prstGeom>
          <a:solidFill>
            <a:srgbClr val="FE6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mj-lt"/>
              </a:rPr>
              <a:t>Focus on enabling existing business processes</a:t>
            </a:r>
            <a:endParaRPr lang="en-US" sz="48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1263" y="-6222"/>
            <a:ext cx="9334329" cy="7000747"/>
          </a:xfrm>
          <a:prstGeom prst="rect">
            <a:avLst/>
          </a:prstGeom>
        </p:spPr>
      </p:pic>
    </p:spTree>
    <p:extLst>
      <p:ext uri="{BB962C8B-B14F-4D97-AF65-F5344CB8AC3E}">
        <p14:creationId xmlns:p14="http://schemas.microsoft.com/office/powerpoint/2010/main" val="2099551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914775" y="1577043"/>
            <a:ext cx="10058290"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1. Identify the business problem</a:t>
            </a:r>
            <a:endParaRPr lang="en-US" sz="4400" dirty="0">
              <a:latin typeface="+mj-lt"/>
            </a:endParaRPr>
          </a:p>
        </p:txBody>
      </p:sp>
      <p:sp>
        <p:nvSpPr>
          <p:cNvPr id="8" name="Rectangle 7"/>
          <p:cNvSpPr/>
          <p:nvPr/>
        </p:nvSpPr>
        <p:spPr>
          <a:xfrm>
            <a:off x="906129" y="2765750"/>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2. Understand the stakeholders</a:t>
            </a:r>
            <a:endParaRPr lang="en-US" sz="4400" dirty="0">
              <a:latin typeface="+mj-lt"/>
            </a:endParaRPr>
          </a:p>
        </p:txBody>
      </p:sp>
      <p:sp>
        <p:nvSpPr>
          <p:cNvPr id="10" name="Rectangle 9"/>
          <p:cNvSpPr/>
          <p:nvPr/>
        </p:nvSpPr>
        <p:spPr>
          <a:xfrm>
            <a:off x="886763" y="3868266"/>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3. Identify the measures</a:t>
            </a:r>
            <a:endParaRPr lang="en-US" sz="4400" dirty="0">
              <a:latin typeface="+mj-lt"/>
            </a:endParaRPr>
          </a:p>
        </p:txBody>
      </p:sp>
      <p:sp>
        <p:nvSpPr>
          <p:cNvPr id="11" name="Rectangle 10"/>
          <p:cNvSpPr/>
          <p:nvPr/>
        </p:nvSpPr>
        <p:spPr>
          <a:xfrm>
            <a:off x="888181" y="5026495"/>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4. Present results </a:t>
            </a:r>
            <a:endParaRPr lang="en-US" sz="4400" dirty="0">
              <a:latin typeface="+mj-lt"/>
            </a:endParaRPr>
          </a:p>
        </p:txBody>
      </p:sp>
      <p:sp>
        <p:nvSpPr>
          <p:cNvPr id="3" name="Rectangle 2"/>
          <p:cNvSpPr/>
          <p:nvPr/>
        </p:nvSpPr>
        <p:spPr bwMode="auto">
          <a:xfrm>
            <a:off x="183263" y="299836"/>
            <a:ext cx="8503890" cy="917575"/>
          </a:xfrm>
          <a:prstGeom prst="rect">
            <a:avLst/>
          </a:prstGeom>
          <a:solidFill>
            <a:srgbClr val="FF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Title 11"/>
          <p:cNvSpPr>
            <a:spLocks noGrp="1"/>
          </p:cNvSpPr>
          <p:nvPr>
            <p:ph type="title"/>
          </p:nvPr>
        </p:nvSpPr>
        <p:spPr/>
        <p:txBody>
          <a:bodyPr/>
          <a:lstStyle/>
          <a:p>
            <a:r>
              <a:rPr lang="en-US" dirty="0" smtClean="0">
                <a:solidFill>
                  <a:schemeClr val="tx2"/>
                </a:solidFill>
              </a:rPr>
              <a:t>Your Measurement Roadmap</a:t>
            </a:r>
            <a:endParaRPr lang="en-US" dirty="0">
              <a:solidFill>
                <a:schemeClr val="tx2"/>
              </a:solidFill>
            </a:endParaRPr>
          </a:p>
        </p:txBody>
      </p:sp>
    </p:spTree>
    <p:extLst>
      <p:ext uri="{BB962C8B-B14F-4D97-AF65-F5344CB8AC3E}">
        <p14:creationId xmlns:p14="http://schemas.microsoft.com/office/powerpoint/2010/main" val="398213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83" y="-7440"/>
            <a:ext cx="12434711" cy="6987107"/>
          </a:xfrm>
          <a:prstGeom prst="rect">
            <a:avLst/>
          </a:prstGeom>
        </p:spPr>
      </p:pic>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lang="en-US" smtClean="0"/>
              <a:pPr/>
              <a:t>17</a:t>
            </a:fld>
            <a:endParaRPr lang="en-US" dirty="0"/>
          </a:p>
        </p:txBody>
      </p:sp>
      <p:sp>
        <p:nvSpPr>
          <p:cNvPr id="7" name="Rectangle 6"/>
          <p:cNvSpPr/>
          <p:nvPr/>
        </p:nvSpPr>
        <p:spPr>
          <a:xfrm>
            <a:off x="389466" y="1709772"/>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a:latin typeface="+mj-lt"/>
              </a:rPr>
              <a:t>Which existing business processes would benefit from social capabilities?</a:t>
            </a:r>
          </a:p>
          <a:p>
            <a:endParaRPr lang="en-US" sz="5400" dirty="0">
              <a:latin typeface="+mj-lt"/>
            </a:endParaRPr>
          </a:p>
        </p:txBody>
      </p:sp>
      <p:sp>
        <p:nvSpPr>
          <p:cNvPr id="9" name="Rectangle 8"/>
          <p:cNvSpPr/>
          <p:nvPr/>
        </p:nvSpPr>
        <p:spPr bwMode="auto">
          <a:xfrm>
            <a:off x="156315" y="155433"/>
            <a:ext cx="11914018" cy="1055853"/>
          </a:xfrm>
          <a:prstGeom prst="rect">
            <a:avLst/>
          </a:prstGeom>
          <a:solidFill>
            <a:schemeClr val="accent5">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1. Clearly </a:t>
            </a:r>
            <a:r>
              <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identify the business problem</a:t>
            </a:r>
          </a:p>
        </p:txBody>
      </p:sp>
      <p:sp>
        <p:nvSpPr>
          <p:cNvPr id="8" name="Rectangle 7"/>
          <p:cNvSpPr/>
          <p:nvPr/>
        </p:nvSpPr>
        <p:spPr>
          <a:xfrm>
            <a:off x="6113324" y="1709772"/>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smtClean="0">
                <a:latin typeface="+mj-lt"/>
              </a:rPr>
              <a:t>What information informs the decisions in that process?</a:t>
            </a:r>
            <a:endParaRPr lang="en-US" sz="5400" dirty="0">
              <a:latin typeface="+mj-lt"/>
            </a:endParaRPr>
          </a:p>
          <a:p>
            <a:endParaRPr lang="en-US" sz="5400" dirty="0">
              <a:latin typeface="+mj-lt"/>
            </a:endParaRPr>
          </a:p>
        </p:txBody>
      </p:sp>
    </p:spTree>
    <p:extLst>
      <p:ext uri="{BB962C8B-B14F-4D97-AF65-F5344CB8AC3E}">
        <p14:creationId xmlns:p14="http://schemas.microsoft.com/office/powerpoint/2010/main" val="1005425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4" name="Rectangle 3"/>
          <p:cNvSpPr/>
          <p:nvPr/>
        </p:nvSpPr>
        <p:spPr>
          <a:xfrm>
            <a:off x="457580" y="544017"/>
            <a:ext cx="5303462" cy="5906488"/>
          </a:xfrm>
          <a:prstGeom prst="rect">
            <a:avLst/>
          </a:prstGeom>
          <a:solidFill>
            <a:srgbClr val="FF36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r>
              <a:rPr lang="en-US" sz="4400" dirty="0">
                <a:latin typeface="+mj-lt"/>
              </a:rPr>
              <a:t>We collaborate in the</a:t>
            </a:r>
            <a:r>
              <a:rPr lang="en-US" sz="4400" b="1" dirty="0">
                <a:latin typeface="+mj-lt"/>
              </a:rPr>
              <a:t> context </a:t>
            </a:r>
            <a:r>
              <a:rPr lang="en-US" sz="4400" dirty="0">
                <a:latin typeface="+mj-lt"/>
              </a:rPr>
              <a:t>of a business activity, process, or task.</a:t>
            </a:r>
          </a:p>
          <a:p>
            <a:endParaRPr lang="en-US" sz="4400" dirty="0">
              <a:latin typeface="+mj-lt"/>
            </a:endParaRPr>
          </a:p>
          <a:p>
            <a:r>
              <a:rPr lang="en-US" sz="4400" dirty="0">
                <a:latin typeface="+mj-lt"/>
              </a:rPr>
              <a:t>We engage to solve problems – to get something done!</a:t>
            </a:r>
          </a:p>
        </p:txBody>
      </p:sp>
    </p:spTree>
    <p:extLst>
      <p:ext uri="{BB962C8B-B14F-4D97-AF65-F5344CB8AC3E}">
        <p14:creationId xmlns:p14="http://schemas.microsoft.com/office/powerpoint/2010/main" val="2504357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Which use cases? </a:t>
            </a:r>
            <a:r>
              <a:rPr lang="en-US" sz="3600" dirty="0" smtClean="0"/>
              <a:t>Critical moments of engagement, processes with bottlenecks, processes with lots of exceptions</a:t>
            </a:r>
            <a:endParaRPr lang="en-US" sz="3600" dirty="0"/>
          </a:p>
        </p:txBody>
      </p:sp>
      <p:grpSp>
        <p:nvGrpSpPr>
          <p:cNvPr id="19" name="Group 18"/>
          <p:cNvGrpSpPr/>
          <p:nvPr/>
        </p:nvGrpSpPr>
        <p:grpSpPr>
          <a:xfrm>
            <a:off x="3192512" y="1660734"/>
            <a:ext cx="2934286" cy="4754827"/>
            <a:chOff x="3192512" y="1851360"/>
            <a:chExt cx="2934286" cy="4754827"/>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5" name="Rectangle 4"/>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Product Development</a:t>
              </a:r>
              <a:endParaRPr lang="en-US" sz="3600" dirty="0">
                <a:solidFill>
                  <a:schemeClr val="tx1"/>
                </a:solidFill>
              </a:endParaRPr>
            </a:p>
          </p:txBody>
        </p:sp>
        <p:sp>
          <p:nvSpPr>
            <p:cNvPr id="6" name="Rectangle 5"/>
            <p:cNvSpPr/>
            <p:nvPr/>
          </p:nvSpPr>
          <p:spPr bwMode="auto">
            <a:xfrm>
              <a:off x="3200750" y="3243926"/>
              <a:ext cx="2926048" cy="3362261"/>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Engineer struggling with a problem</a:t>
              </a:r>
            </a:p>
          </p:txBody>
        </p:sp>
      </p:grpSp>
      <p:grpSp>
        <p:nvGrpSpPr>
          <p:cNvPr id="21" name="Group 20"/>
          <p:cNvGrpSpPr/>
          <p:nvPr/>
        </p:nvGrpSpPr>
        <p:grpSpPr>
          <a:xfrm>
            <a:off x="6218237" y="1657317"/>
            <a:ext cx="2926048" cy="4754829"/>
            <a:chOff x="6218237" y="1847943"/>
            <a:chExt cx="2926048" cy="4754829"/>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7" name="Rectangle 6"/>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Resource</a:t>
              </a:r>
              <a:r>
                <a:rPr lang="en-US" sz="3600" dirty="0" smtClean="0">
                  <a:gradFill>
                    <a:gsLst>
                      <a:gs pos="0">
                        <a:srgbClr val="FFFFFF"/>
                      </a:gs>
                      <a:gs pos="100000">
                        <a:srgbClr val="FFFFFF"/>
                      </a:gs>
                    </a:gsLst>
                    <a:lin ang="5400000" scaled="0"/>
                  </a:gradFill>
                </a:rPr>
                <a:t> </a:t>
              </a:r>
              <a:r>
                <a:rPr lang="en-US" sz="3600" dirty="0" smtClean="0">
                  <a:solidFill>
                    <a:schemeClr val="tx1"/>
                  </a:solidFill>
                </a:rPr>
                <a:t>Planning</a:t>
              </a:r>
              <a:endParaRPr lang="en-US" sz="3600" dirty="0">
                <a:solidFill>
                  <a:schemeClr val="tx1"/>
                </a:solidFill>
              </a:endParaRPr>
            </a:p>
          </p:txBody>
        </p:sp>
        <p:sp>
          <p:nvSpPr>
            <p:cNvPr id="8" name="Rectangle 7"/>
            <p:cNvSpPr/>
            <p:nvPr/>
          </p:nvSpPr>
          <p:spPr bwMode="auto">
            <a:xfrm>
              <a:off x="6218237" y="3243926"/>
              <a:ext cx="2926048" cy="335884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Project Manager looking for the most qualified resources for a project</a:t>
              </a:r>
            </a:p>
          </p:txBody>
        </p:sp>
      </p:grpSp>
      <p:grpSp>
        <p:nvGrpSpPr>
          <p:cNvPr id="23" name="Group 22"/>
          <p:cNvGrpSpPr/>
          <p:nvPr/>
        </p:nvGrpSpPr>
        <p:grpSpPr>
          <a:xfrm>
            <a:off x="9227487" y="1660733"/>
            <a:ext cx="2936716" cy="4754829"/>
            <a:chOff x="9227487" y="1851359"/>
            <a:chExt cx="2936716" cy="4754829"/>
          </a:xfrm>
        </p:grpSpPr>
        <p:pic>
          <p:nvPicPr>
            <p:cNvPr id="22" name="Picture 21"/>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9" name="Rectangle 8"/>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Customer Support</a:t>
              </a:r>
              <a:endParaRPr lang="en-US" sz="3600" dirty="0">
                <a:solidFill>
                  <a:schemeClr val="tx1"/>
                </a:solidFill>
              </a:endParaRPr>
            </a:p>
          </p:txBody>
        </p:sp>
        <p:sp>
          <p:nvSpPr>
            <p:cNvPr id="10" name="Rectangle 9"/>
            <p:cNvSpPr/>
            <p:nvPr/>
          </p:nvSpPr>
          <p:spPr bwMode="auto">
            <a:xfrm>
              <a:off x="9235724"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Services agent working trying to solve a customer problem</a:t>
              </a:r>
            </a:p>
          </p:txBody>
        </p:sp>
      </p:grpSp>
      <p:grpSp>
        <p:nvGrpSpPr>
          <p:cNvPr id="18" name="Group 17"/>
          <p:cNvGrpSpPr/>
          <p:nvPr/>
        </p:nvGrpSpPr>
        <p:grpSpPr>
          <a:xfrm>
            <a:off x="166788" y="1657317"/>
            <a:ext cx="2942523" cy="4758245"/>
            <a:chOff x="166788" y="1847943"/>
            <a:chExt cx="2942523" cy="4758245"/>
          </a:xfrm>
        </p:grpSpPr>
        <p:sp>
          <p:nvSpPr>
            <p:cNvPr id="4" name="Rectangle 3"/>
            <p:cNvSpPr/>
            <p:nvPr/>
          </p:nvSpPr>
          <p:spPr bwMode="auto">
            <a:xfrm>
              <a:off x="183263"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smtClean="0">
                  <a:solidFill>
                    <a:schemeClr val="tx1"/>
                  </a:solidFill>
                </a:rPr>
                <a:t>Sales team on-boarding </a:t>
              </a:r>
            </a:p>
            <a:p>
              <a:pPr marL="225425" indent="-225425" defTabSz="932472" fontAlgn="base">
                <a:spcBef>
                  <a:spcPct val="0"/>
                </a:spcBef>
                <a:spcAft>
                  <a:spcPct val="0"/>
                </a:spcAft>
                <a:buFont typeface="Arial" panose="020B0604020202020204" pitchFamily="34" charset="0"/>
                <a:buChar char="•"/>
              </a:pPr>
              <a:r>
                <a:rPr lang="en-US" sz="2800" dirty="0" smtClean="0">
                  <a:solidFill>
                    <a:schemeClr val="tx1"/>
                  </a:solidFill>
                </a:rPr>
                <a:t>Sales team training and mentoring</a:t>
              </a:r>
              <a:endParaRPr lang="en-US" sz="2800" dirty="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16" name="Rectangle 15"/>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Sales</a:t>
              </a:r>
              <a:endParaRPr lang="en-US" sz="3600" dirty="0">
                <a:solidFill>
                  <a:schemeClr val="tx1"/>
                </a:solidFill>
              </a:endParaRPr>
            </a:p>
          </p:txBody>
        </p:sp>
      </p:grpSp>
    </p:spTree>
    <p:extLst>
      <p:ext uri="{BB962C8B-B14F-4D97-AF65-F5344CB8AC3E}">
        <p14:creationId xmlns:p14="http://schemas.microsoft.com/office/powerpoint/2010/main" val="42754201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C8D44-3667-46F6-9772-CC52308E2A7F}" type="slidenum">
              <a:rPr lang="en-US" smtClean="0">
                <a:solidFill>
                  <a:srgbClr val="1F497D"/>
                </a:solidFill>
              </a:rPr>
              <a:pPr/>
              <a:t>2</a:t>
            </a:fld>
            <a:endParaRPr lang="en-US" dirty="0">
              <a:solidFill>
                <a:srgbClr val="1F497D"/>
              </a:solidFill>
            </a:endParaRPr>
          </a:p>
        </p:txBody>
      </p:sp>
      <p:sp>
        <p:nvSpPr>
          <p:cNvPr id="3" name="Title 2"/>
          <p:cNvSpPr>
            <a:spLocks noGrp="1"/>
          </p:cNvSpPr>
          <p:nvPr>
            <p:ph type="title" idx="4294967295"/>
          </p:nvPr>
        </p:nvSpPr>
        <p:spPr>
          <a:xfrm>
            <a:off x="300769" y="356351"/>
            <a:ext cx="11280711" cy="700088"/>
          </a:xfrm>
        </p:spPr>
        <p:txBody>
          <a:bodyPr/>
          <a:lstStyle/>
          <a:p>
            <a:r>
              <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About Me</a:t>
            </a:r>
          </a:p>
        </p:txBody>
      </p:sp>
      <p:pic>
        <p:nvPicPr>
          <p:cNvPr id="7" name="Picture 6" descr="sharepointbookcover very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1568" y="3199497"/>
            <a:ext cx="1559664" cy="2054390"/>
          </a:xfrm>
          <a:prstGeom prst="rect">
            <a:avLst/>
          </a:prstGeom>
          <a:noFill/>
          <a:ln w="9525">
            <a:noFill/>
            <a:miter lim="800000"/>
            <a:headEnd/>
            <a:tailEnd/>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799" y="3199497"/>
            <a:ext cx="1536020" cy="205858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8947" y="3199497"/>
            <a:ext cx="1618357" cy="2054390"/>
          </a:xfrm>
          <a:prstGeom prst="rect">
            <a:avLst/>
          </a:prstGeom>
        </p:spPr>
      </p:pic>
      <p:sp>
        <p:nvSpPr>
          <p:cNvPr id="11" name="Rectangle 10"/>
          <p:cNvSpPr/>
          <p:nvPr/>
        </p:nvSpPr>
        <p:spPr>
          <a:xfrm>
            <a:off x="184166" y="1320122"/>
            <a:ext cx="4807153" cy="1866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President, Susan Hanley LLC</a:t>
            </a:r>
          </a:p>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Led national Portals, Management Collaboration, and Content practice for Dell</a:t>
            </a:r>
          </a:p>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Director of Knowledge Management at American Management Systems</a:t>
            </a:r>
          </a:p>
        </p:txBody>
      </p:sp>
      <p:sp>
        <p:nvSpPr>
          <p:cNvPr id="12" name="Rectangle 11"/>
          <p:cNvSpPr/>
          <p:nvPr/>
        </p:nvSpPr>
        <p:spPr>
          <a:xfrm>
            <a:off x="5014075" y="1320123"/>
            <a:ext cx="2720093" cy="394862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Information Architecture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User Adoption</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Governance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Metrics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Knowledge Management</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Intranets &amp; Portals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Collaboration Solutions</a:t>
            </a:r>
          </a:p>
        </p:txBody>
      </p:sp>
      <p:grpSp>
        <p:nvGrpSpPr>
          <p:cNvPr id="14" name="Group 13"/>
          <p:cNvGrpSpPr/>
          <p:nvPr/>
        </p:nvGrpSpPr>
        <p:grpSpPr>
          <a:xfrm>
            <a:off x="4956385" y="5426738"/>
            <a:ext cx="2471893" cy="543721"/>
            <a:chOff x="5737092" y="4642219"/>
            <a:chExt cx="1817734" cy="399831"/>
          </a:xfrm>
        </p:grpSpPr>
        <p:pic>
          <p:nvPicPr>
            <p:cNvPr id="15" name="Picture 1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defTabSz="932597"/>
              <a:r>
                <a:rPr lang="en-US" sz="2448" dirty="0" err="1">
                  <a:solidFill>
                    <a:prstClr val="black"/>
                  </a:solidFill>
                </a:rPr>
                <a:t>susanhanley</a:t>
              </a:r>
              <a:endParaRPr lang="en-US" sz="2448" dirty="0">
                <a:solidFill>
                  <a:prstClr val="black"/>
                </a:solidFill>
              </a:endParaRPr>
            </a:p>
          </p:txBody>
        </p:sp>
      </p:grpSp>
      <p:grpSp>
        <p:nvGrpSpPr>
          <p:cNvPr id="17" name="Group 16"/>
          <p:cNvGrpSpPr/>
          <p:nvPr/>
        </p:nvGrpSpPr>
        <p:grpSpPr>
          <a:xfrm>
            <a:off x="641509" y="5421432"/>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defTabSz="932597"/>
              <a:r>
                <a:rPr lang="en-US" sz="2448" dirty="0">
                  <a:solidFill>
                    <a:prstClr val="black"/>
                  </a:solidFill>
                </a:rPr>
                <a:t>sue@susanhanley.com</a:t>
              </a:r>
            </a:p>
          </p:txBody>
        </p:sp>
        <p:pic>
          <p:nvPicPr>
            <p:cNvPr id="19" name="Picture 18"/>
            <p:cNvPicPr>
              <a:picLocks noChangeAspect="1"/>
            </p:cNvPicPr>
            <p:nvPr/>
          </p:nvPicPr>
          <p:blipFill>
            <a:blip r:embed="rId8" cstate="email">
              <a:extLst>
                <a:ext uri="{BEBA8EAE-BF5A-486C-A8C5-ECC9F3942E4B}">
                  <a14:imgProps xmlns:a14="http://schemas.microsoft.com/office/drawing/2010/main">
                    <a14:imgLayer r:embed="rId9">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2641795" y="6023405"/>
            <a:ext cx="7267297" cy="478376"/>
          </a:xfrm>
          <a:prstGeom prst="rect">
            <a:avLst/>
          </a:prstGeom>
          <a:noFill/>
        </p:spPr>
        <p:txBody>
          <a:bodyPr wrap="square" rtlCol="0">
            <a:spAutoFit/>
          </a:bodyPr>
          <a:lstStyle/>
          <a:p>
            <a:pPr defTabSz="932597"/>
            <a:r>
              <a:rPr lang="en-US" sz="2448" dirty="0">
                <a:solidFill>
                  <a:prstClr val="black"/>
                </a:solidFill>
              </a:rPr>
              <a:t>www.networkworld.com/blog/essential-sharepoint</a:t>
            </a:r>
          </a:p>
        </p:txBody>
      </p:sp>
      <p:grpSp>
        <p:nvGrpSpPr>
          <p:cNvPr id="23" name="Group 22"/>
          <p:cNvGrpSpPr/>
          <p:nvPr/>
        </p:nvGrpSpPr>
        <p:grpSpPr>
          <a:xfrm>
            <a:off x="8161161" y="5421431"/>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defTabSz="932597"/>
              <a:r>
                <a:rPr lang="en-US" sz="2448" dirty="0">
                  <a:solidFill>
                    <a:prstClr val="black"/>
                  </a:solidFill>
                  <a:cs typeface="Segoe UI Light" panose="020B0502040204020203" pitchFamily="34" charset="0"/>
                </a:rPr>
                <a:t>www.susanhanley.com</a:t>
              </a:r>
            </a:p>
          </p:txBody>
        </p:sp>
        <p:pic>
          <p:nvPicPr>
            <p:cNvPr id="25" name="Picture 2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pic>
        <p:nvPicPr>
          <p:cNvPr id="4" name="Picture 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756791" y="1320123"/>
            <a:ext cx="4571951" cy="3958508"/>
          </a:xfrm>
          <a:prstGeom prst="rect">
            <a:avLst/>
          </a:prstGeom>
        </p:spPr>
      </p:pic>
      <p:pic>
        <p:nvPicPr>
          <p:cNvPr id="6" name="Picture 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867820" y="275741"/>
            <a:ext cx="2334622" cy="941931"/>
          </a:xfrm>
          <a:prstGeom prst="rect">
            <a:avLst/>
          </a:prstGeom>
        </p:spPr>
      </p:pic>
      <p:pic>
        <p:nvPicPr>
          <p:cNvPr id="1028" name="Picture 4" descr="http://ecx.images-amazon.com/images/I/61z98LC52TL.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60060" y="3199497"/>
            <a:ext cx="133125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0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Sales Agent Onboarding</a:t>
            </a:r>
            <a:endParaRPr lang="en-US" dirty="0"/>
          </a:p>
        </p:txBody>
      </p:sp>
      <p:grpSp>
        <p:nvGrpSpPr>
          <p:cNvPr id="6" name="Group 5"/>
          <p:cNvGrpSpPr/>
          <p:nvPr/>
        </p:nvGrpSpPr>
        <p:grpSpPr>
          <a:xfrm>
            <a:off x="274639" y="1485604"/>
            <a:ext cx="10781808" cy="5299290"/>
            <a:chOff x="75286" y="2036128"/>
            <a:chExt cx="10781808" cy="5299290"/>
          </a:xfrm>
        </p:grpSpPr>
        <p:sp>
          <p:nvSpPr>
            <p:cNvPr id="7" name="Rectangle 6"/>
            <p:cNvSpPr/>
            <p:nvPr/>
          </p:nvSpPr>
          <p:spPr bwMode="auto">
            <a:xfrm>
              <a:off x="1692007" y="2036128"/>
              <a:ext cx="9052461" cy="428248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5760" tIns="182880" rIns="365760" bIns="182880" numCol="1" rtlCol="0" anchor="ctr" anchorCtr="0" compatLnSpc="1">
              <a:prstTxWarp prst="textNoShape">
                <a:avLst/>
              </a:prstTxWarp>
            </a:bodyPr>
            <a:lstStyle/>
            <a:p>
              <a:pPr>
                <a:lnSpc>
                  <a:spcPct val="90000"/>
                </a:lnSpc>
                <a:spcAft>
                  <a:spcPts val="340"/>
                </a:spcAft>
                <a:defRPr/>
              </a:pPr>
              <a:r>
                <a:rPr lang="en-US" sz="3600" dirty="0" err="1">
                  <a:solidFill>
                    <a:schemeClr val="bg1"/>
                  </a:solidFill>
                  <a:latin typeface="Segoe UI Light" pitchFamily="34" charset="0"/>
                </a:rPr>
                <a:t>Paycor</a:t>
              </a:r>
              <a:r>
                <a:rPr lang="en-US" sz="3600" dirty="0">
                  <a:solidFill>
                    <a:schemeClr val="bg1"/>
                  </a:solidFill>
                  <a:latin typeface="Segoe UI Light" pitchFamily="34" charset="0"/>
                </a:rPr>
                <a:t> </a:t>
              </a:r>
              <a:r>
                <a:rPr lang="en-US" sz="3600" dirty="0" smtClean="0">
                  <a:solidFill>
                    <a:schemeClr val="bg1"/>
                  </a:solidFill>
                  <a:latin typeface="Segoe UI Light" pitchFamily="34" charset="0"/>
                </a:rPr>
                <a:t>Inc said </a:t>
              </a:r>
              <a:r>
                <a:rPr lang="en-US" sz="3600" dirty="0">
                  <a:solidFill>
                    <a:schemeClr val="bg1"/>
                  </a:solidFill>
                  <a:latin typeface="Segoe UI Light" pitchFamily="34" charset="0"/>
                </a:rPr>
                <a:t>it would have forecast $2 million more in 2015 revenue if it had hit its 2014 hiring goals for new sales reps in 2014. </a:t>
              </a:r>
              <a:r>
                <a:rPr lang="en-US" sz="3600" b="1" dirty="0">
                  <a:solidFill>
                    <a:schemeClr val="bg1"/>
                  </a:solidFill>
                  <a:latin typeface="Segoe UI Light" pitchFamily="34" charset="0"/>
                </a:rPr>
                <a:t>The time spent bringing new reps up to speed means the company doesn’t see the full benefit of their productivity until </a:t>
              </a:r>
              <a:r>
                <a:rPr lang="en-US" sz="3600" b="1" u="sng" dirty="0">
                  <a:solidFill>
                    <a:schemeClr val="bg1"/>
                  </a:solidFill>
                  <a:latin typeface="Segoe UI Light" pitchFamily="34" charset="0"/>
                </a:rPr>
                <a:t>12 to 18 months into their tenure</a:t>
              </a:r>
              <a:r>
                <a:rPr lang="en-US" sz="3600" dirty="0" smtClean="0">
                  <a:solidFill>
                    <a:schemeClr val="bg1"/>
                  </a:solidFill>
                  <a:latin typeface="Segoe UI Light" pitchFamily="34" charset="0"/>
                </a:rPr>
                <a:t>.</a:t>
              </a:r>
            </a:p>
          </p:txBody>
        </p:sp>
        <p:sp>
          <p:nvSpPr>
            <p:cNvPr id="8" name="Rectangle 7"/>
            <p:cNvSpPr/>
            <p:nvPr/>
          </p:nvSpPr>
          <p:spPr>
            <a:xfrm>
              <a:off x="75286" y="6966086"/>
              <a:ext cx="10781808" cy="369332"/>
            </a:xfrm>
            <a:prstGeom prst="rect">
              <a:avLst/>
            </a:prstGeom>
          </p:spPr>
          <p:txBody>
            <a:bodyPr wrap="square">
              <a:spAutoFit/>
            </a:bodyPr>
            <a:lstStyle/>
            <a:p>
              <a:r>
                <a:rPr lang="en-US" dirty="0"/>
                <a:t>Source: http://www.wsj.com/articles/why-its-so-hard-to-fill-sales-jobs-1423002730</a:t>
              </a:r>
            </a:p>
          </p:txBody>
        </p:sp>
      </p:grpSp>
      <p:pic>
        <p:nvPicPr>
          <p:cNvPr id="11" name="Picture 10"/>
          <p:cNvPicPr>
            <a:picLocks noChangeAspect="1"/>
          </p:cNvPicPr>
          <p:nvPr/>
        </p:nvPicPr>
        <p:blipFill>
          <a:blip r:embed="rId3"/>
          <a:stretch>
            <a:fillRect/>
          </a:stretch>
        </p:blipFill>
        <p:spPr>
          <a:xfrm>
            <a:off x="9432221" y="201611"/>
            <a:ext cx="1657350" cy="1104900"/>
          </a:xfrm>
          <a:prstGeom prst="rect">
            <a:avLst/>
          </a:prstGeom>
        </p:spPr>
      </p:pic>
    </p:spTree>
    <p:extLst>
      <p:ext uri="{BB962C8B-B14F-4D97-AF65-F5344CB8AC3E}">
        <p14:creationId xmlns:p14="http://schemas.microsoft.com/office/powerpoint/2010/main" val="6300188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Support</a:t>
            </a:r>
            <a:endParaRPr lang="en-US" dirty="0"/>
          </a:p>
        </p:txBody>
      </p:sp>
      <p:pic>
        <p:nvPicPr>
          <p:cNvPr id="4" name="Picture 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74624" y="479775"/>
            <a:ext cx="4689593" cy="6050699"/>
          </a:xfrm>
          <a:prstGeom prst="rect">
            <a:avLst/>
          </a:prstGeom>
        </p:spPr>
      </p:pic>
    </p:spTree>
    <p:extLst>
      <p:ext uri="{BB962C8B-B14F-4D97-AF65-F5344CB8AC3E}">
        <p14:creationId xmlns:p14="http://schemas.microsoft.com/office/powerpoint/2010/main" val="224006265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7fD__FhxlTY/UFcU1m127eI/AAAAAAAABz4/qWVVLSABPMw/s1600/caspost_com-man-cant-sleep.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31"/>
          <a:stretch/>
        </p:blipFill>
        <p:spPr bwMode="auto">
          <a:xfrm>
            <a:off x="-28347" y="-17639"/>
            <a:ext cx="12464821" cy="70121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2. Understand the stakeholders</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
        <p:nvSpPr>
          <p:cNvPr id="5" name="Rectangle 4"/>
          <p:cNvSpPr/>
          <p:nvPr/>
        </p:nvSpPr>
        <p:spPr>
          <a:xfrm>
            <a:off x="6766871" y="1627966"/>
            <a:ext cx="5457132" cy="4966097"/>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pPr marL="571500" indent="-571500">
              <a:buFont typeface="Arial" panose="020B0604020202020204" pitchFamily="34" charset="0"/>
              <a:buChar char="•"/>
            </a:pPr>
            <a:r>
              <a:rPr lang="en-US" sz="4400" dirty="0" smtClean="0">
                <a:latin typeface="+mj-lt"/>
              </a:rPr>
              <a:t>Who are they?</a:t>
            </a:r>
          </a:p>
          <a:p>
            <a:pPr marL="571500" indent="-571500">
              <a:buFont typeface="Arial" panose="020B0604020202020204" pitchFamily="34" charset="0"/>
              <a:buChar char="•"/>
            </a:pPr>
            <a:r>
              <a:rPr lang="en-US" sz="4400" dirty="0" smtClean="0">
                <a:latin typeface="+mj-lt"/>
              </a:rPr>
              <a:t>What keeps them up at night?</a:t>
            </a:r>
          </a:p>
          <a:p>
            <a:pPr marL="571500" indent="-571500">
              <a:buFont typeface="Arial" panose="020B0604020202020204" pitchFamily="34" charset="0"/>
              <a:buChar char="•"/>
            </a:pPr>
            <a:r>
              <a:rPr lang="en-US" sz="4400" dirty="0" smtClean="0">
                <a:latin typeface="+mj-lt"/>
              </a:rPr>
              <a:t>How are they already measured?</a:t>
            </a:r>
          </a:p>
          <a:p>
            <a:pPr marL="571500" indent="-571500">
              <a:buFont typeface="Arial" panose="020B0604020202020204" pitchFamily="34" charset="0"/>
              <a:buChar char="•"/>
            </a:pPr>
            <a:r>
              <a:rPr lang="en-US" sz="4400" dirty="0" smtClean="0">
                <a:latin typeface="+mj-lt"/>
              </a:rPr>
              <a:t>What do you need to tell them?</a:t>
            </a:r>
            <a:endParaRPr lang="en-US" sz="4400" dirty="0">
              <a:latin typeface="+mj-lt"/>
            </a:endParaRPr>
          </a:p>
        </p:txBody>
      </p:sp>
    </p:spTree>
    <p:extLst>
      <p:ext uri="{BB962C8B-B14F-4D97-AF65-F5344CB8AC3E}">
        <p14:creationId xmlns:p14="http://schemas.microsoft.com/office/powerpoint/2010/main" val="577267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245822" y="1350089"/>
            <a:ext cx="2928479" cy="5134550"/>
            <a:chOff x="3245822" y="1187990"/>
            <a:chExt cx="2928479" cy="5134550"/>
          </a:xfrm>
        </p:grpSpPr>
        <p:sp>
          <p:nvSpPr>
            <p:cNvPr id="6" name="Rectangle 5"/>
            <p:cNvSpPr/>
            <p:nvPr/>
          </p:nvSpPr>
          <p:spPr bwMode="auto">
            <a:xfrm>
              <a:off x="3245822" y="1187990"/>
              <a:ext cx="2928479" cy="1188706"/>
            </a:xfrm>
            <a:prstGeom prst="rect">
              <a:avLst/>
            </a:prstGeom>
            <a:solidFill>
              <a:srgbClr val="42642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Relevant to stakeholders</a:t>
              </a:r>
              <a:endParaRPr lang="en-US" sz="3200" dirty="0">
                <a:gradFill>
                  <a:gsLst>
                    <a:gs pos="0">
                      <a:srgbClr val="FFFFFF"/>
                    </a:gs>
                    <a:gs pos="100000">
                      <a:srgbClr val="FFFFFF"/>
                    </a:gs>
                  </a:gsLst>
                  <a:lin ang="5400000" scaled="0"/>
                </a:gradFill>
                <a:latin typeface="+mj-lt"/>
              </a:endParaRP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6216" y="2346586"/>
              <a:ext cx="2918085" cy="3975954"/>
            </a:xfrm>
            <a:prstGeom prst="rect">
              <a:avLst/>
            </a:prstGeom>
          </p:spPr>
        </p:pic>
      </p:grpSp>
      <p:grpSp>
        <p:nvGrpSpPr>
          <p:cNvPr id="14" name="Group 13"/>
          <p:cNvGrpSpPr/>
          <p:nvPr/>
        </p:nvGrpSpPr>
        <p:grpSpPr>
          <a:xfrm>
            <a:off x="6330994" y="1350089"/>
            <a:ext cx="2928482" cy="5164660"/>
            <a:chOff x="6330994" y="1187990"/>
            <a:chExt cx="2928482" cy="5164660"/>
          </a:xfrm>
        </p:grpSpPr>
        <p:sp>
          <p:nvSpPr>
            <p:cNvPr id="7" name="Rectangle 6"/>
            <p:cNvSpPr/>
            <p:nvPr/>
          </p:nvSpPr>
          <p:spPr bwMode="auto">
            <a:xfrm>
              <a:off x="6330997" y="1187990"/>
              <a:ext cx="2928479" cy="1188706"/>
            </a:xfrm>
            <a:prstGeom prst="rect">
              <a:avLst/>
            </a:prstGeom>
            <a:solidFill>
              <a:srgbClr val="20292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Collected at a reasonable cost</a:t>
              </a:r>
              <a:endParaRPr lang="en-US" sz="3200" dirty="0">
                <a:gradFill>
                  <a:gsLst>
                    <a:gs pos="0">
                      <a:srgbClr val="FFFFFF"/>
                    </a:gs>
                    <a:gs pos="100000">
                      <a:srgbClr val="FFFFFF"/>
                    </a:gs>
                  </a:gsLst>
                  <a:lin ang="5400000" scaled="0"/>
                </a:gradFill>
                <a:latin typeface="+mj-lt"/>
              </a:endParaRPr>
            </a:p>
          </p:txBody>
        </p:sp>
        <p:pic>
          <p:nvPicPr>
            <p:cNvPr id="10" name="Picture 9"/>
            <p:cNvPicPr>
              <a:picLocks noChangeAspect="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6330994" y="2376696"/>
              <a:ext cx="2928481" cy="3975954"/>
            </a:xfrm>
            <a:prstGeom prst="rect">
              <a:avLst/>
            </a:prstGeom>
          </p:spPr>
        </p:pic>
      </p:grpSp>
      <p:grpSp>
        <p:nvGrpSpPr>
          <p:cNvPr id="15" name="Group 14"/>
          <p:cNvGrpSpPr/>
          <p:nvPr/>
        </p:nvGrpSpPr>
        <p:grpSpPr>
          <a:xfrm>
            <a:off x="9416168" y="1350089"/>
            <a:ext cx="2928482" cy="5164660"/>
            <a:chOff x="9416168" y="1187990"/>
            <a:chExt cx="2928482" cy="5164660"/>
          </a:xfrm>
        </p:grpSpPr>
        <p:sp>
          <p:nvSpPr>
            <p:cNvPr id="8" name="Rectangle 7"/>
            <p:cNvSpPr/>
            <p:nvPr/>
          </p:nvSpPr>
          <p:spPr bwMode="auto">
            <a:xfrm>
              <a:off x="9416171" y="1187990"/>
              <a:ext cx="2928479" cy="1188706"/>
            </a:xfrm>
            <a:prstGeom prst="rect">
              <a:avLst/>
            </a:prstGeom>
            <a:solidFill>
              <a:srgbClr val="DCC15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Balanced</a:t>
              </a:r>
              <a:endParaRPr lang="en-US" sz="3200" b="1" dirty="0">
                <a:gradFill>
                  <a:gsLst>
                    <a:gs pos="0">
                      <a:srgbClr val="FFFFFF"/>
                    </a:gs>
                    <a:gs pos="100000">
                      <a:srgbClr val="FFFFFF"/>
                    </a:gs>
                  </a:gsLst>
                  <a:lin ang="5400000" scaled="0"/>
                </a:gradFill>
                <a:latin typeface="+mj-lt"/>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16168" y="2376696"/>
              <a:ext cx="2928482" cy="3975954"/>
            </a:xfrm>
            <a:prstGeom prst="rect">
              <a:avLst/>
            </a:prstGeom>
          </p:spPr>
        </p:pic>
      </p:grpSp>
      <p:grpSp>
        <p:nvGrpSpPr>
          <p:cNvPr id="17" name="Group 16"/>
          <p:cNvGrpSpPr/>
          <p:nvPr/>
        </p:nvGrpSpPr>
        <p:grpSpPr>
          <a:xfrm>
            <a:off x="160646" y="1350089"/>
            <a:ext cx="2928480" cy="5119495"/>
            <a:chOff x="160646" y="1350089"/>
            <a:chExt cx="2928480" cy="5119495"/>
          </a:xfrm>
        </p:grpSpPr>
        <p:sp>
          <p:nvSpPr>
            <p:cNvPr id="5" name="Rectangle 4"/>
            <p:cNvSpPr/>
            <p:nvPr/>
          </p:nvSpPr>
          <p:spPr bwMode="auto">
            <a:xfrm>
              <a:off x="160647" y="1350089"/>
              <a:ext cx="2928479" cy="1188706"/>
            </a:xfrm>
            <a:prstGeom prst="rect">
              <a:avLst/>
            </a:prstGeom>
            <a:solidFill>
              <a:srgbClr val="77924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Aligned with lifecycle</a:t>
              </a:r>
              <a:endParaRPr lang="en-US" sz="3200" b="1" dirty="0">
                <a:gradFill>
                  <a:gsLst>
                    <a:gs pos="0">
                      <a:srgbClr val="FFFFFF"/>
                    </a:gs>
                    <a:gs pos="100000">
                      <a:srgbClr val="FFFFFF"/>
                    </a:gs>
                  </a:gsLst>
                  <a:lin ang="5400000" scaled="0"/>
                </a:gradFill>
                <a:latin typeface="+mj-lt"/>
              </a:endParaRP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0646" y="2523740"/>
              <a:ext cx="2926049" cy="3945844"/>
            </a:xfrm>
            <a:prstGeom prst="rect">
              <a:avLst/>
            </a:prstGeom>
          </p:spPr>
        </p:pic>
      </p:grpSp>
      <p:sp>
        <p:nvSpPr>
          <p:cNvPr id="20" name="Rectangle 19"/>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3. Identify the measures</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Tree>
    <p:extLst>
      <p:ext uri="{BB962C8B-B14F-4D97-AF65-F5344CB8AC3E}">
        <p14:creationId xmlns:p14="http://schemas.microsoft.com/office/powerpoint/2010/main" val="4279048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your measures are SMART</a:t>
            </a:r>
            <a:endParaRPr lang="en-US" dirty="0"/>
          </a:p>
        </p:txBody>
      </p:sp>
      <p:sp>
        <p:nvSpPr>
          <p:cNvPr id="12" name="Text Placeholder 11"/>
          <p:cNvSpPr>
            <a:spLocks noGrp="1"/>
          </p:cNvSpPr>
          <p:nvPr>
            <p:ph type="body" sz="quarter" idx="4294967295"/>
          </p:nvPr>
        </p:nvSpPr>
        <p:spPr>
          <a:xfrm>
            <a:off x="1865475" y="1417039"/>
            <a:ext cx="6796604" cy="1009507"/>
          </a:xfrm>
        </p:spPr>
        <p:txBody>
          <a:bodyPr/>
          <a:lstStyle/>
          <a:p>
            <a:pPr marL="0" indent="0">
              <a:buNone/>
            </a:pPr>
            <a:r>
              <a:rPr lang="en-US" dirty="0" smtClean="0">
                <a:solidFill>
                  <a:srgbClr val="0072C6"/>
                </a:solidFill>
              </a:rPr>
              <a:t>Specific</a:t>
            </a:r>
          </a:p>
          <a:p>
            <a:pPr marL="0" indent="0">
              <a:buNone/>
            </a:pPr>
            <a:r>
              <a:rPr lang="en-US" sz="1600" dirty="0" smtClean="0">
                <a:solidFill>
                  <a:schemeClr val="tx1"/>
                </a:solidFill>
              </a:rPr>
              <a:t>Clear and well-defined. Answers who, what, why, and where?</a:t>
            </a:r>
            <a:endParaRPr lang="en-US" sz="1600" dirty="0">
              <a:solidFill>
                <a:schemeClr val="tx1"/>
              </a:solidFill>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69179" y="1453449"/>
            <a:ext cx="2104949" cy="233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27163" y="2961929"/>
            <a:ext cx="2121609" cy="200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1126105" y="1515899"/>
            <a:ext cx="640073" cy="636165"/>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S</a:t>
            </a:r>
            <a:endParaRPr lang="en-US" sz="3200" dirty="0">
              <a:gradFill>
                <a:gsLst>
                  <a:gs pos="0">
                    <a:srgbClr val="FFFFFF"/>
                  </a:gs>
                  <a:gs pos="100000">
                    <a:srgbClr val="FFFFFF"/>
                  </a:gs>
                </a:gsLst>
                <a:lin ang="5400000" scaled="0"/>
              </a:gradFill>
              <a:latin typeface="+mj-lt"/>
            </a:endParaRPr>
          </a:p>
        </p:txBody>
      </p:sp>
      <p:sp>
        <p:nvSpPr>
          <p:cNvPr id="7" name="Oval 6"/>
          <p:cNvSpPr/>
          <p:nvPr/>
        </p:nvSpPr>
        <p:spPr bwMode="auto">
          <a:xfrm>
            <a:off x="1122962" y="2496088"/>
            <a:ext cx="640073" cy="636165"/>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M</a:t>
            </a:r>
            <a:endParaRPr lang="en-US" sz="3200" dirty="0">
              <a:gradFill>
                <a:gsLst>
                  <a:gs pos="0">
                    <a:srgbClr val="FFFFFF"/>
                  </a:gs>
                  <a:gs pos="100000">
                    <a:srgbClr val="FFFFFF"/>
                  </a:gs>
                </a:gsLst>
                <a:lin ang="5400000" scaled="0"/>
              </a:gradFill>
              <a:latin typeface="+mj-lt"/>
            </a:endParaRPr>
          </a:p>
        </p:txBody>
      </p:sp>
      <p:sp>
        <p:nvSpPr>
          <p:cNvPr id="8" name="Oval 7"/>
          <p:cNvSpPr/>
          <p:nvPr/>
        </p:nvSpPr>
        <p:spPr bwMode="auto">
          <a:xfrm>
            <a:off x="1122962" y="3476277"/>
            <a:ext cx="640073" cy="636165"/>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A</a:t>
            </a:r>
            <a:endParaRPr lang="en-US" sz="3200" dirty="0">
              <a:gradFill>
                <a:gsLst>
                  <a:gs pos="0">
                    <a:srgbClr val="FFFFFF"/>
                  </a:gs>
                  <a:gs pos="100000">
                    <a:srgbClr val="FFFFFF"/>
                  </a:gs>
                </a:gsLst>
                <a:lin ang="5400000" scaled="0"/>
              </a:gradFill>
              <a:latin typeface="+mj-lt"/>
            </a:endParaRPr>
          </a:p>
        </p:txBody>
      </p:sp>
      <p:sp>
        <p:nvSpPr>
          <p:cNvPr id="9" name="Oval 8"/>
          <p:cNvSpPr/>
          <p:nvPr/>
        </p:nvSpPr>
        <p:spPr bwMode="auto">
          <a:xfrm>
            <a:off x="1122962" y="4456466"/>
            <a:ext cx="640073" cy="636165"/>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R</a:t>
            </a:r>
            <a:endParaRPr lang="en-US" sz="3200" dirty="0">
              <a:gradFill>
                <a:gsLst>
                  <a:gs pos="0">
                    <a:srgbClr val="FFFFFF"/>
                  </a:gs>
                  <a:gs pos="100000">
                    <a:srgbClr val="FFFFFF"/>
                  </a:gs>
                </a:gsLst>
                <a:lin ang="5400000" scaled="0"/>
              </a:gradFill>
              <a:latin typeface="+mj-lt"/>
            </a:endParaRPr>
          </a:p>
        </p:txBody>
      </p:sp>
      <p:sp>
        <p:nvSpPr>
          <p:cNvPr id="10" name="Oval 9"/>
          <p:cNvSpPr/>
          <p:nvPr/>
        </p:nvSpPr>
        <p:spPr bwMode="auto">
          <a:xfrm>
            <a:off x="1122962" y="5436656"/>
            <a:ext cx="640073" cy="636165"/>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T</a:t>
            </a:r>
            <a:endParaRPr lang="en-US" sz="3200" dirty="0">
              <a:gradFill>
                <a:gsLst>
                  <a:gs pos="0">
                    <a:srgbClr val="FFFFFF"/>
                  </a:gs>
                  <a:gs pos="100000">
                    <a:srgbClr val="FFFFFF"/>
                  </a:gs>
                </a:gsLst>
                <a:lin ang="5400000" scaled="0"/>
              </a:gradFill>
              <a:latin typeface="+mj-lt"/>
            </a:endParaRPr>
          </a:p>
        </p:txBody>
      </p:sp>
      <p:sp>
        <p:nvSpPr>
          <p:cNvPr id="13" name="Text Placeholder 11"/>
          <p:cNvSpPr txBox="1">
            <a:spLocks/>
          </p:cNvSpPr>
          <p:nvPr/>
        </p:nvSpPr>
        <p:spPr>
          <a:xfrm>
            <a:off x="1871075" y="2401115"/>
            <a:ext cx="6796604" cy="100950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solidFill>
                  <a:srgbClr val="0072C6"/>
                </a:solidFill>
              </a:rPr>
              <a:t>Measurable</a:t>
            </a:r>
          </a:p>
          <a:p>
            <a:pPr marL="0" indent="0">
              <a:buNone/>
            </a:pPr>
            <a:r>
              <a:rPr lang="en-US" sz="1600" dirty="0" smtClean="0">
                <a:solidFill>
                  <a:schemeClr val="tx1"/>
                </a:solidFill>
              </a:rPr>
              <a:t>Quantifiable and comparable. </a:t>
            </a:r>
            <a:r>
              <a:rPr lang="en-US" sz="1600" dirty="0"/>
              <a:t>Is this something we can really measure? </a:t>
            </a:r>
            <a:endParaRPr lang="en-US" sz="1600" dirty="0">
              <a:solidFill>
                <a:schemeClr val="tx1"/>
              </a:solidFill>
            </a:endParaRPr>
          </a:p>
        </p:txBody>
      </p:sp>
      <p:sp>
        <p:nvSpPr>
          <p:cNvPr id="14" name="Text Placeholder 11"/>
          <p:cNvSpPr txBox="1">
            <a:spLocks/>
          </p:cNvSpPr>
          <p:nvPr/>
        </p:nvSpPr>
        <p:spPr>
          <a:xfrm>
            <a:off x="1871075" y="3385191"/>
            <a:ext cx="7456088" cy="100950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solidFill>
                  <a:srgbClr val="0072C6"/>
                </a:solidFill>
              </a:rPr>
              <a:t>Achievable</a:t>
            </a:r>
          </a:p>
          <a:p>
            <a:pPr marL="0" indent="0">
              <a:buNone/>
            </a:pPr>
            <a:r>
              <a:rPr lang="en-US" sz="1600" dirty="0" smtClean="0">
                <a:solidFill>
                  <a:schemeClr val="tx1"/>
                </a:solidFill>
              </a:rPr>
              <a:t>Realistic and actionable. </a:t>
            </a:r>
            <a:r>
              <a:rPr lang="en-US" sz="1600" dirty="0"/>
              <a:t>Answers </a:t>
            </a:r>
            <a:r>
              <a:rPr lang="en-US" sz="1600" dirty="0" smtClean="0"/>
              <a:t>the question: </a:t>
            </a:r>
            <a:r>
              <a:rPr lang="en-US" sz="1600" dirty="0"/>
              <a:t>“How can this be accomplished?”</a:t>
            </a:r>
            <a:endParaRPr lang="en-US" sz="1600" dirty="0">
              <a:solidFill>
                <a:schemeClr val="tx1"/>
              </a:solidFill>
            </a:endParaRPr>
          </a:p>
        </p:txBody>
      </p:sp>
      <p:sp>
        <p:nvSpPr>
          <p:cNvPr id="15" name="Text Placeholder 11"/>
          <p:cNvSpPr txBox="1">
            <a:spLocks/>
          </p:cNvSpPr>
          <p:nvPr/>
        </p:nvSpPr>
        <p:spPr>
          <a:xfrm>
            <a:off x="1871075" y="4369267"/>
            <a:ext cx="6796604" cy="100950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solidFill>
                  <a:srgbClr val="0072C6"/>
                </a:solidFill>
              </a:rPr>
              <a:t>Relevant</a:t>
            </a:r>
          </a:p>
          <a:p>
            <a:pPr marL="0" indent="0">
              <a:buNone/>
            </a:pPr>
            <a:r>
              <a:rPr lang="en-US" sz="1600" dirty="0"/>
              <a:t>Is this worthwhile? Does this match our needs?</a:t>
            </a:r>
            <a:endParaRPr lang="en-US" sz="1600" dirty="0">
              <a:solidFill>
                <a:schemeClr val="tx1"/>
              </a:solidFill>
            </a:endParaRPr>
          </a:p>
        </p:txBody>
      </p:sp>
      <p:sp>
        <p:nvSpPr>
          <p:cNvPr id="16" name="Text Placeholder 11"/>
          <p:cNvSpPr txBox="1">
            <a:spLocks/>
          </p:cNvSpPr>
          <p:nvPr/>
        </p:nvSpPr>
        <p:spPr>
          <a:xfrm>
            <a:off x="1880085" y="5353344"/>
            <a:ext cx="6796604" cy="100950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smtClean="0">
                <a:solidFill>
                  <a:srgbClr val="0072C6"/>
                </a:solidFill>
              </a:rPr>
              <a:t>Time-bound</a:t>
            </a:r>
          </a:p>
          <a:p>
            <a:pPr marL="0" indent="0">
              <a:buNone/>
            </a:pPr>
            <a:r>
              <a:rPr lang="en-US" sz="1600" dirty="0" smtClean="0"/>
              <a:t>Deadline driven. Grounded to a specific target date.</a:t>
            </a:r>
            <a:endParaRPr lang="en-US" sz="1600" dirty="0">
              <a:solidFill>
                <a:schemeClr val="tx1"/>
              </a:solidFill>
            </a:endParaRPr>
          </a:p>
        </p:txBody>
      </p:sp>
    </p:spTree>
    <p:extLst>
      <p:ext uri="{BB962C8B-B14F-4D97-AF65-F5344CB8AC3E}">
        <p14:creationId xmlns:p14="http://schemas.microsoft.com/office/powerpoint/2010/main" val="115841240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4.bp.blogspot.com/-t332w2jukfw/To8aWGIf61I/AAAAAAAAFOA/QAgnpF8I6yg/s1600/balanc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317"/>
            <a:ext cx="12436475" cy="6998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457580" y="2034237"/>
            <a:ext cx="5212023" cy="4480511"/>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57200" rIns="457200" bIns="457200" numCol="1" rtlCol="0" anchor="t" anchorCtr="0" compatLnSpc="1">
            <a:prstTxWarp prst="textNoShape">
              <a:avLst/>
            </a:prstTxWarp>
          </a:bodyPr>
          <a:lstStyle/>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Performance between points</a:t>
            </a: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Spot trends</a:t>
            </a:r>
          </a:p>
        </p:txBody>
      </p:sp>
      <p:sp>
        <p:nvSpPr>
          <p:cNvPr id="3" name="Rectangle 2"/>
          <p:cNvSpPr/>
          <p:nvPr/>
        </p:nvSpPr>
        <p:spPr bwMode="auto">
          <a:xfrm>
            <a:off x="457580" y="662653"/>
            <a:ext cx="5212023" cy="1188707"/>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latin typeface="+mj-lt"/>
              </a:rPr>
              <a:t>QUANTITATIVE</a:t>
            </a:r>
            <a:endParaRPr lang="en-US" sz="4000" dirty="0">
              <a:gradFill>
                <a:gsLst>
                  <a:gs pos="0">
                    <a:srgbClr val="FFFFFF"/>
                  </a:gs>
                  <a:gs pos="100000">
                    <a:srgbClr val="FFFFFF"/>
                  </a:gs>
                </a:gsLst>
                <a:lin ang="5400000" scaled="0"/>
              </a:gradFill>
              <a:latin typeface="+mj-lt"/>
            </a:endParaRPr>
          </a:p>
        </p:txBody>
      </p:sp>
      <p:sp>
        <p:nvSpPr>
          <p:cNvPr id="6" name="Rectangle 5"/>
          <p:cNvSpPr/>
          <p:nvPr/>
        </p:nvSpPr>
        <p:spPr bwMode="auto">
          <a:xfrm>
            <a:off x="5943920" y="2034237"/>
            <a:ext cx="6126413" cy="4480511"/>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57200" rIns="457200" bIns="457200" numCol="1" rtlCol="0" anchor="t" anchorCtr="0" compatLnSpc="1">
            <a:prstTxWarp prst="textNoShape">
              <a:avLst/>
            </a:prstTxWarp>
          </a:bodyPr>
          <a:lstStyle/>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Provide context</a:t>
            </a: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Used when numbers aren’t </a:t>
            </a:r>
            <a:r>
              <a:rPr lang="en-US" sz="4000" dirty="0" smtClean="0">
                <a:gradFill>
                  <a:gsLst>
                    <a:gs pos="0">
                      <a:srgbClr val="FFFFFF"/>
                    </a:gs>
                    <a:gs pos="100000">
                      <a:srgbClr val="FFFFFF"/>
                    </a:gs>
                  </a:gsLst>
                  <a:lin ang="5400000" scaled="0"/>
                </a:gradFill>
                <a:latin typeface="+mj-lt"/>
              </a:rPr>
              <a:t>easy</a:t>
            </a:r>
            <a:endParaRPr lang="en-US" sz="4000" dirty="0">
              <a:gradFill>
                <a:gsLst>
                  <a:gs pos="0">
                    <a:srgbClr val="FFFFFF"/>
                  </a:gs>
                  <a:gs pos="100000">
                    <a:srgbClr val="FFFFFF"/>
                  </a:gs>
                </a:gsLst>
                <a:lin ang="5400000" scaled="0"/>
              </a:gradFill>
              <a:latin typeface="+mj-lt"/>
            </a:endParaRP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Used at early project stages </a:t>
            </a:r>
            <a:endParaRPr lang="en-US" sz="4000" dirty="0" smtClean="0">
              <a:gradFill>
                <a:gsLst>
                  <a:gs pos="0">
                    <a:srgbClr val="FFFFFF"/>
                  </a:gs>
                  <a:gs pos="100000">
                    <a:srgbClr val="FFFFFF"/>
                  </a:gs>
                </a:gsLst>
                <a:lin ang="5400000" scaled="0"/>
              </a:gradFill>
              <a:latin typeface="+mj-lt"/>
            </a:endParaRPr>
          </a:p>
          <a:p>
            <a:pPr marL="571500" indent="-571500" defTabSz="932472" fontAlgn="base">
              <a:spcBef>
                <a:spcPct val="0"/>
              </a:spcBef>
              <a:spcAft>
                <a:spcPct val="0"/>
              </a:spcAft>
              <a:buFont typeface="Arial" panose="020B0604020202020204" pitchFamily="34" charset="0"/>
              <a:buChar char="•"/>
            </a:pPr>
            <a:r>
              <a:rPr lang="en-US" sz="4000" dirty="0" smtClean="0">
                <a:gradFill>
                  <a:gsLst>
                    <a:gs pos="0">
                      <a:srgbClr val="FFFFFF"/>
                    </a:gs>
                    <a:gs pos="100000">
                      <a:srgbClr val="FFFFFF"/>
                    </a:gs>
                  </a:gsLst>
                  <a:lin ang="5400000" scaled="0"/>
                </a:gradFill>
                <a:latin typeface="+mj-lt"/>
              </a:rPr>
              <a:t>Richer (stories)</a:t>
            </a:r>
            <a:endParaRPr lang="en-US" sz="4000" dirty="0">
              <a:gradFill>
                <a:gsLst>
                  <a:gs pos="0">
                    <a:srgbClr val="FFFFFF"/>
                  </a:gs>
                  <a:gs pos="100000">
                    <a:srgbClr val="FFFFFF"/>
                  </a:gs>
                </a:gsLst>
                <a:lin ang="5400000" scaled="0"/>
              </a:gradFill>
              <a:latin typeface="+mj-lt"/>
            </a:endParaRPr>
          </a:p>
        </p:txBody>
      </p:sp>
      <p:sp>
        <p:nvSpPr>
          <p:cNvPr id="7" name="Rectangle 6"/>
          <p:cNvSpPr/>
          <p:nvPr/>
        </p:nvSpPr>
        <p:spPr bwMode="auto">
          <a:xfrm>
            <a:off x="5943920" y="662653"/>
            <a:ext cx="6126413" cy="1188707"/>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latin typeface="+mj-lt"/>
              </a:rPr>
              <a:t>QUALITATIVE</a:t>
            </a:r>
            <a:endParaRPr lang="en-US" sz="4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24473380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78423"/>
          </a:xfrm>
        </p:spPr>
        <p:txBody>
          <a:bodyPr/>
          <a:lstStyle/>
          <a:p>
            <a:r>
              <a:rPr lang="en-US" dirty="0" smtClean="0"/>
              <a:t>Hours per week/year to execute a process</a:t>
            </a:r>
          </a:p>
          <a:p>
            <a:pPr lvl="1"/>
            <a:r>
              <a:rPr lang="en-US" dirty="0" smtClean="0"/>
              <a:t>T x E x N x S</a:t>
            </a:r>
          </a:p>
          <a:p>
            <a:pPr lvl="1"/>
            <a:r>
              <a:rPr lang="en-US" dirty="0" smtClean="0">
                <a:solidFill>
                  <a:srgbClr val="FF0000"/>
                </a:solidFill>
              </a:rPr>
              <a:t>Time</a:t>
            </a:r>
            <a:r>
              <a:rPr lang="en-US" dirty="0" smtClean="0"/>
              <a:t> on Task (in minutes)</a:t>
            </a:r>
          </a:p>
          <a:p>
            <a:pPr lvl="1"/>
            <a:r>
              <a:rPr lang="en-US" dirty="0" smtClean="0"/>
              <a:t>Number of </a:t>
            </a:r>
            <a:r>
              <a:rPr lang="en-US" dirty="0" smtClean="0">
                <a:solidFill>
                  <a:srgbClr val="FF0000"/>
                </a:solidFill>
              </a:rPr>
              <a:t>Employees</a:t>
            </a:r>
            <a:r>
              <a:rPr lang="en-US" dirty="0" smtClean="0"/>
              <a:t> performing the task</a:t>
            </a:r>
          </a:p>
          <a:p>
            <a:pPr lvl="1"/>
            <a:r>
              <a:rPr lang="en-US" dirty="0" smtClean="0">
                <a:solidFill>
                  <a:srgbClr val="FF0000"/>
                </a:solidFill>
              </a:rPr>
              <a:t>Number</a:t>
            </a:r>
            <a:r>
              <a:rPr lang="en-US" dirty="0" smtClean="0"/>
              <a:t> of times per week/year a typical employee performs that task</a:t>
            </a:r>
          </a:p>
          <a:p>
            <a:pPr lvl="1"/>
            <a:r>
              <a:rPr lang="en-US" dirty="0" smtClean="0"/>
              <a:t>Average loaded </a:t>
            </a:r>
            <a:r>
              <a:rPr lang="en-US" dirty="0" smtClean="0">
                <a:solidFill>
                  <a:srgbClr val="FF0000"/>
                </a:solidFill>
              </a:rPr>
              <a:t>Salary</a:t>
            </a:r>
            <a:r>
              <a:rPr lang="en-US" dirty="0" smtClean="0"/>
              <a:t> per minute</a:t>
            </a:r>
          </a:p>
          <a:p>
            <a:r>
              <a:rPr lang="en-US" dirty="0" smtClean="0"/>
              <a:t>Number of proposals/contracts per year</a:t>
            </a:r>
          </a:p>
          <a:p>
            <a:r>
              <a:rPr lang="en-US" dirty="0" smtClean="0"/>
              <a:t>Average application training costs</a:t>
            </a:r>
          </a:p>
          <a:p>
            <a:r>
              <a:rPr lang="en-US" dirty="0" smtClean="0"/>
              <a:t>“Time to Talent”</a:t>
            </a:r>
          </a:p>
          <a:p>
            <a:endParaRPr lang="en-US" dirty="0"/>
          </a:p>
        </p:txBody>
      </p:sp>
      <p:sp>
        <p:nvSpPr>
          <p:cNvPr id="3" name="Title 2"/>
          <p:cNvSpPr>
            <a:spLocks noGrp="1"/>
          </p:cNvSpPr>
          <p:nvPr>
            <p:ph type="title"/>
          </p:nvPr>
        </p:nvSpPr>
        <p:spPr/>
        <p:txBody>
          <a:bodyPr/>
          <a:lstStyle/>
          <a:p>
            <a:r>
              <a:rPr lang="en-US" smtClean="0"/>
              <a:t>Quantitative Business Metrics</a:t>
            </a:r>
            <a:endParaRPr lang="en-US" dirty="0"/>
          </a:p>
        </p:txBody>
      </p:sp>
    </p:spTree>
    <p:extLst>
      <p:ext uri="{BB962C8B-B14F-4D97-AF65-F5344CB8AC3E}">
        <p14:creationId xmlns:p14="http://schemas.microsoft.com/office/powerpoint/2010/main" val="31934476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System Metrics</a:t>
            </a:r>
            <a:endParaRPr lang="en-US" dirty="0"/>
          </a:p>
        </p:txBody>
      </p:sp>
      <p:sp>
        <p:nvSpPr>
          <p:cNvPr id="3" name="Text Placeholder 2"/>
          <p:cNvSpPr>
            <a:spLocks noGrp="1"/>
          </p:cNvSpPr>
          <p:nvPr>
            <p:ph type="body" sz="quarter" idx="10"/>
          </p:nvPr>
        </p:nvSpPr>
        <p:spPr>
          <a:xfrm>
            <a:off x="274702" y="1419655"/>
            <a:ext cx="5486399" cy="5250668"/>
          </a:xfrm>
        </p:spPr>
        <p:txBody>
          <a:bodyPr/>
          <a:lstStyle/>
          <a:p>
            <a:r>
              <a:rPr lang="en-US" sz="3200" dirty="0" smtClean="0"/>
              <a:t>Number of New Likes (for the monitoring period)</a:t>
            </a:r>
          </a:p>
          <a:p>
            <a:r>
              <a:rPr lang="en-US" sz="3200" dirty="0" smtClean="0"/>
              <a:t>New Members</a:t>
            </a:r>
          </a:p>
          <a:p>
            <a:r>
              <a:rPr lang="en-US" sz="3200" dirty="0" smtClean="0"/>
              <a:t>New Messages</a:t>
            </a:r>
          </a:p>
          <a:p>
            <a:r>
              <a:rPr lang="en-US" sz="3200" dirty="0" smtClean="0"/>
              <a:t>New Private Messages</a:t>
            </a:r>
          </a:p>
          <a:p>
            <a:r>
              <a:rPr lang="en-US" sz="3200" dirty="0" smtClean="0"/>
              <a:t>New Messages in Groups</a:t>
            </a:r>
          </a:p>
          <a:p>
            <a:r>
              <a:rPr lang="en-US" sz="3200" dirty="0" smtClean="0"/>
              <a:t>New Files</a:t>
            </a:r>
          </a:p>
          <a:p>
            <a:r>
              <a:rPr lang="en-US" sz="3200" dirty="0" smtClean="0"/>
              <a:t>New Pages</a:t>
            </a:r>
          </a:p>
          <a:p>
            <a:r>
              <a:rPr lang="en-US" sz="3200" dirty="0" smtClean="0"/>
              <a:t>Total Members</a:t>
            </a:r>
            <a:endParaRPr lang="en-US" sz="3200" dirty="0"/>
          </a:p>
        </p:txBody>
      </p:sp>
      <p:sp>
        <p:nvSpPr>
          <p:cNvPr id="4" name="Text Placeholder 3"/>
          <p:cNvSpPr>
            <a:spLocks noGrp="1"/>
          </p:cNvSpPr>
          <p:nvPr>
            <p:ph type="body" sz="quarter" idx="11"/>
          </p:nvPr>
        </p:nvSpPr>
        <p:spPr>
          <a:xfrm>
            <a:off x="6675502" y="1419655"/>
            <a:ext cx="5486399" cy="5552289"/>
          </a:xfrm>
        </p:spPr>
        <p:txBody>
          <a:bodyPr/>
          <a:lstStyle/>
          <a:p>
            <a:r>
              <a:rPr lang="en-US" sz="3200" smtClean="0"/>
              <a:t>Views and Downloads by Person</a:t>
            </a:r>
          </a:p>
          <a:p>
            <a:r>
              <a:rPr lang="en-US" sz="3200" smtClean="0"/>
              <a:t>Percentage of Threads Responded to by User Not Mentioned</a:t>
            </a:r>
          </a:p>
          <a:p>
            <a:r>
              <a:rPr lang="en-US" sz="3200" smtClean="0"/>
              <a:t>Percentage of Threads with No Replies</a:t>
            </a:r>
          </a:p>
          <a:p>
            <a:r>
              <a:rPr lang="en-US" sz="3200" smtClean="0"/>
              <a:t>Groups Dashboard</a:t>
            </a:r>
          </a:p>
          <a:p>
            <a:r>
              <a:rPr lang="en-US" sz="3200" smtClean="0"/>
              <a:t>YamJam Dashboard</a:t>
            </a:r>
          </a:p>
          <a:p>
            <a:r>
              <a:rPr lang="en-US" sz="3200" smtClean="0"/>
              <a:t>Top Contributors</a:t>
            </a:r>
            <a:endParaRPr lang="en-US" sz="3200" dirty="0"/>
          </a:p>
        </p:txBody>
      </p:sp>
      <p:sp>
        <p:nvSpPr>
          <p:cNvPr id="5" name="TextBox 4"/>
          <p:cNvSpPr txBox="1"/>
          <p:nvPr/>
        </p:nvSpPr>
        <p:spPr>
          <a:xfrm>
            <a:off x="366141" y="1028409"/>
            <a:ext cx="457195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Native Yammer Metrics</a:t>
            </a:r>
          </a:p>
        </p:txBody>
      </p:sp>
      <p:sp>
        <p:nvSpPr>
          <p:cNvPr id="6" name="TextBox 5"/>
          <p:cNvSpPr txBox="1"/>
          <p:nvPr/>
        </p:nvSpPr>
        <p:spPr>
          <a:xfrm>
            <a:off x="6675502" y="1025187"/>
            <a:ext cx="457195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Third-Party Metrics (</a:t>
            </a:r>
            <a:r>
              <a:rPr lang="en-US" sz="2400" dirty="0" err="1" smtClean="0">
                <a:gradFill>
                  <a:gsLst>
                    <a:gs pos="2917">
                      <a:schemeClr val="tx1"/>
                    </a:gs>
                    <a:gs pos="30000">
                      <a:schemeClr val="tx1"/>
                    </a:gs>
                  </a:gsLst>
                  <a:lin ang="5400000" scaled="0"/>
                </a:gradFill>
              </a:rPr>
              <a:t>TyGraph</a:t>
            </a:r>
            <a:r>
              <a:rPr lang="en-US" sz="2400" dirty="0" smtClean="0">
                <a:gradFill>
                  <a:gsLst>
                    <a:gs pos="2917">
                      <a:schemeClr val="tx1"/>
                    </a:gs>
                    <a:gs pos="30000">
                      <a:schemeClr val="tx1"/>
                    </a:gs>
                  </a:gsLst>
                  <a:lin ang="5400000" scaled="0"/>
                </a:gradFill>
              </a:rPr>
              <a:t>)</a:t>
            </a:r>
          </a:p>
        </p:txBody>
      </p:sp>
      <p:grpSp>
        <p:nvGrpSpPr>
          <p:cNvPr id="9" name="Group 8"/>
          <p:cNvGrpSpPr/>
          <p:nvPr/>
        </p:nvGrpSpPr>
        <p:grpSpPr>
          <a:xfrm>
            <a:off x="380338" y="1863079"/>
            <a:ext cx="5132394" cy="3974138"/>
            <a:chOff x="380338" y="1863079"/>
            <a:chExt cx="5132394" cy="3974138"/>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0338" y="1863079"/>
              <a:ext cx="5132394" cy="3974138"/>
            </a:xfrm>
            <a:prstGeom prst="rect">
              <a:avLst/>
            </a:prstGeom>
          </p:spPr>
        </p:pic>
        <p:sp>
          <p:nvSpPr>
            <p:cNvPr id="8" name="Rectangle 7"/>
            <p:cNvSpPr/>
            <p:nvPr/>
          </p:nvSpPr>
          <p:spPr bwMode="auto">
            <a:xfrm>
              <a:off x="914775" y="2902001"/>
              <a:ext cx="3965032" cy="2285975"/>
            </a:xfrm>
            <a:prstGeom prst="rect">
              <a:avLst/>
            </a:prstGeom>
            <a:solidFill>
              <a:schemeClr val="tx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Yammer metrics are part of </a:t>
              </a:r>
              <a:r>
                <a:rPr lang="en-US" sz="2000" smtClean="0">
                  <a:gradFill>
                    <a:gsLst>
                      <a:gs pos="0">
                        <a:srgbClr val="FFFFFF"/>
                      </a:gs>
                      <a:gs pos="100000">
                        <a:srgbClr val="FFFFFF"/>
                      </a:gs>
                    </a:gsLst>
                    <a:lin ang="5400000" scaled="0"/>
                  </a:gradFill>
                </a:rPr>
                <a:t>the Office </a:t>
              </a:r>
              <a:r>
                <a:rPr lang="en-US" sz="2000" dirty="0" smtClean="0">
                  <a:gradFill>
                    <a:gsLst>
                      <a:gs pos="0">
                        <a:srgbClr val="FFFFFF"/>
                      </a:gs>
                      <a:gs pos="100000">
                        <a:srgbClr val="FFFFFF"/>
                      </a:gs>
                    </a:gsLst>
                    <a:lin ang="5400000" scaled="0"/>
                  </a:gradFill>
                </a:rPr>
                <a:t>365 Admin console.</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For more info, watch:</a:t>
              </a:r>
            </a:p>
            <a:p>
              <a:pPr algn="ctr" defTabSz="932472" fontAlgn="base">
                <a:spcBef>
                  <a:spcPct val="0"/>
                </a:spcBef>
                <a:spcAft>
                  <a:spcPct val="0"/>
                </a:spcAft>
              </a:pPr>
              <a:r>
                <a:rPr lang="en-US" sz="1600" dirty="0">
                  <a:gradFill>
                    <a:gsLst>
                      <a:gs pos="0">
                        <a:srgbClr val="FFFFFF"/>
                      </a:gs>
                      <a:gs pos="100000">
                        <a:srgbClr val="FFFFFF"/>
                      </a:gs>
                    </a:gsLst>
                    <a:lin ang="5400000" scaled="0"/>
                  </a:gradFill>
                </a:rPr>
                <a:t>https://channel9.msdn.com/Events/Ignite/2015/BRK2119</a:t>
              </a:r>
            </a:p>
          </p:txBody>
        </p:sp>
      </p:grpSp>
    </p:spTree>
    <p:extLst>
      <p:ext uri="{BB962C8B-B14F-4D97-AF65-F5344CB8AC3E}">
        <p14:creationId xmlns:p14="http://schemas.microsoft.com/office/powerpoint/2010/main" val="2036286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2034238"/>
            <a:ext cx="11887200" cy="4050340"/>
          </a:xfrm>
        </p:spPr>
        <p:txBody>
          <a:bodyPr/>
          <a:lstStyle/>
          <a:p>
            <a:r>
              <a:rPr lang="en-US" sz="3600" dirty="0" smtClean="0"/>
              <a:t>Conversations that include participants who weren’t addressed or @mentioned</a:t>
            </a:r>
          </a:p>
          <a:p>
            <a:pPr lvl="1"/>
            <a:r>
              <a:rPr lang="en-US" sz="2000" dirty="0" smtClean="0"/>
              <a:t>These are connections that would never have happened in email – which is inherently private.</a:t>
            </a:r>
          </a:p>
          <a:p>
            <a:r>
              <a:rPr lang="en-US" sz="3600" dirty="0" smtClean="0"/>
              <a:t>Conversations with an ask for examples (that have an answer)</a:t>
            </a:r>
          </a:p>
          <a:p>
            <a:pPr lvl="1"/>
            <a:r>
              <a:rPr lang="en-US" sz="2000" dirty="0" smtClean="0"/>
              <a:t>These shared assets might have only been exchanged privately – with more limited reach.</a:t>
            </a:r>
          </a:p>
          <a:p>
            <a:r>
              <a:rPr lang="en-US" sz="3600" dirty="0" smtClean="0"/>
              <a:t>Conversations with a value tag</a:t>
            </a:r>
          </a:p>
          <a:p>
            <a:pPr lvl="1"/>
            <a:r>
              <a:rPr lang="en-US" sz="2000" dirty="0" smtClean="0"/>
              <a:t>E.g. #</a:t>
            </a:r>
            <a:r>
              <a:rPr lang="en-US" sz="2000" dirty="0" err="1" smtClean="0"/>
              <a:t>YamWin</a:t>
            </a:r>
            <a:endParaRPr lang="en-US" sz="2000" dirty="0"/>
          </a:p>
        </p:txBody>
      </p:sp>
      <p:sp>
        <p:nvSpPr>
          <p:cNvPr id="3" name="Title 2"/>
          <p:cNvSpPr>
            <a:spLocks noGrp="1"/>
          </p:cNvSpPr>
          <p:nvPr>
            <p:ph type="title"/>
          </p:nvPr>
        </p:nvSpPr>
        <p:spPr/>
        <p:txBody>
          <a:bodyPr/>
          <a:lstStyle/>
          <a:p>
            <a:r>
              <a:rPr lang="en-US" dirty="0" smtClean="0"/>
              <a:t>Look for system metrics that might be a proxy for something more valuable</a:t>
            </a:r>
            <a:endParaRPr lang="en-US" dirty="0"/>
          </a:p>
        </p:txBody>
      </p:sp>
    </p:spTree>
    <p:extLst>
      <p:ext uri="{BB962C8B-B14F-4D97-AF65-F5344CB8AC3E}">
        <p14:creationId xmlns:p14="http://schemas.microsoft.com/office/powerpoint/2010/main" val="13132242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a baseline</a:t>
            </a:r>
            <a:endParaRPr lang="en-US" dirty="0"/>
          </a:p>
        </p:txBody>
      </p:sp>
      <p:sp>
        <p:nvSpPr>
          <p:cNvPr id="3" name="Text Placeholder 2"/>
          <p:cNvSpPr>
            <a:spLocks noGrp="1"/>
          </p:cNvSpPr>
          <p:nvPr>
            <p:ph type="body" sz="quarter" idx="10"/>
          </p:nvPr>
        </p:nvSpPr>
        <p:spPr>
          <a:xfrm>
            <a:off x="274638" y="1212850"/>
            <a:ext cx="7772379" cy="3754874"/>
          </a:xfrm>
        </p:spPr>
        <p:txBody>
          <a:bodyPr/>
          <a:lstStyle/>
          <a:p>
            <a:r>
              <a:rPr lang="en-US" dirty="0" smtClean="0"/>
              <a:t>Evaluate where you are before getting started</a:t>
            </a:r>
          </a:p>
          <a:p>
            <a:r>
              <a:rPr lang="en-US" dirty="0" smtClean="0"/>
              <a:t>Use surveys, benchmarking, and existing key performance indicators</a:t>
            </a:r>
          </a:p>
          <a:p>
            <a:r>
              <a:rPr lang="en-US" dirty="0" smtClean="0"/>
              <a:t>If you don’t know where you are starting, how do you know where you are going and if you are making progress?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9895" y="1302726"/>
            <a:ext cx="3445898" cy="4594531"/>
          </a:xfrm>
          <a:prstGeom prst="rect">
            <a:avLst/>
          </a:prstGeom>
        </p:spPr>
      </p:pic>
    </p:spTree>
    <p:extLst>
      <p:ext uri="{BB962C8B-B14F-4D97-AF65-F5344CB8AC3E}">
        <p14:creationId xmlns:p14="http://schemas.microsoft.com/office/powerpoint/2010/main" val="3295915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a:t>
            </a:fld>
            <a:endParaRPr kumimoji="0"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4" y="-1"/>
            <a:ext cx="12434711" cy="6994525"/>
          </a:xfrm>
          <a:prstGeom prst="rect">
            <a:avLst/>
          </a:prstGeom>
        </p:spPr>
      </p:pic>
      <p:sp>
        <p:nvSpPr>
          <p:cNvPr id="5" name="TextBox 4"/>
          <p:cNvSpPr txBox="1"/>
          <p:nvPr/>
        </p:nvSpPr>
        <p:spPr>
          <a:xfrm>
            <a:off x="622617" y="563652"/>
            <a:ext cx="7149959" cy="2399139"/>
          </a:xfrm>
          <a:prstGeom prst="rect">
            <a:avLst/>
          </a:prstGeom>
          <a:noFill/>
        </p:spPr>
        <p:txBody>
          <a:bodyPr wrap="square" rtlCol="0">
            <a:spAutoFit/>
          </a:bodyPr>
          <a:lstStyle/>
          <a:p>
            <a:pPr algn="ctr"/>
            <a:r>
              <a:rPr lang="en-US" sz="7343" b="1" dirty="0">
                <a:solidFill>
                  <a:srgbClr val="000000"/>
                </a:solidFill>
              </a:rPr>
              <a:t>“Collaborative working”</a:t>
            </a:r>
          </a:p>
        </p:txBody>
      </p:sp>
      <p:sp>
        <p:nvSpPr>
          <p:cNvPr id="6" name="TextBox 5"/>
          <p:cNvSpPr txBox="1"/>
          <p:nvPr/>
        </p:nvSpPr>
        <p:spPr>
          <a:xfrm>
            <a:off x="5212408" y="4063108"/>
            <a:ext cx="7149959" cy="2399139"/>
          </a:xfrm>
          <a:prstGeom prst="rect">
            <a:avLst/>
          </a:prstGeom>
          <a:noFill/>
        </p:spPr>
        <p:txBody>
          <a:bodyPr wrap="square" rtlCol="0">
            <a:spAutoFit/>
          </a:bodyPr>
          <a:lstStyle/>
          <a:p>
            <a:pPr algn="ctr"/>
            <a:r>
              <a:rPr lang="en-US" sz="7343" b="1" dirty="0">
                <a:solidFill>
                  <a:srgbClr val="000000"/>
                </a:solidFill>
              </a:rPr>
              <a:t>“Employee engagement”</a:t>
            </a:r>
          </a:p>
        </p:txBody>
      </p:sp>
    </p:spTree>
    <p:extLst>
      <p:ext uri="{BB962C8B-B14F-4D97-AF65-F5344CB8AC3E}">
        <p14:creationId xmlns:p14="http://schemas.microsoft.com/office/powerpoint/2010/main" val="6784223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Metrics: We need story!</a:t>
            </a:r>
            <a:endParaRPr lang="en-US" dirty="0"/>
          </a:p>
        </p:txBody>
      </p:sp>
      <p:sp>
        <p:nvSpPr>
          <p:cNvPr id="3" name="Text Placeholder 2"/>
          <p:cNvSpPr>
            <a:spLocks noGrp="1"/>
          </p:cNvSpPr>
          <p:nvPr>
            <p:ph type="body" sz="quarter" idx="10"/>
          </p:nvPr>
        </p:nvSpPr>
        <p:spPr>
          <a:xfrm>
            <a:off x="274638" y="1212850"/>
            <a:ext cx="7223745" cy="3754874"/>
          </a:xfrm>
        </p:spPr>
        <p:txBody>
          <a:bodyPr/>
          <a:lstStyle/>
          <a:p>
            <a:r>
              <a:rPr lang="en-US" dirty="0" smtClean="0"/>
              <a:t>Narrative is the way we simplify and make sense of a complex world.</a:t>
            </a:r>
          </a:p>
          <a:p>
            <a:r>
              <a:rPr lang="en-US" dirty="0" smtClean="0"/>
              <a:t>You can’t compel change if your stakeholders don’t understand what you have done.</a:t>
            </a:r>
          </a:p>
          <a:p>
            <a:r>
              <a:rPr lang="en-US" dirty="0" smtClean="0"/>
              <a:t>Stories with data provide evidence - “serious anecdotes”</a:t>
            </a:r>
          </a:p>
        </p:txBody>
      </p:sp>
      <p:pic>
        <p:nvPicPr>
          <p:cNvPr id="3074" name="Picture 2" descr="http://ts1.mm.bing.net/th?&amp;id=HN.608016199625474304&amp;w=304&amp;h=300&amp;c=0&amp;pid=1.9&amp;rs=0&amp;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59319" y="1759921"/>
            <a:ext cx="5761314" cy="355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32927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90" y="164600"/>
            <a:ext cx="12259026" cy="6719067"/>
          </a:xfrm>
          <a:prstGeom prst="rect">
            <a:avLst/>
          </a:prstGeom>
          <a:solidFill>
            <a:schemeClr val="bg1"/>
          </a:solidFill>
        </p:spPr>
      </p:pic>
      <p:grpSp>
        <p:nvGrpSpPr>
          <p:cNvPr id="15" name="Group 14"/>
          <p:cNvGrpSpPr/>
          <p:nvPr/>
        </p:nvGrpSpPr>
        <p:grpSpPr>
          <a:xfrm>
            <a:off x="739736" y="1885661"/>
            <a:ext cx="3466843" cy="4263331"/>
            <a:chOff x="1892980" y="2335725"/>
            <a:chExt cx="3399174" cy="4180116"/>
          </a:xfrm>
        </p:grpSpPr>
        <p:sp>
          <p:nvSpPr>
            <p:cNvPr id="9" name="AutoShape 11"/>
            <p:cNvSpPr>
              <a:spLocks/>
            </p:cNvSpPr>
            <p:nvPr/>
          </p:nvSpPr>
          <p:spPr bwMode="auto">
            <a:xfrm>
              <a:off x="1892980" y="4904690"/>
              <a:ext cx="3399174" cy="1611151"/>
            </a:xfrm>
            <a:prstGeom prst="accentBorderCallout2">
              <a:avLst>
                <a:gd name="adj1" fmla="val 8824"/>
                <a:gd name="adj2" fmla="val 103532"/>
                <a:gd name="adj3" fmla="val 8824"/>
                <a:gd name="adj4" fmla="val 107505"/>
                <a:gd name="adj5" fmla="val -108764"/>
                <a:gd name="adj6" fmla="val 80022"/>
              </a:avLst>
            </a:prstGeom>
            <a:solidFill>
              <a:schemeClr val="bg1"/>
            </a:solidFill>
            <a:ln w="28575">
              <a:solidFill>
                <a:schemeClr val="tx1"/>
              </a:solidFill>
              <a:miter lim="800000"/>
              <a:headEnd/>
              <a:tailEnd/>
            </a:ln>
            <a:effectLst/>
          </p:spPr>
          <p:txBody>
            <a:bodyPr/>
            <a:lstStyle/>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a:p>
              <a:pPr>
                <a:spcBef>
                  <a:spcPct val="50000"/>
                </a:spcBef>
                <a:buClr>
                  <a:srgbClr val="3399FF"/>
                </a:buClr>
                <a:buSzPct val="200000"/>
                <a:buFont typeface="Wingdings" pitchFamily="2" charset="2"/>
                <a:buChar char=""/>
              </a:pPr>
              <a:r>
                <a:rPr lang="en-US" sz="2000" dirty="0">
                  <a:latin typeface="+mj-lt"/>
                  <a:cs typeface="Times New Roman" pitchFamily="18" charset="0"/>
                </a:rPr>
                <a:t>Meanwhile, two scientists in the US had deep experience in protocols for this area.</a:t>
              </a:r>
              <a:endParaRPr lang="en-US" sz="1224" dirty="0">
                <a:latin typeface="+mj-lt"/>
                <a:cs typeface="Times New Roman" pitchFamily="18" charset="0"/>
              </a:endParaRPr>
            </a:p>
          </p:txBody>
        </p:sp>
        <p:pic>
          <p:nvPicPr>
            <p:cNvPr id="10" name="Picture 12" descr="Click To Preview"/>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5553" r="84447"/>
                      </a14:imgEffect>
                    </a14:imgLayer>
                  </a14:imgProps>
                </a:ext>
                <a:ext uri="{28A0092B-C50C-407E-A947-70E740481C1C}">
                  <a14:useLocalDpi xmlns:a14="http://schemas.microsoft.com/office/drawing/2010/main"/>
                </a:ext>
              </a:extLst>
            </a:blip>
            <a:srcRect l="6941" r="6941"/>
            <a:stretch>
              <a:fillRect/>
            </a:stretch>
          </p:blipFill>
          <p:spPr bwMode="auto">
            <a:xfrm>
              <a:off x="4277044" y="2335725"/>
              <a:ext cx="58261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lick To Download"/>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375" b="89844" l="9434" r="89623"/>
                      </a14:imgEffect>
                    </a14:imgLayer>
                  </a14:imgProps>
                </a:ext>
                <a:ext uri="{28A0092B-C50C-407E-A947-70E740481C1C}">
                  <a14:useLocalDpi xmlns:a14="http://schemas.microsoft.com/office/drawing/2010/main"/>
                </a:ext>
              </a:extLst>
            </a:blip>
            <a:srcRect/>
            <a:stretch>
              <a:fillRect/>
            </a:stretch>
          </p:blipFill>
          <p:spPr bwMode="auto">
            <a:xfrm>
              <a:off x="3915823" y="2748124"/>
              <a:ext cx="577850"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6127827" y="1521415"/>
            <a:ext cx="5576750" cy="2026039"/>
            <a:chOff x="6034047" y="1947862"/>
            <a:chExt cx="5467898" cy="1986493"/>
          </a:xfrm>
        </p:grpSpPr>
        <p:sp>
          <p:nvSpPr>
            <p:cNvPr id="6" name="AutoShape 8"/>
            <p:cNvSpPr>
              <a:spLocks/>
            </p:cNvSpPr>
            <p:nvPr/>
          </p:nvSpPr>
          <p:spPr bwMode="auto">
            <a:xfrm>
              <a:off x="7710447" y="1947862"/>
              <a:ext cx="3791498" cy="1986493"/>
            </a:xfrm>
            <a:prstGeom prst="accentBorderCallout1">
              <a:avLst>
                <a:gd name="adj1" fmla="val 6819"/>
                <a:gd name="adj2" fmla="val -3088"/>
                <a:gd name="adj3" fmla="val 30457"/>
                <a:gd name="adj4" fmla="val -33034"/>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3399FF"/>
                </a:buClr>
                <a:buSzPct val="200000"/>
                <a:buFont typeface="Wingdings" pitchFamily="2" charset="2"/>
                <a:buNone/>
              </a:pPr>
              <a:r>
                <a:rPr lang="en-US" sz="1224" dirty="0">
                  <a:latin typeface="Verdana" pitchFamily="34" charset="0"/>
                  <a:cs typeface="Times New Roman" pitchFamily="18" charset="0"/>
                </a:rPr>
                <a:t> </a:t>
              </a:r>
            </a:p>
            <a:p>
              <a:pPr marL="351343" indent="-351343">
                <a:spcBef>
                  <a:spcPct val="50000"/>
                </a:spcBef>
                <a:buClr>
                  <a:srgbClr val="3399FF"/>
                </a:buClr>
                <a:buSzPct val="200000"/>
                <a:buFont typeface="Wingdings" pitchFamily="2" charset="2"/>
                <a:buChar char=""/>
              </a:pPr>
              <a:r>
                <a:rPr lang="en-US" sz="2000" dirty="0">
                  <a:latin typeface="+mj-lt"/>
                  <a:cs typeface="Times New Roman" pitchFamily="18" charset="0"/>
                </a:rPr>
                <a:t>A scientist with Thrombotic &amp; Joint Diseases in Germany began at to isolate and culture macrophages and needed some help.  </a:t>
              </a:r>
            </a:p>
          </p:txBody>
        </p:sp>
        <p:pic>
          <p:nvPicPr>
            <p:cNvPr id="12" name="Picture 14" descr="Click To Preview"/>
            <p:cNvPicPr>
              <a:picLocks noChangeAspect="1" noChangeArrowheads="1"/>
            </p:cNvPicPr>
            <p:nvPr/>
          </p:nvPicPr>
          <p:blipFill>
            <a:blip r:embed="rId8" cstate="email">
              <a:extLst>
                <a:ext uri="{28A0092B-C50C-407E-A947-70E740481C1C}">
                  <a14:useLocalDpi xmlns:a14="http://schemas.microsoft.com/office/drawing/2010/main"/>
                </a:ext>
              </a:extLst>
            </a:blip>
            <a:srcRect l="5206" r="8676"/>
            <a:stretch>
              <a:fillRect/>
            </a:stretch>
          </p:blipFill>
          <p:spPr bwMode="auto">
            <a:xfrm>
              <a:off x="6034047" y="2160587"/>
              <a:ext cx="582612" cy="73183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Case Study: The Power of Story</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Tree>
    <p:extLst>
      <p:ext uri="{BB962C8B-B14F-4D97-AF65-F5344CB8AC3E}">
        <p14:creationId xmlns:p14="http://schemas.microsoft.com/office/powerpoint/2010/main" val="2583111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90" y="164600"/>
            <a:ext cx="12259026" cy="6719067"/>
          </a:xfrm>
          <a:prstGeom prst="rect">
            <a:avLst/>
          </a:prstGeom>
          <a:solidFill>
            <a:schemeClr val="bg1"/>
          </a:solidFill>
        </p:spPr>
      </p:pic>
      <p:grpSp>
        <p:nvGrpSpPr>
          <p:cNvPr id="15" name="Group 14"/>
          <p:cNvGrpSpPr/>
          <p:nvPr/>
        </p:nvGrpSpPr>
        <p:grpSpPr>
          <a:xfrm>
            <a:off x="2802847" y="1885662"/>
            <a:ext cx="962623" cy="1188064"/>
            <a:chOff x="3915823" y="2335725"/>
            <a:chExt cx="943834" cy="1164874"/>
          </a:xfrm>
        </p:grpSpPr>
        <p:pic>
          <p:nvPicPr>
            <p:cNvPr id="10" name="Picture 12" descr="Click To Preview"/>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5553" r="84447"/>
                      </a14:imgEffect>
                    </a14:imgLayer>
                  </a14:imgProps>
                </a:ext>
                <a:ext uri="{28A0092B-C50C-407E-A947-70E740481C1C}">
                  <a14:useLocalDpi xmlns:a14="http://schemas.microsoft.com/office/drawing/2010/main"/>
                </a:ext>
              </a:extLst>
            </a:blip>
            <a:srcRect l="6941" r="6941"/>
            <a:stretch>
              <a:fillRect/>
            </a:stretch>
          </p:blipFill>
          <p:spPr bwMode="auto">
            <a:xfrm>
              <a:off x="4277044" y="2335725"/>
              <a:ext cx="58261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lick To Download"/>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375" b="89844" l="9434" r="89623"/>
                      </a14:imgEffect>
                    </a14:imgLayer>
                  </a14:imgProps>
                </a:ext>
                <a:ext uri="{28A0092B-C50C-407E-A947-70E740481C1C}">
                  <a14:useLocalDpi xmlns:a14="http://schemas.microsoft.com/office/drawing/2010/main"/>
                </a:ext>
              </a:extLst>
            </a:blip>
            <a:srcRect/>
            <a:stretch>
              <a:fillRect/>
            </a:stretch>
          </p:blipFill>
          <p:spPr bwMode="auto">
            <a:xfrm>
              <a:off x="3915823" y="2748124"/>
              <a:ext cx="577850"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989661" y="1738375"/>
            <a:ext cx="7849713" cy="2767391"/>
            <a:chOff x="3989661" y="1738375"/>
            <a:chExt cx="7849713" cy="2767391"/>
          </a:xfrm>
        </p:grpSpPr>
        <p:pic>
          <p:nvPicPr>
            <p:cNvPr id="12" name="Picture 14" descr="Click To Preview"/>
            <p:cNvPicPr>
              <a:picLocks noChangeAspect="1" noChangeArrowheads="1"/>
            </p:cNvPicPr>
            <p:nvPr/>
          </p:nvPicPr>
          <p:blipFill>
            <a:blip r:embed="rId8" cstate="email">
              <a:extLst>
                <a:ext uri="{28A0092B-C50C-407E-A947-70E740481C1C}">
                  <a14:useLocalDpi xmlns:a14="http://schemas.microsoft.com/office/drawing/2010/main"/>
                </a:ext>
              </a:extLst>
            </a:blip>
            <a:srcRect l="5206" r="8676"/>
            <a:stretch>
              <a:fillRect/>
            </a:stretch>
          </p:blipFill>
          <p:spPr bwMode="auto">
            <a:xfrm>
              <a:off x="6127824" y="1738375"/>
              <a:ext cx="594210" cy="74640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989661" y="2258863"/>
              <a:ext cx="7849713" cy="2246903"/>
              <a:chOff x="4051350" y="2727923"/>
              <a:chExt cx="8059461" cy="2203046"/>
            </a:xfrm>
          </p:grpSpPr>
          <p:sp>
            <p:nvSpPr>
              <p:cNvPr id="16" name="AutoShape 17"/>
              <p:cNvSpPr>
                <a:spLocks noChangeArrowheads="1"/>
              </p:cNvSpPr>
              <p:nvPr/>
            </p:nvSpPr>
            <p:spPr bwMode="auto">
              <a:xfrm flipH="1" flipV="1">
                <a:off x="4051350" y="2897731"/>
                <a:ext cx="1965119" cy="527105"/>
              </a:xfrm>
              <a:custGeom>
                <a:avLst/>
                <a:gdLst>
                  <a:gd name="G0" fmla="+- -308120 0 0"/>
                  <a:gd name="G1" fmla="+- -11796480 0 0"/>
                  <a:gd name="G2" fmla="+- -308120 0 -11796480"/>
                  <a:gd name="G3" fmla="+- 10800 0 0"/>
                  <a:gd name="G4" fmla="+- 0 0 -308120"/>
                  <a:gd name="T0" fmla="*/ 360 256 1"/>
                  <a:gd name="T1" fmla="*/ 0 256 1"/>
                  <a:gd name="G5" fmla="+- G2 T0 T1"/>
                  <a:gd name="G6" fmla="?: G2 G2 G5"/>
                  <a:gd name="G7" fmla="+- 0 0 G6"/>
                  <a:gd name="G8" fmla="+- 8503 0 0"/>
                  <a:gd name="G9" fmla="+- 0 0 -11796480"/>
                  <a:gd name="G10" fmla="+- 8503 0 2700"/>
                  <a:gd name="G11" fmla="cos G10 -308120"/>
                  <a:gd name="G12" fmla="sin G10 -308120"/>
                  <a:gd name="G13" fmla="cos 13500 -308120"/>
                  <a:gd name="G14" fmla="sin 13500 -308120"/>
                  <a:gd name="G15" fmla="+- G11 10800 0"/>
                  <a:gd name="G16" fmla="+- G12 10800 0"/>
                  <a:gd name="G17" fmla="+- G13 10800 0"/>
                  <a:gd name="G18" fmla="+- G14 10800 0"/>
                  <a:gd name="G19" fmla="*/ 8503 1 2"/>
                  <a:gd name="G20" fmla="+- G19 5400 0"/>
                  <a:gd name="G21" fmla="cos G20 -308120"/>
                  <a:gd name="G22" fmla="sin G20 -308120"/>
                  <a:gd name="G23" fmla="+- G21 10800 0"/>
                  <a:gd name="G24" fmla="+- G12 G23 G22"/>
                  <a:gd name="G25" fmla="+- G22 G23 G11"/>
                  <a:gd name="G26" fmla="cos 10800 -308120"/>
                  <a:gd name="G27" fmla="sin 10800 -308120"/>
                  <a:gd name="G28" fmla="cos 8503 -308120"/>
                  <a:gd name="G29" fmla="sin 8503 -308120"/>
                  <a:gd name="G30" fmla="+- G26 10800 0"/>
                  <a:gd name="G31" fmla="+- G27 10800 0"/>
                  <a:gd name="G32" fmla="+- G28 10800 0"/>
                  <a:gd name="G33" fmla="+- G29 10800 0"/>
                  <a:gd name="G34" fmla="+- G19 5400 0"/>
                  <a:gd name="G35" fmla="cos G34 -11796480"/>
                  <a:gd name="G36" fmla="sin G34 -11796480"/>
                  <a:gd name="G37" fmla="+/ -11796480 -308120 2"/>
                  <a:gd name="T2" fmla="*/ 180 256 1"/>
                  <a:gd name="T3" fmla="*/ 0 256 1"/>
                  <a:gd name="G38" fmla="+- G37 T2 T3"/>
                  <a:gd name="G39" fmla="?: G2 G37 G38"/>
                  <a:gd name="G40" fmla="cos 10800 G39"/>
                  <a:gd name="G41" fmla="sin 10800 G39"/>
                  <a:gd name="G42" fmla="cos 8503 G39"/>
                  <a:gd name="G43" fmla="sin 8503 G39"/>
                  <a:gd name="G44" fmla="+- G40 10800 0"/>
                  <a:gd name="G45" fmla="+- G41 10800 0"/>
                  <a:gd name="G46" fmla="+- G42 10800 0"/>
                  <a:gd name="G47" fmla="+- G43 10800 0"/>
                  <a:gd name="G48" fmla="+- G35 10800 0"/>
                  <a:gd name="G49" fmla="+- G36 10800 0"/>
                  <a:gd name="T4" fmla="*/ 10357 w 21600"/>
                  <a:gd name="T5" fmla="*/ 9 h 21600"/>
                  <a:gd name="T6" fmla="*/ 1148 w 21600"/>
                  <a:gd name="T7" fmla="*/ 10800 h 21600"/>
                  <a:gd name="T8" fmla="*/ 10451 w 21600"/>
                  <a:gd name="T9" fmla="*/ 2304 h 21600"/>
                  <a:gd name="T10" fmla="*/ 24254 w 21600"/>
                  <a:gd name="T11" fmla="*/ 9693 h 21600"/>
                  <a:gd name="T12" fmla="*/ 20735 w 21600"/>
                  <a:gd name="T13" fmla="*/ 13844 h 21600"/>
                  <a:gd name="T14" fmla="*/ 16583 w 21600"/>
                  <a:gd name="T15" fmla="*/ 10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74" y="10103"/>
                    </a:moveTo>
                    <a:cubicBezTo>
                      <a:pt x="18911" y="5692"/>
                      <a:pt x="15225" y="2297"/>
                      <a:pt x="10800" y="2297"/>
                    </a:cubicBezTo>
                    <a:cubicBezTo>
                      <a:pt x="6103" y="2297"/>
                      <a:pt x="2297" y="6103"/>
                      <a:pt x="2297" y="10800"/>
                    </a:cubicBezTo>
                    <a:lnTo>
                      <a:pt x="0" y="10800"/>
                    </a:lnTo>
                    <a:cubicBezTo>
                      <a:pt x="0" y="4835"/>
                      <a:pt x="4835" y="0"/>
                      <a:pt x="10800" y="0"/>
                    </a:cubicBezTo>
                    <a:cubicBezTo>
                      <a:pt x="16421" y="0"/>
                      <a:pt x="21102" y="4312"/>
                      <a:pt x="21563" y="9914"/>
                    </a:cubicBezTo>
                    <a:lnTo>
                      <a:pt x="24254" y="9693"/>
                    </a:lnTo>
                    <a:lnTo>
                      <a:pt x="20735" y="13844"/>
                    </a:lnTo>
                    <a:lnTo>
                      <a:pt x="16583" y="10324"/>
                    </a:lnTo>
                    <a:lnTo>
                      <a:pt x="19274" y="10103"/>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36" dirty="0"/>
              </a:p>
            </p:txBody>
          </p:sp>
          <p:sp>
            <p:nvSpPr>
              <p:cNvPr id="17" name="AutoShape 10"/>
              <p:cNvSpPr>
                <a:spLocks/>
              </p:cNvSpPr>
              <p:nvPr/>
            </p:nvSpPr>
            <p:spPr bwMode="auto">
              <a:xfrm>
                <a:off x="7310190" y="2727923"/>
                <a:ext cx="4800621" cy="2203046"/>
              </a:xfrm>
              <a:prstGeom prst="accentBorderCallout1">
                <a:avLst>
                  <a:gd name="adj1" fmla="val 10343"/>
                  <a:gd name="adj2" fmla="val -2176"/>
                  <a:gd name="adj3" fmla="val 651"/>
                  <a:gd name="adj4" fmla="val -7703"/>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3399FF"/>
                  </a:buClr>
                  <a:buSzPct val="200000"/>
                  <a:buFont typeface="Wingdings" pitchFamily="2" charset="2"/>
                  <a:buNone/>
                </a:pPr>
                <a:r>
                  <a:rPr lang="en-US" sz="1224" dirty="0">
                    <a:latin typeface="Verdana" pitchFamily="34" charset="0"/>
                    <a:cs typeface="Times New Roman" pitchFamily="18" charset="0"/>
                  </a:rPr>
                  <a:t> </a:t>
                </a:r>
              </a:p>
              <a:p>
                <a:pPr marL="291436" indent="-291436">
                  <a:spcBef>
                    <a:spcPct val="50000"/>
                  </a:spcBef>
                  <a:buClr>
                    <a:srgbClr val="3399FF"/>
                  </a:buClr>
                  <a:buSzPct val="200000"/>
                  <a:buFont typeface="Wingdings" pitchFamily="2" charset="2"/>
                  <a:buChar char=""/>
                </a:pPr>
                <a:r>
                  <a:rPr lang="en-US" sz="2000" dirty="0">
                    <a:latin typeface="+mj-lt"/>
                    <a:cs typeface="Times New Roman" pitchFamily="18" charset="0"/>
                  </a:rPr>
                  <a:t>The German scientist consulted the intranet and found that expertise existed within the company and contacted the two scientists his search identified.</a:t>
                </a:r>
              </a:p>
            </p:txBody>
          </p:sp>
        </p:grpSp>
      </p:grpSp>
      <p:grpSp>
        <p:nvGrpSpPr>
          <p:cNvPr id="4" name="Group 3"/>
          <p:cNvGrpSpPr/>
          <p:nvPr/>
        </p:nvGrpSpPr>
        <p:grpSpPr>
          <a:xfrm>
            <a:off x="366141" y="1912901"/>
            <a:ext cx="5572346" cy="4748157"/>
            <a:chOff x="366141" y="1912901"/>
            <a:chExt cx="5572346" cy="4748157"/>
          </a:xfrm>
        </p:grpSpPr>
        <p:sp>
          <p:nvSpPr>
            <p:cNvPr id="18" name="AutoShape 16"/>
            <p:cNvSpPr>
              <a:spLocks noChangeArrowheads="1"/>
            </p:cNvSpPr>
            <p:nvPr/>
          </p:nvSpPr>
          <p:spPr bwMode="auto">
            <a:xfrm>
              <a:off x="3867064" y="1912901"/>
              <a:ext cx="2071423" cy="571881"/>
            </a:xfrm>
            <a:custGeom>
              <a:avLst/>
              <a:gdLst>
                <a:gd name="G0" fmla="+- -308120 0 0"/>
                <a:gd name="G1" fmla="+- -11796480 0 0"/>
                <a:gd name="G2" fmla="+- -308120 0 -11796480"/>
                <a:gd name="G3" fmla="+- 10800 0 0"/>
                <a:gd name="G4" fmla="+- 0 0 -308120"/>
                <a:gd name="T0" fmla="*/ 360 256 1"/>
                <a:gd name="T1" fmla="*/ 0 256 1"/>
                <a:gd name="G5" fmla="+- G2 T0 T1"/>
                <a:gd name="G6" fmla="?: G2 G2 G5"/>
                <a:gd name="G7" fmla="+- 0 0 G6"/>
                <a:gd name="G8" fmla="+- 8503 0 0"/>
                <a:gd name="G9" fmla="+- 0 0 -11796480"/>
                <a:gd name="G10" fmla="+- 8503 0 2700"/>
                <a:gd name="G11" fmla="cos G10 -308120"/>
                <a:gd name="G12" fmla="sin G10 -308120"/>
                <a:gd name="G13" fmla="cos 13500 -308120"/>
                <a:gd name="G14" fmla="sin 13500 -308120"/>
                <a:gd name="G15" fmla="+- G11 10800 0"/>
                <a:gd name="G16" fmla="+- G12 10800 0"/>
                <a:gd name="G17" fmla="+- G13 10800 0"/>
                <a:gd name="G18" fmla="+- G14 10800 0"/>
                <a:gd name="G19" fmla="*/ 8503 1 2"/>
                <a:gd name="G20" fmla="+- G19 5400 0"/>
                <a:gd name="G21" fmla="cos G20 -308120"/>
                <a:gd name="G22" fmla="sin G20 -308120"/>
                <a:gd name="G23" fmla="+- G21 10800 0"/>
                <a:gd name="G24" fmla="+- G12 G23 G22"/>
                <a:gd name="G25" fmla="+- G22 G23 G11"/>
                <a:gd name="G26" fmla="cos 10800 -308120"/>
                <a:gd name="G27" fmla="sin 10800 -308120"/>
                <a:gd name="G28" fmla="cos 8503 -308120"/>
                <a:gd name="G29" fmla="sin 8503 -308120"/>
                <a:gd name="G30" fmla="+- G26 10800 0"/>
                <a:gd name="G31" fmla="+- G27 10800 0"/>
                <a:gd name="G32" fmla="+- G28 10800 0"/>
                <a:gd name="G33" fmla="+- G29 10800 0"/>
                <a:gd name="G34" fmla="+- G19 5400 0"/>
                <a:gd name="G35" fmla="cos G34 -11796480"/>
                <a:gd name="G36" fmla="sin G34 -11796480"/>
                <a:gd name="G37" fmla="+/ -11796480 -308120 2"/>
                <a:gd name="T2" fmla="*/ 180 256 1"/>
                <a:gd name="T3" fmla="*/ 0 256 1"/>
                <a:gd name="G38" fmla="+- G37 T2 T3"/>
                <a:gd name="G39" fmla="?: G2 G37 G38"/>
                <a:gd name="G40" fmla="cos 10800 G39"/>
                <a:gd name="G41" fmla="sin 10800 G39"/>
                <a:gd name="G42" fmla="cos 8503 G39"/>
                <a:gd name="G43" fmla="sin 8503 G39"/>
                <a:gd name="G44" fmla="+- G40 10800 0"/>
                <a:gd name="G45" fmla="+- G41 10800 0"/>
                <a:gd name="G46" fmla="+- G42 10800 0"/>
                <a:gd name="G47" fmla="+- G43 10800 0"/>
                <a:gd name="G48" fmla="+- G35 10800 0"/>
                <a:gd name="G49" fmla="+- G36 10800 0"/>
                <a:gd name="T4" fmla="*/ 10357 w 21600"/>
                <a:gd name="T5" fmla="*/ 9 h 21600"/>
                <a:gd name="T6" fmla="*/ 1148 w 21600"/>
                <a:gd name="T7" fmla="*/ 10800 h 21600"/>
                <a:gd name="T8" fmla="*/ 10451 w 21600"/>
                <a:gd name="T9" fmla="*/ 2304 h 21600"/>
                <a:gd name="T10" fmla="*/ 24254 w 21600"/>
                <a:gd name="T11" fmla="*/ 9693 h 21600"/>
                <a:gd name="T12" fmla="*/ 20735 w 21600"/>
                <a:gd name="T13" fmla="*/ 13844 h 21600"/>
                <a:gd name="T14" fmla="*/ 16583 w 21600"/>
                <a:gd name="T15" fmla="*/ 10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74" y="10103"/>
                  </a:moveTo>
                  <a:cubicBezTo>
                    <a:pt x="18911" y="5692"/>
                    <a:pt x="15225" y="2297"/>
                    <a:pt x="10800" y="2297"/>
                  </a:cubicBezTo>
                  <a:cubicBezTo>
                    <a:pt x="6103" y="2297"/>
                    <a:pt x="2297" y="6103"/>
                    <a:pt x="2297" y="10800"/>
                  </a:cubicBezTo>
                  <a:lnTo>
                    <a:pt x="0" y="10800"/>
                  </a:lnTo>
                  <a:cubicBezTo>
                    <a:pt x="0" y="4835"/>
                    <a:pt x="4835" y="0"/>
                    <a:pt x="10800" y="0"/>
                  </a:cubicBezTo>
                  <a:cubicBezTo>
                    <a:pt x="16421" y="0"/>
                    <a:pt x="21102" y="4312"/>
                    <a:pt x="21563" y="9914"/>
                  </a:cubicBezTo>
                  <a:lnTo>
                    <a:pt x="24254" y="9693"/>
                  </a:lnTo>
                  <a:lnTo>
                    <a:pt x="20735" y="13844"/>
                  </a:lnTo>
                  <a:lnTo>
                    <a:pt x="16583" y="10324"/>
                  </a:lnTo>
                  <a:lnTo>
                    <a:pt x="19274" y="10103"/>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36" dirty="0"/>
            </a:p>
          </p:txBody>
        </p:sp>
        <p:sp>
          <p:nvSpPr>
            <p:cNvPr id="19" name="AutoShape 14"/>
            <p:cNvSpPr>
              <a:spLocks/>
            </p:cNvSpPr>
            <p:nvPr/>
          </p:nvSpPr>
          <p:spPr bwMode="auto">
            <a:xfrm>
              <a:off x="366141" y="4505766"/>
              <a:ext cx="4228378" cy="2155292"/>
            </a:xfrm>
            <a:prstGeom prst="accentBorderCallout2">
              <a:avLst>
                <a:gd name="adj1" fmla="val 5843"/>
                <a:gd name="adj2" fmla="val 103185"/>
                <a:gd name="adj3" fmla="val 1947"/>
                <a:gd name="adj4" fmla="val 100899"/>
                <a:gd name="adj5" fmla="val -68901"/>
                <a:gd name="adj6" fmla="val 69353"/>
              </a:avLst>
            </a:prstGeom>
            <a:solidFill>
              <a:schemeClr val="bg1"/>
            </a:solidFill>
            <a:ln w="28575">
              <a:solidFill>
                <a:schemeClr val="tx1"/>
              </a:solidFill>
              <a:miter lim="800000"/>
              <a:headEnd/>
              <a:tailEnd/>
            </a:ln>
            <a:effectLst/>
          </p:spPr>
          <p:txBody>
            <a:bodyPr/>
            <a:lstStyle/>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a:p>
              <a:pPr>
                <a:spcBef>
                  <a:spcPct val="50000"/>
                </a:spcBef>
                <a:buClr>
                  <a:srgbClr val="3399FF"/>
                </a:buClr>
                <a:buSzPct val="200000"/>
                <a:buFont typeface="Wingdings" pitchFamily="2" charset="2"/>
                <a:buChar char=""/>
              </a:pPr>
              <a:r>
                <a:rPr lang="en-US" sz="2000" dirty="0">
                  <a:latin typeface="+mj-lt"/>
                  <a:cs typeface="Times New Roman" pitchFamily="18" charset="0"/>
                </a:rPr>
                <a:t>Both scientists quickly responded with assistance.  One helped him with culturing protocols and the other helped him with information on magnetic cell sorting.</a:t>
              </a:r>
            </a:p>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p:txBody>
        </p:sp>
      </p:grpSp>
      <p:sp>
        <p:nvSpPr>
          <p:cNvPr id="20" name="Rectangle 15"/>
          <p:cNvSpPr>
            <a:spLocks noChangeArrowheads="1"/>
          </p:cNvSpPr>
          <p:nvPr/>
        </p:nvSpPr>
        <p:spPr bwMode="auto">
          <a:xfrm>
            <a:off x="5761042" y="4799010"/>
            <a:ext cx="6410121" cy="1908215"/>
          </a:xfrm>
          <a:prstGeom prst="rect">
            <a:avLst/>
          </a:prstGeom>
          <a:solidFill>
            <a:srgbClr val="6868D3">
              <a:alpha val="80000"/>
            </a:srgbClr>
          </a:solidFill>
          <a:ln w="28575">
            <a:noFill/>
            <a:miter lim="800000"/>
            <a:headEnd/>
            <a:tailEnd/>
          </a:ln>
          <a:effectLst/>
          <a:extLst/>
        </p:spPr>
        <p:txBody>
          <a:bodyPr wrap="square" lIns="182880" tIns="91440" bIns="91440" anchor="ctr">
            <a:spAutoFit/>
          </a:bodyPr>
          <a:lstStyle/>
          <a:p>
            <a:pPr>
              <a:spcBef>
                <a:spcPct val="50000"/>
              </a:spcBef>
              <a:buClr>
                <a:schemeClr val="folHlink"/>
              </a:buClr>
            </a:pPr>
            <a:r>
              <a:rPr lang="en-US" sz="2800" dirty="0">
                <a:solidFill>
                  <a:schemeClr val="bg1"/>
                </a:solidFill>
                <a:latin typeface="+mj-lt"/>
              </a:rPr>
              <a:t>Benefit:  The German scientist was able to leverage existing internal expertise and, in the process, </a:t>
            </a:r>
            <a:r>
              <a:rPr lang="en-US" sz="2800" b="1" dirty="0">
                <a:solidFill>
                  <a:schemeClr val="bg1"/>
                </a:solidFill>
                <a:latin typeface="+mj-lt"/>
              </a:rPr>
              <a:t>reduce his research effort by four weeks</a:t>
            </a:r>
            <a:r>
              <a:rPr lang="en-US" sz="2800" dirty="0">
                <a:solidFill>
                  <a:schemeClr val="bg1"/>
                </a:solidFill>
                <a:latin typeface="+mj-lt"/>
              </a:rPr>
              <a:t>.</a:t>
            </a:r>
          </a:p>
        </p:txBody>
      </p:sp>
    </p:spTree>
    <p:extLst>
      <p:ext uri="{BB962C8B-B14F-4D97-AF65-F5344CB8AC3E}">
        <p14:creationId xmlns:p14="http://schemas.microsoft.com/office/powerpoint/2010/main" val="1076199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029530" y="0"/>
            <a:ext cx="7406945" cy="6994525"/>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800" dirty="0" smtClean="0">
                <a:latin typeface="+mj-lt"/>
              </a:rPr>
              <a:t>“… not </a:t>
            </a:r>
            <a:r>
              <a:rPr lang="en-US" sz="4800" dirty="0">
                <a:latin typeface="+mj-lt"/>
              </a:rPr>
              <a:t>everything that can be counted counts, </a:t>
            </a:r>
            <a:endParaRPr lang="en-US" sz="4800" dirty="0" smtClean="0">
              <a:latin typeface="+mj-lt"/>
            </a:endParaRPr>
          </a:p>
          <a:p>
            <a:pPr algn="ctr" defTabSz="932472" fontAlgn="base">
              <a:spcBef>
                <a:spcPct val="0"/>
              </a:spcBef>
              <a:spcAft>
                <a:spcPct val="0"/>
              </a:spcAft>
            </a:pPr>
            <a:r>
              <a:rPr lang="en-US" sz="4800" dirty="0" smtClean="0">
                <a:latin typeface="+mj-lt"/>
              </a:rPr>
              <a:t>and </a:t>
            </a:r>
            <a:r>
              <a:rPr lang="en-US" sz="4800" dirty="0">
                <a:latin typeface="+mj-lt"/>
              </a:rPr>
              <a:t>not everything that counts can be counted</a:t>
            </a:r>
            <a:r>
              <a:rPr lang="en-US" sz="4800" dirty="0" smtClean="0">
                <a:latin typeface="+mj-lt"/>
              </a:rPr>
              <a:t>.</a:t>
            </a:r>
          </a:p>
          <a:p>
            <a:pPr algn="ctr" defTabSz="932472" fontAlgn="base">
              <a:spcBef>
                <a:spcPct val="0"/>
              </a:spcBef>
              <a:spcAft>
                <a:spcPct val="0"/>
              </a:spcAft>
            </a:pPr>
            <a:endParaRPr lang="en-US" sz="4800" dirty="0" smtClean="0">
              <a:latin typeface="+mj-lt"/>
            </a:endParaRPr>
          </a:p>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 William Bruce Cameron (sociologist)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latin typeface="+mj-lt"/>
              </a:rPr>
              <a:t>[</a:t>
            </a:r>
            <a:r>
              <a:rPr lang="en-US" sz="2000" dirty="0">
                <a:gradFill>
                  <a:gsLst>
                    <a:gs pos="0">
                      <a:srgbClr val="FFFFFF"/>
                    </a:gs>
                    <a:gs pos="100000">
                      <a:srgbClr val="FFFFFF"/>
                    </a:gs>
                  </a:gsLst>
                  <a:lin ang="5400000" scaled="0"/>
                </a:gradFill>
                <a:latin typeface="+mj-lt"/>
              </a:rPr>
              <a:t>Informal Sociology: A Casual Introduction to Sociological Thinking (1963)]</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32" y="2399994"/>
            <a:ext cx="4913660" cy="4389072"/>
          </a:xfrm>
          <a:prstGeom prst="rect">
            <a:avLst/>
          </a:prstGeom>
        </p:spPr>
      </p:pic>
      <p:sp>
        <p:nvSpPr>
          <p:cNvPr id="6" name="TextBox 5"/>
          <p:cNvSpPr txBox="1"/>
          <p:nvPr/>
        </p:nvSpPr>
        <p:spPr>
          <a:xfrm>
            <a:off x="167224" y="479775"/>
            <a:ext cx="4663389" cy="1791260"/>
          </a:xfrm>
          <a:prstGeom prst="rect">
            <a:avLst/>
          </a:prstGeom>
          <a:noFill/>
        </p:spPr>
        <p:txBody>
          <a:bodyPr wrap="square" lIns="182880" tIns="146304" rIns="182880" bIns="146304" rtlCol="0">
            <a:spAutoFit/>
          </a:bodyPr>
          <a:lstStyle/>
          <a:p>
            <a:pPr algn="ctr">
              <a:lnSpc>
                <a:spcPct val="90000"/>
              </a:lnSpc>
              <a:spcAft>
                <a:spcPts val="600"/>
              </a:spcAft>
            </a:pPr>
            <a:r>
              <a:rPr lang="en-US" sz="5400" dirty="0" smtClean="0">
                <a:gradFill>
                  <a:gsLst>
                    <a:gs pos="2917">
                      <a:schemeClr val="tx1"/>
                    </a:gs>
                    <a:gs pos="30000">
                      <a:schemeClr val="tx1"/>
                    </a:gs>
                  </a:gsLst>
                  <a:lin ang="5400000" scaled="0"/>
                </a:gradFill>
                <a:latin typeface="+mj-lt"/>
              </a:rPr>
              <a:t>Measure what matters</a:t>
            </a:r>
          </a:p>
        </p:txBody>
      </p:sp>
    </p:spTree>
    <p:extLst>
      <p:ext uri="{BB962C8B-B14F-4D97-AF65-F5344CB8AC3E}">
        <p14:creationId xmlns:p14="http://schemas.microsoft.com/office/powerpoint/2010/main" val="361611084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451137" cy="7017924"/>
          </a:xfrm>
          <a:prstGeom prst="rect">
            <a:avLst/>
          </a:prstGeom>
        </p:spPr>
      </p:pic>
      <p:sp>
        <p:nvSpPr>
          <p:cNvPr id="6" name="Title 5"/>
          <p:cNvSpPr>
            <a:spLocks noGrp="1"/>
          </p:cNvSpPr>
          <p:nvPr>
            <p:ph type="title"/>
          </p:nvPr>
        </p:nvSpPr>
        <p:spPr>
          <a:solidFill>
            <a:srgbClr val="F2F2F2">
              <a:alpha val="80000"/>
            </a:srgbClr>
          </a:solidFill>
        </p:spPr>
        <p:txBody>
          <a:bodyPr/>
          <a:lstStyle/>
          <a:p>
            <a:r>
              <a:rPr lang="en-US" dirty="0" smtClean="0"/>
              <a:t>Focus on results</a:t>
            </a:r>
            <a:endParaRPr lang="en-US" dirty="0"/>
          </a:p>
        </p:txBody>
      </p:sp>
      <p:sp>
        <p:nvSpPr>
          <p:cNvPr id="2" name="Slide Number Placeholder 1"/>
          <p:cNvSpPr>
            <a:spLocks noGrp="1"/>
          </p:cNvSpPr>
          <p:nvPr>
            <p:ph type="sldNum" sz="quarter" idx="4294967295"/>
          </p:nvPr>
        </p:nvSpPr>
        <p:spPr>
          <a:xfrm>
            <a:off x="9604375" y="6488113"/>
            <a:ext cx="2832100" cy="350837"/>
          </a:xfrm>
          <a:prstGeom prst="rect">
            <a:avLst/>
          </a:prstGeom>
        </p:spPr>
        <p:txBody>
          <a:bodyPr/>
          <a:lstStyle/>
          <a:p>
            <a:fld id="{EA7C8D44-3667-46F6-9772-CC52308E2A7F}" type="slidenum">
              <a:rPr kumimoji="0" lang="en-US" smtClean="0"/>
              <a:pPr/>
              <a:t>34</a:t>
            </a:fld>
            <a:endParaRPr kumimoji="0" lang="en-US" dirty="0"/>
          </a:p>
        </p:txBody>
      </p:sp>
      <p:sp>
        <p:nvSpPr>
          <p:cNvPr id="5" name="Rectangle 4"/>
          <p:cNvSpPr/>
          <p:nvPr/>
        </p:nvSpPr>
        <p:spPr bwMode="auto">
          <a:xfrm>
            <a:off x="733081" y="1588166"/>
            <a:ext cx="10972680" cy="4663389"/>
          </a:xfrm>
          <a:prstGeom prst="rect">
            <a:avLst/>
          </a:prstGeom>
          <a:solidFill>
            <a:srgbClr val="000000">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6637" rIns="457200" bIns="46637" numCol="1" rtlCol="0" anchor="ctr" anchorCtr="0" compatLnSpc="1">
            <a:prstTxWarp prst="textNoShape">
              <a:avLst/>
            </a:prstTxWarp>
          </a:bodyPr>
          <a:lstStyle/>
          <a:p>
            <a:pPr defTabSz="932472" fontAlgn="base">
              <a:spcBef>
                <a:spcPct val="0"/>
              </a:spcBef>
              <a:spcAft>
                <a:spcPct val="0"/>
              </a:spcAft>
            </a:pPr>
            <a:r>
              <a:rPr lang="en-US" sz="4400" dirty="0" smtClean="0">
                <a:latin typeface="+mj-lt"/>
              </a:rPr>
              <a:t>“Adoption </a:t>
            </a:r>
            <a:r>
              <a:rPr lang="en-US" sz="4400" dirty="0">
                <a:latin typeface="+mj-lt"/>
              </a:rPr>
              <a:t>metrics do not address what matters most to each tier of participants (employees, managers, and executives). As long as adoption is the primary measure of success, resistance, at all levels, can block successful social software deployment</a:t>
            </a:r>
            <a:r>
              <a:rPr lang="en-US" sz="4400" dirty="0" smtClean="0">
                <a:latin typeface="+mj-lt"/>
              </a:rPr>
              <a:t>.”</a:t>
            </a:r>
            <a:endParaRPr lang="en-US" sz="4400" dirty="0">
              <a:gradFill>
                <a:gsLst>
                  <a:gs pos="0">
                    <a:srgbClr val="FFFFFF"/>
                  </a:gs>
                  <a:gs pos="100000">
                    <a:srgbClr val="FFFFFF"/>
                  </a:gs>
                </a:gsLst>
                <a:lin ang="5400000" scaled="0"/>
              </a:gradFill>
              <a:latin typeface="+mj-lt"/>
            </a:endParaRPr>
          </a:p>
        </p:txBody>
      </p:sp>
      <p:sp>
        <p:nvSpPr>
          <p:cNvPr id="9" name="Rectangle 8"/>
          <p:cNvSpPr/>
          <p:nvPr/>
        </p:nvSpPr>
        <p:spPr>
          <a:xfrm>
            <a:off x="274639" y="6325613"/>
            <a:ext cx="10113218" cy="646331"/>
          </a:xfrm>
          <a:prstGeom prst="rect">
            <a:avLst/>
          </a:prstGeom>
        </p:spPr>
        <p:txBody>
          <a:bodyPr wrap="none">
            <a:spAutoFit/>
          </a:bodyPr>
          <a:lstStyle/>
          <a:p>
            <a:r>
              <a:rPr lang="en-US" dirty="0">
                <a:solidFill>
                  <a:schemeClr val="bg1"/>
                </a:solidFill>
              </a:rPr>
              <a:t>Source: John Hagel III, John </a:t>
            </a:r>
            <a:r>
              <a:rPr lang="en-US" dirty="0" err="1">
                <a:solidFill>
                  <a:schemeClr val="bg1"/>
                </a:solidFill>
              </a:rPr>
              <a:t>Seely</a:t>
            </a:r>
            <a:r>
              <a:rPr lang="en-US" dirty="0">
                <a:solidFill>
                  <a:schemeClr val="bg1"/>
                </a:solidFill>
              </a:rPr>
              <a:t> Brown, </a:t>
            </a:r>
            <a:r>
              <a:rPr lang="en-US" dirty="0" err="1">
                <a:solidFill>
                  <a:schemeClr val="bg1"/>
                </a:solidFill>
              </a:rPr>
              <a:t>Duleesha</a:t>
            </a:r>
            <a:r>
              <a:rPr lang="en-US" dirty="0">
                <a:solidFill>
                  <a:schemeClr val="bg1"/>
                </a:solidFill>
              </a:rPr>
              <a:t> </a:t>
            </a:r>
            <a:r>
              <a:rPr lang="en-US" dirty="0" err="1">
                <a:solidFill>
                  <a:schemeClr val="bg1"/>
                </a:solidFill>
              </a:rPr>
              <a:t>Kulasooriya</a:t>
            </a:r>
            <a:r>
              <a:rPr lang="en-US" dirty="0">
                <a:solidFill>
                  <a:schemeClr val="bg1"/>
                </a:solidFill>
              </a:rPr>
              <a:t> </a:t>
            </a:r>
            <a:r>
              <a:rPr lang="en-US" dirty="0" smtClean="0">
                <a:solidFill>
                  <a:schemeClr val="bg1"/>
                </a:solidFill>
              </a:rPr>
              <a:t>&amp; </a:t>
            </a:r>
            <a:r>
              <a:rPr lang="en-US" dirty="0">
                <a:solidFill>
                  <a:schemeClr val="bg1"/>
                </a:solidFill>
              </a:rPr>
              <a:t>Aliza </a:t>
            </a:r>
            <a:r>
              <a:rPr lang="en-US" dirty="0" smtClean="0">
                <a:solidFill>
                  <a:schemeClr val="bg1"/>
                </a:solidFill>
              </a:rPr>
              <a:t>Marks. </a:t>
            </a:r>
            <a:r>
              <a:rPr lang="en-US" i="1" dirty="0" smtClean="0">
                <a:solidFill>
                  <a:schemeClr val="bg1"/>
                </a:solidFill>
              </a:rPr>
              <a:t>Metrics that Matter. </a:t>
            </a:r>
          </a:p>
          <a:p>
            <a:r>
              <a:rPr lang="en-US" dirty="0" smtClean="0">
                <a:solidFill>
                  <a:schemeClr val="bg1"/>
                </a:solidFill>
              </a:rPr>
              <a:t>&lt;http</a:t>
            </a:r>
            <a:r>
              <a:rPr lang="en-US" dirty="0">
                <a:solidFill>
                  <a:schemeClr val="bg1"/>
                </a:solidFill>
              </a:rPr>
              <a:t>://dupress.com/articles/metrics-that-matter</a:t>
            </a:r>
            <a:r>
              <a:rPr lang="en-US" dirty="0" smtClean="0">
                <a:solidFill>
                  <a:schemeClr val="bg1"/>
                </a:solidFill>
              </a:rPr>
              <a:t>/&gt;</a:t>
            </a:r>
            <a:endParaRPr lang="en-US" dirty="0">
              <a:solidFill>
                <a:schemeClr val="bg1"/>
              </a:solidFill>
            </a:endParaRPr>
          </a:p>
        </p:txBody>
      </p:sp>
    </p:spTree>
    <p:extLst>
      <p:ext uri="{BB962C8B-B14F-4D97-AF65-F5344CB8AC3E}">
        <p14:creationId xmlns:p14="http://schemas.microsoft.com/office/powerpoint/2010/main" val="357400575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“Sometimes</a:t>
            </a:r>
            <a:r>
              <a:rPr lang="en-US" sz="4800" dirty="0"/>
              <a:t>, the thing that matters doesn't make it easy for you to measure it</a:t>
            </a:r>
            <a:r>
              <a:rPr lang="en-US" sz="4800" dirty="0" smtClean="0"/>
              <a:t>.”</a:t>
            </a:r>
            <a:r>
              <a:rPr lang="en-US" sz="4800" dirty="0"/>
              <a:t/>
            </a:r>
            <a:br>
              <a:rPr lang="en-US" sz="4800" dirty="0"/>
            </a:br>
            <a:endParaRPr lang="en-US" sz="4800" dirty="0"/>
          </a:p>
        </p:txBody>
      </p:sp>
      <p:sp>
        <p:nvSpPr>
          <p:cNvPr id="8" name="TextBox 7"/>
          <p:cNvSpPr txBox="1"/>
          <p:nvPr/>
        </p:nvSpPr>
        <p:spPr>
          <a:xfrm>
            <a:off x="260919" y="6505160"/>
            <a:ext cx="1199242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Quote from Seth </a:t>
            </a:r>
            <a:r>
              <a:rPr lang="en-US" sz="1400" dirty="0">
                <a:gradFill>
                  <a:gsLst>
                    <a:gs pos="2917">
                      <a:schemeClr val="tx1"/>
                    </a:gs>
                    <a:gs pos="30000">
                      <a:schemeClr val="tx1"/>
                    </a:gs>
                  </a:gsLst>
                  <a:lin ang="5400000" scaled="0"/>
                </a:gradFill>
              </a:rPr>
              <a:t>Godin: http://sethgodin.typepad.com/seths_blog/2015/02/measure-what-you-care-about-avoiding-the-siren-of-the-stand-in.html</a:t>
            </a:r>
            <a:endParaRPr lang="en-US" sz="1400" dirty="0" smtClean="0">
              <a:gradFill>
                <a:gsLst>
                  <a:gs pos="2917">
                    <a:schemeClr val="tx1"/>
                  </a:gs>
                  <a:gs pos="30000">
                    <a:schemeClr val="tx1"/>
                  </a:gs>
                </a:gsLst>
                <a:lin ang="5400000" scaled="0"/>
              </a:gradFill>
            </a:endParaRPr>
          </a:p>
        </p:txBody>
      </p:sp>
      <p:grpSp>
        <p:nvGrpSpPr>
          <p:cNvPr id="13" name="Group 12"/>
          <p:cNvGrpSpPr/>
          <p:nvPr/>
        </p:nvGrpSpPr>
        <p:grpSpPr>
          <a:xfrm>
            <a:off x="6218237" y="2042057"/>
            <a:ext cx="4884902" cy="3917869"/>
            <a:chOff x="6218237" y="2042057"/>
            <a:chExt cx="4884902" cy="3917869"/>
          </a:xfrm>
        </p:grpSpPr>
        <p:sp>
          <p:nvSpPr>
            <p:cNvPr id="12" name="Rectangle 11"/>
            <p:cNvSpPr/>
            <p:nvPr/>
          </p:nvSpPr>
          <p:spPr bwMode="auto">
            <a:xfrm>
              <a:off x="6218237" y="2042057"/>
              <a:ext cx="4884902" cy="3917869"/>
            </a:xfrm>
            <a:prstGeom prst="rect">
              <a:avLst/>
            </a:prstGeom>
            <a:solidFill>
              <a:srgbClr val="E6E6E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5"/>
            <p:cNvSpPr txBox="1">
              <a:spLocks/>
            </p:cNvSpPr>
            <p:nvPr/>
          </p:nvSpPr>
          <p:spPr>
            <a:xfrm>
              <a:off x="6257129" y="2125677"/>
              <a:ext cx="4754828" cy="350865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OK, but not as important as what those users DO with the information that they exchange!</a:t>
              </a:r>
              <a:endParaRPr lang="en-US" dirty="0"/>
            </a:p>
          </p:txBody>
        </p:sp>
      </p:grpSp>
      <p:grpSp>
        <p:nvGrpSpPr>
          <p:cNvPr id="21" name="Group 20"/>
          <p:cNvGrpSpPr/>
          <p:nvPr/>
        </p:nvGrpSpPr>
        <p:grpSpPr>
          <a:xfrm>
            <a:off x="1097653" y="2042057"/>
            <a:ext cx="4884902" cy="3917869"/>
            <a:chOff x="1097653" y="2042057"/>
            <a:chExt cx="4884902" cy="3917869"/>
          </a:xfrm>
        </p:grpSpPr>
        <p:grpSp>
          <p:nvGrpSpPr>
            <p:cNvPr id="15" name="Group 14"/>
            <p:cNvGrpSpPr/>
            <p:nvPr/>
          </p:nvGrpSpPr>
          <p:grpSpPr>
            <a:xfrm>
              <a:off x="1097653" y="2042057"/>
              <a:ext cx="4884902" cy="3917869"/>
              <a:chOff x="6218237" y="2042057"/>
              <a:chExt cx="4884902" cy="3917869"/>
            </a:xfrm>
          </p:grpSpPr>
          <p:sp>
            <p:nvSpPr>
              <p:cNvPr id="16" name="Rectangle 15"/>
              <p:cNvSpPr/>
              <p:nvPr/>
            </p:nvSpPr>
            <p:spPr bwMode="auto">
              <a:xfrm>
                <a:off x="6218237" y="2042057"/>
                <a:ext cx="4884902" cy="3917869"/>
              </a:xfrm>
              <a:prstGeom prst="rect">
                <a:avLst/>
              </a:prstGeom>
              <a:solidFill>
                <a:srgbClr val="E6E6E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ext Placeholder 5"/>
              <p:cNvSpPr txBox="1">
                <a:spLocks/>
              </p:cNvSpPr>
              <p:nvPr/>
            </p:nvSpPr>
            <p:spPr>
              <a:xfrm>
                <a:off x="6257129" y="2125677"/>
                <a:ext cx="4754828"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sp>
          <p:nvSpPr>
            <p:cNvPr id="20" name="Text Placeholder 5"/>
            <p:cNvSpPr txBox="1">
              <a:spLocks/>
            </p:cNvSpPr>
            <p:nvPr/>
          </p:nvSpPr>
          <p:spPr>
            <a:xfrm>
              <a:off x="1175437" y="2125677"/>
              <a:ext cx="4754828" cy="375487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pPr>
              <a:r>
                <a:rPr lang="en-US" dirty="0"/>
                <a:t>Number of users?</a:t>
              </a:r>
            </a:p>
            <a:p>
              <a:pPr>
                <a:buClr>
                  <a:schemeClr val="tx2"/>
                </a:buClr>
              </a:pPr>
              <a:r>
                <a:rPr lang="en-US" dirty="0"/>
                <a:t>Number of activities?</a:t>
              </a:r>
            </a:p>
            <a:p>
              <a:pPr>
                <a:buClr>
                  <a:schemeClr val="tx2"/>
                </a:buClr>
              </a:pPr>
              <a:r>
                <a:rPr lang="en-US" dirty="0"/>
                <a:t>Amount of time they spend on Yammer?</a:t>
              </a:r>
            </a:p>
          </p:txBody>
        </p:sp>
      </p:grpSp>
    </p:spTree>
    <p:extLst>
      <p:ext uri="{BB962C8B-B14F-4D97-AF65-F5344CB8AC3E}">
        <p14:creationId xmlns:p14="http://schemas.microsoft.com/office/powerpoint/2010/main" val="1322195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096780"/>
          </a:xfrm>
        </p:spPr>
        <p:txBody>
          <a:bodyPr/>
          <a:lstStyle/>
          <a:p>
            <a:r>
              <a:rPr lang="en-US" dirty="0" smtClean="0"/>
              <a:t>Try not to over-achieve</a:t>
            </a:r>
          </a:p>
          <a:p>
            <a:r>
              <a:rPr lang="en-US" dirty="0" smtClean="0"/>
              <a:t>Automate where possible – look for good proxies in system metrics</a:t>
            </a:r>
          </a:p>
          <a:p>
            <a:r>
              <a:rPr lang="en-US" dirty="0" smtClean="0"/>
              <a:t>Look at the process KPIs that your organization already captures</a:t>
            </a:r>
          </a:p>
          <a:p>
            <a:r>
              <a:rPr lang="en-US" dirty="0" smtClean="0"/>
              <a:t>Get creative</a:t>
            </a:r>
          </a:p>
          <a:p>
            <a:pPr lvl="1"/>
            <a:r>
              <a:rPr lang="en-US" dirty="0" smtClean="0"/>
              <a:t>Surveys, Usability Testing, Active Listening</a:t>
            </a:r>
          </a:p>
          <a:p>
            <a:pPr lvl="1"/>
            <a:r>
              <a:rPr lang="en-US" dirty="0" smtClean="0"/>
              <a:t>Send out a “journalist”</a:t>
            </a:r>
          </a:p>
          <a:p>
            <a:pPr lvl="1"/>
            <a:r>
              <a:rPr lang="en-US" dirty="0" smtClean="0"/>
              <a:t>Track by type, department, storyteller value metrics</a:t>
            </a:r>
          </a:p>
        </p:txBody>
      </p:sp>
      <p:sp>
        <p:nvSpPr>
          <p:cNvPr id="2" name="Title 1"/>
          <p:cNvSpPr>
            <a:spLocks noGrp="1"/>
          </p:cNvSpPr>
          <p:nvPr>
            <p:ph type="title"/>
          </p:nvPr>
        </p:nvSpPr>
        <p:spPr/>
        <p:txBody>
          <a:bodyPr/>
          <a:lstStyle/>
          <a:p>
            <a:r>
              <a:rPr lang="en-US" dirty="0" smtClean="0"/>
              <a:t>Gathering metrics that matter</a:t>
            </a:r>
            <a:endParaRPr lang="en-US" dirty="0"/>
          </a:p>
        </p:txBody>
      </p:sp>
    </p:spTree>
    <p:extLst>
      <p:ext uri="{BB962C8B-B14F-4D97-AF65-F5344CB8AC3E}">
        <p14:creationId xmlns:p14="http://schemas.microsoft.com/office/powerpoint/2010/main" val="228735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096780"/>
          </a:xfrm>
        </p:spPr>
        <p:txBody>
          <a:bodyPr/>
          <a:lstStyle/>
          <a:p>
            <a:r>
              <a:rPr lang="en-US" dirty="0" smtClean="0"/>
              <a:t>Were you able to solve a critical business problem? If so, please describe. (Or, can we talk to you?)</a:t>
            </a:r>
          </a:p>
          <a:p>
            <a:r>
              <a:rPr lang="en-US" dirty="0" smtClean="0"/>
              <a:t>If given the choice, would you KEEP [the enterprise social tool]?</a:t>
            </a:r>
          </a:p>
          <a:p>
            <a:pPr lvl="1"/>
            <a:r>
              <a:rPr lang="en-US" dirty="0" smtClean="0"/>
              <a:t>“Don’t take it away”</a:t>
            </a:r>
          </a:p>
          <a:p>
            <a:r>
              <a:rPr lang="en-US" dirty="0" smtClean="0"/>
              <a:t>How does this COMPARE to other tools?</a:t>
            </a:r>
          </a:p>
          <a:p>
            <a:pPr lvl="1"/>
            <a:r>
              <a:rPr lang="en-US" dirty="0" smtClean="0"/>
              <a:t>“User-friendliness” Rating</a:t>
            </a:r>
            <a:endParaRPr lang="en-US" dirty="0"/>
          </a:p>
          <a:p>
            <a:r>
              <a:rPr lang="en-US" dirty="0" smtClean="0"/>
              <a:t>How easy was it to …?</a:t>
            </a:r>
          </a:p>
          <a:p>
            <a:pPr lvl="1"/>
            <a:r>
              <a:rPr lang="en-US" dirty="0" smtClean="0"/>
              <a:t>“Intuitiveness” Rating</a:t>
            </a:r>
            <a:endParaRPr lang="en-US" dirty="0"/>
          </a:p>
        </p:txBody>
      </p:sp>
      <p:sp>
        <p:nvSpPr>
          <p:cNvPr id="2" name="Title 1"/>
          <p:cNvSpPr>
            <a:spLocks noGrp="1"/>
          </p:cNvSpPr>
          <p:nvPr>
            <p:ph type="title"/>
          </p:nvPr>
        </p:nvSpPr>
        <p:spPr/>
        <p:txBody>
          <a:bodyPr/>
          <a:lstStyle/>
          <a:p>
            <a:r>
              <a:rPr lang="en-US" dirty="0" smtClean="0"/>
              <a:t>Example Survey Questions</a:t>
            </a:r>
            <a:endParaRPr lang="en-US" dirty="0"/>
          </a:p>
        </p:txBody>
      </p:sp>
    </p:spTree>
    <p:extLst>
      <p:ext uri="{BB962C8B-B14F-4D97-AF65-F5344CB8AC3E}">
        <p14:creationId xmlns:p14="http://schemas.microsoft.com/office/powerpoint/2010/main" val="313597416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092881"/>
          </a:xfrm>
        </p:spPr>
        <p:txBody>
          <a:bodyPr/>
          <a:lstStyle/>
          <a:p>
            <a:r>
              <a:rPr lang="en-US" dirty="0" smtClean="0">
                <a:hlinkClick r:id="rId3" action="ppaction://hlinksldjump"/>
              </a:rPr>
              <a:t>Balanced Scorecard</a:t>
            </a:r>
            <a:endParaRPr lang="en-US" dirty="0" smtClean="0"/>
          </a:p>
          <a:p>
            <a:r>
              <a:rPr lang="en-US" dirty="0" smtClean="0">
                <a:hlinkClick r:id="rId4" action="ppaction://hlinksldjump"/>
              </a:rPr>
              <a:t>Dashboard – measures plus story</a:t>
            </a:r>
            <a:endParaRPr lang="en-US" dirty="0" smtClean="0"/>
          </a:p>
          <a:p>
            <a:r>
              <a:rPr lang="en-US" dirty="0" smtClean="0"/>
              <a:t>“Report Card”</a:t>
            </a:r>
            <a:endParaRPr lang="en-US" dirty="0"/>
          </a:p>
        </p:txBody>
      </p:sp>
      <p:sp>
        <p:nvSpPr>
          <p:cNvPr id="3" name="Title 2"/>
          <p:cNvSpPr>
            <a:spLocks noGrp="1"/>
          </p:cNvSpPr>
          <p:nvPr>
            <p:ph type="title"/>
          </p:nvPr>
        </p:nvSpPr>
        <p:spPr/>
        <p:txBody>
          <a:bodyPr/>
          <a:lstStyle/>
          <a:p>
            <a:r>
              <a:rPr lang="en-US" dirty="0" smtClean="0"/>
              <a:t>4. Present Results</a:t>
            </a:r>
            <a:endParaRPr lang="en-US" dirty="0"/>
          </a:p>
        </p:txBody>
      </p:sp>
      <p:sp>
        <p:nvSpPr>
          <p:cNvPr id="4" name="Rectangle 3"/>
          <p:cNvSpPr/>
          <p:nvPr/>
        </p:nvSpPr>
        <p:spPr bwMode="auto">
          <a:xfrm>
            <a:off x="1920604" y="3588701"/>
            <a:ext cx="8686705" cy="2651731"/>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6000" dirty="0" smtClean="0">
                <a:gradFill>
                  <a:gsLst>
                    <a:gs pos="0">
                      <a:srgbClr val="FFFFFF"/>
                    </a:gs>
                    <a:gs pos="100000">
                      <a:srgbClr val="FFFFFF"/>
                    </a:gs>
                  </a:gsLst>
                  <a:lin ang="5400000" scaled="0"/>
                </a:gradFill>
                <a:latin typeface="+mj-lt"/>
              </a:rPr>
              <a:t>Talk in the language of your executives!</a:t>
            </a:r>
            <a:endParaRPr lang="en-US" sz="6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65989477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39</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156315" y="233151"/>
            <a:ext cx="8256458" cy="932603"/>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5400" dirty="0" smtClean="0">
                <a:latin typeface="+mj-lt"/>
              </a:rPr>
              <a:t>Keep in mind …</a:t>
            </a:r>
            <a:endParaRPr lang="en-US" sz="5400" dirty="0">
              <a:latin typeface="+mj-lt"/>
            </a:endParaRPr>
          </a:p>
        </p:txBody>
      </p:sp>
      <p:sp>
        <p:nvSpPr>
          <p:cNvPr id="5" name="Rectangle 4"/>
          <p:cNvSpPr/>
          <p:nvPr/>
        </p:nvSpPr>
        <p:spPr>
          <a:xfrm>
            <a:off x="3095180"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Focus on business results</a:t>
            </a:r>
            <a:endParaRPr lang="en-US" sz="4400" dirty="0">
              <a:latin typeface="+mj-lt"/>
            </a:endParaRPr>
          </a:p>
        </p:txBody>
      </p:sp>
      <p:sp>
        <p:nvSpPr>
          <p:cNvPr id="6" name="Rectangle 5"/>
          <p:cNvSpPr/>
          <p:nvPr/>
        </p:nvSpPr>
        <p:spPr>
          <a:xfrm>
            <a:off x="162066"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Align </a:t>
            </a:r>
            <a:r>
              <a:rPr lang="en-US" sz="4400" dirty="0">
                <a:latin typeface="+mj-lt"/>
              </a:rPr>
              <a:t>where work gets done</a:t>
            </a:r>
          </a:p>
        </p:txBody>
      </p:sp>
      <p:sp>
        <p:nvSpPr>
          <p:cNvPr id="7" name="Rectangle 6"/>
          <p:cNvSpPr/>
          <p:nvPr/>
        </p:nvSpPr>
        <p:spPr>
          <a:xfrm>
            <a:off x="6028294"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Make sure someone is paying attention to metrics</a:t>
            </a:r>
            <a:endParaRPr lang="en-US" sz="4400" dirty="0">
              <a:latin typeface="+mj-lt"/>
            </a:endParaRPr>
          </a:p>
        </p:txBody>
      </p:sp>
      <p:sp>
        <p:nvSpPr>
          <p:cNvPr id="8" name="Rectangle 7"/>
          <p:cNvSpPr/>
          <p:nvPr/>
        </p:nvSpPr>
        <p:spPr>
          <a:xfrm>
            <a:off x="8961407" y="1803023"/>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Use metrics to plan change</a:t>
            </a:r>
            <a:endParaRPr lang="en-US" sz="4400" dirty="0">
              <a:latin typeface="+mj-lt"/>
            </a:endParaRPr>
          </a:p>
        </p:txBody>
      </p:sp>
    </p:spTree>
    <p:extLst>
      <p:ext uri="{BB962C8B-B14F-4D97-AF65-F5344CB8AC3E}">
        <p14:creationId xmlns:p14="http://schemas.microsoft.com/office/powerpoint/2010/main" val="1370268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Engagement really matters …</a:t>
            </a:r>
            <a:endParaRPr lang="en-US" dirty="0"/>
          </a:p>
        </p:txBody>
      </p:sp>
      <p:sp>
        <p:nvSpPr>
          <p:cNvPr id="32" name="Content Placeholder 2"/>
          <p:cNvSpPr txBox="1">
            <a:spLocks/>
          </p:cNvSpPr>
          <p:nvPr/>
        </p:nvSpPr>
        <p:spPr>
          <a:xfrm flipH="1">
            <a:off x="9253358" y="1323374"/>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33" name="Content Placeholder 2"/>
          <p:cNvSpPr txBox="1">
            <a:spLocks/>
          </p:cNvSpPr>
          <p:nvPr/>
        </p:nvSpPr>
        <p:spPr>
          <a:xfrm>
            <a:off x="2570537" y="2264442"/>
            <a:ext cx="5581553" cy="4616063"/>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tabLst>
                <a:tab pos="914400" algn="l"/>
                <a:tab pos="1371600" algn="l"/>
              </a:tabLst>
              <a:defRPr/>
            </a:pPr>
            <a:r>
              <a:rPr lang="en-US" sz="2856" b="1" dirty="0">
                <a:solidFill>
                  <a:sysClr val="windowText" lastClr="000000"/>
                </a:solidFill>
                <a:latin typeface="+mj-lt"/>
              </a:rPr>
              <a:t>37% </a:t>
            </a:r>
            <a:r>
              <a:rPr lang="en-US" sz="2856" b="1" dirty="0" smtClean="0">
                <a:solidFill>
                  <a:sysClr val="windowText" lastClr="000000"/>
                </a:solidFill>
                <a:latin typeface="+mj-lt"/>
              </a:rPr>
              <a:t>		less </a:t>
            </a:r>
            <a:r>
              <a:rPr lang="en-US" sz="2856" b="1" dirty="0">
                <a:solidFill>
                  <a:sysClr val="windowText" lastClr="000000"/>
                </a:solidFill>
                <a:latin typeface="+mj-lt"/>
              </a:rPr>
              <a:t>absenteeism</a:t>
            </a:r>
          </a:p>
          <a:p>
            <a:pPr defTabSz="932597">
              <a:buClr>
                <a:sysClr val="windowText" lastClr="000000"/>
              </a:buClr>
              <a:tabLst>
                <a:tab pos="914400" algn="l"/>
                <a:tab pos="1371600" algn="l"/>
              </a:tabLst>
              <a:defRPr/>
            </a:pPr>
            <a:r>
              <a:rPr lang="en-US" sz="2856" b="1" dirty="0">
                <a:solidFill>
                  <a:sysClr val="windowText" lastClr="000000"/>
                </a:solidFill>
                <a:latin typeface="+mj-lt"/>
              </a:rPr>
              <a:t>25-49% </a:t>
            </a:r>
            <a:r>
              <a:rPr lang="en-US" sz="2856" b="1" dirty="0" smtClean="0">
                <a:solidFill>
                  <a:sysClr val="windowText" lastClr="000000"/>
                </a:solidFill>
                <a:latin typeface="+mj-lt"/>
              </a:rPr>
              <a:t>	less </a:t>
            </a:r>
            <a:r>
              <a:rPr lang="en-US" sz="2856" b="1" dirty="0">
                <a:solidFill>
                  <a:sysClr val="windowText" lastClr="000000"/>
                </a:solidFill>
                <a:latin typeface="+mj-lt"/>
              </a:rPr>
              <a:t>turnover</a:t>
            </a:r>
          </a:p>
          <a:p>
            <a:pPr defTabSz="932597">
              <a:buClr>
                <a:sysClr val="windowText" lastClr="000000"/>
              </a:buClr>
              <a:tabLst>
                <a:tab pos="914400" algn="l"/>
                <a:tab pos="1371600" algn="l"/>
              </a:tabLst>
              <a:defRPr/>
            </a:pPr>
            <a:endParaRPr lang="en-US" sz="2856" b="1" dirty="0">
              <a:solidFill>
                <a:sysClr val="windowText" lastClr="000000"/>
              </a:solidFill>
              <a:latin typeface="+mj-lt"/>
            </a:endParaRPr>
          </a:p>
          <a:p>
            <a:pPr defTabSz="932597">
              <a:buClr>
                <a:sysClr val="windowText" lastClr="000000"/>
              </a:buClr>
              <a:tabLst>
                <a:tab pos="914400" algn="l"/>
                <a:tab pos="1371600" algn="l"/>
              </a:tabLst>
              <a:defRPr/>
            </a:pPr>
            <a:r>
              <a:rPr lang="en-US" sz="2856" b="1" dirty="0">
                <a:solidFill>
                  <a:sysClr val="windowText" lastClr="000000"/>
                </a:solidFill>
                <a:latin typeface="+mj-lt"/>
              </a:rPr>
              <a:t>27% </a:t>
            </a:r>
            <a:r>
              <a:rPr lang="en-US" sz="2856" b="1" dirty="0" smtClean="0">
                <a:solidFill>
                  <a:sysClr val="windowText" lastClr="000000"/>
                </a:solidFill>
                <a:latin typeface="+mj-lt"/>
              </a:rPr>
              <a:t>		less </a:t>
            </a:r>
            <a:r>
              <a:rPr lang="en-US" sz="2856" b="1" dirty="0">
                <a:solidFill>
                  <a:sysClr val="windowText" lastClr="000000"/>
                </a:solidFill>
                <a:latin typeface="+mj-lt"/>
              </a:rPr>
              <a:t>employee theft</a:t>
            </a:r>
          </a:p>
          <a:p>
            <a:pPr defTabSz="932597">
              <a:buClr>
                <a:sysClr val="windowText" lastClr="000000"/>
              </a:buClr>
              <a:tabLst>
                <a:tab pos="914400" algn="l"/>
                <a:tab pos="1371600" algn="l"/>
              </a:tabLst>
              <a:defRPr/>
            </a:pPr>
            <a:r>
              <a:rPr lang="en-US" sz="2856" b="1" dirty="0">
                <a:solidFill>
                  <a:sysClr val="windowText" lastClr="000000"/>
                </a:solidFill>
                <a:latin typeface="+mj-lt"/>
              </a:rPr>
              <a:t>18% </a:t>
            </a:r>
            <a:r>
              <a:rPr lang="en-US" sz="2856" b="1" dirty="0" smtClean="0">
                <a:solidFill>
                  <a:sysClr val="windowText" lastClr="000000"/>
                </a:solidFill>
                <a:latin typeface="+mj-lt"/>
              </a:rPr>
              <a:t>		higher </a:t>
            </a:r>
            <a:r>
              <a:rPr lang="en-US" sz="2856" b="1" dirty="0">
                <a:solidFill>
                  <a:sysClr val="windowText" lastClr="000000"/>
                </a:solidFill>
                <a:latin typeface="+mj-lt"/>
              </a:rPr>
              <a:t>productivity</a:t>
            </a:r>
          </a:p>
          <a:p>
            <a:pPr defTabSz="932597">
              <a:buClr>
                <a:sysClr val="windowText" lastClr="000000"/>
              </a:buClr>
              <a:tabLst>
                <a:tab pos="914400" algn="l"/>
                <a:tab pos="1371600" algn="l"/>
              </a:tabLst>
              <a:defRPr/>
            </a:pPr>
            <a:r>
              <a:rPr lang="en-US" sz="2856" b="1" dirty="0">
                <a:solidFill>
                  <a:sysClr val="windowText" lastClr="000000"/>
                </a:solidFill>
                <a:latin typeface="+mj-lt"/>
              </a:rPr>
              <a:t>16% </a:t>
            </a:r>
            <a:r>
              <a:rPr lang="en-US" sz="2856" b="1" dirty="0" smtClean="0">
                <a:solidFill>
                  <a:sysClr val="windowText" lastClr="000000"/>
                </a:solidFill>
                <a:latin typeface="+mj-lt"/>
              </a:rPr>
              <a:t>		higher profitability</a:t>
            </a:r>
            <a:endParaRPr lang="en-GB" sz="2448" b="1" dirty="0">
              <a:solidFill>
                <a:sysClr val="windowText" lastClr="000000"/>
              </a:solidFill>
              <a:latin typeface="+mj-lt"/>
            </a:endParaRPr>
          </a:p>
          <a:p>
            <a:pPr defTabSz="932597">
              <a:buClr>
                <a:sysClr val="windowText" lastClr="000000"/>
              </a:buClr>
              <a:defRPr/>
            </a:pPr>
            <a:endParaRPr lang="en-GB" sz="2856" b="1" dirty="0">
              <a:solidFill>
                <a:sysClr val="windowText" lastClr="000000"/>
              </a:solidFill>
              <a:latin typeface="+mj-lt"/>
            </a:endParaRPr>
          </a:p>
        </p:txBody>
      </p:sp>
      <p:sp>
        <p:nvSpPr>
          <p:cNvPr id="34" name="Content Placeholder 4"/>
          <p:cNvSpPr txBox="1">
            <a:spLocks/>
          </p:cNvSpPr>
          <p:nvPr/>
        </p:nvSpPr>
        <p:spPr>
          <a:xfrm flipH="1">
            <a:off x="9253358" y="2917160"/>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9253358" y="4507822"/>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260950" y="1379699"/>
            <a:ext cx="7680167" cy="461665"/>
          </a:xfrm>
          <a:prstGeom prst="rect">
            <a:avLst/>
          </a:prstGeom>
        </p:spPr>
        <p:txBody>
          <a:bodyPr wrap="square">
            <a:spAutoFit/>
          </a:bodyPr>
          <a:lstStyle/>
          <a:p>
            <a:r>
              <a:rPr lang="en-US" sz="2400" dirty="0">
                <a:latin typeface="Segoe UI" pitchFamily="34" charset="0"/>
                <a:ea typeface="Segoe UI" pitchFamily="34" charset="0"/>
                <a:cs typeface="Segoe UI" pitchFamily="34" charset="0"/>
              </a:rPr>
              <a:t>According to Gallup, engaged employees exhibit:</a:t>
            </a:r>
          </a:p>
        </p:txBody>
      </p:sp>
      <p:sp>
        <p:nvSpPr>
          <p:cNvPr id="37" name="Notched Right Arrow 36"/>
          <p:cNvSpPr/>
          <p:nvPr/>
        </p:nvSpPr>
        <p:spPr>
          <a:xfrm rot="5400000">
            <a:off x="1914014" y="2311130"/>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38" name="Notched Right Arrow 37"/>
          <p:cNvSpPr/>
          <p:nvPr/>
        </p:nvSpPr>
        <p:spPr>
          <a:xfrm rot="5400000">
            <a:off x="1914014" y="2887851"/>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39" name="Notched Right Arrow 38"/>
          <p:cNvSpPr/>
          <p:nvPr/>
        </p:nvSpPr>
        <p:spPr>
          <a:xfrm rot="16200000">
            <a:off x="1914015" y="3922195"/>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0" name="Notched Right Arrow 39"/>
          <p:cNvSpPr/>
          <p:nvPr/>
        </p:nvSpPr>
        <p:spPr>
          <a:xfrm rot="16200000">
            <a:off x="1914014" y="4466213"/>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1914014" y="5010232"/>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2" name="Rectangle 41"/>
          <p:cNvSpPr/>
          <p:nvPr/>
        </p:nvSpPr>
        <p:spPr>
          <a:xfrm>
            <a:off x="92925" y="6542422"/>
            <a:ext cx="11885969" cy="338554"/>
          </a:xfrm>
          <a:prstGeom prst="rect">
            <a:avLst/>
          </a:prstGeom>
        </p:spPr>
        <p:txBody>
          <a:bodyPr wrap="square">
            <a:spAutoFit/>
          </a:bodyPr>
          <a:lstStyle/>
          <a:p>
            <a:pPr defTabSz="932597">
              <a:defRPr/>
            </a:pPr>
            <a:r>
              <a:rPr lang="en-US" sz="1600" kern="0" dirty="0" smtClean="0">
                <a:solidFill>
                  <a:sysClr val="windowText" lastClr="000000"/>
                </a:solidFill>
                <a:latin typeface="+mj-lt"/>
              </a:rPr>
              <a:t>Source: </a:t>
            </a:r>
            <a:r>
              <a:rPr lang="en-US" sz="1600" kern="0" dirty="0">
                <a:solidFill>
                  <a:sysClr val="windowText" lastClr="000000"/>
                </a:solidFill>
                <a:latin typeface="+mj-lt"/>
              </a:rPr>
              <a:t>http://</a:t>
            </a:r>
            <a:r>
              <a:rPr lang="en-US" sz="1600" kern="0" dirty="0" smtClean="0">
                <a:solidFill>
                  <a:sysClr val="windowText" lastClr="000000"/>
                </a:solidFill>
                <a:latin typeface="+mj-lt"/>
              </a:rPr>
              <a:t>www.gallup.com/consulting/121535/employee-engagement-overview-brochure.aspx</a:t>
            </a:r>
          </a:p>
        </p:txBody>
      </p:sp>
    </p:spTree>
    <p:extLst>
      <p:ext uri="{BB962C8B-B14F-4D97-AF65-F5344CB8AC3E}">
        <p14:creationId xmlns:p14="http://schemas.microsoft.com/office/powerpoint/2010/main" val="196025820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and Resources</a:t>
            </a:r>
            <a:endParaRPr lang="en-US" dirty="0"/>
          </a:p>
        </p:txBody>
      </p:sp>
    </p:spTree>
    <p:extLst>
      <p:ext uri="{BB962C8B-B14F-4D97-AF65-F5344CB8AC3E}">
        <p14:creationId xmlns:p14="http://schemas.microsoft.com/office/powerpoint/2010/main" val="254801940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7003" y="1119848"/>
            <a:ext cx="11887200" cy="5318379"/>
          </a:xfrm>
        </p:spPr>
        <p:txBody>
          <a:bodyPr/>
          <a:lstStyle/>
          <a:p>
            <a:r>
              <a:rPr lang="en-US" sz="2400" b="1" dirty="0" smtClean="0">
                <a:hlinkClick r:id="rId3"/>
              </a:rPr>
              <a:t>success.office.com</a:t>
            </a:r>
            <a:endParaRPr lang="en-US" sz="2400" b="1" dirty="0" smtClean="0"/>
          </a:p>
          <a:p>
            <a:r>
              <a:rPr lang="en-US" sz="1600" dirty="0" smtClean="0"/>
              <a:t>Steve Nguyen and Tammy Young Heck, </a:t>
            </a:r>
            <a:r>
              <a:rPr lang="en-US" sz="1600" dirty="0" smtClean="0">
                <a:hlinkClick r:id="rId4"/>
              </a:rPr>
              <a:t>Gain Organizational Insights with Yammer Data Mining and Analytics</a:t>
            </a:r>
            <a:r>
              <a:rPr lang="en-US" sz="1600" dirty="0" smtClean="0"/>
              <a:t> – Ignite 2015 (BRK2119)</a:t>
            </a:r>
          </a:p>
          <a:p>
            <a:r>
              <a:rPr lang="en-US" sz="1600" dirty="0"/>
              <a:t>Improve It! by lots of people, including Susan Hanley, May 2015 – download for free at </a:t>
            </a:r>
            <a:r>
              <a:rPr lang="en-US" sz="1600" u="sng" dirty="0">
                <a:hlinkClick r:id="rId5"/>
              </a:rPr>
              <a:t>http://www.improveit.how</a:t>
            </a:r>
            <a:endParaRPr lang="en-US" sz="1600" dirty="0"/>
          </a:p>
          <a:p>
            <a:r>
              <a:rPr lang="en-US" sz="1600" dirty="0" smtClean="0"/>
              <a:t>Dion </a:t>
            </a:r>
            <a:r>
              <a:rPr lang="en-US" sz="1600" dirty="0" err="1" smtClean="0"/>
              <a:t>Hinchcliffe</a:t>
            </a:r>
            <a:r>
              <a:rPr lang="en-US" sz="1600" dirty="0" smtClean="0"/>
              <a:t>: In Europe’s biggest firms, social business is all grown up, February 12, 2015. </a:t>
            </a:r>
            <a:r>
              <a:rPr lang="en-US" sz="1600" dirty="0" smtClean="0">
                <a:hlinkClick r:id="rId6"/>
              </a:rPr>
              <a:t>http</a:t>
            </a:r>
            <a:r>
              <a:rPr lang="en-US" sz="1600" dirty="0">
                <a:hlinkClick r:id="rId6"/>
              </a:rPr>
              <a:t>://www.zdnet.com/article/the-growing-evidence-for-social-business-maturity</a:t>
            </a:r>
            <a:r>
              <a:rPr lang="en-US" sz="1600" dirty="0" smtClean="0">
                <a:hlinkClick r:id="rId6"/>
              </a:rPr>
              <a:t>/</a:t>
            </a:r>
            <a:endParaRPr lang="en-US" sz="1600" dirty="0"/>
          </a:p>
          <a:p>
            <a:r>
              <a:rPr lang="en-US" sz="1600" dirty="0" smtClean="0"/>
              <a:t>McKinsey: Building the Social Enterprise, November 2013. </a:t>
            </a:r>
            <a:r>
              <a:rPr lang="en-US" sz="1600" dirty="0" smtClean="0">
                <a:hlinkClick r:id="rId7"/>
              </a:rPr>
              <a:t>http</a:t>
            </a:r>
            <a:r>
              <a:rPr lang="en-US" sz="1600" dirty="0">
                <a:hlinkClick r:id="rId7"/>
              </a:rPr>
              <a:t>://</a:t>
            </a:r>
            <a:r>
              <a:rPr lang="en-US" sz="1600" dirty="0" smtClean="0">
                <a:hlinkClick r:id="rId7"/>
              </a:rPr>
              <a:t>www.mckinsey.com/insights/organization/building_the_social_enterprise</a:t>
            </a:r>
            <a:endParaRPr lang="en-US" sz="1600" dirty="0" smtClean="0"/>
          </a:p>
          <a:p>
            <a:r>
              <a:rPr lang="en-US" sz="1600" dirty="0" smtClean="0"/>
              <a:t>Tom Davenport, Deloitte Press, January 22, 2015. Why data storytelling is so important--and why we’re so bad at it </a:t>
            </a:r>
            <a:r>
              <a:rPr lang="en-US" sz="1600" dirty="0" smtClean="0">
                <a:hlinkClick r:id="rId8"/>
              </a:rPr>
              <a:t>http://dupress.com/articles/data-driven-storytelling/</a:t>
            </a:r>
            <a:endParaRPr lang="en-US" sz="1600" dirty="0" smtClean="0"/>
          </a:p>
          <a:p>
            <a:r>
              <a:rPr lang="en-US" sz="1600" dirty="0" smtClean="0"/>
              <a:t>Yammer Group Files (</a:t>
            </a:r>
            <a:r>
              <a:rPr lang="en-US" sz="1600" dirty="0" smtClean="0">
                <a:hlinkClick r:id="rId9"/>
              </a:rPr>
              <a:t>https://www.yammer.com/itpronetwork/#/groups/3944618/files</a:t>
            </a:r>
            <a:r>
              <a:rPr lang="en-US" sz="1600" dirty="0" smtClean="0"/>
              <a:t>)</a:t>
            </a:r>
          </a:p>
          <a:p>
            <a:r>
              <a:rPr lang="en-US" sz="1600" dirty="0" smtClean="0"/>
              <a:t>Yammer “Pitch Deck” for Executives: </a:t>
            </a:r>
            <a:r>
              <a:rPr lang="en-US" sz="1600" dirty="0" smtClean="0">
                <a:hlinkClick r:id="rId10"/>
              </a:rPr>
              <a:t>https://about.yammer.com/success/wp-content/uploads/sites/13/Yammer-for-Executives-Pitch-Deck2.pptx</a:t>
            </a:r>
            <a:endParaRPr lang="en-US" sz="1600" dirty="0" smtClean="0"/>
          </a:p>
          <a:p>
            <a:r>
              <a:rPr lang="en-US" sz="1600" dirty="0" smtClean="0"/>
              <a:t>Successful Social Intranets: Creating business value through strategic alignment and adoption planning </a:t>
            </a:r>
            <a:r>
              <a:rPr lang="en-US" sz="1600" dirty="0" smtClean="0">
                <a:hlinkClick r:id="rId11"/>
              </a:rPr>
              <a:t>http://www.digitalworkplacegroup.com/resources/download-reports/successful-social-intranets/</a:t>
            </a:r>
            <a:endParaRPr lang="en-US" sz="1600" dirty="0" smtClean="0"/>
          </a:p>
          <a:p>
            <a:r>
              <a:rPr lang="en-US" sz="1600" dirty="0" smtClean="0"/>
              <a:t>Moving Beyond Marketing: Generating Social Business Value Across the Enterprise, MIT Sloan Management Review, July 14, 2014. </a:t>
            </a:r>
            <a:r>
              <a:rPr lang="en-US" sz="1600" dirty="0" smtClean="0">
                <a:hlinkClick r:id="rId12"/>
              </a:rPr>
              <a:t>http://sloanreview.mit.edu/projects/moving-beyond-marketing/</a:t>
            </a:r>
            <a:endParaRPr lang="en-US" sz="1600" dirty="0" smtClean="0"/>
          </a:p>
          <a:p>
            <a:r>
              <a:rPr lang="en-US" sz="1600" dirty="0" smtClean="0"/>
              <a:t>Deloitte research white paper “Social software for business performance - The missing link in social software: Measureable business performance improvements.” </a:t>
            </a:r>
            <a:r>
              <a:rPr lang="en-US" sz="1600" dirty="0" smtClean="0">
                <a:hlinkClick r:id="rId13"/>
              </a:rPr>
              <a:t>http</a:t>
            </a:r>
            <a:r>
              <a:rPr lang="en-US" sz="1600" dirty="0">
                <a:hlinkClick r:id="rId13"/>
              </a:rPr>
              <a:t>://dupress.com/articles/metrics-that-matter/</a:t>
            </a:r>
            <a:endParaRPr lang="en-US" sz="1600" dirty="0"/>
          </a:p>
          <a:p>
            <a:r>
              <a:rPr lang="en-US" sz="1600" dirty="0" smtClean="0"/>
              <a:t>How to Measure Anything by Douglas W. Hubbard, 2010</a:t>
            </a:r>
          </a:p>
          <a:p>
            <a:r>
              <a:rPr lang="en-US" sz="1600" dirty="0" smtClean="0"/>
              <a:t>Essential SharePoint 2013 by Scott Jamison, Susan Hanley, and Chris Bortlik, 2013</a:t>
            </a:r>
          </a:p>
        </p:txBody>
      </p:sp>
      <p:sp>
        <p:nvSpPr>
          <p:cNvPr id="2" name="Title 1"/>
          <p:cNvSpPr>
            <a:spLocks noGrp="1"/>
          </p:cNvSpPr>
          <p:nvPr>
            <p:ph type="title"/>
          </p:nvPr>
        </p:nvSpPr>
        <p:spPr/>
        <p:txBody>
          <a:bodyPr/>
          <a:lstStyle/>
          <a:p>
            <a:r>
              <a:rPr lang="en-US" smtClean="0"/>
              <a:t>Resources</a:t>
            </a:r>
            <a:endParaRPr lang="en-US" dirty="0"/>
          </a:p>
        </p:txBody>
      </p:sp>
    </p:spTree>
    <p:extLst>
      <p:ext uri="{BB962C8B-B14F-4D97-AF65-F5344CB8AC3E}">
        <p14:creationId xmlns:p14="http://schemas.microsoft.com/office/powerpoint/2010/main" val="149399287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Yammer Analytics</a:t>
            </a:r>
            <a:endParaRPr lang="en-US" dirty="0"/>
          </a:p>
        </p:txBody>
      </p:sp>
      <p:graphicFrame>
        <p:nvGraphicFramePr>
          <p:cNvPr id="3" name="Content Placeholder 14"/>
          <p:cNvGraphicFramePr>
            <a:graphicFrameLocks/>
          </p:cNvGraphicFramePr>
          <p:nvPr>
            <p:extLst/>
          </p:nvPr>
        </p:nvGraphicFramePr>
        <p:xfrm>
          <a:off x="314989" y="1022855"/>
          <a:ext cx="11806499" cy="556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14989" y="6514749"/>
            <a:ext cx="818922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Source: Ignite 2015 </a:t>
            </a:r>
            <a:r>
              <a:rPr lang="en-US" sz="1400" dirty="0">
                <a:gradFill>
                  <a:gsLst>
                    <a:gs pos="2917">
                      <a:schemeClr val="tx1"/>
                    </a:gs>
                    <a:gs pos="30000">
                      <a:schemeClr val="tx1"/>
                    </a:gs>
                  </a:gsLst>
                  <a:lin ang="5400000" scaled="0"/>
                </a:gradFill>
              </a:rPr>
              <a:t>Session BRK2119 </a:t>
            </a:r>
            <a:r>
              <a:rPr lang="en-US" sz="1400" dirty="0" smtClean="0">
                <a:gradFill>
                  <a:gsLst>
                    <a:gs pos="2917">
                      <a:schemeClr val="tx1"/>
                    </a:gs>
                    <a:gs pos="30000">
                      <a:schemeClr val="tx1"/>
                    </a:gs>
                  </a:gsLst>
                  <a:lin ang="5400000" scaled="0"/>
                </a:gradFill>
              </a:rPr>
              <a:t>    https</a:t>
            </a:r>
            <a:r>
              <a:rPr lang="en-US" sz="1400" dirty="0">
                <a:gradFill>
                  <a:gsLst>
                    <a:gs pos="2917">
                      <a:schemeClr val="tx1"/>
                    </a:gs>
                    <a:gs pos="30000">
                      <a:schemeClr val="tx1"/>
                    </a:gs>
                  </a:gsLst>
                  <a:lin ang="5400000" scaled="0"/>
                </a:gradFill>
              </a:rPr>
              <a:t>://channel9.msdn.com/Events/Ignite/2015/BRK2119</a:t>
            </a:r>
            <a:endParaRPr lang="en-US" sz="1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56186430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Health Perspective</a:t>
            </a:r>
            <a:endParaRPr lang="en-US" dirty="0"/>
          </a:p>
        </p:txBody>
      </p:sp>
      <p:graphicFrame>
        <p:nvGraphicFramePr>
          <p:cNvPr id="9" name="Table 8"/>
          <p:cNvGraphicFramePr>
            <a:graphicFrameLocks noGrp="1"/>
          </p:cNvGraphicFramePr>
          <p:nvPr>
            <p:extLst/>
          </p:nvPr>
        </p:nvGraphicFramePr>
        <p:xfrm>
          <a:off x="457580" y="1937679"/>
          <a:ext cx="11706624" cy="3937000"/>
        </p:xfrm>
        <a:graphic>
          <a:graphicData uri="http://schemas.openxmlformats.org/drawingml/2006/table">
            <a:tbl>
              <a:tblPr firstRow="1" bandRow="1">
                <a:tableStyleId>{F5AB1C69-6EDB-4FF4-983F-18BD219EF322}</a:tableStyleId>
              </a:tblPr>
              <a:tblGrid>
                <a:gridCol w="1828780"/>
                <a:gridCol w="3566121"/>
                <a:gridCol w="6311723"/>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tr>
              <a:tr h="0">
                <a:tc rowSpan="3">
                  <a:txBody>
                    <a:bodyPr/>
                    <a:lstStyle/>
                    <a:p>
                      <a:r>
                        <a:rPr lang="en-US" sz="1800" dirty="0" smtClean="0"/>
                        <a:t>Health</a:t>
                      </a:r>
                      <a:endParaRPr lang="en-US" sz="1800" dirty="0"/>
                    </a:p>
                  </a:txBody>
                  <a:tcPr marL="182880" marR="182880" marT="91440" marB="9144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people using the solution? How many? Who (which departments or roles)?</a:t>
                      </a:r>
                    </a:p>
                  </a:txBody>
                  <a:tcPr marL="182880" marR="182880" marT="91440" marB="91440"/>
                </a:tc>
                <a:tc>
                  <a:txBody>
                    <a:bodyPr/>
                    <a:lstStyle/>
                    <a:p>
                      <a:pPr marL="285750" indent="-285750">
                        <a:buFont typeface="Arial" panose="020B0604020202020204" pitchFamily="34" charset="0"/>
                        <a:buChar char="•"/>
                      </a:pPr>
                      <a:r>
                        <a:rPr lang="en-US" sz="1800" dirty="0" smtClean="0"/>
                        <a:t>Number of users with complete profiles (overall and by department)</a:t>
                      </a:r>
                    </a:p>
                    <a:p>
                      <a:pPr marL="285750" indent="-285750">
                        <a:buFont typeface="Arial" panose="020B0604020202020204" pitchFamily="34" charset="0"/>
                        <a:buChar char="•"/>
                      </a:pPr>
                      <a:r>
                        <a:rPr lang="en-US" sz="1800" dirty="0" smtClean="0"/>
                        <a:t>Number of posts</a:t>
                      </a:r>
                    </a:p>
                    <a:p>
                      <a:pPr marL="285750" indent="-285750">
                        <a:buFont typeface="Arial" panose="020B0604020202020204" pitchFamily="34" charset="0"/>
                        <a:buChar char="•"/>
                      </a:pPr>
                      <a:r>
                        <a:rPr lang="en-US" sz="1800" dirty="0" smtClean="0"/>
                        <a:t>Number of profile searches</a:t>
                      </a:r>
                    </a:p>
                    <a:p>
                      <a:pPr marL="285750" indent="-285750">
                        <a:buFont typeface="Arial" panose="020B0604020202020204" pitchFamily="34" charset="0"/>
                        <a:buChar char="•"/>
                      </a:pPr>
                      <a:r>
                        <a:rPr lang="en-US" sz="1800" dirty="0" smtClean="0"/>
                        <a:t>Number of blog entries</a:t>
                      </a:r>
                    </a:p>
                    <a:p>
                      <a:pPr marL="285750" indent="-285750">
                        <a:buFont typeface="Arial" panose="020B0604020202020204" pitchFamily="34" charset="0"/>
                        <a:buChar char="•"/>
                      </a:pPr>
                      <a:r>
                        <a:rPr lang="en-US" sz="1800" dirty="0" smtClean="0"/>
                        <a:t>Number of likes</a:t>
                      </a:r>
                    </a:p>
                    <a:p>
                      <a:pPr marL="285750" indent="-285750">
                        <a:buFont typeface="Arial" panose="020B0604020202020204" pitchFamily="34" charset="0"/>
                        <a:buChar char="•"/>
                      </a:pPr>
                      <a:r>
                        <a:rPr lang="en-US" sz="1800" dirty="0" smtClean="0"/>
                        <a:t>Number of replies</a:t>
                      </a:r>
                    </a:p>
                    <a:p>
                      <a:pPr marL="285750" indent="-285750">
                        <a:buFont typeface="Arial" panose="020B0604020202020204" pitchFamily="34" charset="0"/>
                        <a:buChar char="•"/>
                      </a:pPr>
                      <a:r>
                        <a:rPr lang="en-US" sz="1800" dirty="0" smtClean="0"/>
                        <a:t>Number of replies by users not mentioned directly</a:t>
                      </a:r>
                    </a:p>
                  </a:txBody>
                  <a:tcPr marL="182880" marR="182880" marT="91440" marB="91440"/>
                </a:tc>
              </a:tr>
              <a:tr h="0">
                <a:tc vMerge="1">
                  <a:txBody>
                    <a:bodyPr/>
                    <a:lstStyle/>
                    <a:p>
                      <a:endParaRPr lang="en-US" sz="1800" dirty="0"/>
                    </a:p>
                  </a:txBody>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Is usage sustained?</a:t>
                      </a:r>
                    </a:p>
                  </a:txBody>
                  <a:tcPr marL="182880" marR="182880" marT="91440" marB="91440"/>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Trends over time for each of the key measures above</a:t>
                      </a:r>
                      <a:endParaRPr lang="en-US" sz="1800" dirty="0"/>
                    </a:p>
                  </a:txBody>
                  <a:tcPr marL="182880" marR="182880" marT="91440" marB="91440"/>
                </a:tc>
              </a:tr>
              <a:tr h="0">
                <a:tc vMerge="1">
                  <a:txBody>
                    <a:bodyPr/>
                    <a:lstStyle/>
                    <a:p>
                      <a:endParaRPr lang="en-US" sz="1800" dirty="0"/>
                    </a:p>
                  </a:txBody>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features are used the most?</a:t>
                      </a:r>
                    </a:p>
                  </a:txBody>
                  <a:tcPr marL="182880" marR="182880" marT="91440" marB="91440"/>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Comparison of features such as blog posts, activity posts, likes, replies</a:t>
                      </a:r>
                      <a:endParaRPr lang="en-US" sz="1800" dirty="0"/>
                    </a:p>
                  </a:txBody>
                  <a:tcPr marL="182880" marR="182880" marT="91440" marB="91440"/>
                </a:tc>
              </a:tr>
            </a:tbl>
          </a:graphicData>
        </a:graphic>
      </p:graphicFrame>
    </p:spTree>
    <p:extLst>
      <p:ext uri="{BB962C8B-B14F-4D97-AF65-F5344CB8AC3E}">
        <p14:creationId xmlns:p14="http://schemas.microsoft.com/office/powerpoint/2010/main" val="224849139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Capabilities Perspective</a:t>
            </a:r>
            <a:endParaRPr lang="en-US" dirty="0"/>
          </a:p>
        </p:txBody>
      </p:sp>
      <p:graphicFrame>
        <p:nvGraphicFramePr>
          <p:cNvPr id="9" name="Table 8"/>
          <p:cNvGraphicFramePr>
            <a:graphicFrameLocks noGrp="1"/>
          </p:cNvGraphicFramePr>
          <p:nvPr>
            <p:extLst/>
          </p:nvPr>
        </p:nvGraphicFramePr>
        <p:xfrm>
          <a:off x="457580" y="1942799"/>
          <a:ext cx="11706624" cy="4028440"/>
        </p:xfrm>
        <a:graphic>
          <a:graphicData uri="http://schemas.openxmlformats.org/drawingml/2006/table">
            <a:tbl>
              <a:tblPr firstRow="1" bandRow="1">
                <a:tableStyleId>{F5AB1C69-6EDB-4FF4-983F-18BD219EF322}</a:tableStyleId>
              </a:tblPr>
              <a:tblGrid>
                <a:gridCol w="1828780"/>
                <a:gridCol w="3566121"/>
                <a:gridCol w="6311723"/>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tr>
              <a:tr h="370840">
                <a:tc rowSpan="2">
                  <a:txBody>
                    <a:bodyPr/>
                    <a:lstStyle/>
                    <a:p>
                      <a:r>
                        <a:rPr lang="en-US" sz="1800" dirty="0" smtClean="0">
                          <a:latin typeface="+mn-lt"/>
                        </a:rPr>
                        <a:t>Capabilities</a:t>
                      </a:r>
                      <a:endParaRPr lang="en-US" sz="1800" dirty="0">
                        <a:latin typeface="+mn-lt"/>
                      </a:endParaRPr>
                    </a:p>
                  </a:txBody>
                  <a:tcPr marL="182880" marR="182880" marT="91440" marB="9144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Is usage supporting the identified business use cases?</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“Serious Anecdotes” – stories from user surveys where users report specific use cases and value measures based on the moments of engagement identified in the deployment plan</a:t>
                      </a:r>
                    </a:p>
                  </a:txBody>
                  <a:tcPr marL="182880" marR="182880" marT="91440" marB="91440"/>
                </a:tc>
              </a:tr>
              <a:tr h="370840">
                <a:tc vMerge="1">
                  <a:txBody>
                    <a:bodyPr/>
                    <a:lstStyle/>
                    <a:p>
                      <a:endParaRPr lang="en-US" sz="1800" dirty="0"/>
                    </a:p>
                  </a:txBody>
                  <a:tcPr/>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Do users perceive that they are getting value?</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users whether they feel that they can collaborate more easily and resolve issues more quickly</a:t>
                      </a: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whether users can find people with the expertise that they need</a:t>
                      </a: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users to rate whether they would like to take the tool away (what I like to call the “Don’t Take it Away” metric)</a:t>
                      </a:r>
                    </a:p>
                  </a:txBody>
                  <a:tcPr marL="182880" marR="182880" marT="91440" marB="91440"/>
                </a:tc>
              </a:tr>
            </a:tbl>
          </a:graphicData>
        </a:graphic>
      </p:graphicFrame>
    </p:spTree>
    <p:extLst>
      <p:ext uri="{BB962C8B-B14F-4D97-AF65-F5344CB8AC3E}">
        <p14:creationId xmlns:p14="http://schemas.microsoft.com/office/powerpoint/2010/main" val="348047764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Business Value Perspective</a:t>
            </a:r>
            <a:endParaRPr lang="en-US" dirty="0"/>
          </a:p>
        </p:txBody>
      </p:sp>
      <p:graphicFrame>
        <p:nvGraphicFramePr>
          <p:cNvPr id="9" name="Table 8"/>
          <p:cNvGraphicFramePr>
            <a:graphicFrameLocks noGrp="1"/>
          </p:cNvGraphicFramePr>
          <p:nvPr>
            <p:extLst/>
          </p:nvPr>
        </p:nvGraphicFramePr>
        <p:xfrm>
          <a:off x="457580" y="1942799"/>
          <a:ext cx="11706624" cy="4668520"/>
        </p:xfrm>
        <a:graphic>
          <a:graphicData uri="http://schemas.openxmlformats.org/drawingml/2006/table">
            <a:tbl>
              <a:tblPr firstRow="1" bandRow="1">
                <a:tableStyleId>{F5AB1C69-6EDB-4FF4-983F-18BD219EF322}</a:tableStyleId>
              </a:tblPr>
              <a:tblGrid>
                <a:gridCol w="1828780"/>
                <a:gridCol w="3566121"/>
                <a:gridCol w="6311723"/>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tr>
              <a:tr h="741680">
                <a:tc>
                  <a:txBody>
                    <a:bodyPr/>
                    <a:lstStyle/>
                    <a:p>
                      <a:r>
                        <a:rPr lang="en-US" sz="1800" dirty="0" smtClean="0">
                          <a:latin typeface="+mn-lt"/>
                        </a:rPr>
                        <a:t>Capabilities</a:t>
                      </a:r>
                      <a:endParaRPr lang="en-US" sz="1800" dirty="0">
                        <a:latin typeface="+mn-lt"/>
                      </a:endParaRPr>
                    </a:p>
                  </a:txBody>
                  <a:tcPr marL="182880" marR="182880" marT="91440" marB="9144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Is there a clear connection with</a:t>
                      </a:r>
                      <a:r>
                        <a:rPr lang="en-US" sz="1800" kern="1200" baseline="0" dirty="0" smtClean="0">
                          <a:solidFill>
                            <a:schemeClr val="dk1"/>
                          </a:solidFill>
                          <a:effectLst/>
                          <a:latin typeface="+mn-lt"/>
                          <a:ea typeface="+mn-ea"/>
                          <a:cs typeface="+mn-cs"/>
                        </a:rPr>
                        <a:t> respect to the overall business strategy?</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285750" lvl="0" indent="-285750">
                        <a:buFont typeface="Arial" panose="020B0604020202020204" pitchFamily="34" charset="0"/>
                        <a:buChar char="•"/>
                      </a:pPr>
                      <a:r>
                        <a:rPr lang="en-US" sz="1800" kern="1200" dirty="0" smtClean="0">
                          <a:solidFill>
                            <a:schemeClr val="dk1"/>
                          </a:solidFill>
                          <a:effectLst/>
                          <a:latin typeface="+mn-lt"/>
                          <a:ea typeface="+mn-ea"/>
                          <a:cs typeface="+mn-cs"/>
                        </a:rPr>
                        <a:t>What has happened with business key performance metrics since the social tools have been deployed?</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 for call centers to resolve customer issues</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time-to-market for new products</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proposal response time</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 to talent” for new employees (cost/time for on-boarding)</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Annual staff turnover</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Customer satisfaction</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Ability to handle “exceptions” – situations that don’t fit standard processes and require reaching out to experts or multiple departments for resolution</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What content is used the most? </a:t>
                      </a:r>
                      <a:endParaRPr lang="en-US" sz="3200" dirty="0">
                        <a:effectLst/>
                        <a:latin typeface="+mn-lt"/>
                        <a:ea typeface="Calibri" panose="020F0502020204030204" pitchFamily="34" charset="0"/>
                        <a:cs typeface="Times New Roman" panose="02020603050405020304" pitchFamily="18" charset="0"/>
                      </a:endParaRPr>
                    </a:p>
                  </a:txBody>
                  <a:tcPr marL="182880" marR="182880" marT="91440" marB="91440"/>
                </a:tc>
              </a:tr>
            </a:tbl>
          </a:graphicData>
        </a:graphic>
      </p:graphicFrame>
      <p:sp>
        <p:nvSpPr>
          <p:cNvPr id="2" name="TextBox 1"/>
          <p:cNvSpPr txBox="1"/>
          <p:nvPr/>
        </p:nvSpPr>
        <p:spPr>
          <a:xfrm>
            <a:off x="10836697" y="126197"/>
            <a:ext cx="1371585"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hlinkClick r:id="rId2" action="ppaction://hlinksldjump"/>
              </a:rPr>
              <a:t>Back</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65772338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668" y="1790377"/>
            <a:ext cx="11887200" cy="4493538"/>
          </a:xfrm>
        </p:spPr>
        <p:txBody>
          <a:bodyPr/>
          <a:lstStyle/>
          <a:p>
            <a:r>
              <a:rPr lang="en-US" sz="2800" dirty="0" smtClean="0"/>
              <a:t>Clarity of purpose – does the group serve a clearly defined and unique purpose?</a:t>
            </a:r>
          </a:p>
          <a:p>
            <a:r>
              <a:rPr lang="en-US" sz="2800" dirty="0" smtClean="0"/>
              <a:t>Leader engagement – are leaders modeling the desired behaviors?</a:t>
            </a:r>
          </a:p>
          <a:p>
            <a:r>
              <a:rPr lang="en-US" sz="2800" dirty="0" smtClean="0"/>
              <a:t>Community manager engagement – are there visible managers also modeling appropriate and expected behavior?</a:t>
            </a:r>
          </a:p>
          <a:p>
            <a:r>
              <a:rPr lang="en-US" sz="2800" dirty="0" smtClean="0"/>
              <a:t>Diversity of participation – how broad is the involvement within the group?</a:t>
            </a:r>
          </a:p>
          <a:p>
            <a:r>
              <a:rPr lang="en-US" sz="2800" dirty="0" smtClean="0"/>
              <a:t>Quality of conversation – are posts useful?</a:t>
            </a:r>
          </a:p>
          <a:p>
            <a:r>
              <a:rPr lang="en-US" sz="2800" dirty="0" smtClean="0"/>
              <a:t>Business value – is the group generating tangible business value (which might be measured as questions answered, ideas generated, or resources exchanged)</a:t>
            </a:r>
          </a:p>
        </p:txBody>
      </p:sp>
      <p:sp>
        <p:nvSpPr>
          <p:cNvPr id="2" name="Title 1"/>
          <p:cNvSpPr>
            <a:spLocks noGrp="1"/>
          </p:cNvSpPr>
          <p:nvPr>
            <p:ph type="title"/>
          </p:nvPr>
        </p:nvSpPr>
        <p:spPr/>
        <p:txBody>
          <a:bodyPr/>
          <a:lstStyle/>
          <a:p>
            <a:r>
              <a:rPr lang="en-US" dirty="0" smtClean="0"/>
              <a:t>EY Yammer Group Scorecard</a:t>
            </a:r>
            <a:endParaRPr lang="en-US"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67889" y="234721"/>
            <a:ext cx="2050060" cy="16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0243" y="6290240"/>
            <a:ext cx="11978895" cy="584775"/>
          </a:xfrm>
          <a:prstGeom prst="rect">
            <a:avLst/>
          </a:prstGeom>
        </p:spPr>
        <p:txBody>
          <a:bodyPr wrap="square">
            <a:spAutoFit/>
          </a:bodyPr>
          <a:lstStyle/>
          <a:p>
            <a:r>
              <a:rPr lang="en-US" sz="1600" dirty="0" smtClean="0"/>
              <a:t>Source: Steve Nguyen and Tammy Young Heck, “Gain </a:t>
            </a:r>
            <a:r>
              <a:rPr lang="en-US" sz="1600" dirty="0"/>
              <a:t>Organizational Insights with </a:t>
            </a:r>
            <a:r>
              <a:rPr lang="en-US" sz="1600" dirty="0" smtClean="0"/>
              <a:t>Yammer</a:t>
            </a:r>
            <a:r>
              <a:rPr lang="en-US" sz="1600" baseline="30000" dirty="0"/>
              <a:t> </a:t>
            </a:r>
            <a:r>
              <a:rPr lang="en-US" sz="1600" dirty="0" smtClean="0"/>
              <a:t>Data </a:t>
            </a:r>
            <a:r>
              <a:rPr lang="en-US" sz="1600" dirty="0"/>
              <a:t>Mining and </a:t>
            </a:r>
            <a:r>
              <a:rPr lang="en-US" sz="1600" dirty="0" smtClean="0"/>
              <a:t>Analytics” Ignite 2015 BRK2119 </a:t>
            </a:r>
            <a:r>
              <a:rPr lang="en-US" sz="1600" dirty="0" smtClean="0">
                <a:hlinkClick r:id="rId4"/>
              </a:rPr>
              <a:t>https</a:t>
            </a:r>
            <a:r>
              <a:rPr lang="en-US" sz="1600" dirty="0">
                <a:hlinkClick r:id="rId4"/>
              </a:rPr>
              <a:t>://</a:t>
            </a:r>
            <a:r>
              <a:rPr lang="en-US" sz="1600" dirty="0" smtClean="0">
                <a:hlinkClick r:id="rId4"/>
              </a:rPr>
              <a:t>channel9.msdn.com/Events/Ignite/2015/BRK2119</a:t>
            </a:r>
            <a:r>
              <a:rPr lang="en-US" sz="1600" dirty="0" smtClean="0"/>
              <a:t> (Tammy’s story starts at 20:00)</a:t>
            </a:r>
          </a:p>
        </p:txBody>
      </p:sp>
      <p:sp>
        <p:nvSpPr>
          <p:cNvPr id="6" name="TextBox 5"/>
          <p:cNvSpPr txBox="1"/>
          <p:nvPr/>
        </p:nvSpPr>
        <p:spPr>
          <a:xfrm>
            <a:off x="10755283" y="126197"/>
            <a:ext cx="1371585"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hlinkClick r:id="rId5" action="ppaction://hlinksldjump"/>
              </a:rPr>
              <a:t>Back</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247690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so does Collaboration</a:t>
            </a:r>
            <a:endParaRPr lang="en-US" dirty="0"/>
          </a:p>
        </p:txBody>
      </p:sp>
      <p:sp>
        <p:nvSpPr>
          <p:cNvPr id="32" name="Content Placeholder 2"/>
          <p:cNvSpPr txBox="1">
            <a:spLocks/>
          </p:cNvSpPr>
          <p:nvPr/>
        </p:nvSpPr>
        <p:spPr>
          <a:xfrm flipH="1">
            <a:off x="9253358" y="1323374"/>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33" name="Content Placeholder 2"/>
          <p:cNvSpPr txBox="1">
            <a:spLocks/>
          </p:cNvSpPr>
          <p:nvPr/>
        </p:nvSpPr>
        <p:spPr>
          <a:xfrm>
            <a:off x="2713317" y="2217116"/>
            <a:ext cx="5581553" cy="4616063"/>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indent="-800100" defTabSz="932597">
              <a:buClr>
                <a:sysClr val="windowText" lastClr="000000"/>
              </a:buClr>
              <a:defRPr/>
            </a:pPr>
            <a:r>
              <a:rPr lang="en-US" sz="2856" b="1" dirty="0" smtClean="0">
                <a:solidFill>
                  <a:sysClr val="windowText" lastClr="000000"/>
                </a:solidFill>
                <a:latin typeface="+mj-lt"/>
              </a:rPr>
              <a:t>92% more likely to develop novel products and processes</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52% more productive</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56% more likely to be first to market with their products and services</a:t>
            </a:r>
          </a:p>
          <a:p>
            <a:pPr marL="800100" indent="-800100" defTabSz="932597">
              <a:buClr>
                <a:sysClr val="windowText" lastClr="000000"/>
              </a:buClr>
              <a:defRPr/>
            </a:pPr>
            <a:r>
              <a:rPr lang="en-US" sz="2856" b="1" dirty="0" smtClean="0">
                <a:solidFill>
                  <a:sysClr val="windowText" lastClr="000000"/>
                </a:solidFill>
                <a:latin typeface="+mj-lt"/>
              </a:rPr>
              <a:t>17%  more profitable than their peers</a:t>
            </a:r>
            <a:endParaRPr lang="en-GB" sz="2448" b="1" dirty="0">
              <a:solidFill>
                <a:sysClr val="windowText" lastClr="000000"/>
              </a:solidFill>
              <a:latin typeface="+mj-lt"/>
            </a:endParaRPr>
          </a:p>
          <a:p>
            <a:pPr defTabSz="932597">
              <a:buClr>
                <a:sysClr val="windowText" lastClr="000000"/>
              </a:buClr>
              <a:defRPr/>
            </a:pPr>
            <a:endParaRPr lang="en-GB" sz="2856" b="1" dirty="0">
              <a:solidFill>
                <a:sysClr val="windowText" lastClr="000000"/>
              </a:solidFill>
              <a:latin typeface="+mj-lt"/>
            </a:endParaRPr>
          </a:p>
        </p:txBody>
      </p:sp>
      <p:sp>
        <p:nvSpPr>
          <p:cNvPr id="34" name="Content Placeholder 4"/>
          <p:cNvSpPr txBox="1">
            <a:spLocks/>
          </p:cNvSpPr>
          <p:nvPr/>
        </p:nvSpPr>
        <p:spPr>
          <a:xfrm flipH="1">
            <a:off x="9253358" y="2917160"/>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9253358" y="4507822"/>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366141" y="1302726"/>
            <a:ext cx="8046632" cy="830997"/>
          </a:xfrm>
          <a:prstGeom prst="rect">
            <a:avLst/>
          </a:prstGeom>
        </p:spPr>
        <p:txBody>
          <a:bodyPr wrap="square">
            <a:spAutoFit/>
          </a:bodyPr>
          <a:lstStyle/>
          <a:p>
            <a:r>
              <a:rPr lang="en-US" sz="2400" dirty="0" smtClean="0">
                <a:latin typeface="Segoe UI" pitchFamily="34" charset="0"/>
                <a:ea typeface="Segoe UI" pitchFamily="34" charset="0"/>
                <a:cs typeface="Segoe UI" pitchFamily="34" charset="0"/>
              </a:rPr>
              <a:t>Organizations with a strong learning and collaborative culture are:</a:t>
            </a:r>
            <a:endParaRPr lang="en-US" sz="2400" dirty="0">
              <a:latin typeface="Segoe UI" pitchFamily="34" charset="0"/>
              <a:ea typeface="Segoe UI" pitchFamily="34" charset="0"/>
              <a:cs typeface="Segoe UI" pitchFamily="34" charset="0"/>
            </a:endParaRPr>
          </a:p>
        </p:txBody>
      </p:sp>
      <p:sp>
        <p:nvSpPr>
          <p:cNvPr id="39" name="Notched Right Arrow 38"/>
          <p:cNvSpPr/>
          <p:nvPr/>
        </p:nvSpPr>
        <p:spPr>
          <a:xfrm rot="16200000">
            <a:off x="2165935" y="2319010"/>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40" name="Notched Right Arrow 39"/>
          <p:cNvSpPr/>
          <p:nvPr/>
        </p:nvSpPr>
        <p:spPr>
          <a:xfrm rot="16200000">
            <a:off x="2179242" y="3176534"/>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2165937" y="3737166"/>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6" name="Notched Right Arrow 15"/>
          <p:cNvSpPr/>
          <p:nvPr/>
        </p:nvSpPr>
        <p:spPr>
          <a:xfrm rot="16200000">
            <a:off x="2163637" y="5103027"/>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7" name="Rectangle 16"/>
          <p:cNvSpPr/>
          <p:nvPr/>
        </p:nvSpPr>
        <p:spPr>
          <a:xfrm>
            <a:off x="366141" y="6158334"/>
            <a:ext cx="9875475" cy="646331"/>
          </a:xfrm>
          <a:prstGeom prst="rect">
            <a:avLst/>
          </a:prstGeom>
        </p:spPr>
        <p:txBody>
          <a:bodyPr wrap="square">
            <a:spAutoFit/>
          </a:bodyPr>
          <a:lstStyle/>
          <a:p>
            <a:pPr defTabSz="932597">
              <a:defRPr/>
            </a:pPr>
            <a:r>
              <a:rPr lang="en-US" kern="0" dirty="0">
                <a:solidFill>
                  <a:sysClr val="windowText" lastClr="000000"/>
                </a:solidFill>
                <a:latin typeface="+mj-lt"/>
              </a:rPr>
              <a:t>Source: </a:t>
            </a:r>
            <a:r>
              <a:rPr lang="en-US" kern="0" dirty="0" smtClean="0">
                <a:solidFill>
                  <a:sysClr val="windowText" lastClr="000000"/>
                </a:solidFill>
                <a:latin typeface="+mj-lt"/>
              </a:rPr>
              <a:t>David Mallon, </a:t>
            </a:r>
            <a:r>
              <a:rPr lang="en-US" i="1" kern="0" dirty="0" smtClean="0">
                <a:solidFill>
                  <a:sysClr val="windowText" lastClr="000000"/>
                </a:solidFill>
                <a:latin typeface="+mj-lt"/>
              </a:rPr>
              <a:t>High-impact learning culture: The 40 best practices for creating an empowered enterprise. </a:t>
            </a:r>
            <a:r>
              <a:rPr lang="en-US" kern="0" dirty="0" err="1" smtClean="0">
                <a:solidFill>
                  <a:sysClr val="windowText" lastClr="000000"/>
                </a:solidFill>
                <a:latin typeface="+mj-lt"/>
              </a:rPr>
              <a:t>Berson</a:t>
            </a:r>
            <a:r>
              <a:rPr lang="en-US" kern="0" dirty="0" smtClean="0">
                <a:solidFill>
                  <a:sysClr val="windowText" lastClr="000000"/>
                </a:solidFill>
                <a:latin typeface="+mj-lt"/>
              </a:rPr>
              <a:t> by Deloitte</a:t>
            </a:r>
            <a:r>
              <a:rPr lang="en-US" kern="0" dirty="0">
                <a:solidFill>
                  <a:sysClr val="windowText" lastClr="000000"/>
                </a:solidFill>
                <a:latin typeface="+mj-lt"/>
              </a:rPr>
              <a:t>, June 10, 2010. </a:t>
            </a:r>
            <a:r>
              <a:rPr lang="en-US" kern="0" dirty="0" smtClean="0">
                <a:solidFill>
                  <a:sysClr val="windowText" lastClr="000000"/>
                </a:solidFill>
                <a:latin typeface="+mj-lt"/>
              </a:rPr>
              <a:t>&lt;http</a:t>
            </a:r>
            <a:r>
              <a:rPr lang="en-US" kern="0" dirty="0">
                <a:solidFill>
                  <a:sysClr val="windowText" lastClr="000000"/>
                </a:solidFill>
                <a:latin typeface="+mj-lt"/>
              </a:rPr>
              <a:t>://</a:t>
            </a:r>
            <a:r>
              <a:rPr lang="en-US" kern="0" dirty="0" smtClean="0">
                <a:solidFill>
                  <a:sysClr val="windowText" lastClr="000000"/>
                </a:solidFill>
                <a:latin typeface="+mj-lt"/>
              </a:rPr>
              <a:t>www.bersin.com/Store/Details.aspx?id=12171&gt;</a:t>
            </a:r>
            <a:endParaRPr lang="en-US" kern="0" dirty="0">
              <a:solidFill>
                <a:sysClr val="windowText" lastClr="000000"/>
              </a:solidFill>
              <a:latin typeface="+mj-lt"/>
            </a:endParaRPr>
          </a:p>
        </p:txBody>
      </p:sp>
    </p:spTree>
    <p:extLst>
      <p:ext uri="{BB962C8B-B14F-4D97-AF65-F5344CB8AC3E}">
        <p14:creationId xmlns:p14="http://schemas.microsoft.com/office/powerpoint/2010/main" val="1838204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6949428" cy="5336846"/>
          </a:xfrm>
        </p:spPr>
        <p:txBody>
          <a:bodyPr/>
          <a:lstStyle/>
          <a:p>
            <a:r>
              <a:rPr lang="en-US" sz="3600" dirty="0" smtClean="0"/>
              <a:t>Finding information and experts faster</a:t>
            </a:r>
          </a:p>
          <a:p>
            <a:r>
              <a:rPr lang="en-US" sz="3600" dirty="0" smtClean="0"/>
              <a:t>Lowering operational expenses</a:t>
            </a:r>
          </a:p>
          <a:p>
            <a:r>
              <a:rPr lang="en-US" sz="3600" dirty="0" smtClean="0"/>
              <a:t>Higher customer satisfaction and retention</a:t>
            </a:r>
          </a:p>
          <a:p>
            <a:r>
              <a:rPr lang="en-US" sz="3600" dirty="0" smtClean="0"/>
              <a:t>Increased productivity</a:t>
            </a:r>
          </a:p>
          <a:p>
            <a:r>
              <a:rPr lang="en-US" sz="3600" dirty="0" smtClean="0"/>
              <a:t>More successful innovation</a:t>
            </a:r>
          </a:p>
          <a:p>
            <a:r>
              <a:rPr lang="en-US" sz="3600" dirty="0" smtClean="0"/>
              <a:t>Reduced communications costs</a:t>
            </a:r>
          </a:p>
          <a:p>
            <a:r>
              <a:rPr lang="en-US" sz="3600" dirty="0" smtClean="0"/>
              <a:t>Lower “time to talent”</a:t>
            </a:r>
            <a:endParaRPr lang="en-US" sz="3600" dirty="0"/>
          </a:p>
        </p:txBody>
      </p:sp>
      <p:sp>
        <p:nvSpPr>
          <p:cNvPr id="2" name="Title 1"/>
          <p:cNvSpPr>
            <a:spLocks noGrp="1"/>
          </p:cNvSpPr>
          <p:nvPr>
            <p:ph type="title"/>
          </p:nvPr>
        </p:nvSpPr>
        <p:spPr/>
        <p:txBody>
          <a:bodyPr/>
          <a:lstStyle/>
          <a:p>
            <a:r>
              <a:rPr lang="en-US" dirty="0" smtClean="0"/>
              <a:t>Strategic Benefits of Social Collaboration</a:t>
            </a:r>
            <a:endParaRPr lang="en-US" dirty="0"/>
          </a:p>
        </p:txBody>
      </p:sp>
      <p:pic>
        <p:nvPicPr>
          <p:cNvPr id="1026" name="Picture 2" descr="https://dionhinchcliffe.files.wordpress.com/2015/02/strategic_benefits_of_better_collaboration_with_social_media_and_techn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1398" y="1212849"/>
            <a:ext cx="4745875" cy="5321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24066" y="6514113"/>
            <a:ext cx="5119382" cy="461665"/>
          </a:xfrm>
          <a:prstGeom prst="rect">
            <a:avLst/>
          </a:prstGeom>
        </p:spPr>
        <p:txBody>
          <a:bodyPr wrap="square">
            <a:spAutoFit/>
          </a:bodyPr>
          <a:lstStyle/>
          <a:p>
            <a:r>
              <a:rPr lang="en-US" sz="1200" dirty="0"/>
              <a:t>http://dionhinchcliffe.com/2015/02/05/the-strategic-value-of-social-business-what-weve-learned/</a:t>
            </a:r>
          </a:p>
        </p:txBody>
      </p:sp>
    </p:spTree>
    <p:extLst>
      <p:ext uri="{BB962C8B-B14F-4D97-AF65-F5344CB8AC3E}">
        <p14:creationId xmlns:p14="http://schemas.microsoft.com/office/powerpoint/2010/main" val="6359717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345805"/>
          </a:xfrm>
        </p:spPr>
        <p:txBody>
          <a:bodyPr/>
          <a:lstStyle/>
          <a:p>
            <a:r>
              <a:rPr lang="en-US" dirty="0" smtClean="0"/>
              <a:t>Cost of inefficiencies due to inability to find resources greater than US $5,850 per worker per year</a:t>
            </a:r>
          </a:p>
          <a:p>
            <a:pPr lvl="1"/>
            <a:r>
              <a:rPr lang="en-US" dirty="0" smtClean="0"/>
              <a:t> </a:t>
            </a:r>
            <a:r>
              <a:rPr lang="en-US" dirty="0">
                <a:gradFill>
                  <a:gsLst>
                    <a:gs pos="2917">
                      <a:schemeClr val="tx1"/>
                    </a:gs>
                    <a:gs pos="30000">
                      <a:schemeClr val="tx1"/>
                    </a:gs>
                  </a:gsLst>
                  <a:lin ang="5400000" scaled="0"/>
                </a:gradFill>
              </a:rPr>
              <a:t>IDC “The High Cost of Not Finding Information,” 2001</a:t>
            </a:r>
            <a:r>
              <a:rPr lang="en-US" dirty="0" smtClean="0">
                <a:gradFill>
                  <a:gsLst>
                    <a:gs pos="2917">
                      <a:schemeClr val="tx1"/>
                    </a:gs>
                    <a:gs pos="30000">
                      <a:schemeClr val="tx1"/>
                    </a:gs>
                  </a:gsLst>
                  <a:lin ang="5400000" scaled="0"/>
                </a:gradFill>
              </a:rPr>
              <a:t>.</a:t>
            </a:r>
            <a:endParaRPr lang="en-US" dirty="0" smtClean="0"/>
          </a:p>
          <a:p>
            <a:r>
              <a:rPr lang="en-US" dirty="0" smtClean="0"/>
              <a:t>Average worker spends 20% of the work week looking for internal information or people</a:t>
            </a:r>
          </a:p>
          <a:p>
            <a:pPr lvl="1"/>
            <a:r>
              <a:rPr lang="en-US" dirty="0" smtClean="0"/>
              <a:t>McKinsey, “The social economy: Unlocking value and productivity through social technologies,” 2012.</a:t>
            </a:r>
          </a:p>
          <a:p>
            <a:endParaRPr lang="en-US" dirty="0"/>
          </a:p>
        </p:txBody>
      </p:sp>
      <p:sp>
        <p:nvSpPr>
          <p:cNvPr id="2" name="Title 1"/>
          <p:cNvSpPr>
            <a:spLocks noGrp="1"/>
          </p:cNvSpPr>
          <p:nvPr>
            <p:ph type="title"/>
          </p:nvPr>
        </p:nvSpPr>
        <p:spPr/>
        <p:txBody>
          <a:bodyPr/>
          <a:lstStyle/>
          <a:p>
            <a:r>
              <a:rPr lang="en-US" smtClean="0"/>
              <a:t>Have you heard the one about?</a:t>
            </a:r>
            <a:endParaRPr lang="en-US" dirty="0"/>
          </a:p>
        </p:txBody>
      </p:sp>
      <p:grpSp>
        <p:nvGrpSpPr>
          <p:cNvPr id="8" name="Group 7"/>
          <p:cNvGrpSpPr/>
          <p:nvPr/>
        </p:nvGrpSpPr>
        <p:grpSpPr>
          <a:xfrm>
            <a:off x="8595651" y="4594530"/>
            <a:ext cx="2596178" cy="2043341"/>
            <a:chOff x="6172200" y="457200"/>
            <a:chExt cx="2389771" cy="1657350"/>
          </a:xfrm>
        </p:grpSpPr>
        <p:pic>
          <p:nvPicPr>
            <p:cNvPr id="9"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8851" l="8367" r="100000"/>
                      </a14:imgEffect>
                    </a14:imgLayer>
                  </a14:imgProps>
                </a:ext>
                <a:ext uri="{28A0092B-C50C-407E-A947-70E740481C1C}">
                  <a14:useLocalDpi xmlns:a14="http://schemas.microsoft.com/office/drawing/2010/main"/>
                </a:ext>
              </a:extLst>
            </a:blip>
            <a:srcRect/>
            <a:stretch/>
          </p:blipFill>
          <p:spPr bwMode="auto">
            <a:xfrm>
              <a:off x="6172200" y="457200"/>
              <a:ext cx="2389771"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339" b="98644" l="0" r="100000"/>
                      </a14:imgEffect>
                    </a14:imgLayer>
                  </a14:imgProps>
                </a:ext>
                <a:ext uri="{28A0092B-C50C-407E-A947-70E740481C1C}">
                  <a14:useLocalDpi xmlns:a14="http://schemas.microsoft.com/office/drawing/2010/main"/>
                </a:ext>
              </a:extLst>
            </a:blip>
            <a:srcRect/>
            <a:stretch>
              <a:fillRect/>
            </a:stretch>
          </p:blipFill>
          <p:spPr bwMode="auto">
            <a:xfrm rot="19531826">
              <a:off x="6799642" y="497512"/>
              <a:ext cx="538190" cy="92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41885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21180" y="1780135"/>
            <a:ext cx="7163675" cy="4753309"/>
          </a:xfrm>
          <a:prstGeom prst="rect">
            <a:avLst/>
          </a:prstGeom>
        </p:spPr>
      </p:pic>
      <p:sp>
        <p:nvSpPr>
          <p:cNvPr id="4" name="Rectangle 3"/>
          <p:cNvSpPr/>
          <p:nvPr/>
        </p:nvSpPr>
        <p:spPr bwMode="auto">
          <a:xfrm>
            <a:off x="366140" y="296897"/>
            <a:ext cx="11618715" cy="1188707"/>
          </a:xfrm>
          <a:prstGeom prst="rect">
            <a:avLst/>
          </a:prstGeom>
          <a:solidFill>
            <a:schemeClr val="accent6">
              <a:lumMod val="40000"/>
              <a:lumOff val="60000"/>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mj-lt"/>
              </a:rPr>
              <a:t>Success about organizational change …</a:t>
            </a:r>
            <a:endParaRPr lang="en-US" sz="4900" dirty="0">
              <a:gradFill>
                <a:gsLst>
                  <a:gs pos="0">
                    <a:srgbClr val="FFFFFF"/>
                  </a:gs>
                  <a:gs pos="100000">
                    <a:srgbClr val="FFFFFF"/>
                  </a:gs>
                </a:gsLst>
                <a:lin ang="5400000" scaled="0"/>
              </a:gradFill>
              <a:latin typeface="+mj-lt"/>
            </a:endParaRPr>
          </a:p>
        </p:txBody>
      </p:sp>
      <p:sp>
        <p:nvSpPr>
          <p:cNvPr id="3" name="Rectangle 2"/>
          <p:cNvSpPr/>
          <p:nvPr/>
        </p:nvSpPr>
        <p:spPr bwMode="auto">
          <a:xfrm>
            <a:off x="366140" y="2034238"/>
            <a:ext cx="4114757" cy="1097268"/>
          </a:xfrm>
          <a:prstGeom prst="rect">
            <a:avLst/>
          </a:prstGeom>
          <a:solidFill>
            <a:schemeClr val="accent6">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Open</a:t>
            </a:r>
            <a:endParaRPr lang="en-US" sz="4400" dirty="0">
              <a:gradFill>
                <a:gsLst>
                  <a:gs pos="0">
                    <a:srgbClr val="FFFFFF"/>
                  </a:gs>
                  <a:gs pos="100000">
                    <a:srgbClr val="FFFFFF"/>
                  </a:gs>
                </a:gsLst>
                <a:lin ang="5400000" scaled="0"/>
              </a:gradFill>
              <a:latin typeface="+mj-lt"/>
            </a:endParaRPr>
          </a:p>
        </p:txBody>
      </p:sp>
      <p:sp>
        <p:nvSpPr>
          <p:cNvPr id="5" name="Rectangle 4"/>
          <p:cNvSpPr/>
          <p:nvPr/>
        </p:nvSpPr>
        <p:spPr bwMode="auto">
          <a:xfrm>
            <a:off x="366139" y="3376191"/>
            <a:ext cx="4114757" cy="1097268"/>
          </a:xfrm>
          <a:prstGeom prst="rect">
            <a:avLst/>
          </a:prstGeom>
          <a:solidFill>
            <a:schemeClr val="accent6">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Non-hierarchical</a:t>
            </a:r>
            <a:endParaRPr lang="en-US" sz="4400" dirty="0">
              <a:gradFill>
                <a:gsLst>
                  <a:gs pos="0">
                    <a:srgbClr val="FFFFFF"/>
                  </a:gs>
                  <a:gs pos="100000">
                    <a:srgbClr val="FFFFFF"/>
                  </a:gs>
                </a:gsLst>
                <a:lin ang="5400000" scaled="0"/>
              </a:gradFill>
              <a:latin typeface="+mj-lt"/>
            </a:endParaRPr>
          </a:p>
        </p:txBody>
      </p:sp>
      <p:sp>
        <p:nvSpPr>
          <p:cNvPr id="6" name="Rectangle 5"/>
          <p:cNvSpPr/>
          <p:nvPr/>
        </p:nvSpPr>
        <p:spPr bwMode="auto">
          <a:xfrm>
            <a:off x="366140" y="4718144"/>
            <a:ext cx="4114757" cy="1097268"/>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Trust</a:t>
            </a:r>
            <a:endParaRPr lang="en-US" sz="4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7833071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463638" cy="7013255"/>
          </a:xfrm>
          <a:prstGeom prst="rect">
            <a:avLst/>
          </a:prstGeom>
        </p:spPr>
      </p:pic>
      <p:sp>
        <p:nvSpPr>
          <p:cNvPr id="2" name="Rectangle 1"/>
          <p:cNvSpPr/>
          <p:nvPr/>
        </p:nvSpPr>
        <p:spPr bwMode="auto">
          <a:xfrm>
            <a:off x="366140" y="296897"/>
            <a:ext cx="10698363" cy="1554463"/>
          </a:xfrm>
          <a:prstGeom prst="rect">
            <a:avLst/>
          </a:prstGeom>
          <a:solidFill>
            <a:srgbClr val="182C9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Segoe UI Light"/>
              </a:rPr>
              <a:t>… and improving the velocity of information that informs decisions.</a:t>
            </a:r>
            <a:endParaRPr lang="en-US" sz="4900" dirty="0">
              <a:gradFill>
                <a:gsLst>
                  <a:gs pos="0">
                    <a:srgbClr val="FFFFFF"/>
                  </a:gs>
                  <a:gs pos="100000">
                    <a:srgbClr val="FFFFFF"/>
                  </a:gs>
                </a:gsLst>
                <a:lin ang="5400000" scaled="0"/>
              </a:gradFill>
              <a:latin typeface="Segoe UI Light"/>
            </a:endParaRPr>
          </a:p>
        </p:txBody>
      </p:sp>
      <p:sp>
        <p:nvSpPr>
          <p:cNvPr id="5" name="Rectangle 4"/>
          <p:cNvSpPr/>
          <p:nvPr/>
        </p:nvSpPr>
        <p:spPr bwMode="auto">
          <a:xfrm>
            <a:off x="3840823" y="2148257"/>
            <a:ext cx="5029145" cy="4389072"/>
          </a:xfrm>
          <a:prstGeom prst="rect">
            <a:avLst/>
          </a:prstGeom>
          <a:solidFill>
            <a:srgbClr val="182C9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6637" rIns="457200" bIns="46637" numCol="1" rtlCol="0" anchor="ctr" anchorCtr="0" compatLnSpc="1">
            <a:prstTxWarp prst="textNoShape">
              <a:avLst/>
            </a:prstTxWarp>
          </a:bodyPr>
          <a:lstStyle/>
          <a:p>
            <a:pPr algn="ctr" defTabSz="932472" fontAlgn="base">
              <a:spcBef>
                <a:spcPct val="0"/>
              </a:spcBef>
              <a:spcAft>
                <a:spcPct val="0"/>
              </a:spcAft>
            </a:pPr>
            <a:r>
              <a:rPr lang="en-US" sz="8800" dirty="0" smtClean="0">
                <a:gradFill>
                  <a:gsLst>
                    <a:gs pos="0">
                      <a:srgbClr val="FFFFFF"/>
                    </a:gs>
                    <a:gs pos="100000">
                      <a:srgbClr val="FFFFFF"/>
                    </a:gs>
                  </a:gsLst>
                  <a:lin ang="5400000" scaled="0"/>
                </a:gradFill>
                <a:latin typeface="Segoe UI Light"/>
              </a:rPr>
              <a:t>Getting Work Done!</a:t>
            </a:r>
            <a:endParaRPr lang="en-US" sz="8800" dirty="0">
              <a:gradFill>
                <a:gsLst>
                  <a:gs pos="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903859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http://purl.org/dc/elements/1.1/"/>
    <ds:schemaRef ds:uri="http://schemas.microsoft.com/office/2006/metadata/properties"/>
    <ds:schemaRef ds:uri="http://purl.org/dc/terms/"/>
    <ds:schemaRef ds:uri="4304480f-1873-4e50-9541-9e4e1375c8eb"/>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5606</TotalTime>
  <Words>5811</Words>
  <Application>Microsoft Office PowerPoint</Application>
  <PresentationFormat>Custom</PresentationFormat>
  <Paragraphs>437</Paragraphs>
  <Slides>46</Slides>
  <Notes>40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Calibri</vt:lpstr>
      <vt:lpstr>Segoe UI</vt:lpstr>
      <vt:lpstr>Segoe UI Light</vt:lpstr>
      <vt:lpstr>Symbol</vt:lpstr>
      <vt:lpstr>Times New Roman</vt:lpstr>
      <vt:lpstr>Verdana</vt:lpstr>
      <vt:lpstr>Wingdings</vt:lpstr>
      <vt:lpstr>Wingdings 3</vt:lpstr>
      <vt:lpstr>5-30499_SPC_2014_Exec_Template_16x9</vt:lpstr>
      <vt:lpstr>Origin</vt:lpstr>
      <vt:lpstr>PowerPoint Presentation</vt:lpstr>
      <vt:lpstr>About Me</vt:lpstr>
      <vt:lpstr>PowerPoint Presentation</vt:lpstr>
      <vt:lpstr>Engagement really matters …</vt:lpstr>
      <vt:lpstr>… and so does Collaboration</vt:lpstr>
      <vt:lpstr>Strategic Benefits of Social Collaboration</vt:lpstr>
      <vt:lpstr>Have you heard the one about?</vt:lpstr>
      <vt:lpstr>PowerPoint Presentation</vt:lpstr>
      <vt:lpstr>PowerPoint Presentation</vt:lpstr>
      <vt:lpstr>Case Study: Changing the culture – in the context of measurable critical decisions</vt:lpstr>
      <vt:lpstr>PowerPoint Presentation</vt:lpstr>
      <vt:lpstr>PowerPoint Presentation</vt:lpstr>
      <vt:lpstr>PowerPoint Presentation</vt:lpstr>
      <vt:lpstr>Case Studies: Changing the culture by example</vt:lpstr>
      <vt:lpstr>PowerPoint Presentation</vt:lpstr>
      <vt:lpstr>Your Measurement Roadmap</vt:lpstr>
      <vt:lpstr>PowerPoint Presentation</vt:lpstr>
      <vt:lpstr>PowerPoint Presentation</vt:lpstr>
      <vt:lpstr>Which use cases? Critical moments of engagement, processes with bottlenecks, processes with lots of exceptions</vt:lpstr>
      <vt:lpstr>Sales Agent Onboarding</vt:lpstr>
      <vt:lpstr>Customer Support</vt:lpstr>
      <vt:lpstr>PowerPoint Presentation</vt:lpstr>
      <vt:lpstr>PowerPoint Presentation</vt:lpstr>
      <vt:lpstr>Make sure your measures are SMART</vt:lpstr>
      <vt:lpstr>PowerPoint Presentation</vt:lpstr>
      <vt:lpstr>Quantitative Business Metrics</vt:lpstr>
      <vt:lpstr>Quantitative System Metrics</vt:lpstr>
      <vt:lpstr>Look for system metrics that might be a proxy for something more valuable</vt:lpstr>
      <vt:lpstr>Establish a baseline</vt:lpstr>
      <vt:lpstr>Qualitative Metrics: We need story!</vt:lpstr>
      <vt:lpstr>PowerPoint Presentation</vt:lpstr>
      <vt:lpstr>PowerPoint Presentation</vt:lpstr>
      <vt:lpstr>PowerPoint Presentation</vt:lpstr>
      <vt:lpstr>Focus on results</vt:lpstr>
      <vt:lpstr>“Sometimes, the thing that matters doesn't make it easy for you to measure it.” </vt:lpstr>
      <vt:lpstr>Gathering metrics that matter</vt:lpstr>
      <vt:lpstr>Example Survey Questions</vt:lpstr>
      <vt:lpstr>4. Present Results</vt:lpstr>
      <vt:lpstr>PowerPoint Presentation</vt:lpstr>
      <vt:lpstr>Examples and Resources</vt:lpstr>
      <vt:lpstr>Resources</vt:lpstr>
      <vt:lpstr>Yammer Analytics</vt:lpstr>
      <vt:lpstr>Balanced Scorecard Example – Health Perspective</vt:lpstr>
      <vt:lpstr>Balanced Scorecard Example – Capabilities Perspective</vt:lpstr>
      <vt:lpstr>Balanced Scorecard Example – Business Value Perspective</vt:lpstr>
      <vt:lpstr>EY Yammer Group Scorecard</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that case! Measuring the Value of Enterprise Social</dc:title>
  <dc:subject/>
  <dc:creator>sue@susanhanley.com</dc:creator>
  <cp:keywords/>
  <dc:description/>
  <cp:lastModifiedBy>Susan Hanley</cp:lastModifiedBy>
  <cp:revision>442</cp:revision>
  <dcterms:created xsi:type="dcterms:W3CDTF">2013-10-21T21:40:33Z</dcterms:created>
  <dcterms:modified xsi:type="dcterms:W3CDTF">2015-08-08T19:23:39Z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