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8" r:id="rId5"/>
  </p:sldMasterIdLst>
  <p:notesMasterIdLst>
    <p:notesMasterId r:id="rId56"/>
  </p:notesMasterIdLst>
  <p:handoutMasterIdLst>
    <p:handoutMasterId r:id="rId57"/>
  </p:handoutMasterIdLst>
  <p:sldIdLst>
    <p:sldId id="1339" r:id="rId6"/>
    <p:sldId id="1273" r:id="rId7"/>
    <p:sldId id="1274" r:id="rId8"/>
    <p:sldId id="1336" r:id="rId9"/>
    <p:sldId id="1275" r:id="rId10"/>
    <p:sldId id="1276" r:id="rId11"/>
    <p:sldId id="1331" r:id="rId12"/>
    <p:sldId id="1330" r:id="rId13"/>
    <p:sldId id="1279" r:id="rId14"/>
    <p:sldId id="1280" r:id="rId15"/>
    <p:sldId id="1281" r:id="rId16"/>
    <p:sldId id="1278" r:id="rId17"/>
    <p:sldId id="1282" r:id="rId18"/>
    <p:sldId id="1283" r:id="rId19"/>
    <p:sldId id="1284" r:id="rId20"/>
    <p:sldId id="1285" r:id="rId21"/>
    <p:sldId id="1286" r:id="rId22"/>
    <p:sldId id="1287" r:id="rId23"/>
    <p:sldId id="1288" r:id="rId24"/>
    <p:sldId id="1289" r:id="rId25"/>
    <p:sldId id="1290" r:id="rId26"/>
    <p:sldId id="1326" r:id="rId27"/>
    <p:sldId id="1293" r:id="rId28"/>
    <p:sldId id="1294" r:id="rId29"/>
    <p:sldId id="1295" r:id="rId30"/>
    <p:sldId id="1297" r:id="rId31"/>
    <p:sldId id="1298" r:id="rId32"/>
    <p:sldId id="1325" r:id="rId33"/>
    <p:sldId id="1332" r:id="rId34"/>
    <p:sldId id="1333" r:id="rId35"/>
    <p:sldId id="1302" r:id="rId36"/>
    <p:sldId id="1303" r:id="rId37"/>
    <p:sldId id="1304" r:id="rId38"/>
    <p:sldId id="1305" r:id="rId39"/>
    <p:sldId id="1334" r:id="rId40"/>
    <p:sldId id="1335" r:id="rId41"/>
    <p:sldId id="1308" r:id="rId42"/>
    <p:sldId id="1323" r:id="rId43"/>
    <p:sldId id="1310" r:id="rId44"/>
    <p:sldId id="1324" r:id="rId45"/>
    <p:sldId id="1311" r:id="rId46"/>
    <p:sldId id="1312" r:id="rId47"/>
    <p:sldId id="1337" r:id="rId48"/>
    <p:sldId id="1313" r:id="rId49"/>
    <p:sldId id="1338" r:id="rId50"/>
    <p:sldId id="1314" r:id="rId51"/>
    <p:sldId id="1315" r:id="rId52"/>
    <p:sldId id="1340" r:id="rId53"/>
    <p:sldId id="1320" r:id="rId54"/>
    <p:sldId id="1318" r:id="rId5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D0100"/>
    <a:srgbClr val="2C2933"/>
    <a:srgbClr val="094434"/>
    <a:srgbClr val="0063A2"/>
    <a:srgbClr val="0160A0"/>
    <a:srgbClr val="52D366"/>
    <a:srgbClr val="133580"/>
    <a:srgbClr val="71ABFE"/>
    <a:srgbClr val="295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5938" autoAdjust="0"/>
  </p:normalViewPr>
  <p:slideViewPr>
    <p:cSldViewPr snapToObjects="1">
      <p:cViewPr varScale="1">
        <p:scale>
          <a:sx n="74" d="100"/>
          <a:sy n="74" d="100"/>
        </p:scale>
        <p:origin x="1842" y="33"/>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11/21/2015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11/21/2015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a:t>
            </a:fld>
            <a:endParaRPr lang="en-US"/>
          </a:p>
        </p:txBody>
      </p:sp>
    </p:spTree>
    <p:extLst>
      <p:ext uri="{BB962C8B-B14F-4D97-AF65-F5344CB8AC3E}">
        <p14:creationId xmlns:p14="http://schemas.microsoft.com/office/powerpoint/2010/main" val="156320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14</a:t>
            </a:fld>
            <a:endParaRPr lang="en-US"/>
          </a:p>
        </p:txBody>
      </p:sp>
    </p:spTree>
    <p:extLst>
      <p:ext uri="{BB962C8B-B14F-4D97-AF65-F5344CB8AC3E}">
        <p14:creationId xmlns:p14="http://schemas.microsoft.com/office/powerpoint/2010/main" val="239138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15</a:t>
            </a:fld>
            <a:endParaRPr lang="en-US"/>
          </a:p>
        </p:txBody>
      </p:sp>
    </p:spTree>
    <p:extLst>
      <p:ext uri="{BB962C8B-B14F-4D97-AF65-F5344CB8AC3E}">
        <p14:creationId xmlns:p14="http://schemas.microsoft.com/office/powerpoint/2010/main" val="277089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16</a:t>
            </a:fld>
            <a:endParaRPr lang="en-US"/>
          </a:p>
        </p:txBody>
      </p:sp>
    </p:spTree>
    <p:extLst>
      <p:ext uri="{BB962C8B-B14F-4D97-AF65-F5344CB8AC3E}">
        <p14:creationId xmlns:p14="http://schemas.microsoft.com/office/powerpoint/2010/main" val="131919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18</a:t>
            </a:fld>
            <a:endParaRPr lang="en-US"/>
          </a:p>
        </p:txBody>
      </p:sp>
    </p:spTree>
    <p:extLst>
      <p:ext uri="{BB962C8B-B14F-4D97-AF65-F5344CB8AC3E}">
        <p14:creationId xmlns:p14="http://schemas.microsoft.com/office/powerpoint/2010/main" val="404247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38605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20</a:t>
            </a:fld>
            <a:endParaRPr lang="en-US" dirty="0"/>
          </a:p>
        </p:txBody>
      </p:sp>
    </p:spTree>
    <p:extLst>
      <p:ext uri="{BB962C8B-B14F-4D97-AF65-F5344CB8AC3E}">
        <p14:creationId xmlns:p14="http://schemas.microsoft.com/office/powerpoint/2010/main" val="158398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21</a:t>
            </a:fld>
            <a:endParaRPr lang="en-US"/>
          </a:p>
        </p:txBody>
      </p:sp>
    </p:spTree>
    <p:extLst>
      <p:ext uri="{BB962C8B-B14F-4D97-AF65-F5344CB8AC3E}">
        <p14:creationId xmlns:p14="http://schemas.microsoft.com/office/powerpoint/2010/main" val="272256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35687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23</a:t>
            </a:fld>
            <a:endParaRPr lang="en-US"/>
          </a:p>
        </p:txBody>
      </p:sp>
    </p:spTree>
    <p:extLst>
      <p:ext uri="{BB962C8B-B14F-4D97-AF65-F5344CB8AC3E}">
        <p14:creationId xmlns:p14="http://schemas.microsoft.com/office/powerpoint/2010/main" val="22136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24</a:t>
            </a:fld>
            <a:endParaRPr lang="en-US"/>
          </a:p>
        </p:txBody>
      </p:sp>
    </p:spTree>
    <p:extLst>
      <p:ext uri="{BB962C8B-B14F-4D97-AF65-F5344CB8AC3E}">
        <p14:creationId xmlns:p14="http://schemas.microsoft.com/office/powerpoint/2010/main" val="141490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a:t>
            </a:fld>
            <a:endParaRPr lang="en-US"/>
          </a:p>
        </p:txBody>
      </p:sp>
    </p:spTree>
    <p:extLst>
      <p:ext uri="{BB962C8B-B14F-4D97-AF65-F5344CB8AC3E}">
        <p14:creationId xmlns:p14="http://schemas.microsoft.com/office/powerpoint/2010/main" val="18111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25</a:t>
            </a:fld>
            <a:endParaRPr lang="en-US"/>
          </a:p>
        </p:txBody>
      </p:sp>
    </p:spTree>
    <p:extLst>
      <p:ext uri="{BB962C8B-B14F-4D97-AF65-F5344CB8AC3E}">
        <p14:creationId xmlns:p14="http://schemas.microsoft.com/office/powerpoint/2010/main" val="29905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26</a:t>
            </a:fld>
            <a:endParaRPr lang="en-US"/>
          </a:p>
        </p:txBody>
      </p:sp>
    </p:spTree>
    <p:extLst>
      <p:ext uri="{BB962C8B-B14F-4D97-AF65-F5344CB8AC3E}">
        <p14:creationId xmlns:p14="http://schemas.microsoft.com/office/powerpoint/2010/main" val="3771270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28</a:t>
            </a:fld>
            <a:endParaRPr lang="en-US"/>
          </a:p>
        </p:txBody>
      </p:sp>
    </p:spTree>
    <p:extLst>
      <p:ext uri="{BB962C8B-B14F-4D97-AF65-F5344CB8AC3E}">
        <p14:creationId xmlns:p14="http://schemas.microsoft.com/office/powerpoint/2010/main" val="2561023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957560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1766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980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BC43DA-9DD2-4DE7-B473-BAC21688E922}" type="datetime1">
              <a:rPr lang="en-US" smtClean="0"/>
              <a:t>11/21/2015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57956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34</a:t>
            </a:fld>
            <a:endParaRPr lang="en-US"/>
          </a:p>
        </p:txBody>
      </p:sp>
    </p:spTree>
    <p:extLst>
      <p:ext uri="{BB962C8B-B14F-4D97-AF65-F5344CB8AC3E}">
        <p14:creationId xmlns:p14="http://schemas.microsoft.com/office/powerpoint/2010/main" val="163505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1D7C38-B993-4B09-8D75-1B72E6233943}" type="datetime1">
              <a:rPr lang="en-US" smtClean="0"/>
              <a:t>11/21/2015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67269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38</a:t>
            </a:fld>
            <a:endParaRPr lang="en-US"/>
          </a:p>
        </p:txBody>
      </p:sp>
    </p:spTree>
    <p:extLst>
      <p:ext uri="{BB962C8B-B14F-4D97-AF65-F5344CB8AC3E}">
        <p14:creationId xmlns:p14="http://schemas.microsoft.com/office/powerpoint/2010/main" val="359838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a:t>
            </a:fld>
            <a:endParaRPr lang="en-US"/>
          </a:p>
        </p:txBody>
      </p:sp>
    </p:spTree>
    <p:extLst>
      <p:ext uri="{BB962C8B-B14F-4D97-AF65-F5344CB8AC3E}">
        <p14:creationId xmlns:p14="http://schemas.microsoft.com/office/powerpoint/2010/main" val="499076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39</a:t>
            </a:fld>
            <a:endParaRPr lang="en-US"/>
          </a:p>
        </p:txBody>
      </p:sp>
    </p:spTree>
    <p:extLst>
      <p:ext uri="{BB962C8B-B14F-4D97-AF65-F5344CB8AC3E}">
        <p14:creationId xmlns:p14="http://schemas.microsoft.com/office/powerpoint/2010/main" val="280363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269450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5AC4E5A-25B4-426D-BA07-0AEB142CD002}" type="datetime1">
              <a:rPr lang="en-US" smtClean="0"/>
              <a:t>11/21/2015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893900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42</a:t>
            </a:fld>
            <a:endParaRPr lang="en-US"/>
          </a:p>
        </p:txBody>
      </p:sp>
    </p:spTree>
    <p:extLst>
      <p:ext uri="{BB962C8B-B14F-4D97-AF65-F5344CB8AC3E}">
        <p14:creationId xmlns:p14="http://schemas.microsoft.com/office/powerpoint/2010/main" val="561757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201113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44</a:t>
            </a:fld>
            <a:endParaRPr lang="en-US"/>
          </a:p>
        </p:txBody>
      </p:sp>
    </p:spTree>
    <p:extLst>
      <p:ext uri="{BB962C8B-B14F-4D97-AF65-F5344CB8AC3E}">
        <p14:creationId xmlns:p14="http://schemas.microsoft.com/office/powerpoint/2010/main" val="2570232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46</a:t>
            </a:fld>
            <a:endParaRPr lang="en-US"/>
          </a:p>
        </p:txBody>
      </p:sp>
    </p:spTree>
    <p:extLst>
      <p:ext uri="{BB962C8B-B14F-4D97-AF65-F5344CB8AC3E}">
        <p14:creationId xmlns:p14="http://schemas.microsoft.com/office/powerpoint/2010/main" val="3745274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47</a:t>
            </a:fld>
            <a:endParaRPr lang="en-US"/>
          </a:p>
        </p:txBody>
      </p:sp>
    </p:spTree>
    <p:extLst>
      <p:ext uri="{BB962C8B-B14F-4D97-AF65-F5344CB8AC3E}">
        <p14:creationId xmlns:p14="http://schemas.microsoft.com/office/powerpoint/2010/main" val="6781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11/21/2015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7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0B997C-5ADE-4975-AEF7-A0099DF4C0D4}" type="datetime1">
              <a:rPr lang="en-US" smtClean="0"/>
              <a:t>11/21/2015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6745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SPC2012 - Business</a:t>
            </a:r>
            <a:endParaRPr lang="en-US" dirty="0"/>
          </a:p>
        </p:txBody>
      </p:sp>
      <p:sp>
        <p:nvSpPr>
          <p:cNvPr id="5" name="Footer Placeholder 4"/>
          <p:cNvSpPr>
            <a:spLocks noGrp="1"/>
          </p:cNvSpPr>
          <p:nvPr>
            <p:ph type="ftr" sz="quarter" idx="11"/>
          </p:nvPr>
        </p:nvSpPr>
        <p:spPr/>
        <p:txBody>
          <a:bodyPr/>
          <a:lstStyle/>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8542"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8C2080-3BA8-4788-8669-3BC99F4F6B6F}" type="datetime1">
              <a:rPr lang="en-US" smtClean="0"/>
              <a:t>11/21/2015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83014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6</a:t>
            </a:fld>
            <a:endParaRPr lang="en-US"/>
          </a:p>
        </p:txBody>
      </p:sp>
    </p:spTree>
    <p:extLst>
      <p:ext uri="{BB962C8B-B14F-4D97-AF65-F5344CB8AC3E}">
        <p14:creationId xmlns:p14="http://schemas.microsoft.com/office/powerpoint/2010/main" val="131860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11/21/2015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57542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9</a:t>
            </a:fld>
            <a:endParaRPr lang="en-US"/>
          </a:p>
        </p:txBody>
      </p:sp>
    </p:spTree>
    <p:extLst>
      <p:ext uri="{BB962C8B-B14F-4D97-AF65-F5344CB8AC3E}">
        <p14:creationId xmlns:p14="http://schemas.microsoft.com/office/powerpoint/2010/main" val="356487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10</a:t>
            </a:fld>
            <a:endParaRPr lang="en-US"/>
          </a:p>
        </p:txBody>
      </p:sp>
    </p:spTree>
    <p:extLst>
      <p:ext uri="{BB962C8B-B14F-4D97-AF65-F5344CB8AC3E}">
        <p14:creationId xmlns:p14="http://schemas.microsoft.com/office/powerpoint/2010/main" val="20876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12</a:t>
            </a:fld>
            <a:endParaRPr lang="en-US"/>
          </a:p>
        </p:txBody>
      </p:sp>
    </p:spTree>
    <p:extLst>
      <p:ext uri="{BB962C8B-B14F-4D97-AF65-F5344CB8AC3E}">
        <p14:creationId xmlns:p14="http://schemas.microsoft.com/office/powerpoint/2010/main" val="156302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0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pitchFamily="34" charset="0"/>
                <a:cs typeface="Segoe UI" pitchFamily="34" charset="0"/>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pitchFamily="34" charset="0"/>
              <a:cs typeface="Segoe UI" pitchFamily="34" charset="0"/>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2457359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7028226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6519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856384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7521076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9573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4063489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15770503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326158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Tree>
    <p:extLst>
      <p:ext uri="{BB962C8B-B14F-4D97-AF65-F5344CB8AC3E}">
        <p14:creationId xmlns:p14="http://schemas.microsoft.com/office/powerpoint/2010/main" val="3991331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a:t>
            </a:fld>
            <a:endParaRPr kumimoji="0" lang="en-US" sz="1428" b="0" i="0" u="none" strike="noStrike" kern="1200" cap="none" spc="0" normalizeH="0" baseline="0" noProof="0">
              <a:ln>
                <a:noFill/>
              </a:ln>
              <a:solidFill>
                <a:srgbClr val="1F497D"/>
              </a:solidFill>
              <a:effectLst/>
              <a:uLnTx/>
              <a:uFillTx/>
              <a:latin typeface="Segoe UI"/>
              <a:ea typeface="+mn-ea"/>
              <a:cs typeface="+mn-cs"/>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97925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marL="0" marR="0" lvl="0" indent="0" algn="r" defTabSz="932597"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597" rtl="0" eaLnBrk="1" fontAlgn="auto" latinLnBrk="0" hangingPunct="1">
                <a:lnSpc>
                  <a:spcPct val="100000"/>
                </a:lnSpc>
                <a:spcBef>
                  <a:spcPts val="0"/>
                </a:spcBef>
                <a:spcAft>
                  <a:spcPts val="0"/>
                </a:spcAft>
                <a:buClrTx/>
                <a:buSzTx/>
                <a:buFontTx/>
                <a:buNone/>
                <a:tabLst/>
                <a:defRPr/>
              </a:pPr>
              <a:t>‹#›</a:t>
            </a:fld>
            <a:endParaRPr kumimoji="0" lang="en-US" sz="1632" b="0" i="0" u="none" strike="noStrike" kern="1200" cap="none" spc="0" normalizeH="0" baseline="0" noProof="0" dirty="0">
              <a:ln>
                <a:noFill/>
              </a:ln>
              <a:solidFill>
                <a:srgbClr val="1F497D"/>
              </a:solidFill>
              <a:effectLst/>
              <a:uLnTx/>
              <a:uFillTx/>
              <a:latin typeface="Segoe UI"/>
              <a:ea typeface="+mn-ea"/>
              <a:cs typeface="+mn-cs"/>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5130620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0.png"/><Relationship Id="rId11" Type="http://schemas.openxmlformats.org/officeDocument/2006/relationships/image" Target="cid:image002.jpg@01CBCD27.A2C24390" TargetMode="External"/><Relationship Id="rId5" Type="http://schemas.openxmlformats.org/officeDocument/2006/relationships/image" Target="../media/image49.JPG"/><Relationship Id="rId10" Type="http://schemas.openxmlformats.org/officeDocument/2006/relationships/image" Target="../media/image52.jpeg"/><Relationship Id="rId4" Type="http://schemas.openxmlformats.org/officeDocument/2006/relationships/image" Target="../media/image48.png"/><Relationship Id="rId9" Type="http://schemas.openxmlformats.org/officeDocument/2006/relationships/image" Target="cid:image001.jpg@01CBCD27.A2C2439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oop.it/t/intranet-launch-videos-and-teasers" TargetMode="External"/><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tiny.cc/ThreeSampleVideo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regiscorp/review/125078501/68cd7832a8"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124350398" TargetMode="External"/><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3.wmf"/><Relationship Id="rId7"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65.png"/><Relationship Id="rId4" Type="http://schemas.openxmlformats.org/officeDocument/2006/relationships/image" Target="../media/image64.wmf"/><Relationship Id="rId9" Type="http://schemas.openxmlformats.org/officeDocument/2006/relationships/image" Target="../media/image67.jpeg"/></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73.wmf"/><Relationship Id="rId5" Type="http://schemas.openxmlformats.org/officeDocument/2006/relationships/image" Target="../media/image72.wmf"/><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80.jpeg"/><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image" Target="../media/image85.jpeg"/><Relationship Id="rId7" Type="http://schemas.openxmlformats.org/officeDocument/2006/relationships/image" Target="../media/image89.jpeg"/><Relationship Id="rId12" Type="http://schemas.openxmlformats.org/officeDocument/2006/relationships/image" Target="../media/image94.jpe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s>
</file>

<file path=ppt/slides/_rels/slide4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5.jpeg"/><Relationship Id="rId3" Type="http://schemas.openxmlformats.org/officeDocument/2006/relationships/image" Target="../media/image97.jpeg"/><Relationship Id="rId7" Type="http://schemas.microsoft.com/office/2007/relationships/hdphoto" Target="../media/hdphoto8.wdp"/><Relationship Id="rId12" Type="http://schemas.openxmlformats.org/officeDocument/2006/relationships/image" Target="../media/image104.png"/><Relationship Id="rId2" Type="http://schemas.openxmlformats.org/officeDocument/2006/relationships/notesSlide" Target="../notesSlides/notesSlide38.xml"/><Relationship Id="rId1" Type="http://schemas.openxmlformats.org/officeDocument/2006/relationships/slideLayout" Target="../slideLayouts/slideLayout37.xml"/><Relationship Id="rId6" Type="http://schemas.openxmlformats.org/officeDocument/2006/relationships/image" Target="../media/image100.png"/><Relationship Id="rId11" Type="http://schemas.openxmlformats.org/officeDocument/2006/relationships/image" Target="../media/image103.jpeg"/><Relationship Id="rId5" Type="http://schemas.openxmlformats.org/officeDocument/2006/relationships/image" Target="../media/image99.png"/><Relationship Id="rId10" Type="http://schemas.openxmlformats.org/officeDocument/2006/relationships/image" Target="../media/image102.png"/><Relationship Id="rId4" Type="http://schemas.openxmlformats.org/officeDocument/2006/relationships/image" Target="../media/image98.jpeg"/><Relationship Id="rId9" Type="http://schemas.microsoft.com/office/2007/relationships/hdphoto" Target="../media/hdphoto9.wdp"/></Relationships>
</file>

<file path=ppt/slides/_rels/slide4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8" Type="http://schemas.openxmlformats.org/officeDocument/2006/relationships/hyperlink" Target="http://cloud.snappages.com/b8898dc2c08e137d03449de65b9e82e108c15658/A_Practical_Framework_for_SharePoint_Metrics.pdf" TargetMode="External"/><Relationship Id="rId3" Type="http://schemas.openxmlformats.org/officeDocument/2006/relationships/hyperlink" Target="http://www.amazon.com/User-Adoption-Strategies-Collaboration-ebook/dp/B0042X9AM0/ref=sr_1_1?ie=UTF8&amp;m=AG56TWVU5XWC2&amp;s=books&amp;qid=1297622639&amp;sr=1-1" TargetMode="External"/><Relationship Id="rId7" Type="http://schemas.openxmlformats.org/officeDocument/2006/relationships/hyperlink" Target="http://www.amazon.com/Essential-SharePoint-Addison-Wesley-Microsoft-Technology/dp/0321884116/ref=dp_ob_title_bk"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fasttrack.microsoft.com/" TargetMode="External"/><Relationship Id="rId5" Type="http://schemas.openxmlformats.org/officeDocument/2006/relationships/hyperlink" Target="http://www.nngroup.com/articles/intranet-social-features/" TargetMode="External"/><Relationship Id="rId10" Type="http://schemas.openxmlformats.org/officeDocument/2006/relationships/image" Target="../media/image107.png"/><Relationship Id="rId4" Type="http://schemas.openxmlformats.org/officeDocument/2006/relationships/hyperlink" Target="http://www.useit.com/alertbox/" TargetMode="External"/><Relationship Id="rId9" Type="http://schemas.openxmlformats.org/officeDocument/2006/relationships/hyperlink" Target="http://improveit.ho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6688" y="484648"/>
            <a:ext cx="10972680" cy="5830789"/>
          </a:xfrm>
          <a:prstGeom prst="rect">
            <a:avLst/>
          </a:prstGeom>
        </p:spPr>
      </p:pic>
      <p:sp>
        <p:nvSpPr>
          <p:cNvPr id="3" name="Title 1"/>
          <p:cNvSpPr txBox="1">
            <a:spLocks/>
          </p:cNvSpPr>
          <p:nvPr/>
        </p:nvSpPr>
        <p:spPr>
          <a:xfrm>
            <a:off x="334241" y="218275"/>
            <a:ext cx="4571950" cy="445580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Unlocking the Secrets of SharePoint User Adoption</a:t>
            </a:r>
          </a:p>
        </p:txBody>
      </p:sp>
      <p:sp>
        <p:nvSpPr>
          <p:cNvPr id="4" name="TextBox 3"/>
          <p:cNvSpPr txBox="1"/>
          <p:nvPr/>
        </p:nvSpPr>
        <p:spPr>
          <a:xfrm>
            <a:off x="329240" y="5063605"/>
            <a:ext cx="4206194" cy="1911292"/>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a:p>
            <a:pPr>
              <a:lnSpc>
                <a:spcPct val="90000"/>
              </a:lnSpc>
              <a:spcAft>
                <a:spcPts val="600"/>
              </a:spcAft>
            </a:pPr>
            <a:r>
              <a:rPr lang="en-US" sz="2400" dirty="0" smtClean="0">
                <a:gradFill>
                  <a:gsLst>
                    <a:gs pos="2917">
                      <a:schemeClr val="tx1"/>
                    </a:gs>
                    <a:gs pos="30000">
                      <a:schemeClr val="tx1"/>
                    </a:gs>
                  </a:gsLst>
                  <a:lin ang="5400000" scaled="0"/>
                </a:gradFill>
              </a:rPr>
              <a:t>SharePoint Fest Chicago</a:t>
            </a:r>
          </a:p>
          <a:p>
            <a:pPr>
              <a:lnSpc>
                <a:spcPct val="90000"/>
              </a:lnSpc>
              <a:spcAft>
                <a:spcPts val="600"/>
              </a:spcAft>
            </a:pPr>
            <a:r>
              <a:rPr lang="en-US" sz="2400" dirty="0" smtClean="0">
                <a:gradFill>
                  <a:gsLst>
                    <a:gs pos="2917">
                      <a:schemeClr val="tx1"/>
                    </a:gs>
                    <a:gs pos="30000">
                      <a:schemeClr val="tx1"/>
                    </a:gs>
                  </a:gsLst>
                  <a:lin ang="5400000" scaled="0"/>
                </a:gradFill>
              </a:rPr>
              <a:t>December 10,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spTree>
    <p:extLst>
      <p:ext uri="{BB962C8B-B14F-4D97-AF65-F5344CB8AC3E}">
        <p14:creationId xmlns:p14="http://schemas.microsoft.com/office/powerpoint/2010/main" val="3040121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about ME!</a:t>
            </a:r>
            <a:endParaRPr lang="en-US" dirty="0"/>
          </a:p>
        </p:txBody>
      </p:sp>
      <p:pic>
        <p:nvPicPr>
          <p:cNvPr id="1026" name="Picture 2" descr="Focusing on manager resources, this page shows the myriad of resources available to managers on Pogo, Australia Post’s intranet. (Screenshot courtesy of Australia Po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7142" y="470187"/>
            <a:ext cx="4239241" cy="5616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mc_rolepages_Orica_resourcefind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8051" y="1871037"/>
            <a:ext cx="5828771" cy="421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005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about my ROLE!</a:t>
            </a:r>
            <a:endParaRPr lang="en-US" dirty="0"/>
          </a:p>
        </p:txBody>
      </p:sp>
      <p:pic>
        <p:nvPicPr>
          <p:cNvPr id="2050" name="Picture 2" descr="Designed in conjunction with personal assistants, this unique view into the organisation is an essential tool for personal assistants. (Screenshot courtesy of Macquarie Grou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4599" y="251077"/>
            <a:ext cx="3755756" cy="6159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45" y="1440901"/>
            <a:ext cx="7305393" cy="3779795"/>
          </a:xfrm>
          <a:prstGeom prst="rect">
            <a:avLst/>
          </a:prstGeom>
        </p:spPr>
      </p:pic>
    </p:spTree>
    <p:extLst>
      <p:ext uri="{BB962C8B-B14F-4D97-AF65-F5344CB8AC3E}">
        <p14:creationId xmlns:p14="http://schemas.microsoft.com/office/powerpoint/2010/main" val="26640987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Easy to consume!</a:t>
            </a:r>
            <a:endParaRPr lang="en-US" dirty="0"/>
          </a:p>
        </p:txBody>
      </p:sp>
      <p:grpSp>
        <p:nvGrpSpPr>
          <p:cNvPr id="15" name="Group 14"/>
          <p:cNvGrpSpPr/>
          <p:nvPr/>
        </p:nvGrpSpPr>
        <p:grpSpPr>
          <a:xfrm>
            <a:off x="680061" y="1429610"/>
            <a:ext cx="2953871" cy="5268016"/>
            <a:chOff x="537977" y="1264066"/>
            <a:chExt cx="2738623" cy="5359930"/>
          </a:xfrm>
        </p:grpSpPr>
        <p:sp>
          <p:nvSpPr>
            <p:cNvPr id="6" name="Rectangle 5"/>
            <p:cNvSpPr/>
            <p:nvPr/>
          </p:nvSpPr>
          <p:spPr bwMode="auto">
            <a:xfrm>
              <a:off x="537977" y="1264066"/>
              <a:ext cx="2738623" cy="1267532"/>
            </a:xfrm>
            <a:prstGeom prst="rect">
              <a:avLst/>
            </a:prstGeom>
            <a:solidFill>
              <a:srgbClr val="353535"/>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3712" tIns="146283" rIns="173712" bIns="146283" numCol="1" spcCol="0" rtlCol="0" fromWordArt="0" anchor="t" anchorCtr="0" forceAA="0" compatLnSpc="1">
              <a:prstTxWarp prst="textNoShape">
                <a:avLst/>
              </a:prstTxWarp>
              <a:noAutofit/>
            </a:bodyPr>
            <a:lstStyle/>
            <a:p>
              <a:pPr algn="ct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Well written</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977" y="2484839"/>
              <a:ext cx="2738623" cy="4139157"/>
            </a:xfrm>
            <a:prstGeom prst="rect">
              <a:avLst/>
            </a:prstGeom>
          </p:spPr>
        </p:pic>
      </p:grpSp>
      <p:grpSp>
        <p:nvGrpSpPr>
          <p:cNvPr id="19" name="Group 18"/>
          <p:cNvGrpSpPr/>
          <p:nvPr/>
        </p:nvGrpSpPr>
        <p:grpSpPr>
          <a:xfrm>
            <a:off x="8201393" y="1429610"/>
            <a:ext cx="3707154" cy="5268015"/>
            <a:chOff x="3313322" y="1268525"/>
            <a:chExt cx="4154278" cy="5359930"/>
          </a:xfrm>
        </p:grpSpPr>
        <p:sp>
          <p:nvSpPr>
            <p:cNvPr id="9" name="Rectangle 8"/>
            <p:cNvSpPr/>
            <p:nvPr/>
          </p:nvSpPr>
          <p:spPr bwMode="auto">
            <a:xfrm>
              <a:off x="3313322" y="1268525"/>
              <a:ext cx="4154277" cy="1627074"/>
            </a:xfrm>
            <a:prstGeom prst="rect">
              <a:avLst/>
            </a:prstGeom>
            <a:solidFill>
              <a:srgbClr val="2B55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Accurate, useful, timely, relevant</a:t>
              </a:r>
            </a:p>
          </p:txBody>
        </p:sp>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3323" y="2895600"/>
              <a:ext cx="4154277" cy="3732855"/>
            </a:xfrm>
            <a:prstGeom prst="rect">
              <a:avLst/>
            </a:prstGeom>
          </p:spPr>
        </p:pic>
      </p:grpSp>
      <p:grpSp>
        <p:nvGrpSpPr>
          <p:cNvPr id="5" name="Group 4"/>
          <p:cNvGrpSpPr/>
          <p:nvPr/>
        </p:nvGrpSpPr>
        <p:grpSpPr>
          <a:xfrm>
            <a:off x="3975002" y="1429609"/>
            <a:ext cx="3795848" cy="5268016"/>
            <a:chOff x="3975002" y="1429609"/>
            <a:chExt cx="3795848" cy="5268016"/>
          </a:xfrm>
        </p:grpSpPr>
        <p:sp>
          <p:nvSpPr>
            <p:cNvPr id="4" name="Rectangle 3"/>
            <p:cNvSpPr/>
            <p:nvPr/>
          </p:nvSpPr>
          <p:spPr bwMode="auto">
            <a:xfrm>
              <a:off x="3975002" y="3019784"/>
              <a:ext cx="3795848" cy="3677841"/>
            </a:xfrm>
            <a:prstGeom prst="rect">
              <a:avLst/>
            </a:prstGeom>
            <a:ln>
              <a:solidFill>
                <a:srgbClr val="58534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3975002" y="1429609"/>
              <a:ext cx="3795848" cy="1590175"/>
            </a:xfrm>
            <a:prstGeom prst="rect">
              <a:avLst/>
            </a:prstGeom>
            <a:solidFill>
              <a:srgbClr val="585349"/>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316"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Written for the web</a:t>
              </a:r>
              <a:endPar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6415" y="3028783"/>
              <a:ext cx="3693022" cy="2991348"/>
            </a:xfrm>
            <a:prstGeom prst="rect">
              <a:avLst/>
            </a:prstGeom>
          </p:spPr>
        </p:pic>
      </p:grpSp>
    </p:spTree>
    <p:extLst>
      <p:ext uri="{BB962C8B-B14F-4D97-AF65-F5344CB8AC3E}">
        <p14:creationId xmlns:p14="http://schemas.microsoft.com/office/powerpoint/2010/main" val="9914820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547585" y="6718102"/>
            <a:ext cx="2154284" cy="244556"/>
          </a:xfrm>
          <a:prstGeom prst="rect">
            <a:avLst/>
          </a:prstGeom>
        </p:spPr>
        <p:txBody>
          <a:bodyPr/>
          <a:lstStyle/>
          <a:p>
            <a:r>
              <a:rPr lang="en-AU" b="1" smtClean="0">
                <a:solidFill>
                  <a:srgbClr val="00A7E5"/>
                </a:solidFill>
              </a:rPr>
              <a:t>Share</a:t>
            </a:r>
            <a:r>
              <a:rPr lang="en-AU" b="1" smtClean="0"/>
              <a:t> </a:t>
            </a:r>
            <a:r>
              <a:rPr lang="en-AU" b="1" smtClean="0">
                <a:solidFill>
                  <a:schemeClr val="bg1"/>
                </a:solidFill>
              </a:rPr>
              <a:t>Conference</a:t>
            </a:r>
            <a:r>
              <a:rPr lang="en-AU" b="1" smtClean="0"/>
              <a:t> | </a:t>
            </a:r>
            <a:fld id="{75D53439-7A6D-4281-B5D0-6B0937C944E2}" type="slidenum">
              <a:rPr lang="en-AU" b="1" smtClean="0">
                <a:solidFill>
                  <a:schemeClr val="bg1"/>
                </a:solidFill>
              </a:rPr>
              <a:pPr/>
              <a:t>13</a:t>
            </a:fld>
            <a:endParaRPr lang="en-AU" b="1" dirty="0">
              <a:solidFill>
                <a:schemeClr val="bg1"/>
              </a:solidFill>
            </a:endParaRPr>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1" y="-27930"/>
            <a:ext cx="12680207" cy="7050383"/>
          </a:xfrm>
          <a:prstGeom prst="rect">
            <a:avLst/>
          </a:prstGeom>
        </p:spPr>
      </p:pic>
      <p:sp>
        <p:nvSpPr>
          <p:cNvPr id="7" name="Rectangle 6"/>
          <p:cNvSpPr/>
          <p:nvPr/>
        </p:nvSpPr>
        <p:spPr>
          <a:xfrm>
            <a:off x="8764209" y="951290"/>
            <a:ext cx="3475540" cy="4700256"/>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4347" tIns="62174" rIns="124347" bIns="62174" numCol="1" spcCol="0" rtlCol="0" fromWordArt="0" anchor="ctr" anchorCtr="0" forceAA="0" compatLnSpc="1">
            <a:prstTxWarp prst="textNoShape">
              <a:avLst/>
            </a:prstTxWarp>
            <a:noAutofit/>
          </a:bodyPr>
          <a:lstStyle/>
          <a:p>
            <a:pPr algn="ctr"/>
            <a:r>
              <a:rPr lang="en-US" sz="3808" dirty="0">
                <a:latin typeface="Segoe UI Light" panose="020B0502040204020203" pitchFamily="34" charset="0"/>
                <a:cs typeface="Segoe UI Light" panose="020B0502040204020203" pitchFamily="34" charset="0"/>
              </a:rPr>
              <a:t>Don’t make it hard and painful … keep it simple and easy … don’t make people have to think!</a:t>
            </a:r>
          </a:p>
        </p:txBody>
      </p:sp>
    </p:spTree>
    <p:extLst>
      <p:ext uri="{BB962C8B-B14F-4D97-AF65-F5344CB8AC3E}">
        <p14:creationId xmlns:p14="http://schemas.microsoft.com/office/powerpoint/2010/main" val="11827167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891148" y="6466723"/>
            <a:ext cx="1338144" cy="372342"/>
          </a:xfrm>
          <a:prstGeom prst="rect">
            <a:avLst/>
          </a:prstGeom>
        </p:spPr>
        <p:txBody>
          <a:bodyPr vert="horz" lIns="93256" tIns="46627" rIns="93256" bIns="46627" rtlCol="0" anchor="ctr"/>
          <a:lstStyle/>
          <a:p>
            <a:fld id="{4FAB73BC-B049-4115-A692-8D63A059BFB8}" type="slidenum">
              <a:rPr lang="en-US" smtClean="0"/>
              <a:pPr/>
              <a:t>14</a:t>
            </a:fld>
            <a:endParaRPr lang="en-US" dirty="0"/>
          </a:p>
        </p:txBody>
      </p:sp>
      <p:pic>
        <p:nvPicPr>
          <p:cNvPr id="5" name="Content Placeholder 4"/>
          <p:cNvPicPr>
            <a:picLocks noGrp="1" noChangeAspect="1"/>
          </p:cNvPicPr>
          <p:nvPr>
            <p:ph idx="4294967295"/>
          </p:nvPr>
        </p:nvPicPr>
        <p:blipFill rotWithShape="1">
          <a:blip r:embed="rId3">
            <a:extLst>
              <a:ext uri="{28A0092B-C50C-407E-A947-70E740481C1C}">
                <a14:useLocalDpi xmlns:a14="http://schemas.microsoft.com/office/drawing/2010/main"/>
              </a:ext>
            </a:extLst>
          </a:blip>
          <a:srcRect/>
          <a:stretch/>
        </p:blipFill>
        <p:spPr>
          <a:xfrm>
            <a:off x="1764" y="0"/>
            <a:ext cx="12434711" cy="6987107"/>
          </a:xfrm>
        </p:spPr>
      </p:pic>
      <p:sp>
        <p:nvSpPr>
          <p:cNvPr id="7" name="Rectangle 6"/>
          <p:cNvSpPr/>
          <p:nvPr/>
        </p:nvSpPr>
        <p:spPr bwMode="auto">
          <a:xfrm>
            <a:off x="4938091" y="296897"/>
            <a:ext cx="7127935" cy="836956"/>
          </a:xfrm>
          <a:prstGeom prst="rect">
            <a:avLst/>
          </a:prstGeom>
          <a:solidFill>
            <a:srgbClr val="334D0D">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36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Secret #4: </a:t>
            </a:r>
            <a:r>
              <a:rPr lang="en-US" sz="3672"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Plan for the unexpected</a:t>
            </a:r>
            <a:endParaRPr lang="en-US" sz="36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6799097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it difficult to adopt new technologies?</a:t>
            </a:r>
          </a:p>
        </p:txBody>
      </p:sp>
      <p:grpSp>
        <p:nvGrpSpPr>
          <p:cNvPr id="7" name="Group 6"/>
          <p:cNvGrpSpPr/>
          <p:nvPr/>
        </p:nvGrpSpPr>
        <p:grpSpPr>
          <a:xfrm>
            <a:off x="549019" y="1485604"/>
            <a:ext cx="4142864" cy="4760009"/>
            <a:chOff x="535759" y="1505100"/>
            <a:chExt cx="4062000" cy="4667098"/>
          </a:xfrm>
        </p:grpSpPr>
        <p:pic>
          <p:nvPicPr>
            <p:cNvPr id="3074" name="Picture 2" descr="C:\Users\Susan Hanley\AppData\Local\Microsoft\Windows\Temporary Internet Files\Content.IE5\8O2UPDWT\MP900442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314" y="3348368"/>
              <a:ext cx="4060445" cy="2823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5759" y="1505100"/>
              <a:ext cx="4062000" cy="1843268"/>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Delayed Gratification</a:t>
              </a:r>
            </a:p>
          </p:txBody>
        </p:sp>
      </p:grpSp>
      <p:grpSp>
        <p:nvGrpSpPr>
          <p:cNvPr id="8" name="Group 7"/>
          <p:cNvGrpSpPr/>
          <p:nvPr/>
        </p:nvGrpSpPr>
        <p:grpSpPr>
          <a:xfrm>
            <a:off x="4844823" y="1485605"/>
            <a:ext cx="3497263" cy="4725115"/>
            <a:chOff x="4546904" y="1447800"/>
            <a:chExt cx="3429000" cy="4632886"/>
          </a:xfrm>
        </p:grpSpPr>
        <p:pic>
          <p:nvPicPr>
            <p:cNvPr id="3075" name="Picture 3" descr="C:\Users\Susan Hanley\AppData\Local\Microsoft\Windows\Temporary Internet Files\Content.IE5\AGA0BCUA\MC90010471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4283" y="3603402"/>
              <a:ext cx="3325774" cy="247728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46904" y="1447800"/>
              <a:ext cx="3429000" cy="1981200"/>
            </a:xfrm>
            <a:prstGeom prst="rect">
              <a:avLst/>
            </a:prstGeom>
            <a:solidFill>
              <a:srgbClr val="00D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No Guarantees</a:t>
              </a:r>
            </a:p>
          </p:txBody>
        </p:sp>
      </p:grpSp>
      <p:grpSp>
        <p:nvGrpSpPr>
          <p:cNvPr id="12" name="Group 11"/>
          <p:cNvGrpSpPr/>
          <p:nvPr/>
        </p:nvGrpSpPr>
        <p:grpSpPr>
          <a:xfrm>
            <a:off x="8575236" y="1485604"/>
            <a:ext cx="3266607" cy="4760009"/>
            <a:chOff x="8303354" y="1447800"/>
            <a:chExt cx="3202846" cy="4667098"/>
          </a:xfrm>
        </p:grpSpPr>
        <p:pic>
          <p:nvPicPr>
            <p:cNvPr id="3076" name="Picture 4" descr="C:\Users\Susan Hanley\AppData\Local\Microsoft\Windows\Temporary Internet Files\Content.IE5\UTJ8G8ZB\MP900262270[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99"/>
            <a:stretch/>
          </p:blipFill>
          <p:spPr bwMode="auto">
            <a:xfrm>
              <a:off x="8303354" y="3064733"/>
              <a:ext cx="3202845" cy="30501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03356" y="1447800"/>
              <a:ext cx="3202844" cy="1671967"/>
            </a:xfrm>
            <a:prstGeom prst="rect">
              <a:avLst/>
            </a:prstGeom>
            <a:solidFill>
              <a:srgbClr val="D3A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Squishy Benefits</a:t>
              </a:r>
            </a:p>
          </p:txBody>
        </p:sp>
      </p:grpSp>
    </p:spTree>
    <p:extLst>
      <p:ext uri="{BB962C8B-B14F-4D97-AF65-F5344CB8AC3E}">
        <p14:creationId xmlns:p14="http://schemas.microsoft.com/office/powerpoint/2010/main" val="1933832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13562" y="142480"/>
            <a:ext cx="10514109" cy="6783297"/>
          </a:xfrm>
          <a:prstGeom prst="rect">
            <a:avLst/>
          </a:prstGeom>
          <a:ln w="3175">
            <a:noFill/>
          </a:ln>
        </p:spPr>
      </p:pic>
      <p:sp>
        <p:nvSpPr>
          <p:cNvPr id="5" name="Rectangle 4"/>
          <p:cNvSpPr/>
          <p:nvPr/>
        </p:nvSpPr>
        <p:spPr bwMode="auto">
          <a:xfrm>
            <a:off x="333115" y="5829418"/>
            <a:ext cx="7256708" cy="839668"/>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4488"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Secret # 5: It’s about change</a:t>
            </a:r>
          </a:p>
        </p:txBody>
      </p:sp>
      <p:sp>
        <p:nvSpPr>
          <p:cNvPr id="2" name="Slide Number Placeholder 1"/>
          <p:cNvSpPr>
            <a:spLocks noGrp="1"/>
          </p:cNvSpPr>
          <p:nvPr>
            <p:ph type="sldNum" sz="quarter" idx="4294967295"/>
          </p:nvPr>
        </p:nvSpPr>
        <p:spPr>
          <a:xfrm>
            <a:off x="8782896" y="6482889"/>
            <a:ext cx="2797810" cy="372394"/>
          </a:xfrm>
          <a:prstGeom prst="rect">
            <a:avLst/>
          </a:prstGeom>
        </p:spPr>
        <p:txBody>
          <a:bodyPr/>
          <a:lstStyle/>
          <a:p>
            <a:fld id="{EA7C8D44-3667-46F6-9772-CC52308E2A7F}" type="slidenum">
              <a:rPr kumimoji="0" lang="en-US" smtClean="0"/>
              <a:pPr/>
              <a:t>16</a:t>
            </a:fld>
            <a:endParaRPr kumimoji="0" lang="en-US"/>
          </a:p>
        </p:txBody>
      </p:sp>
    </p:spTree>
    <p:extLst>
      <p:ext uri="{BB962C8B-B14F-4D97-AF65-F5344CB8AC3E}">
        <p14:creationId xmlns:p14="http://schemas.microsoft.com/office/powerpoint/2010/main" val="26438522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change so hard?</a:t>
            </a:r>
            <a:endParaRPr lang="en-US" dirty="0"/>
          </a:p>
        </p:txBody>
      </p:sp>
      <p:grpSp>
        <p:nvGrpSpPr>
          <p:cNvPr id="10" name="Group 9"/>
          <p:cNvGrpSpPr/>
          <p:nvPr/>
        </p:nvGrpSpPr>
        <p:grpSpPr>
          <a:xfrm>
            <a:off x="457580" y="1540865"/>
            <a:ext cx="3341829" cy="4973884"/>
            <a:chOff x="381000" y="1295400"/>
            <a:chExt cx="3276600" cy="4876800"/>
          </a:xfrm>
        </p:grpSpPr>
        <p:sp>
          <p:nvSpPr>
            <p:cNvPr id="4" name="Rectangle 3"/>
            <p:cNvSpPr/>
            <p:nvPr/>
          </p:nvSpPr>
          <p:spPr>
            <a:xfrm>
              <a:off x="381000" y="1295400"/>
              <a:ext cx="3276600" cy="190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latin typeface="+mj-lt"/>
                </a:rPr>
                <a:t>Comfort with the status quo</a:t>
              </a:r>
            </a:p>
          </p:txBody>
        </p:sp>
        <p:sp>
          <p:nvSpPr>
            <p:cNvPr id="5" name="Rectangle 4"/>
            <p:cNvSpPr/>
            <p:nvPr/>
          </p:nvSpPr>
          <p:spPr>
            <a:xfrm>
              <a:off x="381000" y="3200400"/>
              <a:ext cx="3276600" cy="2971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72" dirty="0">
                  <a:latin typeface="+mj-lt"/>
                </a:rPr>
                <a:t>“This is how we’ve always done it </a:t>
              </a:r>
            </a:p>
            <a:p>
              <a:pPr algn="ctr"/>
              <a:r>
                <a:rPr lang="en-US" sz="3672" dirty="0">
                  <a:latin typeface="+mj-lt"/>
                </a:rPr>
                <a:t>… and it works for me.”</a:t>
              </a:r>
            </a:p>
          </p:txBody>
        </p:sp>
      </p:grpSp>
      <p:grpSp>
        <p:nvGrpSpPr>
          <p:cNvPr id="12" name="Group 11"/>
          <p:cNvGrpSpPr/>
          <p:nvPr/>
        </p:nvGrpSpPr>
        <p:grpSpPr>
          <a:xfrm>
            <a:off x="4110277" y="1540865"/>
            <a:ext cx="3782225" cy="4973884"/>
            <a:chOff x="3428999" y="1295400"/>
            <a:chExt cx="3708400" cy="4876800"/>
          </a:xfrm>
        </p:grpSpPr>
        <p:sp>
          <p:nvSpPr>
            <p:cNvPr id="6" name="Rectangle 5"/>
            <p:cNvSpPr/>
            <p:nvPr/>
          </p:nvSpPr>
          <p:spPr>
            <a:xfrm>
              <a:off x="3429000" y="1295400"/>
              <a:ext cx="3708399" cy="1905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72" dirty="0">
                  <a:latin typeface="+mj-lt"/>
                </a:rPr>
                <a:t>Discomfort with being forced to change</a:t>
              </a:r>
            </a:p>
          </p:txBody>
        </p:sp>
        <p:sp>
          <p:nvSpPr>
            <p:cNvPr id="7" name="Rectangle 6"/>
            <p:cNvSpPr/>
            <p:nvPr/>
          </p:nvSpPr>
          <p:spPr>
            <a:xfrm>
              <a:off x="3428999" y="3200400"/>
              <a:ext cx="3696677" cy="2971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72" dirty="0">
                  <a:latin typeface="+mj-lt"/>
                </a:rPr>
                <a:t>“I’m not broken, why are you trying to fix me?”</a:t>
              </a:r>
            </a:p>
          </p:txBody>
        </p:sp>
      </p:grpSp>
      <p:grpSp>
        <p:nvGrpSpPr>
          <p:cNvPr id="11" name="Group 10"/>
          <p:cNvGrpSpPr/>
          <p:nvPr/>
        </p:nvGrpSpPr>
        <p:grpSpPr>
          <a:xfrm>
            <a:off x="8149495" y="1540865"/>
            <a:ext cx="3770267" cy="4973884"/>
            <a:chOff x="7098324" y="1295400"/>
            <a:chExt cx="3696676" cy="4876800"/>
          </a:xfrm>
        </p:grpSpPr>
        <p:sp>
          <p:nvSpPr>
            <p:cNvPr id="8" name="Rectangle 7"/>
            <p:cNvSpPr/>
            <p:nvPr/>
          </p:nvSpPr>
          <p:spPr>
            <a:xfrm>
              <a:off x="7098324" y="1295400"/>
              <a:ext cx="3696676" cy="1905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72" dirty="0">
                  <a:latin typeface="+mj-lt"/>
                </a:rPr>
                <a:t>No personal benefit</a:t>
              </a:r>
            </a:p>
          </p:txBody>
        </p:sp>
        <p:sp>
          <p:nvSpPr>
            <p:cNvPr id="9" name="Rectangle 8"/>
            <p:cNvSpPr/>
            <p:nvPr/>
          </p:nvSpPr>
          <p:spPr>
            <a:xfrm>
              <a:off x="7098324" y="3200400"/>
              <a:ext cx="3696675" cy="2971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72" dirty="0">
                  <a:latin typeface="+mj-lt"/>
                </a:rPr>
                <a:t>“Sure, I see why the </a:t>
              </a:r>
              <a:r>
                <a:rPr lang="en-US" sz="3672" i="1" dirty="0">
                  <a:latin typeface="+mj-lt"/>
                </a:rPr>
                <a:t>they</a:t>
              </a:r>
              <a:r>
                <a:rPr lang="en-US" sz="3672" dirty="0">
                  <a:latin typeface="+mj-lt"/>
                </a:rPr>
                <a:t> would want this, but what’s in it for </a:t>
              </a:r>
              <a:r>
                <a:rPr lang="en-US" sz="3672" b="1" dirty="0">
                  <a:latin typeface="+mj-lt"/>
                </a:rPr>
                <a:t>me</a:t>
              </a:r>
              <a:r>
                <a:rPr lang="en-US" sz="3672" dirty="0">
                  <a:latin typeface="+mj-lt"/>
                </a:rPr>
                <a:t>?”</a:t>
              </a:r>
            </a:p>
          </p:txBody>
        </p:sp>
      </p:grpSp>
      <p:grpSp>
        <p:nvGrpSpPr>
          <p:cNvPr id="13" name="Group 12"/>
          <p:cNvGrpSpPr/>
          <p:nvPr/>
        </p:nvGrpSpPr>
        <p:grpSpPr>
          <a:xfrm>
            <a:off x="4032110" y="3619094"/>
            <a:ext cx="3776476" cy="2927338"/>
            <a:chOff x="6172200" y="457200"/>
            <a:chExt cx="2389771" cy="1657350"/>
          </a:xfrm>
        </p:grpSpPr>
        <p:pic>
          <p:nvPicPr>
            <p:cNvPr id="1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851" l="8367" r="100000"/>
                      </a14:imgEffect>
                    </a14:imgLayer>
                  </a14:imgProps>
                </a:ext>
                <a:ext uri="{28A0092B-C50C-407E-A947-70E740481C1C}">
                  <a14:useLocalDpi xmlns:a14="http://schemas.microsoft.com/office/drawing/2010/main"/>
                </a:ext>
              </a:extLst>
            </a:blip>
            <a:srcRect/>
            <a:stretch/>
          </p:blipFill>
          <p:spPr bwMode="auto">
            <a:xfrm>
              <a:off x="6172200" y="457200"/>
              <a:ext cx="2389771"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339" b="98644" l="0" r="100000"/>
                      </a14:imgEffect>
                    </a14:imgLayer>
                  </a14:imgProps>
                </a:ext>
                <a:ext uri="{28A0092B-C50C-407E-A947-70E740481C1C}">
                  <a14:useLocalDpi xmlns:a14="http://schemas.microsoft.com/office/drawing/2010/main"/>
                </a:ext>
              </a:extLst>
            </a:blip>
            <a:srcRect/>
            <a:stretch>
              <a:fillRect/>
            </a:stretch>
          </p:blipFill>
          <p:spPr bwMode="auto">
            <a:xfrm rot="19531826">
              <a:off x="6799642" y="497512"/>
              <a:ext cx="538190" cy="9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31484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in to change …</a:t>
            </a:r>
            <a:endParaRPr lang="en-US" dirty="0"/>
          </a:p>
        </p:txBody>
      </p:sp>
      <p:sp>
        <p:nvSpPr>
          <p:cNvPr id="6" name="Rectangle 5"/>
          <p:cNvSpPr/>
          <p:nvPr/>
        </p:nvSpPr>
        <p:spPr bwMode="auto">
          <a:xfrm>
            <a:off x="518000" y="1866357"/>
            <a:ext cx="2797810" cy="3916880"/>
          </a:xfrm>
          <a:prstGeom prst="rect">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Start small</a:t>
            </a:r>
          </a:p>
          <a:p>
            <a:pPr defTabSz="951052" fontAlgn="base">
              <a:lnSpc>
                <a:spcPct val="90000"/>
              </a:lnSpc>
              <a:spcBef>
                <a:spcPct val="0"/>
              </a:spcBef>
              <a:spcAft>
                <a:spcPct val="0"/>
              </a:spcAft>
            </a:pPr>
            <a:endParaRPr lang="en-US" sz="380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7" name="Rectangle 6"/>
          <p:cNvSpPr/>
          <p:nvPr/>
        </p:nvSpPr>
        <p:spPr bwMode="auto">
          <a:xfrm>
            <a:off x="3405693" y="1866357"/>
            <a:ext cx="2797810" cy="3916880"/>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Keep it simple</a:t>
            </a:r>
          </a:p>
          <a:p>
            <a:pPr defTabSz="951052" fontAlgn="base">
              <a:spcBef>
                <a:spcPct val="0"/>
              </a:spcBef>
              <a:spcAft>
                <a:spcPct val="0"/>
              </a:spcAft>
            </a:pPr>
            <a:endParaRPr lang="en-US" sz="3808"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9181084" y="1866357"/>
            <a:ext cx="2797810" cy="3916880"/>
          </a:xfrm>
          <a:prstGeom prst="rect">
            <a:avLst/>
          </a:prstGeom>
          <a:solidFill>
            <a:schemeClr val="tx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Consider the “long wow” – help users create new habits</a:t>
            </a:r>
          </a:p>
        </p:txBody>
      </p:sp>
      <p:sp>
        <p:nvSpPr>
          <p:cNvPr id="9" name="Rectangle 8"/>
          <p:cNvSpPr/>
          <p:nvPr/>
        </p:nvSpPr>
        <p:spPr bwMode="auto">
          <a:xfrm>
            <a:off x="6293388" y="1866357"/>
            <a:ext cx="2797810" cy="391688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52" fontAlgn="base">
              <a:spcBef>
                <a:spcPct val="0"/>
              </a:spcBef>
              <a:spcAft>
                <a:spcPct val="0"/>
              </a:spcAft>
            </a:pPr>
            <a:r>
              <a:rPr lang="en-US" sz="3808" dirty="0">
                <a:gradFill>
                  <a:gsLst>
                    <a:gs pos="0">
                      <a:srgbClr val="FFFFFF"/>
                    </a:gs>
                    <a:gs pos="100000">
                      <a:srgbClr val="FFFFFF"/>
                    </a:gs>
                  </a:gsLst>
                  <a:lin ang="5400000" scaled="0"/>
                </a:gradFill>
                <a:latin typeface="+mj-lt"/>
                <a:ea typeface="Segoe UI" pitchFamily="34" charset="0"/>
                <a:cs typeface="Segoe UI" pitchFamily="34" charset="0"/>
              </a:rPr>
              <a:t>Consider your culture</a:t>
            </a:r>
          </a:p>
        </p:txBody>
      </p:sp>
    </p:spTree>
    <p:extLst>
      <p:ext uri="{BB962C8B-B14F-4D97-AF65-F5344CB8AC3E}">
        <p14:creationId xmlns:p14="http://schemas.microsoft.com/office/powerpoint/2010/main" val="388657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0" y="-26350"/>
            <a:ext cx="12509512" cy="7020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982" y="5600061"/>
            <a:ext cx="7497280" cy="1115805"/>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a:latin typeface="Segoe UI Light" panose="020B0502040204020203" pitchFamily="34" charset="0"/>
                <a:cs typeface="Segoe UI Light" panose="020B0502040204020203" pitchFamily="34" charset="0"/>
              </a:rPr>
              <a:t>… and engage some helpers</a:t>
            </a:r>
          </a:p>
        </p:txBody>
      </p:sp>
    </p:spTree>
    <p:extLst>
      <p:ext uri="{BB962C8B-B14F-4D97-AF65-F5344CB8AC3E}">
        <p14:creationId xmlns:p14="http://schemas.microsoft.com/office/powerpoint/2010/main" val="22382598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550" y="1973480"/>
            <a:ext cx="12173098" cy="3109734"/>
          </a:xfrm>
          <a:prstGeom prst="rect">
            <a:avLst/>
          </a:prstGeom>
          <a:noFill/>
        </p:spPr>
        <p:txBody>
          <a:bodyPr wrap="square" lIns="93256" tIns="46627" rIns="93256" bIns="46627">
            <a:spAutoFit/>
          </a:bodyPr>
          <a:lstStyle/>
          <a:p>
            <a:pPr algn="ctr"/>
            <a:r>
              <a:rPr lang="en-US" sz="9798" dirty="0">
                <a:ln w="0"/>
                <a:latin typeface="+mj-lt"/>
              </a:rPr>
              <a:t>User Adoption</a:t>
            </a:r>
          </a:p>
          <a:p>
            <a:pPr algn="ctr"/>
            <a:r>
              <a:rPr lang="en-US" sz="9798" dirty="0">
                <a:ln w="0"/>
                <a:latin typeface="+mj-lt"/>
              </a:rPr>
              <a:t>User Engagement</a:t>
            </a:r>
          </a:p>
        </p:txBody>
      </p:sp>
      <p:cxnSp>
        <p:nvCxnSpPr>
          <p:cNvPr id="7" name="Straight Connector 6"/>
          <p:cNvCxnSpPr/>
          <p:nvPr/>
        </p:nvCxnSpPr>
        <p:spPr>
          <a:xfrm>
            <a:off x="1551185" y="1429478"/>
            <a:ext cx="8635665" cy="4529146"/>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51184" y="1429478"/>
            <a:ext cx="8393430" cy="4529146"/>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78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541" y="6487091"/>
            <a:ext cx="2830935" cy="351528"/>
          </a:xfrm>
          <a:prstGeom prst="rect">
            <a:avLst/>
          </a:prstGeom>
        </p:spPr>
        <p:txBody>
          <a:bodyPr/>
          <a:lstStyle/>
          <a:p>
            <a:fld id="{EA7C8D44-3667-46F6-9772-CC52308E2A7F}" type="slidenum">
              <a:rPr kumimoji="0" lang="en-US" smtClean="0"/>
              <a:pPr/>
              <a:t>20</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813" y="497"/>
            <a:ext cx="10539899" cy="6993532"/>
          </a:xfrm>
          <a:prstGeom prst="rect">
            <a:avLst/>
          </a:prstGeom>
        </p:spPr>
      </p:pic>
      <p:sp>
        <p:nvSpPr>
          <p:cNvPr id="5" name="Rectangle 4"/>
          <p:cNvSpPr/>
          <p:nvPr/>
        </p:nvSpPr>
        <p:spPr>
          <a:xfrm>
            <a:off x="-91053" y="-68352"/>
            <a:ext cx="3434172" cy="706626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latin typeface="+mj-lt"/>
              </a:rPr>
              <a:t>Leaders model the behavior</a:t>
            </a:r>
          </a:p>
        </p:txBody>
      </p:sp>
      <p:grpSp>
        <p:nvGrpSpPr>
          <p:cNvPr id="7" name="Group 6"/>
          <p:cNvGrpSpPr/>
          <p:nvPr/>
        </p:nvGrpSpPr>
        <p:grpSpPr>
          <a:xfrm>
            <a:off x="3887058" y="699849"/>
            <a:ext cx="8003711" cy="5642017"/>
            <a:chOff x="3810000" y="685800"/>
            <a:chExt cx="7848600" cy="5532676"/>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235" rtlCol="0" anchor="t" anchorCtr="0"/>
            <a:lstStyle/>
            <a:p>
              <a:pPr algn="ctr"/>
              <a:r>
                <a:rPr lang="en-US" sz="5506" dirty="0">
                  <a:solidFill>
                    <a:schemeClr val="tx1"/>
                  </a:solidFill>
                  <a:latin typeface="+mj-lt"/>
                </a:rPr>
                <a:t>“</a:t>
              </a:r>
              <a:r>
                <a:rPr lang="en-US" sz="5506" i="1" dirty="0">
                  <a:solidFill>
                    <a:schemeClr val="tx1"/>
                  </a:solidFill>
                  <a:latin typeface="+mj-lt"/>
                </a:rPr>
                <a:t>No involvement by leaders, </a:t>
              </a:r>
            </a:p>
            <a:p>
              <a:pPr algn="ctr"/>
              <a:r>
                <a:rPr lang="en-US" sz="5506" i="1" dirty="0">
                  <a:solidFill>
                    <a:schemeClr val="tx1"/>
                  </a:solidFill>
                  <a:latin typeface="+mj-lt"/>
                </a:rPr>
                <a:t>no commitment by employees.</a:t>
              </a:r>
            </a:p>
            <a:p>
              <a:pPr algn="ctr"/>
              <a:r>
                <a:rPr lang="en-US" sz="5506" i="1" dirty="0">
                  <a:solidFill>
                    <a:schemeClr val="tx1"/>
                  </a:solidFill>
                  <a:latin typeface="+mj-lt"/>
                </a:rPr>
                <a:t>No exceptions</a:t>
              </a:r>
              <a:r>
                <a:rPr lang="en-US" sz="5506" dirty="0">
                  <a:solidFill>
                    <a:schemeClr val="tx1"/>
                  </a:solidFill>
                  <a:latin typeface="+mj-lt"/>
                </a:rPr>
                <a:t>.”</a:t>
              </a:r>
            </a:p>
          </p:txBody>
        </p:sp>
        <p:sp>
          <p:nvSpPr>
            <p:cNvPr id="6" name="Rectangle 5"/>
            <p:cNvSpPr/>
            <p:nvPr/>
          </p:nvSpPr>
          <p:spPr>
            <a:xfrm>
              <a:off x="4686300" y="5573857"/>
              <a:ext cx="6096000" cy="644619"/>
            </a:xfrm>
            <a:prstGeom prst="rect">
              <a:avLst/>
            </a:prstGeom>
          </p:spPr>
          <p:txBody>
            <a:bodyPr>
              <a:spAutoFit/>
            </a:bodyPr>
            <a:lstStyle/>
            <a:p>
              <a:r>
                <a:rPr lang="en-US" sz="1836" dirty="0">
                  <a:latin typeface="+mj-lt"/>
                </a:rPr>
                <a:t>Vala Afshar, Chief Marketing and Customer Officer at Enterasys</a:t>
              </a:r>
            </a:p>
          </p:txBody>
        </p:sp>
      </p:grpSp>
    </p:spTree>
    <p:extLst>
      <p:ext uri="{BB962C8B-B14F-4D97-AF65-F5344CB8AC3E}">
        <p14:creationId xmlns:p14="http://schemas.microsoft.com/office/powerpoint/2010/main" val="357995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not just the leaders …</a:t>
            </a:r>
            <a:endParaRPr lang="en-US" dirty="0"/>
          </a:p>
        </p:txBody>
      </p:sp>
      <p:sp>
        <p:nvSpPr>
          <p:cNvPr id="3" name="Content Placeholder 2"/>
          <p:cNvSpPr>
            <a:spLocks noGrp="1"/>
          </p:cNvSpPr>
          <p:nvPr>
            <p:ph idx="4294967295"/>
          </p:nvPr>
        </p:nvSpPr>
        <p:spPr>
          <a:xfrm>
            <a:off x="3000607" y="5600359"/>
            <a:ext cx="6766486" cy="754502"/>
          </a:xfrm>
        </p:spPr>
        <p:txBody>
          <a:bodyPr>
            <a:normAutofit/>
          </a:bodyPr>
          <a:lstStyle/>
          <a:p>
            <a:pPr marL="46631" indent="0">
              <a:buNone/>
            </a:pPr>
            <a:r>
              <a:rPr lang="en-US" sz="3672" dirty="0"/>
              <a:t>Identify and engage your </a:t>
            </a:r>
            <a:r>
              <a:rPr lang="en-US" sz="3672" dirty="0" err="1"/>
              <a:t>Mikeys</a:t>
            </a:r>
            <a:endParaRPr lang="en-US" sz="3672"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3638" y="1711311"/>
            <a:ext cx="4729197" cy="3571901"/>
          </a:xfrm>
          <a:prstGeom prst="rect">
            <a:avLst/>
          </a:prstGeom>
        </p:spPr>
      </p:pic>
    </p:spTree>
    <p:extLst>
      <p:ext uri="{BB962C8B-B14F-4D97-AF65-F5344CB8AC3E}">
        <p14:creationId xmlns:p14="http://schemas.microsoft.com/office/powerpoint/2010/main" val="4001279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38248"/>
          </a:xfrm>
        </p:spPr>
        <p:txBody>
          <a:bodyPr/>
          <a:lstStyle/>
          <a:p>
            <a:r>
              <a:rPr lang="en-US" sz="2800" dirty="0" smtClean="0"/>
              <a:t>Nothing happens without a readiness to change.</a:t>
            </a:r>
          </a:p>
          <a:p>
            <a:r>
              <a:rPr lang="en-US" sz="2800" dirty="0" smtClean="0"/>
              <a:t>It’s important to replace old habits with new ones.</a:t>
            </a:r>
          </a:p>
          <a:p>
            <a:r>
              <a:rPr lang="en-US" sz="2800" b="1" dirty="0" smtClean="0"/>
              <a:t>Peer support and pressure drive change</a:t>
            </a:r>
            <a:r>
              <a:rPr lang="en-US" sz="2800" dirty="0" smtClean="0"/>
              <a:t>.</a:t>
            </a:r>
          </a:p>
          <a:p>
            <a:r>
              <a:rPr lang="en-US" sz="2800" dirty="0" smtClean="0"/>
              <a:t>Sponsorship deepens commitment and sparks results.</a:t>
            </a:r>
          </a:p>
          <a:p>
            <a:r>
              <a:rPr lang="en-US" sz="2800" dirty="0" smtClean="0"/>
              <a:t>Community without hierarchy is a catalyst for change.</a:t>
            </a:r>
          </a:p>
          <a:p>
            <a:r>
              <a:rPr lang="en-US" sz="2800" dirty="0" smtClean="0"/>
              <a:t>You are the company you keep.</a:t>
            </a:r>
          </a:p>
          <a:p>
            <a:r>
              <a:rPr lang="en-US" sz="2800" dirty="0" smtClean="0"/>
              <a:t>Continuous introspection is key.</a:t>
            </a:r>
          </a:p>
          <a:p>
            <a:r>
              <a:rPr lang="en-US" sz="2800" dirty="0" smtClean="0"/>
              <a:t>Changes in practice may represent breakthroughs.</a:t>
            </a:r>
          </a:p>
          <a:p>
            <a:r>
              <a:rPr lang="en-US" sz="2800" b="1" dirty="0" smtClean="0"/>
              <a:t>It pays to acknowledge small wins</a:t>
            </a:r>
            <a:r>
              <a:rPr lang="en-US" sz="2800" dirty="0" smtClean="0"/>
              <a:t>.</a:t>
            </a:r>
          </a:p>
          <a:p>
            <a:r>
              <a:rPr lang="en-US" sz="2800" b="1" dirty="0" smtClean="0"/>
              <a:t>The goal is progress, not perfection</a:t>
            </a:r>
            <a:r>
              <a:rPr lang="en-US" sz="2800" dirty="0" smtClean="0"/>
              <a:t>.</a:t>
            </a:r>
            <a:endParaRPr lang="en-US" sz="2800" dirty="0"/>
          </a:p>
        </p:txBody>
      </p:sp>
      <p:sp>
        <p:nvSpPr>
          <p:cNvPr id="3" name="Title 2"/>
          <p:cNvSpPr>
            <a:spLocks noGrp="1"/>
          </p:cNvSpPr>
          <p:nvPr>
            <p:ph type="title"/>
          </p:nvPr>
        </p:nvSpPr>
        <p:spPr/>
        <p:txBody>
          <a:bodyPr/>
          <a:lstStyle/>
          <a:p>
            <a:r>
              <a:rPr lang="en-US" dirty="0" smtClean="0"/>
              <a:t>Why does this work?</a:t>
            </a:r>
            <a:endParaRPr lang="en-US" dirty="0"/>
          </a:p>
        </p:txBody>
      </p:sp>
      <p:sp>
        <p:nvSpPr>
          <p:cNvPr id="4" name="TextBox 3"/>
          <p:cNvSpPr txBox="1"/>
          <p:nvPr/>
        </p:nvSpPr>
        <p:spPr>
          <a:xfrm>
            <a:off x="1829165" y="6051098"/>
            <a:ext cx="10241168"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Harvard Business Review: Managing Change One Day at a Time, July-August 2014</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87472" y="5691798"/>
            <a:ext cx="874366" cy="1123780"/>
          </a:xfrm>
          <a:prstGeom prst="rect">
            <a:avLst/>
          </a:prstGeom>
        </p:spPr>
      </p:pic>
      <p:sp>
        <p:nvSpPr>
          <p:cNvPr id="6" name="Rectangle 5"/>
          <p:cNvSpPr/>
          <p:nvPr/>
        </p:nvSpPr>
        <p:spPr>
          <a:xfrm>
            <a:off x="4389457" y="6477904"/>
            <a:ext cx="6898015" cy="369332"/>
          </a:xfrm>
          <a:prstGeom prst="rect">
            <a:avLst/>
          </a:prstGeom>
        </p:spPr>
        <p:txBody>
          <a:bodyPr wrap="square">
            <a:spAutoFit/>
          </a:bodyPr>
          <a:lstStyle/>
          <a:p>
            <a:r>
              <a:rPr lang="en-US" dirty="0"/>
              <a:t>http://hbr.org/2014/07/managing-change-one-day-at-a-time/ar/1</a:t>
            </a:r>
          </a:p>
        </p:txBody>
      </p:sp>
      <p:sp>
        <p:nvSpPr>
          <p:cNvPr id="7" name="Rounded Rectangle 6"/>
          <p:cNvSpPr/>
          <p:nvPr/>
        </p:nvSpPr>
        <p:spPr bwMode="auto">
          <a:xfrm>
            <a:off x="1457747" y="1100043"/>
            <a:ext cx="9052461" cy="5029145"/>
          </a:xfrm>
          <a:prstGeom prst="round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algn="ctr"/>
            <a:r>
              <a:rPr lang="en-US" sz="2800" dirty="0">
                <a:latin typeface="+mj-lt"/>
              </a:rPr>
              <a:t>“Organizations can’t change their culture unless individual employees change their behavior – and </a:t>
            </a:r>
            <a:r>
              <a:rPr lang="en-US" sz="2800" b="1" dirty="0">
                <a:latin typeface="+mj-lt"/>
              </a:rPr>
              <a:t>changing behavior is hard</a:t>
            </a:r>
            <a:r>
              <a:rPr lang="en-US" sz="2800" dirty="0">
                <a:latin typeface="+mj-lt"/>
              </a:rPr>
              <a:t>. Many change programs focus on providing strategies, technologies, and training – but often this is not enough. When it comes to modifying deeply ingrained behavior, 12-step programs have a superior track record. They use </a:t>
            </a:r>
            <a:r>
              <a:rPr lang="en-US" sz="2800" b="1" dirty="0">
                <a:latin typeface="+mj-lt"/>
              </a:rPr>
              <a:t>incentives, celebration, peer pressure, coaching to adopt new habits, negative reinforcement, and role models</a:t>
            </a:r>
            <a:r>
              <a:rPr lang="en-US" sz="2800" dirty="0">
                <a:latin typeface="+mj-lt"/>
              </a:rPr>
              <a:t> – things organizations can draw on.”</a:t>
            </a:r>
          </a:p>
        </p:txBody>
      </p:sp>
    </p:spTree>
    <p:extLst>
      <p:ext uri="{BB962C8B-B14F-4D97-AF65-F5344CB8AC3E}">
        <p14:creationId xmlns:p14="http://schemas.microsoft.com/office/powerpoint/2010/main" val="3746789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527528" cy="7132241"/>
          </a:xfrm>
          <a:prstGeom prst="rect">
            <a:avLst/>
          </a:prstGeom>
        </p:spPr>
      </p:pic>
      <p:grpSp>
        <p:nvGrpSpPr>
          <p:cNvPr id="3" name="Group 2"/>
          <p:cNvGrpSpPr/>
          <p:nvPr/>
        </p:nvGrpSpPr>
        <p:grpSpPr>
          <a:xfrm>
            <a:off x="261601" y="296897"/>
            <a:ext cx="10067184" cy="786799"/>
            <a:chOff x="219669" y="5675241"/>
            <a:chExt cx="10068611" cy="786911"/>
          </a:xfrm>
        </p:grpSpPr>
        <p:sp>
          <p:nvSpPr>
            <p:cNvPr id="2" name="Rectangle 1"/>
            <p:cNvSpPr/>
            <p:nvPr/>
          </p:nvSpPr>
          <p:spPr bwMode="auto">
            <a:xfrm>
              <a:off x="219669" y="5675241"/>
              <a:ext cx="8436967" cy="761999"/>
            </a:xfrm>
            <a:prstGeom prst="rect">
              <a:avLst/>
            </a:prstGeom>
            <a:solidFill>
              <a:srgbClr val="FD0100">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4399" dirty="0">
                <a:gradFill>
                  <a:gsLst>
                    <a:gs pos="0">
                      <a:srgbClr val="FFFFFF"/>
                    </a:gs>
                    <a:gs pos="100000">
                      <a:srgbClr val="FFFFFF"/>
                    </a:gs>
                  </a:gsLst>
                  <a:lin ang="5400000" scaled="0"/>
                </a:gradFill>
                <a:latin typeface="+mj-lt"/>
              </a:endParaRPr>
            </a:p>
          </p:txBody>
        </p:sp>
        <p:sp>
          <p:nvSpPr>
            <p:cNvPr id="4" name="Title 1"/>
            <p:cNvSpPr txBox="1">
              <a:spLocks/>
            </p:cNvSpPr>
            <p:nvPr/>
          </p:nvSpPr>
          <p:spPr>
            <a:xfrm>
              <a:off x="267412" y="5707604"/>
              <a:ext cx="10020868" cy="754548"/>
            </a:xfrm>
            <a:prstGeom prst="rect">
              <a:avLst/>
            </a:prstGeom>
            <a:ln>
              <a:noFill/>
            </a:ln>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latin typeface="+mj-lt"/>
                  <a:cs typeface="Segoe UI Light" panose="020B0502040204020203" pitchFamily="34" charset="0"/>
                </a:rPr>
                <a:t>Secret # 6: It’s all about comfort</a:t>
              </a:r>
            </a:p>
          </p:txBody>
        </p:sp>
      </p:grpSp>
    </p:spTree>
    <p:extLst>
      <p:ext uri="{BB962C8B-B14F-4D97-AF65-F5344CB8AC3E}">
        <p14:creationId xmlns:p14="http://schemas.microsoft.com/office/powerpoint/2010/main" val="14015056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 training roadmap – for comfort</a:t>
            </a:r>
            <a:endParaRPr lang="en-US" dirty="0"/>
          </a:p>
        </p:txBody>
      </p:sp>
      <p:grpSp>
        <p:nvGrpSpPr>
          <p:cNvPr id="12" name="Group 11"/>
          <p:cNvGrpSpPr/>
          <p:nvPr/>
        </p:nvGrpSpPr>
        <p:grpSpPr>
          <a:xfrm>
            <a:off x="440840" y="1325225"/>
            <a:ext cx="3408620" cy="5463841"/>
            <a:chOff x="103822" y="1245870"/>
            <a:chExt cx="2745105" cy="5605538"/>
          </a:xfrm>
        </p:grpSpPr>
        <p:sp>
          <p:nvSpPr>
            <p:cNvPr id="4" name="Rectangle 3"/>
            <p:cNvSpPr/>
            <p:nvPr/>
          </p:nvSpPr>
          <p:spPr>
            <a:xfrm>
              <a:off x="103822" y="1245870"/>
              <a:ext cx="2745105" cy="1968181"/>
            </a:xfrm>
            <a:prstGeom prst="rect">
              <a:avLst/>
            </a:prstGeom>
            <a:solidFill>
              <a:srgbClr val="29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cs typeface="Segoe UI Light" panose="020B0502040204020203" pitchFamily="34" charset="0"/>
                </a:rPr>
                <a:t>Don’t assume it’s intuitive</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306" y="3233016"/>
              <a:ext cx="2627809" cy="361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8105943" y="1300040"/>
            <a:ext cx="3745686" cy="5387949"/>
            <a:chOff x="57150" y="1979309"/>
            <a:chExt cx="3016559" cy="5527672"/>
          </a:xfrm>
        </p:grpSpPr>
        <p:sp>
          <p:nvSpPr>
            <p:cNvPr id="8" name="Rectangle 7"/>
            <p:cNvSpPr/>
            <p:nvPr/>
          </p:nvSpPr>
          <p:spPr>
            <a:xfrm>
              <a:off x="57150" y="1979309"/>
              <a:ext cx="3016559" cy="2028668"/>
            </a:xfrm>
            <a:prstGeom prst="rect">
              <a:avLst/>
            </a:prstGeom>
            <a:solidFill>
              <a:srgbClr val="ADD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28299"/>
              <a:r>
                <a:rPr lang="en-US" sz="4080" dirty="0">
                  <a:solidFill>
                    <a:srgbClr val="2C2933"/>
                  </a:solidFill>
                  <a:latin typeface="+mj-lt"/>
                  <a:cs typeface="Segoe UI Light" panose="020B0502040204020203" pitchFamily="34" charset="0"/>
                </a:rPr>
                <a:t>Don’t try to train all at once</a:t>
              </a:r>
            </a:p>
          </p:txBody>
        </p:sp>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478" y="4028556"/>
              <a:ext cx="2998194" cy="3478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4150652" y="1300041"/>
            <a:ext cx="3637490" cy="5430789"/>
            <a:chOff x="3942703" y="951873"/>
            <a:chExt cx="3905897" cy="5570836"/>
          </a:xfrm>
        </p:grpSpPr>
        <p:sp>
          <p:nvSpPr>
            <p:cNvPr id="6" name="Rectangle 5"/>
            <p:cNvSpPr/>
            <p:nvPr/>
          </p:nvSpPr>
          <p:spPr>
            <a:xfrm>
              <a:off x="3942703" y="951873"/>
              <a:ext cx="3905897" cy="1967900"/>
            </a:xfrm>
            <a:prstGeom prst="rect">
              <a:avLst/>
            </a:prstGeom>
            <a:solidFill>
              <a:srgbClr val="0D423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8299"/>
              <a:r>
                <a:rPr lang="en-US" sz="4080" dirty="0">
                  <a:latin typeface="+mj-lt"/>
                  <a:cs typeface="Segoe UI Light" panose="020B0502040204020203" pitchFamily="34" charset="0"/>
                </a:rPr>
                <a:t>One size does not fit all</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66678" y="2946331"/>
              <a:ext cx="2750298" cy="3576378"/>
            </a:xfrm>
            <a:prstGeom prst="rect">
              <a:avLst/>
            </a:prstGeom>
          </p:spPr>
        </p:pic>
      </p:grpSp>
    </p:spTree>
    <p:extLst>
      <p:ext uri="{BB962C8B-B14F-4D97-AF65-F5344CB8AC3E}">
        <p14:creationId xmlns:p14="http://schemas.microsoft.com/office/powerpoint/2010/main" val="232075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977" y="1"/>
            <a:ext cx="12433279" cy="6994525"/>
          </a:xfrm>
          <a:prstGeom prst="rect">
            <a:avLst/>
          </a:prstGeom>
        </p:spPr>
      </p:pic>
      <p:sp>
        <p:nvSpPr>
          <p:cNvPr id="5" name="Rectangle 4"/>
          <p:cNvSpPr/>
          <p:nvPr/>
        </p:nvSpPr>
        <p:spPr bwMode="auto">
          <a:xfrm>
            <a:off x="123103" y="5935317"/>
            <a:ext cx="8815228" cy="838081"/>
          </a:xfrm>
          <a:prstGeom prst="rect">
            <a:avLst/>
          </a:prstGeom>
          <a:solidFill>
            <a:srgbClr val="00B0F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408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Secret # 7: It’s about communications</a:t>
            </a:r>
          </a:p>
        </p:txBody>
      </p:sp>
    </p:spTree>
    <p:extLst>
      <p:ext uri="{BB962C8B-B14F-4D97-AF65-F5344CB8AC3E}">
        <p14:creationId xmlns:p14="http://schemas.microsoft.com/office/powerpoint/2010/main" val="37929884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Launch ideas that worked … mostly</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141" y="1532683"/>
            <a:ext cx="3628741" cy="4524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6889" y="4756014"/>
            <a:ext cx="2852424" cy="162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249795" y="1912892"/>
            <a:ext cx="3808130" cy="3497263"/>
            <a:chOff x="5486400" y="2663572"/>
            <a:chExt cx="3835400" cy="3979532"/>
          </a:xfrm>
        </p:grpSpPr>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86400" y="2663572"/>
              <a:ext cx="3403600" cy="255270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0" r="90000">
                          <a14:backgroundMark x1="32188" y1="15833" x2="30625" y2="25833"/>
                          <a14:backgroundMark x1="30625" y1="25833" x2="64375" y2="24167"/>
                          <a14:backgroundMark x1="65000" y1="23750" x2="63750" y2="13333"/>
                          <a14:backgroundMark x1="63750" y1="15417" x2="31250" y2="14583"/>
                        </a14:backgroundRemoval>
                      </a14:imgEffect>
                    </a14:imgLayer>
                  </a14:imgProps>
                </a:ext>
                <a:ext uri="{28A0092B-C50C-407E-A947-70E740481C1C}">
                  <a14:useLocalDpi xmlns:a14="http://schemas.microsoft.com/office/drawing/2010/main"/>
                </a:ext>
              </a:extLst>
            </a:blip>
            <a:stretch>
              <a:fillRect/>
            </a:stretch>
          </p:blipFill>
          <p:spPr>
            <a:xfrm>
              <a:off x="5943600" y="4109454"/>
              <a:ext cx="3378200" cy="2533650"/>
            </a:xfrm>
            <a:prstGeom prst="rect">
              <a:avLst/>
            </a:prstGeom>
          </p:spPr>
        </p:pic>
      </p:grpSp>
      <p:pic>
        <p:nvPicPr>
          <p:cNvPr id="11" name="Picture 2" descr="cid:image001.jpg@01CBCD27.A2C24390"/>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7898971" y="1912892"/>
            <a:ext cx="4008484" cy="16462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id:image002.jpg@01CBCD27.A2C24390"/>
          <p:cNvPicPr>
            <a:picLocks noChangeAspect="1" noChangeArrowheads="1"/>
          </p:cNvPicPr>
          <p:nvPr/>
        </p:nvPicPr>
        <p:blipFill>
          <a:blip r:embed="rId10" r:link="rId11">
            <a:extLst>
              <a:ext uri="{28A0092B-C50C-407E-A947-70E740481C1C}">
                <a14:useLocalDpi xmlns:a14="http://schemas.microsoft.com/office/drawing/2010/main"/>
              </a:ext>
            </a:extLst>
          </a:blip>
          <a:srcRect/>
          <a:stretch>
            <a:fillRect/>
          </a:stretch>
        </p:blipFill>
        <p:spPr bwMode="auto">
          <a:xfrm>
            <a:off x="7898970" y="3872952"/>
            <a:ext cx="4008484" cy="21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4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1026"/>
                                        </p:tgtEl>
                                      </p:cBhvr>
                                    </p:animEffect>
                                    <p:set>
                                      <p:cBhvr>
                                        <p:cTn id="20" dur="1" fill="hold">
                                          <p:stCondLst>
                                            <p:cond delay="499"/>
                                          </p:stCondLst>
                                        </p:cTn>
                                        <p:tgtEl>
                                          <p:spTgt spid="102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Photo Booth</a:t>
            </a:r>
            <a:endParaRPr lang="en-US" dirty="0"/>
          </a:p>
        </p:txBody>
      </p:sp>
      <p:pic>
        <p:nvPicPr>
          <p:cNvPr id="7" name="Picture 6"/>
          <p:cNvPicPr>
            <a:picLocks noChangeAspect="1"/>
          </p:cNvPicPr>
          <p:nvPr/>
        </p:nvPicPr>
        <p:blipFill>
          <a:blip r:embed="rId2"/>
          <a:stretch>
            <a:fillRect/>
          </a:stretch>
        </p:blipFill>
        <p:spPr>
          <a:xfrm>
            <a:off x="3966031" y="1208592"/>
            <a:ext cx="5056459" cy="5056459"/>
          </a:xfrm>
          <a:prstGeom prst="rect">
            <a:avLst/>
          </a:prstGeom>
        </p:spPr>
      </p:pic>
    </p:spTree>
    <p:extLst>
      <p:ext uri="{BB962C8B-B14F-4D97-AF65-F5344CB8AC3E}">
        <p14:creationId xmlns:p14="http://schemas.microsoft.com/office/powerpoint/2010/main" val="11135295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Videos</a:t>
            </a:r>
            <a:endParaRPr lang="en-US" dirty="0"/>
          </a:p>
        </p:txBody>
      </p:sp>
      <p:sp>
        <p:nvSpPr>
          <p:cNvPr id="4" name="Rectangle 3"/>
          <p:cNvSpPr/>
          <p:nvPr/>
        </p:nvSpPr>
        <p:spPr>
          <a:xfrm>
            <a:off x="366140" y="1119848"/>
            <a:ext cx="11922015" cy="2352567"/>
          </a:xfrm>
          <a:prstGeom prst="rect">
            <a:avLst/>
          </a:prstGeom>
        </p:spPr>
        <p:txBody>
          <a:bodyPr wrap="square">
            <a:spAutoFit/>
          </a:bodyPr>
          <a:lstStyle/>
          <a:p>
            <a:pPr defTabSz="914247">
              <a:defRPr/>
            </a:pPr>
            <a:r>
              <a:rPr lang="en-US" sz="2448" dirty="0" smtClean="0">
                <a:latin typeface="+mj-lt"/>
                <a:ea typeface="Segoe UI" pitchFamily="34" charset="0"/>
                <a:cs typeface="Segoe UI Light" panose="020B0502040204020203" pitchFamily="34" charset="0"/>
                <a:hlinkClick r:id="rId3"/>
              </a:rPr>
              <a:t>http</a:t>
            </a:r>
            <a:r>
              <a:rPr lang="en-US" sz="2448" dirty="0">
                <a:latin typeface="+mj-lt"/>
                <a:ea typeface="Segoe UI" pitchFamily="34" charset="0"/>
                <a:cs typeface="Segoe UI Light" panose="020B0502040204020203" pitchFamily="34" charset="0"/>
                <a:hlinkClick r:id="rId3"/>
              </a:rPr>
              <a:t>://</a:t>
            </a:r>
            <a:r>
              <a:rPr lang="en-US" sz="2448" dirty="0" smtClean="0">
                <a:latin typeface="+mj-lt"/>
                <a:ea typeface="Segoe UI" pitchFamily="34" charset="0"/>
                <a:cs typeface="Segoe UI Light" panose="020B0502040204020203" pitchFamily="34" charset="0"/>
                <a:hlinkClick r:id="rId3"/>
              </a:rPr>
              <a:t>www.scoop.it/t/intranet-launch-videos-and-teasers</a:t>
            </a:r>
            <a:r>
              <a:rPr lang="en-US" sz="2448" dirty="0" smtClean="0">
                <a:latin typeface="+mj-lt"/>
                <a:ea typeface="Segoe UI" pitchFamily="34" charset="0"/>
                <a:cs typeface="Segoe UI Light" panose="020B0502040204020203" pitchFamily="34" charset="0"/>
              </a:rPr>
              <a:t> - comprehensive collection compiled by Ellen Van </a:t>
            </a:r>
            <a:r>
              <a:rPr lang="en-US" sz="2448" dirty="0" err="1" smtClean="0">
                <a:latin typeface="+mj-lt"/>
                <a:ea typeface="Segoe UI" pitchFamily="34" charset="0"/>
                <a:cs typeface="Segoe UI Light" panose="020B0502040204020203" pitchFamily="34" charset="0"/>
              </a:rPr>
              <a:t>Aken</a:t>
            </a:r>
            <a:endParaRPr lang="en-US" sz="2448" dirty="0" smtClean="0">
              <a:latin typeface="+mj-lt"/>
              <a:ea typeface="Segoe UI" pitchFamily="34" charset="0"/>
              <a:cs typeface="Segoe UI Light" panose="020B0502040204020203" pitchFamily="34" charset="0"/>
            </a:endParaRPr>
          </a:p>
          <a:p>
            <a:pPr defTabSz="914247">
              <a:defRPr/>
            </a:pPr>
            <a:r>
              <a:rPr lang="en-US" sz="2448" dirty="0">
                <a:latin typeface="+mj-lt"/>
                <a:ea typeface="Segoe UI" pitchFamily="34" charset="0"/>
                <a:cs typeface="Segoe UI Light" panose="020B0502040204020203" pitchFamily="34" charset="0"/>
              </a:rPr>
              <a:t>Additional examples: </a:t>
            </a:r>
            <a:r>
              <a:rPr lang="en-US" sz="2448" dirty="0">
                <a:latin typeface="+mj-lt"/>
                <a:ea typeface="Segoe UI" pitchFamily="34" charset="0"/>
                <a:cs typeface="Segoe UI Light" panose="020B0502040204020203" pitchFamily="34" charset="0"/>
                <a:hlinkClick r:id="rId4"/>
              </a:rPr>
              <a:t>http://</a:t>
            </a:r>
            <a:r>
              <a:rPr lang="en-US" sz="2448" dirty="0" smtClean="0">
                <a:latin typeface="+mj-lt"/>
                <a:ea typeface="Segoe UI" pitchFamily="34" charset="0"/>
                <a:cs typeface="Segoe UI Light" panose="020B0502040204020203" pitchFamily="34" charset="0"/>
                <a:hlinkClick r:id="rId4"/>
              </a:rPr>
              <a:t>tiny.cc/ThreeSampleVideos</a:t>
            </a:r>
            <a:endParaRPr lang="en-US" sz="2448" dirty="0" smtClean="0">
              <a:latin typeface="+mj-lt"/>
              <a:ea typeface="Segoe UI" pitchFamily="34" charset="0"/>
              <a:cs typeface="Segoe UI Light" panose="020B0502040204020203" pitchFamily="34" charset="0"/>
            </a:endParaRPr>
          </a:p>
          <a:p>
            <a:pPr defTabSz="914247">
              <a:defRPr/>
            </a:pPr>
            <a:endParaRPr lang="en-US" sz="2448" dirty="0" smtClean="0">
              <a:latin typeface="+mj-lt"/>
              <a:ea typeface="Segoe UI" pitchFamily="34" charset="0"/>
              <a:cs typeface="Segoe UI Light" panose="020B0502040204020203" pitchFamily="34" charset="0"/>
            </a:endParaRPr>
          </a:p>
          <a:p>
            <a:pPr defTabSz="914247">
              <a:defRPr/>
            </a:pPr>
            <a:endParaRPr lang="en-US" sz="2448" dirty="0" smtClean="0">
              <a:latin typeface="+mj-lt"/>
              <a:ea typeface="Segoe UI" pitchFamily="34" charset="0"/>
              <a:cs typeface="Segoe UI Light" panose="020B0502040204020203" pitchFamily="34" charset="0"/>
            </a:endParaRPr>
          </a:p>
          <a:p>
            <a:pPr defTabSz="914247">
              <a:defRPr/>
            </a:pPr>
            <a:endParaRPr lang="en-US" sz="2448" dirty="0">
              <a:latin typeface="+mj-lt"/>
              <a:cs typeface="Segoe UI Light" panose="020B0502040204020203" pitchFamily="34" charset="0"/>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263" y="2462119"/>
            <a:ext cx="4162956" cy="2329973"/>
          </a:xfrm>
          <a:prstGeom prst="rect">
            <a:avLst/>
          </a:prstGeom>
        </p:spPr>
      </p:pic>
      <p:sp>
        <p:nvSpPr>
          <p:cNvPr id="5" name="Rectangle 4"/>
          <p:cNvSpPr/>
          <p:nvPr/>
        </p:nvSpPr>
        <p:spPr>
          <a:xfrm>
            <a:off x="183263" y="4931002"/>
            <a:ext cx="4297633" cy="1223412"/>
          </a:xfrm>
          <a:prstGeom prst="rect">
            <a:avLst/>
          </a:prstGeom>
        </p:spPr>
        <p:txBody>
          <a:bodyPr wrap="square">
            <a:spAutoFit/>
          </a:bodyPr>
          <a:lstStyle/>
          <a:p>
            <a:pPr algn="ctr"/>
            <a:r>
              <a:rPr lang="en-US" sz="2450" dirty="0">
                <a:latin typeface="+mj-lt"/>
              </a:rPr>
              <a:t>http://www.youtube.com/watch?v=PN1IyDvyA2o</a:t>
            </a:r>
          </a:p>
          <a:p>
            <a:pPr algn="ctr"/>
            <a:r>
              <a:rPr lang="en-US" sz="2450" dirty="0" smtClean="0">
                <a:latin typeface="+mj-lt"/>
              </a:rPr>
              <a:t>MAN Diesel</a:t>
            </a:r>
            <a:endParaRPr lang="en-US" sz="2450" dirty="0">
              <a:latin typeface="+mj-lt"/>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335" y="2407196"/>
            <a:ext cx="3518156" cy="2342982"/>
          </a:xfrm>
          <a:prstGeom prst="rect">
            <a:avLst/>
          </a:prstGeom>
        </p:spPr>
      </p:pic>
      <p:sp>
        <p:nvSpPr>
          <p:cNvPr id="8" name="Rectangle 7"/>
          <p:cNvSpPr/>
          <p:nvPr/>
        </p:nvSpPr>
        <p:spPr>
          <a:xfrm>
            <a:off x="4480896" y="4931002"/>
            <a:ext cx="3866764" cy="469039"/>
          </a:xfrm>
          <a:prstGeom prst="rect">
            <a:avLst/>
          </a:prstGeom>
        </p:spPr>
        <p:txBody>
          <a:bodyPr wrap="none">
            <a:spAutoFit/>
          </a:bodyPr>
          <a:lstStyle/>
          <a:p>
            <a:r>
              <a:rPr lang="en-US" sz="2448" dirty="0">
                <a:latin typeface="+mj-lt"/>
              </a:rPr>
              <a:t>http://vimeo.com/60729239</a:t>
            </a:r>
          </a:p>
        </p:txBody>
      </p:sp>
      <p:sp>
        <p:nvSpPr>
          <p:cNvPr id="9" name="Rectangle 8"/>
          <p:cNvSpPr/>
          <p:nvPr/>
        </p:nvSpPr>
        <p:spPr>
          <a:xfrm>
            <a:off x="8286388" y="4931002"/>
            <a:ext cx="4149701" cy="469039"/>
          </a:xfrm>
          <a:prstGeom prst="rect">
            <a:avLst/>
          </a:prstGeom>
        </p:spPr>
        <p:txBody>
          <a:bodyPr wrap="square">
            <a:spAutoFit/>
          </a:bodyPr>
          <a:lstStyle/>
          <a:p>
            <a:r>
              <a:rPr lang="en-US" sz="2448" dirty="0">
                <a:latin typeface="+mj-lt"/>
              </a:rPr>
              <a:t>http://</a:t>
            </a:r>
            <a:r>
              <a:rPr lang="en-US" sz="2448" dirty="0" smtClean="0">
                <a:latin typeface="+mj-lt"/>
              </a:rPr>
              <a:t>youtu.be/SinFM8hNcOg</a:t>
            </a:r>
            <a:endParaRPr lang="en-US" sz="2448" dirty="0">
              <a:latin typeface="+mj-lt"/>
            </a:endParaRPr>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57935" y="2462119"/>
            <a:ext cx="3557374" cy="2342982"/>
          </a:xfrm>
          <a:prstGeom prst="rect">
            <a:avLst/>
          </a:prstGeom>
        </p:spPr>
      </p:pic>
      <p:sp>
        <p:nvSpPr>
          <p:cNvPr id="11" name="Rectangle 10"/>
          <p:cNvSpPr/>
          <p:nvPr/>
        </p:nvSpPr>
        <p:spPr>
          <a:xfrm>
            <a:off x="8309048" y="5372788"/>
            <a:ext cx="3979108" cy="1222451"/>
          </a:xfrm>
          <a:prstGeom prst="rect">
            <a:avLst/>
          </a:prstGeom>
        </p:spPr>
        <p:txBody>
          <a:bodyPr wrap="square">
            <a:spAutoFit/>
          </a:bodyPr>
          <a:lstStyle/>
          <a:p>
            <a:pPr algn="ctr"/>
            <a:r>
              <a:rPr lang="en-US" sz="2448" dirty="0">
                <a:latin typeface="+mj-lt"/>
              </a:rPr>
              <a:t>Dartmouth-Hitchcock Intranet Home </a:t>
            </a:r>
            <a:r>
              <a:rPr lang="en-US" sz="2448" dirty="0" smtClean="0">
                <a:latin typeface="+mj-lt"/>
              </a:rPr>
              <a:t>Redesign – watch the end for outtakes</a:t>
            </a:r>
            <a:endParaRPr lang="en-US" sz="2448" dirty="0">
              <a:latin typeface="+mj-lt"/>
            </a:endParaRPr>
          </a:p>
        </p:txBody>
      </p:sp>
    </p:spTree>
    <p:extLst>
      <p:ext uri="{BB962C8B-B14F-4D97-AF65-F5344CB8AC3E}">
        <p14:creationId xmlns:p14="http://schemas.microsoft.com/office/powerpoint/2010/main" val="88402127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Office 365 Launch Video (Regis)</a:t>
            </a:r>
            <a:endParaRPr lang="en-US" dirty="0"/>
          </a:p>
        </p:txBody>
      </p:sp>
      <p:sp>
        <p:nvSpPr>
          <p:cNvPr id="6" name="Rectangle 5"/>
          <p:cNvSpPr/>
          <p:nvPr/>
        </p:nvSpPr>
        <p:spPr>
          <a:xfrm>
            <a:off x="1838407" y="6063558"/>
            <a:ext cx="8594064" cy="461665"/>
          </a:xfrm>
          <a:prstGeom prst="rect">
            <a:avLst/>
          </a:prstGeom>
        </p:spPr>
        <p:txBody>
          <a:bodyPr wrap="square">
            <a:spAutoFit/>
          </a:bodyPr>
          <a:lstStyle/>
          <a:p>
            <a:r>
              <a:rPr lang="en-US" sz="2400" dirty="0">
                <a:hlinkClick r:id="rId3"/>
              </a:rPr>
              <a:t>https://vimeo.com/regiscorp/review/125078501/68cd7832a8</a:t>
            </a:r>
            <a:endParaRPr lang="en-US" sz="24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8361" y="1982776"/>
            <a:ext cx="5319751" cy="3028972"/>
          </a:xfrm>
          <a:prstGeom prst="rect">
            <a:avLst/>
          </a:prstGeom>
        </p:spPr>
      </p:pic>
    </p:spTree>
    <p:extLst>
      <p:ext uri="{BB962C8B-B14F-4D97-AF65-F5344CB8AC3E}">
        <p14:creationId xmlns:p14="http://schemas.microsoft.com/office/powerpoint/2010/main" val="40586283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a:t>
            </a:fld>
            <a:endParaRPr kumimoji="0" lang="en-US"/>
          </a:p>
        </p:txBody>
      </p:sp>
      <p:sp>
        <p:nvSpPr>
          <p:cNvPr id="3" name="Rectangle 2"/>
          <p:cNvSpPr/>
          <p:nvPr/>
        </p:nvSpPr>
        <p:spPr>
          <a:xfrm>
            <a:off x="882" y="-1"/>
            <a:ext cx="4377958" cy="6994525"/>
          </a:xfrm>
          <a:prstGeom prst="rect">
            <a:avLst/>
          </a:prstGeom>
          <a:solidFill>
            <a:srgbClr val="323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idx="4294967295"/>
          </p:nvPr>
        </p:nvSpPr>
        <p:spPr>
          <a:xfrm>
            <a:off x="234032" y="388584"/>
            <a:ext cx="3963564" cy="2875527"/>
          </a:xfrm>
        </p:spPr>
        <p:txBody>
          <a:bodyPr/>
          <a:lstStyle/>
          <a:p>
            <a:r>
              <a:rPr lang="en-US" dirty="0" smtClean="0">
                <a:solidFill>
                  <a:schemeClr val="bg1"/>
                </a:solidFill>
              </a:rPr>
              <a:t>But wait, then why are we here?</a:t>
            </a:r>
            <a:endParaRPr lang="en-US" dirty="0">
              <a:solidFill>
                <a:schemeClr val="bg1"/>
              </a:solidFill>
            </a:endParaRPr>
          </a:p>
        </p:txBody>
      </p:sp>
      <p:grpSp>
        <p:nvGrpSpPr>
          <p:cNvPr id="10" name="Group 9"/>
          <p:cNvGrpSpPr/>
          <p:nvPr/>
        </p:nvGrpSpPr>
        <p:grpSpPr>
          <a:xfrm>
            <a:off x="267742" y="-2"/>
            <a:ext cx="12168347" cy="6994525"/>
            <a:chOff x="261651" y="-67516"/>
            <a:chExt cx="11930834" cy="68580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2990" y="-67516"/>
              <a:ext cx="7899495" cy="6858000"/>
            </a:xfrm>
            <a:prstGeom prst="rect">
              <a:avLst/>
            </a:prstGeom>
          </p:spPr>
        </p:pic>
        <p:sp>
          <p:nvSpPr>
            <p:cNvPr id="9" name="Title 1"/>
            <p:cNvSpPr txBox="1">
              <a:spLocks/>
            </p:cNvSpPr>
            <p:nvPr/>
          </p:nvSpPr>
          <p:spPr>
            <a:xfrm>
              <a:off x="261651" y="5486400"/>
              <a:ext cx="3886200" cy="1143000"/>
            </a:xfrm>
            <a:prstGeom prst="rect">
              <a:avLst/>
            </a:prstGeom>
          </p:spPr>
          <p:txBody>
            <a:bodyPr vert="horz" anchor="ctr" anchorCtr="0">
              <a:noAutofit/>
            </a:bodyPr>
            <a:lstStyle>
              <a:lvl1pPr algn="l" rtl="0" eaLnBrk="1" latinLnBrk="0" hangingPunct="1">
                <a:spcBef>
                  <a:spcPct val="0"/>
                </a:spcBef>
                <a:buNone/>
                <a:defRPr kumimoji="0" sz="3600" kern="1200">
                  <a:solidFill>
                    <a:schemeClr val="tx2"/>
                  </a:solidFill>
                  <a:latin typeface="Segoe UI" pitchFamily="34" charset="0"/>
                  <a:ea typeface="Segoe UI" pitchFamily="34" charset="0"/>
                  <a:cs typeface="Segoe UI" pitchFamily="34" charset="0"/>
                </a:defRPr>
              </a:lvl1pPr>
            </a:lstStyle>
            <a:p>
              <a:pPr algn="r"/>
              <a:r>
                <a:rPr lang="en-US" sz="4896" b="1" dirty="0">
                  <a:solidFill>
                    <a:schemeClr val="bg1"/>
                  </a:solidFill>
                </a:rPr>
                <a:t>RESULTS</a:t>
              </a:r>
            </a:p>
          </p:txBody>
        </p:sp>
      </p:grpSp>
      <p:grpSp>
        <p:nvGrpSpPr>
          <p:cNvPr id="8" name="Group 7"/>
          <p:cNvGrpSpPr/>
          <p:nvPr/>
        </p:nvGrpSpPr>
        <p:grpSpPr>
          <a:xfrm>
            <a:off x="4042165" y="216095"/>
            <a:ext cx="8201686" cy="812317"/>
            <a:chOff x="148988" y="5625546"/>
            <a:chExt cx="8202850" cy="812433"/>
          </a:xfrm>
        </p:grpSpPr>
        <p:sp>
          <p:nvSpPr>
            <p:cNvPr id="11" name="Rectangle 10"/>
            <p:cNvSpPr/>
            <p:nvPr/>
          </p:nvSpPr>
          <p:spPr bwMode="auto">
            <a:xfrm>
              <a:off x="148988" y="5728309"/>
              <a:ext cx="8202850" cy="709670"/>
            </a:xfrm>
            <a:prstGeom prst="rect">
              <a:avLst/>
            </a:prstGeom>
            <a:solidFill>
              <a:srgbClr val="32373D">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12" name="Title 1"/>
            <p:cNvSpPr txBox="1">
              <a:spLocks/>
            </p:cNvSpPr>
            <p:nvPr/>
          </p:nvSpPr>
          <p:spPr>
            <a:xfrm>
              <a:off x="165288" y="5625546"/>
              <a:ext cx="8186550" cy="726978"/>
            </a:xfrm>
            <a:prstGeom prst="rect">
              <a:avLst/>
            </a:prstGeom>
          </p:spPr>
          <p:txBody>
            <a:bodyPr vert="horz" lIns="93256" tIns="46627" rIns="93256" bIns="46627" rtlCol="0" anchor="b">
              <a:normAutofit fontScale="92500"/>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3999" dirty="0">
                  <a:solidFill>
                    <a:schemeClr val="bg1"/>
                  </a:solidFill>
                  <a:cs typeface="Segoe UI Light" panose="020B0502040204020203" pitchFamily="34" charset="0"/>
                </a:rPr>
                <a:t>Secret # 1: Adoption is not the end game</a:t>
              </a:r>
            </a:p>
          </p:txBody>
        </p:sp>
      </p:grpSp>
    </p:spTree>
    <p:extLst>
      <p:ext uri="{BB962C8B-B14F-4D97-AF65-F5344CB8AC3E}">
        <p14:creationId xmlns:p14="http://schemas.microsoft.com/office/powerpoint/2010/main" val="84824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OneNote Introduction (Regis)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6203" y="1302726"/>
            <a:ext cx="7586435" cy="4142893"/>
          </a:xfrm>
          <a:prstGeom prst="rect">
            <a:avLst/>
          </a:prstGeom>
        </p:spPr>
      </p:pic>
      <p:sp>
        <p:nvSpPr>
          <p:cNvPr id="4" name="Rectangle 3"/>
          <p:cNvSpPr/>
          <p:nvPr/>
        </p:nvSpPr>
        <p:spPr>
          <a:xfrm>
            <a:off x="3736208" y="5561336"/>
            <a:ext cx="4966424" cy="523220"/>
          </a:xfrm>
          <a:prstGeom prst="rect">
            <a:avLst/>
          </a:prstGeom>
        </p:spPr>
        <p:txBody>
          <a:bodyPr wrap="none">
            <a:spAutoFit/>
          </a:bodyPr>
          <a:lstStyle/>
          <a:p>
            <a:r>
              <a:rPr lang="en-US" sz="2800" dirty="0">
                <a:hlinkClick r:id="rId3"/>
              </a:rPr>
              <a:t>https://vimeo.com/124350398</a:t>
            </a:r>
            <a:endParaRPr lang="en-US" sz="2800" dirty="0"/>
          </a:p>
        </p:txBody>
      </p:sp>
    </p:spTree>
    <p:extLst>
      <p:ext uri="{BB962C8B-B14F-4D97-AF65-F5344CB8AC3E}">
        <p14:creationId xmlns:p14="http://schemas.microsoft.com/office/powerpoint/2010/main" val="56145979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Persistent communications that worked</a:t>
            </a:r>
            <a:endParaRPr lang="en-US" dirty="0"/>
          </a:p>
        </p:txBody>
      </p:sp>
      <p:sp>
        <p:nvSpPr>
          <p:cNvPr id="4" name="Rectangle 3"/>
          <p:cNvSpPr/>
          <p:nvPr/>
        </p:nvSpPr>
        <p:spPr>
          <a:xfrm>
            <a:off x="2567637" y="1511536"/>
            <a:ext cx="4287559" cy="20867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3256" tIns="46627" rIns="93256" bIns="46627" rtlCol="0" anchor="ctr"/>
          <a:lstStyle/>
          <a:p>
            <a:pPr algn="ctr"/>
            <a:r>
              <a:rPr lang="en-US" sz="4499" dirty="0">
                <a:solidFill>
                  <a:prstClr val="white"/>
                </a:solidFill>
                <a:latin typeface="+mj-lt"/>
                <a:ea typeface="Segoe UI" pitchFamily="34" charset="0"/>
                <a:cs typeface="Segoe UI Light" panose="020B0502040204020203" pitchFamily="34" charset="0"/>
              </a:rPr>
              <a:t>30 for 30</a:t>
            </a:r>
          </a:p>
        </p:txBody>
      </p:sp>
      <p:sp>
        <p:nvSpPr>
          <p:cNvPr id="6" name="Rectangle 5"/>
          <p:cNvSpPr/>
          <p:nvPr/>
        </p:nvSpPr>
        <p:spPr>
          <a:xfrm>
            <a:off x="2578324" y="3643083"/>
            <a:ext cx="4287559" cy="29018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3256" tIns="46627" rIns="93256" bIns="46627" rtlCol="0" anchor="ctr"/>
          <a:lstStyle/>
          <a:p>
            <a:pPr algn="ctr"/>
            <a:r>
              <a:rPr lang="en-US" sz="5499" dirty="0">
                <a:solidFill>
                  <a:prstClr val="white"/>
                </a:solidFill>
                <a:latin typeface="+mj-lt"/>
                <a:ea typeface="Segoe UI" pitchFamily="34" charset="0"/>
                <a:cs typeface="Segoe UI Light" panose="020B0502040204020203" pitchFamily="34" charset="0"/>
              </a:rPr>
              <a:t>Get Sharp on SharePoint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5790" y="1119848"/>
            <a:ext cx="1612627" cy="68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382" y="6333980"/>
            <a:ext cx="3283542" cy="38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7143505" y="1152380"/>
            <a:ext cx="3187455" cy="5392989"/>
            <a:chOff x="8838160" y="840394"/>
            <a:chExt cx="3125240" cy="5287724"/>
          </a:xfrm>
        </p:grpSpPr>
        <p:sp>
          <p:nvSpPr>
            <p:cNvPr id="5" name="Rectangle 4"/>
            <p:cNvSpPr/>
            <p:nvPr/>
          </p:nvSpPr>
          <p:spPr>
            <a:xfrm>
              <a:off x="8838160" y="1161228"/>
              <a:ext cx="3125240" cy="49668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88" dirty="0">
                  <a:solidFill>
                    <a:prstClr val="white"/>
                  </a:solidFill>
                  <a:latin typeface="+mj-lt"/>
                </a:rPr>
                <a:t>Intranet Learning </a:t>
              </a:r>
              <a:r>
                <a:rPr lang="en-US" sz="4488" dirty="0" smtClean="0">
                  <a:solidFill>
                    <a:prstClr val="white"/>
                  </a:solidFill>
                  <a:latin typeface="+mj-lt"/>
                </a:rPr>
                <a:t>Cafés</a:t>
              </a:r>
              <a:endParaRPr lang="en-US" sz="4488" dirty="0">
                <a:solidFill>
                  <a:prstClr val="white"/>
                </a:solidFill>
                <a:latin typeface="+mj-lt"/>
              </a:endParaRPr>
            </a:p>
            <a:p>
              <a:pPr algn="ctr"/>
              <a:r>
                <a:rPr lang="en-US" sz="2448" dirty="0">
                  <a:solidFill>
                    <a:prstClr val="white"/>
                  </a:solidFill>
                  <a:latin typeface="+mj-lt"/>
                </a:rPr>
                <a:t>(with great coffee)</a:t>
              </a:r>
            </a:p>
            <a:p>
              <a:pPr algn="ctr"/>
              <a:endParaRPr lang="en-US" sz="2040" dirty="0">
                <a:solidFill>
                  <a:prstClr val="white"/>
                </a:solidFill>
                <a:latin typeface="+mj-lt"/>
              </a:endParaRPr>
            </a:p>
          </p:txBody>
        </p:sp>
        <p:grpSp>
          <p:nvGrpSpPr>
            <p:cNvPr id="11" name="Group 10"/>
            <p:cNvGrpSpPr/>
            <p:nvPr/>
          </p:nvGrpSpPr>
          <p:grpSpPr>
            <a:xfrm>
              <a:off x="9856360" y="840394"/>
              <a:ext cx="1160812" cy="913960"/>
              <a:chOff x="10345388" y="611794"/>
              <a:chExt cx="1160812" cy="913960"/>
            </a:xfrm>
          </p:grpSpPr>
          <p:sp>
            <p:nvSpPr>
              <p:cNvPr id="10" name="Rectangle 9"/>
              <p:cNvSpPr/>
              <p:nvPr/>
            </p:nvSpPr>
            <p:spPr>
              <a:xfrm>
                <a:off x="10345388" y="611794"/>
                <a:ext cx="1160812" cy="91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latin typeface="+mj-lt"/>
                </a:endParaRPr>
              </a:p>
            </p:txBody>
          </p:sp>
          <p:pic>
            <p:nvPicPr>
              <p:cNvPr id="14" name="Picture 13" descr="abt_assoc_lockup.ai"/>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472378" y="611794"/>
                <a:ext cx="906832" cy="913960"/>
              </a:xfrm>
              <a:prstGeom prst="rect">
                <a:avLst/>
              </a:prstGeom>
            </p:spPr>
          </p:pic>
        </p:grpSp>
      </p:grpSp>
    </p:spTree>
    <p:extLst>
      <p:ext uri="{BB962C8B-B14F-4D97-AF65-F5344CB8AC3E}">
        <p14:creationId xmlns:p14="http://schemas.microsoft.com/office/powerpoint/2010/main" val="4030398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119848"/>
            <a:ext cx="11887200" cy="2228302"/>
          </a:xfrm>
          <a:prstGeom prst="rect">
            <a:avLst/>
          </a:prstGeom>
        </p:spPr>
        <p:txBody>
          <a:bodyPr numCol="2">
            <a:noAutofit/>
          </a:bodyPr>
          <a:lstStyle/>
          <a:p>
            <a:r>
              <a:rPr lang="en-US" sz="3200" b="1" dirty="0"/>
              <a:t>Create (and use) an “anecdote” bank </a:t>
            </a:r>
          </a:p>
          <a:p>
            <a:r>
              <a:rPr lang="en-US" sz="3200" dirty="0" smtClean="0"/>
              <a:t>Regular </a:t>
            </a:r>
            <a:r>
              <a:rPr lang="en-US" sz="3200" dirty="0"/>
              <a:t>“on site events” – Polls on Mondays, Conversation Topic of the Week on Tuesdays, Employee Spotlights on Wednesdays, Trivia on Fridays</a:t>
            </a:r>
          </a:p>
          <a:p>
            <a:r>
              <a:rPr lang="en-US" sz="3200" dirty="0"/>
              <a:t>Leverage existing meetings and events</a:t>
            </a:r>
          </a:p>
          <a:p>
            <a:r>
              <a:rPr lang="en-US" sz="3200" dirty="0" smtClean="0"/>
              <a:t>Target </a:t>
            </a:r>
            <a:r>
              <a:rPr lang="en-US" sz="3200" dirty="0"/>
              <a:t>your messages</a:t>
            </a:r>
          </a:p>
          <a:p>
            <a:r>
              <a:rPr lang="en-US" sz="3200" dirty="0"/>
              <a:t>Did you know …? (tip of the day)</a:t>
            </a:r>
          </a:p>
          <a:p>
            <a:r>
              <a:rPr lang="en-US" sz="3200" dirty="0" smtClean="0"/>
              <a:t>Portal </a:t>
            </a:r>
            <a:r>
              <a:rPr lang="en-US" sz="3200" dirty="0"/>
              <a:t>Minute at the start of company meetings</a:t>
            </a:r>
          </a:p>
          <a:p>
            <a:r>
              <a:rPr lang="en-US" sz="3200" dirty="0"/>
              <a:t>Weekly recap</a:t>
            </a:r>
          </a:p>
          <a:p>
            <a:r>
              <a:rPr lang="en-US" sz="3200" dirty="0"/>
              <a:t>“Look what they did” success stories</a:t>
            </a:r>
          </a:p>
          <a:p>
            <a:r>
              <a:rPr lang="en-US" sz="3200" dirty="0"/>
              <a:t>Cafeteria table toppers</a:t>
            </a:r>
          </a:p>
          <a:p>
            <a:r>
              <a:rPr lang="en-US" sz="3200" dirty="0"/>
              <a:t>Message board/break room announcements or posters</a:t>
            </a:r>
          </a:p>
          <a:p>
            <a:r>
              <a:rPr lang="en-US" sz="3200" dirty="0"/>
              <a:t>Desktop wallpaper</a:t>
            </a:r>
          </a:p>
          <a:p>
            <a:r>
              <a:rPr lang="en-US" sz="3200" dirty="0"/>
              <a:t>Usability testing</a:t>
            </a:r>
          </a:p>
        </p:txBody>
      </p:sp>
      <p:sp>
        <p:nvSpPr>
          <p:cNvPr id="2" name="Title 1"/>
          <p:cNvSpPr>
            <a:spLocks noGrp="1"/>
          </p:cNvSpPr>
          <p:nvPr>
            <p:ph type="title"/>
          </p:nvPr>
        </p:nvSpPr>
        <p:spPr/>
        <p:txBody>
          <a:bodyPr>
            <a:normAutofit fontScale="90000"/>
          </a:bodyPr>
          <a:lstStyle/>
          <a:p>
            <a:r>
              <a:rPr lang="en-US" dirty="0" smtClean="0"/>
              <a:t>Other ideas for your communications plan</a:t>
            </a:r>
            <a:endParaRPr lang="en-US" dirty="0"/>
          </a:p>
        </p:txBody>
      </p:sp>
    </p:spTree>
    <p:extLst>
      <p:ext uri="{BB962C8B-B14F-4D97-AF65-F5344CB8AC3E}">
        <p14:creationId xmlns:p14="http://schemas.microsoft.com/office/powerpoint/2010/main" val="33885779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124" y="497"/>
            <a:ext cx="12434711" cy="7009406"/>
          </a:xfrm>
          <a:prstGeom prst="rect">
            <a:avLst/>
          </a:prstGeom>
        </p:spPr>
      </p:pic>
      <p:grpSp>
        <p:nvGrpSpPr>
          <p:cNvPr id="2" name="Group 1"/>
          <p:cNvGrpSpPr/>
          <p:nvPr/>
        </p:nvGrpSpPr>
        <p:grpSpPr>
          <a:xfrm>
            <a:off x="4008752" y="144939"/>
            <a:ext cx="8153020" cy="893579"/>
            <a:chOff x="350837" y="255721"/>
            <a:chExt cx="6583613" cy="893705"/>
          </a:xfrm>
        </p:grpSpPr>
        <p:sp>
          <p:nvSpPr>
            <p:cNvPr id="5" name="Rectangle 4"/>
            <p:cNvSpPr/>
            <p:nvPr/>
          </p:nvSpPr>
          <p:spPr bwMode="auto">
            <a:xfrm>
              <a:off x="350837" y="255721"/>
              <a:ext cx="6583613" cy="893705"/>
            </a:xfrm>
            <a:prstGeom prst="rect">
              <a:avLst/>
            </a:prstGeom>
            <a:solidFill>
              <a:srgbClr val="96ACC9">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4" name="Title 1"/>
            <p:cNvSpPr txBox="1">
              <a:spLocks/>
            </p:cNvSpPr>
            <p:nvPr/>
          </p:nvSpPr>
          <p:spPr>
            <a:xfrm>
              <a:off x="469499" y="342738"/>
              <a:ext cx="6232644"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cs typeface="Segoe UI Light" panose="020B0502040204020203" pitchFamily="34" charset="0"/>
                </a:rPr>
                <a:t>Secret # 8: It’s about support</a:t>
              </a:r>
            </a:p>
          </p:txBody>
        </p:sp>
      </p:grpSp>
    </p:spTree>
    <p:extLst>
      <p:ext uri="{BB962C8B-B14F-4D97-AF65-F5344CB8AC3E}">
        <p14:creationId xmlns:p14="http://schemas.microsoft.com/office/powerpoint/2010/main" val="2827985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takes a village</a:t>
            </a:r>
            <a:endParaRPr lang="en-US" dirty="0"/>
          </a:p>
        </p:txBody>
      </p:sp>
      <p:grpSp>
        <p:nvGrpSpPr>
          <p:cNvPr id="2" name="Group 1"/>
          <p:cNvGrpSpPr/>
          <p:nvPr/>
        </p:nvGrpSpPr>
        <p:grpSpPr>
          <a:xfrm>
            <a:off x="8518716" y="1332960"/>
            <a:ext cx="3378997" cy="4890414"/>
            <a:chOff x="-312652" y="2458349"/>
            <a:chExt cx="3991520" cy="5393994"/>
          </a:xfrm>
        </p:grpSpPr>
        <p:sp>
          <p:nvSpPr>
            <p:cNvPr id="18" name="Rectangle 17"/>
            <p:cNvSpPr/>
            <p:nvPr/>
          </p:nvSpPr>
          <p:spPr>
            <a:xfrm>
              <a:off x="-312652" y="2458349"/>
              <a:ext cx="3991520" cy="2885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rPr>
                <a:t>Make sure the help desk is prepared</a:t>
              </a:r>
            </a:p>
          </p:txBody>
        </p:sp>
        <p:pic>
          <p:nvPicPr>
            <p:cNvPr id="17" name="Picture 12" descr="C:\Users\Susan Hanley\AppData\Local\Microsoft\Windows\Temporary Internet Files\Content.IE5\HY67SY3J\MC900078811[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828" y="5456028"/>
              <a:ext cx="2349542" cy="2396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57945" y="1310182"/>
            <a:ext cx="3507613" cy="4654437"/>
            <a:chOff x="444500" y="1065000"/>
            <a:chExt cx="4062000" cy="5032801"/>
          </a:xfrm>
        </p:grpSpPr>
        <p:grpSp>
          <p:nvGrpSpPr>
            <p:cNvPr id="6" name="Group 5"/>
            <p:cNvGrpSpPr/>
            <p:nvPr/>
          </p:nvGrpSpPr>
          <p:grpSpPr>
            <a:xfrm>
              <a:off x="444500" y="3825359"/>
              <a:ext cx="3932824" cy="2272442"/>
              <a:chOff x="656979" y="4225630"/>
              <a:chExt cx="3932824" cy="2272442"/>
            </a:xfrm>
          </p:grpSpPr>
          <p:grpSp>
            <p:nvGrpSpPr>
              <p:cNvPr id="25" name="Group 24"/>
              <p:cNvGrpSpPr/>
              <p:nvPr/>
            </p:nvGrpSpPr>
            <p:grpSpPr>
              <a:xfrm>
                <a:off x="656979" y="4225630"/>
                <a:ext cx="3892174" cy="2272442"/>
                <a:chOff x="784182" y="5489770"/>
                <a:chExt cx="2919130" cy="2272765"/>
              </a:xfrm>
            </p:grpSpPr>
            <p:sp>
              <p:nvSpPr>
                <p:cNvPr id="21" name="Rectangle 20"/>
                <p:cNvSpPr/>
                <p:nvPr/>
              </p:nvSpPr>
              <p:spPr>
                <a:xfrm>
                  <a:off x="784182" y="5489770"/>
                  <a:ext cx="2686050" cy="2272765"/>
                </a:xfrm>
                <a:prstGeom prst="rect">
                  <a:avLst/>
                </a:prstGeom>
              </p:spPr>
              <p:txBody>
                <a:bodyPr wrap="square">
                  <a:spAutoFit/>
                </a:bodyPr>
                <a:lstStyle/>
                <a:p>
                  <a:pPr lvl="1" indent="-466310">
                    <a:buFont typeface="Wingdings" pitchFamily="2" charset="2"/>
                    <a:buChar char="§"/>
                  </a:pPr>
                  <a:r>
                    <a:rPr lang="en-US" sz="3264" dirty="0">
                      <a:latin typeface="+mj-lt"/>
                      <a:ea typeface="Segoe UI" pitchFamily="34" charset="0"/>
                      <a:cs typeface="Segoe UI Light" panose="020B0502040204020203" pitchFamily="34" charset="0"/>
                    </a:rPr>
                    <a:t>Pilot team</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Volunteers</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Employee advocates</a:t>
                  </a:r>
                </a:p>
              </p:txBody>
            </p:sp>
            <p:grpSp>
              <p:nvGrpSpPr>
                <p:cNvPr id="22" name="Group 21"/>
                <p:cNvGrpSpPr/>
                <p:nvPr/>
              </p:nvGrpSpPr>
              <p:grpSpPr>
                <a:xfrm>
                  <a:off x="3003109" y="5687542"/>
                  <a:ext cx="700203" cy="1208390"/>
                  <a:chOff x="-470894" y="6201372"/>
                  <a:chExt cx="766422" cy="1336202"/>
                </a:xfrm>
              </p:grpSpPr>
              <p:pic>
                <p:nvPicPr>
                  <p:cNvPr id="23" name="Picture 2" descr="C:\Users\Susan Hanley\AppData\Local\Microsoft\Windows\Temporary Internet Files\Content.IE5\D7Q34RJX\MC90011134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894" y="6201372"/>
                    <a:ext cx="766422" cy="3899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Susan Hanley\AppData\Local\Microsoft\Windows\Temporary Internet Files\Content.IE5\AFNY2J59\MC900445027[1].jpg"/>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455766" y="6591314"/>
                    <a:ext cx="707967" cy="9462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 name="Picture 4"/>
              <p:cNvPicPr>
                <a:picLocks noChangeAspect="1"/>
              </p:cNvPicPr>
              <p:nvPr/>
            </p:nvPicPr>
            <p:blipFill>
              <a:blip r:embed="rId7" cstate="email">
                <a:extLst>
                  <a:ext uri="{BEBA8EAE-BF5A-486C-A8C5-ECC9F3942E4B}">
                    <a14:imgProps xmlns:a14="http://schemas.microsoft.com/office/drawing/2010/main">
                      <a14:imgLayer r:embed="rId8">
                        <a14:imgEffect>
                          <a14:backgroundRemoval t="9961" b="89844" l="391" r="89844">
                            <a14:foregroundMark x1="73145" y1="88086" x2="391" y2="88574"/>
                          </a14:backgroundRemoval>
                        </a14:imgEffect>
                      </a14:imgLayer>
                    </a14:imgProps>
                  </a:ext>
                  <a:ext uri="{28A0092B-C50C-407E-A947-70E740481C1C}">
                    <a14:useLocalDpi xmlns:a14="http://schemas.microsoft.com/office/drawing/2010/main"/>
                  </a:ext>
                </a:extLst>
              </a:blip>
              <a:stretch>
                <a:fillRect/>
              </a:stretch>
            </p:blipFill>
            <p:spPr>
              <a:xfrm>
                <a:off x="3698790" y="5500974"/>
                <a:ext cx="891013" cy="891013"/>
              </a:xfrm>
              <a:prstGeom prst="rect">
                <a:avLst/>
              </a:prstGeom>
            </p:spPr>
          </p:pic>
        </p:grpSp>
        <p:sp>
          <p:nvSpPr>
            <p:cNvPr id="26" name="Rectangle 25"/>
            <p:cNvSpPr/>
            <p:nvPr/>
          </p:nvSpPr>
          <p:spPr>
            <a:xfrm>
              <a:off x="444500" y="1065000"/>
              <a:ext cx="4062000" cy="2810221"/>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smtClean="0">
                  <a:latin typeface="+mj-lt"/>
                </a:rPr>
                <a:t>Seed </a:t>
              </a:r>
              <a:r>
                <a:rPr lang="en-US" sz="4080" dirty="0">
                  <a:latin typeface="+mj-lt"/>
                </a:rPr>
                <a:t>the </a:t>
              </a:r>
              <a:r>
                <a:rPr lang="en-US" sz="4080" dirty="0" smtClean="0">
                  <a:latin typeface="+mj-lt"/>
                </a:rPr>
                <a:t>organization </a:t>
              </a:r>
              <a:r>
                <a:rPr lang="en-US" sz="4080" dirty="0">
                  <a:latin typeface="+mj-lt"/>
                </a:rPr>
                <a:t>with </a:t>
              </a:r>
              <a:r>
                <a:rPr lang="en-US" sz="4080" dirty="0" smtClean="0">
                  <a:latin typeface="+mj-lt"/>
                </a:rPr>
                <a:t>evangelists</a:t>
              </a:r>
              <a:endParaRPr lang="en-US" sz="4080" dirty="0">
                <a:latin typeface="+mj-lt"/>
              </a:endParaRPr>
            </a:p>
          </p:txBody>
        </p:sp>
      </p:grpSp>
      <p:grpSp>
        <p:nvGrpSpPr>
          <p:cNvPr id="8" name="Group 7"/>
          <p:cNvGrpSpPr/>
          <p:nvPr/>
        </p:nvGrpSpPr>
        <p:grpSpPr>
          <a:xfrm>
            <a:off x="4298018" y="1310182"/>
            <a:ext cx="3888183" cy="5659071"/>
            <a:chOff x="4231057" y="1026734"/>
            <a:chExt cx="4502722" cy="6119102"/>
          </a:xfrm>
        </p:grpSpPr>
        <p:sp>
          <p:nvSpPr>
            <p:cNvPr id="32" name="Rectangle 31"/>
            <p:cNvSpPr/>
            <p:nvPr/>
          </p:nvSpPr>
          <p:spPr>
            <a:xfrm>
              <a:off x="4231057" y="3787092"/>
              <a:ext cx="4303342" cy="3358744"/>
            </a:xfrm>
            <a:prstGeom prst="rect">
              <a:avLst/>
            </a:prstGeom>
          </p:spPr>
          <p:txBody>
            <a:bodyPr wrap="square">
              <a:spAutoFit/>
            </a:bodyPr>
            <a:lstStyle/>
            <a:p>
              <a:pPr lvl="1" indent="-466310">
                <a:buFont typeface="Wingdings" pitchFamily="2" charset="2"/>
                <a:buChar char="§"/>
              </a:pPr>
              <a:r>
                <a:rPr lang="en-US" sz="3264" dirty="0">
                  <a:latin typeface="+mj-lt"/>
                  <a:ea typeface="Segoe UI" pitchFamily="34" charset="0"/>
                  <a:cs typeface="Segoe UI Light" panose="020B0502040204020203" pitchFamily="34" charset="0"/>
                </a:rPr>
                <a:t>Office Hours</a:t>
              </a:r>
            </a:p>
            <a:p>
              <a:pPr lvl="1" indent="-466310">
                <a:buFont typeface="Wingdings" pitchFamily="2" charset="2"/>
                <a:buChar char="§"/>
              </a:pPr>
              <a:r>
                <a:rPr lang="en-US" sz="3264" dirty="0">
                  <a:latin typeface="+mj-lt"/>
                  <a:ea typeface="Segoe UI" pitchFamily="34" charset="0"/>
                  <a:cs typeface="Segoe UI Light" panose="020B0502040204020203" pitchFamily="34" charset="0"/>
                </a:rPr>
                <a:t>Center of Excellence</a:t>
              </a:r>
            </a:p>
            <a:p>
              <a:pPr lvl="1" indent="-466310">
                <a:buFont typeface="Wingdings" pitchFamily="2" charset="2"/>
                <a:buChar char="§"/>
              </a:pPr>
              <a:r>
                <a:rPr lang="en-US" sz="3264" dirty="0" smtClean="0">
                  <a:latin typeface="+mj-lt"/>
                  <a:ea typeface="Segoe UI" pitchFamily="34" charset="0"/>
                  <a:cs typeface="Segoe UI Light" panose="020B0502040204020203" pitchFamily="34" charset="0"/>
                </a:rPr>
                <a:t>(Just-in-Time) Training </a:t>
              </a:r>
              <a:r>
                <a:rPr lang="en-US" sz="3264" dirty="0">
                  <a:latin typeface="+mj-lt"/>
                  <a:ea typeface="Segoe UI" pitchFamily="34" charset="0"/>
                  <a:cs typeface="Segoe UI Light" panose="020B0502040204020203" pitchFamily="34" charset="0"/>
                </a:rPr>
                <a:t>and Documentation</a:t>
              </a:r>
            </a:p>
          </p:txBody>
        </p:sp>
        <p:pic>
          <p:nvPicPr>
            <p:cNvPr id="37"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65326" y="3990116"/>
              <a:ext cx="964322" cy="13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231057" y="1026734"/>
              <a:ext cx="4502722" cy="2821021"/>
            </a:xfrm>
            <a:prstGeom prst="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299"/>
              <a:r>
                <a:rPr lang="en-US" sz="4080" dirty="0">
                  <a:latin typeface="+mj-lt"/>
                </a:rPr>
                <a:t>Plan </a:t>
              </a:r>
              <a:r>
                <a:rPr lang="en-US" sz="4080" dirty="0" smtClean="0">
                  <a:latin typeface="+mj-lt"/>
                </a:rPr>
                <a:t>ongoing </a:t>
              </a:r>
              <a:r>
                <a:rPr lang="en-US" sz="4080" dirty="0">
                  <a:latin typeface="+mj-lt"/>
                </a:rPr>
                <a:t>s</a:t>
              </a:r>
              <a:r>
                <a:rPr lang="en-US" sz="4080" dirty="0" smtClean="0">
                  <a:latin typeface="+mj-lt"/>
                </a:rPr>
                <a:t>upport</a:t>
              </a:r>
              <a:endParaRPr lang="en-US" sz="4080" dirty="0">
                <a:latin typeface="+mj-lt"/>
              </a:endParaRPr>
            </a:p>
          </p:txBody>
        </p:sp>
      </p:grpSp>
    </p:spTree>
    <p:extLst>
      <p:ext uri="{BB962C8B-B14F-4D97-AF65-F5344CB8AC3E}">
        <p14:creationId xmlns:p14="http://schemas.microsoft.com/office/powerpoint/2010/main" val="382963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You are not alone – lots of help from Microsoft: fasttrack.office.com</a:t>
            </a:r>
            <a:endParaRPr lang="en-US" sz="48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9165" y="1942799"/>
            <a:ext cx="9090678" cy="4511720"/>
          </a:xfrm>
          <a:prstGeom prst="rect">
            <a:avLst/>
          </a:prstGeom>
        </p:spPr>
      </p:pic>
    </p:spTree>
    <p:extLst>
      <p:ext uri="{BB962C8B-B14F-4D97-AF65-F5344CB8AC3E}">
        <p14:creationId xmlns:p14="http://schemas.microsoft.com/office/powerpoint/2010/main" val="43810741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Planning Tool</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848" y="1394165"/>
            <a:ext cx="9695818" cy="5242153"/>
          </a:xfrm>
          <a:prstGeom prst="rect">
            <a:avLst/>
          </a:prstGeom>
        </p:spPr>
      </p:pic>
      <p:sp>
        <p:nvSpPr>
          <p:cNvPr id="5" name="TextBox 4"/>
          <p:cNvSpPr txBox="1"/>
          <p:nvPr/>
        </p:nvSpPr>
        <p:spPr>
          <a:xfrm>
            <a:off x="7864139" y="440129"/>
            <a:ext cx="420619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fasttrack.office.com</a:t>
            </a:r>
          </a:p>
        </p:txBody>
      </p:sp>
    </p:spTree>
    <p:extLst>
      <p:ext uri="{BB962C8B-B14F-4D97-AF65-F5344CB8AC3E}">
        <p14:creationId xmlns:p14="http://schemas.microsoft.com/office/powerpoint/2010/main" val="206082317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san Hanley\AppData\Local\Microsoft\Windows\Temporary Internet Files\Content.IE5\AGA0BCUA\MP900431163[1].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83" y="2697"/>
            <a:ext cx="12434711" cy="70014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749384" y="5783237"/>
            <a:ext cx="8294224" cy="726876"/>
          </a:xfrm>
          <a:prstGeom prst="rect">
            <a:avLst/>
          </a:prstGeom>
          <a:solidFill>
            <a:srgbClr val="EA7E98">
              <a:alpha val="80000"/>
            </a:srgbClr>
          </a:solidFill>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898" dirty="0">
                <a:solidFill>
                  <a:schemeClr val="bg1"/>
                </a:solidFill>
                <a:cs typeface="Segoe UI Light" panose="020B0502040204020203" pitchFamily="34" charset="0"/>
              </a:rPr>
              <a:t>Secret # 9: Don’t forget the fun!</a:t>
            </a:r>
          </a:p>
        </p:txBody>
      </p:sp>
    </p:spTree>
    <p:extLst>
      <p:ext uri="{BB962C8B-B14F-4D97-AF65-F5344CB8AC3E}">
        <p14:creationId xmlns:p14="http://schemas.microsoft.com/office/powerpoint/2010/main" val="95386310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447098"/>
          </a:xfrm>
        </p:spPr>
        <p:txBody>
          <a:bodyPr/>
          <a:lstStyle/>
          <a:p>
            <a:r>
              <a:rPr lang="en-US" dirty="0"/>
              <a:t>Scavenger Hunt</a:t>
            </a:r>
          </a:p>
          <a:p>
            <a:r>
              <a:rPr lang="en-US" dirty="0" smtClean="0"/>
              <a:t>Points</a:t>
            </a:r>
            <a:r>
              <a:rPr lang="en-US" dirty="0"/>
              <a:t>, Badges, </a:t>
            </a:r>
            <a:r>
              <a:rPr lang="en-US" dirty="0" smtClean="0"/>
              <a:t>Prizes</a:t>
            </a:r>
            <a:endParaRPr lang="en-US" dirty="0"/>
          </a:p>
          <a:p>
            <a:r>
              <a:rPr lang="en-US" dirty="0"/>
              <a:t>Five for Five</a:t>
            </a:r>
          </a:p>
          <a:p>
            <a:r>
              <a:rPr lang="en-US" dirty="0"/>
              <a:t>“Profile Week</a:t>
            </a:r>
            <a:r>
              <a:rPr lang="en-US" dirty="0" smtClean="0"/>
              <a:t>”</a:t>
            </a:r>
          </a:p>
          <a:p>
            <a:r>
              <a:rPr lang="en-US" dirty="0" smtClean="0"/>
              <a:t>FOOD!</a:t>
            </a:r>
            <a:endParaRPr lang="en-US" dirty="0"/>
          </a:p>
        </p:txBody>
      </p:sp>
      <p:sp>
        <p:nvSpPr>
          <p:cNvPr id="2" name="Title 1"/>
          <p:cNvSpPr>
            <a:spLocks noGrp="1"/>
          </p:cNvSpPr>
          <p:nvPr>
            <p:ph type="title"/>
          </p:nvPr>
        </p:nvSpPr>
        <p:spPr/>
        <p:txBody>
          <a:bodyPr/>
          <a:lstStyle/>
          <a:p>
            <a:r>
              <a:rPr lang="en-US" smtClean="0"/>
              <a:t>Incentives and rewards help kick-start</a:t>
            </a:r>
            <a:endParaRPr lang="en-US" dirty="0"/>
          </a:p>
        </p:txBody>
      </p:sp>
    </p:spTree>
    <p:extLst>
      <p:ext uri="{BB962C8B-B14F-4D97-AF65-F5344CB8AC3E}">
        <p14:creationId xmlns:p14="http://schemas.microsoft.com/office/powerpoint/2010/main" val="1564777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 with a theme</a:t>
            </a:r>
            <a:endParaRPr lang="en-US" dirty="0"/>
          </a:p>
        </p:txBody>
      </p:sp>
      <p:pic>
        <p:nvPicPr>
          <p:cNvPr id="5"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7143" l="0" r="100000">
                        <a14:foregroundMark x1="83036" y1="6857" x2="99107" y2="3429"/>
                        <a14:foregroundMark x1="96429" y1="6857" x2="97768" y2="24000"/>
                      </a14:backgroundRemoval>
                    </a14:imgEffect>
                  </a14:imgLayer>
                </a14:imgProps>
              </a:ext>
              <a:ext uri="{28A0092B-C50C-407E-A947-70E740481C1C}">
                <a14:useLocalDpi xmlns:a14="http://schemas.microsoft.com/office/drawing/2010/main"/>
              </a:ext>
            </a:extLst>
          </a:blip>
          <a:srcRect/>
          <a:stretch>
            <a:fillRect/>
          </a:stretch>
        </p:blipFill>
        <p:spPr bwMode="auto">
          <a:xfrm>
            <a:off x="11114337" y="334097"/>
            <a:ext cx="852919" cy="5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083127" y="2167980"/>
            <a:ext cx="3145430" cy="2799428"/>
            <a:chOff x="4078766" y="2125663"/>
            <a:chExt cx="3084034" cy="2744787"/>
          </a:xfrm>
        </p:grpSpPr>
        <p:sp>
          <p:nvSpPr>
            <p:cNvPr id="10" name="Rectangle 9"/>
            <p:cNvSpPr/>
            <p:nvPr/>
          </p:nvSpPr>
          <p:spPr bwMode="auto">
            <a:xfrm>
              <a:off x="4078766" y="2125663"/>
              <a:ext cx="3084034" cy="2744787"/>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CollaBOOration</a:t>
              </a:r>
              <a:r>
                <a:rPr lang="en-US" sz="2856" dirty="0">
                  <a:latin typeface="+mj-lt"/>
                </a:rPr>
                <a:t> - A Ghoulish Guide to Metadata</a:t>
              </a:r>
            </a:p>
          </p:txBody>
        </p:sp>
        <p:pic>
          <p:nvPicPr>
            <p:cNvPr id="1026" name="Picture 2" descr="C:\Program Files (x86)\Microsoft Office\MEDIA\CAGCAT10\j0305493.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3910" y="3855941"/>
              <a:ext cx="1261450" cy="895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94856" y="2167980"/>
            <a:ext cx="3710556" cy="2799428"/>
            <a:chOff x="364436" y="2125663"/>
            <a:chExt cx="3638130" cy="2744787"/>
          </a:xfrm>
        </p:grpSpPr>
        <p:sp>
          <p:nvSpPr>
            <p:cNvPr id="9" name="Rectangle 8"/>
            <p:cNvSpPr/>
            <p:nvPr/>
          </p:nvSpPr>
          <p:spPr bwMode="auto">
            <a:xfrm>
              <a:off x="364436" y="2125663"/>
              <a:ext cx="3638130" cy="274478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SharePointoberfest</a:t>
              </a:r>
              <a:r>
                <a:rPr lang="en-US" sz="2856" dirty="0">
                  <a:latin typeface="+mj-lt"/>
                </a:rPr>
                <a:t> - inebriate while you collaborate!</a:t>
              </a:r>
            </a:p>
            <a:p>
              <a:pPr defTabSz="951052" fontAlgn="base">
                <a:lnSpc>
                  <a:spcPct val="90000"/>
                </a:lnSpc>
                <a:spcBef>
                  <a:spcPct val="0"/>
                </a:spcBef>
                <a:spcAft>
                  <a:spcPct val="0"/>
                </a:spcAft>
              </a:pPr>
              <a:endParaRPr lang="en-US" sz="2856"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1027" name="Picture 3" descr="C:\Users\Susan Hanley\AppData\Local\Microsoft\Windows\Temporary Internet Files\Content.IE5\TDKUYVZX\MC900304929[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24937" y="3658073"/>
              <a:ext cx="854098" cy="10934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306274" y="2167980"/>
            <a:ext cx="4818451" cy="2989481"/>
            <a:chOff x="7239000" y="2125663"/>
            <a:chExt cx="4724400" cy="2931129"/>
          </a:xfrm>
        </p:grpSpPr>
        <p:sp>
          <p:nvSpPr>
            <p:cNvPr id="11" name="Rectangle 10"/>
            <p:cNvSpPr/>
            <p:nvPr/>
          </p:nvSpPr>
          <p:spPr bwMode="auto">
            <a:xfrm>
              <a:off x="7239000" y="2125663"/>
              <a:ext cx="4724400" cy="274478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r>
                <a:rPr lang="en-US" sz="2856" dirty="0" err="1">
                  <a:latin typeface="+mj-lt"/>
                </a:rPr>
                <a:t>SharePointgiving</a:t>
              </a:r>
              <a:r>
                <a:rPr lang="en-US" sz="2856" dirty="0">
                  <a:latin typeface="+mj-lt"/>
                </a:rPr>
                <a:t> – </a:t>
              </a:r>
            </a:p>
            <a:p>
              <a:r>
                <a:rPr lang="en-US" sz="2856" dirty="0">
                  <a:latin typeface="+mj-lt"/>
                </a:rPr>
                <a:t>Give thanks to document workflow and approval</a:t>
              </a:r>
            </a:p>
          </p:txBody>
        </p:sp>
        <p:pic>
          <p:nvPicPr>
            <p:cNvPr id="1030" name="Picture 6" descr="C:\Users\Susan Hanley\AppData\Local\Microsoft\Windows\Temporary Internet Files\Content.IE5\RL1T52UM\MC900444881[1].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442273" y="3352800"/>
              <a:ext cx="1521127" cy="1703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0059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mean …</a:t>
            </a:r>
            <a:endParaRPr lang="en-US" dirty="0"/>
          </a:p>
        </p:txBody>
      </p:sp>
      <p:sp>
        <p:nvSpPr>
          <p:cNvPr id="4" name="Content Placeholder 3"/>
          <p:cNvSpPr>
            <a:spLocks noGrp="1"/>
          </p:cNvSpPr>
          <p:nvPr>
            <p:ph type="body" sz="quarter" idx="4294967295"/>
          </p:nvPr>
        </p:nvSpPr>
        <p:spPr>
          <a:xfrm>
            <a:off x="274638" y="1212850"/>
            <a:ext cx="11887200" cy="2025170"/>
          </a:xfrm>
          <a:prstGeom prst="rect">
            <a:avLst/>
          </a:prstGeom>
        </p:spPr>
        <p:txBody>
          <a:bodyPr lIns="93269" tIns="46634" rIns="93269" bIns="46634"/>
          <a:lstStyle/>
          <a:p>
            <a:r>
              <a:rPr lang="en-US" sz="3600" dirty="0" smtClean="0"/>
              <a:t>The average time to on-board a new employee went from </a:t>
            </a:r>
            <a:r>
              <a:rPr lang="en-US" sz="3600" b="1" dirty="0" smtClean="0"/>
              <a:t>3 months to 3 weeks</a:t>
            </a:r>
          </a:p>
          <a:p>
            <a:r>
              <a:rPr lang="en-US" sz="3600" dirty="0" smtClean="0"/>
              <a:t>Customer satisfaction scores </a:t>
            </a:r>
            <a:r>
              <a:rPr lang="en-US" sz="3600" b="1" dirty="0" smtClean="0"/>
              <a:t>increased by 20%</a:t>
            </a:r>
          </a:p>
          <a:p>
            <a:r>
              <a:rPr lang="en-US" sz="3600" dirty="0" smtClean="0"/>
              <a:t>Average profitability per client engagement </a:t>
            </a:r>
            <a:r>
              <a:rPr lang="en-US" sz="3600" b="1" dirty="0" smtClean="0"/>
              <a:t>increased by 10%</a:t>
            </a:r>
          </a:p>
          <a:p>
            <a:r>
              <a:rPr lang="en-US" sz="3600" dirty="0" smtClean="0"/>
              <a:t>Revenue </a:t>
            </a:r>
            <a:r>
              <a:rPr lang="en-US" sz="3600" b="1" dirty="0" smtClean="0"/>
              <a:t>increased by 10% </a:t>
            </a:r>
            <a:r>
              <a:rPr lang="en-US" sz="3600" dirty="0" smtClean="0"/>
              <a:t>with no increase in headcount</a:t>
            </a:r>
          </a:p>
        </p:txBody>
      </p:sp>
      <p:grpSp>
        <p:nvGrpSpPr>
          <p:cNvPr id="8" name="Group 7"/>
          <p:cNvGrpSpPr/>
          <p:nvPr/>
        </p:nvGrpSpPr>
        <p:grpSpPr>
          <a:xfrm>
            <a:off x="465014" y="5069188"/>
            <a:ext cx="8983954" cy="1524832"/>
            <a:chOff x="980270" y="1727349"/>
            <a:chExt cx="7564460" cy="4622502"/>
          </a:xfrm>
        </p:grpSpPr>
        <p:sp>
          <p:nvSpPr>
            <p:cNvPr id="9" name="Freeform 8"/>
            <p:cNvSpPr>
              <a:spLocks/>
            </p:cNvSpPr>
            <p:nvPr/>
          </p:nvSpPr>
          <p:spPr bwMode="auto">
            <a:xfrm>
              <a:off x="980270" y="1752600"/>
              <a:ext cx="7554130" cy="4597251"/>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641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Freeform 37"/>
            <p:cNvSpPr>
              <a:spLocks/>
            </p:cNvSpPr>
            <p:nvPr/>
          </p:nvSpPr>
          <p:spPr bwMode="auto">
            <a:xfrm>
              <a:off x="990600" y="1727349"/>
              <a:ext cx="7554130" cy="4597251"/>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
        <p:nvSpPr>
          <p:cNvPr id="11" name="Explosion 2 10"/>
          <p:cNvSpPr/>
          <p:nvPr/>
        </p:nvSpPr>
        <p:spPr>
          <a:xfrm rot="1383349">
            <a:off x="7841649" y="4444934"/>
            <a:ext cx="3198233" cy="1491978"/>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18879"/>
              <a:gd name="connsiteY0" fmla="*/ 4342 h 21600"/>
              <a:gd name="connsiteX1" fmla="*/ 14790 w 18879"/>
              <a:gd name="connsiteY1" fmla="*/ 0 h 21600"/>
              <a:gd name="connsiteX2" fmla="*/ 14525 w 18879"/>
              <a:gd name="connsiteY2" fmla="*/ 5777 h 21600"/>
              <a:gd name="connsiteX3" fmla="*/ 18007 w 18879"/>
              <a:gd name="connsiteY3" fmla="*/ 3172 h 21600"/>
              <a:gd name="connsiteX4" fmla="*/ 16380 w 18879"/>
              <a:gd name="connsiteY4" fmla="*/ 6532 h 21600"/>
              <a:gd name="connsiteX5" fmla="*/ 18879 w 18879"/>
              <a:gd name="connsiteY5" fmla="*/ 7870 h 21600"/>
              <a:gd name="connsiteX6" fmla="*/ 16985 w 18879"/>
              <a:gd name="connsiteY6" fmla="*/ 9402 h 21600"/>
              <a:gd name="connsiteX7" fmla="*/ 18270 w 18879"/>
              <a:gd name="connsiteY7" fmla="*/ 11290 h 21600"/>
              <a:gd name="connsiteX8" fmla="*/ 16380 w 18879"/>
              <a:gd name="connsiteY8" fmla="*/ 12310 h 21600"/>
              <a:gd name="connsiteX9" fmla="*/ 18877 w 18879"/>
              <a:gd name="connsiteY9" fmla="*/ 15632 h 21600"/>
              <a:gd name="connsiteX10" fmla="*/ 14640 w 18879"/>
              <a:gd name="connsiteY10" fmla="*/ 14350 h 21600"/>
              <a:gd name="connsiteX11" fmla="*/ 14942 w 18879"/>
              <a:gd name="connsiteY11" fmla="*/ 17370 h 21600"/>
              <a:gd name="connsiteX12" fmla="*/ 12180 w 18879"/>
              <a:gd name="connsiteY12" fmla="*/ 15935 h 21600"/>
              <a:gd name="connsiteX13" fmla="*/ 11612 w 18879"/>
              <a:gd name="connsiteY13" fmla="*/ 18842 h 21600"/>
              <a:gd name="connsiteX14" fmla="*/ 9872 w 18879"/>
              <a:gd name="connsiteY14" fmla="*/ 17370 h 21600"/>
              <a:gd name="connsiteX15" fmla="*/ 8700 w 18879"/>
              <a:gd name="connsiteY15" fmla="*/ 19712 h 21600"/>
              <a:gd name="connsiteX16" fmla="*/ 7527 w 18879"/>
              <a:gd name="connsiteY16" fmla="*/ 18125 h 21600"/>
              <a:gd name="connsiteX17" fmla="*/ 4917 w 18879"/>
              <a:gd name="connsiteY17" fmla="*/ 21600 h 21600"/>
              <a:gd name="connsiteX18" fmla="*/ 4805 w 18879"/>
              <a:gd name="connsiteY18" fmla="*/ 18240 h 21600"/>
              <a:gd name="connsiteX19" fmla="*/ 1285 w 18879"/>
              <a:gd name="connsiteY19" fmla="*/ 17825 h 21600"/>
              <a:gd name="connsiteX20" fmla="*/ 3330 w 18879"/>
              <a:gd name="connsiteY20" fmla="*/ 15370 h 21600"/>
              <a:gd name="connsiteX21" fmla="*/ 0 w 18879"/>
              <a:gd name="connsiteY21" fmla="*/ 12877 h 21600"/>
              <a:gd name="connsiteX22" fmla="*/ 3935 w 18879"/>
              <a:gd name="connsiteY22" fmla="*/ 11592 h 21600"/>
              <a:gd name="connsiteX23" fmla="*/ 1172 w 18879"/>
              <a:gd name="connsiteY23" fmla="*/ 8270 h 21600"/>
              <a:gd name="connsiteX24" fmla="*/ 5372 w 18879"/>
              <a:gd name="connsiteY24" fmla="*/ 7817 h 21600"/>
              <a:gd name="connsiteX25" fmla="*/ 4502 w 18879"/>
              <a:gd name="connsiteY25" fmla="*/ 3625 h 21600"/>
              <a:gd name="connsiteX26" fmla="*/ 8550 w 18879"/>
              <a:gd name="connsiteY26" fmla="*/ 6382 h 21600"/>
              <a:gd name="connsiteX27" fmla="*/ 9722 w 18879"/>
              <a:gd name="connsiteY27" fmla="*/ 1887 h 21600"/>
              <a:gd name="connsiteX28" fmla="*/ 11462 w 18879"/>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9" h="21600">
                <a:moveTo>
                  <a:pt x="11462" y="4342"/>
                </a:moveTo>
                <a:lnTo>
                  <a:pt x="14790" y="0"/>
                </a:lnTo>
                <a:cubicBezTo>
                  <a:pt x="14702" y="1926"/>
                  <a:pt x="14613" y="3851"/>
                  <a:pt x="14525" y="5777"/>
                </a:cubicBezTo>
                <a:lnTo>
                  <a:pt x="18007" y="3172"/>
                </a:lnTo>
                <a:lnTo>
                  <a:pt x="16380" y="6532"/>
                </a:lnTo>
                <a:lnTo>
                  <a:pt x="18879" y="7870"/>
                </a:lnTo>
                <a:lnTo>
                  <a:pt x="16985" y="9402"/>
                </a:lnTo>
                <a:lnTo>
                  <a:pt x="18270" y="11290"/>
                </a:lnTo>
                <a:lnTo>
                  <a:pt x="16380" y="12310"/>
                </a:ln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algn="ctr"/>
            <a:r>
              <a:rPr lang="en-US" dirty="0">
                <a:latin typeface="Arial Black" pitchFamily="34" charset="0"/>
              </a:rPr>
              <a:t>ADOPTION</a:t>
            </a:r>
          </a:p>
        </p:txBody>
      </p:sp>
      <p:grpSp>
        <p:nvGrpSpPr>
          <p:cNvPr id="17" name="Group 16"/>
          <p:cNvGrpSpPr/>
          <p:nvPr/>
        </p:nvGrpSpPr>
        <p:grpSpPr>
          <a:xfrm>
            <a:off x="8476194" y="4662469"/>
            <a:ext cx="1929141" cy="1056907"/>
            <a:chOff x="7966973" y="3772538"/>
            <a:chExt cx="2828459" cy="1389413"/>
          </a:xfrm>
        </p:grpSpPr>
        <p:cxnSp>
          <p:nvCxnSpPr>
            <p:cNvPr id="12" name="Straight Connector 11"/>
            <p:cNvCxnSpPr/>
            <p:nvPr/>
          </p:nvCxnSpPr>
          <p:spPr>
            <a:xfrm>
              <a:off x="8174821" y="3772538"/>
              <a:ext cx="2436818" cy="1389413"/>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66973" y="4215740"/>
              <a:ext cx="2828459" cy="50301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Explosion 2 17"/>
          <p:cNvSpPr/>
          <p:nvPr/>
        </p:nvSpPr>
        <p:spPr>
          <a:xfrm rot="1408141">
            <a:off x="7333891" y="4108096"/>
            <a:ext cx="4581102" cy="2191223"/>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142 w 21600"/>
              <a:gd name="connsiteY25" fmla="*/ 4162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536 w 21600"/>
              <a:gd name="connsiteY25" fmla="*/ 4540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7900 w 21600"/>
              <a:gd name="connsiteY6" fmla="*/ 9249 h 21600"/>
              <a:gd name="connsiteX7" fmla="*/ 19834 w 21600"/>
              <a:gd name="connsiteY7" fmla="*/ 11150 h 21600"/>
              <a:gd name="connsiteX8" fmla="*/ 18025 w 21600"/>
              <a:gd name="connsiteY8" fmla="*/ 12639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5536 w 21600"/>
              <a:gd name="connsiteY25" fmla="*/ 4540 h 21600"/>
              <a:gd name="connsiteX26" fmla="*/ 8550 w 21600"/>
              <a:gd name="connsiteY26" fmla="*/ 6382 h 21600"/>
              <a:gd name="connsiteX27" fmla="*/ 9722 w 21600"/>
              <a:gd name="connsiteY27" fmla="*/ 1887 h 21600"/>
              <a:gd name="connsiteX28" fmla="*/ 11462 w 21600"/>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1600">
                <a:moveTo>
                  <a:pt x="11462" y="4342"/>
                </a:moveTo>
                <a:lnTo>
                  <a:pt x="14790" y="0"/>
                </a:lnTo>
                <a:cubicBezTo>
                  <a:pt x="14702" y="1926"/>
                  <a:pt x="14613" y="3851"/>
                  <a:pt x="14525" y="5777"/>
                </a:cubicBezTo>
                <a:lnTo>
                  <a:pt x="18007" y="3172"/>
                </a:lnTo>
                <a:lnTo>
                  <a:pt x="16380" y="6532"/>
                </a:lnTo>
                <a:lnTo>
                  <a:pt x="21600" y="6645"/>
                </a:lnTo>
                <a:lnTo>
                  <a:pt x="17900" y="9249"/>
                </a:lnTo>
                <a:cubicBezTo>
                  <a:pt x="18850" y="9832"/>
                  <a:pt x="18884" y="10567"/>
                  <a:pt x="19834" y="11150"/>
                </a:cubicBezTo>
                <a:cubicBezTo>
                  <a:pt x="19752" y="11600"/>
                  <a:pt x="18107" y="12189"/>
                  <a:pt x="18025" y="12639"/>
                </a:cubicBez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cubicBezTo>
                  <a:pt x="5295" y="6599"/>
                  <a:pt x="5613" y="5758"/>
                  <a:pt x="5536" y="4540"/>
                </a:cubicBezTo>
                <a:lnTo>
                  <a:pt x="8550" y="6382"/>
                </a:lnTo>
                <a:lnTo>
                  <a:pt x="9722" y="1887"/>
                </a:lnTo>
                <a:lnTo>
                  <a:pt x="11462" y="4342"/>
                </a:lnTo>
                <a:close/>
              </a:path>
            </a:pathLst>
          </a:cu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93269" tIns="46634" rIns="93269" bIns="46634" rtlCol="0" anchor="ctr"/>
          <a:lstStyle/>
          <a:p>
            <a:pPr algn="ctr"/>
            <a:r>
              <a:rPr lang="en-US" sz="2800" dirty="0" smtClean="0">
                <a:latin typeface="Arial Black" pitchFamily="34" charset="0"/>
              </a:rPr>
              <a:t>RESULTS</a:t>
            </a:r>
            <a:endParaRPr lang="en-US" sz="2800" dirty="0">
              <a:latin typeface="Arial Black" pitchFamily="34" charset="0"/>
            </a:endParaRPr>
          </a:p>
        </p:txBody>
      </p:sp>
    </p:spTree>
    <p:extLst>
      <p:ext uri="{BB962C8B-B14F-4D97-AF65-F5344CB8AC3E}">
        <p14:creationId xmlns:p14="http://schemas.microsoft.com/office/powerpoint/2010/main" val="4294390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Movember</a:t>
            </a:r>
            <a:r>
              <a:rPr lang="en-US" dirty="0" smtClean="0"/>
              <a:t> mustache contest</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016" y="1302726"/>
            <a:ext cx="6140809" cy="5346739"/>
          </a:xfrm>
          <a:prstGeom prst="rect">
            <a:avLst/>
          </a:prstGeom>
        </p:spPr>
      </p:pic>
      <p:pic>
        <p:nvPicPr>
          <p:cNvPr id="1026" name="Picture 2" descr="Site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84358" y="340847"/>
            <a:ext cx="19145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6763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
          <a:stretch/>
        </p:blipFill>
        <p:spPr bwMode="auto">
          <a:xfrm>
            <a:off x="884" y="-7437"/>
            <a:ext cx="12434076" cy="7001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23103" y="144939"/>
            <a:ext cx="8472548" cy="814839"/>
          </a:xfrm>
          <a:prstGeom prst="rect">
            <a:avLst/>
          </a:prstGeom>
          <a:solidFill>
            <a:srgbClr val="3D53A5">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46630" rIns="0" bIns="46630" numCol="1" rtlCol="0" anchor="ctr" anchorCtr="0" compatLnSpc="1">
            <a:prstTxWarp prst="textNoShape">
              <a:avLst/>
            </a:prstTxWarp>
          </a:bodyPr>
          <a:lstStyle/>
          <a:p>
            <a:pPr defTabSz="932316" fontAlgn="base">
              <a:spcBef>
                <a:spcPct val="0"/>
              </a:spcBef>
              <a:spcAft>
                <a:spcPct val="0"/>
              </a:spcAft>
            </a:pPr>
            <a:r>
              <a:rPr lang="en-US" sz="408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Secret # 10: It’s about </a:t>
            </a:r>
            <a:r>
              <a:rPr lang="en-US" sz="4080"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listening, and …</a:t>
            </a:r>
            <a:endParaRPr lang="en-US" sz="408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6539444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...allow users to provide feedback …</a:t>
            </a:r>
            <a:endParaRPr lang="en-US" dirty="0"/>
          </a:p>
        </p:txBody>
      </p:sp>
      <p:grpSp>
        <p:nvGrpSpPr>
          <p:cNvPr id="11" name="Group 10"/>
          <p:cNvGrpSpPr/>
          <p:nvPr/>
        </p:nvGrpSpPr>
        <p:grpSpPr>
          <a:xfrm>
            <a:off x="357553" y="1321049"/>
            <a:ext cx="3171046" cy="5288947"/>
            <a:chOff x="-71431" y="1028700"/>
            <a:chExt cx="3610519" cy="5616410"/>
          </a:xfrm>
        </p:grpSpPr>
        <p:sp>
          <p:nvSpPr>
            <p:cNvPr id="4" name="Rectangle 3"/>
            <p:cNvSpPr/>
            <p:nvPr/>
          </p:nvSpPr>
          <p:spPr>
            <a:xfrm>
              <a:off x="-71431" y="1028700"/>
              <a:ext cx="3610519" cy="2350416"/>
            </a:xfrm>
            <a:prstGeom prst="rect">
              <a:avLst/>
            </a:prstGeom>
            <a:solidFill>
              <a:srgbClr val="1C3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Feedback identifies challenges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92" y="3379116"/>
              <a:ext cx="3598975" cy="3265994"/>
            </a:xfrm>
            <a:prstGeom prst="rect">
              <a:avLst/>
            </a:prstGeom>
          </p:spPr>
        </p:pic>
      </p:grpSp>
      <p:grpSp>
        <p:nvGrpSpPr>
          <p:cNvPr id="12" name="Group 11"/>
          <p:cNvGrpSpPr/>
          <p:nvPr/>
        </p:nvGrpSpPr>
        <p:grpSpPr>
          <a:xfrm>
            <a:off x="3716950" y="1321048"/>
            <a:ext cx="3053154" cy="5270531"/>
            <a:chOff x="3445513" y="1325743"/>
            <a:chExt cx="3260087" cy="5282961"/>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3639" t="14486" r="3929" b="4405"/>
            <a:stretch/>
          </p:blipFill>
          <p:spPr>
            <a:xfrm>
              <a:off x="3445513" y="3118273"/>
              <a:ext cx="3260086" cy="3490431"/>
            </a:xfrm>
            <a:prstGeom prst="rect">
              <a:avLst/>
            </a:prstGeom>
            <a:ln>
              <a:noFill/>
            </a:ln>
          </p:spPr>
        </p:pic>
        <p:sp>
          <p:nvSpPr>
            <p:cNvPr id="6" name="Rectangle 5"/>
            <p:cNvSpPr/>
            <p:nvPr/>
          </p:nvSpPr>
          <p:spPr>
            <a:xfrm>
              <a:off x="3445515" y="1325743"/>
              <a:ext cx="3260085" cy="1798457"/>
            </a:xfrm>
            <a:prstGeom prst="rect">
              <a:avLst/>
            </a:prstGeom>
            <a:solidFill>
              <a:srgbClr val="4A8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Ask for feedback-everywhere</a:t>
              </a:r>
            </a:p>
          </p:txBody>
        </p:sp>
      </p:grpSp>
      <p:grpSp>
        <p:nvGrpSpPr>
          <p:cNvPr id="13" name="Group 12"/>
          <p:cNvGrpSpPr/>
          <p:nvPr/>
        </p:nvGrpSpPr>
        <p:grpSpPr>
          <a:xfrm>
            <a:off x="6958458" y="1321050"/>
            <a:ext cx="5243155" cy="5222328"/>
            <a:chOff x="6426711" y="1322846"/>
            <a:chExt cx="5598521" cy="5234646"/>
          </a:xfrm>
        </p:grpSpPr>
        <p:sp>
          <p:nvSpPr>
            <p:cNvPr id="9" name="Rectangle 8"/>
            <p:cNvSpPr/>
            <p:nvPr/>
          </p:nvSpPr>
          <p:spPr>
            <a:xfrm>
              <a:off x="6426711" y="1322846"/>
              <a:ext cx="5598521" cy="1798394"/>
            </a:xfrm>
            <a:prstGeom prst="rect">
              <a:avLst/>
            </a:prstGeom>
            <a:solidFill>
              <a:srgbClr val="5C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latin typeface="+mj-lt"/>
                </a:rPr>
                <a:t>Conduct </a:t>
              </a:r>
            </a:p>
            <a:p>
              <a:pPr algn="ctr"/>
              <a:r>
                <a:rPr lang="en-US" sz="4080" dirty="0">
                  <a:latin typeface="+mj-lt"/>
                </a:rPr>
                <a:t>usability tests, </a:t>
              </a:r>
            </a:p>
            <a:p>
              <a:pPr algn="ctr"/>
              <a:r>
                <a:rPr lang="en-US" sz="4080" dirty="0">
                  <a:latin typeface="+mj-lt"/>
                </a:rPr>
                <a:t>LISTEN and OBSERVE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6712" y="3115377"/>
              <a:ext cx="5598520" cy="3442115"/>
            </a:xfrm>
            <a:prstGeom prst="rect">
              <a:avLst/>
            </a:prstGeom>
          </p:spPr>
        </p:pic>
      </p:grpSp>
    </p:spTree>
    <p:extLst>
      <p:ext uri="{BB962C8B-B14F-4D97-AF65-F5344CB8AC3E}">
        <p14:creationId xmlns:p14="http://schemas.microsoft.com/office/powerpoint/2010/main" val="327826780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28258"/>
          <a:stretch/>
        </p:blipFill>
        <p:spPr>
          <a:xfrm>
            <a:off x="4161" y="-2083970"/>
            <a:ext cx="12523367" cy="9078495"/>
          </a:xfrm>
          <a:prstGeom prst="rect">
            <a:avLst/>
          </a:prstGeom>
        </p:spPr>
      </p:pic>
      <p:sp>
        <p:nvSpPr>
          <p:cNvPr id="5" name="Rectangle 4"/>
          <p:cNvSpPr/>
          <p:nvPr/>
        </p:nvSpPr>
        <p:spPr bwMode="auto">
          <a:xfrm>
            <a:off x="123102" y="144939"/>
            <a:ext cx="8015353" cy="814839"/>
          </a:xfrm>
          <a:prstGeom prst="rect">
            <a:avLst/>
          </a:prstGeom>
          <a:solidFill>
            <a:srgbClr val="0063A2">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46630" rIns="0" bIns="46630" numCol="1" rtlCol="0" anchor="ctr" anchorCtr="0" compatLnSpc="1">
            <a:prstTxWarp prst="textNoShape">
              <a:avLst/>
            </a:prstTxWarp>
          </a:bodyPr>
          <a:lstStyle/>
          <a:p>
            <a:pPr defTabSz="932316" fontAlgn="base">
              <a:spcBef>
                <a:spcPct val="0"/>
              </a:spcBef>
              <a:spcAft>
                <a:spcPct val="0"/>
              </a:spcAft>
            </a:pPr>
            <a:r>
              <a:rPr lang="en-US" sz="4080"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but don’t be afraid to enforce</a:t>
            </a:r>
            <a:endParaRPr lang="en-US" sz="408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2957475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896" y="496"/>
            <a:ext cx="12444766" cy="7001469"/>
          </a:xfrm>
          <a:prstGeom prst="rect">
            <a:avLst/>
          </a:prstGeom>
        </p:spPr>
      </p:pic>
      <p:grpSp>
        <p:nvGrpSpPr>
          <p:cNvPr id="4" name="Group 3"/>
          <p:cNvGrpSpPr/>
          <p:nvPr/>
        </p:nvGrpSpPr>
        <p:grpSpPr>
          <a:xfrm>
            <a:off x="234032" y="155435"/>
            <a:ext cx="6874813" cy="838081"/>
            <a:chOff x="962471" y="4013151"/>
            <a:chExt cx="5740950" cy="838200"/>
          </a:xfrm>
        </p:grpSpPr>
        <p:sp>
          <p:nvSpPr>
            <p:cNvPr id="3" name="Rectangle 2"/>
            <p:cNvSpPr/>
            <p:nvPr/>
          </p:nvSpPr>
          <p:spPr bwMode="auto">
            <a:xfrm>
              <a:off x="964564" y="4013151"/>
              <a:ext cx="5738857" cy="838200"/>
            </a:xfrm>
            <a:prstGeom prst="rect">
              <a:avLst/>
            </a:prstGeom>
            <a:solidFill>
              <a:srgbClr val="52D36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6" name="Title 1"/>
            <p:cNvSpPr txBox="1">
              <a:spLocks/>
            </p:cNvSpPr>
            <p:nvPr/>
          </p:nvSpPr>
          <p:spPr>
            <a:xfrm>
              <a:off x="962471" y="4030702"/>
              <a:ext cx="5740948"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080" dirty="0">
                  <a:solidFill>
                    <a:schemeClr val="bg1"/>
                  </a:solidFill>
                  <a:cs typeface="Segoe UI Light" panose="020B0502040204020203" pitchFamily="34" charset="0"/>
                </a:rPr>
                <a:t>Secret # 11: You’re never done</a:t>
              </a:r>
            </a:p>
          </p:txBody>
        </p:sp>
      </p:grpSp>
    </p:spTree>
    <p:extLst>
      <p:ext uri="{BB962C8B-B14F-4D97-AF65-F5344CB8AC3E}">
        <p14:creationId xmlns:p14="http://schemas.microsoft.com/office/powerpoint/2010/main" val="19014910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55578" y="754092"/>
            <a:ext cx="3556602" cy="5328620"/>
          </a:xfrm>
          <a:prstGeom prst="rect">
            <a:avLst/>
          </a:prstGeom>
        </p:spPr>
      </p:pic>
      <p:sp>
        <p:nvSpPr>
          <p:cNvPr id="5" name="Rectangle 4"/>
          <p:cNvSpPr/>
          <p:nvPr/>
        </p:nvSpPr>
        <p:spPr bwMode="auto">
          <a:xfrm>
            <a:off x="0" y="0"/>
            <a:ext cx="6675432" cy="6994525"/>
          </a:xfrm>
          <a:prstGeom prst="rect">
            <a:avLst/>
          </a:prstGeom>
          <a:solidFill>
            <a:srgbClr val="09443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18288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Not everyone will be happy (initially) - look for the wins!</a:t>
            </a:r>
          </a:p>
          <a:p>
            <a:pPr algn="ctr" defTabSz="932472" fontAlgn="base">
              <a:spcBef>
                <a:spcPct val="0"/>
              </a:spcBef>
              <a:spcAft>
                <a:spcPct val="0"/>
              </a:spcAft>
            </a:pPr>
            <a:endParaRPr lang="en-US" sz="4400" dirty="0">
              <a:gradFill>
                <a:gsLst>
                  <a:gs pos="0">
                    <a:srgbClr val="FFFFFF"/>
                  </a:gs>
                  <a:gs pos="100000">
                    <a:srgbClr val="FFFFFF"/>
                  </a:gs>
                </a:gsLst>
                <a:lin ang="5400000" scaled="0"/>
              </a:gradFill>
              <a:latin typeface="+mj-lt"/>
            </a:endParaRPr>
          </a:p>
          <a:p>
            <a:pPr algn="ctr" defTabSz="932472" fontAlgn="base">
              <a:spcBef>
                <a:spcPct val="0"/>
              </a:spcBef>
              <a:spcAft>
                <a:spcPct val="0"/>
              </a:spcAft>
            </a:pPr>
            <a:r>
              <a:rPr lang="en-US" sz="4400" dirty="0">
                <a:gradFill>
                  <a:gsLst>
                    <a:gs pos="0">
                      <a:srgbClr val="FFFFFF"/>
                    </a:gs>
                    <a:gs pos="100000">
                      <a:srgbClr val="FFFFFF"/>
                    </a:gs>
                  </a:gsLst>
                  <a:lin ang="5400000" scaled="0"/>
                </a:gradFill>
                <a:latin typeface="+mj-lt"/>
              </a:rPr>
              <a:t>Keep it “organic” </a:t>
            </a:r>
            <a:r>
              <a:rPr lang="en-US" sz="4400" dirty="0" smtClean="0">
                <a:gradFill>
                  <a:gsLst>
                    <a:gs pos="0">
                      <a:srgbClr val="FFFFFF"/>
                    </a:gs>
                    <a:gs pos="100000">
                      <a:srgbClr val="FFFFFF"/>
                    </a:gs>
                  </a:gsLst>
                  <a:lin ang="5400000" scaled="0"/>
                </a:gradFill>
                <a:latin typeface="+mj-lt"/>
              </a:rPr>
              <a:t>- have </a:t>
            </a:r>
            <a:r>
              <a:rPr lang="en-US" sz="4400" dirty="0">
                <a:gradFill>
                  <a:gsLst>
                    <a:gs pos="0">
                      <a:srgbClr val="FFFFFF"/>
                    </a:gs>
                    <a:gs pos="100000">
                      <a:srgbClr val="FFFFFF"/>
                    </a:gs>
                  </a:gsLst>
                  <a:lin ang="5400000" scaled="0"/>
                </a:gradFill>
                <a:latin typeface="+mj-lt"/>
              </a:rPr>
              <a:t>a plan for change. </a:t>
            </a:r>
            <a:endParaRPr lang="en-US" sz="4400" dirty="0" smtClean="0">
              <a:gradFill>
                <a:gsLst>
                  <a:gs pos="0">
                    <a:srgbClr val="FFFFFF"/>
                  </a:gs>
                  <a:gs pos="100000">
                    <a:srgbClr val="FFFFFF"/>
                  </a:gs>
                </a:gsLst>
                <a:lin ang="5400000" scaled="0"/>
              </a:gradFill>
              <a:latin typeface="+mj-lt"/>
            </a:endParaRPr>
          </a:p>
          <a:p>
            <a:pPr algn="ctr" defTabSz="932472" fontAlgn="base">
              <a:spcBef>
                <a:spcPct val="0"/>
              </a:spcBef>
              <a:spcAft>
                <a:spcPct val="0"/>
              </a:spcAft>
            </a:pPr>
            <a:endParaRPr lang="en-US" sz="4400" dirty="0">
              <a:gradFill>
                <a:gsLst>
                  <a:gs pos="0">
                    <a:srgbClr val="FFFFFF"/>
                  </a:gs>
                  <a:gs pos="100000">
                    <a:srgbClr val="FFFFFF"/>
                  </a:gs>
                </a:gsLst>
                <a:lin ang="5400000" scaled="0"/>
              </a:gradFill>
              <a:latin typeface="+mj-lt"/>
            </a:endParaRPr>
          </a:p>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It’s </a:t>
            </a:r>
            <a:r>
              <a:rPr lang="en-US" sz="4400" dirty="0">
                <a:gradFill>
                  <a:gsLst>
                    <a:gs pos="0">
                      <a:srgbClr val="FFFFFF"/>
                    </a:gs>
                    <a:gs pos="100000">
                      <a:srgbClr val="FFFFFF"/>
                    </a:gs>
                  </a:gsLst>
                  <a:lin ang="5400000" scaled="0"/>
                </a:gradFill>
                <a:latin typeface="+mj-lt"/>
              </a:rPr>
              <a:t>not “once and done.”</a:t>
            </a:r>
          </a:p>
          <a:p>
            <a:pPr algn="ctr" defTabSz="932472" fontAlgn="base">
              <a:spcBef>
                <a:spcPct val="0"/>
              </a:spcBef>
              <a:spcAft>
                <a:spcPct val="0"/>
              </a:spcAft>
            </a:pP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0433190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8770" y="-7437"/>
            <a:ext cx="12484363" cy="7001467"/>
          </a:xfrm>
          <a:prstGeom prst="rect">
            <a:avLst/>
          </a:prstGeom>
        </p:spPr>
      </p:pic>
      <p:grpSp>
        <p:nvGrpSpPr>
          <p:cNvPr id="5" name="Group 4"/>
          <p:cNvGrpSpPr/>
          <p:nvPr/>
        </p:nvGrpSpPr>
        <p:grpSpPr>
          <a:xfrm>
            <a:off x="4212223" y="186110"/>
            <a:ext cx="8024961" cy="796909"/>
            <a:chOff x="5909942" y="185639"/>
            <a:chExt cx="6314349" cy="797022"/>
          </a:xfrm>
        </p:grpSpPr>
        <p:sp>
          <p:nvSpPr>
            <p:cNvPr id="2" name="Rectangle 1"/>
            <p:cNvSpPr/>
            <p:nvPr/>
          </p:nvSpPr>
          <p:spPr bwMode="auto">
            <a:xfrm>
              <a:off x="5909942" y="185639"/>
              <a:ext cx="6172200" cy="797022"/>
            </a:xfrm>
            <a:prstGeom prst="rect">
              <a:avLst/>
            </a:prstGeom>
            <a:solidFill>
              <a:srgbClr val="008272">
                <a:alpha val="80000"/>
              </a:srgb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0" rIns="0" bIns="46630" numCol="1" rtlCol="0" anchor="ctr" anchorCtr="0" compatLnSpc="1">
              <a:prstTxWarp prst="textNoShape">
                <a:avLst/>
              </a:prstTxWarp>
            </a:bodyPr>
            <a:lstStyle/>
            <a:p>
              <a:pPr algn="ctr" defTabSz="93231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itle 1"/>
            <p:cNvSpPr txBox="1">
              <a:spLocks/>
            </p:cNvSpPr>
            <p:nvPr/>
          </p:nvSpPr>
          <p:spPr>
            <a:xfrm>
              <a:off x="6052091" y="220662"/>
              <a:ext cx="6172200" cy="726978"/>
            </a:xfrm>
            <a:prstGeom prst="rect">
              <a:avLst/>
            </a:prstGeom>
          </p:spPr>
          <p:txBody>
            <a:bodyPr vert="horz" lIns="93256" tIns="46627" rIns="93256" bIns="46627" rtlCol="0" anchor="b">
              <a:noAutofit/>
            </a:bodyPr>
            <a:lst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Segoe UI Light" pitchFamily="34" charset="0"/>
                  <a:ea typeface="Segoe UI" pitchFamily="34" charset="0"/>
                  <a:cs typeface="Segoe UI" pitchFamily="34" charset="0"/>
                </a:defRPr>
              </a:lvl1pPr>
            </a:lstStyle>
            <a:p>
              <a:r>
                <a:rPr lang="en-US" sz="4488" dirty="0">
                  <a:solidFill>
                    <a:schemeClr val="bg1"/>
                  </a:solidFill>
                  <a:cs typeface="Segoe UI Light" panose="020B0502040204020203" pitchFamily="34" charset="0"/>
                </a:rPr>
                <a:t>Secret # 12: It’s about sharing</a:t>
              </a:r>
            </a:p>
          </p:txBody>
        </p:sp>
      </p:grpSp>
    </p:spTree>
    <p:extLst>
      <p:ext uri="{BB962C8B-B14F-4D97-AF65-F5344CB8AC3E}">
        <p14:creationId xmlns:p14="http://schemas.microsoft.com/office/powerpoint/2010/main" val="208890328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3263" y="112065"/>
            <a:ext cx="10072441" cy="940700"/>
          </a:xfrm>
        </p:spPr>
        <p:txBody>
          <a:bodyPr/>
          <a:lstStyle/>
          <a:p>
            <a:r>
              <a:rPr lang="en-US" dirty="0" smtClean="0"/>
              <a:t>The Secrets</a:t>
            </a:r>
            <a:endParaRPr lang="en-US" dirty="0"/>
          </a:p>
        </p:txBody>
      </p:sp>
      <p:pic>
        <p:nvPicPr>
          <p:cNvPr id="18" name="Content Placeholder 4"/>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0225865" y="845249"/>
            <a:ext cx="1972067" cy="1972067"/>
          </a:xfrm>
        </p:spPr>
      </p:pic>
      <p:pic>
        <p:nvPicPr>
          <p:cNvPr id="7" name="Picture 2" descr="C:\Users\Susan Hanley\AppData\Local\Microsoft\Windows\Temporary Internet Files\Content.IE5\8O2UPDWT\MP90042438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98018" y="843503"/>
            <a:ext cx="1977119" cy="1976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68078" y="821246"/>
            <a:ext cx="1977119" cy="1976839"/>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0248" y="843503"/>
            <a:ext cx="1977119" cy="1976839"/>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28226" y="4775419"/>
            <a:ext cx="1977119" cy="1976839"/>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50248" y="4787530"/>
            <a:ext cx="1977119" cy="1976839"/>
          </a:xfrm>
          <a:prstGeom prst="rect">
            <a:avLst/>
          </a:prstGeom>
        </p:spPr>
      </p:pic>
      <p:pic>
        <p:nvPicPr>
          <p:cNvPr id="12" name="Picture 1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268078" y="4775419"/>
            <a:ext cx="1977119" cy="1976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228226" y="2798085"/>
            <a:ext cx="1977119" cy="1976839"/>
          </a:xfrm>
          <a:prstGeom prst="rect">
            <a:avLst/>
          </a:prstGeom>
        </p:spPr>
      </p:pic>
      <p:pic>
        <p:nvPicPr>
          <p:cNvPr id="15" name="Picture 1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50248" y="2810195"/>
            <a:ext cx="1977119" cy="1976839"/>
          </a:xfrm>
          <a:prstGeom prst="rect">
            <a:avLst/>
          </a:prstGeom>
        </p:spPr>
      </p:pic>
      <p:pic>
        <p:nvPicPr>
          <p:cNvPr id="16" name="Picture 2" descr="C:\Users\Susan Hanley\Pictures\Summer Vacation 2009\Jamie and Corey on the way from San Diego to L.A..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267856" y="2798085"/>
            <a:ext cx="1977339" cy="19770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310129" y="2798086"/>
            <a:ext cx="1977119" cy="2019203"/>
          </a:xfrm>
          <a:prstGeom prst="rect">
            <a:avLst/>
          </a:prstGeom>
          <a:ln w="3175">
            <a:solidFill>
              <a:schemeClr val="tx1"/>
            </a:solidFill>
          </a:ln>
        </p:spPr>
      </p:pic>
      <p:pic>
        <p:nvPicPr>
          <p:cNvPr id="13" name="Picture 2" descr="C:\Users\Susan Hanley\AppData\Local\Microsoft\Windows\Temporary Internet Files\Content.IE5\AGA0BCUA\MP900431163[1].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4298018" y="4787526"/>
            <a:ext cx="1977119" cy="19768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92773" y="975661"/>
            <a:ext cx="4013806" cy="5680309"/>
          </a:xfrm>
          <a:prstGeom prst="rect">
            <a:avLst/>
          </a:prstGeom>
          <a:noFill/>
        </p:spPr>
        <p:txBody>
          <a:bodyPr wrap="square" lIns="93256" tIns="46627" rIns="93256" bIns="46627" rtlCol="0">
            <a:spAutoFit/>
          </a:bodyPr>
          <a:lstStyle/>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Adoption is not the end game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Adoptable solutions solve real problems</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personal</a:t>
            </a:r>
          </a:p>
          <a:p>
            <a:pPr marL="457124" indent="-457124">
              <a:spcAft>
                <a:spcPts val="612"/>
              </a:spcAft>
              <a:buFont typeface="+mj-lt"/>
              <a:buAutoNum type="arabicPeriod"/>
            </a:pPr>
            <a:r>
              <a:rPr lang="en-US" sz="2200" dirty="0" smtClean="0">
                <a:latin typeface="+mj-lt"/>
                <a:ea typeface="Segoe UI" pitchFamily="34" charset="0"/>
                <a:cs typeface="Segoe UI Light" panose="020B0502040204020203" pitchFamily="34" charset="0"/>
              </a:rPr>
              <a:t>Plan for the unexpected</a:t>
            </a:r>
            <a:endParaRPr lang="en-US" sz="2200" dirty="0">
              <a:latin typeface="+mj-lt"/>
              <a:ea typeface="Segoe UI" pitchFamily="34" charset="0"/>
              <a:cs typeface="Segoe UI Light" panose="020B0502040204020203" pitchFamily="34" charset="0"/>
            </a:endParaRP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change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comfort</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communications</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support</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fun!</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a:t>
            </a:r>
            <a:r>
              <a:rPr lang="en-US" sz="2200" dirty="0" smtClean="0">
                <a:latin typeface="+mj-lt"/>
                <a:ea typeface="Segoe UI" pitchFamily="34" charset="0"/>
                <a:cs typeface="Segoe UI Light" panose="020B0502040204020203" pitchFamily="34" charset="0"/>
              </a:rPr>
              <a:t>listening, but …</a:t>
            </a:r>
            <a:endParaRPr lang="en-US" sz="2200" dirty="0">
              <a:latin typeface="+mj-lt"/>
              <a:ea typeface="Segoe UI" pitchFamily="34" charset="0"/>
              <a:cs typeface="Segoe UI Light" panose="020B0502040204020203" pitchFamily="34" charset="0"/>
            </a:endParaRP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You’re never done</a:t>
            </a:r>
          </a:p>
          <a:p>
            <a:pPr marL="457124" indent="-457124">
              <a:spcAft>
                <a:spcPts val="612"/>
              </a:spcAft>
              <a:buFont typeface="+mj-lt"/>
              <a:buAutoNum type="arabicPeriod"/>
            </a:pPr>
            <a:r>
              <a:rPr lang="en-US" sz="2200" dirty="0">
                <a:latin typeface="+mj-lt"/>
                <a:ea typeface="Segoe UI" pitchFamily="34" charset="0"/>
                <a:cs typeface="Segoe UI Light" panose="020B0502040204020203" pitchFamily="34" charset="0"/>
              </a:rPr>
              <a:t>It’s about sharing</a:t>
            </a:r>
          </a:p>
        </p:txBody>
      </p:sp>
    </p:spTree>
    <p:extLst>
      <p:ext uri="{BB962C8B-B14F-4D97-AF65-F5344CB8AC3E}">
        <p14:creationId xmlns:p14="http://schemas.microsoft.com/office/powerpoint/2010/main" val="274839645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48</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President, Susan Hanley LLC</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National Practice Lead: Portals</a:t>
            </a: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 Management Collaboration, and Content practice </a:t>
            </a:r>
            <a:r>
              <a:rPr kumimoji="0" lang="en-US" sz="1836" b="0" i="0" u="none" strike="noStrike" kern="1200" cap="none" spc="0" normalizeH="0" baseline="0" noProof="0" dirty="0" smtClean="0">
                <a:ln>
                  <a:noFill/>
                </a:ln>
                <a:solidFill>
                  <a:prstClr val="white"/>
                </a:solidFill>
                <a:effectLst/>
                <a:uLnTx/>
                <a:uFillTx/>
                <a:latin typeface="Segoe UI Light" panose="020B0502040204020203" pitchFamily="34" charset="0"/>
                <a:ea typeface="+mn-ea"/>
                <a:cs typeface="Segoe UI Light" panose="020B0502040204020203" pitchFamily="34" charset="0"/>
              </a:rPr>
              <a:t>at </a:t>
            </a: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Dell</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Information Architecture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 Adoption</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Governance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Metrics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Knowledge Management</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Intranets &amp; Portals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err="1">
                  <a:ln>
                    <a:noFill/>
                  </a:ln>
                  <a:solidFill>
                    <a:prstClr val="black"/>
                  </a:solidFill>
                  <a:effectLst/>
                  <a:uLnTx/>
                  <a:uFillTx/>
                  <a:latin typeface="Segoe UI"/>
                  <a:ea typeface="+mn-ea"/>
                  <a:cs typeface="+mn-cs"/>
                </a:rPr>
                <a:t>susanhanley</a:t>
              </a:r>
              <a:endParaRPr kumimoji="0" lang="en-US" sz="2448"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sue@susanhanley.com</a:t>
              </a:r>
            </a:p>
          </p:txBody>
        </p:sp>
        <p:pic>
          <p:nvPicPr>
            <p:cNvPr id="19" name="Picture 18"/>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91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580" y="845531"/>
            <a:ext cx="11382488" cy="5141596"/>
          </a:xfrm>
          <a:prstGeom prst="rect">
            <a:avLst/>
          </a:prstGeom>
        </p:spPr>
      </p:pic>
    </p:spTree>
    <p:extLst>
      <p:ext uri="{BB962C8B-B14F-4D97-AF65-F5344CB8AC3E}">
        <p14:creationId xmlns:p14="http://schemas.microsoft.com/office/powerpoint/2010/main" val="32880852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built it, why don’t users just come?</a:t>
            </a:r>
          </a:p>
        </p:txBody>
      </p:sp>
      <p:grpSp>
        <p:nvGrpSpPr>
          <p:cNvPr id="9" name="Group 8"/>
          <p:cNvGrpSpPr/>
          <p:nvPr/>
        </p:nvGrpSpPr>
        <p:grpSpPr>
          <a:xfrm>
            <a:off x="404134" y="1343140"/>
            <a:ext cx="2938577" cy="4815513"/>
            <a:chOff x="395382" y="1185830"/>
            <a:chExt cx="2881219" cy="4721520"/>
          </a:xfrm>
        </p:grpSpPr>
        <p:sp>
          <p:nvSpPr>
            <p:cNvPr id="4" name="Rectangle 3"/>
            <p:cNvSpPr/>
            <p:nvPr/>
          </p:nvSpPr>
          <p:spPr bwMode="auto">
            <a:xfrm>
              <a:off x="395383" y="1185830"/>
              <a:ext cx="2881218" cy="2547970"/>
            </a:xfrm>
            <a:prstGeom prst="rect">
              <a:avLst/>
            </a:prstGeom>
            <a:solidFill>
              <a:srgbClr val="444910"/>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3712" tIns="146283" rIns="173712" bIns="146283" numCol="1" spcCol="0" rtlCol="0" fromWordArt="0" anchor="t" anchorCtr="0" forceAA="0" compatLnSpc="1">
              <a:prstTxWarp prst="textNoShape">
                <a:avLst/>
              </a:prstTxWarp>
              <a:noAutofit/>
            </a:bodyPr>
            <a:lstStyle/>
            <a:p>
              <a:pP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Adoption rarely happens all at once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382" y="3733800"/>
              <a:ext cx="2881217" cy="2173550"/>
            </a:xfrm>
            <a:prstGeom prst="rect">
              <a:avLst/>
            </a:prstGeom>
          </p:spPr>
        </p:pic>
      </p:grpSp>
      <p:grpSp>
        <p:nvGrpSpPr>
          <p:cNvPr id="10" name="Group 9"/>
          <p:cNvGrpSpPr/>
          <p:nvPr/>
        </p:nvGrpSpPr>
        <p:grpSpPr>
          <a:xfrm>
            <a:off x="3382975" y="1343141"/>
            <a:ext cx="4198355" cy="4813158"/>
            <a:chOff x="3316078" y="1185830"/>
            <a:chExt cx="4116408" cy="4719211"/>
          </a:xfrm>
        </p:grpSpPr>
        <p:sp>
          <p:nvSpPr>
            <p:cNvPr id="5" name="Rectangle 4"/>
            <p:cNvSpPr/>
            <p:nvPr/>
          </p:nvSpPr>
          <p:spPr bwMode="auto">
            <a:xfrm>
              <a:off x="3316078" y="1185830"/>
              <a:ext cx="4114799" cy="2547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WIIFM</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16078" y="3733800"/>
              <a:ext cx="4116408" cy="2171241"/>
            </a:xfrm>
            <a:prstGeom prst="rect">
              <a:avLst/>
            </a:prstGeom>
          </p:spPr>
        </p:pic>
      </p:grpSp>
      <p:grpSp>
        <p:nvGrpSpPr>
          <p:cNvPr id="12" name="Group 11"/>
          <p:cNvGrpSpPr/>
          <p:nvPr/>
        </p:nvGrpSpPr>
        <p:grpSpPr>
          <a:xfrm>
            <a:off x="7615503" y="1342978"/>
            <a:ext cx="4535130" cy="4824556"/>
            <a:chOff x="7465991" y="1185672"/>
            <a:chExt cx="4446609" cy="4730386"/>
          </a:xfrm>
        </p:grpSpPr>
        <p:sp>
          <p:nvSpPr>
            <p:cNvPr id="3" name="Rectangle 2"/>
            <p:cNvSpPr/>
            <p:nvPr/>
          </p:nvSpPr>
          <p:spPr bwMode="auto">
            <a:xfrm>
              <a:off x="7467600" y="1185672"/>
              <a:ext cx="4445000" cy="1786128"/>
            </a:xfrm>
            <a:prstGeom prst="rect">
              <a:avLst/>
            </a:prstGeom>
            <a:solidFill>
              <a:srgbClr val="0781C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The solution has to be worth adopting</a:t>
              </a:r>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5991" y="2971800"/>
              <a:ext cx="4446609" cy="2944258"/>
            </a:xfrm>
            <a:prstGeom prst="rect">
              <a:avLst/>
            </a:prstGeom>
          </p:spPr>
        </p:pic>
      </p:grpSp>
    </p:spTree>
    <p:extLst>
      <p:ext uri="{BB962C8B-B14F-4D97-AF65-F5344CB8AC3E}">
        <p14:creationId xmlns:p14="http://schemas.microsoft.com/office/powerpoint/2010/main" val="764643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9" y="1302726"/>
            <a:ext cx="11887200" cy="4555093"/>
          </a:xfrm>
        </p:spPr>
        <p:txBody>
          <a:bodyPr/>
          <a:lstStyle/>
          <a:p>
            <a:r>
              <a:rPr lang="en-US" sz="3600" dirty="0" smtClean="0"/>
              <a:t>General</a:t>
            </a:r>
          </a:p>
          <a:p>
            <a:pPr lvl="1"/>
            <a:r>
              <a:rPr lang="en-US" sz="2000" dirty="0" smtClean="0"/>
              <a:t>Read </a:t>
            </a:r>
            <a:r>
              <a:rPr lang="en-US" sz="2000" dirty="0" smtClean="0">
                <a:hlinkClick r:id="rId3"/>
              </a:rPr>
              <a:t>User Adoption Strategies: Shifting Second Wave People to New Collaboration Technology</a:t>
            </a:r>
            <a:r>
              <a:rPr lang="en-US" sz="2000" dirty="0" smtClean="0"/>
              <a:t> by Michael Sampson </a:t>
            </a:r>
          </a:p>
          <a:p>
            <a:pPr lvl="1"/>
            <a:r>
              <a:rPr lang="en-US" sz="2000" dirty="0" err="1" smtClean="0"/>
              <a:t>Jakob</a:t>
            </a:r>
            <a:r>
              <a:rPr lang="en-US" sz="2000" dirty="0" smtClean="0"/>
              <a:t> Nielsen’s </a:t>
            </a:r>
            <a:r>
              <a:rPr lang="en-US" sz="2000" dirty="0" err="1" smtClean="0"/>
              <a:t>Alertbox</a:t>
            </a:r>
            <a:r>
              <a:rPr lang="en-US" sz="2000" dirty="0" smtClean="0"/>
              <a:t>:  </a:t>
            </a:r>
            <a:r>
              <a:rPr lang="en-US" sz="2000" dirty="0" smtClean="0">
                <a:hlinkClick r:id="rId4"/>
              </a:rPr>
              <a:t>http://www.useit.com/alertbox/</a:t>
            </a:r>
            <a:r>
              <a:rPr lang="en-US" sz="2000" dirty="0" smtClean="0"/>
              <a:t> (Current Issues in Web Usability)</a:t>
            </a:r>
          </a:p>
          <a:p>
            <a:pPr lvl="2"/>
            <a:r>
              <a:rPr lang="en-US" sz="2000" dirty="0" smtClean="0"/>
              <a:t>Reference article about social features on intranets: </a:t>
            </a:r>
            <a:r>
              <a:rPr lang="en-US" sz="2000" dirty="0" smtClean="0">
                <a:hlinkClick r:id="rId5"/>
              </a:rPr>
              <a:t>http://www.nngroup.com/articles/intranet-social-features/</a:t>
            </a:r>
            <a:endParaRPr lang="en-US" sz="2000" dirty="0" smtClean="0"/>
          </a:p>
          <a:p>
            <a:r>
              <a:rPr lang="en-US" sz="3600" dirty="0" smtClean="0"/>
              <a:t>SharePoint and Office 365</a:t>
            </a:r>
          </a:p>
          <a:p>
            <a:pPr lvl="1"/>
            <a:r>
              <a:rPr lang="en-US" sz="2000" smtClean="0">
                <a:hlinkClick r:id="rId6"/>
              </a:rPr>
              <a:t>Fasttrack.office.com</a:t>
            </a:r>
            <a:endParaRPr lang="en-US" sz="2000" dirty="0" smtClean="0"/>
          </a:p>
          <a:p>
            <a:pPr lvl="1"/>
            <a:r>
              <a:rPr lang="en-US" sz="2000" dirty="0" smtClean="0"/>
              <a:t>Office 365 Network on Yammer: Driving Office 365 Adoption group</a:t>
            </a:r>
          </a:p>
          <a:p>
            <a:pPr lvl="1"/>
            <a:r>
              <a:rPr lang="en-US" sz="2000" dirty="0" smtClean="0">
                <a:hlinkClick r:id="rId7"/>
              </a:rPr>
              <a:t>Essential SharePoint 2013</a:t>
            </a:r>
            <a:endParaRPr lang="en-US" sz="2000" dirty="0" smtClean="0"/>
          </a:p>
          <a:p>
            <a:pPr lvl="1"/>
            <a:r>
              <a:rPr lang="en-US" sz="2000" dirty="0" smtClean="0">
                <a:hlinkClick r:id="rId8"/>
              </a:rPr>
              <a:t>Practical Framework for SharePoint Metrics</a:t>
            </a:r>
            <a:endParaRPr lang="en-US" sz="2000" dirty="0" smtClean="0"/>
          </a:p>
          <a:p>
            <a:pPr lvl="1"/>
            <a:r>
              <a:rPr lang="en-US" sz="2000" dirty="0" err="1" smtClean="0">
                <a:hlinkClick r:id="rId9"/>
              </a:rPr>
              <a:t>ImproveIT</a:t>
            </a:r>
            <a:endParaRPr lang="en-US" sz="2000" dirty="0" smtClean="0"/>
          </a:p>
        </p:txBody>
      </p:sp>
      <p:sp>
        <p:nvSpPr>
          <p:cNvPr id="2" name="Title 1"/>
          <p:cNvSpPr>
            <a:spLocks noGrp="1"/>
          </p:cNvSpPr>
          <p:nvPr>
            <p:ph type="title"/>
          </p:nvPr>
        </p:nvSpPr>
        <p:spPr/>
        <p:txBody>
          <a:bodyPr/>
          <a:lstStyle/>
          <a:p>
            <a:r>
              <a:rPr lang="en-US" smtClean="0"/>
              <a:t>User Adoption Resources</a:t>
            </a:r>
            <a:endParaRPr lang="en-US" dirty="0"/>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92554" y="5234603"/>
            <a:ext cx="5519778" cy="1404948"/>
          </a:xfrm>
          <a:prstGeom prst="rect">
            <a:avLst/>
          </a:prstGeom>
        </p:spPr>
      </p:pic>
    </p:spTree>
    <p:extLst>
      <p:ext uri="{BB962C8B-B14F-4D97-AF65-F5344CB8AC3E}">
        <p14:creationId xmlns:p14="http://schemas.microsoft.com/office/powerpoint/2010/main" val="16313685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5" name="Rectangle 4"/>
          <p:cNvSpPr/>
          <p:nvPr/>
        </p:nvSpPr>
        <p:spPr bwMode="auto">
          <a:xfrm>
            <a:off x="372646" y="5326042"/>
            <a:ext cx="11691181" cy="1280146"/>
          </a:xfrm>
          <a:prstGeom prst="rect">
            <a:avLst/>
          </a:prstGeom>
          <a:solidFill>
            <a:srgbClr val="FD373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316" fontAlgn="base">
              <a:lnSpc>
                <a:spcPct val="90000"/>
              </a:lnSpc>
              <a:spcBef>
                <a:spcPct val="0"/>
              </a:spcBef>
              <a:spcAft>
                <a:spcPts val="1199"/>
              </a:spcAft>
            </a:pPr>
            <a:r>
              <a:rPr lang="en-US" sz="3999"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Secret # 2: Adoptable solutions </a:t>
            </a:r>
            <a:r>
              <a:rPr lang="en-US" sz="3999" dirty="0" smtClean="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solve measurable </a:t>
            </a:r>
            <a:r>
              <a:rPr lang="en-US" sz="3999"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problems</a:t>
            </a:r>
          </a:p>
        </p:txBody>
      </p:sp>
    </p:spTree>
    <p:extLst>
      <p:ext uri="{BB962C8B-B14F-4D97-AF65-F5344CB8AC3E}">
        <p14:creationId xmlns:p14="http://schemas.microsoft.com/office/powerpoint/2010/main" val="492984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Collaboration Challenges</a:t>
            </a:r>
            <a:endParaRPr lang="en-US" dirty="0"/>
          </a:p>
        </p:txBody>
      </p:sp>
      <p:grpSp>
        <p:nvGrpSpPr>
          <p:cNvPr id="7" name="Group 6"/>
          <p:cNvGrpSpPr/>
          <p:nvPr/>
        </p:nvGrpSpPr>
        <p:grpSpPr>
          <a:xfrm>
            <a:off x="914775" y="1851360"/>
            <a:ext cx="3383243" cy="3840438"/>
            <a:chOff x="823336" y="2308555"/>
            <a:chExt cx="3383243" cy="3840438"/>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020" y="3680140"/>
              <a:ext cx="3291804" cy="1873082"/>
            </a:xfrm>
            <a:prstGeom prst="rect">
              <a:avLst/>
            </a:prstGeom>
          </p:spPr>
        </p:pic>
        <p:sp>
          <p:nvSpPr>
            <p:cNvPr id="5" name="Rectangle 4"/>
            <p:cNvSpPr/>
            <p:nvPr/>
          </p:nvSpPr>
          <p:spPr bwMode="auto">
            <a:xfrm>
              <a:off x="823336" y="2308555"/>
              <a:ext cx="3383243" cy="1097268"/>
            </a:xfrm>
            <a:prstGeom prst="rect">
              <a:avLst/>
            </a:prstGeom>
            <a:solidFill>
              <a:srgbClr val="2955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Curing </a:t>
              </a:r>
              <a:r>
                <a:rPr lang="en-US" sz="2800" dirty="0" err="1" smtClean="0">
                  <a:gradFill>
                    <a:gsLst>
                      <a:gs pos="0">
                        <a:srgbClr val="FFFFFF"/>
                      </a:gs>
                      <a:gs pos="100000">
                        <a:srgbClr val="FFFFFF"/>
                      </a:gs>
                    </a:gsLst>
                    <a:lin ang="5400000" scaled="0"/>
                  </a:gradFill>
                  <a:latin typeface="+mj-lt"/>
                </a:rPr>
                <a:t>Versionitis</a:t>
              </a:r>
              <a:endParaRPr lang="en-US" sz="3600" dirty="0">
                <a:gradFill>
                  <a:gsLst>
                    <a:gs pos="0">
                      <a:srgbClr val="FFFFFF"/>
                    </a:gs>
                    <a:gs pos="100000">
                      <a:srgbClr val="FFFFFF"/>
                    </a:gs>
                  </a:gsLst>
                  <a:lin ang="5400000" scaled="0"/>
                </a:gradFill>
                <a:latin typeface="+mj-lt"/>
              </a:endParaRPr>
            </a:p>
          </p:txBody>
        </p:sp>
        <p:sp>
          <p:nvSpPr>
            <p:cNvPr id="6" name="Rectangle 5"/>
            <p:cNvSpPr/>
            <p:nvPr/>
          </p:nvSpPr>
          <p:spPr bwMode="auto">
            <a:xfrm>
              <a:off x="823336" y="3405823"/>
              <a:ext cx="3383243" cy="2743170"/>
            </a:xfrm>
            <a:prstGeom prst="rect">
              <a:avLst/>
            </a:prstGeom>
            <a:noFill/>
            <a:ln>
              <a:solidFill>
                <a:srgbClr val="2955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0" name="Group 9"/>
          <p:cNvGrpSpPr/>
          <p:nvPr/>
        </p:nvGrpSpPr>
        <p:grpSpPr>
          <a:xfrm>
            <a:off x="4389520" y="1851360"/>
            <a:ext cx="3383243" cy="3840438"/>
            <a:chOff x="4298018" y="1851360"/>
            <a:chExt cx="3383243" cy="3840438"/>
          </a:xfrm>
        </p:grpSpPr>
        <p:sp>
          <p:nvSpPr>
            <p:cNvPr id="8" name="Rectangle 7"/>
            <p:cNvSpPr/>
            <p:nvPr/>
          </p:nvSpPr>
          <p:spPr bwMode="auto">
            <a:xfrm>
              <a:off x="4298018" y="1851360"/>
              <a:ext cx="3383243" cy="1097268"/>
            </a:xfrm>
            <a:prstGeom prst="rect">
              <a:avLst/>
            </a:prstGeom>
            <a:solidFill>
              <a:srgbClr val="71ABF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Finding Expertise</a:t>
              </a:r>
              <a:endParaRPr lang="en-US" sz="2800" dirty="0">
                <a:gradFill>
                  <a:gsLst>
                    <a:gs pos="0">
                      <a:srgbClr val="FFFFFF"/>
                    </a:gs>
                    <a:gs pos="100000">
                      <a:srgbClr val="FFFFFF"/>
                    </a:gs>
                  </a:gsLst>
                  <a:lin ang="5400000" scaled="0"/>
                </a:gradFill>
                <a:latin typeface="+mj-lt"/>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2133" y="2948297"/>
              <a:ext cx="3379127" cy="2743501"/>
            </a:xfrm>
            <a:prstGeom prst="rect">
              <a:avLst/>
            </a:prstGeom>
          </p:spPr>
        </p:pic>
      </p:grpSp>
      <p:grpSp>
        <p:nvGrpSpPr>
          <p:cNvPr id="13" name="Group 12"/>
          <p:cNvGrpSpPr/>
          <p:nvPr/>
        </p:nvGrpSpPr>
        <p:grpSpPr>
          <a:xfrm>
            <a:off x="7868379" y="1849456"/>
            <a:ext cx="3375629" cy="3840468"/>
            <a:chOff x="7228243" y="1666578"/>
            <a:chExt cx="3375629" cy="3840468"/>
          </a:xfrm>
        </p:grpSpPr>
        <p:sp>
          <p:nvSpPr>
            <p:cNvPr id="11" name="Rectangle 10"/>
            <p:cNvSpPr/>
            <p:nvPr/>
          </p:nvSpPr>
          <p:spPr bwMode="auto">
            <a:xfrm>
              <a:off x="7228244" y="1666578"/>
              <a:ext cx="3375628" cy="1097268"/>
            </a:xfrm>
            <a:prstGeom prst="rect">
              <a:avLst/>
            </a:prstGeom>
            <a:solidFill>
              <a:srgbClr val="1335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Sharing with Partners and Customers</a:t>
              </a:r>
              <a:endParaRPr lang="en-US" sz="2800" dirty="0">
                <a:gradFill>
                  <a:gsLst>
                    <a:gs pos="0">
                      <a:srgbClr val="FFFFFF"/>
                    </a:gs>
                    <a:gs pos="100000">
                      <a:srgbClr val="FFFFFF"/>
                    </a:gs>
                  </a:gsLst>
                  <a:lin ang="5400000" scaled="0"/>
                </a:gradFill>
                <a:latin typeface="+mj-lt"/>
              </a:endParaRPr>
            </a:p>
          </p:txBody>
        </p:sp>
        <p:pic>
          <p:nvPicPr>
            <p:cNvPr id="12" name="Picture 1027" descr="NGE model* (0.00.06.00).JPG                                    00003F4F&#10;Ext Rhino™                     B22D584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9"/>
            <a:stretch/>
          </p:blipFill>
          <p:spPr bwMode="ltGray">
            <a:xfrm>
              <a:off x="7228243" y="2763846"/>
              <a:ext cx="3375628"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0522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Enterprise Social Challenges</a:t>
            </a:r>
            <a:endParaRPr lang="en-US" dirty="0"/>
          </a:p>
        </p:txBody>
      </p:sp>
      <p:grpSp>
        <p:nvGrpSpPr>
          <p:cNvPr id="24" name="Group 23"/>
          <p:cNvGrpSpPr/>
          <p:nvPr/>
        </p:nvGrpSpPr>
        <p:grpSpPr>
          <a:xfrm>
            <a:off x="3192512" y="1485605"/>
            <a:ext cx="2934286" cy="5212022"/>
            <a:chOff x="3192512" y="1851360"/>
            <a:chExt cx="2934286" cy="5212022"/>
          </a:xfrm>
        </p:grpSpPr>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26" name="Rectangle 25"/>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27" name="Rectangle 26"/>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Engineer struggling with a </a:t>
              </a:r>
              <a:r>
                <a:rPr lang="en-US" sz="2600" dirty="0" smtClean="0">
                  <a:solidFill>
                    <a:schemeClr val="tx1"/>
                  </a:solidFill>
                </a:rPr>
                <a:t>problem – find answers quickly</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Feedback “crowd-sourcing”</a:t>
              </a:r>
              <a:endParaRPr lang="en-US" sz="2600" dirty="0">
                <a:solidFill>
                  <a:schemeClr val="tx1"/>
                </a:solidFill>
              </a:endParaRPr>
            </a:p>
          </p:txBody>
        </p:sp>
      </p:grpSp>
      <p:grpSp>
        <p:nvGrpSpPr>
          <p:cNvPr id="28" name="Group 27"/>
          <p:cNvGrpSpPr/>
          <p:nvPr/>
        </p:nvGrpSpPr>
        <p:grpSpPr>
          <a:xfrm>
            <a:off x="6218237" y="1482188"/>
            <a:ext cx="2926048" cy="5215439"/>
            <a:chOff x="6218237" y="1847943"/>
            <a:chExt cx="2926048" cy="5215439"/>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30" name="Rectangle 29"/>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31" name="Rectangle 30"/>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PM looking </a:t>
              </a:r>
              <a:r>
                <a:rPr lang="en-US" sz="2600" dirty="0">
                  <a:solidFill>
                    <a:schemeClr val="tx1"/>
                  </a:solidFill>
                </a:rPr>
                <a:t>for the most qualified resources for a </a:t>
              </a:r>
              <a:r>
                <a:rPr lang="en-US" sz="2600" dirty="0" smtClean="0">
                  <a:solidFill>
                    <a:schemeClr val="tx1"/>
                  </a:solidFill>
                </a:rPr>
                <a:t>project – expertise location</a:t>
              </a:r>
              <a:endParaRPr lang="en-US" sz="2600" dirty="0">
                <a:solidFill>
                  <a:schemeClr val="tx1"/>
                </a:solidFill>
              </a:endParaRPr>
            </a:p>
          </p:txBody>
        </p:sp>
      </p:grpSp>
      <p:grpSp>
        <p:nvGrpSpPr>
          <p:cNvPr id="32" name="Group 31"/>
          <p:cNvGrpSpPr/>
          <p:nvPr/>
        </p:nvGrpSpPr>
        <p:grpSpPr>
          <a:xfrm>
            <a:off x="9227487" y="1485604"/>
            <a:ext cx="2936716" cy="5212023"/>
            <a:chOff x="9227487" y="1851359"/>
            <a:chExt cx="2936716" cy="5212023"/>
          </a:xfrm>
        </p:grpSpPr>
        <p:pic>
          <p:nvPicPr>
            <p:cNvPr id="33" name="Picture 32"/>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34" name="Rectangle 33"/>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35" name="Rectangle 34"/>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Services agent working trying to solve </a:t>
              </a:r>
              <a:r>
                <a:rPr lang="en-US" sz="2600" dirty="0" smtClean="0">
                  <a:solidFill>
                    <a:schemeClr val="tx1"/>
                  </a:solidFill>
                </a:rPr>
                <a:t>an unusual </a:t>
              </a:r>
              <a:r>
                <a:rPr lang="en-US" sz="2600" dirty="0">
                  <a:solidFill>
                    <a:schemeClr val="tx1"/>
                  </a:solidFill>
                </a:rPr>
                <a:t>customer </a:t>
              </a:r>
              <a:r>
                <a:rPr lang="en-US" sz="2600" dirty="0" smtClean="0">
                  <a:solidFill>
                    <a:schemeClr val="tx1"/>
                  </a:solidFill>
                </a:rPr>
                <a:t>problem</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“Organic” knowledge base</a:t>
              </a:r>
            </a:p>
          </p:txBody>
        </p:sp>
      </p:grpSp>
      <p:grpSp>
        <p:nvGrpSpPr>
          <p:cNvPr id="36" name="Group 35"/>
          <p:cNvGrpSpPr/>
          <p:nvPr/>
        </p:nvGrpSpPr>
        <p:grpSpPr>
          <a:xfrm>
            <a:off x="166788" y="1482188"/>
            <a:ext cx="2942523" cy="5215439"/>
            <a:chOff x="166788" y="1847943"/>
            <a:chExt cx="2942523" cy="5215439"/>
          </a:xfrm>
        </p:grpSpPr>
        <p:sp>
          <p:nvSpPr>
            <p:cNvPr id="37" name="Rectangle 36"/>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training and mentoring</a:t>
              </a:r>
              <a:endParaRPr lang="en-US" sz="2600" dirty="0">
                <a:solidFill>
                  <a:schemeClr val="tx1"/>
                </a:solidFill>
              </a:endParaRPr>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39" name="Rectangle 38"/>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33408168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4" y="1"/>
            <a:ext cx="12464869" cy="6993532"/>
          </a:xfrm>
          <a:prstGeom prst="rect">
            <a:avLst/>
          </a:prstGeom>
        </p:spPr>
      </p:pic>
      <p:sp>
        <p:nvSpPr>
          <p:cNvPr id="5" name="Rectangle 4"/>
          <p:cNvSpPr/>
          <p:nvPr/>
        </p:nvSpPr>
        <p:spPr bwMode="auto">
          <a:xfrm>
            <a:off x="6583993" y="281896"/>
            <a:ext cx="5324771" cy="785758"/>
          </a:xfrm>
          <a:prstGeom prst="rect">
            <a:avLst/>
          </a:prstGeom>
          <a:solidFill>
            <a:srgbClr val="637B6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46633" tIns="46633" rIns="46633" bIns="46633" numCol="1" spcCol="0" rtlCol="0" fromWordArt="0" anchor="b" anchorCtr="0" forceAA="0" compatLnSpc="1">
            <a:prstTxWarp prst="textNoShape">
              <a:avLst/>
            </a:prstTxWarp>
            <a:noAutofit/>
          </a:bodyPr>
          <a:lstStyle/>
          <a:p>
            <a:pPr defTabSz="932316" fontAlgn="base">
              <a:spcBef>
                <a:spcPct val="0"/>
              </a:spcBef>
              <a:spcAft>
                <a:spcPct val="0"/>
              </a:spcAft>
            </a:pPr>
            <a:endParaRPr lang="en-US" sz="1100" kern="0" spc="-72"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2" name="Title 1"/>
          <p:cNvSpPr>
            <a:spLocks noGrp="1"/>
          </p:cNvSpPr>
          <p:nvPr>
            <p:ph type="title" idx="4294967295"/>
          </p:nvPr>
        </p:nvSpPr>
        <p:spPr>
          <a:xfrm>
            <a:off x="6651113" y="329364"/>
            <a:ext cx="5257652" cy="790484"/>
          </a:xfrm>
        </p:spPr>
        <p:txBody>
          <a:bodyPr>
            <a:normAutofit/>
          </a:bodyPr>
          <a:lstStyle/>
          <a:p>
            <a:r>
              <a:rPr lang="en-US" sz="4080" dirty="0">
                <a:solidFill>
                  <a:schemeClr val="bg1"/>
                </a:solidFill>
                <a:latin typeface="Segoe UI Light" panose="020B0502040204020203" pitchFamily="34" charset="0"/>
                <a:cs typeface="Segoe UI Light" panose="020B0502040204020203" pitchFamily="34" charset="0"/>
              </a:rPr>
              <a:t>Secret # 3: It’s personal</a:t>
            </a:r>
          </a:p>
        </p:txBody>
      </p:sp>
    </p:spTree>
    <p:extLst>
      <p:ext uri="{BB962C8B-B14F-4D97-AF65-F5344CB8AC3E}">
        <p14:creationId xmlns:p14="http://schemas.microsoft.com/office/powerpoint/2010/main" val="1399663994"/>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1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4304480f-1873-4e50-9541-9e4e1375c8eb"/>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3880</TotalTime>
  <Words>2658</Words>
  <Application>Microsoft Office PowerPoint</Application>
  <PresentationFormat>Custom</PresentationFormat>
  <Paragraphs>286</Paragraphs>
  <Slides>50</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Black</vt:lpstr>
      <vt:lpstr>Calibri</vt:lpstr>
      <vt:lpstr>Segoe UI</vt:lpstr>
      <vt:lpstr>Segoe UI Light</vt:lpstr>
      <vt:lpstr>Wingdings</vt:lpstr>
      <vt:lpstr>Wingdings 3</vt:lpstr>
      <vt:lpstr>5-30499_SPC_2014_Exec_Template_16x9</vt:lpstr>
      <vt:lpstr>1_Origin</vt:lpstr>
      <vt:lpstr>PowerPoint Presentation</vt:lpstr>
      <vt:lpstr>PowerPoint Presentation</vt:lpstr>
      <vt:lpstr>But wait, then why are we here?</vt:lpstr>
      <vt:lpstr>Results mean …</vt:lpstr>
      <vt:lpstr>We built it, why don’t users just come?</vt:lpstr>
      <vt:lpstr>PowerPoint Presentation</vt:lpstr>
      <vt:lpstr>Real World Collaboration Challenges</vt:lpstr>
      <vt:lpstr>Real World Enterprise Social Challenges</vt:lpstr>
      <vt:lpstr>Secret # 3: It’s personal</vt:lpstr>
      <vt:lpstr>All about ME!</vt:lpstr>
      <vt:lpstr>All about my ROLE!</vt:lpstr>
      <vt:lpstr>Easy to consume!</vt:lpstr>
      <vt:lpstr>PowerPoint Presentation</vt:lpstr>
      <vt:lpstr>PowerPoint Presentation</vt:lpstr>
      <vt:lpstr>Why is it difficult to adopt new technologies?</vt:lpstr>
      <vt:lpstr>PowerPoint Presentation</vt:lpstr>
      <vt:lpstr>Why is change so hard?</vt:lpstr>
      <vt:lpstr>Ease in to change …</vt:lpstr>
      <vt:lpstr>PowerPoint Presentation</vt:lpstr>
      <vt:lpstr>PowerPoint Presentation</vt:lpstr>
      <vt:lpstr>But it’s not just the leaders …</vt:lpstr>
      <vt:lpstr>Why does this work?</vt:lpstr>
      <vt:lpstr>PowerPoint Presentation</vt:lpstr>
      <vt:lpstr>Plan a training roadmap – for comfort</vt:lpstr>
      <vt:lpstr>PowerPoint Presentation</vt:lpstr>
      <vt:lpstr>Launch ideas that worked … mostly</vt:lpstr>
      <vt:lpstr>Photo Booth</vt:lpstr>
      <vt:lpstr>Launch Videos</vt:lpstr>
      <vt:lpstr>What is Office 365 Launch Video (Regis)</vt:lpstr>
      <vt:lpstr>OneNote Introduction (Regis)</vt:lpstr>
      <vt:lpstr>Persistent communications that worked</vt:lpstr>
      <vt:lpstr>Other ideas for your communications plan</vt:lpstr>
      <vt:lpstr>PowerPoint Presentation</vt:lpstr>
      <vt:lpstr>It takes a village</vt:lpstr>
      <vt:lpstr>You are not alone – lots of help from Microsoft: fasttrack.office.com</vt:lpstr>
      <vt:lpstr>Adoption Planning Tool</vt:lpstr>
      <vt:lpstr>PowerPoint Presentation</vt:lpstr>
      <vt:lpstr>Incentives and rewards help kick-start</vt:lpstr>
      <vt:lpstr>Fun with a theme</vt:lpstr>
      <vt:lpstr>Movember mustache contest</vt:lpstr>
      <vt:lpstr>PowerPoint Presentation</vt:lpstr>
      <vt:lpstr>...allow users to provide feedback …</vt:lpstr>
      <vt:lpstr>PowerPoint Presentation</vt:lpstr>
      <vt:lpstr>PowerPoint Presentation</vt:lpstr>
      <vt:lpstr>PowerPoint Presentation</vt:lpstr>
      <vt:lpstr>PowerPoint Presentation</vt:lpstr>
      <vt:lpstr>The Secrets</vt:lpstr>
      <vt:lpstr>About Me</vt:lpstr>
      <vt:lpstr>PowerPoint Presentation</vt:lpstr>
      <vt:lpstr>User Adoption Resources</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Secrets of SharePoint User Adoption</dc:title>
  <dc:subject/>
  <dc:creator>sue@susanhanley.com</dc:creator>
  <cp:keywords/>
  <dc:description/>
  <cp:lastModifiedBy>Susan Hanley</cp:lastModifiedBy>
  <cp:revision>270</cp:revision>
  <dcterms:created xsi:type="dcterms:W3CDTF">2013-10-21T21:40:33Z</dcterms:created>
  <dcterms:modified xsi:type="dcterms:W3CDTF">2015-11-21T20:02:59Z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