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5"/>
  </p:notesMasterIdLst>
  <p:handoutMasterIdLst>
    <p:handoutMasterId r:id="rId56"/>
  </p:handoutMasterIdLst>
  <p:sldIdLst>
    <p:sldId id="1350" r:id="rId5"/>
    <p:sldId id="1274" r:id="rId6"/>
    <p:sldId id="1273" r:id="rId7"/>
    <p:sldId id="1355" r:id="rId8"/>
    <p:sldId id="1353" r:id="rId9"/>
    <p:sldId id="1356" r:id="rId10"/>
    <p:sldId id="1276" r:id="rId11"/>
    <p:sldId id="1277" r:id="rId12"/>
    <p:sldId id="1278" r:id="rId13"/>
    <p:sldId id="1279" r:id="rId14"/>
    <p:sldId id="1349" r:id="rId15"/>
    <p:sldId id="1316" r:id="rId16"/>
    <p:sldId id="1281" r:id="rId17"/>
    <p:sldId id="1282" r:id="rId18"/>
    <p:sldId id="1359" r:id="rId19"/>
    <p:sldId id="1285" r:id="rId20"/>
    <p:sldId id="1327" r:id="rId21"/>
    <p:sldId id="1328" r:id="rId22"/>
    <p:sldId id="1332" r:id="rId23"/>
    <p:sldId id="1333" r:id="rId24"/>
    <p:sldId id="1334" r:id="rId25"/>
    <p:sldId id="1335" r:id="rId26"/>
    <p:sldId id="1329" r:id="rId27"/>
    <p:sldId id="1331" r:id="rId28"/>
    <p:sldId id="1337" r:id="rId29"/>
    <p:sldId id="1340" r:id="rId30"/>
    <p:sldId id="1362" r:id="rId31"/>
    <p:sldId id="1339" r:id="rId32"/>
    <p:sldId id="1338" r:id="rId33"/>
    <p:sldId id="1345" r:id="rId34"/>
    <p:sldId id="1360" r:id="rId35"/>
    <p:sldId id="1342" r:id="rId36"/>
    <p:sldId id="1286" r:id="rId37"/>
    <p:sldId id="1288" r:id="rId38"/>
    <p:sldId id="1317" r:id="rId39"/>
    <p:sldId id="1290" r:id="rId40"/>
    <p:sldId id="1291" r:id="rId41"/>
    <p:sldId id="1323" r:id="rId42"/>
    <p:sldId id="1348" r:id="rId43"/>
    <p:sldId id="1306" r:id="rId44"/>
    <p:sldId id="1343" r:id="rId45"/>
    <p:sldId id="1302" r:id="rId46"/>
    <p:sldId id="1344" r:id="rId47"/>
    <p:sldId id="1307" r:id="rId48"/>
    <p:sldId id="1346" r:id="rId49"/>
    <p:sldId id="1310" r:id="rId50"/>
    <p:sldId id="1363" r:id="rId51"/>
    <p:sldId id="1357" r:id="rId52"/>
    <p:sldId id="1358" r:id="rId53"/>
    <p:sldId id="1315"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TechCon Boston 2014" id="{2266D7F5-89A7-478C-8A43-C1409DDC88B9}">
          <p14:sldIdLst>
            <p14:sldId id="1350"/>
            <p14:sldId id="1274"/>
            <p14:sldId id="1273"/>
            <p14:sldId id="1355"/>
            <p14:sldId id="1353"/>
            <p14:sldId id="1356"/>
            <p14:sldId id="1276"/>
            <p14:sldId id="1277"/>
            <p14:sldId id="1278"/>
            <p14:sldId id="1279"/>
            <p14:sldId id="1349"/>
            <p14:sldId id="1316"/>
            <p14:sldId id="1281"/>
            <p14:sldId id="1282"/>
            <p14:sldId id="1359"/>
            <p14:sldId id="1285"/>
            <p14:sldId id="1327"/>
            <p14:sldId id="1328"/>
            <p14:sldId id="1332"/>
            <p14:sldId id="1333"/>
            <p14:sldId id="1334"/>
            <p14:sldId id="1335"/>
            <p14:sldId id="1329"/>
            <p14:sldId id="1331"/>
            <p14:sldId id="1337"/>
            <p14:sldId id="1340"/>
            <p14:sldId id="1362"/>
            <p14:sldId id="1339"/>
            <p14:sldId id="1338"/>
            <p14:sldId id="1345"/>
            <p14:sldId id="1360"/>
            <p14:sldId id="1342"/>
            <p14:sldId id="1286"/>
            <p14:sldId id="1288"/>
            <p14:sldId id="1317"/>
            <p14:sldId id="1290"/>
            <p14:sldId id="1291"/>
            <p14:sldId id="1323"/>
            <p14:sldId id="1348"/>
            <p14:sldId id="1306"/>
            <p14:sldId id="1343"/>
            <p14:sldId id="1302"/>
            <p14:sldId id="1344"/>
            <p14:sldId id="1307"/>
            <p14:sldId id="1346"/>
            <p14:sldId id="1310"/>
            <p14:sldId id="1363"/>
            <p14:sldId id="1357"/>
            <p14:sldId id="1358"/>
            <p14:sldId id="131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B07"/>
    <a:srgbClr val="FFD864"/>
    <a:srgbClr val="669933"/>
    <a:srgbClr val="33CC33"/>
    <a:srgbClr val="56AED9"/>
    <a:srgbClr val="525157"/>
    <a:srgbClr val="54ABDA"/>
    <a:srgbClr val="842528"/>
    <a:srgbClr val="F76F3A"/>
    <a:srgbClr val="09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7791" autoAdjust="0"/>
  </p:normalViewPr>
  <p:slideViewPr>
    <p:cSldViewPr snapToObjects="1">
      <p:cViewPr varScale="1">
        <p:scale>
          <a:sx n="53" d="100"/>
          <a:sy n="53" d="100"/>
        </p:scale>
        <p:origin x="1218" y="72"/>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9/17/2014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9/17/2014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94886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10</a:t>
            </a:fld>
            <a:endParaRPr lang="en-US" dirty="0"/>
          </a:p>
        </p:txBody>
      </p:sp>
    </p:spTree>
    <p:extLst>
      <p:ext uri="{BB962C8B-B14F-4D97-AF65-F5344CB8AC3E}">
        <p14:creationId xmlns:p14="http://schemas.microsoft.com/office/powerpoint/2010/main" val="29561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A4115-E11D-4D16-A0A1-76C80D08358C}" type="slidenum">
              <a:rPr lang="en-US" smtClean="0"/>
              <a:t>11</a:t>
            </a:fld>
            <a:endParaRPr lang="en-US" dirty="0"/>
          </a:p>
        </p:txBody>
      </p:sp>
    </p:spTree>
    <p:extLst>
      <p:ext uri="{BB962C8B-B14F-4D97-AF65-F5344CB8AC3E}">
        <p14:creationId xmlns:p14="http://schemas.microsoft.com/office/powerpoint/2010/main" val="2568747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160122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13</a:t>
            </a:fld>
            <a:endParaRPr lang="en-US" dirty="0"/>
          </a:p>
        </p:txBody>
      </p:sp>
    </p:spTree>
    <p:extLst>
      <p:ext uri="{BB962C8B-B14F-4D97-AF65-F5344CB8AC3E}">
        <p14:creationId xmlns:p14="http://schemas.microsoft.com/office/powerpoint/2010/main" val="3887276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14</a:t>
            </a:fld>
            <a:endParaRPr lang="en-US" dirty="0"/>
          </a:p>
        </p:txBody>
      </p:sp>
    </p:spTree>
    <p:extLst>
      <p:ext uri="{BB962C8B-B14F-4D97-AF65-F5344CB8AC3E}">
        <p14:creationId xmlns:p14="http://schemas.microsoft.com/office/powerpoint/2010/main" val="4014660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70853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16</a:t>
            </a:fld>
            <a:endParaRPr lang="en-US" dirty="0"/>
          </a:p>
        </p:txBody>
      </p:sp>
    </p:spTree>
    <p:extLst>
      <p:ext uri="{BB962C8B-B14F-4D97-AF65-F5344CB8AC3E}">
        <p14:creationId xmlns:p14="http://schemas.microsoft.com/office/powerpoint/2010/main" val="163585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17</a:t>
            </a:fld>
            <a:endParaRPr lang="en-US" dirty="0"/>
          </a:p>
        </p:txBody>
      </p:sp>
    </p:spTree>
    <p:extLst>
      <p:ext uri="{BB962C8B-B14F-4D97-AF65-F5344CB8AC3E}">
        <p14:creationId xmlns:p14="http://schemas.microsoft.com/office/powerpoint/2010/main" val="179079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50170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19</a:t>
            </a:fld>
            <a:endParaRPr lang="en-US" dirty="0"/>
          </a:p>
        </p:txBody>
      </p:sp>
    </p:spTree>
    <p:extLst>
      <p:ext uri="{BB962C8B-B14F-4D97-AF65-F5344CB8AC3E}">
        <p14:creationId xmlns:p14="http://schemas.microsoft.com/office/powerpoint/2010/main" val="7046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a:t>
            </a:fld>
            <a:endParaRPr lang="en-US" dirty="0"/>
          </a:p>
        </p:txBody>
      </p:sp>
    </p:spTree>
    <p:extLst>
      <p:ext uri="{BB962C8B-B14F-4D97-AF65-F5344CB8AC3E}">
        <p14:creationId xmlns:p14="http://schemas.microsoft.com/office/powerpoint/2010/main" val="3330394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20</a:t>
            </a:fld>
            <a:endParaRPr lang="en-US" dirty="0"/>
          </a:p>
        </p:txBody>
      </p:sp>
    </p:spTree>
    <p:extLst>
      <p:ext uri="{BB962C8B-B14F-4D97-AF65-F5344CB8AC3E}">
        <p14:creationId xmlns:p14="http://schemas.microsoft.com/office/powerpoint/2010/main" val="3079065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21</a:t>
            </a:fld>
            <a:endParaRPr lang="en-US" dirty="0"/>
          </a:p>
        </p:txBody>
      </p:sp>
    </p:spTree>
    <p:extLst>
      <p:ext uri="{BB962C8B-B14F-4D97-AF65-F5344CB8AC3E}">
        <p14:creationId xmlns:p14="http://schemas.microsoft.com/office/powerpoint/2010/main" val="1376735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22</a:t>
            </a:fld>
            <a:endParaRPr lang="en-US" dirty="0"/>
          </a:p>
        </p:txBody>
      </p:sp>
    </p:spTree>
    <p:extLst>
      <p:ext uri="{BB962C8B-B14F-4D97-AF65-F5344CB8AC3E}">
        <p14:creationId xmlns:p14="http://schemas.microsoft.com/office/powerpoint/2010/main" val="3517197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23</a:t>
            </a:fld>
            <a:endParaRPr lang="en-US" dirty="0"/>
          </a:p>
        </p:txBody>
      </p:sp>
    </p:spTree>
    <p:extLst>
      <p:ext uri="{BB962C8B-B14F-4D97-AF65-F5344CB8AC3E}">
        <p14:creationId xmlns:p14="http://schemas.microsoft.com/office/powerpoint/2010/main" val="3090209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647498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25</a:t>
            </a:fld>
            <a:endParaRPr lang="en-US" dirty="0"/>
          </a:p>
        </p:txBody>
      </p:sp>
    </p:spTree>
    <p:extLst>
      <p:ext uri="{BB962C8B-B14F-4D97-AF65-F5344CB8AC3E}">
        <p14:creationId xmlns:p14="http://schemas.microsoft.com/office/powerpoint/2010/main" val="738283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964805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817992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28</a:t>
            </a:fld>
            <a:endParaRPr lang="en-US"/>
          </a:p>
        </p:txBody>
      </p:sp>
    </p:spTree>
    <p:extLst>
      <p:ext uri="{BB962C8B-B14F-4D97-AF65-F5344CB8AC3E}">
        <p14:creationId xmlns:p14="http://schemas.microsoft.com/office/powerpoint/2010/main" val="1102743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21618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a:t>
            </a:fld>
            <a:endParaRPr lang="en-US" dirty="0"/>
          </a:p>
        </p:txBody>
      </p:sp>
    </p:spTree>
    <p:extLst>
      <p:ext uri="{BB962C8B-B14F-4D97-AF65-F5344CB8AC3E}">
        <p14:creationId xmlns:p14="http://schemas.microsoft.com/office/powerpoint/2010/main" val="3172510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30</a:t>
            </a:fld>
            <a:endParaRPr lang="en-US"/>
          </a:p>
        </p:txBody>
      </p:sp>
    </p:spTree>
    <p:extLst>
      <p:ext uri="{BB962C8B-B14F-4D97-AF65-F5344CB8AC3E}">
        <p14:creationId xmlns:p14="http://schemas.microsoft.com/office/powerpoint/2010/main" val="774280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53343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33</a:t>
            </a:fld>
            <a:endParaRPr lang="en-US" dirty="0"/>
          </a:p>
        </p:txBody>
      </p:sp>
    </p:spTree>
    <p:extLst>
      <p:ext uri="{BB962C8B-B14F-4D97-AF65-F5344CB8AC3E}">
        <p14:creationId xmlns:p14="http://schemas.microsoft.com/office/powerpoint/2010/main" val="3052815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34</a:t>
            </a:fld>
            <a:endParaRPr lang="en-US" dirty="0"/>
          </a:p>
        </p:txBody>
      </p:sp>
    </p:spTree>
    <p:extLst>
      <p:ext uri="{BB962C8B-B14F-4D97-AF65-F5344CB8AC3E}">
        <p14:creationId xmlns:p14="http://schemas.microsoft.com/office/powerpoint/2010/main" val="3189755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489903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36</a:t>
            </a:fld>
            <a:endParaRPr lang="en-US" dirty="0"/>
          </a:p>
        </p:txBody>
      </p:sp>
    </p:spTree>
    <p:extLst>
      <p:ext uri="{BB962C8B-B14F-4D97-AF65-F5344CB8AC3E}">
        <p14:creationId xmlns:p14="http://schemas.microsoft.com/office/powerpoint/2010/main" val="4056307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37</a:t>
            </a:fld>
            <a:endParaRPr lang="en-US" dirty="0"/>
          </a:p>
        </p:txBody>
      </p:sp>
    </p:spTree>
    <p:extLst>
      <p:ext uri="{BB962C8B-B14F-4D97-AF65-F5344CB8AC3E}">
        <p14:creationId xmlns:p14="http://schemas.microsoft.com/office/powerpoint/2010/main" val="1203589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4266379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39</a:t>
            </a:fld>
            <a:endParaRPr lang="en-US" dirty="0"/>
          </a:p>
        </p:txBody>
      </p:sp>
    </p:spTree>
    <p:extLst>
      <p:ext uri="{BB962C8B-B14F-4D97-AF65-F5344CB8AC3E}">
        <p14:creationId xmlns:p14="http://schemas.microsoft.com/office/powerpoint/2010/main" val="1230994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40</a:t>
            </a:fld>
            <a:endParaRPr lang="en-US" dirty="0"/>
          </a:p>
        </p:txBody>
      </p:sp>
    </p:spTree>
    <p:extLst>
      <p:ext uri="{BB962C8B-B14F-4D97-AF65-F5344CB8AC3E}">
        <p14:creationId xmlns:p14="http://schemas.microsoft.com/office/powerpoint/2010/main" val="208281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302514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42</a:t>
            </a:fld>
            <a:endParaRPr lang="en-US" dirty="0"/>
          </a:p>
        </p:txBody>
      </p:sp>
    </p:spTree>
    <p:extLst>
      <p:ext uri="{BB962C8B-B14F-4D97-AF65-F5344CB8AC3E}">
        <p14:creationId xmlns:p14="http://schemas.microsoft.com/office/powerpoint/2010/main" val="1325957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3662633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44</a:t>
            </a:fld>
            <a:endParaRPr lang="en-US" dirty="0"/>
          </a:p>
        </p:txBody>
      </p:sp>
    </p:spTree>
    <p:extLst>
      <p:ext uri="{BB962C8B-B14F-4D97-AF65-F5344CB8AC3E}">
        <p14:creationId xmlns:p14="http://schemas.microsoft.com/office/powerpoint/2010/main" val="3930754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654AE9-005B-4E0A-B4AD-453AFC17949A}" type="slidenum">
              <a:rPr lang="en-US" smtClean="0"/>
              <a:t>45</a:t>
            </a:fld>
            <a:endParaRPr lang="en-US" dirty="0"/>
          </a:p>
        </p:txBody>
      </p:sp>
    </p:spTree>
    <p:extLst>
      <p:ext uri="{BB962C8B-B14F-4D97-AF65-F5344CB8AC3E}">
        <p14:creationId xmlns:p14="http://schemas.microsoft.com/office/powerpoint/2010/main" val="1712616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46</a:t>
            </a:fld>
            <a:endParaRPr lang="en-US" dirty="0"/>
          </a:p>
        </p:txBody>
      </p:sp>
    </p:spTree>
    <p:extLst>
      <p:ext uri="{BB962C8B-B14F-4D97-AF65-F5344CB8AC3E}">
        <p14:creationId xmlns:p14="http://schemas.microsoft.com/office/powerpoint/2010/main" val="1289691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49</a:t>
            </a:fld>
            <a:endParaRPr lang="en-US" dirty="0"/>
          </a:p>
        </p:txBody>
      </p:sp>
    </p:spTree>
    <p:extLst>
      <p:ext uri="{BB962C8B-B14F-4D97-AF65-F5344CB8AC3E}">
        <p14:creationId xmlns:p14="http://schemas.microsoft.com/office/powerpoint/2010/main" val="185371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07153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9/17/2014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84210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654AE9-005B-4E0A-B4AD-453AFC17949A}" type="slidenum">
              <a:rPr lang="en-US" smtClean="0"/>
              <a:t>7</a:t>
            </a:fld>
            <a:endParaRPr lang="en-US" dirty="0"/>
          </a:p>
        </p:txBody>
      </p:sp>
    </p:spTree>
    <p:extLst>
      <p:ext uri="{BB962C8B-B14F-4D97-AF65-F5344CB8AC3E}">
        <p14:creationId xmlns:p14="http://schemas.microsoft.com/office/powerpoint/2010/main" val="388325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8</a:t>
            </a:fld>
            <a:endParaRPr lang="en-US" dirty="0"/>
          </a:p>
        </p:txBody>
      </p:sp>
    </p:spTree>
    <p:extLst>
      <p:ext uri="{BB962C8B-B14F-4D97-AF65-F5344CB8AC3E}">
        <p14:creationId xmlns:p14="http://schemas.microsoft.com/office/powerpoint/2010/main" val="2684378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9</a:t>
            </a:fld>
            <a:endParaRPr lang="en-US" dirty="0"/>
          </a:p>
        </p:txBody>
      </p:sp>
    </p:spTree>
    <p:extLst>
      <p:ext uri="{BB962C8B-B14F-4D97-AF65-F5344CB8AC3E}">
        <p14:creationId xmlns:p14="http://schemas.microsoft.com/office/powerpoint/2010/main" val="1394675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WMF"/><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39.WMF"/><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52.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image" Target="../media/image23.JPG"/><Relationship Id="rId5" Type="http://schemas.openxmlformats.org/officeDocument/2006/relationships/image" Target="../media/image20.jpe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24.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8" Type="http://schemas.openxmlformats.org/officeDocument/2006/relationships/hyperlink" Target="http://hbr.org/2014/07/managing-change-one-day-at-a-time/ar/1" TargetMode="External"/><Relationship Id="rId3" Type="http://schemas.openxmlformats.org/officeDocument/2006/relationships/hyperlink" Target="https://about.yammer.com/success/engage/" TargetMode="External"/><Relationship Id="rId7" Type="http://schemas.openxmlformats.org/officeDocument/2006/relationships/hyperlink" Target="http://hbr.org/2014/01/ideos-culture-of-helping/ar/1" TargetMode="External"/><Relationship Id="rId2" Type="http://schemas.openxmlformats.org/officeDocument/2006/relationships/hyperlink" Target="https://about.yammer.com/yammer-blog/tips-guides" TargetMode="External"/><Relationship Id="rId1" Type="http://schemas.openxmlformats.org/officeDocument/2006/relationships/slideLayout" Target="../slideLayouts/slideLayout11.xml"/><Relationship Id="rId6" Type="http://schemas.openxmlformats.org/officeDocument/2006/relationships/hyperlink" Target="http://www.deloitte.com/assets/Dcom-UnitedStates/Local%20Assets/Documents/TMT_us_tmt/us_tmt_ce_socialsoftware_fullreport_0209111.pdf" TargetMode="External"/><Relationship Id="rId5" Type="http://schemas.openxmlformats.org/officeDocument/2006/relationships/hyperlink" Target="http://sloanreview.mit.edu/projects/moving-beyond-marketing/" TargetMode="External"/><Relationship Id="rId10" Type="http://schemas.openxmlformats.org/officeDocument/2006/relationships/hyperlink" Target="http://www.amazon.com/Essential-SharePoint-Addison-Wesley-Microsoft-Technology/dp/0321884116/ref=dp_ob_title_bk" TargetMode="External"/><Relationship Id="rId4" Type="http://schemas.openxmlformats.org/officeDocument/2006/relationships/hyperlink" Target="http://www.digitalworkplacegroup.com/resources/download-reports/successful-social-intranets/" TargetMode="External"/><Relationship Id="rId9" Type="http://schemas.openxmlformats.org/officeDocument/2006/relationships/hyperlink" Target="http://www.amazon.com/User-Adoption-Strategies-Collaboration-ebook/dp/B0042X9AM0/ref=sr_1_1?ie=UTF8&amp;m=AG56TWVU5XWC2&amp;s=books&amp;qid=1297622639&amp;sr=1-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60" y="1394165"/>
            <a:ext cx="11887200" cy="2926048"/>
          </a:xfrm>
        </p:spPr>
        <p:txBody>
          <a:bodyPr/>
          <a:lstStyle/>
          <a:p>
            <a:r>
              <a:rPr lang="en-US" sz="6000" dirty="0"/>
              <a:t>Breaking Down Barriers in the Land of the Dinosaurs: Developing a Strategic Social Collaboration Strategy in the Real World</a:t>
            </a:r>
          </a:p>
        </p:txBody>
      </p:sp>
      <p:sp>
        <p:nvSpPr>
          <p:cNvPr id="3" name="Text Placeholder 4"/>
          <p:cNvSpPr txBox="1">
            <a:spLocks/>
          </p:cNvSpPr>
          <p:nvPr/>
        </p:nvSpPr>
        <p:spPr>
          <a:xfrm>
            <a:off x="457580" y="4868847"/>
            <a:ext cx="8214226" cy="164590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smtClean="0"/>
              <a:t>SPTechCon</a:t>
            </a:r>
            <a:r>
              <a:rPr lang="en-US" sz="2800" dirty="0" smtClean="0"/>
              <a:t> Boston 2014</a:t>
            </a:r>
          </a:p>
          <a:p>
            <a:pPr marL="0" indent="0">
              <a:buNone/>
            </a:pPr>
            <a:r>
              <a:rPr lang="en-US" sz="2800" dirty="0" smtClean="0"/>
              <a:t>September 17, 2014</a:t>
            </a:r>
          </a:p>
          <a:p>
            <a:pPr marL="0" indent="0">
              <a:buNone/>
            </a:pPr>
            <a:r>
              <a:rPr lang="en-US" sz="2800" dirty="0" smtClean="0"/>
              <a:t>Susan Hanley</a:t>
            </a:r>
          </a:p>
          <a:p>
            <a:pPr marL="0" indent="0">
              <a:buNone/>
            </a:pPr>
            <a:r>
              <a:rPr lang="en-US" sz="2800" dirty="0" smtClean="0"/>
              <a:t>www.susanhanley.com</a:t>
            </a:r>
            <a:endParaRPr lang="en-US" sz="2800" dirty="0"/>
          </a:p>
        </p:txBody>
      </p:sp>
    </p:spTree>
    <p:extLst>
      <p:ext uri="{BB962C8B-B14F-4D97-AF65-F5344CB8AC3E}">
        <p14:creationId xmlns:p14="http://schemas.microsoft.com/office/powerpoint/2010/main" val="326984743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10</a:t>
            </a:fld>
            <a:endParaRPr kumimoji="0" lang="en-US" dirty="0"/>
          </a:p>
        </p:txBody>
      </p:sp>
      <p:sp>
        <p:nvSpPr>
          <p:cNvPr id="8" name="Rectangle 7"/>
          <p:cNvSpPr/>
          <p:nvPr/>
        </p:nvSpPr>
        <p:spPr>
          <a:xfrm>
            <a:off x="881" y="-1"/>
            <a:ext cx="3100382" cy="6994525"/>
          </a:xfrm>
          <a:prstGeom prst="rect">
            <a:avLst/>
          </a:prstGeom>
          <a:solidFill>
            <a:srgbClr val="FE6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mj-lt"/>
              </a:rPr>
              <a:t>Lack of a proven business case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1263" y="-6222"/>
            <a:ext cx="9334329" cy="7000747"/>
          </a:xfrm>
          <a:prstGeom prst="rect">
            <a:avLst/>
          </a:prstGeom>
        </p:spPr>
      </p:pic>
    </p:spTree>
    <p:extLst>
      <p:ext uri="{BB962C8B-B14F-4D97-AF65-F5344CB8AC3E}">
        <p14:creationId xmlns:p14="http://schemas.microsoft.com/office/powerpoint/2010/main" val="20995515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lang="en-US" smtClean="0">
                <a:latin typeface="+mj-lt"/>
              </a:rPr>
              <a:pPr/>
              <a:t>11</a:t>
            </a:fld>
            <a:endParaRPr lang="en-US" dirty="0">
              <a:latin typeface="+mj-lt"/>
            </a:endParaRPr>
          </a:p>
        </p:txBody>
      </p:sp>
      <p:sp>
        <p:nvSpPr>
          <p:cNvPr id="2" name="Title 1"/>
          <p:cNvSpPr>
            <a:spLocks noGrp="1"/>
          </p:cNvSpPr>
          <p:nvPr>
            <p:ph type="title" idx="4294967295"/>
          </p:nvPr>
        </p:nvSpPr>
        <p:spPr>
          <a:xfrm>
            <a:off x="881" y="155433"/>
            <a:ext cx="11553919" cy="699453"/>
          </a:xfrm>
        </p:spPr>
        <p:txBody>
          <a:bodyPr>
            <a:normAutofit fontScale="90000"/>
          </a:bodyPr>
          <a:lstStyle/>
          <a:p>
            <a:r>
              <a:rPr lang="en-US" dirty="0" smtClean="0"/>
              <a:t>Getting Social with SharePoint 2013</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1" y="-31087"/>
            <a:ext cx="12434712" cy="7025612"/>
          </a:xfrm>
          <a:prstGeom prst="rect">
            <a:avLst/>
          </a:prstGeom>
        </p:spPr>
      </p:pic>
      <p:sp>
        <p:nvSpPr>
          <p:cNvPr id="3" name="Rectangle 2"/>
          <p:cNvSpPr/>
          <p:nvPr/>
        </p:nvSpPr>
        <p:spPr>
          <a:xfrm>
            <a:off x="389466" y="699452"/>
            <a:ext cx="2927338" cy="5495330"/>
          </a:xfrm>
          <a:prstGeom prst="rect">
            <a:avLst/>
          </a:prstGeom>
          <a:solidFill>
            <a:srgbClr val="2DCC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smtClean="0">
                <a:latin typeface="+mj-lt"/>
              </a:rPr>
              <a:t>Yammer/</a:t>
            </a:r>
          </a:p>
          <a:p>
            <a:pPr algn="ctr"/>
            <a:r>
              <a:rPr lang="en-US" sz="4080" dirty="0" smtClean="0">
                <a:latin typeface="+mj-lt"/>
              </a:rPr>
              <a:t>Newsfeed</a:t>
            </a:r>
            <a:endParaRPr lang="en-US" sz="4080" dirty="0">
              <a:latin typeface="+mj-lt"/>
            </a:endParaRPr>
          </a:p>
        </p:txBody>
      </p:sp>
      <p:sp>
        <p:nvSpPr>
          <p:cNvPr id="6" name="Rectangle 5"/>
          <p:cNvSpPr/>
          <p:nvPr/>
        </p:nvSpPr>
        <p:spPr>
          <a:xfrm>
            <a:off x="3357172" y="699452"/>
            <a:ext cx="2875527" cy="2732352"/>
          </a:xfrm>
          <a:prstGeom prst="rect">
            <a:avLst/>
          </a:prstGeom>
          <a:solidFill>
            <a:srgbClr val="F2E56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Blogs</a:t>
            </a:r>
          </a:p>
        </p:txBody>
      </p:sp>
      <p:sp>
        <p:nvSpPr>
          <p:cNvPr id="7" name="Rectangle 6"/>
          <p:cNvSpPr/>
          <p:nvPr/>
        </p:nvSpPr>
        <p:spPr>
          <a:xfrm>
            <a:off x="6292389" y="689830"/>
            <a:ext cx="2871641" cy="2732352"/>
          </a:xfrm>
          <a:prstGeom prst="rect">
            <a:avLst/>
          </a:prstGeom>
          <a:solidFill>
            <a:srgbClr val="FFA0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Wikis</a:t>
            </a:r>
          </a:p>
        </p:txBody>
      </p:sp>
      <p:sp>
        <p:nvSpPr>
          <p:cNvPr id="8" name="Rectangle 7"/>
          <p:cNvSpPr/>
          <p:nvPr/>
        </p:nvSpPr>
        <p:spPr>
          <a:xfrm>
            <a:off x="3357172" y="3466547"/>
            <a:ext cx="8738190" cy="2732352"/>
          </a:xfrm>
          <a:prstGeom prst="rect">
            <a:avLst/>
          </a:prstGeom>
          <a:solidFill>
            <a:srgbClr val="E0A8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Profile</a:t>
            </a:r>
          </a:p>
          <a:p>
            <a:pPr algn="ctr"/>
            <a:r>
              <a:rPr lang="en-US" sz="3264" dirty="0">
                <a:latin typeface="+mj-lt"/>
              </a:rPr>
              <a:t>(About Me, Ask Me About, Skills, Interests)</a:t>
            </a:r>
          </a:p>
        </p:txBody>
      </p:sp>
      <p:sp>
        <p:nvSpPr>
          <p:cNvPr id="9" name="Rectangle 8"/>
          <p:cNvSpPr/>
          <p:nvPr/>
        </p:nvSpPr>
        <p:spPr>
          <a:xfrm>
            <a:off x="9223721" y="699452"/>
            <a:ext cx="2871641" cy="2732352"/>
          </a:xfrm>
          <a:prstGeom prst="rect">
            <a:avLst/>
          </a:prstGeom>
          <a:solidFill>
            <a:srgbClr val="BEAE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Community Sites</a:t>
            </a:r>
          </a:p>
          <a:p>
            <a:pPr algn="ctr"/>
            <a:r>
              <a:rPr lang="en-US" sz="3264" dirty="0">
                <a:latin typeface="+mj-lt"/>
              </a:rPr>
              <a:t>(Discussion Boards)</a:t>
            </a:r>
          </a:p>
        </p:txBody>
      </p:sp>
    </p:spTree>
    <p:extLst>
      <p:ext uri="{BB962C8B-B14F-4D97-AF65-F5344CB8AC3E}">
        <p14:creationId xmlns:p14="http://schemas.microsoft.com/office/powerpoint/2010/main" val="2463569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A Roadmap to Overcome Barriers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endParaRPr>
            </a:p>
          </p:txBody>
        </p:sp>
      </p:grpSp>
      <p:grpSp>
        <p:nvGrpSpPr>
          <p:cNvPr id="20" name="Group 19"/>
          <p:cNvGrpSpPr/>
          <p:nvPr/>
        </p:nvGrpSpPr>
        <p:grpSpPr>
          <a:xfrm>
            <a:off x="413242" y="1787603"/>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a:solidFill>
                    <a:prstClr val="white"/>
                  </a:solidFill>
                  <a:ea typeface="Segoe UI" pitchFamily="34" charset="0"/>
                  <a:cs typeface="Segoe UI" pitchFamily="34" charset="0"/>
                </a:rPr>
                <a:t>Clearly identify the business problem</a:t>
              </a: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Helvetica" pitchFamily="34" charset="0"/>
                </a:endParaRPr>
              </a:p>
            </p:txBody>
          </p:sp>
        </p:grpSp>
      </p:grpSp>
      <p:grpSp>
        <p:nvGrpSpPr>
          <p:cNvPr id="25" name="Group 24"/>
          <p:cNvGrpSpPr/>
          <p:nvPr/>
        </p:nvGrpSpPr>
        <p:grpSpPr>
          <a:xfrm>
            <a:off x="3031957" y="3253729"/>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a:solidFill>
                    <a:prstClr val="white"/>
                  </a:solidFill>
                  <a:ea typeface="Segoe UI" pitchFamily="34" charset="0"/>
                  <a:cs typeface="Segoe UI" pitchFamily="34" charset="0"/>
                </a:rPr>
                <a:t>Understand </a:t>
              </a:r>
              <a:r>
                <a:rPr lang="en-US" sz="2856" dirty="0" smtClean="0">
                  <a:solidFill>
                    <a:prstClr val="white"/>
                  </a:solidFill>
                  <a:ea typeface="Segoe UI" pitchFamily="34" charset="0"/>
                  <a:cs typeface="Segoe UI" pitchFamily="34" charset="0"/>
                </a:rPr>
                <a:t>your culture</a:t>
              </a:r>
              <a:endParaRPr lang="en-US" sz="2856" dirty="0">
                <a:solidFill>
                  <a:prstClr val="white"/>
                </a:solidFill>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Helvetica" pitchFamily="34" charset="0"/>
                </a:endParaRPr>
              </a:p>
            </p:txBody>
          </p:sp>
        </p:grpSp>
      </p:grpSp>
      <p:grpSp>
        <p:nvGrpSpPr>
          <p:cNvPr id="30" name="Group 29"/>
          <p:cNvGrpSpPr/>
          <p:nvPr/>
        </p:nvGrpSpPr>
        <p:grpSpPr>
          <a:xfrm>
            <a:off x="5238831" y="1569023"/>
            <a:ext cx="2540998" cy="3136049"/>
            <a:chOff x="2267022" y="1173842"/>
            <a:chExt cx="1638156" cy="1827225"/>
          </a:xfrm>
        </p:grpSpPr>
        <p:grpSp>
          <p:nvGrpSpPr>
            <p:cNvPr id="31" name="Group 30"/>
            <p:cNvGrpSpPr/>
            <p:nvPr/>
          </p:nvGrpSpPr>
          <p:grpSpPr>
            <a:xfrm>
              <a:off x="2819400" y="2461095"/>
              <a:ext cx="533400" cy="539972"/>
              <a:chOff x="1028604" y="1908810"/>
              <a:chExt cx="533400" cy="539972"/>
            </a:xfrm>
          </p:grpSpPr>
          <p:cxnSp>
            <p:nvCxnSpPr>
              <p:cNvPr id="35" name="Straight Connector 34"/>
              <p:cNvCxnSpPr/>
              <p:nvPr/>
            </p:nvCxnSpPr>
            <p:spPr>
              <a:xfrm>
                <a:off x="1295304"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36" name="Oval 35"/>
              <p:cNvSpPr/>
              <p:nvPr/>
            </p:nvSpPr>
            <p:spPr>
              <a:xfrm>
                <a:off x="1028604"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Helvetica" pitchFamily="34" charset="0"/>
                </a:endParaRPr>
              </a:p>
            </p:txBody>
          </p:sp>
        </p:grpSp>
        <p:grpSp>
          <p:nvGrpSpPr>
            <p:cNvPr id="32" name="Group 31"/>
            <p:cNvGrpSpPr/>
            <p:nvPr/>
          </p:nvGrpSpPr>
          <p:grpSpPr>
            <a:xfrm>
              <a:off x="2267022" y="1173842"/>
              <a:ext cx="1638156" cy="1308059"/>
              <a:chOff x="2267022" y="1173842"/>
              <a:chExt cx="1638156" cy="1308059"/>
            </a:xfrm>
          </p:grpSpPr>
          <p:sp>
            <p:nvSpPr>
              <p:cNvPr id="33" name="Isosceles Triangle 32"/>
              <p:cNvSpPr/>
              <p:nvPr/>
            </p:nvSpPr>
            <p:spPr>
              <a:xfrm rot="10800000">
                <a:off x="2267022" y="1453724"/>
                <a:ext cx="1638156" cy="1028177"/>
              </a:xfrm>
              <a:prstGeom prst="triangle">
                <a:avLst/>
              </a:prstGeom>
              <a:solidFill>
                <a:srgbClr val="0E2B59"/>
              </a:solidFill>
              <a:ln w="6350">
                <a:noFill/>
              </a:ln>
            </p:spPr>
            <p:style>
              <a:lnRef idx="2">
                <a:schemeClr val="dk1"/>
              </a:lnRef>
              <a:fillRef idx="1">
                <a:schemeClr val="lt1"/>
              </a:fillRef>
              <a:effectRef idx="0">
                <a:schemeClr val="dk1"/>
              </a:effectRef>
              <a:fontRef idx="minor">
                <a:schemeClr val="dk1"/>
              </a:fontRef>
            </p:style>
            <p:txBody>
              <a:bodyPr rtlCol="0" anchor="ctr"/>
              <a:lstStyle/>
              <a:p>
                <a:pPr algn="ctr" defTabSz="932597"/>
                <a:r>
                  <a:rPr lang="en-US" sz="1836" dirty="0">
                    <a:solidFill>
                      <a:prstClr val="black"/>
                    </a:solidFill>
                  </a:rPr>
                  <a:t> </a:t>
                </a:r>
              </a:p>
            </p:txBody>
          </p:sp>
          <p:sp>
            <p:nvSpPr>
              <p:cNvPr id="34" name="Octagon 33"/>
              <p:cNvSpPr/>
              <p:nvPr/>
            </p:nvSpPr>
            <p:spPr>
              <a:xfrm>
                <a:off x="2367887" y="1173842"/>
                <a:ext cx="1447704" cy="1165694"/>
              </a:xfrm>
              <a:prstGeom prst="octagon">
                <a:avLst/>
              </a:prstGeom>
              <a:no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ea typeface="Segoe UI" pitchFamily="34" charset="0"/>
                    <a:cs typeface="Segoe UI" pitchFamily="34" charset="0"/>
                  </a:rPr>
                  <a:t>Recruit friends</a:t>
                </a:r>
                <a:endParaRPr lang="en-US" sz="2856" dirty="0">
                  <a:solidFill>
                    <a:prstClr val="white"/>
                  </a:solidFill>
                  <a:ea typeface="Segoe UI" pitchFamily="34" charset="0"/>
                  <a:cs typeface="Segoe UI" pitchFamily="34" charset="0"/>
                </a:endParaRPr>
              </a:p>
            </p:txBody>
          </p:sp>
        </p:grpSp>
      </p:grpSp>
      <p:grpSp>
        <p:nvGrpSpPr>
          <p:cNvPr id="37" name="Group 36"/>
          <p:cNvGrpSpPr/>
          <p:nvPr/>
        </p:nvGrpSpPr>
        <p:grpSpPr>
          <a:xfrm>
            <a:off x="7874601" y="461436"/>
            <a:ext cx="2095183" cy="3209764"/>
            <a:chOff x="4763275" y="3122941"/>
            <a:chExt cx="1354282" cy="1836631"/>
          </a:xfrm>
        </p:grpSpPr>
        <p:sp>
          <p:nvSpPr>
            <p:cNvPr id="38" name="Rectangle 37"/>
            <p:cNvSpPr/>
            <p:nvPr/>
          </p:nvSpPr>
          <p:spPr>
            <a:xfrm>
              <a:off x="4763275" y="3122941"/>
              <a:ext cx="1354282" cy="1296659"/>
            </a:xfrm>
            <a:prstGeom prst="rect">
              <a:avLst/>
            </a:prstGeom>
            <a:solidFill>
              <a:srgbClr val="0072C6"/>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ea typeface="Segoe UI" pitchFamily="34" charset="0"/>
                  <a:cs typeface="Segoe UI" pitchFamily="34" charset="0"/>
                </a:rPr>
                <a:t>Understand the comfort zone</a:t>
              </a:r>
              <a:endParaRPr lang="en-US" sz="2856" dirty="0">
                <a:solidFill>
                  <a:prstClr val="white"/>
                </a:solidFill>
                <a:ea typeface="Segoe UI" pitchFamily="34" charset="0"/>
                <a:cs typeface="Segoe UI" pitchFamily="34" charset="0"/>
              </a:endParaRPr>
            </a:p>
          </p:txBody>
        </p:sp>
        <p:grpSp>
          <p:nvGrpSpPr>
            <p:cNvPr id="39" name="Group 38"/>
            <p:cNvGrpSpPr/>
            <p:nvPr/>
          </p:nvGrpSpPr>
          <p:grpSpPr>
            <a:xfrm>
              <a:off x="5181600" y="4419600"/>
              <a:ext cx="533400" cy="539972"/>
              <a:chOff x="990600" y="1908810"/>
              <a:chExt cx="533400" cy="539972"/>
            </a:xfrm>
          </p:grpSpPr>
          <p:cxnSp>
            <p:nvCxnSpPr>
              <p:cNvPr id="40" name="Straight Connector 39"/>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41" name="Oval 40"/>
              <p:cNvSpPr/>
              <p:nvPr/>
            </p:nvSpPr>
            <p:spPr>
              <a:xfrm>
                <a:off x="990600" y="2362200"/>
                <a:ext cx="533400" cy="86582"/>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Helvetica" pitchFamily="34" charset="0"/>
                </a:endParaRPr>
              </a:p>
            </p:txBody>
          </p:sp>
        </p:grpSp>
      </p:grpSp>
      <p:grpSp>
        <p:nvGrpSpPr>
          <p:cNvPr id="42" name="Group 41"/>
          <p:cNvGrpSpPr/>
          <p:nvPr/>
        </p:nvGrpSpPr>
        <p:grpSpPr>
          <a:xfrm>
            <a:off x="9297817" y="3380657"/>
            <a:ext cx="3030985" cy="3490240"/>
            <a:chOff x="1592484" y="3505200"/>
            <a:chExt cx="1630775" cy="1345978"/>
          </a:xfrm>
          <a:solidFill>
            <a:schemeClr val="accent6">
              <a:lumMod val="75000"/>
            </a:schemeClr>
          </a:solidFill>
        </p:grpSpPr>
        <p:sp>
          <p:nvSpPr>
            <p:cNvPr id="43" name="Right Arrow 42"/>
            <p:cNvSpPr/>
            <p:nvPr/>
          </p:nvSpPr>
          <p:spPr>
            <a:xfrm>
              <a:off x="1592484" y="3505200"/>
              <a:ext cx="1630775" cy="1066800"/>
            </a:xfrm>
            <a:prstGeom prst="rightArrow">
              <a:avLst/>
            </a:prstGeom>
            <a:solidFill>
              <a:srgbClr val="009E49"/>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ea typeface="Segoe UI" pitchFamily="34" charset="0"/>
                  <a:cs typeface="Segoe UI" pitchFamily="34" charset="0"/>
                </a:rPr>
                <a:t>Show me!</a:t>
              </a:r>
              <a:endParaRPr lang="en-US" sz="2856" dirty="0">
                <a:solidFill>
                  <a:prstClr val="white"/>
                </a:solidFill>
                <a:ea typeface="Segoe UI" pitchFamily="34" charset="0"/>
                <a:cs typeface="Segoe UI" pitchFamily="34" charset="0"/>
              </a:endParaRPr>
            </a:p>
          </p:txBody>
        </p:sp>
        <p:grpSp>
          <p:nvGrpSpPr>
            <p:cNvPr id="44" name="Group 43"/>
            <p:cNvGrpSpPr/>
            <p:nvPr/>
          </p:nvGrpSpPr>
          <p:grpSpPr>
            <a:xfrm>
              <a:off x="1981200" y="4311206"/>
              <a:ext cx="533400" cy="539972"/>
              <a:chOff x="990600" y="1908810"/>
              <a:chExt cx="533400" cy="539972"/>
            </a:xfrm>
            <a:grpFill/>
          </p:grpSpPr>
          <p:cxnSp>
            <p:nvCxnSpPr>
              <p:cNvPr id="45" name="Straight Connector 44"/>
              <p:cNvCxnSpPr/>
              <p:nvPr/>
            </p:nvCxnSpPr>
            <p:spPr>
              <a:xfrm>
                <a:off x="1257300" y="1908810"/>
                <a:ext cx="0" cy="519208"/>
              </a:xfrm>
              <a:prstGeom prst="line">
                <a:avLst/>
              </a:prstGeom>
              <a:grpFill/>
              <a:ln w="38100"/>
            </p:spPr>
            <p:style>
              <a:lnRef idx="1">
                <a:schemeClr val="dk1"/>
              </a:lnRef>
              <a:fillRef idx="0">
                <a:schemeClr val="dk1"/>
              </a:fillRef>
              <a:effectRef idx="0">
                <a:schemeClr val="dk1"/>
              </a:effectRef>
              <a:fontRef idx="minor">
                <a:schemeClr val="tx1"/>
              </a:fontRef>
            </p:style>
          </p:cxnSp>
          <p:sp>
            <p:nvSpPr>
              <p:cNvPr id="46" name="Oval 45"/>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Helvetica" pitchFamily="34" charset="0"/>
                </a:endParaRPr>
              </a:p>
            </p:txBody>
          </p:sp>
        </p:grpSp>
      </p:grpSp>
    </p:spTree>
    <p:extLst>
      <p:ext uri="{BB962C8B-B14F-4D97-AF65-F5344CB8AC3E}">
        <p14:creationId xmlns:p14="http://schemas.microsoft.com/office/powerpoint/2010/main" val="383987158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83" y="-7440"/>
            <a:ext cx="12434711" cy="6987107"/>
          </a:xfrm>
          <a:prstGeom prst="rect">
            <a:avLst/>
          </a:prstGeom>
        </p:spPr>
      </p:pic>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lang="en-US" smtClean="0"/>
              <a:pPr/>
              <a:t>13</a:t>
            </a:fld>
            <a:endParaRPr lang="en-US" dirty="0"/>
          </a:p>
        </p:txBody>
      </p:sp>
      <p:sp>
        <p:nvSpPr>
          <p:cNvPr id="7" name="Rectangle 6"/>
          <p:cNvSpPr/>
          <p:nvPr/>
        </p:nvSpPr>
        <p:spPr>
          <a:xfrm>
            <a:off x="389466" y="1709772"/>
            <a:ext cx="6217356"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a:latin typeface="+mj-lt"/>
              </a:rPr>
              <a:t>Which existing business processes would benefit from social capabilities?</a:t>
            </a:r>
          </a:p>
          <a:p>
            <a:endParaRPr lang="en-US" sz="5400" dirty="0">
              <a:latin typeface="+mj-lt"/>
            </a:endParaRPr>
          </a:p>
        </p:txBody>
      </p:sp>
      <p:sp>
        <p:nvSpPr>
          <p:cNvPr id="8" name="Rectangle 7"/>
          <p:cNvSpPr/>
          <p:nvPr/>
        </p:nvSpPr>
        <p:spPr>
          <a:xfrm>
            <a:off x="6762256" y="1709772"/>
            <a:ext cx="4274432" cy="4863473"/>
          </a:xfrm>
          <a:prstGeom prst="rect">
            <a:avLst/>
          </a:prstGeom>
          <a:solidFill>
            <a:schemeClr val="accent5">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186521" tIns="373041" rtlCol="0" anchor="t" anchorCtr="0"/>
          <a:lstStyle/>
          <a:p>
            <a:pPr marL="0" lvl="1"/>
            <a:r>
              <a:rPr lang="en-US" sz="5400" dirty="0">
                <a:latin typeface="+mj-lt"/>
              </a:rPr>
              <a:t>How will you measure success?</a:t>
            </a:r>
          </a:p>
        </p:txBody>
      </p:sp>
      <p:sp>
        <p:nvSpPr>
          <p:cNvPr id="9" name="Rectangle 8"/>
          <p:cNvSpPr/>
          <p:nvPr/>
        </p:nvSpPr>
        <p:spPr bwMode="auto">
          <a:xfrm>
            <a:off x="156315" y="155433"/>
            <a:ext cx="11914018" cy="1055853"/>
          </a:xfrm>
          <a:prstGeom prst="rect">
            <a:avLst/>
          </a:prstGeom>
          <a:solidFill>
            <a:schemeClr val="accent5">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#1 Clearly identify the business problem</a:t>
            </a:r>
          </a:p>
        </p:txBody>
      </p:sp>
    </p:spTree>
    <p:extLst>
      <p:ext uri="{BB962C8B-B14F-4D97-AF65-F5344CB8AC3E}">
        <p14:creationId xmlns:p14="http://schemas.microsoft.com/office/powerpoint/2010/main" val="1005425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4" name="Rectangle 3"/>
          <p:cNvSpPr/>
          <p:nvPr/>
        </p:nvSpPr>
        <p:spPr>
          <a:xfrm>
            <a:off x="457580" y="544017"/>
            <a:ext cx="5303462" cy="5906488"/>
          </a:xfrm>
          <a:prstGeom prst="rect">
            <a:avLst/>
          </a:prstGeom>
          <a:solidFill>
            <a:srgbClr val="FF36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r>
              <a:rPr lang="en-US" sz="4400" dirty="0">
                <a:latin typeface="+mj-lt"/>
              </a:rPr>
              <a:t>We collaborate in the</a:t>
            </a:r>
            <a:r>
              <a:rPr lang="en-US" sz="4400" b="1" dirty="0">
                <a:latin typeface="+mj-lt"/>
              </a:rPr>
              <a:t> context </a:t>
            </a:r>
            <a:r>
              <a:rPr lang="en-US" sz="4400" dirty="0">
                <a:latin typeface="+mj-lt"/>
              </a:rPr>
              <a:t>of a business activity, process, or task.</a:t>
            </a:r>
          </a:p>
          <a:p>
            <a:endParaRPr lang="en-US" sz="4400" dirty="0">
              <a:latin typeface="+mj-lt"/>
            </a:endParaRPr>
          </a:p>
          <a:p>
            <a:r>
              <a:rPr lang="en-US" sz="4400" dirty="0">
                <a:latin typeface="+mj-lt"/>
              </a:rPr>
              <a:t>We engage to solve problems – to get something done!</a:t>
            </a:r>
          </a:p>
        </p:txBody>
      </p:sp>
    </p:spTree>
    <p:extLst>
      <p:ext uri="{BB962C8B-B14F-4D97-AF65-F5344CB8AC3E}">
        <p14:creationId xmlns:p14="http://schemas.microsoft.com/office/powerpoint/2010/main" val="2504357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Which use cases? Focus on the critical moments of engagement and work backwards</a:t>
            </a:r>
          </a:p>
        </p:txBody>
      </p:sp>
      <p:grpSp>
        <p:nvGrpSpPr>
          <p:cNvPr id="19" name="Group 18"/>
          <p:cNvGrpSpPr/>
          <p:nvPr/>
        </p:nvGrpSpPr>
        <p:grpSpPr>
          <a:xfrm>
            <a:off x="3192512" y="1851360"/>
            <a:ext cx="2934286" cy="4754827"/>
            <a:chOff x="3192512" y="1851360"/>
            <a:chExt cx="2934286" cy="4754827"/>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5" name="Rectangle 4"/>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Product Development</a:t>
              </a:r>
              <a:endParaRPr lang="en-US" sz="3600" dirty="0">
                <a:solidFill>
                  <a:schemeClr val="tx1"/>
                </a:solidFill>
              </a:endParaRPr>
            </a:p>
          </p:txBody>
        </p:sp>
        <p:sp>
          <p:nvSpPr>
            <p:cNvPr id="6" name="Rectangle 5"/>
            <p:cNvSpPr/>
            <p:nvPr/>
          </p:nvSpPr>
          <p:spPr bwMode="auto">
            <a:xfrm>
              <a:off x="3200750" y="3243926"/>
              <a:ext cx="2926048" cy="3362261"/>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Engineer struggling with a problem</a:t>
              </a:r>
            </a:p>
          </p:txBody>
        </p:sp>
      </p:grpSp>
      <p:grpSp>
        <p:nvGrpSpPr>
          <p:cNvPr id="21" name="Group 20"/>
          <p:cNvGrpSpPr/>
          <p:nvPr/>
        </p:nvGrpSpPr>
        <p:grpSpPr>
          <a:xfrm>
            <a:off x="6218237" y="1847943"/>
            <a:ext cx="2926048" cy="4754829"/>
            <a:chOff x="6218237" y="1847943"/>
            <a:chExt cx="2926048" cy="4754829"/>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7" name="Rectangle 6"/>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Resource</a:t>
              </a:r>
              <a:r>
                <a:rPr lang="en-US" sz="3600" dirty="0" smtClean="0">
                  <a:gradFill>
                    <a:gsLst>
                      <a:gs pos="0">
                        <a:srgbClr val="FFFFFF"/>
                      </a:gs>
                      <a:gs pos="100000">
                        <a:srgbClr val="FFFFFF"/>
                      </a:gs>
                    </a:gsLst>
                    <a:lin ang="5400000" scaled="0"/>
                  </a:gradFill>
                </a:rPr>
                <a:t> </a:t>
              </a:r>
              <a:r>
                <a:rPr lang="en-US" sz="3600" dirty="0" smtClean="0">
                  <a:solidFill>
                    <a:schemeClr val="tx1"/>
                  </a:solidFill>
                </a:rPr>
                <a:t>Planning</a:t>
              </a:r>
              <a:endParaRPr lang="en-US" sz="3600" dirty="0">
                <a:solidFill>
                  <a:schemeClr val="tx1"/>
                </a:solidFill>
              </a:endParaRPr>
            </a:p>
          </p:txBody>
        </p:sp>
        <p:sp>
          <p:nvSpPr>
            <p:cNvPr id="8" name="Rectangle 7"/>
            <p:cNvSpPr/>
            <p:nvPr/>
          </p:nvSpPr>
          <p:spPr bwMode="auto">
            <a:xfrm>
              <a:off x="6218237" y="3243926"/>
              <a:ext cx="2926048" cy="335884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Project Manager looking for the most qualified resources for a project</a:t>
              </a:r>
            </a:p>
          </p:txBody>
        </p:sp>
      </p:grpSp>
      <p:grpSp>
        <p:nvGrpSpPr>
          <p:cNvPr id="23" name="Group 22"/>
          <p:cNvGrpSpPr/>
          <p:nvPr/>
        </p:nvGrpSpPr>
        <p:grpSpPr>
          <a:xfrm>
            <a:off x="9227487" y="1851359"/>
            <a:ext cx="2936716" cy="4754829"/>
            <a:chOff x="9227487" y="1851359"/>
            <a:chExt cx="2936716" cy="4754829"/>
          </a:xfrm>
        </p:grpSpPr>
        <p:pic>
          <p:nvPicPr>
            <p:cNvPr id="22" name="Picture 21"/>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9" name="Rectangle 8"/>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Customer Support</a:t>
              </a:r>
              <a:endParaRPr lang="en-US" sz="3600" dirty="0">
                <a:solidFill>
                  <a:schemeClr val="tx1"/>
                </a:solidFill>
              </a:endParaRPr>
            </a:p>
          </p:txBody>
        </p:sp>
        <p:sp>
          <p:nvSpPr>
            <p:cNvPr id="10" name="Rectangle 9"/>
            <p:cNvSpPr/>
            <p:nvPr/>
          </p:nvSpPr>
          <p:spPr bwMode="auto">
            <a:xfrm>
              <a:off x="9235724"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Services agent working trying to solve a customer problem</a:t>
              </a:r>
            </a:p>
          </p:txBody>
        </p:sp>
      </p:grpSp>
      <p:grpSp>
        <p:nvGrpSpPr>
          <p:cNvPr id="18" name="Group 17"/>
          <p:cNvGrpSpPr/>
          <p:nvPr/>
        </p:nvGrpSpPr>
        <p:grpSpPr>
          <a:xfrm>
            <a:off x="166788" y="1847943"/>
            <a:ext cx="2942523" cy="4758245"/>
            <a:chOff x="166788" y="1847943"/>
            <a:chExt cx="2942523" cy="4758245"/>
          </a:xfrm>
        </p:grpSpPr>
        <p:sp>
          <p:nvSpPr>
            <p:cNvPr id="4" name="Rectangle 3"/>
            <p:cNvSpPr/>
            <p:nvPr/>
          </p:nvSpPr>
          <p:spPr bwMode="auto">
            <a:xfrm>
              <a:off x="183263"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Sales team on-boarding </a:t>
              </a:r>
            </a:p>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Sales team training and mentoring</a:t>
              </a:r>
              <a:endParaRPr lang="en-US" sz="2800" dirty="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16" name="Rectangle 15"/>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Sales</a:t>
              </a:r>
              <a:endParaRPr lang="en-US" sz="3600" dirty="0">
                <a:solidFill>
                  <a:schemeClr val="tx1"/>
                </a:solidFill>
              </a:endParaRPr>
            </a:p>
          </p:txBody>
        </p:sp>
      </p:grpSp>
    </p:spTree>
    <p:extLst>
      <p:ext uri="{BB962C8B-B14F-4D97-AF65-F5344CB8AC3E}">
        <p14:creationId xmlns:p14="http://schemas.microsoft.com/office/powerpoint/2010/main" val="427542016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16</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8574" y="-1"/>
            <a:ext cx="8082562" cy="7017924"/>
          </a:xfrm>
          <a:prstGeom prst="rect">
            <a:avLst/>
          </a:prstGeom>
        </p:spPr>
      </p:pic>
      <p:sp>
        <p:nvSpPr>
          <p:cNvPr id="4" name="Rectangle 3"/>
          <p:cNvSpPr/>
          <p:nvPr/>
        </p:nvSpPr>
        <p:spPr>
          <a:xfrm>
            <a:off x="882" y="-1"/>
            <a:ext cx="4367692" cy="7017924"/>
          </a:xfrm>
          <a:prstGeom prst="rect">
            <a:avLst/>
          </a:prstGeom>
          <a:solidFill>
            <a:srgbClr val="08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mj-lt"/>
              </a:rPr>
              <a:t>Which use cases? Measurable results!</a:t>
            </a:r>
            <a:endParaRPr lang="en-US" sz="6000" dirty="0">
              <a:latin typeface="+mj-lt"/>
            </a:endParaRPr>
          </a:p>
        </p:txBody>
      </p:sp>
    </p:spTree>
    <p:extLst>
      <p:ext uri="{BB962C8B-B14F-4D97-AF65-F5344CB8AC3E}">
        <p14:creationId xmlns:p14="http://schemas.microsoft.com/office/powerpoint/2010/main" val="35740057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17</a:t>
            </a:fld>
            <a:endParaRPr kumimoji="0"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3307" y="-1"/>
            <a:ext cx="7322286" cy="6994526"/>
          </a:xfrm>
          <a:prstGeom prst="rect">
            <a:avLst/>
          </a:prstGeom>
        </p:spPr>
      </p:pic>
      <p:sp>
        <p:nvSpPr>
          <p:cNvPr id="6" name="Rectangle 5"/>
          <p:cNvSpPr/>
          <p:nvPr/>
        </p:nvSpPr>
        <p:spPr>
          <a:xfrm>
            <a:off x="882" y="-1"/>
            <a:ext cx="5112426" cy="6994525"/>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mj-lt"/>
              </a:rPr>
              <a:t>#2 Understand your culture</a:t>
            </a:r>
            <a:endParaRPr lang="en-US" sz="5400" dirty="0">
              <a:latin typeface="+mj-lt"/>
            </a:endParaRPr>
          </a:p>
        </p:txBody>
      </p:sp>
      <p:grpSp>
        <p:nvGrpSpPr>
          <p:cNvPr id="8" name="Group 7"/>
          <p:cNvGrpSpPr/>
          <p:nvPr/>
        </p:nvGrpSpPr>
        <p:grpSpPr>
          <a:xfrm>
            <a:off x="217205" y="1004413"/>
            <a:ext cx="11471630" cy="5832842"/>
            <a:chOff x="-4969499" y="984808"/>
            <a:chExt cx="11247717" cy="5718991"/>
          </a:xfrm>
        </p:grpSpPr>
        <p:sp>
          <p:nvSpPr>
            <p:cNvPr id="7" name="Rectangle 6"/>
            <p:cNvSpPr/>
            <p:nvPr/>
          </p:nvSpPr>
          <p:spPr>
            <a:xfrm>
              <a:off x="563218" y="984808"/>
              <a:ext cx="5715000" cy="4572000"/>
            </a:xfrm>
            <a:prstGeom prst="rect">
              <a:avLst/>
            </a:prstGeom>
            <a:solidFill>
              <a:srgbClr val="FE62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a:t>
              </a:r>
              <a:r>
                <a:rPr lang="en-US" sz="4080" i="1" dirty="0">
                  <a:latin typeface="+mj-lt"/>
                </a:rPr>
                <a:t>The greatest benefits will be realized by organizations that have or can develop open, non-hierarchical, knowledge sharing cultures.”</a:t>
              </a:r>
            </a:p>
          </p:txBody>
        </p:sp>
        <p:sp>
          <p:nvSpPr>
            <p:cNvPr id="4" name="Rectangle 3"/>
            <p:cNvSpPr/>
            <p:nvPr/>
          </p:nvSpPr>
          <p:spPr>
            <a:xfrm>
              <a:off x="-4969499" y="5782271"/>
              <a:ext cx="4588436" cy="921528"/>
            </a:xfrm>
            <a:prstGeom prst="rect">
              <a:avLst/>
            </a:prstGeom>
          </p:spPr>
          <p:txBody>
            <a:bodyPr wrap="square">
              <a:spAutoFit/>
            </a:bodyPr>
            <a:lstStyle/>
            <a:p>
              <a:r>
                <a:rPr lang="en-US" sz="1836" dirty="0">
                  <a:solidFill>
                    <a:schemeClr val="bg1"/>
                  </a:solidFill>
                </a:rPr>
                <a:t>McKinsey Global Initiative: “The social economy: Unlocking value and productivity through social technologies,” July 2012.</a:t>
              </a:r>
            </a:p>
          </p:txBody>
        </p:sp>
      </p:grpSp>
    </p:spTree>
    <p:extLst>
      <p:ext uri="{BB962C8B-B14F-4D97-AF65-F5344CB8AC3E}">
        <p14:creationId xmlns:p14="http://schemas.microsoft.com/office/powerpoint/2010/main" val="99793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Case Study: Aligning and creating the right culture </a:t>
            </a:r>
            <a:endParaRPr lang="en-US" sz="4400" dirty="0"/>
          </a:p>
        </p:txBody>
      </p:sp>
      <p:sp>
        <p:nvSpPr>
          <p:cNvPr id="6" name="Text Placeholder 5"/>
          <p:cNvSpPr>
            <a:spLocks noGrp="1"/>
          </p:cNvSpPr>
          <p:nvPr>
            <p:ph type="body" sz="quarter" idx="10"/>
          </p:nvPr>
        </p:nvSpPr>
        <p:spPr>
          <a:xfrm>
            <a:off x="274639" y="1212849"/>
            <a:ext cx="5486399" cy="5786199"/>
          </a:xfrm>
        </p:spPr>
        <p:txBody>
          <a:bodyPr/>
          <a:lstStyle/>
          <a:p>
            <a:r>
              <a:rPr lang="en-US" dirty="0" smtClean="0"/>
              <a:t>Organizational Goals</a:t>
            </a:r>
          </a:p>
          <a:p>
            <a:r>
              <a:rPr lang="en-US" b="1" dirty="0">
                <a:solidFill>
                  <a:srgbClr val="000000"/>
                </a:solidFill>
              </a:rPr>
              <a:t>Minimize cost and risk of reinventing the wheel</a:t>
            </a:r>
            <a:r>
              <a:rPr lang="en-US" dirty="0">
                <a:solidFill>
                  <a:srgbClr val="000000"/>
                </a:solidFill>
              </a:rPr>
              <a:t> in a global organization</a:t>
            </a:r>
          </a:p>
          <a:p>
            <a:r>
              <a:rPr lang="en-US" b="1" dirty="0">
                <a:solidFill>
                  <a:srgbClr val="000000"/>
                </a:solidFill>
              </a:rPr>
              <a:t>Build inventory of best practices </a:t>
            </a:r>
            <a:r>
              <a:rPr lang="en-US" dirty="0">
                <a:solidFill>
                  <a:srgbClr val="000000"/>
                </a:solidFill>
              </a:rPr>
              <a:t>and expertise on core topics</a:t>
            </a:r>
          </a:p>
          <a:p>
            <a:r>
              <a:rPr lang="en-US" b="1" dirty="0">
                <a:solidFill>
                  <a:srgbClr val="000000"/>
                </a:solidFill>
              </a:rPr>
              <a:t>Leverage expertise </a:t>
            </a:r>
            <a:r>
              <a:rPr lang="en-US" dirty="0">
                <a:solidFill>
                  <a:srgbClr val="000000"/>
                </a:solidFill>
              </a:rPr>
              <a:t>across the globe</a:t>
            </a:r>
          </a:p>
          <a:p>
            <a:endParaRPr lang="en-US" dirty="0"/>
          </a:p>
        </p:txBody>
      </p:sp>
      <p:sp>
        <p:nvSpPr>
          <p:cNvPr id="7" name="Text Placeholder 6"/>
          <p:cNvSpPr>
            <a:spLocks noGrp="1"/>
          </p:cNvSpPr>
          <p:nvPr>
            <p:ph type="body" sz="quarter" idx="11"/>
          </p:nvPr>
        </p:nvSpPr>
        <p:spPr>
          <a:xfrm>
            <a:off x="6675439" y="1212849"/>
            <a:ext cx="5486399" cy="3484031"/>
          </a:xfrm>
        </p:spPr>
        <p:txBody>
          <a:bodyPr/>
          <a:lstStyle/>
          <a:p>
            <a:r>
              <a:rPr lang="en-US" dirty="0" smtClean="0"/>
              <a:t>Solution</a:t>
            </a:r>
          </a:p>
          <a:p>
            <a:r>
              <a:rPr lang="en-US" dirty="0">
                <a:solidFill>
                  <a:srgbClr val="000000"/>
                </a:solidFill>
              </a:rPr>
              <a:t>Topic-focused Communities of Practice with SharePoint 2010</a:t>
            </a:r>
          </a:p>
          <a:p>
            <a:r>
              <a:rPr lang="en-US" dirty="0">
                <a:solidFill>
                  <a:srgbClr val="000000"/>
                </a:solidFill>
              </a:rPr>
              <a:t>Moving to SharePoint </a:t>
            </a:r>
            <a:r>
              <a:rPr lang="en-US" dirty="0" smtClean="0">
                <a:solidFill>
                  <a:srgbClr val="000000"/>
                </a:solidFill>
              </a:rPr>
              <a:t>2013/Yammer</a:t>
            </a:r>
            <a:endParaRPr lang="en-US" dirty="0">
              <a:solidFill>
                <a:srgbClr val="000000"/>
              </a:solidFill>
            </a:endParaRPr>
          </a:p>
        </p:txBody>
      </p:sp>
      <p:pic>
        <p:nvPicPr>
          <p:cNvPr id="8" name="Picture 2" descr="http://www.teknoscienze.com/Contents/Articoli/Images/2013/AF1_2013/Pioneer_intervieew/logo_pione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8638" y="5417481"/>
            <a:ext cx="2548403" cy="121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08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19</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7190" y="282795"/>
            <a:ext cx="2548403" cy="1218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2256" y="2875527"/>
            <a:ext cx="484021" cy="929339"/>
          </a:xfrm>
          <a:prstGeom prst="rect">
            <a:avLst/>
          </a:prstGeom>
        </p:spPr>
      </p:pic>
      <p:grpSp>
        <p:nvGrpSpPr>
          <p:cNvPr id="8" name="Group 7"/>
          <p:cNvGrpSpPr/>
          <p:nvPr/>
        </p:nvGrpSpPr>
        <p:grpSpPr>
          <a:xfrm>
            <a:off x="8472028" y="1928887"/>
            <a:ext cx="3341829" cy="2267827"/>
            <a:chOff x="8305800" y="1891238"/>
            <a:chExt cx="3276600" cy="2223562"/>
          </a:xfrm>
        </p:grpSpPr>
        <p:sp>
          <p:nvSpPr>
            <p:cNvPr id="6" name="Line Callout 1 5"/>
            <p:cNvSpPr/>
            <p:nvPr/>
          </p:nvSpPr>
          <p:spPr>
            <a:xfrm>
              <a:off x="8305800" y="1891238"/>
              <a:ext cx="3276600" cy="2223562"/>
            </a:xfrm>
            <a:prstGeom prst="borderCallout1">
              <a:avLst>
                <a:gd name="adj1" fmla="val 18750"/>
                <a:gd name="adj2" fmla="val -8333"/>
                <a:gd name="adj3" fmla="val 49995"/>
                <a:gd name="adj4" fmla="val -40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A relatively new production plant manager in Egypt had some questions about the best ways to handle green corn during a delicate stage of the process. </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96961">
              <a:off x="11216610" y="3587340"/>
              <a:ext cx="289718" cy="468312"/>
            </a:xfrm>
            <a:prstGeom prst="rect">
              <a:avLst/>
            </a:prstGeom>
          </p:spPr>
        </p:pic>
      </p:grpSp>
      <p:grpSp>
        <p:nvGrpSpPr>
          <p:cNvPr id="14" name="Group 13"/>
          <p:cNvGrpSpPr/>
          <p:nvPr/>
        </p:nvGrpSpPr>
        <p:grpSpPr>
          <a:xfrm flipH="1">
            <a:off x="1936342" y="4395475"/>
            <a:ext cx="4455148" cy="2267827"/>
            <a:chOff x="6812163" y="4309681"/>
            <a:chExt cx="4351438" cy="2223562"/>
          </a:xfrm>
        </p:grpSpPr>
        <p:sp>
          <p:nvSpPr>
            <p:cNvPr id="10" name="Line Callout 1 9"/>
            <p:cNvSpPr/>
            <p:nvPr/>
          </p:nvSpPr>
          <p:spPr>
            <a:xfrm>
              <a:off x="7467997" y="4309681"/>
              <a:ext cx="3695604" cy="2223562"/>
            </a:xfrm>
            <a:prstGeom prst="borderCallout1">
              <a:avLst>
                <a:gd name="adj1" fmla="val 18750"/>
                <a:gd name="adj2" fmla="val -8333"/>
                <a:gd name="adj3" fmla="val -26083"/>
                <a:gd name="adj4" fmla="val -19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Late in his day, he posted a query in the Production Technologies community because he wasn’t sure to whom he should send an email (and his boss was out of the office).</a:t>
              </a:r>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812163" y="4518035"/>
              <a:ext cx="939035" cy="903427"/>
            </a:xfrm>
            <a:prstGeom prst="rect">
              <a:avLst/>
            </a:prstGeom>
          </p:spPr>
        </p:pic>
      </p:grpSp>
    </p:spTree>
    <p:extLst>
      <p:ext uri="{BB962C8B-B14F-4D97-AF65-F5344CB8AC3E}">
        <p14:creationId xmlns:p14="http://schemas.microsoft.com/office/powerpoint/2010/main" val="276520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64" y="-1"/>
            <a:ext cx="12434711" cy="6994525"/>
          </a:xfrm>
          <a:prstGeom prst="rect">
            <a:avLst/>
          </a:prstGeom>
        </p:spPr>
      </p:pic>
      <p:sp>
        <p:nvSpPr>
          <p:cNvPr id="5" name="TextBox 4"/>
          <p:cNvSpPr txBox="1"/>
          <p:nvPr/>
        </p:nvSpPr>
        <p:spPr>
          <a:xfrm>
            <a:off x="622617" y="563652"/>
            <a:ext cx="7149959" cy="2399139"/>
          </a:xfrm>
          <a:prstGeom prst="rect">
            <a:avLst/>
          </a:prstGeom>
          <a:noFill/>
        </p:spPr>
        <p:txBody>
          <a:bodyPr wrap="square" rtlCol="0">
            <a:spAutoFit/>
          </a:bodyPr>
          <a:lstStyle/>
          <a:p>
            <a:pPr algn="ctr"/>
            <a:r>
              <a:rPr lang="en-US" sz="7343" b="1" dirty="0">
                <a:solidFill>
                  <a:srgbClr val="000000"/>
                </a:solidFill>
              </a:rPr>
              <a:t>“Collaborative working”</a:t>
            </a:r>
          </a:p>
        </p:txBody>
      </p:sp>
      <p:sp>
        <p:nvSpPr>
          <p:cNvPr id="6" name="TextBox 5"/>
          <p:cNvSpPr txBox="1"/>
          <p:nvPr/>
        </p:nvSpPr>
        <p:spPr>
          <a:xfrm>
            <a:off x="5212408" y="4063108"/>
            <a:ext cx="7149959" cy="2399139"/>
          </a:xfrm>
          <a:prstGeom prst="rect">
            <a:avLst/>
          </a:prstGeom>
          <a:noFill/>
        </p:spPr>
        <p:txBody>
          <a:bodyPr wrap="square" rtlCol="0">
            <a:spAutoFit/>
          </a:bodyPr>
          <a:lstStyle/>
          <a:p>
            <a:pPr algn="ctr"/>
            <a:r>
              <a:rPr lang="en-US" sz="7343" b="1" dirty="0">
                <a:solidFill>
                  <a:srgbClr val="000000"/>
                </a:solidFill>
              </a:rPr>
              <a:t>“Employee engagement”</a:t>
            </a:r>
          </a:p>
        </p:txBody>
      </p:sp>
    </p:spTree>
    <p:extLst>
      <p:ext uri="{BB962C8B-B14F-4D97-AF65-F5344CB8AC3E}">
        <p14:creationId xmlns:p14="http://schemas.microsoft.com/office/powerpoint/2010/main" val="6784223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20</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7190" y="282795"/>
            <a:ext cx="2548403" cy="121808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2488669" y="2092742"/>
            <a:ext cx="7422830" cy="3953211"/>
            <a:chOff x="2578471" y="1870163"/>
            <a:chExt cx="7277945" cy="3876049"/>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8471" y="2908323"/>
              <a:ext cx="373440" cy="717019"/>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475415" y="3565786"/>
              <a:ext cx="381001" cy="717019"/>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2250" y="2102380"/>
              <a:ext cx="373440" cy="717019"/>
            </a:xfrm>
            <a:prstGeom prst="rect">
              <a:avLst/>
            </a:prstGeom>
          </p:spPr>
        </p:pic>
        <p:grpSp>
          <p:nvGrpSpPr>
            <p:cNvPr id="24" name="Group 23"/>
            <p:cNvGrpSpPr/>
            <p:nvPr/>
          </p:nvGrpSpPr>
          <p:grpSpPr>
            <a:xfrm>
              <a:off x="3099450" y="2638737"/>
              <a:ext cx="6234324" cy="1975288"/>
              <a:chOff x="3099450" y="2638737"/>
              <a:chExt cx="6234324" cy="1975288"/>
            </a:xfrm>
          </p:grpSpPr>
          <p:sp>
            <p:nvSpPr>
              <p:cNvPr id="6" name="Line Callout 1 5"/>
              <p:cNvSpPr/>
              <p:nvPr/>
            </p:nvSpPr>
            <p:spPr>
              <a:xfrm>
                <a:off x="3099450" y="3234567"/>
                <a:ext cx="3276600" cy="1379458"/>
              </a:xfrm>
              <a:prstGeom prst="borderCallout1">
                <a:avLst>
                  <a:gd name="adj1" fmla="val 43723"/>
                  <a:gd name="adj2" fmla="val -2054"/>
                  <a:gd name="adj3" fmla="val 10820"/>
                  <a:gd name="adj4" fmla="val -8932"/>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Meanwhile, colleagues from around the world saw the post and offered suggestions.</a:t>
                </a:r>
              </a:p>
            </p:txBody>
          </p:sp>
          <p:cxnSp>
            <p:nvCxnSpPr>
              <p:cNvPr id="11" name="Straight Connector 10"/>
              <p:cNvCxnSpPr/>
              <p:nvPr/>
            </p:nvCxnSpPr>
            <p:spPr>
              <a:xfrm>
                <a:off x="3255690" y="2638737"/>
                <a:ext cx="327142" cy="539172"/>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23590" y="3867759"/>
                <a:ext cx="2810184" cy="56537"/>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143274" y="3067535"/>
              <a:ext cx="381001" cy="717019"/>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2832" y="5029193"/>
              <a:ext cx="373440" cy="717019"/>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3301" y="1870163"/>
              <a:ext cx="373440" cy="717019"/>
            </a:xfrm>
            <a:prstGeom prst="rect">
              <a:avLst/>
            </a:prstGeom>
          </p:spPr>
        </p:pic>
      </p:grpSp>
      <p:grpSp>
        <p:nvGrpSpPr>
          <p:cNvPr id="26" name="Group 25"/>
          <p:cNvGrpSpPr/>
          <p:nvPr/>
        </p:nvGrpSpPr>
        <p:grpSpPr>
          <a:xfrm>
            <a:off x="3020019" y="177777"/>
            <a:ext cx="5659881" cy="3672140"/>
            <a:chOff x="-1128743" y="-2645769"/>
            <a:chExt cx="5549407" cy="3600464"/>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6716" y="43496"/>
              <a:ext cx="474573" cy="911199"/>
            </a:xfrm>
            <a:prstGeom prst="rect">
              <a:avLst/>
            </a:prstGeom>
          </p:spPr>
        </p:pic>
        <p:grpSp>
          <p:nvGrpSpPr>
            <p:cNvPr id="25" name="Group 24"/>
            <p:cNvGrpSpPr/>
            <p:nvPr/>
          </p:nvGrpSpPr>
          <p:grpSpPr>
            <a:xfrm>
              <a:off x="-1128743" y="-2645769"/>
              <a:ext cx="5549407" cy="2555365"/>
              <a:chOff x="-1488353" y="-2645646"/>
              <a:chExt cx="5549407" cy="2555365"/>
            </a:xfrm>
          </p:grpSpPr>
          <p:sp>
            <p:nvSpPr>
              <p:cNvPr id="10" name="Line Callout 1 9"/>
              <p:cNvSpPr/>
              <p:nvPr/>
            </p:nvSpPr>
            <p:spPr>
              <a:xfrm flipH="1">
                <a:off x="-719844" y="-2507825"/>
                <a:ext cx="4780898" cy="2417544"/>
              </a:xfrm>
              <a:prstGeom prst="borderCallout1">
                <a:avLst>
                  <a:gd name="adj1" fmla="val 104154"/>
                  <a:gd name="adj2" fmla="val 50202"/>
                  <a:gd name="adj3" fmla="val 125074"/>
                  <a:gd name="adj4" fmla="val 403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9781" bIns="0" rtlCol="0" anchor="ctr"/>
              <a:lstStyle/>
              <a:p>
                <a:pPr algn="ctr"/>
                <a:r>
                  <a:rPr lang="en-US" sz="2040" dirty="0">
                    <a:solidFill>
                      <a:schemeClr val="tx1"/>
                    </a:solidFill>
                  </a:rPr>
                  <a:t>When the plant manager returned to work the next morning, he found 10 responses.</a:t>
                </a:r>
              </a:p>
              <a:p>
                <a:pPr algn="ctr"/>
                <a:r>
                  <a:rPr lang="en-US" sz="2040" dirty="0">
                    <a:solidFill>
                      <a:schemeClr val="tx1"/>
                    </a:solidFill>
                  </a:rPr>
                  <a:t>Three responses were about two proposed solutions to his problem. The rest were commentary and shared experiences from others. </a:t>
                </a:r>
              </a:p>
              <a:p>
                <a:pPr algn="ctr"/>
                <a:endParaRPr lang="en-US" sz="2040" dirty="0">
                  <a:solidFill>
                    <a:schemeClr val="tx1"/>
                  </a:solidFill>
                </a:endParaRPr>
              </a:p>
            </p:txBody>
          </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88353" y="-2645646"/>
                <a:ext cx="1113335" cy="1113335"/>
              </a:xfrm>
              <a:prstGeom prst="rect">
                <a:avLst/>
              </a:prstGeom>
            </p:spPr>
          </p:pic>
        </p:grpSp>
      </p:grpSp>
      <p:sp>
        <p:nvSpPr>
          <p:cNvPr id="28" name="Rectangle 27"/>
          <p:cNvSpPr/>
          <p:nvPr/>
        </p:nvSpPr>
        <p:spPr>
          <a:xfrm>
            <a:off x="4690933" y="5527804"/>
            <a:ext cx="7347474" cy="1135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186521" bIns="93260" rtlCol="0" anchor="t" anchorCtr="0"/>
          <a:lstStyle/>
          <a:p>
            <a:r>
              <a:rPr lang="en-US" sz="2856" dirty="0"/>
              <a:t>Benefit: Solutions offset the </a:t>
            </a:r>
            <a:r>
              <a:rPr lang="en-US" sz="2856" b="1" dirty="0"/>
              <a:t>risk of losing $120,000 </a:t>
            </a:r>
            <a:r>
              <a:rPr lang="en-US" sz="2856" dirty="0"/>
              <a:t>of pre-commercial seed value.</a:t>
            </a:r>
          </a:p>
          <a:p>
            <a:endParaRPr lang="en-US" sz="2856" dirty="0"/>
          </a:p>
        </p:txBody>
      </p:sp>
      <p:cxnSp>
        <p:nvCxnSpPr>
          <p:cNvPr id="29" name="Straight Connector 28"/>
          <p:cNvCxnSpPr/>
          <p:nvPr/>
        </p:nvCxnSpPr>
        <p:spPr>
          <a:xfrm flipV="1">
            <a:off x="3893898" y="4949013"/>
            <a:ext cx="381416" cy="547034"/>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201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21</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7190" y="282795"/>
            <a:ext cx="2548403" cy="121808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060379" y="2163460"/>
            <a:ext cx="4590324" cy="4699412"/>
            <a:chOff x="2019299" y="2121232"/>
            <a:chExt cx="4500726" cy="4607685"/>
          </a:xfrm>
        </p:grpSpPr>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019299" y="2121232"/>
              <a:ext cx="1295401" cy="839076"/>
            </a:xfrm>
            <a:prstGeom prst="rect">
              <a:avLst/>
            </a:prstGeom>
          </p:spPr>
        </p:pic>
        <p:grpSp>
          <p:nvGrpSpPr>
            <p:cNvPr id="9" name="Group 8"/>
            <p:cNvGrpSpPr/>
            <p:nvPr/>
          </p:nvGrpSpPr>
          <p:grpSpPr>
            <a:xfrm>
              <a:off x="2549200" y="3412534"/>
              <a:ext cx="3970825" cy="3316383"/>
              <a:chOff x="2727759" y="3062403"/>
              <a:chExt cx="3970825" cy="3316383"/>
            </a:xfrm>
          </p:grpSpPr>
          <p:sp>
            <p:nvSpPr>
              <p:cNvPr id="6" name="Line Callout 1 5"/>
              <p:cNvSpPr/>
              <p:nvPr/>
            </p:nvSpPr>
            <p:spPr>
              <a:xfrm>
                <a:off x="2727759" y="3062403"/>
                <a:ext cx="3709050" cy="2185218"/>
              </a:xfrm>
              <a:prstGeom prst="borderCallout1">
                <a:avLst>
                  <a:gd name="adj1" fmla="val 17208"/>
                  <a:gd name="adj2" fmla="val -3798"/>
                  <a:gd name="adj3" fmla="val -20666"/>
                  <a:gd name="adj4" fmla="val -9630"/>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“Thanks for posting your question.  Now we have more searchable data in the system on green corn processing.  I’d love to see this happen more often in the future.”</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02243" y="4782445"/>
                <a:ext cx="1596341" cy="1596341"/>
              </a:xfrm>
              <a:prstGeom prst="rect">
                <a:avLst/>
              </a:prstGeom>
            </p:spPr>
          </p:pic>
        </p:grpSp>
      </p:grpSp>
      <p:sp>
        <p:nvSpPr>
          <p:cNvPr id="13" name="Rectangle 12"/>
          <p:cNvSpPr/>
          <p:nvPr/>
        </p:nvSpPr>
        <p:spPr>
          <a:xfrm>
            <a:off x="6917690" y="2486942"/>
            <a:ext cx="5051601" cy="4176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3260" bIns="93260" rtlCol="0" anchor="t" anchorCtr="0"/>
          <a:lstStyle/>
          <a:p>
            <a:pPr marL="291436" indent="-291436">
              <a:buFont typeface="Arial" panose="020B0604020202020204" pitchFamily="34" charset="0"/>
              <a:buChar char="•"/>
            </a:pPr>
            <a:r>
              <a:rPr lang="en-US" sz="2856" dirty="0"/>
              <a:t>Senior manager’s email made it not only safe to ask questions – but admirable.</a:t>
            </a:r>
          </a:p>
          <a:p>
            <a:pPr marL="291436" indent="-291436">
              <a:buFont typeface="Arial" panose="020B0604020202020204" pitchFamily="34" charset="0"/>
              <a:buChar char="•"/>
            </a:pPr>
            <a:r>
              <a:rPr lang="en-US" sz="2856" dirty="0"/>
              <a:t>Community became one of the busiest in the company.</a:t>
            </a:r>
          </a:p>
          <a:p>
            <a:pPr marL="291436" indent="-291436">
              <a:buFont typeface="Arial" panose="020B0604020202020204" pitchFamily="34" charset="0"/>
              <a:buChar char="•"/>
            </a:pPr>
            <a:r>
              <a:rPr lang="en-US" sz="2856" dirty="0"/>
              <a:t>Other communities </a:t>
            </a:r>
            <a:r>
              <a:rPr lang="en-US" sz="2856" dirty="0" smtClean="0"/>
              <a:t>follow </a:t>
            </a:r>
            <a:r>
              <a:rPr lang="en-US" sz="2856" dirty="0"/>
              <a:t>the lead – taking a cue from what worked and what was </a:t>
            </a:r>
            <a:r>
              <a:rPr lang="en-US" sz="2856" dirty="0" smtClean="0"/>
              <a:t>recognized and valued.</a:t>
            </a:r>
            <a:endParaRPr lang="en-US" sz="2856" dirty="0"/>
          </a:p>
          <a:p>
            <a:pPr marL="291436" indent="-291436">
              <a:buFont typeface="Arial" panose="020B0604020202020204" pitchFamily="34" charset="0"/>
              <a:buChar char="•"/>
            </a:pPr>
            <a:endParaRPr lang="en-US" sz="2856" dirty="0"/>
          </a:p>
        </p:txBody>
      </p:sp>
    </p:spTree>
    <p:extLst>
      <p:ext uri="{BB962C8B-B14F-4D97-AF65-F5344CB8AC3E}">
        <p14:creationId xmlns:p14="http://schemas.microsoft.com/office/powerpoint/2010/main" val="1300129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2617" y="1520578"/>
            <a:ext cx="3477056" cy="4739405"/>
            <a:chOff x="533400" y="1066800"/>
            <a:chExt cx="3409188" cy="4646897"/>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2133600"/>
              <a:ext cx="3409188" cy="3580097"/>
            </a:xfrm>
            <a:prstGeom prst="rect">
              <a:avLst/>
            </a:prstGeom>
          </p:spPr>
        </p:pic>
        <p:sp>
          <p:nvSpPr>
            <p:cNvPr id="4" name="Rectangle 3"/>
            <p:cNvSpPr/>
            <p:nvPr/>
          </p:nvSpPr>
          <p:spPr>
            <a:xfrm>
              <a:off x="533400" y="1066800"/>
              <a:ext cx="3409188" cy="1066800"/>
            </a:xfrm>
            <a:prstGeom prst="rect">
              <a:avLst/>
            </a:prstGeom>
            <a:solidFill>
              <a:srgbClr val="F93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64" dirty="0"/>
                <a:t>Do you have a hero culture?</a:t>
              </a:r>
            </a:p>
          </p:txBody>
        </p:sp>
      </p:grpSp>
      <p:sp>
        <p:nvSpPr>
          <p:cNvPr id="7" name="AutoShape 4" descr="data:image/jpeg;base64,/9j/4AAQSkZJRgABAQAAAQABAAD/2wCEAAkGBhQSERUUExQUFRUVFBcUFBUXFBUXFBcUFBQVFRgUFBQXHCYeFxojGRcVHy8gIycpLCwsFR4xNTAqNSYrLCkBCQoKDgwOGg8PGiwcHyQsKSwsLCwsKSksKSwsLCwpLCwsLCwsLCwpKSwpLCwsLCwpKSkpLCwpKSwpLCksKSwsLP/AABEIARMAtwMBIgACEQEDEQH/xAAcAAABBQEBAQAAAAAAAAAAAAAFAAEDBAYCBwj/xABAEAABAwEFBQQIAwcDBQAAAAABAAIDEQQFEiExBhNBUXEiYYGRMjOhsbLB0fBCUnIUI2JzkuHxBySCFRY0U6L/xAAaAQADAQEBAQAAAAAAAAAAAAABAgMABAUG/8QAJxEAAgICAgEEAgIDAAAAAAAAAAECEQMxEiFBEzJRYULRIvCBkaH/2gAMAwEAAhEDEQA/AMGSkEmrui8s+iOSmqu1yQsE5T1SooLbLhblqTQfNFK3QsnxVk8UeM5aDU/JG7JFlyQqwZBrfE+OiNx5ZJJPwc6bl2wjZW8kUhYh9iARSMLIDLURVqMZKtCFcianQrEY1w9is4VG9qYCYGvK7mvBqKimf9u9Yi97s3Tv4T6J+XVekyNQG97Bia5tK4h2c6drqg0FScHZg0l25pBodRkeqZIdpGHJ07gmoiYaqaqcpkQDVSSTrAEumlR0XTFqMmdgpgmqmKAR3KjaTWRo5D3n+yuOQ5z6ynuoFSCOfO+qDdl1B5lGI0Gg0CLtNQudmQXsZRaEZIHYnUojcL8kUBlqByvRIdCaK9E9UQjLGJO5RBLEmFo4cFTtkVW94zV0qCYarBZ51f8AFhmd35+aHI9tVHmDThTyKzocko6cT/ijopUXONPiWKiISKdcFYA6SaidYxyUzEiV01EXyJySdclYYchDhTeE949gV9+hVCMdpPDyc2Z6QYhOSMWTOiAxPojN1TKDXYz0F7LHzRWx8lRgjyBVuN9M0RLsJtjzUzSuIZARVOJFQBZYV0WqvFNkpROiKO4KrLxVgyBU5nIBMttDDjaeYOX396LK4Vv7RZQXZ0pr7fcsXekrXSvLBRpdkPvzQeyuB9NFQhNRdFchyBccBMUiUljDVSXJSRoFioumFcFJpRB5JAVy4piVyVkjNnSjbFUrsJ3TYSKDUfJYSatDsVywWst4e1U4z7UUsllyFdEjAwtZre9wyBJHRL/qDgaEt7wHAn3qk27nSEg1w8ADl5cUTu+5900jEKGuVMqnUgE0qckyja7ISbT6JrFfOYboe/kjQJJqPFYu1WIhwoa0+tQtrc2cYrySrdFHqyhbrS5oNP7oPFfby4jtZUrkOOQ41WntV3h3PWv+VBBcrAa0NeqdR+Sbb8FKKZzhVpxDjSuR7+SvwVw56qb/AKc0HIZqSRtGpaocGXhJhikfyaadTl7ysC9be/HYbM8n8TmtH9VfcCsQ5C7ZbHGkc1XJXRCYBEoc1TgpEJqIgHqkuaJ1jWcpqpFMmEOkxK7jiLjRoJRGzXC8+ll7SsBySBgKRs+MdM0ekudrRp46oWJQ0lrjQHjw/wAJW34EWRPohiFCOq0dicCBVZ4ihyIPQ1RO7Z6ZJGx6s0sNnpopXtyUVjtAoo7wvARtPOmS1icLZTtMWa0Oz8vZWYDS5tcRJ11+S0Wz/oox2GS6CwdTUqVjQVVnaCDi0QqwXqWOwOPQ9yblTF42jQbtVrUMiF1+3AhV5JcRoNSi6FSa2BdsnAQsHEuyHcGn6+1YcrZX7szaHkvrj5AZUHIBZa03e9npNI6hK01stjnFqkyqSmDl0WqMhFFWOXJqpAJ6LCiokkksEaKIuNGipK0N3bJOdm8+A+ZR257kZENM+JOqMsjVEjgnmfgFWa5WsFAKUUpsnJEgxRTxkaI0QtsEWqy1Cxt92ai9ALqrP3/YatJAU38lIvwZexR1Z0KIWdtCobHF2XgaihHgrtkoaEZ8fBSls68b6CUMuEZqnaZcVQUWZAHx14hAbwsrxUsIryIqD80NlERxtkaeyT04UWiui8SwUIQe6LQ1wpK8RvpoRRpNaZOOR4LURXZGD65lNdW/XROkxJzWmWTPjzPkhVvs9TUahTWl9ezAXPNPSyDG5HOtO1nTLv1UkF3OA7by48dAB0AWfZo/JFYZCctCi11Wcuf0zUENmDSe/wCiN3PDQV56dAmgrZLLKkWA3mobTdbJBRzQeo+atu1UwGS6Thsxd5bCxuruzhPI5hY+9dnJYTm3LmMwvY90oprC1woQleNPRaGeUfs8KLSNUxXqF77CxvqWdk92nksNe+z0kJzGXPgpOLWzshmjMEApJy1JAserxxVUzm0yTRVCsGOqueQRdFy4KQCi51WMDLXFhOIeKr2mEOHcUVtEVRRDI/yngaKbVDpmVZBu5y06H3HL6KlGDBaDEfRdVzPHMj3o/tFZMhIOGvQqrfV2GeBkzPTaK+I19oSVdospVTLV32ijSFHaGVr96odYbXjbiGujhxDhwRSzuDsio/R1faILPACcwidigjH4R5BVxBR1ESstj96ZDWXmPB9EUCmIyXEcNF1K7KicmzmyxF7w0cTT+60ZjDQANAq1x2LCC4+kQaDu5q1MVeMeMbOLJPlKjgZlTqGzhWE6JMVVzVM9yjxVWsB24qCexteKEAhWWjJOAiY8+2m2K/HCKc2/RMt9LFVJTeNMtHPJKgQxqnYKIbYrdXXl7kTqHURJhOPZmR7Q4FlHAEVJrmOirW3ZqWJhe4swt1oSTmQNKd62N1epj/Q33BQbQNrZ5B3D4mq3BVZLm7owThUITecRYcXDR31RjDRR2qzh7SOa52rRZdMFy2cSR05hCtmhQywO1aat7wciRz4eaLXbUVYdWmngqV83cQ4Sx1D251GqT7H+ipaNlsT95G7dvPpClY3U5t1FdVUtcJhcA6gLtOR6H5I5HbHSNBBwvFD/AAu7nNVW/Iv2iBzQKSjtNByqRqGk5Goqg4qRSE5RdMqWeepFfNFo7WFjrstpbVklWubwcCD5FXmXmDoQo6OzZq/24UVy7IN4Q46a+CG3bdBeA59cOobTNx7+TVpbMwgU492g7leEXtnJlyeEW4miteXuUEz+2rMQyVSf0laTOaJYs4opseS1ViYN2zIeg33BVr9AEDurfiCpwpE+VsyssiVnKrzOVizDJSWyj0WQnJTNUcklE4p1iSXLU6xjJiz8QiNjmJblwUNmaHAc/sKdtmLHVGhU0MEWXjJTKR4poA5wGXClV0+2SOFC95B1Bc4jyKO2DZuJ8bHnFVzWk9rKpHRNelxxxxOeMVQBSp7wFTi6sTkrM29lVGGqbCR3j2opduz7paOJwt4c3DmBw6pEmx26MvarLheJB0d8ipZIahb5mzkAFC3F+on3DJdHZ+D/ANY8CR80/pMX1EeWy2HAajRdRio5reXhse0tO6JH8LjUHuDtR4rGGylri0ggtJHfUKUoOLHUkys+72SDtsa6mlQPZyUthuKFpxtiYHcDStO8DgrlkgJcGgEkkUHetfd+yjQBvCa/laaDoTx8EYwsznXkzrI6jxVprdFq23JCPwD2n5ppLjiP4adCf8K3pslzRmtAqEp7SPXldBjbib2m8eY6/VZ+X0lOSopHs31h9Uz9DfhCqbQ+od1b8QVuxerZ+hvwhU9o/wDx39W/EF0P2kF7jFk1KIQjJDbLmStbdlyB0Yc+tTmBWlB3rngrLTdAmqovnAJc40GgWtkuOIAk4gNScXBYTaBzcQayoaCSKmpocqn2laacUHHUnQUhmDtDVJD7BUU7/okgmNKNMA2S0lhHJaKzWkOAP33IDGwPbUa/ZUlnlLD3JU6Aer3Z6mP9DfcFDforA/oPiC6uV1bPCecbPhC5vz1D/D4guv8AE5/JmbmsOOVrToKl3RvDxy81tAFjbBeBidiaASRTPlXqr52jk4NZ5O+qnCSSHkm2FLzvpkORq52uEcBzJ4Krd+07JJN2WljjSmYIJPCvArP2+YyFzyO0eA7hlTyVOxscbRGWgnStATSjgammiV5HYVBUejLIbY2ECRsg/EKO6tpQ+Rp4LXoHtSyrGdT7lWauIkHTKmx9iBDpTqOw3u4k+0DzWnQzZyLDZ29XH/6KuW00jfTXA74StHqIJdsqz37G00zdTkBTzJzU9jvFkvonMag5HqsiFcu2cMka4mgFa9CDy8Eim7GcVRqyK6rCXrZd3M5vAZt6HMfTwWuN9Rfn/wDl30WX2jtbHzBzDUYACaEZgnn3ELZKaDjtM19h9Uz9DfhCpbTH/bP6t+IK7YT+6Z+hvwhUdpoi6zlrRUucxoHWRqo/aIvcANmbt3jqn0Rme/kFtFVu2wiGNrBw1PM8SmvS1mOJzgKkacgSaVPcEIrigyfJgnaS9NY2nIZyH2hvzPgsNvd5IT31+iv3tbcLDnVzq+JOpVC72UAK5ckrZ2YY0rCEYOIDuSUlmOZPgkihZvsz93vARLdg+Pv+6IRY3ZjvzRdvDqPbkgibPR7lFLPF/LZ8IXN+GkD+g+IKS6PURfy2/CFxfXqH+HxBdf4kPJkDQ6cFbsVgfIaNGXFx9EeKa7bp3ktBk0Zu+g6rYxxhoAAoBoFKML7KSlQMs2z7G5u7R8h5Ii1jWDIBo7qAKhel8bvstGJ3Hk3rzPcs/a5HTFuMk0exw5Ah4OQ4J3JR0Ik3s2aB7UOo2P8AUfhRxANrh+7YeTq+FEZ+0ENhG5PUN8fiKmvD1Un6HfCVXuA/7dn/AC+JysXj6mT+W74SivaZ7MaxylaVSjkV6zRlxAaKk6Bc6LMaTRC5RmtC+6ZfyHzb9UEvGyPjcA8YSc6VByzHDotJMMWbuweqj/Q34QrCr2D1Uf6G/CFO5wAqcgMye5dK0c72Oo7RCHtc06OBB8Vl7v2mMttoD+6NY2DhXUPPeSKdCFrEFJSC00eNX64skLHek0lp614KazP7I10Wi2z2bDrRvakB4FaD8baN9ow+1CnXS4DKhoOi4JY5KTPQhkjxSImWgjQ0TrjdEapIWx6TAlgfib0WgsuQoVkLvnoacD9lauwS4m96pFnLJHplzj9xF/Lb8IUd/Glnf0HxBS3R6iL+W34Qor/P+3f0HxNXZ+JzeStsuaxudxx08gPqjKzeylqAxRnIntt8qOA8gtItDRpbMRjOJ2LXEa9aq1YrM57wGjQgnkADxWjmu2NxxOaCeJzFetNV0XMibwaK0AHEn3pFD5Gc/gsINtK2rGjvPuRlB9pPRZ+o+5PLQsdj7MSVgA4tc5p86/NErVFiY5oyxNIr1BCy9z3kIZSHZMkpU8nDQ9FrAUIO1QZKmecTB0by17S1w1B+XMI/s3Z3OeH0OFtc+BNKUHNahzAdRVOlWOmFztCWL2vmrNT8rWg9SSfmFrbZa2xtLnHoOJPILz69py5znHUmqGV9UHGu7PQLu9VH/Lb8IQzbKYtschHHCP6ntFPaiV2epj/ls+EKjtTZ8dmc3+Jh8ntPyTy9oi9xgbCzDhzIIoR1GYPVen2O0iRjXjRwB/t5rz1915ZEkrT7H2k4HRu1Yaj9Lvoa+alj6dFMnasJX3ZccR5t7Q8NfZVZYDy9pW3IWSttmwSObyOXQ5j2Kk15FiyhabGH669ySsJKLimVU2jyWJ+E5dVqLrfVtQcxn4LH2WerQeWR6c17FsPspAbLDMWuc57A5wLjhqf4eXcpY4uTofI6RqbnH7iKv/rZ8IUd/wD/AI7+g+JqvgIXtHMBDhJzeQB4HET7B5rtfSOVdsyLSRQgkEGoI1r3I3Ytp5KUcGu79D40yWLva0uZO128cIwGAhjmEsc55FZYzm5jsmgjRNC54tjwJZMLWtfhJGGr3SAigGgAFB3cVyqTWjqeO1Zt59pZODWN78yUNdaXvdVziT96clkNm74kcSZXvc0QiR2MtOeJ3aZTPDhaRnxC5sd/yGx2gmQmRrRI12hbvIw7CMvwuDh4LOd7G9BptL6/6ehm/wCWn4a/p/uqVovmSUBr8ORrkKd3PvWUt9ueJjikka1jbOQGNDmkyveDvWmlQcIbWuVVFab2lE0jG4sItFmbiDm0a12DEyhzOKp0CLmKsP8Af9fs0dr0ryK6st9TxerNW/lcKt8OI8Cgcj3C3Fm9kwYBJgqMFS5wIph9GlMvarV/yPa2ERF4L5g0iNzWvcN3IaBz8hmAc+S1+TcO0gu7/UKRuRhYT3OcPZQrh+3kzhlGxn9Tj4aBZG+5HttAa0vrghAJLMON8rml01RnUCmXHkrVqtTxaHUe7Cy0WeIMywFkzauxClSc8jwol5y+RvRQbN4Pl7T3EnmeHcBw8EnWcP1Ky16XhKx1oYHuFXu3R/IIWl8gH/HD5rVWaEujGZBLRmNRVuoPAop2CUOKTDcd8ysY1rcNGgNGXACnNRWm95JGlr8NDTQcjXmsWLbKyyWh+9lc9sjmNLi00Ec+AYchmRr8l3bLzlMdrPbjc2aFrG4mFzA7dAta4VbniP8AUm5gWHv/AD+v2aqM1XdnndG8uZQGlMxUH7yVO7mEMaHY68d45rnip0c5vZPggVzXi9z+1JITIyZ2Atbu/wB3MWDduGbcIoCKGuJbkKoXZsI9o5q5ln9P91BbrY6Q4iBWgGWVRX36rJXPbXyGAOe7t2MvcaiuMyNbjGXpAEojs49xZIXySSHeyMGMggNjkc0UoBmRSvTgsp30GWLj2Fw+oBGadV2voXDhkQBwB4eYJ8UkxM8Wuy0UOehyK9y2T2vskNjhjfOxrmRgOaQ6oOfcvn1klCjtktYc0Hlr0UVJwdotKKmqPcL1/wBRrLDHjYXS10wNIHi51AB5rGW3ap1pfjLgODWjRo5Dn3lZy7ZxTA7NrtOWajt9zuYKxHLUA/IoTySkPihCO9mhkjY9zXuaC5vouIBIoaj2qxHKMRdQYiAC4akAmgPmfNY6xX0+uHCa8uXijMEjzmaKXMs4BdlmjphwNpgMdKfgJqW9Kq/HZWuriY1wcwRmo1YK0aRyzKERzonYrWOKpGSZKcGuzu84YnEF0TXPaAGktBIFagA9VyGwtoZAwbyRlC6gxyj0KV1dll0TPdifRZ/bK0je2KIHtftkLw0a4WF2J1OQqM+9UXbIttIOXtGyKXfPcxgoAXuIaAK5AuOQzPtRpkLXhjiA7CQ9h1oaEBwPQnPvWO25fvhZrOI3SmWbE6NpaHOihYXuFXEAZlmvJXbimfLcxbQ71tmms5b+LeRMfDh69keadR8k3JhTeWW0l5jdDMQAyTA5r6AEuaHYTzqQo5jZmyOkkMO8iwBznObiYX+rDqnImuVeeSD7CW2yyGJsMdZY7DCyaVtQwEEAwPGQ3mIF2lacUEvcGO9pp30NmhnsZnaeBfZ3Mjn7xG41/wCSbirNzaRv22KNxOKNpJL61Aqd4A1/9QAB6KSyXjD+7DJIzvMW6Ae04wz0sFD2sPGmi7LaGq8lt+9gktErQaXZM7dAaFttmkcfJj2oRRpNnptpFmMBkxQ7gkuc/E3dEl+bi6tPT9qis5s9ojeWGKVj3DeFpa9rntDaYi00qBh9iA7T2HcXCYtDHBA05fiEsJcafqqVo9lrXHLDVksM1HkOkhi3TC6oNN3wIaWrcVsym0S3Q6Ldjc4N3U4cBBbUOIdQjL0q1UbJLHHPhBgZaH1OHEwSuxZ+jWudK9+qz3+m14xOswgbI0zRumc+MVxNabQ+hOWnab5qkLZZ2Wy0xzx7yaS3QPgYARJQRswStdl2GkEnOmqyj4NyZrW2KCB1QI43SOwDRpe7N2FvM6mgT3dNHR27LCA9wdhIIEle2DT8VTmg23Ae59hETgx5tgwuc3GAd1JmW1FelQq2w2IRTh5DnC22nEQMIJxipArkCeCFUrDyb2HrdasLuOYHzSU26qalJK7DR4SYySrtgjIIoaDmVHLknY7IKTbo6scU2HLJLQ4QSa8KZBaOF3ZFSdNKrEWC2UkC1Mdvy0UXaOhwXgnkiGoXcLyPFQxygqRoSgosCVWmP5KlErTAsAv2a0Bpq5S2eISOxNcD3VVJrK8/NQ2VhhnaR6LzQivHmqxl8kJw8otf90xNl3Pb3mLDTCNf2j9npXF+btfpz7ldk2oaxmMMkeBObOQ0MrvBIIx6TwMJeQAa8c6KQbLQGbfkHHvd9qKY9zutKaU7VPzZ9ymds7EWFnaobR+0mjhXeb0TU09HEBly4rrpHHZCdpYhaBASd4Xtbh7Or4XTYqVqWhrCCaakBX7Vb2xmNpDiZZN02n5sD3556UY72Kg7ZqLfb7tF+Nsmo1ZC+EDStMLzlzorVrusSOieS4bp5e0AjCXljmAuyqaBzqUI1zqsEoN2thLJnlsgEDDIatb24xJJEXx9rTHE8drCcq0oV1NtbA1oeXEsdaXWYPGEtMjcXaqDTAcNA7vCr/8AaLA2ZvbLZmlh7Y7LDJJLhjyyGOR5zqc+QCa1bMsexzCwlrpJZS2opinY9jgMshSR1ORA5LWjdl+27QRx2b9pIeWFjHhoaC8iTDhaG19LtDKquMtgIDhoQHA8wRUHyQG0XPvIo4XRuLIyygLiMW7bhaHOFDTQ5UzAVmyXW+NjGCuFkbY2guBFG5BxNPSplXTuS2GhrDttBLAZwHiNr2NeSG9kSBhD3FriMIEjS7Orc6gUK5tO1cTTBibI3fsa9tQyrWveyNuMYq1LpGZNDiASSMjShZtnBFDJZwJC2Vm7cS5pOERCIAEAAUYBnSvE1Vu13AJpI5HVD4wAwgiraPZJUZa9gA9znDijaBTO2bTxOmfAMWNjnhwoKdhrXE65g4qDva7Sie5r4baIxK1rgx2YrgNRQGvYc4DXQmooagJRbKxtm33a3h3lTUUpLhqKU0GHLliOqt3TdYssTYw57mNADS7DUNAAAq1reA4556rMKLMUjUlPG9p0SQMzwF8hKjDVZezJRFqSy632ELjsjTJ0C0zohQUWKs9ocxwI/wA+C1cUpc0E5KGRd2zsi010TsCkZIRxVWp5pjIQojBmG0g0U7XIPZ7Sr8M9UUI0FbMVBecnaZ+tvvC4htFFUkk3k8bQa9sHuyzVEybVG9hd2R9ldg1+81FGchXzUh6VXaeeM89fena9cub3kJqfdFgkuJIvCjSMf3RAxKKJyuQ2iYIgOSRxXTGBRzGma6a9AJ3iTFqQKYuRMVzZRXiOn0TqQu5JJaDZ4AbUuHTKoy1Rv0yKaRnIo8BuZeM1QDUZCntP1R+7bwD2UNMlhZpiOKKXHebW5HxSZMX8bRfFnt8Wa7GAa6Lp0oI08UPkt8YFcQ+ahN/xN1d4DNcnCT0jqlKK2wo15Vmz2wDIrNy7VRcGvPkPmh821Br2WAdST8k6wzfgk8+NeTem2CivbL2fFIZXCgAo09/FYu5NoYXCk3Zd3mjO7Nb+7L2jwjA4U5CjgP6SnjjcX2SyZU1UTURyciD3KQSDoUIhtjTy6tPvCux2muhB6ros5S5j6FIMH3VQB3cB9812Hkf5WMTBiXiVFUn/ACljpz8isYmql4+xVzMeRTNm5lYxPPmFG37yXEk1OKibaEDFph1CbGoWyrlzj/nJExYe/gkqwPOvnROsY+Y0+M8ynSXSQOUkkljD1XRSSWCIKRqSSASQBWbO8tNQSDzBofYkkgE1Oyt7zOe4OkcQBUVzPnqvQrBMXAYs6jPIJJLnl7ii0X7FIakVyqrtc0klgnbCmc8pJIgOS7RSNckkgE4lcVAGA6hJJYxKwU0TyJJIgI6/fikkksY//9k="/>
          <p:cNvSpPr>
            <a:spLocks noChangeAspect="1" noChangeArrowheads="1"/>
          </p:cNvSpPr>
          <p:nvPr/>
        </p:nvSpPr>
        <p:spPr bwMode="auto">
          <a:xfrm>
            <a:off x="159553" y="-147339"/>
            <a:ext cx="310868" cy="3108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dirty="0"/>
          </a:p>
        </p:txBody>
      </p:sp>
      <p:grpSp>
        <p:nvGrpSpPr>
          <p:cNvPr id="14" name="Group 13"/>
          <p:cNvGrpSpPr/>
          <p:nvPr/>
        </p:nvGrpSpPr>
        <p:grpSpPr>
          <a:xfrm>
            <a:off x="4332825" y="1485604"/>
            <a:ext cx="7460826" cy="4774378"/>
            <a:chOff x="4419601" y="1032509"/>
            <a:chExt cx="7315199" cy="4681188"/>
          </a:xfrm>
        </p:grpSpPr>
        <p:grpSp>
          <p:nvGrpSpPr>
            <p:cNvPr id="13" name="Group 12"/>
            <p:cNvGrpSpPr/>
            <p:nvPr/>
          </p:nvGrpSpPr>
          <p:grpSpPr>
            <a:xfrm>
              <a:off x="4419601" y="1032510"/>
              <a:ext cx="2405210" cy="4681187"/>
              <a:chOff x="4419601" y="1032510"/>
              <a:chExt cx="2405210" cy="4681187"/>
            </a:xfrm>
          </p:grpSpPr>
          <p:pic>
            <p:nvPicPr>
              <p:cNvPr id="6" name="Picture 5"/>
              <p:cNvPicPr>
                <a:picLocks noChangeAspect="1"/>
              </p:cNvPicPr>
              <p:nvPr/>
            </p:nvPicPr>
            <p:blipFill>
              <a:blip r:embed="rId4"/>
              <a:stretch>
                <a:fillRect/>
              </a:stretch>
            </p:blipFill>
            <p:spPr>
              <a:xfrm>
                <a:off x="4419601" y="2099310"/>
                <a:ext cx="2405210" cy="3614387"/>
              </a:xfrm>
              <a:prstGeom prst="rect">
                <a:avLst/>
              </a:prstGeom>
            </p:spPr>
          </p:pic>
          <p:sp>
            <p:nvSpPr>
              <p:cNvPr id="9" name="Rectangle 8"/>
              <p:cNvSpPr/>
              <p:nvPr/>
            </p:nvSpPr>
            <p:spPr>
              <a:xfrm>
                <a:off x="4419601" y="1032510"/>
                <a:ext cx="2405210" cy="1066800"/>
              </a:xfrm>
              <a:prstGeom prst="rect">
                <a:avLst/>
              </a:prstGeom>
              <a:solidFill>
                <a:srgbClr val="772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64" dirty="0"/>
                  <a:t>What is valued?</a:t>
                </a:r>
              </a:p>
            </p:txBody>
          </p:sp>
        </p:grpSp>
        <p:sp>
          <p:nvSpPr>
            <p:cNvPr id="11" name="Rectangle 10"/>
            <p:cNvSpPr/>
            <p:nvPr/>
          </p:nvSpPr>
          <p:spPr>
            <a:xfrm>
              <a:off x="6871632" y="1032509"/>
              <a:ext cx="4863168" cy="4681187"/>
            </a:xfrm>
            <a:prstGeom prst="rect">
              <a:avLst/>
            </a:prstGeom>
            <a:solidFill>
              <a:srgbClr val="772C19"/>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559562" rIns="186521" bIns="93260" rtlCol="0" anchor="t" anchorCtr="0"/>
            <a:lstStyle/>
            <a:p>
              <a:pPr algn="ctr"/>
              <a:r>
                <a:rPr lang="en-US" sz="2040" i="1" dirty="0"/>
                <a:t>“For our entire history, we had rewarded the inventor or the person who came up with the good idea. Boundaryless would make heroes out of people who </a:t>
              </a:r>
              <a:r>
                <a:rPr lang="en-US" sz="2040" b="1" i="1" dirty="0"/>
                <a:t>recognized and developed a good idea</a:t>
              </a:r>
              <a:r>
                <a:rPr lang="en-US" sz="2040" i="1" dirty="0"/>
                <a:t>, </a:t>
              </a:r>
              <a:r>
                <a:rPr lang="en-US" sz="2040" b="1" i="1" dirty="0"/>
                <a:t>not just those who came up with one</a:t>
              </a:r>
              <a:r>
                <a:rPr lang="en-US" sz="2040" i="1" dirty="0"/>
                <a:t>. As a result, leaders were encouraged to share the credit for ideas with their teams rather than take full credit themselves. It made a huge difference in how we all related to one another.”</a:t>
              </a:r>
            </a:p>
          </p:txBody>
        </p:sp>
      </p:grpSp>
      <p:sp>
        <p:nvSpPr>
          <p:cNvPr id="8" name="Title 7"/>
          <p:cNvSpPr>
            <a:spLocks noGrp="1"/>
          </p:cNvSpPr>
          <p:nvPr>
            <p:ph type="title"/>
          </p:nvPr>
        </p:nvSpPr>
        <p:spPr/>
        <p:txBody>
          <a:bodyPr/>
          <a:lstStyle/>
          <a:p>
            <a:r>
              <a:rPr lang="en-US" dirty="0" smtClean="0"/>
              <a:t>Social is an HR value</a:t>
            </a:r>
            <a:endParaRPr lang="en-US" dirty="0"/>
          </a:p>
        </p:txBody>
      </p:sp>
    </p:spTree>
    <p:extLst>
      <p:ext uri="{BB962C8B-B14F-4D97-AF65-F5344CB8AC3E}">
        <p14:creationId xmlns:p14="http://schemas.microsoft.com/office/powerpoint/2010/main" val="3854787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23</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2" y="0"/>
            <a:ext cx="12434711" cy="6982167"/>
          </a:xfrm>
          <a:prstGeom prst="rect">
            <a:avLst/>
          </a:prstGeom>
        </p:spPr>
      </p:pic>
      <p:sp>
        <p:nvSpPr>
          <p:cNvPr id="6" name="Rectangle 5"/>
          <p:cNvSpPr/>
          <p:nvPr/>
        </p:nvSpPr>
        <p:spPr>
          <a:xfrm>
            <a:off x="183263" y="296897"/>
            <a:ext cx="6949364" cy="1088037"/>
          </a:xfrm>
          <a:prstGeom prst="rect">
            <a:avLst/>
          </a:prstGeom>
          <a:solidFill>
            <a:srgbClr val="00BC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mj-lt"/>
              </a:rPr>
              <a:t>Social</a:t>
            </a:r>
            <a:r>
              <a:rPr lang="en-US" sz="4400" dirty="0" smtClean="0">
                <a:latin typeface="+mj-lt"/>
              </a:rPr>
              <a:t> </a:t>
            </a:r>
            <a:r>
              <a:rPr lang="en-US" sz="5400" dirty="0" smtClean="0">
                <a:latin typeface="+mj-lt"/>
              </a:rPr>
              <a:t>helps you scale</a:t>
            </a:r>
            <a:endParaRPr lang="en-US" sz="4400" dirty="0">
              <a:latin typeface="+mj-lt"/>
            </a:endParaRPr>
          </a:p>
        </p:txBody>
      </p:sp>
      <p:sp>
        <p:nvSpPr>
          <p:cNvPr id="5" name="Rectangle 4"/>
          <p:cNvSpPr/>
          <p:nvPr/>
        </p:nvSpPr>
        <p:spPr>
          <a:xfrm>
            <a:off x="3109311" y="2008281"/>
            <a:ext cx="9038960" cy="4754828"/>
          </a:xfrm>
          <a:prstGeom prst="rect">
            <a:avLst/>
          </a:prstGeom>
          <a:solidFill>
            <a:srgbClr val="00BC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274320" bIns="91440" rtlCol="0" anchor="t" anchorCtr="0"/>
          <a:lstStyle/>
          <a:p>
            <a:pPr marL="457200" indent="-457200">
              <a:buFont typeface="Arial" panose="020B0604020202020204" pitchFamily="34" charset="0"/>
              <a:buChar char="•"/>
            </a:pPr>
            <a:r>
              <a:rPr lang="en-US" sz="4000" dirty="0" smtClean="0">
                <a:latin typeface="+mj-lt"/>
              </a:rPr>
              <a:t>True conviction among top leaders</a:t>
            </a:r>
          </a:p>
          <a:p>
            <a:pPr marL="457200" indent="-457200">
              <a:buFont typeface="Arial" panose="020B0604020202020204" pitchFamily="34" charset="0"/>
              <a:buChar char="•"/>
            </a:pPr>
            <a:r>
              <a:rPr lang="en-US" sz="4000" dirty="0" smtClean="0">
                <a:latin typeface="+mj-lt"/>
              </a:rPr>
              <a:t>Encouraging “both sides” of helping events</a:t>
            </a:r>
          </a:p>
          <a:p>
            <a:pPr marL="457200" indent="-457200">
              <a:buFont typeface="Arial" panose="020B0604020202020204" pitchFamily="34" charset="0"/>
              <a:buChar char="•"/>
            </a:pPr>
            <a:r>
              <a:rPr lang="en-US" sz="4000" dirty="0" smtClean="0">
                <a:latin typeface="+mj-lt"/>
              </a:rPr>
              <a:t>Reinforce norms with formal processes and roles (e.g. design reviews)</a:t>
            </a:r>
          </a:p>
          <a:p>
            <a:pPr marL="457200" indent="-457200">
              <a:buFont typeface="Arial" panose="020B0604020202020204" pitchFamily="34" charset="0"/>
              <a:buChar char="•"/>
            </a:pPr>
            <a:r>
              <a:rPr lang="en-US" sz="4000" dirty="0" smtClean="0">
                <a:latin typeface="+mj-lt"/>
              </a:rPr>
              <a:t>Leave slack in employee’s schedules</a:t>
            </a:r>
            <a:endParaRPr lang="en-US" sz="4000" dirty="0">
              <a:latin typeface="+mj-lt"/>
            </a:endParaRPr>
          </a:p>
        </p:txBody>
      </p:sp>
    </p:spTree>
    <p:extLst>
      <p:ext uri="{BB962C8B-B14F-4D97-AF65-F5344CB8AC3E}">
        <p14:creationId xmlns:p14="http://schemas.microsoft.com/office/powerpoint/2010/main" val="3718314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lfie that broke Twitter: Ellen DeGeneres' selfie with stars Jennifer Lawrence, Bradley Cooper and Meryl Streep (using her Oscars sponsor Samsung Galaxy phone) crashed the social networking site after it was retweeted 2 million ti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4" y="-26852"/>
            <a:ext cx="12511287" cy="7021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3124" y="5600359"/>
            <a:ext cx="4937845" cy="1115962"/>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88" dirty="0" smtClean="0">
                <a:latin typeface="+mj-lt"/>
              </a:rPr>
              <a:t>#3 Recruit friends</a:t>
            </a:r>
            <a:endParaRPr lang="en-US" sz="4488" dirty="0">
              <a:latin typeface="+mj-lt"/>
            </a:endParaRPr>
          </a:p>
        </p:txBody>
      </p:sp>
    </p:spTree>
    <p:extLst>
      <p:ext uri="{BB962C8B-B14F-4D97-AF65-F5344CB8AC3E}">
        <p14:creationId xmlns:p14="http://schemas.microsoft.com/office/powerpoint/2010/main" val="255790582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25</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4199" y="-1"/>
            <a:ext cx="10541394" cy="6994525"/>
          </a:xfrm>
          <a:prstGeom prst="rect">
            <a:avLst/>
          </a:prstGeom>
        </p:spPr>
      </p:pic>
      <p:sp>
        <p:nvSpPr>
          <p:cNvPr id="5" name="Rectangle 4"/>
          <p:cNvSpPr/>
          <p:nvPr/>
        </p:nvSpPr>
        <p:spPr>
          <a:xfrm>
            <a:off x="881" y="-68859"/>
            <a:ext cx="3341829" cy="706726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mj-lt"/>
              </a:rPr>
              <a:t>Leaders model the behavior</a:t>
            </a:r>
          </a:p>
        </p:txBody>
      </p:sp>
      <p:grpSp>
        <p:nvGrpSpPr>
          <p:cNvPr id="7" name="Group 6"/>
          <p:cNvGrpSpPr/>
          <p:nvPr/>
        </p:nvGrpSpPr>
        <p:grpSpPr>
          <a:xfrm>
            <a:off x="3886728" y="699452"/>
            <a:ext cx="8506120" cy="5606868"/>
            <a:chOff x="3810000" y="685800"/>
            <a:chExt cx="8340090" cy="5497428"/>
          </a:xfrm>
        </p:grpSpPr>
        <p:sp>
          <p:nvSpPr>
            <p:cNvPr id="3" name="Rectangle 2"/>
            <p:cNvSpPr/>
            <p:nvPr/>
          </p:nvSpPr>
          <p:spPr>
            <a:xfrm>
              <a:off x="3810000" y="685800"/>
              <a:ext cx="7848600" cy="5486400"/>
            </a:xfrm>
            <a:prstGeom prst="rect">
              <a:avLst/>
            </a:prstGeom>
            <a:solidFill>
              <a:srgbClr val="40B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6302" rtlCol="0" anchor="t" anchorCtr="0"/>
            <a:lstStyle/>
            <a:p>
              <a:pPr algn="ctr"/>
              <a:r>
                <a:rPr lang="en-US" sz="5507" dirty="0">
                  <a:solidFill>
                    <a:schemeClr val="tx1"/>
                  </a:solidFill>
                </a:rPr>
                <a:t>“</a:t>
              </a:r>
              <a:r>
                <a:rPr lang="en-US" sz="5507" i="1" dirty="0">
                  <a:solidFill>
                    <a:schemeClr val="tx1"/>
                  </a:solidFill>
                </a:rPr>
                <a:t>No involvement by leaders, </a:t>
              </a:r>
            </a:p>
            <a:p>
              <a:pPr algn="ctr"/>
              <a:r>
                <a:rPr lang="en-US" sz="5507" i="1" dirty="0">
                  <a:solidFill>
                    <a:schemeClr val="tx1"/>
                  </a:solidFill>
                </a:rPr>
                <a:t>no commitment by employees.</a:t>
              </a:r>
            </a:p>
            <a:p>
              <a:pPr algn="ctr"/>
              <a:r>
                <a:rPr lang="en-US" sz="5507" i="1" dirty="0">
                  <a:solidFill>
                    <a:schemeClr val="tx1"/>
                  </a:solidFill>
                </a:rPr>
                <a:t>No exceptions</a:t>
              </a:r>
              <a:r>
                <a:rPr lang="en-US" sz="5507" dirty="0">
                  <a:solidFill>
                    <a:schemeClr val="tx1"/>
                  </a:solidFill>
                </a:rPr>
                <a:t>.”</a:t>
              </a:r>
            </a:p>
          </p:txBody>
        </p:sp>
        <p:sp>
          <p:nvSpPr>
            <p:cNvPr id="6" name="Rectangle 5"/>
            <p:cNvSpPr/>
            <p:nvPr/>
          </p:nvSpPr>
          <p:spPr>
            <a:xfrm>
              <a:off x="6054090" y="5525869"/>
              <a:ext cx="6096000" cy="657359"/>
            </a:xfrm>
            <a:prstGeom prst="rect">
              <a:avLst/>
            </a:prstGeom>
          </p:spPr>
          <p:txBody>
            <a:bodyPr>
              <a:spAutoFit/>
            </a:bodyPr>
            <a:lstStyle/>
            <a:p>
              <a:r>
                <a:rPr lang="en-US" sz="1836" dirty="0"/>
                <a:t>Vala Afshar, Chief Marketing and Customer Officer at Enterasys</a:t>
              </a:r>
            </a:p>
          </p:txBody>
        </p:sp>
      </p:grpSp>
    </p:spTree>
    <p:extLst>
      <p:ext uri="{BB962C8B-B14F-4D97-AF65-F5344CB8AC3E}">
        <p14:creationId xmlns:p14="http://schemas.microsoft.com/office/powerpoint/2010/main" val="2680461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getting leaders engaged</a:t>
            </a:r>
            <a:endParaRPr lang="en-US" dirty="0"/>
          </a:p>
        </p:txBody>
      </p:sp>
      <p:sp>
        <p:nvSpPr>
          <p:cNvPr id="3" name="Text Placeholder 2"/>
          <p:cNvSpPr>
            <a:spLocks noGrp="1"/>
          </p:cNvSpPr>
          <p:nvPr>
            <p:ph type="body" sz="quarter" idx="10"/>
          </p:nvPr>
        </p:nvSpPr>
        <p:spPr>
          <a:xfrm>
            <a:off x="274638" y="1212850"/>
            <a:ext cx="11887200" cy="5613845"/>
          </a:xfrm>
        </p:spPr>
        <p:txBody>
          <a:bodyPr/>
          <a:lstStyle/>
          <a:p>
            <a:r>
              <a:rPr lang="en-US" dirty="0" smtClean="0"/>
              <a:t>Jams – targeted, real time collaboration</a:t>
            </a:r>
          </a:p>
          <a:p>
            <a:r>
              <a:rPr lang="en-US" dirty="0" smtClean="0"/>
              <a:t>Focused messaging – e.g. travel logs</a:t>
            </a:r>
          </a:p>
          <a:p>
            <a:r>
              <a:rPr lang="en-US" dirty="0" smtClean="0"/>
              <a:t>“Like” what ever they do</a:t>
            </a:r>
          </a:p>
          <a:p>
            <a:r>
              <a:rPr lang="en-US" dirty="0" smtClean="0"/>
              <a:t>Make it easy</a:t>
            </a:r>
          </a:p>
          <a:p>
            <a:pPr lvl="1"/>
            <a:r>
              <a:rPr lang="en-US" dirty="0" smtClean="0"/>
              <a:t>Mobile</a:t>
            </a:r>
            <a:endParaRPr lang="en-US" dirty="0"/>
          </a:p>
          <a:p>
            <a:pPr lvl="1"/>
            <a:r>
              <a:rPr lang="en-US" dirty="0" smtClean="0"/>
              <a:t>Start where they are: keep it in the comfort zone</a:t>
            </a:r>
          </a:p>
          <a:p>
            <a:r>
              <a:rPr lang="en-US" dirty="0" smtClean="0"/>
              <a:t>Find an ally – it only takes one … with one success</a:t>
            </a:r>
          </a:p>
          <a:p>
            <a:endParaRPr lang="en-US" dirty="0" smtClean="0"/>
          </a:p>
          <a:p>
            <a:endParaRPr lang="en-US" dirty="0"/>
          </a:p>
        </p:txBody>
      </p:sp>
    </p:spTree>
    <p:extLst>
      <p:ext uri="{BB962C8B-B14F-4D97-AF65-F5344CB8AC3E}">
        <p14:creationId xmlns:p14="http://schemas.microsoft.com/office/powerpoint/2010/main" val="39691147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1087"/>
            <a:ext cx="12434712" cy="7025612"/>
          </a:xfrm>
          <a:prstGeom prst="rect">
            <a:avLst/>
          </a:prstGeom>
        </p:spPr>
      </p:pic>
      <p:sp>
        <p:nvSpPr>
          <p:cNvPr id="4" name="Rectangle 3"/>
          <p:cNvSpPr/>
          <p:nvPr/>
        </p:nvSpPr>
        <p:spPr bwMode="auto">
          <a:xfrm>
            <a:off x="410979" y="178624"/>
            <a:ext cx="11750793" cy="6606189"/>
          </a:xfrm>
          <a:prstGeom prst="rect">
            <a:avLst/>
          </a:prstGeom>
          <a:solidFill>
            <a:srgbClr val="56AED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6637" rIns="0" bIns="46637" numCol="1" rtlCol="0" anchor="ctr" anchorCtr="0" compatLnSpc="1">
            <a:prstTxWarp prst="textNoShape">
              <a:avLst/>
            </a:prstTxWarp>
          </a:bodyPr>
          <a:lstStyle/>
          <a:p>
            <a:pPr defTabSz="932472" fontAlgn="base">
              <a:spcBef>
                <a:spcPct val="0"/>
              </a:spcBef>
              <a:spcAft>
                <a:spcPct val="0"/>
              </a:spcAft>
            </a:pPr>
            <a:r>
              <a:rPr lang="en-US" sz="2800" dirty="0" smtClean="0">
                <a:gradFill>
                  <a:gsLst>
                    <a:gs pos="0">
                      <a:srgbClr val="FFFFFF"/>
                    </a:gs>
                    <a:gs pos="100000">
                      <a:srgbClr val="FFFFFF"/>
                    </a:gs>
                  </a:gsLst>
                  <a:lin ang="5400000" scaled="0"/>
                </a:gradFill>
              </a:rPr>
              <a:t>A word of caution from Sam Marshall:</a:t>
            </a:r>
          </a:p>
          <a:p>
            <a:pPr defTabSz="932472" fontAlgn="base">
              <a:spcBef>
                <a:spcPct val="0"/>
              </a:spcBef>
              <a:spcAft>
                <a:spcPct val="0"/>
              </a:spcAft>
            </a:pPr>
            <a:endParaRPr lang="en-US" sz="2800" dirty="0"/>
          </a:p>
          <a:p>
            <a:pPr defTabSz="932472" fontAlgn="base">
              <a:spcBef>
                <a:spcPct val="0"/>
              </a:spcBef>
              <a:spcAft>
                <a:spcPct val="0"/>
              </a:spcAft>
            </a:pPr>
            <a:r>
              <a:rPr lang="en-US" sz="2800" dirty="0" smtClean="0"/>
              <a:t>[Social networks] </a:t>
            </a:r>
            <a:r>
              <a:rPr lang="en-US" sz="2800" dirty="0"/>
              <a:t>appeal because they do away with power and hierarchy. </a:t>
            </a:r>
            <a:endParaRPr lang="en-US" sz="2800" dirty="0" smtClean="0"/>
          </a:p>
          <a:p>
            <a:pPr defTabSz="932472" fontAlgn="base">
              <a:spcBef>
                <a:spcPct val="0"/>
              </a:spcBef>
              <a:spcAft>
                <a:spcPct val="0"/>
              </a:spcAft>
            </a:pPr>
            <a:endParaRPr lang="en-US" sz="2800" dirty="0"/>
          </a:p>
          <a:p>
            <a:pPr defTabSz="932472" fontAlgn="base">
              <a:spcBef>
                <a:spcPct val="0"/>
              </a:spcBef>
              <a:spcAft>
                <a:spcPct val="0"/>
              </a:spcAft>
            </a:pPr>
            <a:r>
              <a:rPr lang="en-US" sz="2800" dirty="0" smtClean="0"/>
              <a:t>On </a:t>
            </a:r>
            <a:r>
              <a:rPr lang="en-US" sz="2800" dirty="0"/>
              <a:t>the other hand, they seem to need leadership support before they take off. </a:t>
            </a:r>
            <a:endParaRPr lang="en-US" sz="2800" dirty="0" smtClean="0"/>
          </a:p>
          <a:p>
            <a:pPr defTabSz="932472" fontAlgn="base">
              <a:spcBef>
                <a:spcPct val="0"/>
              </a:spcBef>
              <a:spcAft>
                <a:spcPct val="0"/>
              </a:spcAft>
            </a:pPr>
            <a:endParaRPr lang="en-US" sz="2800" dirty="0"/>
          </a:p>
          <a:p>
            <a:pPr defTabSz="932472" fontAlgn="base">
              <a:spcBef>
                <a:spcPct val="0"/>
              </a:spcBef>
              <a:spcAft>
                <a:spcPct val="0"/>
              </a:spcAft>
            </a:pPr>
            <a:r>
              <a:rPr lang="en-US" sz="2800" dirty="0" smtClean="0"/>
              <a:t>Isn’t </a:t>
            </a:r>
            <a:r>
              <a:rPr lang="en-US" sz="2800" dirty="0"/>
              <a:t>that asking turkeys to vote for Christmas? </a:t>
            </a:r>
            <a:endParaRPr lang="en-US" sz="2800" dirty="0" smtClean="0"/>
          </a:p>
          <a:p>
            <a:pPr defTabSz="932472" fontAlgn="base">
              <a:spcBef>
                <a:spcPct val="0"/>
              </a:spcBef>
              <a:spcAft>
                <a:spcPct val="0"/>
              </a:spcAft>
            </a:pPr>
            <a:endParaRPr lang="en-US" sz="2800" dirty="0" smtClean="0"/>
          </a:p>
          <a:p>
            <a:pPr defTabSz="932472" fontAlgn="base">
              <a:spcBef>
                <a:spcPct val="0"/>
              </a:spcBef>
              <a:spcAft>
                <a:spcPct val="0"/>
              </a:spcAft>
            </a:pPr>
            <a:r>
              <a:rPr lang="en-US" sz="3200" dirty="0" smtClean="0"/>
              <a:t>No </a:t>
            </a:r>
            <a:r>
              <a:rPr lang="en-US" sz="3200" dirty="0"/>
              <a:t>wonder some leaders are wary of them. We’d do much better if our claims about ESNs were less about workplace revolution and </a:t>
            </a:r>
            <a:r>
              <a:rPr lang="en-US" sz="3200" b="1" dirty="0"/>
              <a:t>more about improving working life for everyone</a:t>
            </a:r>
            <a:r>
              <a:rPr lang="en-US" sz="3200" dirty="0"/>
              <a:t>.</a:t>
            </a:r>
            <a:endParaRPr lang="en-US" sz="3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035807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8782896" y="6482888"/>
            <a:ext cx="2797810" cy="372394"/>
          </a:xfrm>
          <a:prstGeom prst="rect">
            <a:avLst/>
          </a:prstGeom>
        </p:spPr>
        <p:txBody>
          <a:bodyPr/>
          <a:lstStyle/>
          <a:p>
            <a:fld id="{EA7C8D44-3667-46F6-9772-CC52308E2A7F}" type="slidenum">
              <a:rPr kumimoji="0" lang="en-US" smtClean="0"/>
              <a:pPr/>
              <a:t>28</a:t>
            </a:fld>
            <a:endParaRPr kumimoji="0" lang="en-US"/>
          </a:p>
        </p:txBody>
      </p:sp>
      <p:pic>
        <p:nvPicPr>
          <p:cNvPr id="8" name="Picture 5" descr="C:\Users\Susan Hanley\AppData\Local\Microsoft\Windows\Temporary Internet Files\Content.IE5\8O2UPDWT\MP900185223[1].jpg"/>
          <p:cNvPicPr>
            <a:picLocks noGrp="1" noChangeAspect="1" noChangeArrowheads="1"/>
          </p:cNvPicPr>
          <p:nvPr>
            <p:ph idx="4294967295"/>
          </p:nvPr>
        </p:nvPicPr>
        <p:blipFill rotWithShape="1">
          <a:blip r:embed="rId3" cstate="email">
            <a:extLst>
              <a:ext uri="{28A0092B-C50C-407E-A947-70E740481C1C}">
                <a14:useLocalDpi xmlns:a14="http://schemas.microsoft.com/office/drawing/2010/main"/>
              </a:ext>
            </a:extLst>
          </a:blip>
          <a:srcRect/>
          <a:stretch/>
        </p:blipFill>
        <p:spPr bwMode="auto">
          <a:xfrm>
            <a:off x="5951582" y="-1"/>
            <a:ext cx="6484507" cy="6994525"/>
          </a:xfrm>
          <a:prstGeom prst="rect">
            <a:avLst/>
          </a:prstGeom>
          <a:blipFill>
            <a:blip r:embed="rId4">
              <a:extLst>
                <a:ext uri="{28A0092B-C50C-407E-A947-70E740481C1C}">
                  <a14:useLocalDpi xmlns:a14="http://schemas.microsoft.com/office/drawing/2010/main"/>
                </a:ext>
              </a:extLst>
            </a:blip>
            <a:tile tx="0" ty="0" sx="100000" sy="100000" flip="none" algn="tl"/>
          </a:blipFill>
          <a:extLst/>
        </p:spPr>
      </p:pic>
      <p:sp>
        <p:nvSpPr>
          <p:cNvPr id="4" name="Rectangle 3"/>
          <p:cNvSpPr/>
          <p:nvPr/>
        </p:nvSpPr>
        <p:spPr>
          <a:xfrm>
            <a:off x="882" y="-1"/>
            <a:ext cx="5950699" cy="6994525"/>
          </a:xfrm>
          <a:prstGeom prst="rect">
            <a:avLst/>
          </a:prstGeom>
          <a:solidFill>
            <a:srgbClr val="6B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31" dirty="0">
                <a:latin typeface="+mj-lt"/>
              </a:rPr>
              <a:t>It </a:t>
            </a:r>
            <a:r>
              <a:rPr lang="en-US" sz="6731" dirty="0">
                <a:latin typeface="+mj-lt"/>
                <a:cs typeface="Segoe UI" panose="020B0502040204020203" pitchFamily="34" charset="0"/>
              </a:rPr>
              <a:t>takes</a:t>
            </a:r>
            <a:r>
              <a:rPr lang="en-US" sz="6731" dirty="0">
                <a:latin typeface="+mj-lt"/>
              </a:rPr>
              <a:t> </a:t>
            </a:r>
          </a:p>
          <a:p>
            <a:pPr algn="ctr"/>
            <a:r>
              <a:rPr lang="en-US" sz="6731" dirty="0">
                <a:latin typeface="+mj-lt"/>
              </a:rPr>
              <a:t>a village</a:t>
            </a:r>
          </a:p>
        </p:txBody>
      </p:sp>
      <p:grpSp>
        <p:nvGrpSpPr>
          <p:cNvPr id="11" name="Group 10"/>
          <p:cNvGrpSpPr/>
          <p:nvPr/>
        </p:nvGrpSpPr>
        <p:grpSpPr>
          <a:xfrm>
            <a:off x="890195" y="1753352"/>
            <a:ext cx="4023316" cy="3847007"/>
            <a:chOff x="890195" y="1753352"/>
            <a:chExt cx="4023316" cy="3847007"/>
          </a:xfrm>
        </p:grpSpPr>
        <p:cxnSp>
          <p:nvCxnSpPr>
            <p:cNvPr id="3" name="Straight Connector 2"/>
            <p:cNvCxnSpPr/>
            <p:nvPr/>
          </p:nvCxnSpPr>
          <p:spPr>
            <a:xfrm>
              <a:off x="890195" y="1759921"/>
              <a:ext cx="4023316" cy="3840438"/>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90195" y="1753352"/>
              <a:ext cx="4023316" cy="3822701"/>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3074" name="Picture 2" descr="http://2.bp.blogspot.com/-c2U3HUQZVy8/UV7KI2bodLI/AAAAAAAAA4g/DJEEmv-FmNY/s1600/galaxy_universe-normal.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24"/>
          <a:stretch/>
        </p:blipFill>
        <p:spPr bwMode="auto">
          <a:xfrm>
            <a:off x="5669603" y="-22580"/>
            <a:ext cx="6766486" cy="699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039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iki-images.enotes.com/c/c4/Super_Hero_Squad_Sho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05153" y="0"/>
            <a:ext cx="5231322" cy="6994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0" y="0"/>
            <a:ext cx="7205153" cy="6994525"/>
          </a:xfrm>
          <a:prstGeom prst="rect">
            <a:avLst/>
          </a:prstGeom>
          <a:solidFill>
            <a:srgbClr val="174B9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1189092" y="296897"/>
            <a:ext cx="4937706" cy="904863"/>
          </a:xfrm>
          <a:prstGeom prst="rect">
            <a:avLst/>
          </a:prstGeom>
          <a:noFill/>
        </p:spPr>
        <p:txBody>
          <a:bodyPr wrap="square" lIns="182880" tIns="146304" rIns="182880" bIns="146304" rtlCol="0">
            <a:spAutoFit/>
          </a:bodyPr>
          <a:lstStyle/>
          <a:p>
            <a:pPr algn="ctr">
              <a:lnSpc>
                <a:spcPct val="90000"/>
              </a:lnSpc>
              <a:spcAft>
                <a:spcPts val="600"/>
              </a:spcAft>
            </a:pPr>
            <a:r>
              <a:rPr lang="en-US" sz="4400" dirty="0" smtClean="0">
                <a:solidFill>
                  <a:srgbClr val="FFC000"/>
                </a:solidFill>
                <a:latin typeface="Snap ITC" panose="04040A07060A02020202" pitchFamily="82" charset="0"/>
              </a:rPr>
              <a:t>Champions</a:t>
            </a:r>
          </a:p>
        </p:txBody>
      </p:sp>
      <p:sp>
        <p:nvSpPr>
          <p:cNvPr id="7" name="TextBox 6"/>
          <p:cNvSpPr txBox="1"/>
          <p:nvPr/>
        </p:nvSpPr>
        <p:spPr>
          <a:xfrm>
            <a:off x="457580" y="1119848"/>
            <a:ext cx="6400730" cy="5219891"/>
          </a:xfrm>
          <a:prstGeom prst="rect">
            <a:avLst/>
          </a:prstGeom>
          <a:noFill/>
        </p:spPr>
        <p:txBody>
          <a:bodyPr wrap="square" lIns="182880" tIns="146304" rIns="182880" bIns="146304" rtlCol="0">
            <a:spAutoFit/>
          </a:bodyPr>
          <a:lstStyle/>
          <a:p>
            <a:pPr marL="342900" indent="-342900">
              <a:buFont typeface="Arial" panose="020B0604020202020204" pitchFamily="34" charset="0"/>
              <a:buChar char="•"/>
            </a:pPr>
            <a:r>
              <a:rPr lang="en-US" sz="3200" dirty="0" smtClean="0">
                <a:solidFill>
                  <a:schemeClr val="bg1"/>
                </a:solidFill>
                <a:latin typeface="+mj-lt"/>
              </a:rPr>
              <a:t>Encourage and promote people and conversations</a:t>
            </a:r>
          </a:p>
          <a:p>
            <a:pPr marL="342900" indent="-342900">
              <a:buFont typeface="Arial" panose="020B0604020202020204" pitchFamily="34" charset="0"/>
              <a:buChar char="•"/>
            </a:pPr>
            <a:r>
              <a:rPr lang="en-US" sz="3200" dirty="0">
                <a:solidFill>
                  <a:schemeClr val="bg1"/>
                </a:solidFill>
                <a:latin typeface="+mj-lt"/>
              </a:rPr>
              <a:t>Monitor conversations</a:t>
            </a:r>
          </a:p>
          <a:p>
            <a:pPr marL="342900" indent="-342900">
              <a:buFont typeface="Arial" panose="020B0604020202020204" pitchFamily="34" charset="0"/>
              <a:buChar char="•"/>
            </a:pPr>
            <a:r>
              <a:rPr lang="en-US" sz="3200" dirty="0">
                <a:solidFill>
                  <a:schemeClr val="bg1"/>
                </a:solidFill>
                <a:latin typeface="+mj-lt"/>
              </a:rPr>
              <a:t>Curate stories</a:t>
            </a:r>
          </a:p>
          <a:p>
            <a:pPr marL="342900" indent="-342900">
              <a:buFont typeface="Arial" panose="020B0604020202020204" pitchFamily="34" charset="0"/>
              <a:buChar char="•"/>
            </a:pPr>
            <a:r>
              <a:rPr lang="en-US" sz="3200" dirty="0">
                <a:solidFill>
                  <a:schemeClr val="bg1"/>
                </a:solidFill>
                <a:latin typeface="+mj-lt"/>
              </a:rPr>
              <a:t>Celebrate successes</a:t>
            </a:r>
          </a:p>
          <a:p>
            <a:pPr marL="342900" indent="-342900">
              <a:buFont typeface="Arial" panose="020B0604020202020204" pitchFamily="34" charset="0"/>
              <a:buChar char="•"/>
            </a:pPr>
            <a:r>
              <a:rPr lang="en-US" sz="3200" dirty="0">
                <a:solidFill>
                  <a:schemeClr val="bg1"/>
                </a:solidFill>
                <a:latin typeface="+mj-lt"/>
              </a:rPr>
              <a:t>Handle negative situations</a:t>
            </a:r>
          </a:p>
          <a:p>
            <a:pPr marL="342900" indent="-342900">
              <a:buFont typeface="Arial" panose="020B0604020202020204" pitchFamily="34" charset="0"/>
              <a:buChar char="•"/>
            </a:pPr>
            <a:r>
              <a:rPr lang="en-US" sz="3200" dirty="0" smtClean="0">
                <a:solidFill>
                  <a:schemeClr val="bg1"/>
                </a:solidFill>
                <a:latin typeface="+mj-lt"/>
              </a:rPr>
              <a:t>Educate and welcome</a:t>
            </a:r>
            <a:endParaRPr lang="en-US" sz="3200" dirty="0">
              <a:solidFill>
                <a:schemeClr val="bg1"/>
              </a:solidFill>
              <a:latin typeface="+mj-lt"/>
            </a:endParaRPr>
          </a:p>
          <a:p>
            <a:pPr marL="342900" indent="-342900">
              <a:buFont typeface="Arial" panose="020B0604020202020204" pitchFamily="34" charset="0"/>
              <a:buChar char="•"/>
            </a:pPr>
            <a:r>
              <a:rPr lang="en-US" sz="3200" dirty="0">
                <a:solidFill>
                  <a:schemeClr val="bg1"/>
                </a:solidFill>
                <a:latin typeface="+mj-lt"/>
              </a:rPr>
              <a:t>Nurture members – inspire engagement</a:t>
            </a:r>
          </a:p>
          <a:p>
            <a:pPr marL="342900" indent="-342900">
              <a:buFont typeface="Arial" panose="020B0604020202020204" pitchFamily="34" charset="0"/>
              <a:buChar char="•"/>
            </a:pPr>
            <a:r>
              <a:rPr lang="en-US" sz="3200" dirty="0">
                <a:solidFill>
                  <a:schemeClr val="bg1"/>
                </a:solidFill>
                <a:latin typeface="+mj-lt"/>
              </a:rPr>
              <a:t>Remove </a:t>
            </a:r>
            <a:r>
              <a:rPr lang="en-US" sz="3200" dirty="0" smtClean="0">
                <a:solidFill>
                  <a:schemeClr val="bg1"/>
                </a:solidFill>
                <a:latin typeface="+mj-lt"/>
              </a:rPr>
              <a:t>roadblocks</a:t>
            </a:r>
          </a:p>
        </p:txBody>
      </p:sp>
    </p:spTree>
    <p:extLst>
      <p:ext uri="{BB962C8B-B14F-4D97-AF65-F5344CB8AC3E}">
        <p14:creationId xmlns:p14="http://schemas.microsoft.com/office/powerpoint/2010/main" val="37035780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4532" y="484783"/>
            <a:ext cx="4321189" cy="586254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49" y="578194"/>
            <a:ext cx="4341070" cy="558476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2736" y="488072"/>
            <a:ext cx="5119511" cy="622814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27960" y="1331194"/>
            <a:ext cx="5963592" cy="5014561"/>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2061" y="1572980"/>
            <a:ext cx="4138556" cy="4914535"/>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48653" y="1034731"/>
            <a:ext cx="4128947" cy="5108794"/>
          </a:xfrm>
          <a:prstGeom prst="rect">
            <a:avLst/>
          </a:prstGeom>
        </p:spPr>
      </p:pic>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23649" y="797518"/>
            <a:ext cx="4500859" cy="5802706"/>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01" y="0"/>
            <a:ext cx="12435374" cy="6994525"/>
          </a:xfrm>
          <a:prstGeom prst="rect">
            <a:avLst/>
          </a:prstGeom>
        </p:spPr>
      </p:pic>
    </p:spTree>
    <p:extLst>
      <p:ext uri="{BB962C8B-B14F-4D97-AF65-F5344CB8AC3E}">
        <p14:creationId xmlns:p14="http://schemas.microsoft.com/office/powerpoint/2010/main" val="3303860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par>
                          <p:cTn id="23" fill="hold">
                            <p:stCondLst>
                              <p:cond delay="4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par>
                          <p:cTn id="31" fill="hold">
                            <p:stCondLst>
                              <p:cond delay="65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6309355" cy="5441490"/>
          </a:xfrm>
        </p:spPr>
        <p:txBody>
          <a:bodyPr/>
          <a:lstStyle/>
          <a:p>
            <a:r>
              <a:rPr lang="en-US" sz="2800" dirty="0"/>
              <a:t>Strong organizational and multitasking skills</a:t>
            </a:r>
          </a:p>
          <a:p>
            <a:r>
              <a:rPr lang="en-US" sz="2800" dirty="0"/>
              <a:t>Approachable, empathetic, and patient </a:t>
            </a:r>
          </a:p>
          <a:p>
            <a:r>
              <a:rPr lang="en-US" sz="2800" dirty="0"/>
              <a:t>Inspired by people</a:t>
            </a:r>
          </a:p>
          <a:p>
            <a:r>
              <a:rPr lang="en-US" sz="2800" dirty="0"/>
              <a:t>Inspires others</a:t>
            </a:r>
          </a:p>
          <a:p>
            <a:r>
              <a:rPr lang="en-US" sz="2800" dirty="0"/>
              <a:t>Transparent and diplomatic</a:t>
            </a:r>
          </a:p>
          <a:p>
            <a:r>
              <a:rPr lang="en-US" sz="2800" dirty="0"/>
              <a:t>Expertise or experience in the community subject area </a:t>
            </a:r>
          </a:p>
          <a:p>
            <a:r>
              <a:rPr lang="en-US" sz="2800" dirty="0"/>
              <a:t>Confident and passionate about the vision </a:t>
            </a:r>
          </a:p>
          <a:p>
            <a:r>
              <a:rPr lang="en-US" sz="2800" dirty="0"/>
              <a:t>Comfortable with </a:t>
            </a:r>
            <a:r>
              <a:rPr lang="en-US" sz="2800" dirty="0" smtClean="0"/>
              <a:t>technology</a:t>
            </a:r>
            <a:endParaRPr lang="en-US" sz="2800" dirty="0"/>
          </a:p>
        </p:txBody>
      </p:sp>
      <p:sp>
        <p:nvSpPr>
          <p:cNvPr id="2" name="Title 1"/>
          <p:cNvSpPr>
            <a:spLocks noGrp="1"/>
          </p:cNvSpPr>
          <p:nvPr>
            <p:ph type="title"/>
          </p:nvPr>
        </p:nvSpPr>
        <p:spPr/>
        <p:txBody>
          <a:bodyPr/>
          <a:lstStyle/>
          <a:p>
            <a:r>
              <a:rPr lang="en-US" dirty="0" smtClean="0"/>
              <a:t>Who makes a good champion?</a:t>
            </a:r>
            <a:endParaRPr lang="en-US" dirty="0"/>
          </a:p>
        </p:txBody>
      </p:sp>
      <p:sp>
        <p:nvSpPr>
          <p:cNvPr id="3" name="Slide Number Placeholder 2"/>
          <p:cNvSpPr>
            <a:spLocks noGrp="1"/>
          </p:cNvSpPr>
          <p:nvPr>
            <p:ph type="sldNum" sz="quarter" idx="4294967295"/>
          </p:nvPr>
        </p:nvSpPr>
        <p:spPr>
          <a:xfrm>
            <a:off x="10875963" y="6483350"/>
            <a:ext cx="1560512" cy="371475"/>
          </a:xfrm>
          <a:prstGeom prst="rect">
            <a:avLst/>
          </a:prstGeom>
        </p:spPr>
        <p:txBody>
          <a:bodyPr/>
          <a:lstStyle/>
          <a:p>
            <a:fld id="{4FAB73BC-B049-4115-A692-8D63A059BFB8}" type="slidenum">
              <a:rPr lang="en-US" smtClean="0"/>
              <a:pPr/>
              <a:t>30</a:t>
            </a:fld>
            <a:endParaRPr lang="en-US" dirty="0"/>
          </a:p>
        </p:txBody>
      </p:sp>
      <p:pic>
        <p:nvPicPr>
          <p:cNvPr id="10" name="Content Placeholder 9"/>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6449039" y="1127087"/>
            <a:ext cx="5715164" cy="5698355"/>
          </a:xfrm>
          <a:prstGeom prst="rect">
            <a:avLst/>
          </a:prstGeom>
        </p:spPr>
      </p:pic>
    </p:spTree>
    <p:extLst>
      <p:ext uri="{BB962C8B-B14F-4D97-AF65-F5344CB8AC3E}">
        <p14:creationId xmlns:p14="http://schemas.microsoft.com/office/powerpoint/2010/main" val="316011178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38248"/>
          </a:xfrm>
        </p:spPr>
        <p:txBody>
          <a:bodyPr/>
          <a:lstStyle/>
          <a:p>
            <a:r>
              <a:rPr lang="en-US" sz="2800" dirty="0" smtClean="0"/>
              <a:t>Nothing happens without a readiness to change.</a:t>
            </a:r>
          </a:p>
          <a:p>
            <a:r>
              <a:rPr lang="en-US" sz="2800" dirty="0" smtClean="0"/>
              <a:t>It’s important to replace old habits with new ones.</a:t>
            </a:r>
          </a:p>
          <a:p>
            <a:r>
              <a:rPr lang="en-US" sz="2800" dirty="0" smtClean="0"/>
              <a:t>Peer support and pressure drive change.</a:t>
            </a:r>
          </a:p>
          <a:p>
            <a:r>
              <a:rPr lang="en-US" sz="2800" dirty="0" smtClean="0"/>
              <a:t>Sponsorship deepens commitment and sparks results.</a:t>
            </a:r>
          </a:p>
          <a:p>
            <a:r>
              <a:rPr lang="en-US" sz="2800" dirty="0" smtClean="0"/>
              <a:t>Community without hierarchy is a catalyst for change.</a:t>
            </a:r>
          </a:p>
          <a:p>
            <a:r>
              <a:rPr lang="en-US" sz="2800" dirty="0" smtClean="0"/>
              <a:t>You are the company you keep.</a:t>
            </a:r>
          </a:p>
          <a:p>
            <a:r>
              <a:rPr lang="en-US" sz="2800" dirty="0" smtClean="0"/>
              <a:t>Continuous introspection is key.</a:t>
            </a:r>
          </a:p>
          <a:p>
            <a:r>
              <a:rPr lang="en-US" sz="2800" dirty="0" smtClean="0"/>
              <a:t>Changes in practice may represent breakthroughs.</a:t>
            </a:r>
          </a:p>
          <a:p>
            <a:r>
              <a:rPr lang="en-US" sz="2800" dirty="0" smtClean="0"/>
              <a:t>It pays to acknowledge small wins.</a:t>
            </a:r>
          </a:p>
          <a:p>
            <a:r>
              <a:rPr lang="en-US" sz="2800" dirty="0" smtClean="0"/>
              <a:t>The goal is progress, not perfection.</a:t>
            </a:r>
            <a:endParaRPr lang="en-US" sz="2800" dirty="0"/>
          </a:p>
        </p:txBody>
      </p:sp>
      <p:sp>
        <p:nvSpPr>
          <p:cNvPr id="3" name="Title 2"/>
          <p:cNvSpPr>
            <a:spLocks noGrp="1"/>
          </p:cNvSpPr>
          <p:nvPr>
            <p:ph type="title"/>
          </p:nvPr>
        </p:nvSpPr>
        <p:spPr/>
        <p:txBody>
          <a:bodyPr/>
          <a:lstStyle/>
          <a:p>
            <a:r>
              <a:rPr lang="en-US" dirty="0" smtClean="0"/>
              <a:t>Why does this work?</a:t>
            </a:r>
            <a:endParaRPr lang="en-US" dirty="0"/>
          </a:p>
        </p:txBody>
      </p:sp>
      <p:sp>
        <p:nvSpPr>
          <p:cNvPr id="4" name="TextBox 3"/>
          <p:cNvSpPr txBox="1"/>
          <p:nvPr/>
        </p:nvSpPr>
        <p:spPr>
          <a:xfrm>
            <a:off x="1829165" y="6051098"/>
            <a:ext cx="10241168"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Harvard Business Review: Managing Change One Day at a Time, July-August 2014</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87472" y="5691798"/>
            <a:ext cx="874366" cy="1123780"/>
          </a:xfrm>
          <a:prstGeom prst="rect">
            <a:avLst/>
          </a:prstGeom>
        </p:spPr>
      </p:pic>
      <p:sp>
        <p:nvSpPr>
          <p:cNvPr id="6" name="Rectangle 5"/>
          <p:cNvSpPr/>
          <p:nvPr/>
        </p:nvSpPr>
        <p:spPr>
          <a:xfrm>
            <a:off x="4389457" y="6477904"/>
            <a:ext cx="6898015" cy="369332"/>
          </a:xfrm>
          <a:prstGeom prst="rect">
            <a:avLst/>
          </a:prstGeom>
        </p:spPr>
        <p:txBody>
          <a:bodyPr wrap="square">
            <a:spAutoFit/>
          </a:bodyPr>
          <a:lstStyle/>
          <a:p>
            <a:r>
              <a:rPr lang="en-US" dirty="0"/>
              <a:t>http://hbr.org/2014/07/managing-change-one-day-at-a-time/ar/1</a:t>
            </a:r>
          </a:p>
        </p:txBody>
      </p:sp>
    </p:spTree>
    <p:extLst>
      <p:ext uri="{BB962C8B-B14F-4D97-AF65-F5344CB8AC3E}">
        <p14:creationId xmlns:p14="http://schemas.microsoft.com/office/powerpoint/2010/main" val="504605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3" t="-317" b="-17618"/>
          <a:stretch/>
        </p:blipFill>
        <p:spPr>
          <a:xfrm>
            <a:off x="-386" y="-68859"/>
            <a:ext cx="12436475" cy="8384904"/>
          </a:xfrm>
          <a:prstGeom prst="rect">
            <a:avLst/>
          </a:prstGeom>
        </p:spPr>
      </p:pic>
      <p:sp>
        <p:nvSpPr>
          <p:cNvPr id="3" name="Rectangle 2"/>
          <p:cNvSpPr/>
          <p:nvPr/>
        </p:nvSpPr>
        <p:spPr bwMode="auto">
          <a:xfrm>
            <a:off x="5943920" y="205458"/>
            <a:ext cx="6126413" cy="914390"/>
          </a:xfrm>
          <a:prstGeom prst="rect">
            <a:avLst/>
          </a:prstGeom>
          <a:solidFill>
            <a:srgbClr val="FFC000">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Celebrate your champions</a:t>
            </a:r>
            <a:endParaRPr lang="en-US" sz="4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9198403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66"/>
            <a:ext cx="12435703" cy="6995091"/>
          </a:xfrm>
          <a:prstGeom prst="rect">
            <a:avLst/>
          </a:prstGeom>
        </p:spPr>
      </p:pic>
      <p:sp>
        <p:nvSpPr>
          <p:cNvPr id="5" name="Rectangle 4"/>
          <p:cNvSpPr/>
          <p:nvPr/>
        </p:nvSpPr>
        <p:spPr>
          <a:xfrm>
            <a:off x="183124" y="5691798"/>
            <a:ext cx="12069453" cy="1115962"/>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88" dirty="0" smtClean="0">
                <a:latin typeface="+mj-lt"/>
              </a:rPr>
              <a:t>#4 Understand the </a:t>
            </a:r>
            <a:r>
              <a:rPr lang="en-US" sz="4488" dirty="0">
                <a:latin typeface="+mj-lt"/>
              </a:rPr>
              <a:t>comfort zone for your users</a:t>
            </a:r>
          </a:p>
        </p:txBody>
      </p:sp>
    </p:spTree>
    <p:extLst>
      <p:ext uri="{BB962C8B-B14F-4D97-AF65-F5344CB8AC3E}">
        <p14:creationId xmlns:p14="http://schemas.microsoft.com/office/powerpoint/2010/main" val="301941913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34</a:t>
            </a:fld>
            <a:endParaRPr kumimoji="0" lang="en-US" dirty="0"/>
          </a:p>
        </p:txBody>
      </p:sp>
      <p:pic>
        <p:nvPicPr>
          <p:cNvPr id="3" name="Content Placeholder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29" y="-77716"/>
            <a:ext cx="12531608" cy="707224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4539" y="1554338"/>
            <a:ext cx="2389796" cy="2389796"/>
          </a:xfrm>
          <a:prstGeom prst="rect">
            <a:avLst/>
          </a:prstGeom>
        </p:spPr>
      </p:pic>
      <p:sp>
        <p:nvSpPr>
          <p:cNvPr id="5" name="Rectangle 4"/>
          <p:cNvSpPr/>
          <p:nvPr/>
        </p:nvSpPr>
        <p:spPr>
          <a:xfrm>
            <a:off x="332474" y="445947"/>
            <a:ext cx="5828771" cy="6217356"/>
          </a:xfrm>
          <a:prstGeom prst="rect">
            <a:avLst/>
          </a:prstGeom>
          <a:solidFill>
            <a:srgbClr val="5C7151">
              <a:alpha val="8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4000" dirty="0">
                <a:latin typeface="+mj-lt"/>
              </a:rPr>
              <a:t>If you want to remove a big barrier to getting people to engage with social tools, find a way to </a:t>
            </a:r>
            <a:r>
              <a:rPr lang="en-US" sz="4000" b="1" dirty="0" smtClean="0">
                <a:latin typeface="+mj-lt"/>
              </a:rPr>
              <a:t>keep </a:t>
            </a:r>
            <a:r>
              <a:rPr lang="en-US" sz="4000" b="1" dirty="0">
                <a:latin typeface="+mj-lt"/>
              </a:rPr>
              <a:t>your users in their COMFORT ZONE,</a:t>
            </a:r>
            <a:r>
              <a:rPr lang="en-US" sz="4000" dirty="0">
                <a:latin typeface="+mj-lt"/>
              </a:rPr>
              <a:t> </a:t>
            </a:r>
            <a:endParaRPr lang="en-US" sz="4000" dirty="0" smtClean="0">
              <a:latin typeface="+mj-lt"/>
            </a:endParaRPr>
          </a:p>
          <a:p>
            <a:pPr algn="ctr">
              <a:defRPr/>
            </a:pPr>
            <a:r>
              <a:rPr lang="en-US" sz="4000" dirty="0" smtClean="0">
                <a:latin typeface="+mj-lt"/>
              </a:rPr>
              <a:t>even </a:t>
            </a:r>
            <a:r>
              <a:rPr lang="en-US" sz="4000" dirty="0">
                <a:latin typeface="+mj-lt"/>
              </a:rPr>
              <a:t>if it’s only just to get started.</a:t>
            </a:r>
          </a:p>
        </p:txBody>
      </p:sp>
    </p:spTree>
    <p:extLst>
      <p:ext uri="{BB962C8B-B14F-4D97-AF65-F5344CB8AC3E}">
        <p14:creationId xmlns:p14="http://schemas.microsoft.com/office/powerpoint/2010/main" val="2694410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E-mail Integration</a:t>
            </a:r>
          </a:p>
        </p:txBody>
      </p:sp>
      <p:sp>
        <p:nvSpPr>
          <p:cNvPr id="3" name="Text Placeholder 2"/>
          <p:cNvSpPr>
            <a:spLocks noGrp="1"/>
          </p:cNvSpPr>
          <p:nvPr>
            <p:ph type="body" sz="quarter" idx="10"/>
          </p:nvPr>
        </p:nvSpPr>
        <p:spPr>
          <a:xfrm>
            <a:off x="274639" y="1212849"/>
            <a:ext cx="5486399" cy="5576911"/>
          </a:xfrm>
        </p:spPr>
        <p:txBody>
          <a:bodyPr/>
          <a:lstStyle/>
          <a:p>
            <a:r>
              <a:rPr lang="en-US" dirty="0" smtClean="0"/>
              <a:t>Organizational Goals</a:t>
            </a:r>
          </a:p>
          <a:p>
            <a:r>
              <a:rPr lang="en-US" sz="3200" b="1" dirty="0">
                <a:solidFill>
                  <a:srgbClr val="000000"/>
                </a:solidFill>
              </a:rPr>
              <a:t>Engage congregations </a:t>
            </a:r>
            <a:r>
              <a:rPr lang="en-US" sz="3200" dirty="0">
                <a:solidFill>
                  <a:srgbClr val="000000"/>
                </a:solidFill>
              </a:rPr>
              <a:t>in communities of practice focused on expanding the reach of the Union</a:t>
            </a:r>
          </a:p>
          <a:p>
            <a:r>
              <a:rPr lang="en-US" sz="3200" b="1" dirty="0">
                <a:solidFill>
                  <a:srgbClr val="000000"/>
                </a:solidFill>
              </a:rPr>
              <a:t>Build inventory of practices </a:t>
            </a:r>
            <a:r>
              <a:rPr lang="en-US" sz="3200" dirty="0">
                <a:solidFill>
                  <a:srgbClr val="000000"/>
                </a:solidFill>
              </a:rPr>
              <a:t>and expertise on core topics</a:t>
            </a:r>
          </a:p>
          <a:p>
            <a:r>
              <a:rPr lang="en-US" sz="3200" dirty="0">
                <a:solidFill>
                  <a:srgbClr val="000000"/>
                </a:solidFill>
              </a:rPr>
              <a:t>Help congregations function better as sacred communities by </a:t>
            </a:r>
            <a:r>
              <a:rPr lang="en-US" sz="3200" b="1" dirty="0">
                <a:solidFill>
                  <a:srgbClr val="000000"/>
                </a:solidFill>
              </a:rPr>
              <a:t>providing opportunities to collaborate with </a:t>
            </a:r>
            <a:r>
              <a:rPr lang="en-US" sz="3200" b="1" dirty="0" smtClean="0">
                <a:solidFill>
                  <a:srgbClr val="000000"/>
                </a:solidFill>
              </a:rPr>
              <a:t>others</a:t>
            </a:r>
            <a:endParaRPr lang="en-US" sz="3200" b="1" dirty="0">
              <a:solidFill>
                <a:srgbClr val="000000"/>
              </a:solidFill>
            </a:endParaRPr>
          </a:p>
        </p:txBody>
      </p:sp>
      <p:sp>
        <p:nvSpPr>
          <p:cNvPr id="4" name="Text Placeholder 3"/>
          <p:cNvSpPr>
            <a:spLocks noGrp="1"/>
          </p:cNvSpPr>
          <p:nvPr>
            <p:ph type="body" sz="quarter" idx="11"/>
          </p:nvPr>
        </p:nvSpPr>
        <p:spPr>
          <a:xfrm>
            <a:off x="6675439" y="1212849"/>
            <a:ext cx="5486399" cy="4899803"/>
          </a:xfrm>
        </p:spPr>
        <p:txBody>
          <a:bodyPr/>
          <a:lstStyle/>
          <a:p>
            <a:r>
              <a:rPr lang="en-US" dirty="0" smtClean="0"/>
              <a:t>Solution</a:t>
            </a:r>
          </a:p>
          <a:p>
            <a:r>
              <a:rPr lang="en-US" sz="3200" dirty="0">
                <a:solidFill>
                  <a:srgbClr val="000000"/>
                </a:solidFill>
              </a:rPr>
              <a:t>The </a:t>
            </a:r>
            <a:r>
              <a:rPr lang="en-US" sz="3200" dirty="0" smtClean="0">
                <a:solidFill>
                  <a:srgbClr val="000000"/>
                </a:solidFill>
              </a:rPr>
              <a:t>Tent: Extranet </a:t>
            </a:r>
            <a:endParaRPr lang="en-US" sz="3200" dirty="0">
              <a:solidFill>
                <a:srgbClr val="000000"/>
              </a:solidFill>
            </a:endParaRPr>
          </a:p>
          <a:p>
            <a:r>
              <a:rPr lang="en-US" sz="3200" dirty="0">
                <a:solidFill>
                  <a:srgbClr val="000000"/>
                </a:solidFill>
              </a:rPr>
              <a:t>Community Sites based on SharePoint 2013 Online </a:t>
            </a:r>
            <a:endParaRPr lang="en-US" sz="3200" dirty="0" smtClean="0">
              <a:solidFill>
                <a:srgbClr val="000000"/>
              </a:solidFill>
            </a:endParaRPr>
          </a:p>
          <a:p>
            <a:r>
              <a:rPr lang="en-US" sz="3200" dirty="0" smtClean="0">
                <a:solidFill>
                  <a:srgbClr val="000000"/>
                </a:solidFill>
              </a:rPr>
              <a:t>Connects </a:t>
            </a:r>
            <a:r>
              <a:rPr lang="en-US" sz="3200" dirty="0">
                <a:solidFill>
                  <a:srgbClr val="000000"/>
                </a:solidFill>
              </a:rPr>
              <a:t>different groups by </a:t>
            </a:r>
            <a:r>
              <a:rPr lang="en-US" sz="3200" b="1" dirty="0">
                <a:solidFill>
                  <a:srgbClr val="000000"/>
                </a:solidFill>
              </a:rPr>
              <a:t>role</a:t>
            </a:r>
            <a:r>
              <a:rPr lang="en-US" sz="3200" dirty="0">
                <a:solidFill>
                  <a:srgbClr val="000000"/>
                </a:solidFill>
              </a:rPr>
              <a:t> (Temple Administrators), by </a:t>
            </a:r>
            <a:r>
              <a:rPr lang="en-US" sz="3200" b="1" dirty="0">
                <a:solidFill>
                  <a:srgbClr val="000000"/>
                </a:solidFill>
              </a:rPr>
              <a:t>topic </a:t>
            </a:r>
            <a:r>
              <a:rPr lang="en-US" sz="3200" dirty="0">
                <a:solidFill>
                  <a:srgbClr val="000000"/>
                </a:solidFill>
              </a:rPr>
              <a:t>(Fundraising), or by </a:t>
            </a:r>
            <a:r>
              <a:rPr lang="en-US" sz="3200" b="1" dirty="0">
                <a:solidFill>
                  <a:srgbClr val="000000"/>
                </a:solidFill>
              </a:rPr>
              <a:t>attribute</a:t>
            </a:r>
            <a:r>
              <a:rPr lang="en-US" sz="3200" dirty="0">
                <a:solidFill>
                  <a:srgbClr val="000000"/>
                </a:solidFill>
              </a:rPr>
              <a:t> (small congregations)</a:t>
            </a:r>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970"/>
          <a:stretch/>
        </p:blipFill>
        <p:spPr>
          <a:xfrm>
            <a:off x="9033661" y="300138"/>
            <a:ext cx="3402814" cy="658335"/>
          </a:xfrm>
          <a:prstGeom prst="rect">
            <a:avLst/>
          </a:prstGeom>
        </p:spPr>
      </p:pic>
    </p:spTree>
    <p:extLst>
      <p:ext uri="{BB962C8B-B14F-4D97-AF65-F5344CB8AC3E}">
        <p14:creationId xmlns:p14="http://schemas.microsoft.com/office/powerpoint/2010/main" val="590243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 what happened?</a:t>
            </a:r>
            <a:endParaRPr lang="en-US" dirty="0"/>
          </a:p>
        </p:txBody>
      </p:sp>
      <p:sp>
        <p:nvSpPr>
          <p:cNvPr id="2" name="Text Placeholder 1"/>
          <p:cNvSpPr>
            <a:spLocks noGrp="1"/>
          </p:cNvSpPr>
          <p:nvPr>
            <p:ph type="body" sz="quarter" idx="10"/>
          </p:nvPr>
        </p:nvSpPr>
        <p:spPr/>
        <p:txBody>
          <a:bodyPr/>
          <a:lstStyle/>
          <a:p>
            <a:r>
              <a:rPr lang="en-US" dirty="0" smtClean="0"/>
              <a:t>They had the right stuff …	</a:t>
            </a:r>
            <a:endParaRPr lang="en-US" dirty="0"/>
          </a:p>
        </p:txBody>
      </p:sp>
      <p:sp>
        <p:nvSpPr>
          <p:cNvPr id="3" name="Text Placeholder 2"/>
          <p:cNvSpPr>
            <a:spLocks noGrp="1"/>
          </p:cNvSpPr>
          <p:nvPr>
            <p:ph type="body" sz="quarter" idx="11"/>
          </p:nvPr>
        </p:nvSpPr>
        <p:spPr/>
        <p:txBody>
          <a:bodyPr/>
          <a:lstStyle/>
          <a:p>
            <a:r>
              <a:rPr lang="en-US" dirty="0" smtClean="0"/>
              <a:t>The initial reality …</a:t>
            </a:r>
            <a:endParaRPr lang="en-US" dirty="0"/>
          </a:p>
        </p:txBody>
      </p:sp>
      <p:sp>
        <p:nvSpPr>
          <p:cNvPr id="5" name="Content Placeholder 4"/>
          <p:cNvSpPr>
            <a:spLocks noGrp="1"/>
          </p:cNvSpPr>
          <p:nvPr>
            <p:ph sz="quarter" idx="4294967295"/>
          </p:nvPr>
        </p:nvSpPr>
        <p:spPr>
          <a:xfrm>
            <a:off x="405456" y="1787525"/>
            <a:ext cx="5492750" cy="4708981"/>
          </a:xfrm>
        </p:spPr>
        <p:txBody>
          <a:bodyPr/>
          <a:lstStyle/>
          <a:p>
            <a:r>
              <a:rPr lang="en-US" sz="2800" dirty="0" smtClean="0"/>
              <a:t>Existing solution no longer supported – so people have to change</a:t>
            </a:r>
          </a:p>
          <a:p>
            <a:r>
              <a:rPr lang="en-US" sz="2800" dirty="0" smtClean="0"/>
              <a:t>New solution provided enhanced functionality – especially SEARCH</a:t>
            </a:r>
          </a:p>
          <a:p>
            <a:r>
              <a:rPr lang="en-US" sz="2800" dirty="0" smtClean="0"/>
              <a:t>Existing communities – both in real life and online – with real need to connect</a:t>
            </a:r>
          </a:p>
          <a:p>
            <a:r>
              <a:rPr lang="en-US" sz="2800" dirty="0" smtClean="0"/>
              <a:t>Designated moderators to support and engage</a:t>
            </a:r>
          </a:p>
        </p:txBody>
      </p:sp>
      <p:pic>
        <p:nvPicPr>
          <p:cNvPr id="8" name="Content Placeholder 7"/>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7315505" y="2388346"/>
            <a:ext cx="3128962" cy="3127375"/>
          </a:xfrm>
        </p:spPr>
      </p:pic>
    </p:spTree>
    <p:extLst>
      <p:ext uri="{BB962C8B-B14F-4D97-AF65-F5344CB8AC3E}">
        <p14:creationId xmlns:p14="http://schemas.microsoft.com/office/powerpoint/2010/main" val="1024970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Until, … connect to email!</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3588" y="1578359"/>
            <a:ext cx="5293474" cy="5027829"/>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372" y="1436184"/>
            <a:ext cx="6013057" cy="3524102"/>
          </a:xfrm>
          <a:prstGeom prst="rect">
            <a:avLst/>
          </a:prstGeom>
        </p:spPr>
      </p:pic>
    </p:spTree>
    <p:extLst>
      <p:ext uri="{BB962C8B-B14F-4D97-AF65-F5344CB8AC3E}">
        <p14:creationId xmlns:p14="http://schemas.microsoft.com/office/powerpoint/2010/main" val="231720888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it’s only going to get better!</a:t>
            </a:r>
            <a:endParaRPr lang="en-US" dirty="0"/>
          </a:p>
        </p:txBody>
      </p:sp>
      <p:pic>
        <p:nvPicPr>
          <p:cNvPr id="1028" name="Picture 4" descr="http://officeblogs.blob.core.windows.net/wp-content/2014/03/ES_Outlook_06_resize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604" y="1341894"/>
            <a:ext cx="8947959" cy="502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3344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Now … results!</a:t>
            </a:r>
            <a:endParaRPr lang="en-US" dirty="0"/>
          </a:p>
        </p:txBody>
      </p:sp>
      <p:sp>
        <p:nvSpPr>
          <p:cNvPr id="18" name="Freeform 17"/>
          <p:cNvSpPr/>
          <p:nvPr/>
        </p:nvSpPr>
        <p:spPr>
          <a:xfrm>
            <a:off x="4156572" y="1181218"/>
            <a:ext cx="4321141"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Provides validation to board, saves time</a:t>
            </a:r>
            <a:r>
              <a:rPr lang="en-US" sz="2040" dirty="0" smtClean="0"/>
              <a:t>, </a:t>
            </a:r>
            <a:r>
              <a:rPr lang="en-US" sz="2040" dirty="0"/>
              <a:t>eliminates false starts</a:t>
            </a:r>
          </a:p>
        </p:txBody>
      </p:sp>
      <p:sp>
        <p:nvSpPr>
          <p:cNvPr id="19" name="Freeform 18"/>
          <p:cNvSpPr/>
          <p:nvPr/>
        </p:nvSpPr>
        <p:spPr>
          <a:xfrm>
            <a:off x="420878" y="1079010"/>
            <a:ext cx="3743466" cy="1046016"/>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4323" tIns="97693" rIns="144323" bIns="97693" numCol="1" spcCol="1270" anchor="ctr" anchorCtr="0">
            <a:noAutofit/>
          </a:bodyPr>
          <a:lstStyle/>
          <a:p>
            <a:pPr algn="ctr" defTabSz="1088029">
              <a:lnSpc>
                <a:spcPct val="90000"/>
              </a:lnSpc>
              <a:spcBef>
                <a:spcPct val="0"/>
              </a:spcBef>
              <a:spcAft>
                <a:spcPct val="35000"/>
              </a:spcAft>
            </a:pPr>
            <a:r>
              <a:rPr lang="en-US" sz="2448" dirty="0"/>
              <a:t>Benchmarking/Best Practices</a:t>
            </a:r>
          </a:p>
        </p:txBody>
      </p:sp>
      <p:sp>
        <p:nvSpPr>
          <p:cNvPr id="20" name="Freeform 19"/>
          <p:cNvSpPr/>
          <p:nvPr/>
        </p:nvSpPr>
        <p:spPr>
          <a:xfrm>
            <a:off x="4164345" y="2172719"/>
            <a:ext cx="4221403" cy="1237443"/>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and money for not just the original poster – but for other members with similar issues</a:t>
            </a:r>
          </a:p>
        </p:txBody>
      </p:sp>
      <p:sp>
        <p:nvSpPr>
          <p:cNvPr id="21" name="Freeform 20"/>
          <p:cNvSpPr/>
          <p:nvPr/>
        </p:nvSpPr>
        <p:spPr>
          <a:xfrm>
            <a:off x="420878" y="2167046"/>
            <a:ext cx="3743466" cy="1214422"/>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Document Sharing/Document Starters</a:t>
            </a:r>
          </a:p>
        </p:txBody>
      </p:sp>
      <p:sp>
        <p:nvSpPr>
          <p:cNvPr id="22" name="Freeform 21"/>
          <p:cNvSpPr/>
          <p:nvPr/>
        </p:nvSpPr>
        <p:spPr>
          <a:xfrm>
            <a:off x="4156572" y="3544853"/>
            <a:ext cx="4321140" cy="1220130"/>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and money, improves quality of outcomes, avoid potential litigation, increase revenue</a:t>
            </a:r>
          </a:p>
        </p:txBody>
      </p:sp>
      <p:sp>
        <p:nvSpPr>
          <p:cNvPr id="23" name="Freeform 22"/>
          <p:cNvSpPr/>
          <p:nvPr/>
        </p:nvSpPr>
        <p:spPr>
          <a:xfrm>
            <a:off x="413105" y="3491863"/>
            <a:ext cx="3743466" cy="1323353"/>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Information Sharing </a:t>
            </a:r>
          </a:p>
        </p:txBody>
      </p:sp>
      <p:sp>
        <p:nvSpPr>
          <p:cNvPr id="24" name="Freeform 23"/>
          <p:cNvSpPr/>
          <p:nvPr/>
        </p:nvSpPr>
        <p:spPr>
          <a:xfrm>
            <a:off x="4156572" y="4964856"/>
            <a:ext cx="4321141"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and money, improves quality of outcomes</a:t>
            </a:r>
          </a:p>
        </p:txBody>
      </p:sp>
      <p:sp>
        <p:nvSpPr>
          <p:cNvPr id="25" name="Freeform 24"/>
          <p:cNvSpPr/>
          <p:nvPr/>
        </p:nvSpPr>
        <p:spPr>
          <a:xfrm>
            <a:off x="420878" y="4911086"/>
            <a:ext cx="3743466" cy="890584"/>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Help/Locate Expertise </a:t>
            </a:r>
          </a:p>
        </p:txBody>
      </p:sp>
      <p:sp>
        <p:nvSpPr>
          <p:cNvPr id="26" name="Freeform 25"/>
          <p:cNvSpPr/>
          <p:nvPr/>
        </p:nvSpPr>
        <p:spPr>
          <a:xfrm>
            <a:off x="4156572" y="5986533"/>
            <a:ext cx="4229176"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increases connections among members</a:t>
            </a:r>
          </a:p>
        </p:txBody>
      </p:sp>
      <p:sp>
        <p:nvSpPr>
          <p:cNvPr id="27" name="Freeform 26"/>
          <p:cNvSpPr/>
          <p:nvPr/>
        </p:nvSpPr>
        <p:spPr>
          <a:xfrm>
            <a:off x="420878" y="5939091"/>
            <a:ext cx="3743466" cy="941414"/>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Resource Gathering/ Expense Sharing </a:t>
            </a:r>
          </a:p>
        </p:txBody>
      </p:sp>
      <p:sp>
        <p:nvSpPr>
          <p:cNvPr id="28" name="Freeform 27"/>
          <p:cNvSpPr/>
          <p:nvPr/>
        </p:nvSpPr>
        <p:spPr>
          <a:xfrm>
            <a:off x="8346890" y="1181218"/>
            <a:ext cx="3997760"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233149" lvl="1" indent="-233149" defTabSz="453346">
              <a:lnSpc>
                <a:spcPct val="90000"/>
              </a:lnSpc>
              <a:spcBef>
                <a:spcPct val="0"/>
              </a:spcBef>
              <a:spcAft>
                <a:spcPct val="15000"/>
              </a:spcAft>
              <a:buChar char="••"/>
            </a:pPr>
            <a:r>
              <a:rPr lang="en-US" sz="2040" dirty="0"/>
              <a:t>Do you provide these services?</a:t>
            </a:r>
          </a:p>
          <a:p>
            <a:pPr marL="233149" lvl="1" indent="-233149" defTabSz="453346">
              <a:lnSpc>
                <a:spcPct val="90000"/>
              </a:lnSpc>
              <a:spcBef>
                <a:spcPct val="0"/>
              </a:spcBef>
              <a:spcAft>
                <a:spcPct val="15000"/>
              </a:spcAft>
              <a:buChar char="••"/>
            </a:pPr>
            <a:r>
              <a:rPr lang="en-US" sz="2040" dirty="0"/>
              <a:t>How do you do it?</a:t>
            </a:r>
          </a:p>
        </p:txBody>
      </p:sp>
      <p:sp>
        <p:nvSpPr>
          <p:cNvPr id="29" name="Freeform 28"/>
          <p:cNvSpPr/>
          <p:nvPr/>
        </p:nvSpPr>
        <p:spPr>
          <a:xfrm>
            <a:off x="8346890" y="2171340"/>
            <a:ext cx="3997760" cy="1237443"/>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233149" lvl="1" indent="-233149" defTabSz="453346">
              <a:lnSpc>
                <a:spcPct val="90000"/>
              </a:lnSpc>
              <a:spcBef>
                <a:spcPct val="0"/>
              </a:spcBef>
              <a:spcAft>
                <a:spcPct val="15000"/>
              </a:spcAft>
              <a:buChar char="••"/>
            </a:pPr>
            <a:r>
              <a:rPr lang="en-US" sz="2040" dirty="0"/>
              <a:t>Policies</a:t>
            </a:r>
          </a:p>
          <a:p>
            <a:pPr marL="233149" lvl="1" indent="-233149" defTabSz="453346">
              <a:lnSpc>
                <a:spcPct val="90000"/>
              </a:lnSpc>
              <a:spcBef>
                <a:spcPct val="0"/>
              </a:spcBef>
              <a:spcAft>
                <a:spcPct val="15000"/>
              </a:spcAft>
              <a:buChar char="••"/>
            </a:pPr>
            <a:r>
              <a:rPr lang="en-US" sz="2040" dirty="0"/>
              <a:t>Employee Manual</a:t>
            </a:r>
          </a:p>
          <a:p>
            <a:pPr marL="233149" lvl="1" indent="-233149" defTabSz="453346">
              <a:lnSpc>
                <a:spcPct val="90000"/>
              </a:lnSpc>
              <a:spcBef>
                <a:spcPct val="0"/>
              </a:spcBef>
              <a:spcAft>
                <a:spcPct val="15000"/>
              </a:spcAft>
              <a:buChar char="••"/>
            </a:pPr>
            <a:r>
              <a:rPr lang="en-US" sz="2040" dirty="0"/>
              <a:t>Templates</a:t>
            </a:r>
          </a:p>
        </p:txBody>
      </p:sp>
      <p:sp>
        <p:nvSpPr>
          <p:cNvPr id="31" name="Freeform 30"/>
          <p:cNvSpPr/>
          <p:nvPr/>
        </p:nvSpPr>
        <p:spPr>
          <a:xfrm>
            <a:off x="8377977" y="3544854"/>
            <a:ext cx="3966672" cy="1221508"/>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174862" lvl="1" indent="-174862" defTabSz="453346">
              <a:lnSpc>
                <a:spcPct val="90000"/>
              </a:lnSpc>
              <a:spcBef>
                <a:spcPct val="0"/>
              </a:spcBef>
              <a:spcAft>
                <a:spcPct val="15000"/>
              </a:spcAft>
              <a:buChar char="••"/>
            </a:pPr>
            <a:r>
              <a:rPr lang="en-US" sz="2040" dirty="0"/>
              <a:t>Legal rulings</a:t>
            </a:r>
          </a:p>
          <a:p>
            <a:pPr marL="174862" lvl="1" indent="-174862" defTabSz="453346">
              <a:lnSpc>
                <a:spcPct val="90000"/>
              </a:lnSpc>
              <a:spcBef>
                <a:spcPct val="0"/>
              </a:spcBef>
              <a:spcAft>
                <a:spcPct val="15000"/>
              </a:spcAft>
              <a:buChar char="••"/>
            </a:pPr>
            <a:r>
              <a:rPr lang="en-US" sz="2040" dirty="0"/>
              <a:t>Tax </a:t>
            </a:r>
            <a:r>
              <a:rPr lang="en-US" sz="2040" dirty="0" smtClean="0"/>
              <a:t>implications</a:t>
            </a:r>
          </a:p>
          <a:p>
            <a:pPr marL="174862" lvl="1" indent="-174862" defTabSz="453346">
              <a:lnSpc>
                <a:spcPct val="90000"/>
              </a:lnSpc>
              <a:spcBef>
                <a:spcPct val="0"/>
              </a:spcBef>
              <a:spcAft>
                <a:spcPct val="15000"/>
              </a:spcAft>
              <a:buChar char="••"/>
            </a:pPr>
            <a:r>
              <a:rPr lang="en-US" sz="2040" dirty="0" smtClean="0"/>
              <a:t>Best practices</a:t>
            </a:r>
            <a:endParaRPr lang="en-US" sz="2040" dirty="0"/>
          </a:p>
        </p:txBody>
      </p:sp>
      <p:sp>
        <p:nvSpPr>
          <p:cNvPr id="33" name="Freeform 32"/>
          <p:cNvSpPr/>
          <p:nvPr/>
        </p:nvSpPr>
        <p:spPr>
          <a:xfrm>
            <a:off x="8340931" y="4964856"/>
            <a:ext cx="4003717"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174862" lvl="1" indent="-174862" defTabSz="453346">
              <a:lnSpc>
                <a:spcPct val="90000"/>
              </a:lnSpc>
              <a:spcBef>
                <a:spcPct val="0"/>
              </a:spcBef>
              <a:spcAft>
                <a:spcPct val="15000"/>
              </a:spcAft>
              <a:buChar char="••"/>
            </a:pPr>
            <a:r>
              <a:rPr lang="en-US" sz="2040" dirty="0"/>
              <a:t>Grant applications</a:t>
            </a:r>
          </a:p>
          <a:p>
            <a:pPr marL="174862" lvl="1" indent="-174862" defTabSz="453346">
              <a:lnSpc>
                <a:spcPct val="90000"/>
              </a:lnSpc>
              <a:spcBef>
                <a:spcPct val="0"/>
              </a:spcBef>
              <a:spcAft>
                <a:spcPct val="15000"/>
              </a:spcAft>
              <a:buChar char="••"/>
            </a:pPr>
            <a:r>
              <a:rPr lang="en-US" sz="2040" dirty="0"/>
              <a:t>Compliance</a:t>
            </a:r>
          </a:p>
        </p:txBody>
      </p:sp>
      <p:sp>
        <p:nvSpPr>
          <p:cNvPr id="34" name="Freeform 33"/>
          <p:cNvSpPr/>
          <p:nvPr/>
        </p:nvSpPr>
        <p:spPr>
          <a:xfrm>
            <a:off x="8317617" y="5986533"/>
            <a:ext cx="4027032"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174862" lvl="1" indent="-174862" defTabSz="453346">
              <a:lnSpc>
                <a:spcPct val="90000"/>
              </a:lnSpc>
              <a:spcBef>
                <a:spcPct val="0"/>
              </a:spcBef>
              <a:spcAft>
                <a:spcPct val="15000"/>
              </a:spcAft>
              <a:buChar char="••"/>
            </a:pPr>
            <a:r>
              <a:rPr lang="en-US" sz="2040" dirty="0"/>
              <a:t>Shared expenses</a:t>
            </a:r>
          </a:p>
          <a:p>
            <a:pPr marL="174862" lvl="1" indent="-174862" defTabSz="453346">
              <a:lnSpc>
                <a:spcPct val="90000"/>
              </a:lnSpc>
              <a:spcBef>
                <a:spcPct val="0"/>
              </a:spcBef>
              <a:spcAft>
                <a:spcPct val="15000"/>
              </a:spcAft>
              <a:buChar char="••"/>
            </a:pPr>
            <a:r>
              <a:rPr lang="en-US" sz="2040" dirty="0"/>
              <a:t>Booth staffing</a:t>
            </a:r>
          </a:p>
        </p:txBody>
      </p:sp>
    </p:spTree>
    <p:extLst>
      <p:ext uri="{BB962C8B-B14F-4D97-AF65-F5344CB8AC3E}">
        <p14:creationId xmlns:p14="http://schemas.microsoft.com/office/powerpoint/2010/main" val="38814826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436475" cy="7063383"/>
          </a:xfrm>
          <a:prstGeom prst="rect">
            <a:avLst/>
          </a:prstGeom>
        </p:spPr>
      </p:pic>
      <p:sp>
        <p:nvSpPr>
          <p:cNvPr id="2" name="Rectangle 1"/>
          <p:cNvSpPr/>
          <p:nvPr/>
        </p:nvSpPr>
        <p:spPr bwMode="auto">
          <a:xfrm>
            <a:off x="5303847" y="336405"/>
            <a:ext cx="6766486" cy="1188707"/>
          </a:xfrm>
          <a:prstGeom prst="rect">
            <a:avLst/>
          </a:prstGeom>
          <a:solidFill>
            <a:schemeClr val="accent1">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Adoption is not about age</a:t>
            </a:r>
            <a:endParaRPr lang="en-US" sz="4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071027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40</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 y="-1"/>
            <a:ext cx="5245894" cy="6994525"/>
          </a:xfrm>
          <a:prstGeom prst="rect">
            <a:avLst/>
          </a:prstGeom>
        </p:spPr>
      </p:pic>
      <p:sp>
        <p:nvSpPr>
          <p:cNvPr id="4" name="Rectangle 3"/>
          <p:cNvSpPr/>
          <p:nvPr/>
        </p:nvSpPr>
        <p:spPr>
          <a:xfrm>
            <a:off x="4996969" y="-7772"/>
            <a:ext cx="7438623" cy="7002297"/>
          </a:xfrm>
          <a:prstGeom prst="rect">
            <a:avLst/>
          </a:prstGeom>
          <a:solidFill>
            <a:srgbClr val="2F5788"/>
          </a:solidFill>
          <a:ln>
            <a:noFill/>
          </a:ln>
        </p:spPr>
        <p:style>
          <a:lnRef idx="2">
            <a:schemeClr val="dk1">
              <a:shade val="50000"/>
            </a:schemeClr>
          </a:lnRef>
          <a:fillRef idx="1">
            <a:schemeClr val="dk1"/>
          </a:fillRef>
          <a:effectRef idx="0">
            <a:schemeClr val="dk1"/>
          </a:effectRef>
          <a:fontRef idx="minor">
            <a:schemeClr val="lt1"/>
          </a:fontRef>
        </p:style>
        <p:txBody>
          <a:bodyPr lIns="466302" tIns="466302" rIns="466302" bIns="466302" rtlCol="0" anchor="ctr" anchorCtr="0"/>
          <a:lstStyle/>
          <a:p>
            <a:pPr marL="291436" indent="-291436">
              <a:buFont typeface="Arial" panose="020B0604020202020204" pitchFamily="34" charset="0"/>
              <a:buChar char="•"/>
            </a:pPr>
            <a:r>
              <a:rPr lang="en-US" sz="4400" dirty="0">
                <a:latin typeface="+mj-lt"/>
              </a:rPr>
              <a:t>What makes a good </a:t>
            </a:r>
            <a:r>
              <a:rPr lang="en-US" sz="4400" dirty="0" smtClean="0">
                <a:latin typeface="+mj-lt"/>
              </a:rPr>
              <a:t>post? What </a:t>
            </a:r>
            <a:r>
              <a:rPr lang="en-US" sz="4400" dirty="0">
                <a:latin typeface="+mj-lt"/>
              </a:rPr>
              <a:t>business scenarios should you post about</a:t>
            </a:r>
            <a:r>
              <a:rPr lang="en-US" sz="4400" dirty="0" smtClean="0">
                <a:latin typeface="+mj-lt"/>
              </a:rPr>
              <a:t>?</a:t>
            </a:r>
          </a:p>
          <a:p>
            <a:pPr marL="291436" indent="-291436">
              <a:buFont typeface="Arial" panose="020B0604020202020204" pitchFamily="34" charset="0"/>
              <a:buChar char="•"/>
            </a:pPr>
            <a:endParaRPr lang="en-US" dirty="0">
              <a:latin typeface="+mj-lt"/>
            </a:endParaRPr>
          </a:p>
          <a:p>
            <a:pPr marL="291436" indent="-291436">
              <a:buFont typeface="Arial" panose="020B0604020202020204" pitchFamily="34" charset="0"/>
              <a:buChar char="•"/>
            </a:pPr>
            <a:r>
              <a:rPr lang="en-US" sz="4400" dirty="0" smtClean="0">
                <a:latin typeface="+mj-lt"/>
              </a:rPr>
              <a:t>Provide simple guidance about what is OK and what is not OK</a:t>
            </a:r>
          </a:p>
          <a:p>
            <a:pPr marL="291436" indent="-291436">
              <a:buFont typeface="Arial" panose="020B0604020202020204" pitchFamily="34" charset="0"/>
              <a:buChar char="•"/>
            </a:pPr>
            <a:endParaRPr lang="en-US" dirty="0" smtClean="0">
              <a:latin typeface="+mj-lt"/>
            </a:endParaRPr>
          </a:p>
          <a:p>
            <a:pPr marL="291436" indent="-291436">
              <a:buFont typeface="Arial" panose="020B0604020202020204" pitchFamily="34" charset="0"/>
              <a:buChar char="•"/>
            </a:pPr>
            <a:r>
              <a:rPr lang="en-US" sz="4400" dirty="0" smtClean="0">
                <a:latin typeface="+mj-lt"/>
              </a:rPr>
              <a:t>Provide “what goes where” examples</a:t>
            </a:r>
            <a:endParaRPr lang="en-US" sz="4400" dirty="0">
              <a:latin typeface="+mj-lt"/>
            </a:endParaRPr>
          </a:p>
        </p:txBody>
      </p:sp>
      <p:sp>
        <p:nvSpPr>
          <p:cNvPr id="6" name="Rectangle 5"/>
          <p:cNvSpPr/>
          <p:nvPr/>
        </p:nvSpPr>
        <p:spPr>
          <a:xfrm>
            <a:off x="322851" y="479775"/>
            <a:ext cx="4352149" cy="1266300"/>
          </a:xfrm>
          <a:prstGeom prst="rect">
            <a:avLst/>
          </a:prstGeom>
          <a:solidFill>
            <a:srgbClr val="5D8EC8">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latin typeface="+mj-lt"/>
              </a:rPr>
              <a:t>#5 </a:t>
            </a:r>
            <a:r>
              <a:rPr lang="en-US" sz="4800" dirty="0" smtClean="0">
                <a:latin typeface="+mj-lt"/>
              </a:rPr>
              <a:t>Show me!</a:t>
            </a:r>
            <a:endParaRPr lang="en-US" sz="4800" dirty="0">
              <a:latin typeface="+mj-lt"/>
            </a:endParaRPr>
          </a:p>
        </p:txBody>
      </p:sp>
    </p:spTree>
    <p:extLst>
      <p:ext uri="{BB962C8B-B14F-4D97-AF65-F5344CB8AC3E}">
        <p14:creationId xmlns:p14="http://schemas.microsoft.com/office/powerpoint/2010/main" val="327794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74315" y="874316"/>
            <a:ext cx="6994526" cy="5245895"/>
          </a:xfrm>
          <a:prstGeom prst="rect">
            <a:avLst/>
          </a:prstGeom>
        </p:spPr>
      </p:pic>
      <p:sp>
        <p:nvSpPr>
          <p:cNvPr id="3" name="Rectangle 2"/>
          <p:cNvSpPr/>
          <p:nvPr/>
        </p:nvSpPr>
        <p:spPr bwMode="auto">
          <a:xfrm>
            <a:off x="5245896" y="0"/>
            <a:ext cx="7190579" cy="6994527"/>
          </a:xfrm>
          <a:prstGeom prst="rect">
            <a:avLst/>
          </a:prstGeom>
          <a:solidFill>
            <a:srgbClr val="99CFF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365760" numCol="1" rtlCol="0" anchor="t" anchorCtr="0" compatLnSpc="1">
            <a:prstTxWarp prst="textNoShape">
              <a:avLst/>
            </a:prstTxWarp>
          </a:bodyPr>
          <a:lstStyle/>
          <a:p>
            <a:pPr defTabSz="932472" fontAlgn="base">
              <a:spcBef>
                <a:spcPct val="0"/>
              </a:spcBef>
              <a:spcAft>
                <a:spcPct val="0"/>
              </a:spcAft>
            </a:pPr>
            <a:r>
              <a:rPr lang="en-US" sz="2400" dirty="0" smtClean="0">
                <a:gradFill>
                  <a:gsLst>
                    <a:gs pos="0">
                      <a:srgbClr val="FFFFFF"/>
                    </a:gs>
                    <a:gs pos="100000">
                      <a:srgbClr val="FFFFFF"/>
                    </a:gs>
                  </a:gsLst>
                  <a:lin ang="5400000" scaled="0"/>
                </a:gradFill>
              </a:rPr>
              <a:t>Tips from Stan Garfield at Deloitte Global Services:</a:t>
            </a:r>
          </a:p>
          <a:p>
            <a:pP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4" name="Rectangle 3"/>
          <p:cNvSpPr/>
          <p:nvPr/>
        </p:nvSpPr>
        <p:spPr>
          <a:xfrm>
            <a:off x="5853683" y="600969"/>
            <a:ext cx="6216650" cy="6370975"/>
          </a:xfrm>
          <a:prstGeom prst="rect">
            <a:avLst/>
          </a:prstGeom>
        </p:spPr>
        <p:txBody>
          <a:bodyPr>
            <a:spAutoFit/>
          </a:bodyPr>
          <a:lstStyle/>
          <a:p>
            <a:pPr marL="305702" indent="-509504">
              <a:spcBef>
                <a:spcPts val="1337"/>
              </a:spcBef>
            </a:pPr>
            <a:r>
              <a:rPr lang="en-US" sz="3100" dirty="0">
                <a:solidFill>
                  <a:srgbClr val="002776"/>
                </a:solidFill>
              </a:rPr>
              <a:t>S</a:t>
            </a:r>
            <a:r>
              <a:rPr lang="en-US" dirty="0">
                <a:solidFill>
                  <a:srgbClr val="002776"/>
                </a:solidFill>
              </a:rPr>
              <a:t>hare a link. “Here is a link to the latest Forrester Wave report on social networking.”</a:t>
            </a:r>
          </a:p>
          <a:p>
            <a:pPr marL="305702" indent="-407603">
              <a:spcBef>
                <a:spcPts val="1337"/>
              </a:spcBef>
            </a:pPr>
            <a:r>
              <a:rPr lang="en-US" sz="3100" dirty="0">
                <a:solidFill>
                  <a:srgbClr val="002776"/>
                </a:solidFill>
              </a:rPr>
              <a:t>A</a:t>
            </a:r>
            <a:r>
              <a:rPr lang="en-US" dirty="0">
                <a:solidFill>
                  <a:srgbClr val="002776"/>
                </a:solidFill>
              </a:rPr>
              <a:t>sk a question. “Has anyone encountered this problem before, and if so, how was it solved?”</a:t>
            </a:r>
          </a:p>
          <a:p>
            <a:pPr marL="203801" indent="-305702">
              <a:spcBef>
                <a:spcPts val="1337"/>
              </a:spcBef>
            </a:pPr>
            <a:r>
              <a:rPr lang="en-US" sz="3100" dirty="0">
                <a:solidFill>
                  <a:srgbClr val="002776"/>
                </a:solidFill>
              </a:rPr>
              <a:t>F</a:t>
            </a:r>
            <a:r>
              <a:rPr lang="en-US" dirty="0">
                <a:solidFill>
                  <a:srgbClr val="002776"/>
                </a:solidFill>
              </a:rPr>
              <a:t>ind a resource. “Looking for a specialist in retirement benefits to help win a bid in Calgary.”</a:t>
            </a:r>
          </a:p>
          <a:p>
            <a:pPr marL="305702" indent="-407603">
              <a:spcBef>
                <a:spcPts val="1337"/>
              </a:spcBef>
            </a:pPr>
            <a:r>
              <a:rPr lang="en-US" sz="3100" dirty="0">
                <a:solidFill>
                  <a:srgbClr val="002776"/>
                </a:solidFill>
              </a:rPr>
              <a:t>A</a:t>
            </a:r>
            <a:r>
              <a:rPr lang="en-US" dirty="0">
                <a:solidFill>
                  <a:srgbClr val="002776"/>
                </a:solidFill>
              </a:rPr>
              <a:t>nswer a post. “Here are links to three relevant </a:t>
            </a:r>
            <a:r>
              <a:rPr lang="en-US" dirty="0" err="1">
                <a:solidFill>
                  <a:srgbClr val="002776"/>
                </a:solidFill>
              </a:rPr>
              <a:t>quals</a:t>
            </a:r>
            <a:r>
              <a:rPr lang="en-US" dirty="0">
                <a:solidFill>
                  <a:srgbClr val="002776"/>
                </a:solidFill>
              </a:rPr>
              <a:t> in the </a:t>
            </a:r>
            <a:r>
              <a:rPr lang="en-US" dirty="0" err="1">
                <a:solidFill>
                  <a:srgbClr val="002776"/>
                </a:solidFill>
              </a:rPr>
              <a:t>quals</a:t>
            </a:r>
            <a:r>
              <a:rPr lang="en-US" dirty="0">
                <a:solidFill>
                  <a:srgbClr val="002776"/>
                </a:solidFill>
              </a:rPr>
              <a:t> database.”</a:t>
            </a:r>
          </a:p>
          <a:p>
            <a:pPr marL="305702" indent="-305702">
              <a:spcBef>
                <a:spcPts val="1337"/>
              </a:spcBef>
            </a:pPr>
            <a:r>
              <a:rPr lang="en-US" sz="3100" dirty="0">
                <a:solidFill>
                  <a:srgbClr val="002776"/>
                </a:solidFill>
              </a:rPr>
              <a:t>R</a:t>
            </a:r>
            <a:r>
              <a:rPr lang="en-US" dirty="0">
                <a:solidFill>
                  <a:srgbClr val="002776"/>
                </a:solidFill>
              </a:rPr>
              <a:t>ecognize a colleague. “Thanks to @</a:t>
            </a:r>
            <a:r>
              <a:rPr lang="en-US" dirty="0" err="1">
                <a:solidFill>
                  <a:srgbClr val="002776"/>
                </a:solidFill>
              </a:rPr>
              <a:t>dpalmer</a:t>
            </a:r>
            <a:r>
              <a:rPr lang="en-US" dirty="0">
                <a:solidFill>
                  <a:srgbClr val="002776"/>
                </a:solidFill>
              </a:rPr>
              <a:t> for hosting an excellent planning session today.”</a:t>
            </a:r>
          </a:p>
          <a:p>
            <a:pPr marL="101901" indent="-203801">
              <a:spcBef>
                <a:spcPts val="1337"/>
              </a:spcBef>
            </a:pPr>
            <a:r>
              <a:rPr lang="en-US" sz="3100" dirty="0">
                <a:solidFill>
                  <a:srgbClr val="002776"/>
                </a:solidFill>
              </a:rPr>
              <a:t>I</a:t>
            </a:r>
            <a:r>
              <a:rPr lang="en-US" dirty="0">
                <a:solidFill>
                  <a:srgbClr val="002776"/>
                </a:solidFill>
              </a:rPr>
              <a:t>nform about your activities. “Will be in the Philadelphia office today; does anyone wish to meet?”</a:t>
            </a:r>
          </a:p>
          <a:p>
            <a:pPr marL="305702" indent="-305702">
              <a:spcBef>
                <a:spcPts val="1337"/>
              </a:spcBef>
            </a:pPr>
            <a:r>
              <a:rPr lang="en-US" sz="3100" dirty="0">
                <a:solidFill>
                  <a:srgbClr val="002776"/>
                </a:solidFill>
              </a:rPr>
              <a:t>S</a:t>
            </a:r>
            <a:r>
              <a:rPr lang="en-US" dirty="0">
                <a:solidFill>
                  <a:srgbClr val="002776"/>
                </a:solidFill>
              </a:rPr>
              <a:t>uggest an idea. “Local office TV screens should display the global Yammer conversation stream.”</a:t>
            </a:r>
          </a:p>
        </p:txBody>
      </p:sp>
    </p:spTree>
    <p:extLst>
      <p:ext uri="{BB962C8B-B14F-4D97-AF65-F5344CB8AC3E}">
        <p14:creationId xmlns:p14="http://schemas.microsoft.com/office/powerpoint/2010/main" val="111320665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42</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 y="-1"/>
            <a:ext cx="10446898" cy="6994525"/>
          </a:xfrm>
          <a:prstGeom prst="rect">
            <a:avLst/>
          </a:prstGeom>
        </p:spPr>
      </p:pic>
      <p:sp>
        <p:nvSpPr>
          <p:cNvPr id="4" name="Rectangle 3"/>
          <p:cNvSpPr/>
          <p:nvPr/>
        </p:nvSpPr>
        <p:spPr>
          <a:xfrm>
            <a:off x="8394312" y="-2"/>
            <a:ext cx="4041280" cy="6994525"/>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Social moves quickly … have governance guidelines in place </a:t>
            </a:r>
            <a:r>
              <a:rPr lang="en-US" sz="4488" b="1" dirty="0">
                <a:latin typeface="+mj-lt"/>
              </a:rPr>
              <a:t>before</a:t>
            </a:r>
            <a:r>
              <a:rPr lang="en-US" sz="4488" dirty="0">
                <a:latin typeface="+mj-lt"/>
              </a:rPr>
              <a:t> situations arise</a:t>
            </a:r>
          </a:p>
        </p:txBody>
      </p:sp>
      <p:grpSp>
        <p:nvGrpSpPr>
          <p:cNvPr id="8" name="Group 7"/>
          <p:cNvGrpSpPr/>
          <p:nvPr/>
        </p:nvGrpSpPr>
        <p:grpSpPr>
          <a:xfrm>
            <a:off x="312290" y="114020"/>
            <a:ext cx="7879107" cy="6815068"/>
            <a:chOff x="395502" y="23556"/>
            <a:chExt cx="7725316" cy="6682047"/>
          </a:xfrm>
        </p:grpSpPr>
        <p:sp>
          <p:nvSpPr>
            <p:cNvPr id="5" name="Rectangle 4"/>
            <p:cNvSpPr/>
            <p:nvPr/>
          </p:nvSpPr>
          <p:spPr>
            <a:xfrm>
              <a:off x="395502" y="23556"/>
              <a:ext cx="7696200" cy="6682047"/>
            </a:xfrm>
            <a:prstGeom prst="rect">
              <a:avLst/>
            </a:prstGeom>
            <a:solidFill>
              <a:srgbClr val="4F81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6" name="Content Placeholder 2"/>
            <p:cNvSpPr txBox="1">
              <a:spLocks/>
            </p:cNvSpPr>
            <p:nvPr/>
          </p:nvSpPr>
          <p:spPr>
            <a:xfrm>
              <a:off x="424618" y="6083250"/>
              <a:ext cx="7696200" cy="621792"/>
            </a:xfrm>
            <a:prstGeom prst="rect">
              <a:avLst/>
            </a:prstGeom>
            <a:ln>
              <a:noFill/>
            </a:ln>
          </p:spPr>
          <p:txBody>
            <a:bodyPr>
              <a:normAutofit/>
            </a:bodyPr>
            <a:lstStyle>
              <a:lvl1pPr marL="274320" indent="-274320" algn="l" rtl="0" eaLnBrk="1" latinLnBrk="0" hangingPunct="1">
                <a:spcBef>
                  <a:spcPts val="600"/>
                </a:spcBef>
                <a:buClr>
                  <a:schemeClr val="accent1"/>
                </a:buClr>
                <a:buSzPct val="76000"/>
                <a:buFont typeface="Wingdings" panose="05000000000000000000" pitchFamily="2" charset="2"/>
                <a:buChar char="§"/>
                <a:defRPr kumimoji="0" sz="2400" kern="1200">
                  <a:solidFill>
                    <a:schemeClr val="tx1"/>
                  </a:solidFill>
                  <a:latin typeface="Segoe UI" pitchFamily="34" charset="0"/>
                  <a:ea typeface="Segoe UI" pitchFamily="34" charset="0"/>
                  <a:cs typeface="Segoe UI" pitchFamily="34" charset="0"/>
                </a:defRPr>
              </a:lvl1pPr>
              <a:lvl2pPr marL="617220" indent="-342900" algn="l" rtl="0" eaLnBrk="1" latinLnBrk="0" hangingPunct="1">
                <a:spcBef>
                  <a:spcPts val="500"/>
                </a:spcBef>
                <a:buClr>
                  <a:schemeClr val="accent1"/>
                </a:buClr>
                <a:buSzPct val="76000"/>
                <a:buFont typeface="Wingdings" panose="05000000000000000000" pitchFamily="2" charset="2"/>
                <a:buChar char="§"/>
                <a:defRPr kumimoji="0" sz="2000" kern="1200">
                  <a:solidFill>
                    <a:schemeClr val="tx1"/>
                  </a:solidFill>
                  <a:latin typeface="Segoe UI" pitchFamily="34" charset="0"/>
                  <a:ea typeface="Segoe UI" pitchFamily="34" charset="0"/>
                  <a:cs typeface="Segoe UI" pitchFamily="34" charset="0"/>
                </a:defRPr>
              </a:lvl2pPr>
              <a:lvl3pPr marL="822960" indent="-228600" algn="l" rtl="0" eaLnBrk="1" latinLnBrk="0" hangingPunct="1">
                <a:spcBef>
                  <a:spcPts val="50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3pPr>
              <a:lvl4pPr marL="1097280" indent="-228600" algn="l" rtl="0" eaLnBrk="1" latinLnBrk="0" hangingPunct="1">
                <a:spcBef>
                  <a:spcPts val="400"/>
                </a:spcBef>
                <a:buClr>
                  <a:schemeClr val="accent1"/>
                </a:buClr>
                <a:buSzPct val="70000"/>
                <a:buFont typeface="Wingdings" panose="05000000000000000000" pitchFamily="2" charset="2"/>
                <a:buChar char="§"/>
                <a:defRPr kumimoji="0" sz="1600" kern="1200">
                  <a:solidFill>
                    <a:schemeClr val="tx1"/>
                  </a:solidFill>
                  <a:latin typeface="Segoe UI" pitchFamily="34" charset="0"/>
                  <a:ea typeface="Segoe UI" pitchFamily="34" charset="0"/>
                  <a:cs typeface="Segoe UI" pitchFamily="34" charset="0"/>
                </a:defRPr>
              </a:lvl4pPr>
              <a:lvl5pPr marL="1371600" indent="-228600" algn="l" rtl="0" eaLnBrk="1" latinLnBrk="0" hangingPunct="1">
                <a:spcBef>
                  <a:spcPts val="300"/>
                </a:spcBef>
                <a:buClr>
                  <a:schemeClr val="accent1"/>
                </a:buClr>
                <a:buSzPct val="70000"/>
                <a:buFont typeface="Wingdings" panose="05000000000000000000" pitchFamily="2" charset="2"/>
                <a:buChar char="§"/>
                <a:defRPr kumimoji="0" sz="1400" kern="1200">
                  <a:solidFill>
                    <a:schemeClr val="tx1"/>
                  </a:solidFill>
                  <a:latin typeface="Segoe UI" pitchFamily="34" charset="0"/>
                  <a:ea typeface="Segoe UI" pitchFamily="34" charset="0"/>
                  <a:cs typeface="Segoe U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856" dirty="0">
                  <a:solidFill>
                    <a:schemeClr val="bg1"/>
                  </a:solidFill>
                </a:rPr>
                <a:t>http://socialmediagovernance.com/policies/</a:t>
              </a:r>
            </a:p>
          </p:txBody>
        </p:sp>
      </p:gr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8980" y="428562"/>
            <a:ext cx="4376676" cy="5766427"/>
          </a:xfrm>
          <a:prstGeom prst="rect">
            <a:avLst/>
          </a:prstGeom>
        </p:spPr>
      </p:pic>
    </p:spTree>
    <p:extLst>
      <p:ext uri="{BB962C8B-B14F-4D97-AF65-F5344CB8AC3E}">
        <p14:creationId xmlns:p14="http://schemas.microsoft.com/office/powerpoint/2010/main" val="365629659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Clear, simple guidance to change some habits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9238" y="1642932"/>
            <a:ext cx="2742857" cy="2742857"/>
          </a:xfrm>
          <a:prstGeom prst="rect">
            <a:avLst/>
          </a:prstGeom>
        </p:spPr>
      </p:pic>
      <p:pic>
        <p:nvPicPr>
          <p:cNvPr id="4098" name="Picture 2" descr="https://encrypted-tbn2.gstatic.com/images?q=tbn:ANd9GcSPbK1oItbNQjRQ-fDeOuAJRnV10GCNwj5F75hy-_RHz6lOLWD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47017" y="19427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03482" y="4320213"/>
            <a:ext cx="3657560" cy="1778949"/>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Private</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Assign a Task</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External</a:t>
            </a:r>
          </a:p>
        </p:txBody>
      </p:sp>
      <p:sp>
        <p:nvSpPr>
          <p:cNvPr id="13" name="TextBox 12"/>
          <p:cNvSpPr txBox="1"/>
          <p:nvPr/>
        </p:nvSpPr>
        <p:spPr>
          <a:xfrm>
            <a:off x="7132627" y="4316782"/>
            <a:ext cx="4846267" cy="1778949"/>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Q &amp; A</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Not sure who knows</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FYI</a:t>
            </a:r>
          </a:p>
        </p:txBody>
      </p:sp>
    </p:spTree>
    <p:extLst>
      <p:ext uri="{BB962C8B-B14F-4D97-AF65-F5344CB8AC3E}">
        <p14:creationId xmlns:p14="http://schemas.microsoft.com/office/powerpoint/2010/main" val="6638813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9676" y="479775"/>
            <a:ext cx="5879866" cy="7170244"/>
          </a:xfrm>
          <a:prstGeom prst="rect">
            <a:avLst/>
          </a:prstGeom>
        </p:spPr>
      </p:pic>
      <p:sp>
        <p:nvSpPr>
          <p:cNvPr id="7" name="Rectangle 6"/>
          <p:cNvSpPr/>
          <p:nvPr/>
        </p:nvSpPr>
        <p:spPr>
          <a:xfrm>
            <a:off x="981278" y="2125677"/>
            <a:ext cx="6393886" cy="2636598"/>
          </a:xfrm>
          <a:prstGeom prst="rect">
            <a:avLst/>
          </a:prstGeom>
          <a:noFill/>
        </p:spPr>
        <p:txBody>
          <a:bodyPr wrap="none" lIns="93260" tIns="46630" rIns="93260" bIns="46630">
            <a:spAutoFit/>
          </a:bodyPr>
          <a:lstStyle/>
          <a:p>
            <a:pPr algn="ctr"/>
            <a:r>
              <a:rPr lang="en-US" sz="5507" dirty="0" smtClean="0">
                <a:ln w="0"/>
                <a:latin typeface="+mj-lt"/>
              </a:rPr>
              <a:t>Don’t </a:t>
            </a:r>
            <a:r>
              <a:rPr lang="en-US" sz="5507" dirty="0">
                <a:ln w="0"/>
                <a:latin typeface="+mj-lt"/>
              </a:rPr>
              <a:t>underestimate </a:t>
            </a:r>
          </a:p>
          <a:p>
            <a:pPr algn="ctr"/>
            <a:r>
              <a:rPr lang="en-US" sz="5507" dirty="0">
                <a:ln w="0"/>
                <a:latin typeface="+mj-lt"/>
              </a:rPr>
              <a:t>the importance </a:t>
            </a:r>
          </a:p>
          <a:p>
            <a:pPr algn="ctr"/>
            <a:r>
              <a:rPr lang="en-US" sz="5507" dirty="0">
                <a:ln w="0"/>
                <a:latin typeface="+mj-lt"/>
              </a:rPr>
              <a:t>of training</a:t>
            </a:r>
          </a:p>
        </p:txBody>
      </p:sp>
    </p:spTree>
    <p:extLst>
      <p:ext uri="{BB962C8B-B14F-4D97-AF65-F5344CB8AC3E}">
        <p14:creationId xmlns:p14="http://schemas.microsoft.com/office/powerpoint/2010/main" val="351783418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08063" y="845531"/>
            <a:ext cx="3126294" cy="5533824"/>
            <a:chOff x="3508063" y="1221203"/>
            <a:chExt cx="3126294" cy="5533824"/>
          </a:xfrm>
        </p:grpSpPr>
        <p:grpSp>
          <p:nvGrpSpPr>
            <p:cNvPr id="9" name="Group 8"/>
            <p:cNvGrpSpPr/>
            <p:nvPr/>
          </p:nvGrpSpPr>
          <p:grpSpPr>
            <a:xfrm>
              <a:off x="3508063" y="1221203"/>
              <a:ext cx="3126294" cy="5533824"/>
              <a:chOff x="4756170" y="914400"/>
              <a:chExt cx="3065272" cy="542581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6170" y="2295618"/>
                <a:ext cx="3065272" cy="4044592"/>
              </a:xfrm>
              <a:prstGeom prst="rect">
                <a:avLst/>
              </a:prstGeom>
            </p:spPr>
          </p:pic>
          <p:sp>
            <p:nvSpPr>
              <p:cNvPr id="11" name="Rectangle 10"/>
              <p:cNvSpPr/>
              <p:nvPr/>
            </p:nvSpPr>
            <p:spPr>
              <a:xfrm>
                <a:off x="4756170" y="914400"/>
                <a:ext cx="3065272" cy="1381218"/>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Too many competing priorities</a:t>
                </a:r>
              </a:p>
            </p:txBody>
          </p:sp>
        </p:grpSp>
        <p:sp>
          <p:nvSpPr>
            <p:cNvPr id="12" name="Rectangle 11"/>
            <p:cNvSpPr/>
            <p:nvPr/>
          </p:nvSpPr>
          <p:spPr bwMode="auto">
            <a:xfrm>
              <a:off x="3607176" y="2893475"/>
              <a:ext cx="2926048" cy="3622603"/>
            </a:xfrm>
            <a:prstGeom prst="rect">
              <a:avLst/>
            </a:prstGeom>
            <a:solidFill>
              <a:srgbClr val="09090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Align where work gets done</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Engage and nurture champions … and leaders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Provide examples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Train!</a:t>
              </a:r>
              <a:endParaRPr lang="en-US" sz="2400" dirty="0">
                <a:gradFill>
                  <a:gsLst>
                    <a:gs pos="0">
                      <a:srgbClr val="FFFFFF"/>
                    </a:gs>
                    <a:gs pos="100000">
                      <a:srgbClr val="FFFFFF"/>
                    </a:gs>
                  </a:gsLst>
                  <a:lin ang="5400000" scaled="0"/>
                </a:gradFill>
              </a:endParaRPr>
            </a:p>
          </p:txBody>
        </p:sp>
      </p:grpSp>
      <p:grpSp>
        <p:nvGrpSpPr>
          <p:cNvPr id="21" name="Group 20"/>
          <p:cNvGrpSpPr/>
          <p:nvPr/>
        </p:nvGrpSpPr>
        <p:grpSpPr>
          <a:xfrm>
            <a:off x="6832864" y="865239"/>
            <a:ext cx="5448336" cy="5529007"/>
            <a:chOff x="6832864" y="1240911"/>
            <a:chExt cx="5448336" cy="5529007"/>
          </a:xfrm>
        </p:grpSpPr>
        <p:grpSp>
          <p:nvGrpSpPr>
            <p:cNvPr id="2" name="Group 1"/>
            <p:cNvGrpSpPr/>
            <p:nvPr/>
          </p:nvGrpSpPr>
          <p:grpSpPr>
            <a:xfrm>
              <a:off x="6832864" y="1240911"/>
              <a:ext cx="5448336" cy="5529007"/>
              <a:chOff x="6824608" y="946424"/>
              <a:chExt cx="5341991" cy="5421087"/>
            </a:xfrm>
          </p:grpSpPr>
          <p:sp>
            <p:nvSpPr>
              <p:cNvPr id="14" name="Rectangle 13"/>
              <p:cNvSpPr/>
              <p:nvPr/>
            </p:nvSpPr>
            <p:spPr>
              <a:xfrm>
                <a:off x="6824608" y="946424"/>
                <a:ext cx="5341991" cy="1414594"/>
              </a:xfrm>
              <a:prstGeom prst="rect">
                <a:avLst/>
              </a:prstGeom>
              <a:solidFill>
                <a:srgbClr val="F76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Lack of proven business case</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4608" y="2361018"/>
                <a:ext cx="5341991" cy="4006493"/>
              </a:xfrm>
              <a:prstGeom prst="rect">
                <a:avLst/>
              </a:prstGeom>
            </p:spPr>
          </p:pic>
        </p:grpSp>
        <p:sp>
          <p:nvSpPr>
            <p:cNvPr id="16" name="Rectangle 15"/>
            <p:cNvSpPr/>
            <p:nvPr/>
          </p:nvSpPr>
          <p:spPr bwMode="auto">
            <a:xfrm>
              <a:off x="7130482" y="2897926"/>
              <a:ext cx="4889081" cy="3622603"/>
            </a:xfrm>
            <a:prstGeom prst="rect">
              <a:avLst/>
            </a:prstGeom>
            <a:solidFill>
              <a:srgbClr val="F76F3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Start with a meaningful business problem</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Measure what matters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Collect and share stories … all the time … at every opportunity</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Don’t think it has to be only you – get your </a:t>
              </a:r>
              <a:r>
                <a:rPr lang="en-US" sz="2400" strike="sngStrike" dirty="0" smtClean="0">
                  <a:gradFill>
                    <a:gsLst>
                      <a:gs pos="0">
                        <a:srgbClr val="FFFFFF"/>
                      </a:gs>
                      <a:gs pos="100000">
                        <a:srgbClr val="FFFFFF"/>
                      </a:gs>
                    </a:gsLst>
                    <a:lin ang="5400000" scaled="0"/>
                  </a:gradFill>
                </a:rPr>
                <a:t>village</a:t>
              </a:r>
              <a:r>
                <a:rPr lang="en-US" sz="2400" dirty="0" smtClean="0">
                  <a:gradFill>
                    <a:gsLst>
                      <a:gs pos="0">
                        <a:srgbClr val="FFFFFF"/>
                      </a:gs>
                      <a:gs pos="100000">
                        <a:srgbClr val="FFFFFF"/>
                      </a:gs>
                    </a:gsLst>
                    <a:lin ang="5400000" scaled="0"/>
                  </a:gradFill>
                </a:rPr>
                <a:t> universe to help!</a:t>
              </a:r>
            </a:p>
          </p:txBody>
        </p:sp>
      </p:grpSp>
      <p:grpSp>
        <p:nvGrpSpPr>
          <p:cNvPr id="19" name="Group 18"/>
          <p:cNvGrpSpPr/>
          <p:nvPr/>
        </p:nvGrpSpPr>
        <p:grpSpPr>
          <a:xfrm>
            <a:off x="183263" y="845531"/>
            <a:ext cx="3126294" cy="5567863"/>
            <a:chOff x="183263" y="1221203"/>
            <a:chExt cx="3126294" cy="5567863"/>
          </a:xfrm>
        </p:grpSpPr>
        <p:grpSp>
          <p:nvGrpSpPr>
            <p:cNvPr id="5" name="Group 4"/>
            <p:cNvGrpSpPr/>
            <p:nvPr/>
          </p:nvGrpSpPr>
          <p:grpSpPr>
            <a:xfrm>
              <a:off x="183263" y="1221203"/>
              <a:ext cx="3126294" cy="5567863"/>
              <a:chOff x="914400" y="914400"/>
              <a:chExt cx="3065272" cy="5459185"/>
            </a:xfrm>
          </p:grpSpPr>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2295618"/>
                <a:ext cx="3065272" cy="4077967"/>
              </a:xfrm>
              <a:prstGeom prst="rect">
                <a:avLst/>
              </a:prstGeom>
            </p:spPr>
          </p:pic>
          <p:sp>
            <p:nvSpPr>
              <p:cNvPr id="7" name="Rectangle 6"/>
              <p:cNvSpPr/>
              <p:nvPr/>
            </p:nvSpPr>
            <p:spPr>
              <a:xfrm>
                <a:off x="914400" y="914400"/>
                <a:ext cx="3065272" cy="1381218"/>
              </a:xfrm>
              <a:prstGeom prst="rect">
                <a:avLst/>
              </a:prstGeom>
              <a:solidFill>
                <a:srgbClr val="84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Not aligned with our culture</a:t>
                </a:r>
              </a:p>
            </p:txBody>
          </p:sp>
        </p:grpSp>
        <p:sp>
          <p:nvSpPr>
            <p:cNvPr id="17" name="Rectangle 16"/>
            <p:cNvSpPr/>
            <p:nvPr/>
          </p:nvSpPr>
          <p:spPr bwMode="auto">
            <a:xfrm>
              <a:off x="283386" y="2897926"/>
              <a:ext cx="2926048" cy="3622603"/>
            </a:xfrm>
            <a:prstGeom prst="rect">
              <a:avLst/>
            </a:prstGeom>
            <a:solidFill>
              <a:srgbClr val="84252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Engage and nurture champions … and leaders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Make it easy</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Promote great stories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Embrace the comfort zone</a:t>
              </a:r>
              <a:endParaRPr lang="en-US" sz="2400" dirty="0">
                <a:gradFill>
                  <a:gsLst>
                    <a:gs pos="0">
                      <a:srgbClr val="FFFFFF"/>
                    </a:gs>
                    <a:gs pos="100000">
                      <a:srgbClr val="FFFFFF"/>
                    </a:gs>
                  </a:gsLst>
                  <a:lin ang="5400000" scaled="0"/>
                </a:gradFill>
              </a:endParaRPr>
            </a:p>
          </p:txBody>
        </p:sp>
      </p:grpSp>
      <p:pic>
        <p:nvPicPr>
          <p:cNvPr id="18" name="Picture 1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27385"/>
            <a:ext cx="12436475" cy="7021909"/>
          </a:xfrm>
          <a:prstGeom prst="rect">
            <a:avLst/>
          </a:prstGeom>
        </p:spPr>
      </p:pic>
      <p:sp>
        <p:nvSpPr>
          <p:cNvPr id="13" name="Title 12"/>
          <p:cNvSpPr>
            <a:spLocks noGrp="1"/>
          </p:cNvSpPr>
          <p:nvPr>
            <p:ph type="title"/>
          </p:nvPr>
        </p:nvSpPr>
        <p:spPr/>
        <p:txBody>
          <a:bodyPr/>
          <a:lstStyle/>
          <a:p>
            <a:r>
              <a:rPr lang="en-US" dirty="0" smtClean="0">
                <a:solidFill>
                  <a:schemeClr val="bg1"/>
                </a:solidFill>
              </a:rPr>
              <a:t>Breaking down the barriers</a:t>
            </a:r>
            <a:endParaRPr lang="en-US" dirty="0">
              <a:solidFill>
                <a:schemeClr val="bg1"/>
              </a:solidFill>
            </a:endParaRPr>
          </a:p>
        </p:txBody>
      </p:sp>
    </p:spTree>
    <p:extLst>
      <p:ext uri="{BB962C8B-B14F-4D97-AF65-F5344CB8AC3E}">
        <p14:creationId xmlns:p14="http://schemas.microsoft.com/office/powerpoint/2010/main" val="2633196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46</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156315" y="233151"/>
            <a:ext cx="8256458" cy="932603"/>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mj-lt"/>
              </a:rPr>
              <a:t>It’s not a sprint, it’s a </a:t>
            </a:r>
            <a:r>
              <a:rPr lang="en-US" sz="4800" dirty="0" smtClean="0">
                <a:latin typeface="+mj-lt"/>
              </a:rPr>
              <a:t>journey …</a:t>
            </a:r>
            <a:endParaRPr lang="en-US" sz="4800" dirty="0">
              <a:latin typeface="+mj-lt"/>
            </a:endParaRPr>
          </a:p>
        </p:txBody>
      </p:sp>
      <p:sp>
        <p:nvSpPr>
          <p:cNvPr id="5" name="Rectangle 4"/>
          <p:cNvSpPr/>
          <p:nvPr/>
        </p:nvSpPr>
        <p:spPr>
          <a:xfrm>
            <a:off x="276564" y="1865201"/>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You don’t need 100% adoption to be successful</a:t>
            </a:r>
            <a:endParaRPr lang="en-US" sz="4400" dirty="0">
              <a:latin typeface="+mj-lt"/>
            </a:endParaRPr>
          </a:p>
        </p:txBody>
      </p:sp>
      <p:sp>
        <p:nvSpPr>
          <p:cNvPr id="6" name="Rectangle 5"/>
          <p:cNvSpPr/>
          <p:nvPr/>
        </p:nvSpPr>
        <p:spPr>
          <a:xfrm>
            <a:off x="3330851" y="1869700"/>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Align </a:t>
            </a:r>
            <a:r>
              <a:rPr lang="en-US" sz="4400" dirty="0">
                <a:latin typeface="+mj-lt"/>
              </a:rPr>
              <a:t>where work gets done</a:t>
            </a:r>
          </a:p>
        </p:txBody>
      </p:sp>
      <p:sp>
        <p:nvSpPr>
          <p:cNvPr id="7" name="Rectangle 6"/>
          <p:cNvSpPr/>
          <p:nvPr/>
        </p:nvSpPr>
        <p:spPr>
          <a:xfrm>
            <a:off x="6396033" y="1865200"/>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Lead the </a:t>
            </a:r>
            <a:r>
              <a:rPr lang="en-US" sz="4400" dirty="0" smtClean="0">
                <a:latin typeface="+mj-lt"/>
              </a:rPr>
              <a:t>way – with champions</a:t>
            </a:r>
            <a:endParaRPr lang="en-US" sz="4400" dirty="0">
              <a:latin typeface="+mj-lt"/>
            </a:endParaRPr>
          </a:p>
        </p:txBody>
      </p:sp>
      <p:sp>
        <p:nvSpPr>
          <p:cNvPr id="8" name="Rectangle 7"/>
          <p:cNvSpPr/>
          <p:nvPr/>
        </p:nvSpPr>
        <p:spPr>
          <a:xfrm>
            <a:off x="9435354" y="1865199"/>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Be patient – change takes time</a:t>
            </a:r>
            <a:endParaRPr lang="en-US" sz="4400" dirty="0">
              <a:latin typeface="+mj-lt"/>
            </a:endParaRPr>
          </a:p>
        </p:txBody>
      </p:sp>
    </p:spTree>
    <p:extLst>
      <p:ext uri="{BB962C8B-B14F-4D97-AF65-F5344CB8AC3E}">
        <p14:creationId xmlns:p14="http://schemas.microsoft.com/office/powerpoint/2010/main" val="3571347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to get to this moment …</a:t>
            </a:r>
            <a:endParaRPr lang="en-US" dirty="0"/>
          </a:p>
        </p:txBody>
      </p:sp>
      <p:pic>
        <p:nvPicPr>
          <p:cNvPr id="2" name="Picture 1"/>
          <p:cNvPicPr>
            <a:picLocks noChangeAspect="1"/>
          </p:cNvPicPr>
          <p:nvPr/>
        </p:nvPicPr>
        <p:blipFill>
          <a:blip r:embed="rId2"/>
          <a:stretch>
            <a:fillRect/>
          </a:stretch>
        </p:blipFill>
        <p:spPr>
          <a:xfrm>
            <a:off x="2834994" y="1485604"/>
            <a:ext cx="7388303" cy="4615614"/>
          </a:xfrm>
          <a:prstGeom prst="rect">
            <a:avLst/>
          </a:prstGeom>
        </p:spPr>
      </p:pic>
    </p:spTree>
    <p:extLst>
      <p:ext uri="{BB962C8B-B14F-4D97-AF65-F5344CB8AC3E}">
        <p14:creationId xmlns:p14="http://schemas.microsoft.com/office/powerpoint/2010/main" val="266257661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9238" y="1028409"/>
            <a:ext cx="8995313" cy="5764438"/>
          </a:xfrm>
          <a:prstGeom prst="rect">
            <a:avLst/>
          </a:prstGeom>
        </p:spPr>
      </p:pic>
      <p:sp>
        <p:nvSpPr>
          <p:cNvPr id="3" name="Rectangle 2"/>
          <p:cNvSpPr/>
          <p:nvPr/>
        </p:nvSpPr>
        <p:spPr bwMode="auto">
          <a:xfrm>
            <a:off x="183263" y="259639"/>
            <a:ext cx="8778144" cy="914390"/>
          </a:xfrm>
          <a:prstGeom prst="rect">
            <a:avLst/>
          </a:prstGeom>
          <a:solidFill>
            <a:srgbClr val="6699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 it’s evolution, not a revolution!</a:t>
            </a:r>
            <a:endParaRPr lang="en-US" sz="4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405620228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1709" y="338023"/>
            <a:ext cx="4098354" cy="478376"/>
          </a:xfrm>
          <a:prstGeom prst="rect">
            <a:avLst/>
          </a:prstGeom>
          <a:noFill/>
        </p:spPr>
        <p:txBody>
          <a:bodyPr wrap="square" rtlCol="1">
            <a:spAutoFit/>
          </a:bodyPr>
          <a:lstStyle/>
          <a:p>
            <a:r>
              <a:rPr lang="en-US" sz="2448" dirty="0" smtClean="0">
                <a:solidFill>
                  <a:prstClr val="black"/>
                </a:solidFill>
              </a:rPr>
              <a:t>About me</a:t>
            </a:r>
            <a:endParaRPr lang="en-US" sz="2448" dirty="0">
              <a:solidFill>
                <a:prstClr val="black"/>
              </a:solidFill>
            </a:endParaRPr>
          </a:p>
        </p:txBody>
      </p:sp>
      <p:grpSp>
        <p:nvGrpSpPr>
          <p:cNvPr id="4" name="Group 3"/>
          <p:cNvGrpSpPr/>
          <p:nvPr/>
        </p:nvGrpSpPr>
        <p:grpSpPr>
          <a:xfrm>
            <a:off x="7497720" y="932604"/>
            <a:ext cx="3361451" cy="707766"/>
            <a:chOff x="4379474" y="1868512"/>
            <a:chExt cx="3295839" cy="693951"/>
          </a:xfrm>
        </p:grpSpPr>
        <p:sp>
          <p:nvSpPr>
            <p:cNvPr id="5" name="Freeform 12"/>
            <p:cNvSpPr>
              <a:spLocks noChangeAspect="1" noEditPoints="1"/>
            </p:cNvSpPr>
            <p:nvPr/>
          </p:nvSpPr>
          <p:spPr bwMode="auto">
            <a:xfrm>
              <a:off x="4466845" y="1868512"/>
              <a:ext cx="375921" cy="300335"/>
            </a:xfrm>
            <a:custGeom>
              <a:avLst/>
              <a:gdLst>
                <a:gd name="T0" fmla="*/ 376 w 396"/>
                <a:gd name="T1" fmla="*/ 20 h 316"/>
                <a:gd name="T2" fmla="*/ 376 w 396"/>
                <a:gd name="T3" fmla="*/ 20 h 316"/>
                <a:gd name="T4" fmla="*/ 320 w 396"/>
                <a:gd name="T5" fmla="*/ 0 h 316"/>
                <a:gd name="T6" fmla="*/ 65 w 396"/>
                <a:gd name="T7" fmla="*/ 0 h 316"/>
                <a:gd name="T8" fmla="*/ 15 w 396"/>
                <a:gd name="T9" fmla="*/ 20 h 316"/>
                <a:gd name="T10" fmla="*/ 18 w 396"/>
                <a:gd name="T11" fmla="*/ 20 h 316"/>
                <a:gd name="T12" fmla="*/ 0 w 396"/>
                <a:gd name="T13" fmla="*/ 70 h 316"/>
                <a:gd name="T14" fmla="*/ 0 w 396"/>
                <a:gd name="T15" fmla="*/ 72 h 316"/>
                <a:gd name="T16" fmla="*/ 0 w 396"/>
                <a:gd name="T17" fmla="*/ 244 h 316"/>
                <a:gd name="T18" fmla="*/ 15 w 396"/>
                <a:gd name="T19" fmla="*/ 296 h 316"/>
                <a:gd name="T20" fmla="*/ 15 w 396"/>
                <a:gd name="T21" fmla="*/ 296 h 316"/>
                <a:gd name="T22" fmla="*/ 65 w 396"/>
                <a:gd name="T23" fmla="*/ 316 h 316"/>
                <a:gd name="T24" fmla="*/ 320 w 396"/>
                <a:gd name="T25" fmla="*/ 316 h 316"/>
                <a:gd name="T26" fmla="*/ 373 w 396"/>
                <a:gd name="T27" fmla="*/ 295 h 316"/>
                <a:gd name="T28" fmla="*/ 396 w 396"/>
                <a:gd name="T29" fmla="*/ 244 h 316"/>
                <a:gd name="T30" fmla="*/ 396 w 396"/>
                <a:gd name="T31" fmla="*/ 70 h 316"/>
                <a:gd name="T32" fmla="*/ 396 w 396"/>
                <a:gd name="T33" fmla="*/ 70 h 316"/>
                <a:gd name="T34" fmla="*/ 376 w 396"/>
                <a:gd name="T35" fmla="*/ 20 h 316"/>
                <a:gd name="T36" fmla="*/ 360 w 396"/>
                <a:gd name="T37" fmla="*/ 244 h 316"/>
                <a:gd name="T38" fmla="*/ 347 w 396"/>
                <a:gd name="T39" fmla="*/ 269 h 316"/>
                <a:gd name="T40" fmla="*/ 320 w 396"/>
                <a:gd name="T41" fmla="*/ 280 h 316"/>
                <a:gd name="T42" fmla="*/ 65 w 396"/>
                <a:gd name="T43" fmla="*/ 280 h 316"/>
                <a:gd name="T44" fmla="*/ 44 w 396"/>
                <a:gd name="T45" fmla="*/ 269 h 316"/>
                <a:gd name="T46" fmla="*/ 36 w 396"/>
                <a:gd name="T47" fmla="*/ 244 h 316"/>
                <a:gd name="T48" fmla="*/ 36 w 396"/>
                <a:gd name="T49" fmla="*/ 104 h 316"/>
                <a:gd name="T50" fmla="*/ 185 w 396"/>
                <a:gd name="T51" fmla="*/ 194 h 316"/>
                <a:gd name="T52" fmla="*/ 193 w 396"/>
                <a:gd name="T53" fmla="*/ 197 h 316"/>
                <a:gd name="T54" fmla="*/ 204 w 396"/>
                <a:gd name="T55" fmla="*/ 194 h 316"/>
                <a:gd name="T56" fmla="*/ 360 w 396"/>
                <a:gd name="T57" fmla="*/ 102 h 316"/>
                <a:gd name="T58" fmla="*/ 360 w 396"/>
                <a:gd name="T59" fmla="*/ 244 h 316"/>
                <a:gd name="T60" fmla="*/ 345 w 396"/>
                <a:gd name="T61" fmla="*/ 46 h 316"/>
                <a:gd name="T62" fmla="*/ 353 w 396"/>
                <a:gd name="T63" fmla="*/ 61 h 316"/>
                <a:gd name="T64" fmla="*/ 192 w 396"/>
                <a:gd name="T65" fmla="*/ 158 h 316"/>
                <a:gd name="T66" fmla="*/ 32 w 396"/>
                <a:gd name="T67" fmla="*/ 62 h 316"/>
                <a:gd name="T68" fmla="*/ 41 w 396"/>
                <a:gd name="T69" fmla="*/ 46 h 316"/>
                <a:gd name="T70" fmla="*/ 65 w 396"/>
                <a:gd name="T71" fmla="*/ 36 h 316"/>
                <a:gd name="T72" fmla="*/ 320 w 396"/>
                <a:gd name="T73" fmla="*/ 36 h 316"/>
                <a:gd name="T74" fmla="*/ 345 w 396"/>
                <a:gd name="T75" fmla="*/ 4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16">
                  <a:moveTo>
                    <a:pt x="376" y="20"/>
                  </a:moveTo>
                  <a:cubicBezTo>
                    <a:pt x="376" y="20"/>
                    <a:pt x="376" y="20"/>
                    <a:pt x="376" y="20"/>
                  </a:cubicBezTo>
                  <a:cubicBezTo>
                    <a:pt x="364" y="7"/>
                    <a:pt x="340" y="0"/>
                    <a:pt x="320" y="0"/>
                  </a:cubicBezTo>
                  <a:cubicBezTo>
                    <a:pt x="65" y="0"/>
                    <a:pt x="65" y="0"/>
                    <a:pt x="65" y="0"/>
                  </a:cubicBezTo>
                  <a:cubicBezTo>
                    <a:pt x="46" y="0"/>
                    <a:pt x="28" y="7"/>
                    <a:pt x="15" y="20"/>
                  </a:cubicBezTo>
                  <a:cubicBezTo>
                    <a:pt x="18" y="20"/>
                    <a:pt x="18" y="20"/>
                    <a:pt x="18" y="20"/>
                  </a:cubicBezTo>
                  <a:cubicBezTo>
                    <a:pt x="5" y="33"/>
                    <a:pt x="0" y="50"/>
                    <a:pt x="0" y="70"/>
                  </a:cubicBezTo>
                  <a:cubicBezTo>
                    <a:pt x="0" y="72"/>
                    <a:pt x="0" y="72"/>
                    <a:pt x="0" y="72"/>
                  </a:cubicBezTo>
                  <a:cubicBezTo>
                    <a:pt x="0" y="244"/>
                    <a:pt x="0" y="244"/>
                    <a:pt x="0" y="244"/>
                  </a:cubicBezTo>
                  <a:cubicBezTo>
                    <a:pt x="0" y="264"/>
                    <a:pt x="3" y="284"/>
                    <a:pt x="15" y="296"/>
                  </a:cubicBezTo>
                  <a:cubicBezTo>
                    <a:pt x="15" y="296"/>
                    <a:pt x="15" y="296"/>
                    <a:pt x="15" y="296"/>
                  </a:cubicBezTo>
                  <a:cubicBezTo>
                    <a:pt x="28" y="308"/>
                    <a:pt x="46" y="316"/>
                    <a:pt x="65" y="316"/>
                  </a:cubicBezTo>
                  <a:cubicBezTo>
                    <a:pt x="320" y="316"/>
                    <a:pt x="320" y="316"/>
                    <a:pt x="320" y="316"/>
                  </a:cubicBezTo>
                  <a:cubicBezTo>
                    <a:pt x="340" y="316"/>
                    <a:pt x="360" y="308"/>
                    <a:pt x="373" y="295"/>
                  </a:cubicBezTo>
                  <a:cubicBezTo>
                    <a:pt x="385" y="282"/>
                    <a:pt x="396" y="264"/>
                    <a:pt x="396" y="244"/>
                  </a:cubicBezTo>
                  <a:cubicBezTo>
                    <a:pt x="396" y="70"/>
                    <a:pt x="396" y="70"/>
                    <a:pt x="396" y="70"/>
                  </a:cubicBezTo>
                  <a:cubicBezTo>
                    <a:pt x="396" y="70"/>
                    <a:pt x="396" y="70"/>
                    <a:pt x="396" y="70"/>
                  </a:cubicBezTo>
                  <a:cubicBezTo>
                    <a:pt x="396" y="50"/>
                    <a:pt x="388" y="33"/>
                    <a:pt x="376" y="20"/>
                  </a:cubicBezTo>
                  <a:close/>
                  <a:moveTo>
                    <a:pt x="360" y="244"/>
                  </a:moveTo>
                  <a:cubicBezTo>
                    <a:pt x="360" y="254"/>
                    <a:pt x="354" y="263"/>
                    <a:pt x="347" y="269"/>
                  </a:cubicBezTo>
                  <a:cubicBezTo>
                    <a:pt x="341" y="276"/>
                    <a:pt x="330" y="280"/>
                    <a:pt x="320" y="280"/>
                  </a:cubicBezTo>
                  <a:cubicBezTo>
                    <a:pt x="65" y="280"/>
                    <a:pt x="65" y="280"/>
                    <a:pt x="65" y="280"/>
                  </a:cubicBezTo>
                  <a:cubicBezTo>
                    <a:pt x="56" y="280"/>
                    <a:pt x="50" y="276"/>
                    <a:pt x="44" y="269"/>
                  </a:cubicBezTo>
                  <a:cubicBezTo>
                    <a:pt x="37" y="263"/>
                    <a:pt x="36" y="254"/>
                    <a:pt x="36" y="244"/>
                  </a:cubicBezTo>
                  <a:cubicBezTo>
                    <a:pt x="36" y="104"/>
                    <a:pt x="36" y="104"/>
                    <a:pt x="36" y="104"/>
                  </a:cubicBezTo>
                  <a:cubicBezTo>
                    <a:pt x="185" y="194"/>
                    <a:pt x="185" y="194"/>
                    <a:pt x="185" y="194"/>
                  </a:cubicBezTo>
                  <a:cubicBezTo>
                    <a:pt x="188" y="196"/>
                    <a:pt x="190" y="197"/>
                    <a:pt x="193" y="197"/>
                  </a:cubicBezTo>
                  <a:cubicBezTo>
                    <a:pt x="196" y="197"/>
                    <a:pt x="201" y="196"/>
                    <a:pt x="204" y="194"/>
                  </a:cubicBezTo>
                  <a:cubicBezTo>
                    <a:pt x="360" y="102"/>
                    <a:pt x="360" y="102"/>
                    <a:pt x="360" y="102"/>
                  </a:cubicBezTo>
                  <a:lnTo>
                    <a:pt x="360" y="244"/>
                  </a:lnTo>
                  <a:close/>
                  <a:moveTo>
                    <a:pt x="345" y="46"/>
                  </a:moveTo>
                  <a:cubicBezTo>
                    <a:pt x="349" y="50"/>
                    <a:pt x="352" y="55"/>
                    <a:pt x="353" y="61"/>
                  </a:cubicBezTo>
                  <a:cubicBezTo>
                    <a:pt x="192" y="158"/>
                    <a:pt x="192" y="158"/>
                    <a:pt x="192" y="158"/>
                  </a:cubicBezTo>
                  <a:cubicBezTo>
                    <a:pt x="32" y="62"/>
                    <a:pt x="32" y="62"/>
                    <a:pt x="32" y="62"/>
                  </a:cubicBezTo>
                  <a:cubicBezTo>
                    <a:pt x="33" y="56"/>
                    <a:pt x="36" y="50"/>
                    <a:pt x="41" y="46"/>
                  </a:cubicBezTo>
                  <a:cubicBezTo>
                    <a:pt x="47" y="39"/>
                    <a:pt x="56" y="36"/>
                    <a:pt x="65" y="36"/>
                  </a:cubicBezTo>
                  <a:cubicBezTo>
                    <a:pt x="320" y="36"/>
                    <a:pt x="320" y="36"/>
                    <a:pt x="320" y="36"/>
                  </a:cubicBezTo>
                  <a:cubicBezTo>
                    <a:pt x="330" y="36"/>
                    <a:pt x="338" y="39"/>
                    <a:pt x="345" y="46"/>
                  </a:cubicBezTo>
                  <a:close/>
                </a:path>
              </a:pathLst>
            </a:custGeom>
            <a:solidFill>
              <a:schemeClr val="accent1"/>
            </a:solidFill>
            <a:ln>
              <a:noFill/>
            </a:ln>
          </p:spPr>
          <p:txBody>
            <a:bodyPr vert="horz" wrap="square" lIns="65574" tIns="32787" rIns="65574" bIns="32787" numCol="1" anchor="t" anchorCtr="0" compatLnSpc="1">
              <a:prstTxWarp prst="textNoShape">
                <a:avLst/>
              </a:prstTxWarp>
            </a:bodyPr>
            <a:lstStyle/>
            <a:p>
              <a:endParaRPr lang="he-IL" sz="2448">
                <a:solidFill>
                  <a:prstClr val="black"/>
                </a:solidFill>
                <a:latin typeface="Calibri"/>
              </a:endParaRPr>
            </a:p>
          </p:txBody>
        </p:sp>
        <p:sp>
          <p:nvSpPr>
            <p:cNvPr id="6" name="TextBox 5"/>
            <p:cNvSpPr txBox="1"/>
            <p:nvPr/>
          </p:nvSpPr>
          <p:spPr>
            <a:xfrm>
              <a:off x="4379474" y="2093424"/>
              <a:ext cx="3295839" cy="469039"/>
            </a:xfrm>
            <a:prstGeom prst="rect">
              <a:avLst/>
            </a:prstGeom>
            <a:noFill/>
          </p:spPr>
          <p:txBody>
            <a:bodyPr wrap="none" rtlCol="1" anchor="ctr" anchorCtr="0">
              <a:spAutoFit/>
            </a:bodyPr>
            <a:lstStyle/>
            <a:p>
              <a:r>
                <a:rPr lang="en-US" sz="2448" dirty="0">
                  <a:solidFill>
                    <a:srgbClr val="4472C4"/>
                  </a:solidFill>
                </a:rPr>
                <a:t>sue@susanhanley.com</a:t>
              </a:r>
              <a:endParaRPr lang="he-IL" sz="2448" dirty="0">
                <a:solidFill>
                  <a:srgbClr val="4472C4"/>
                </a:solidFill>
              </a:endParaRPr>
            </a:p>
          </p:txBody>
        </p:sp>
      </p:grpSp>
      <p:grpSp>
        <p:nvGrpSpPr>
          <p:cNvPr id="7" name="Group 6"/>
          <p:cNvGrpSpPr/>
          <p:nvPr/>
        </p:nvGrpSpPr>
        <p:grpSpPr>
          <a:xfrm>
            <a:off x="7497721" y="2699039"/>
            <a:ext cx="1911542" cy="724267"/>
            <a:chOff x="4370888" y="2311859"/>
            <a:chExt cx="1874231" cy="710130"/>
          </a:xfrm>
        </p:grpSpPr>
        <p:sp>
          <p:nvSpPr>
            <p:cNvPr id="8" name="Freeform 7"/>
            <p:cNvSpPr>
              <a:spLocks noChangeAspect="1"/>
            </p:cNvSpPr>
            <p:nvPr/>
          </p:nvSpPr>
          <p:spPr bwMode="auto">
            <a:xfrm>
              <a:off x="4415841" y="2311859"/>
              <a:ext cx="460341" cy="384894"/>
            </a:xfrm>
            <a:custGeom>
              <a:avLst/>
              <a:gdLst>
                <a:gd name="T0" fmla="*/ 158 w 178"/>
                <a:gd name="T1" fmla="*/ 55 h 149"/>
                <a:gd name="T2" fmla="*/ 177 w 178"/>
                <a:gd name="T3" fmla="*/ 43 h 149"/>
                <a:gd name="T4" fmla="*/ 156 w 178"/>
                <a:gd name="T5" fmla="*/ 45 h 149"/>
                <a:gd name="T6" fmla="*/ 155 w 178"/>
                <a:gd name="T7" fmla="*/ 41 h 149"/>
                <a:gd name="T8" fmla="*/ 118 w 178"/>
                <a:gd name="T9" fmla="*/ 12 h 149"/>
                <a:gd name="T10" fmla="*/ 122 w 178"/>
                <a:gd name="T11" fmla="*/ 10 h 149"/>
                <a:gd name="T12" fmla="*/ 133 w 178"/>
                <a:gd name="T13" fmla="*/ 4 h 149"/>
                <a:gd name="T14" fmla="*/ 115 w 178"/>
                <a:gd name="T15" fmla="*/ 7 h 149"/>
                <a:gd name="T16" fmla="*/ 125 w 178"/>
                <a:gd name="T17" fmla="*/ 0 h 149"/>
                <a:gd name="T18" fmla="*/ 111 w 178"/>
                <a:gd name="T19" fmla="*/ 7 h 149"/>
                <a:gd name="T20" fmla="*/ 114 w 178"/>
                <a:gd name="T21" fmla="*/ 1 h 149"/>
                <a:gd name="T22" fmla="*/ 86 w 178"/>
                <a:gd name="T23" fmla="*/ 44 h 149"/>
                <a:gd name="T24" fmla="*/ 72 w 178"/>
                <a:gd name="T25" fmla="*/ 34 h 149"/>
                <a:gd name="T26" fmla="*/ 26 w 178"/>
                <a:gd name="T27" fmla="*/ 13 h 149"/>
                <a:gd name="T28" fmla="*/ 42 w 178"/>
                <a:gd name="T29" fmla="*/ 36 h 149"/>
                <a:gd name="T30" fmla="*/ 31 w 178"/>
                <a:gd name="T31" fmla="*/ 37 h 149"/>
                <a:gd name="T32" fmla="*/ 51 w 178"/>
                <a:gd name="T33" fmla="*/ 55 h 149"/>
                <a:gd name="T34" fmla="*/ 39 w 178"/>
                <a:gd name="T35" fmla="*/ 60 h 149"/>
                <a:gd name="T36" fmla="*/ 60 w 178"/>
                <a:gd name="T37" fmla="*/ 70 h 149"/>
                <a:gd name="T38" fmla="*/ 66 w 178"/>
                <a:gd name="T39" fmla="*/ 86 h 149"/>
                <a:gd name="T40" fmla="*/ 0 w 178"/>
                <a:gd name="T41" fmla="*/ 87 h 149"/>
                <a:gd name="T42" fmla="*/ 157 w 178"/>
                <a:gd name="T43" fmla="*/ 65 h 149"/>
                <a:gd name="T44" fmla="*/ 178 w 178"/>
                <a:gd name="T45" fmla="*/ 57 h 149"/>
                <a:gd name="T46" fmla="*/ 158 w 178"/>
                <a:gd name="T47" fmla="*/ 5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49">
                  <a:moveTo>
                    <a:pt x="158" y="55"/>
                  </a:moveTo>
                  <a:cubicBezTo>
                    <a:pt x="168" y="54"/>
                    <a:pt x="175" y="49"/>
                    <a:pt x="177" y="43"/>
                  </a:cubicBezTo>
                  <a:cubicBezTo>
                    <a:pt x="174" y="45"/>
                    <a:pt x="162" y="48"/>
                    <a:pt x="156" y="45"/>
                  </a:cubicBezTo>
                  <a:cubicBezTo>
                    <a:pt x="156" y="44"/>
                    <a:pt x="156" y="43"/>
                    <a:pt x="155" y="41"/>
                  </a:cubicBezTo>
                  <a:cubicBezTo>
                    <a:pt x="151" y="24"/>
                    <a:pt x="134" y="10"/>
                    <a:pt x="118" y="12"/>
                  </a:cubicBezTo>
                  <a:cubicBezTo>
                    <a:pt x="119" y="11"/>
                    <a:pt x="120" y="11"/>
                    <a:pt x="122" y="10"/>
                  </a:cubicBezTo>
                  <a:cubicBezTo>
                    <a:pt x="124" y="9"/>
                    <a:pt x="134" y="8"/>
                    <a:pt x="133" y="4"/>
                  </a:cubicBezTo>
                  <a:cubicBezTo>
                    <a:pt x="131" y="0"/>
                    <a:pt x="118" y="6"/>
                    <a:pt x="115" y="7"/>
                  </a:cubicBezTo>
                  <a:cubicBezTo>
                    <a:pt x="119" y="6"/>
                    <a:pt x="124" y="4"/>
                    <a:pt x="125" y="0"/>
                  </a:cubicBezTo>
                  <a:cubicBezTo>
                    <a:pt x="120" y="1"/>
                    <a:pt x="115" y="3"/>
                    <a:pt x="111" y="7"/>
                  </a:cubicBezTo>
                  <a:cubicBezTo>
                    <a:pt x="112" y="5"/>
                    <a:pt x="113" y="3"/>
                    <a:pt x="114" y="1"/>
                  </a:cubicBezTo>
                  <a:cubicBezTo>
                    <a:pt x="100" y="10"/>
                    <a:pt x="92" y="27"/>
                    <a:pt x="86" y="44"/>
                  </a:cubicBezTo>
                  <a:cubicBezTo>
                    <a:pt x="81" y="39"/>
                    <a:pt x="76" y="36"/>
                    <a:pt x="72" y="34"/>
                  </a:cubicBezTo>
                  <a:cubicBezTo>
                    <a:pt x="61" y="27"/>
                    <a:pt x="48" y="21"/>
                    <a:pt x="26" y="13"/>
                  </a:cubicBezTo>
                  <a:cubicBezTo>
                    <a:pt x="26" y="20"/>
                    <a:pt x="30" y="30"/>
                    <a:pt x="42" y="36"/>
                  </a:cubicBezTo>
                  <a:cubicBezTo>
                    <a:pt x="39" y="35"/>
                    <a:pt x="35" y="36"/>
                    <a:pt x="31" y="37"/>
                  </a:cubicBezTo>
                  <a:cubicBezTo>
                    <a:pt x="32" y="45"/>
                    <a:pt x="37" y="52"/>
                    <a:pt x="51" y="55"/>
                  </a:cubicBezTo>
                  <a:cubicBezTo>
                    <a:pt x="45" y="55"/>
                    <a:pt x="41" y="57"/>
                    <a:pt x="39" y="60"/>
                  </a:cubicBezTo>
                  <a:cubicBezTo>
                    <a:pt x="41" y="65"/>
                    <a:pt x="48" y="72"/>
                    <a:pt x="60" y="70"/>
                  </a:cubicBezTo>
                  <a:cubicBezTo>
                    <a:pt x="47" y="76"/>
                    <a:pt x="55" y="87"/>
                    <a:pt x="66" y="86"/>
                  </a:cubicBezTo>
                  <a:cubicBezTo>
                    <a:pt x="47" y="105"/>
                    <a:pt x="17" y="104"/>
                    <a:pt x="0" y="87"/>
                  </a:cubicBezTo>
                  <a:cubicBezTo>
                    <a:pt x="45" y="149"/>
                    <a:pt x="142" y="124"/>
                    <a:pt x="157" y="65"/>
                  </a:cubicBezTo>
                  <a:cubicBezTo>
                    <a:pt x="168" y="65"/>
                    <a:pt x="174" y="61"/>
                    <a:pt x="178" y="57"/>
                  </a:cubicBezTo>
                  <a:cubicBezTo>
                    <a:pt x="172" y="58"/>
                    <a:pt x="163" y="57"/>
                    <a:pt x="158" y="55"/>
                  </a:cubicBezTo>
                  <a:close/>
                </a:path>
              </a:pathLst>
            </a:custGeom>
            <a:solidFill>
              <a:schemeClr val="accent1"/>
            </a:solidFill>
            <a:ln>
              <a:noFill/>
            </a:ln>
          </p:spPr>
          <p:txBody>
            <a:bodyPr vert="horz" wrap="square" lIns="65574" tIns="32787" rIns="65574" bIns="32787" numCol="1" anchor="t" anchorCtr="0" compatLnSpc="1">
              <a:prstTxWarp prst="textNoShape">
                <a:avLst/>
              </a:prstTxWarp>
            </a:bodyPr>
            <a:lstStyle/>
            <a:p>
              <a:endParaRPr lang="he-IL" sz="2448">
                <a:solidFill>
                  <a:prstClr val="black"/>
                </a:solidFill>
                <a:latin typeface="Calibri"/>
              </a:endParaRPr>
            </a:p>
          </p:txBody>
        </p:sp>
        <p:sp>
          <p:nvSpPr>
            <p:cNvPr id="9" name="TextBox 8"/>
            <p:cNvSpPr txBox="1"/>
            <p:nvPr/>
          </p:nvSpPr>
          <p:spPr>
            <a:xfrm>
              <a:off x="4370888" y="2552950"/>
              <a:ext cx="1874231" cy="469039"/>
            </a:xfrm>
            <a:prstGeom prst="rect">
              <a:avLst/>
            </a:prstGeom>
            <a:noFill/>
          </p:spPr>
          <p:txBody>
            <a:bodyPr wrap="none" rtlCol="1" anchor="ctr" anchorCtr="0">
              <a:spAutoFit/>
            </a:bodyPr>
            <a:lstStyle/>
            <a:p>
              <a:r>
                <a:rPr lang="en-US" sz="2448" dirty="0">
                  <a:solidFill>
                    <a:srgbClr val="4472C4"/>
                  </a:solidFill>
                </a:rPr>
                <a:t>susanhanley</a:t>
              </a:r>
              <a:endParaRPr lang="he-IL" sz="3264" dirty="0">
                <a:solidFill>
                  <a:srgbClr val="4472C4"/>
                </a:solidFill>
              </a:endParaRPr>
            </a:p>
          </p:txBody>
        </p:sp>
      </p:grpSp>
      <p:grpSp>
        <p:nvGrpSpPr>
          <p:cNvPr id="10" name="Group 9"/>
          <p:cNvGrpSpPr/>
          <p:nvPr/>
        </p:nvGrpSpPr>
        <p:grpSpPr>
          <a:xfrm>
            <a:off x="7497721" y="3497262"/>
            <a:ext cx="1911542" cy="703213"/>
            <a:chOff x="4270826" y="2998748"/>
            <a:chExt cx="1874231" cy="689487"/>
          </a:xfrm>
        </p:grpSpPr>
        <p:sp>
          <p:nvSpPr>
            <p:cNvPr id="11" name="Freeform 10"/>
            <p:cNvSpPr>
              <a:spLocks noChangeAspect="1" noEditPoints="1"/>
            </p:cNvSpPr>
            <p:nvPr/>
          </p:nvSpPr>
          <p:spPr bwMode="auto">
            <a:xfrm>
              <a:off x="4362972" y="2998748"/>
              <a:ext cx="335161" cy="274234"/>
            </a:xfrm>
            <a:custGeom>
              <a:avLst/>
              <a:gdLst>
                <a:gd name="T0" fmla="*/ 178 w 178"/>
                <a:gd name="T1" fmla="*/ 104 h 170"/>
                <a:gd name="T2" fmla="*/ 178 w 178"/>
                <a:gd name="T3" fmla="*/ 170 h 170"/>
                <a:gd name="T4" fmla="*/ 140 w 178"/>
                <a:gd name="T5" fmla="*/ 170 h 170"/>
                <a:gd name="T6" fmla="*/ 140 w 178"/>
                <a:gd name="T7" fmla="*/ 109 h 170"/>
                <a:gd name="T8" fmla="*/ 121 w 178"/>
                <a:gd name="T9" fmla="*/ 83 h 170"/>
                <a:gd name="T10" fmla="*/ 101 w 178"/>
                <a:gd name="T11" fmla="*/ 97 h 170"/>
                <a:gd name="T12" fmla="*/ 100 w 178"/>
                <a:gd name="T13" fmla="*/ 106 h 170"/>
                <a:gd name="T14" fmla="*/ 100 w 178"/>
                <a:gd name="T15" fmla="*/ 170 h 170"/>
                <a:gd name="T16" fmla="*/ 62 w 178"/>
                <a:gd name="T17" fmla="*/ 170 h 170"/>
                <a:gd name="T18" fmla="*/ 62 w 178"/>
                <a:gd name="T19" fmla="*/ 55 h 170"/>
                <a:gd name="T20" fmla="*/ 100 w 178"/>
                <a:gd name="T21" fmla="*/ 55 h 170"/>
                <a:gd name="T22" fmla="*/ 100 w 178"/>
                <a:gd name="T23" fmla="*/ 72 h 170"/>
                <a:gd name="T24" fmla="*/ 100 w 178"/>
                <a:gd name="T25" fmla="*/ 72 h 170"/>
                <a:gd name="T26" fmla="*/ 100 w 178"/>
                <a:gd name="T27" fmla="*/ 72 h 170"/>
                <a:gd name="T28" fmla="*/ 100 w 178"/>
                <a:gd name="T29" fmla="*/ 72 h 170"/>
                <a:gd name="T30" fmla="*/ 134 w 178"/>
                <a:gd name="T31" fmla="*/ 53 h 170"/>
                <a:gd name="T32" fmla="*/ 178 w 178"/>
                <a:gd name="T33" fmla="*/ 104 h 170"/>
                <a:gd name="T34" fmla="*/ 22 w 178"/>
                <a:gd name="T35" fmla="*/ 0 h 170"/>
                <a:gd name="T36" fmla="*/ 0 w 178"/>
                <a:gd name="T37" fmla="*/ 20 h 170"/>
                <a:gd name="T38" fmla="*/ 21 w 178"/>
                <a:gd name="T39" fmla="*/ 40 h 170"/>
                <a:gd name="T40" fmla="*/ 21 w 178"/>
                <a:gd name="T41" fmla="*/ 40 h 170"/>
                <a:gd name="T42" fmla="*/ 43 w 178"/>
                <a:gd name="T43" fmla="*/ 20 h 170"/>
                <a:gd name="T44" fmla="*/ 22 w 178"/>
                <a:gd name="T45" fmla="*/ 0 h 170"/>
                <a:gd name="T46" fmla="*/ 2 w 178"/>
                <a:gd name="T47" fmla="*/ 170 h 170"/>
                <a:gd name="T48" fmla="*/ 40 w 178"/>
                <a:gd name="T49" fmla="*/ 170 h 170"/>
                <a:gd name="T50" fmla="*/ 40 w 178"/>
                <a:gd name="T51" fmla="*/ 55 h 170"/>
                <a:gd name="T52" fmla="*/ 2 w 178"/>
                <a:gd name="T53" fmla="*/ 55 h 170"/>
                <a:gd name="T54" fmla="*/ 2 w 178"/>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170">
                  <a:moveTo>
                    <a:pt x="178" y="104"/>
                  </a:moveTo>
                  <a:cubicBezTo>
                    <a:pt x="178" y="170"/>
                    <a:pt x="178" y="170"/>
                    <a:pt x="178" y="170"/>
                  </a:cubicBezTo>
                  <a:cubicBezTo>
                    <a:pt x="140" y="170"/>
                    <a:pt x="140" y="170"/>
                    <a:pt x="140" y="170"/>
                  </a:cubicBezTo>
                  <a:cubicBezTo>
                    <a:pt x="140" y="109"/>
                    <a:pt x="140" y="109"/>
                    <a:pt x="140" y="109"/>
                  </a:cubicBezTo>
                  <a:cubicBezTo>
                    <a:pt x="140" y="93"/>
                    <a:pt x="134" y="83"/>
                    <a:pt x="121" y="83"/>
                  </a:cubicBezTo>
                  <a:cubicBezTo>
                    <a:pt x="110" y="83"/>
                    <a:pt x="104" y="90"/>
                    <a:pt x="101" y="97"/>
                  </a:cubicBezTo>
                  <a:cubicBezTo>
                    <a:pt x="100" y="99"/>
                    <a:pt x="100" y="103"/>
                    <a:pt x="100" y="106"/>
                  </a:cubicBezTo>
                  <a:cubicBezTo>
                    <a:pt x="100" y="170"/>
                    <a:pt x="100" y="170"/>
                    <a:pt x="100" y="170"/>
                  </a:cubicBezTo>
                  <a:cubicBezTo>
                    <a:pt x="62" y="170"/>
                    <a:pt x="62" y="170"/>
                    <a:pt x="62" y="170"/>
                  </a:cubicBezTo>
                  <a:cubicBezTo>
                    <a:pt x="62" y="170"/>
                    <a:pt x="62" y="66"/>
                    <a:pt x="62" y="55"/>
                  </a:cubicBezTo>
                  <a:cubicBezTo>
                    <a:pt x="100" y="55"/>
                    <a:pt x="100" y="55"/>
                    <a:pt x="100" y="55"/>
                  </a:cubicBezTo>
                  <a:cubicBezTo>
                    <a:pt x="100" y="72"/>
                    <a:pt x="100" y="72"/>
                    <a:pt x="100" y="72"/>
                  </a:cubicBezTo>
                  <a:cubicBezTo>
                    <a:pt x="100" y="72"/>
                    <a:pt x="100" y="72"/>
                    <a:pt x="100" y="72"/>
                  </a:cubicBezTo>
                  <a:cubicBezTo>
                    <a:pt x="100" y="72"/>
                    <a:pt x="100" y="72"/>
                    <a:pt x="100" y="72"/>
                  </a:cubicBezTo>
                  <a:cubicBezTo>
                    <a:pt x="100" y="72"/>
                    <a:pt x="100" y="72"/>
                    <a:pt x="100" y="72"/>
                  </a:cubicBezTo>
                  <a:cubicBezTo>
                    <a:pt x="105" y="64"/>
                    <a:pt x="114" y="53"/>
                    <a:pt x="134" y="53"/>
                  </a:cubicBezTo>
                  <a:cubicBezTo>
                    <a:pt x="159" y="53"/>
                    <a:pt x="178" y="69"/>
                    <a:pt x="178" y="104"/>
                  </a:cubicBezTo>
                  <a:close/>
                  <a:moveTo>
                    <a:pt x="22" y="0"/>
                  </a:moveTo>
                  <a:cubicBezTo>
                    <a:pt x="9" y="0"/>
                    <a:pt x="0" y="9"/>
                    <a:pt x="0" y="20"/>
                  </a:cubicBezTo>
                  <a:cubicBezTo>
                    <a:pt x="0" y="31"/>
                    <a:pt x="8" y="40"/>
                    <a:pt x="21" y="40"/>
                  </a:cubicBezTo>
                  <a:cubicBezTo>
                    <a:pt x="21" y="40"/>
                    <a:pt x="21" y="40"/>
                    <a:pt x="21" y="40"/>
                  </a:cubicBezTo>
                  <a:cubicBezTo>
                    <a:pt x="35" y="40"/>
                    <a:pt x="43" y="31"/>
                    <a:pt x="43" y="20"/>
                  </a:cubicBezTo>
                  <a:cubicBezTo>
                    <a:pt x="43" y="9"/>
                    <a:pt x="35" y="0"/>
                    <a:pt x="22" y="0"/>
                  </a:cubicBezTo>
                  <a:close/>
                  <a:moveTo>
                    <a:pt x="2" y="170"/>
                  </a:moveTo>
                  <a:cubicBezTo>
                    <a:pt x="40" y="170"/>
                    <a:pt x="40" y="170"/>
                    <a:pt x="40" y="170"/>
                  </a:cubicBezTo>
                  <a:cubicBezTo>
                    <a:pt x="40" y="55"/>
                    <a:pt x="40" y="55"/>
                    <a:pt x="40" y="55"/>
                  </a:cubicBezTo>
                  <a:cubicBezTo>
                    <a:pt x="2" y="55"/>
                    <a:pt x="2" y="55"/>
                    <a:pt x="2" y="55"/>
                  </a:cubicBezTo>
                  <a:lnTo>
                    <a:pt x="2" y="170"/>
                  </a:lnTo>
                  <a:close/>
                </a:path>
              </a:pathLst>
            </a:custGeom>
            <a:solidFill>
              <a:schemeClr val="accent1"/>
            </a:solidFill>
            <a:ln>
              <a:noFill/>
            </a:ln>
          </p:spPr>
          <p:txBody>
            <a:bodyPr vert="horz" wrap="square" lIns="65574" tIns="32787" rIns="65574" bIns="32787" numCol="1" anchor="t" anchorCtr="0" compatLnSpc="1">
              <a:prstTxWarp prst="textNoShape">
                <a:avLst/>
              </a:prstTxWarp>
            </a:bodyPr>
            <a:lstStyle/>
            <a:p>
              <a:endParaRPr lang="he-IL" sz="2448">
                <a:solidFill>
                  <a:prstClr val="black"/>
                </a:solidFill>
                <a:latin typeface="Calibri"/>
              </a:endParaRPr>
            </a:p>
          </p:txBody>
        </p:sp>
        <p:sp>
          <p:nvSpPr>
            <p:cNvPr id="12" name="TextBox 11"/>
            <p:cNvSpPr txBox="1"/>
            <p:nvPr/>
          </p:nvSpPr>
          <p:spPr>
            <a:xfrm>
              <a:off x="4270826" y="3219196"/>
              <a:ext cx="1874231" cy="469039"/>
            </a:xfrm>
            <a:prstGeom prst="rect">
              <a:avLst/>
            </a:prstGeom>
            <a:noFill/>
          </p:spPr>
          <p:txBody>
            <a:bodyPr wrap="none" rtlCol="1" anchor="ctr" anchorCtr="0">
              <a:spAutoFit/>
            </a:bodyPr>
            <a:lstStyle/>
            <a:p>
              <a:r>
                <a:rPr lang="en-US" sz="2448" dirty="0">
                  <a:solidFill>
                    <a:srgbClr val="4472C4"/>
                  </a:solidFill>
                  <a:cs typeface="Arial" pitchFamily="34" charset="0"/>
                </a:rPr>
                <a:t>susanhanley</a:t>
              </a:r>
              <a:endParaRPr lang="he-IL" sz="2448" dirty="0">
                <a:solidFill>
                  <a:srgbClr val="4472C4"/>
                </a:solidFill>
                <a:latin typeface="Calibri Light"/>
              </a:endParaRPr>
            </a:p>
          </p:txBody>
        </p:sp>
      </p:grpSp>
      <p:cxnSp>
        <p:nvCxnSpPr>
          <p:cNvPr id="13" name="Straight Connector 12"/>
          <p:cNvCxnSpPr/>
          <p:nvPr/>
        </p:nvCxnSpPr>
        <p:spPr>
          <a:xfrm>
            <a:off x="7497720" y="1632055"/>
            <a:ext cx="4627005" cy="0"/>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497720" y="3402924"/>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97720" y="4654703"/>
            <a:ext cx="4708292" cy="478376"/>
          </a:xfrm>
          <a:prstGeom prst="rect">
            <a:avLst/>
          </a:prstGeom>
          <a:noFill/>
        </p:spPr>
        <p:txBody>
          <a:bodyPr wrap="none" rtlCol="1" anchor="ctr" anchorCtr="0">
            <a:spAutoFit/>
          </a:bodyPr>
          <a:lstStyle/>
          <a:p>
            <a:r>
              <a:rPr lang="en-US" sz="2448" dirty="0">
                <a:solidFill>
                  <a:srgbClr val="4472C4"/>
                </a:solidFill>
                <a:cs typeface="Arial" pitchFamily="34" charset="0"/>
              </a:rPr>
              <a:t>www.slideshare.net/susanhanley</a:t>
            </a:r>
          </a:p>
        </p:txBody>
      </p:sp>
      <p:grpSp>
        <p:nvGrpSpPr>
          <p:cNvPr id="17" name="Group 16"/>
          <p:cNvGrpSpPr/>
          <p:nvPr/>
        </p:nvGrpSpPr>
        <p:grpSpPr>
          <a:xfrm>
            <a:off x="7538816" y="4344941"/>
            <a:ext cx="1637858" cy="395792"/>
            <a:chOff x="3370910" y="6170512"/>
            <a:chExt cx="2996553" cy="608599"/>
          </a:xfrm>
          <a:solidFill>
            <a:schemeClr val="accent1"/>
          </a:solidFill>
        </p:grpSpPr>
        <p:sp>
          <p:nvSpPr>
            <p:cNvPr id="18" name="Freeform 29"/>
            <p:cNvSpPr>
              <a:spLocks/>
            </p:cNvSpPr>
            <p:nvPr/>
          </p:nvSpPr>
          <p:spPr bwMode="auto">
            <a:xfrm>
              <a:off x="4040613" y="6403523"/>
              <a:ext cx="197978" cy="263971"/>
            </a:xfrm>
            <a:custGeom>
              <a:avLst/>
              <a:gdLst>
                <a:gd name="T0" fmla="*/ 103 w 103"/>
                <a:gd name="T1" fmla="*/ 97 h 137"/>
                <a:gd name="T2" fmla="*/ 101 w 103"/>
                <a:gd name="T3" fmla="*/ 109 h 137"/>
                <a:gd name="T4" fmla="*/ 94 w 103"/>
                <a:gd name="T5" fmla="*/ 122 h 137"/>
                <a:gd name="T6" fmla="*/ 78 w 103"/>
                <a:gd name="T7" fmla="*/ 133 h 137"/>
                <a:gd name="T8" fmla="*/ 51 w 103"/>
                <a:gd name="T9" fmla="*/ 137 h 137"/>
                <a:gd name="T10" fmla="*/ 28 w 103"/>
                <a:gd name="T11" fmla="*/ 134 h 137"/>
                <a:gd name="T12" fmla="*/ 14 w 103"/>
                <a:gd name="T13" fmla="*/ 126 h 137"/>
                <a:gd name="T14" fmla="*/ 4 w 103"/>
                <a:gd name="T15" fmla="*/ 114 h 137"/>
                <a:gd name="T16" fmla="*/ 0 w 103"/>
                <a:gd name="T17" fmla="*/ 101 h 137"/>
                <a:gd name="T18" fmla="*/ 2 w 103"/>
                <a:gd name="T19" fmla="*/ 96 h 137"/>
                <a:gd name="T20" fmla="*/ 7 w 103"/>
                <a:gd name="T21" fmla="*/ 94 h 137"/>
                <a:gd name="T22" fmla="*/ 12 w 103"/>
                <a:gd name="T23" fmla="*/ 96 h 137"/>
                <a:gd name="T24" fmla="*/ 15 w 103"/>
                <a:gd name="T25" fmla="*/ 103 h 137"/>
                <a:gd name="T26" fmla="*/ 52 w 103"/>
                <a:gd name="T27" fmla="*/ 125 h 137"/>
                <a:gd name="T28" fmla="*/ 78 w 103"/>
                <a:gd name="T29" fmla="*/ 117 h 137"/>
                <a:gd name="T30" fmla="*/ 87 w 103"/>
                <a:gd name="T31" fmla="*/ 100 h 137"/>
                <a:gd name="T32" fmla="*/ 80 w 103"/>
                <a:gd name="T33" fmla="*/ 84 h 137"/>
                <a:gd name="T34" fmla="*/ 61 w 103"/>
                <a:gd name="T35" fmla="*/ 77 h 137"/>
                <a:gd name="T36" fmla="*/ 46 w 103"/>
                <a:gd name="T37" fmla="*/ 72 h 137"/>
                <a:gd name="T38" fmla="*/ 32 w 103"/>
                <a:gd name="T39" fmla="*/ 69 h 137"/>
                <a:gd name="T40" fmla="*/ 22 w 103"/>
                <a:gd name="T41" fmla="*/ 65 h 137"/>
                <a:gd name="T42" fmla="*/ 15 w 103"/>
                <a:gd name="T43" fmla="*/ 61 h 137"/>
                <a:gd name="T44" fmla="*/ 6 w 103"/>
                <a:gd name="T45" fmla="*/ 50 h 137"/>
                <a:gd name="T46" fmla="*/ 2 w 103"/>
                <a:gd name="T47" fmla="*/ 37 h 137"/>
                <a:gd name="T48" fmla="*/ 12 w 103"/>
                <a:gd name="T49" fmla="*/ 12 h 137"/>
                <a:gd name="T50" fmla="*/ 48 w 103"/>
                <a:gd name="T51" fmla="*/ 0 h 137"/>
                <a:gd name="T52" fmla="*/ 79 w 103"/>
                <a:gd name="T53" fmla="*/ 7 h 137"/>
                <a:gd name="T54" fmla="*/ 93 w 103"/>
                <a:gd name="T55" fmla="*/ 21 h 137"/>
                <a:gd name="T56" fmla="*/ 96 w 103"/>
                <a:gd name="T57" fmla="*/ 32 h 137"/>
                <a:gd name="T58" fmla="*/ 95 w 103"/>
                <a:gd name="T59" fmla="*/ 36 h 137"/>
                <a:gd name="T60" fmla="*/ 89 w 103"/>
                <a:gd name="T61" fmla="*/ 39 h 137"/>
                <a:gd name="T62" fmla="*/ 85 w 103"/>
                <a:gd name="T63" fmla="*/ 37 h 137"/>
                <a:gd name="T64" fmla="*/ 82 w 103"/>
                <a:gd name="T65" fmla="*/ 31 h 137"/>
                <a:gd name="T66" fmla="*/ 62 w 103"/>
                <a:gd name="T67" fmla="*/ 14 h 137"/>
                <a:gd name="T68" fmla="*/ 49 w 103"/>
                <a:gd name="T69" fmla="*/ 12 h 137"/>
                <a:gd name="T70" fmla="*/ 27 w 103"/>
                <a:gd name="T71" fmla="*/ 18 h 137"/>
                <a:gd name="T72" fmla="*/ 18 w 103"/>
                <a:gd name="T73" fmla="*/ 34 h 137"/>
                <a:gd name="T74" fmla="*/ 22 w 103"/>
                <a:gd name="T75" fmla="*/ 46 h 137"/>
                <a:gd name="T76" fmla="*/ 35 w 103"/>
                <a:gd name="T77" fmla="*/ 53 h 137"/>
                <a:gd name="T78" fmla="*/ 56 w 103"/>
                <a:gd name="T79" fmla="*/ 59 h 137"/>
                <a:gd name="T80" fmla="*/ 91 w 103"/>
                <a:gd name="T81" fmla="*/ 71 h 137"/>
                <a:gd name="T82" fmla="*/ 103 w 103"/>
                <a:gd name="T83" fmla="*/ 9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37">
                  <a:moveTo>
                    <a:pt x="103" y="97"/>
                  </a:moveTo>
                  <a:cubicBezTo>
                    <a:pt x="103" y="101"/>
                    <a:pt x="103" y="105"/>
                    <a:pt x="101" y="109"/>
                  </a:cubicBezTo>
                  <a:cubicBezTo>
                    <a:pt x="100" y="114"/>
                    <a:pt x="98" y="118"/>
                    <a:pt x="94" y="122"/>
                  </a:cubicBezTo>
                  <a:cubicBezTo>
                    <a:pt x="90" y="126"/>
                    <a:pt x="85" y="130"/>
                    <a:pt x="78" y="133"/>
                  </a:cubicBezTo>
                  <a:cubicBezTo>
                    <a:pt x="70" y="136"/>
                    <a:pt x="61" y="137"/>
                    <a:pt x="51" y="137"/>
                  </a:cubicBezTo>
                  <a:cubicBezTo>
                    <a:pt x="41" y="137"/>
                    <a:pt x="33" y="136"/>
                    <a:pt x="28" y="134"/>
                  </a:cubicBezTo>
                  <a:cubicBezTo>
                    <a:pt x="22" y="132"/>
                    <a:pt x="18" y="130"/>
                    <a:pt x="14" y="126"/>
                  </a:cubicBezTo>
                  <a:cubicBezTo>
                    <a:pt x="9" y="122"/>
                    <a:pt x="6" y="118"/>
                    <a:pt x="4" y="114"/>
                  </a:cubicBezTo>
                  <a:cubicBezTo>
                    <a:pt x="1" y="109"/>
                    <a:pt x="0" y="105"/>
                    <a:pt x="0" y="101"/>
                  </a:cubicBezTo>
                  <a:cubicBezTo>
                    <a:pt x="0" y="99"/>
                    <a:pt x="1" y="98"/>
                    <a:pt x="2" y="96"/>
                  </a:cubicBezTo>
                  <a:cubicBezTo>
                    <a:pt x="4" y="95"/>
                    <a:pt x="6" y="94"/>
                    <a:pt x="7" y="94"/>
                  </a:cubicBezTo>
                  <a:cubicBezTo>
                    <a:pt x="10" y="94"/>
                    <a:pt x="11" y="95"/>
                    <a:pt x="12" y="96"/>
                  </a:cubicBezTo>
                  <a:cubicBezTo>
                    <a:pt x="13" y="97"/>
                    <a:pt x="14" y="100"/>
                    <a:pt x="15" y="103"/>
                  </a:cubicBezTo>
                  <a:cubicBezTo>
                    <a:pt x="21" y="117"/>
                    <a:pt x="34" y="125"/>
                    <a:pt x="52" y="125"/>
                  </a:cubicBezTo>
                  <a:cubicBezTo>
                    <a:pt x="63" y="125"/>
                    <a:pt x="72" y="122"/>
                    <a:pt x="78" y="117"/>
                  </a:cubicBezTo>
                  <a:cubicBezTo>
                    <a:pt x="84" y="112"/>
                    <a:pt x="87" y="106"/>
                    <a:pt x="87" y="100"/>
                  </a:cubicBezTo>
                  <a:cubicBezTo>
                    <a:pt x="87" y="93"/>
                    <a:pt x="85" y="87"/>
                    <a:pt x="80" y="84"/>
                  </a:cubicBezTo>
                  <a:cubicBezTo>
                    <a:pt x="75" y="81"/>
                    <a:pt x="69" y="79"/>
                    <a:pt x="61" y="77"/>
                  </a:cubicBezTo>
                  <a:cubicBezTo>
                    <a:pt x="56" y="75"/>
                    <a:pt x="51" y="74"/>
                    <a:pt x="46" y="72"/>
                  </a:cubicBezTo>
                  <a:cubicBezTo>
                    <a:pt x="41" y="71"/>
                    <a:pt x="36" y="70"/>
                    <a:pt x="32" y="69"/>
                  </a:cubicBezTo>
                  <a:cubicBezTo>
                    <a:pt x="28" y="67"/>
                    <a:pt x="25" y="66"/>
                    <a:pt x="22" y="65"/>
                  </a:cubicBezTo>
                  <a:cubicBezTo>
                    <a:pt x="19" y="64"/>
                    <a:pt x="17" y="62"/>
                    <a:pt x="15" y="61"/>
                  </a:cubicBezTo>
                  <a:cubicBezTo>
                    <a:pt x="11" y="58"/>
                    <a:pt x="8" y="55"/>
                    <a:pt x="6" y="50"/>
                  </a:cubicBezTo>
                  <a:cubicBezTo>
                    <a:pt x="4" y="46"/>
                    <a:pt x="2" y="42"/>
                    <a:pt x="2" y="37"/>
                  </a:cubicBezTo>
                  <a:cubicBezTo>
                    <a:pt x="2" y="29"/>
                    <a:pt x="6" y="21"/>
                    <a:pt x="12" y="12"/>
                  </a:cubicBezTo>
                  <a:cubicBezTo>
                    <a:pt x="19" y="4"/>
                    <a:pt x="31" y="0"/>
                    <a:pt x="48" y="0"/>
                  </a:cubicBezTo>
                  <a:cubicBezTo>
                    <a:pt x="62" y="0"/>
                    <a:pt x="72" y="2"/>
                    <a:pt x="79" y="7"/>
                  </a:cubicBezTo>
                  <a:cubicBezTo>
                    <a:pt x="86" y="11"/>
                    <a:pt x="91" y="16"/>
                    <a:pt x="93" y="21"/>
                  </a:cubicBezTo>
                  <a:cubicBezTo>
                    <a:pt x="95" y="26"/>
                    <a:pt x="96" y="29"/>
                    <a:pt x="96" y="32"/>
                  </a:cubicBezTo>
                  <a:cubicBezTo>
                    <a:pt x="96" y="33"/>
                    <a:pt x="96" y="35"/>
                    <a:pt x="95" y="36"/>
                  </a:cubicBezTo>
                  <a:cubicBezTo>
                    <a:pt x="94" y="38"/>
                    <a:pt x="92" y="39"/>
                    <a:pt x="89" y="39"/>
                  </a:cubicBezTo>
                  <a:cubicBezTo>
                    <a:pt x="88" y="39"/>
                    <a:pt x="86" y="38"/>
                    <a:pt x="85" y="37"/>
                  </a:cubicBezTo>
                  <a:cubicBezTo>
                    <a:pt x="84" y="36"/>
                    <a:pt x="83" y="34"/>
                    <a:pt x="82" y="31"/>
                  </a:cubicBezTo>
                  <a:cubicBezTo>
                    <a:pt x="79" y="23"/>
                    <a:pt x="73" y="17"/>
                    <a:pt x="62" y="14"/>
                  </a:cubicBezTo>
                  <a:cubicBezTo>
                    <a:pt x="58" y="13"/>
                    <a:pt x="53" y="12"/>
                    <a:pt x="49" y="12"/>
                  </a:cubicBezTo>
                  <a:cubicBezTo>
                    <a:pt x="40" y="12"/>
                    <a:pt x="33" y="14"/>
                    <a:pt x="27" y="18"/>
                  </a:cubicBezTo>
                  <a:cubicBezTo>
                    <a:pt x="21" y="22"/>
                    <a:pt x="18" y="27"/>
                    <a:pt x="18" y="34"/>
                  </a:cubicBezTo>
                  <a:cubicBezTo>
                    <a:pt x="18" y="38"/>
                    <a:pt x="19" y="42"/>
                    <a:pt x="22" y="46"/>
                  </a:cubicBezTo>
                  <a:cubicBezTo>
                    <a:pt x="26" y="49"/>
                    <a:pt x="30" y="51"/>
                    <a:pt x="35" y="53"/>
                  </a:cubicBezTo>
                  <a:cubicBezTo>
                    <a:pt x="40" y="55"/>
                    <a:pt x="47" y="57"/>
                    <a:pt x="56" y="59"/>
                  </a:cubicBezTo>
                  <a:cubicBezTo>
                    <a:pt x="70" y="62"/>
                    <a:pt x="82" y="66"/>
                    <a:pt x="91" y="71"/>
                  </a:cubicBezTo>
                  <a:cubicBezTo>
                    <a:pt x="99" y="76"/>
                    <a:pt x="103" y="85"/>
                    <a:pt x="10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19" name="Freeform 30"/>
            <p:cNvSpPr>
              <a:spLocks/>
            </p:cNvSpPr>
            <p:nvPr/>
          </p:nvSpPr>
          <p:spPr bwMode="auto">
            <a:xfrm>
              <a:off x="4300509" y="6305757"/>
              <a:ext cx="30959" cy="361737"/>
            </a:xfrm>
            <a:custGeom>
              <a:avLst/>
              <a:gdLst>
                <a:gd name="T0" fmla="*/ 16 w 16"/>
                <a:gd name="T1" fmla="*/ 176 h 188"/>
                <a:gd name="T2" fmla="*/ 14 w 16"/>
                <a:gd name="T3" fmla="*/ 185 h 188"/>
                <a:gd name="T4" fmla="*/ 8 w 16"/>
                <a:gd name="T5" fmla="*/ 188 h 188"/>
                <a:gd name="T6" fmla="*/ 1 w 16"/>
                <a:gd name="T7" fmla="*/ 185 h 188"/>
                <a:gd name="T8" fmla="*/ 0 w 16"/>
                <a:gd name="T9" fmla="*/ 176 h 188"/>
                <a:gd name="T10" fmla="*/ 0 w 16"/>
                <a:gd name="T11" fmla="*/ 14 h 188"/>
                <a:gd name="T12" fmla="*/ 1 w 16"/>
                <a:gd name="T13" fmla="*/ 4 h 188"/>
                <a:gd name="T14" fmla="*/ 8 w 16"/>
                <a:gd name="T15" fmla="*/ 0 h 188"/>
                <a:gd name="T16" fmla="*/ 14 w 16"/>
                <a:gd name="T17" fmla="*/ 4 h 188"/>
                <a:gd name="T18" fmla="*/ 16 w 16"/>
                <a:gd name="T19" fmla="*/ 14 h 188"/>
                <a:gd name="T20" fmla="*/ 16 w 16"/>
                <a:gd name="T21" fmla="*/ 1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8">
                  <a:moveTo>
                    <a:pt x="16" y="176"/>
                  </a:moveTo>
                  <a:cubicBezTo>
                    <a:pt x="16" y="180"/>
                    <a:pt x="15" y="183"/>
                    <a:pt x="14" y="185"/>
                  </a:cubicBezTo>
                  <a:cubicBezTo>
                    <a:pt x="14" y="187"/>
                    <a:pt x="11" y="188"/>
                    <a:pt x="8" y="188"/>
                  </a:cubicBezTo>
                  <a:cubicBezTo>
                    <a:pt x="5" y="188"/>
                    <a:pt x="2" y="187"/>
                    <a:pt x="1" y="185"/>
                  </a:cubicBezTo>
                  <a:cubicBezTo>
                    <a:pt x="1" y="183"/>
                    <a:pt x="0" y="180"/>
                    <a:pt x="0" y="176"/>
                  </a:cubicBezTo>
                  <a:cubicBezTo>
                    <a:pt x="0" y="14"/>
                    <a:pt x="0" y="14"/>
                    <a:pt x="0" y="14"/>
                  </a:cubicBezTo>
                  <a:cubicBezTo>
                    <a:pt x="0" y="9"/>
                    <a:pt x="1" y="6"/>
                    <a:pt x="1" y="4"/>
                  </a:cubicBezTo>
                  <a:cubicBezTo>
                    <a:pt x="2" y="2"/>
                    <a:pt x="4" y="0"/>
                    <a:pt x="8" y="0"/>
                  </a:cubicBezTo>
                  <a:cubicBezTo>
                    <a:pt x="11" y="0"/>
                    <a:pt x="13" y="2"/>
                    <a:pt x="14" y="4"/>
                  </a:cubicBezTo>
                  <a:cubicBezTo>
                    <a:pt x="15" y="6"/>
                    <a:pt x="16" y="9"/>
                    <a:pt x="16" y="14"/>
                  </a:cubicBezTo>
                  <a:lnTo>
                    <a:pt x="16"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0" name="Freeform 31"/>
            <p:cNvSpPr>
              <a:spLocks noEditPoints="1"/>
            </p:cNvSpPr>
            <p:nvPr/>
          </p:nvSpPr>
          <p:spPr bwMode="auto">
            <a:xfrm>
              <a:off x="4403979" y="6317163"/>
              <a:ext cx="36663" cy="350331"/>
            </a:xfrm>
            <a:custGeom>
              <a:avLst/>
              <a:gdLst>
                <a:gd name="T0" fmla="*/ 19 w 19"/>
                <a:gd name="T1" fmla="*/ 9 h 182"/>
                <a:gd name="T2" fmla="*/ 17 w 19"/>
                <a:gd name="T3" fmla="*/ 16 h 182"/>
                <a:gd name="T4" fmla="*/ 9 w 19"/>
                <a:gd name="T5" fmla="*/ 19 h 182"/>
                <a:gd name="T6" fmla="*/ 2 w 19"/>
                <a:gd name="T7" fmla="*/ 16 h 182"/>
                <a:gd name="T8" fmla="*/ 0 w 19"/>
                <a:gd name="T9" fmla="*/ 9 h 182"/>
                <a:gd name="T10" fmla="*/ 3 w 19"/>
                <a:gd name="T11" fmla="*/ 2 h 182"/>
                <a:gd name="T12" fmla="*/ 9 w 19"/>
                <a:gd name="T13" fmla="*/ 0 h 182"/>
                <a:gd name="T14" fmla="*/ 16 w 19"/>
                <a:gd name="T15" fmla="*/ 2 h 182"/>
                <a:gd name="T16" fmla="*/ 19 w 19"/>
                <a:gd name="T17" fmla="*/ 9 h 182"/>
                <a:gd name="T18" fmla="*/ 17 w 19"/>
                <a:gd name="T19" fmla="*/ 170 h 182"/>
                <a:gd name="T20" fmla="*/ 16 w 19"/>
                <a:gd name="T21" fmla="*/ 179 h 182"/>
                <a:gd name="T22" fmla="*/ 9 w 19"/>
                <a:gd name="T23" fmla="*/ 182 h 182"/>
                <a:gd name="T24" fmla="*/ 3 w 19"/>
                <a:gd name="T25" fmla="*/ 179 h 182"/>
                <a:gd name="T26" fmla="*/ 2 w 19"/>
                <a:gd name="T27" fmla="*/ 170 h 182"/>
                <a:gd name="T28" fmla="*/ 2 w 19"/>
                <a:gd name="T29" fmla="*/ 58 h 182"/>
                <a:gd name="T30" fmla="*/ 3 w 19"/>
                <a:gd name="T31" fmla="*/ 48 h 182"/>
                <a:gd name="T32" fmla="*/ 9 w 19"/>
                <a:gd name="T33" fmla="*/ 45 h 182"/>
                <a:gd name="T34" fmla="*/ 16 w 19"/>
                <a:gd name="T35" fmla="*/ 48 h 182"/>
                <a:gd name="T36" fmla="*/ 17 w 19"/>
                <a:gd name="T37" fmla="*/ 58 h 182"/>
                <a:gd name="T38" fmla="*/ 17 w 19"/>
                <a:gd name="T39"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82">
                  <a:moveTo>
                    <a:pt x="19" y="9"/>
                  </a:moveTo>
                  <a:cubicBezTo>
                    <a:pt x="19" y="12"/>
                    <a:pt x="18" y="14"/>
                    <a:pt x="17" y="16"/>
                  </a:cubicBezTo>
                  <a:cubicBezTo>
                    <a:pt x="15" y="18"/>
                    <a:pt x="12" y="19"/>
                    <a:pt x="9" y="19"/>
                  </a:cubicBezTo>
                  <a:cubicBezTo>
                    <a:pt x="7" y="19"/>
                    <a:pt x="4" y="18"/>
                    <a:pt x="2" y="16"/>
                  </a:cubicBezTo>
                  <a:cubicBezTo>
                    <a:pt x="1" y="14"/>
                    <a:pt x="0" y="12"/>
                    <a:pt x="0" y="9"/>
                  </a:cubicBezTo>
                  <a:cubicBezTo>
                    <a:pt x="0" y="7"/>
                    <a:pt x="1" y="4"/>
                    <a:pt x="3" y="2"/>
                  </a:cubicBezTo>
                  <a:cubicBezTo>
                    <a:pt x="5" y="1"/>
                    <a:pt x="7" y="0"/>
                    <a:pt x="9" y="0"/>
                  </a:cubicBezTo>
                  <a:cubicBezTo>
                    <a:pt x="12" y="0"/>
                    <a:pt x="15" y="1"/>
                    <a:pt x="16" y="2"/>
                  </a:cubicBezTo>
                  <a:cubicBezTo>
                    <a:pt x="18" y="4"/>
                    <a:pt x="19" y="7"/>
                    <a:pt x="19" y="9"/>
                  </a:cubicBezTo>
                  <a:close/>
                  <a:moveTo>
                    <a:pt x="17" y="170"/>
                  </a:moveTo>
                  <a:cubicBezTo>
                    <a:pt x="17" y="174"/>
                    <a:pt x="17" y="177"/>
                    <a:pt x="16" y="179"/>
                  </a:cubicBezTo>
                  <a:cubicBezTo>
                    <a:pt x="15" y="181"/>
                    <a:pt x="13" y="182"/>
                    <a:pt x="9" y="182"/>
                  </a:cubicBezTo>
                  <a:cubicBezTo>
                    <a:pt x="6" y="182"/>
                    <a:pt x="4" y="181"/>
                    <a:pt x="3" y="179"/>
                  </a:cubicBezTo>
                  <a:cubicBezTo>
                    <a:pt x="2" y="177"/>
                    <a:pt x="2" y="174"/>
                    <a:pt x="2" y="170"/>
                  </a:cubicBezTo>
                  <a:cubicBezTo>
                    <a:pt x="2" y="58"/>
                    <a:pt x="2" y="58"/>
                    <a:pt x="2" y="58"/>
                  </a:cubicBezTo>
                  <a:cubicBezTo>
                    <a:pt x="2" y="54"/>
                    <a:pt x="2" y="50"/>
                    <a:pt x="3" y="48"/>
                  </a:cubicBezTo>
                  <a:cubicBezTo>
                    <a:pt x="4" y="46"/>
                    <a:pt x="6" y="45"/>
                    <a:pt x="9" y="45"/>
                  </a:cubicBezTo>
                  <a:cubicBezTo>
                    <a:pt x="13" y="45"/>
                    <a:pt x="15" y="46"/>
                    <a:pt x="16" y="48"/>
                  </a:cubicBezTo>
                  <a:cubicBezTo>
                    <a:pt x="17" y="51"/>
                    <a:pt x="17" y="54"/>
                    <a:pt x="17" y="58"/>
                  </a:cubicBezTo>
                  <a:lnTo>
                    <a:pt x="17"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1" name="Freeform 32"/>
            <p:cNvSpPr>
              <a:spLocks noEditPoints="1"/>
            </p:cNvSpPr>
            <p:nvPr/>
          </p:nvSpPr>
          <p:spPr bwMode="auto">
            <a:xfrm>
              <a:off x="4498487" y="6305757"/>
              <a:ext cx="238714" cy="361737"/>
            </a:xfrm>
            <a:custGeom>
              <a:avLst/>
              <a:gdLst>
                <a:gd name="T0" fmla="*/ 124 w 124"/>
                <a:gd name="T1" fmla="*/ 176 h 188"/>
                <a:gd name="T2" fmla="*/ 122 w 124"/>
                <a:gd name="T3" fmla="*/ 185 h 188"/>
                <a:gd name="T4" fmla="*/ 116 w 124"/>
                <a:gd name="T5" fmla="*/ 188 h 188"/>
                <a:gd name="T6" fmla="*/ 110 w 124"/>
                <a:gd name="T7" fmla="*/ 185 h 188"/>
                <a:gd name="T8" fmla="*/ 108 w 124"/>
                <a:gd name="T9" fmla="*/ 176 h 188"/>
                <a:gd name="T10" fmla="*/ 108 w 124"/>
                <a:gd name="T11" fmla="*/ 165 h 188"/>
                <a:gd name="T12" fmla="*/ 97 w 124"/>
                <a:gd name="T13" fmla="*/ 176 h 188"/>
                <a:gd name="T14" fmla="*/ 82 w 124"/>
                <a:gd name="T15" fmla="*/ 185 h 188"/>
                <a:gd name="T16" fmla="*/ 59 w 124"/>
                <a:gd name="T17" fmla="*/ 188 h 188"/>
                <a:gd name="T18" fmla="*/ 25 w 124"/>
                <a:gd name="T19" fmla="*/ 178 h 188"/>
                <a:gd name="T20" fmla="*/ 6 w 124"/>
                <a:gd name="T21" fmla="*/ 151 h 188"/>
                <a:gd name="T22" fmla="*/ 0 w 124"/>
                <a:gd name="T23" fmla="*/ 118 h 188"/>
                <a:gd name="T24" fmla="*/ 6 w 124"/>
                <a:gd name="T25" fmla="*/ 87 h 188"/>
                <a:gd name="T26" fmla="*/ 25 w 124"/>
                <a:gd name="T27" fmla="*/ 61 h 188"/>
                <a:gd name="T28" fmla="*/ 59 w 124"/>
                <a:gd name="T29" fmla="*/ 51 h 188"/>
                <a:gd name="T30" fmla="*/ 90 w 124"/>
                <a:gd name="T31" fmla="*/ 58 h 188"/>
                <a:gd name="T32" fmla="*/ 108 w 124"/>
                <a:gd name="T33" fmla="*/ 75 h 188"/>
                <a:gd name="T34" fmla="*/ 108 w 124"/>
                <a:gd name="T35" fmla="*/ 13 h 188"/>
                <a:gd name="T36" fmla="*/ 110 w 124"/>
                <a:gd name="T37" fmla="*/ 4 h 188"/>
                <a:gd name="T38" fmla="*/ 116 w 124"/>
                <a:gd name="T39" fmla="*/ 0 h 188"/>
                <a:gd name="T40" fmla="*/ 122 w 124"/>
                <a:gd name="T41" fmla="*/ 4 h 188"/>
                <a:gd name="T42" fmla="*/ 124 w 124"/>
                <a:gd name="T43" fmla="*/ 13 h 188"/>
                <a:gd name="T44" fmla="*/ 124 w 124"/>
                <a:gd name="T45" fmla="*/ 176 h 188"/>
                <a:gd name="T46" fmla="*/ 108 w 124"/>
                <a:gd name="T47" fmla="*/ 119 h 188"/>
                <a:gd name="T48" fmla="*/ 101 w 124"/>
                <a:gd name="T49" fmla="*/ 86 h 188"/>
                <a:gd name="T50" fmla="*/ 82 w 124"/>
                <a:gd name="T51" fmla="*/ 69 h 188"/>
                <a:gd name="T52" fmla="*/ 61 w 124"/>
                <a:gd name="T53" fmla="*/ 63 h 188"/>
                <a:gd name="T54" fmla="*/ 38 w 124"/>
                <a:gd name="T55" fmla="*/ 70 h 188"/>
                <a:gd name="T56" fmla="*/ 22 w 124"/>
                <a:gd name="T57" fmla="*/ 89 h 188"/>
                <a:gd name="T58" fmla="*/ 17 w 124"/>
                <a:gd name="T59" fmla="*/ 119 h 188"/>
                <a:gd name="T60" fmla="*/ 23 w 124"/>
                <a:gd name="T61" fmla="*/ 150 h 188"/>
                <a:gd name="T62" fmla="*/ 40 w 124"/>
                <a:gd name="T63" fmla="*/ 169 h 188"/>
                <a:gd name="T64" fmla="*/ 62 w 124"/>
                <a:gd name="T65" fmla="*/ 176 h 188"/>
                <a:gd name="T66" fmla="*/ 93 w 124"/>
                <a:gd name="T67" fmla="*/ 164 h 188"/>
                <a:gd name="T68" fmla="*/ 104 w 124"/>
                <a:gd name="T69" fmla="*/ 148 h 188"/>
                <a:gd name="T70" fmla="*/ 108 w 124"/>
                <a:gd name="T71" fmla="*/ 1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88">
                  <a:moveTo>
                    <a:pt x="124" y="176"/>
                  </a:moveTo>
                  <a:cubicBezTo>
                    <a:pt x="124" y="180"/>
                    <a:pt x="123" y="183"/>
                    <a:pt x="122" y="185"/>
                  </a:cubicBezTo>
                  <a:cubicBezTo>
                    <a:pt x="122" y="187"/>
                    <a:pt x="120" y="188"/>
                    <a:pt x="116" y="188"/>
                  </a:cubicBezTo>
                  <a:cubicBezTo>
                    <a:pt x="113" y="188"/>
                    <a:pt x="111" y="187"/>
                    <a:pt x="110" y="185"/>
                  </a:cubicBezTo>
                  <a:cubicBezTo>
                    <a:pt x="109" y="182"/>
                    <a:pt x="108" y="179"/>
                    <a:pt x="108" y="176"/>
                  </a:cubicBezTo>
                  <a:cubicBezTo>
                    <a:pt x="108" y="165"/>
                    <a:pt x="108" y="165"/>
                    <a:pt x="108" y="165"/>
                  </a:cubicBezTo>
                  <a:cubicBezTo>
                    <a:pt x="104" y="169"/>
                    <a:pt x="101" y="173"/>
                    <a:pt x="97" y="176"/>
                  </a:cubicBezTo>
                  <a:cubicBezTo>
                    <a:pt x="93" y="179"/>
                    <a:pt x="88" y="182"/>
                    <a:pt x="82" y="185"/>
                  </a:cubicBezTo>
                  <a:cubicBezTo>
                    <a:pt x="75" y="187"/>
                    <a:pt x="68" y="188"/>
                    <a:pt x="59" y="188"/>
                  </a:cubicBezTo>
                  <a:cubicBezTo>
                    <a:pt x="45" y="188"/>
                    <a:pt x="34" y="185"/>
                    <a:pt x="25" y="178"/>
                  </a:cubicBezTo>
                  <a:cubicBezTo>
                    <a:pt x="16" y="171"/>
                    <a:pt x="10" y="162"/>
                    <a:pt x="6" y="151"/>
                  </a:cubicBezTo>
                  <a:cubicBezTo>
                    <a:pt x="2" y="140"/>
                    <a:pt x="0" y="130"/>
                    <a:pt x="0" y="118"/>
                  </a:cubicBezTo>
                  <a:cubicBezTo>
                    <a:pt x="0" y="108"/>
                    <a:pt x="2" y="97"/>
                    <a:pt x="6" y="87"/>
                  </a:cubicBezTo>
                  <a:cubicBezTo>
                    <a:pt x="10" y="76"/>
                    <a:pt x="16" y="68"/>
                    <a:pt x="25" y="61"/>
                  </a:cubicBezTo>
                  <a:cubicBezTo>
                    <a:pt x="34" y="54"/>
                    <a:pt x="45" y="51"/>
                    <a:pt x="59" y="51"/>
                  </a:cubicBezTo>
                  <a:cubicBezTo>
                    <a:pt x="73" y="51"/>
                    <a:pt x="83" y="53"/>
                    <a:pt x="90" y="58"/>
                  </a:cubicBezTo>
                  <a:cubicBezTo>
                    <a:pt x="97" y="63"/>
                    <a:pt x="103" y="68"/>
                    <a:pt x="108" y="75"/>
                  </a:cubicBezTo>
                  <a:cubicBezTo>
                    <a:pt x="108" y="13"/>
                    <a:pt x="108" y="13"/>
                    <a:pt x="108" y="13"/>
                  </a:cubicBezTo>
                  <a:cubicBezTo>
                    <a:pt x="108" y="9"/>
                    <a:pt x="109" y="6"/>
                    <a:pt x="110" y="4"/>
                  </a:cubicBezTo>
                  <a:cubicBezTo>
                    <a:pt x="111" y="2"/>
                    <a:pt x="113" y="0"/>
                    <a:pt x="116" y="0"/>
                  </a:cubicBezTo>
                  <a:cubicBezTo>
                    <a:pt x="120" y="0"/>
                    <a:pt x="122" y="2"/>
                    <a:pt x="122" y="4"/>
                  </a:cubicBezTo>
                  <a:cubicBezTo>
                    <a:pt x="123" y="6"/>
                    <a:pt x="124" y="9"/>
                    <a:pt x="124" y="13"/>
                  </a:cubicBezTo>
                  <a:lnTo>
                    <a:pt x="124" y="176"/>
                  </a:lnTo>
                  <a:close/>
                  <a:moveTo>
                    <a:pt x="108" y="119"/>
                  </a:moveTo>
                  <a:cubicBezTo>
                    <a:pt x="108" y="106"/>
                    <a:pt x="106" y="95"/>
                    <a:pt x="101" y="86"/>
                  </a:cubicBezTo>
                  <a:cubicBezTo>
                    <a:pt x="96" y="78"/>
                    <a:pt x="90" y="72"/>
                    <a:pt x="82" y="69"/>
                  </a:cubicBezTo>
                  <a:cubicBezTo>
                    <a:pt x="75" y="65"/>
                    <a:pt x="68" y="63"/>
                    <a:pt x="61" y="63"/>
                  </a:cubicBezTo>
                  <a:cubicBezTo>
                    <a:pt x="52" y="63"/>
                    <a:pt x="45" y="66"/>
                    <a:pt x="38" y="70"/>
                  </a:cubicBezTo>
                  <a:cubicBezTo>
                    <a:pt x="32" y="74"/>
                    <a:pt x="26" y="81"/>
                    <a:pt x="22" y="89"/>
                  </a:cubicBezTo>
                  <a:cubicBezTo>
                    <a:pt x="19" y="97"/>
                    <a:pt x="17" y="108"/>
                    <a:pt x="17" y="119"/>
                  </a:cubicBezTo>
                  <a:cubicBezTo>
                    <a:pt x="17" y="131"/>
                    <a:pt x="19" y="142"/>
                    <a:pt x="23" y="150"/>
                  </a:cubicBezTo>
                  <a:cubicBezTo>
                    <a:pt x="27" y="159"/>
                    <a:pt x="33" y="165"/>
                    <a:pt x="40" y="169"/>
                  </a:cubicBezTo>
                  <a:cubicBezTo>
                    <a:pt x="46" y="174"/>
                    <a:pt x="54" y="176"/>
                    <a:pt x="62" y="176"/>
                  </a:cubicBezTo>
                  <a:cubicBezTo>
                    <a:pt x="74" y="176"/>
                    <a:pt x="84" y="172"/>
                    <a:pt x="93" y="164"/>
                  </a:cubicBezTo>
                  <a:cubicBezTo>
                    <a:pt x="97" y="160"/>
                    <a:pt x="101" y="154"/>
                    <a:pt x="104" y="148"/>
                  </a:cubicBezTo>
                  <a:cubicBezTo>
                    <a:pt x="107" y="141"/>
                    <a:pt x="108" y="131"/>
                    <a:pt x="108"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2" name="Freeform 33"/>
            <p:cNvSpPr>
              <a:spLocks noEditPoints="1"/>
            </p:cNvSpPr>
            <p:nvPr/>
          </p:nvSpPr>
          <p:spPr bwMode="auto">
            <a:xfrm>
              <a:off x="4799120" y="6403523"/>
              <a:ext cx="224864" cy="263971"/>
            </a:xfrm>
            <a:custGeom>
              <a:avLst/>
              <a:gdLst>
                <a:gd name="T0" fmla="*/ 117 w 117"/>
                <a:gd name="T1" fmla="*/ 59 h 137"/>
                <a:gd name="T2" fmla="*/ 113 w 117"/>
                <a:gd name="T3" fmla="*/ 69 h 137"/>
                <a:gd name="T4" fmla="*/ 102 w 117"/>
                <a:gd name="T5" fmla="*/ 70 h 137"/>
                <a:gd name="T6" fmla="*/ 16 w 117"/>
                <a:gd name="T7" fmla="*/ 70 h 137"/>
                <a:gd name="T8" fmla="*/ 19 w 117"/>
                <a:gd name="T9" fmla="*/ 92 h 137"/>
                <a:gd name="T10" fmla="*/ 27 w 117"/>
                <a:gd name="T11" fmla="*/ 109 h 137"/>
                <a:gd name="T12" fmla="*/ 42 w 117"/>
                <a:gd name="T13" fmla="*/ 121 h 137"/>
                <a:gd name="T14" fmla="*/ 60 w 117"/>
                <a:gd name="T15" fmla="*/ 125 h 137"/>
                <a:gd name="T16" fmla="*/ 81 w 117"/>
                <a:gd name="T17" fmla="*/ 119 h 137"/>
                <a:gd name="T18" fmla="*/ 99 w 117"/>
                <a:gd name="T19" fmla="*/ 96 h 137"/>
                <a:gd name="T20" fmla="*/ 106 w 117"/>
                <a:gd name="T21" fmla="*/ 91 h 137"/>
                <a:gd name="T22" fmla="*/ 112 w 117"/>
                <a:gd name="T23" fmla="*/ 93 h 137"/>
                <a:gd name="T24" fmla="*/ 114 w 117"/>
                <a:gd name="T25" fmla="*/ 98 h 137"/>
                <a:gd name="T26" fmla="*/ 109 w 117"/>
                <a:gd name="T27" fmla="*/ 112 h 137"/>
                <a:gd name="T28" fmla="*/ 92 w 117"/>
                <a:gd name="T29" fmla="*/ 129 h 137"/>
                <a:gd name="T30" fmla="*/ 60 w 117"/>
                <a:gd name="T31" fmla="*/ 137 h 137"/>
                <a:gd name="T32" fmla="*/ 15 w 117"/>
                <a:gd name="T33" fmla="*/ 118 h 137"/>
                <a:gd name="T34" fmla="*/ 0 w 117"/>
                <a:gd name="T35" fmla="*/ 69 h 137"/>
                <a:gd name="T36" fmla="*/ 7 w 117"/>
                <a:gd name="T37" fmla="*/ 32 h 137"/>
                <a:gd name="T38" fmla="*/ 27 w 117"/>
                <a:gd name="T39" fmla="*/ 8 h 137"/>
                <a:gd name="T40" fmla="*/ 60 w 117"/>
                <a:gd name="T41" fmla="*/ 0 h 137"/>
                <a:gd name="T42" fmla="*/ 97 w 117"/>
                <a:gd name="T43" fmla="*/ 13 h 137"/>
                <a:gd name="T44" fmla="*/ 113 w 117"/>
                <a:gd name="T45" fmla="*/ 39 h 137"/>
                <a:gd name="T46" fmla="*/ 117 w 117"/>
                <a:gd name="T47" fmla="*/ 59 h 137"/>
                <a:gd name="T48" fmla="*/ 100 w 117"/>
                <a:gd name="T49" fmla="*/ 58 h 137"/>
                <a:gd name="T50" fmla="*/ 99 w 117"/>
                <a:gd name="T51" fmla="*/ 47 h 137"/>
                <a:gd name="T52" fmla="*/ 96 w 117"/>
                <a:gd name="T53" fmla="*/ 37 h 137"/>
                <a:gd name="T54" fmla="*/ 90 w 117"/>
                <a:gd name="T55" fmla="*/ 27 h 137"/>
                <a:gd name="T56" fmla="*/ 78 w 117"/>
                <a:gd name="T57" fmla="*/ 16 h 137"/>
                <a:gd name="T58" fmla="*/ 59 w 117"/>
                <a:gd name="T59" fmla="*/ 12 h 137"/>
                <a:gd name="T60" fmla="*/ 28 w 117"/>
                <a:gd name="T61" fmla="*/ 28 h 137"/>
                <a:gd name="T62" fmla="*/ 20 w 117"/>
                <a:gd name="T63" fmla="*/ 42 h 137"/>
                <a:gd name="T64" fmla="*/ 16 w 117"/>
                <a:gd name="T65" fmla="*/ 58 h 137"/>
                <a:gd name="T66" fmla="*/ 100 w 117"/>
                <a:gd name="T67" fmla="*/ 5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37">
                  <a:moveTo>
                    <a:pt x="117" y="59"/>
                  </a:moveTo>
                  <a:cubicBezTo>
                    <a:pt x="117" y="64"/>
                    <a:pt x="115" y="67"/>
                    <a:pt x="113" y="69"/>
                  </a:cubicBezTo>
                  <a:cubicBezTo>
                    <a:pt x="111" y="70"/>
                    <a:pt x="107" y="70"/>
                    <a:pt x="102" y="70"/>
                  </a:cubicBezTo>
                  <a:cubicBezTo>
                    <a:pt x="16" y="70"/>
                    <a:pt x="16" y="70"/>
                    <a:pt x="16" y="70"/>
                  </a:cubicBezTo>
                  <a:cubicBezTo>
                    <a:pt x="16" y="78"/>
                    <a:pt x="17" y="85"/>
                    <a:pt x="19" y="92"/>
                  </a:cubicBezTo>
                  <a:cubicBezTo>
                    <a:pt x="21" y="99"/>
                    <a:pt x="24" y="104"/>
                    <a:pt x="27" y="109"/>
                  </a:cubicBezTo>
                  <a:cubicBezTo>
                    <a:pt x="31" y="114"/>
                    <a:pt x="36" y="118"/>
                    <a:pt x="42" y="121"/>
                  </a:cubicBezTo>
                  <a:cubicBezTo>
                    <a:pt x="47" y="123"/>
                    <a:pt x="53" y="125"/>
                    <a:pt x="60" y="125"/>
                  </a:cubicBezTo>
                  <a:cubicBezTo>
                    <a:pt x="67" y="125"/>
                    <a:pt x="74" y="123"/>
                    <a:pt x="81" y="119"/>
                  </a:cubicBezTo>
                  <a:cubicBezTo>
                    <a:pt x="89" y="116"/>
                    <a:pt x="95" y="108"/>
                    <a:pt x="99" y="96"/>
                  </a:cubicBezTo>
                  <a:cubicBezTo>
                    <a:pt x="101" y="92"/>
                    <a:pt x="103" y="91"/>
                    <a:pt x="106" y="91"/>
                  </a:cubicBezTo>
                  <a:cubicBezTo>
                    <a:pt x="109" y="91"/>
                    <a:pt x="111" y="91"/>
                    <a:pt x="112" y="93"/>
                  </a:cubicBezTo>
                  <a:cubicBezTo>
                    <a:pt x="113" y="94"/>
                    <a:pt x="114" y="96"/>
                    <a:pt x="114" y="98"/>
                  </a:cubicBezTo>
                  <a:cubicBezTo>
                    <a:pt x="114" y="101"/>
                    <a:pt x="112" y="105"/>
                    <a:pt x="109" y="112"/>
                  </a:cubicBezTo>
                  <a:cubicBezTo>
                    <a:pt x="106" y="118"/>
                    <a:pt x="100" y="124"/>
                    <a:pt x="92" y="129"/>
                  </a:cubicBezTo>
                  <a:cubicBezTo>
                    <a:pt x="84" y="135"/>
                    <a:pt x="73" y="137"/>
                    <a:pt x="60" y="137"/>
                  </a:cubicBezTo>
                  <a:cubicBezTo>
                    <a:pt x="40" y="137"/>
                    <a:pt x="25" y="131"/>
                    <a:pt x="15" y="118"/>
                  </a:cubicBezTo>
                  <a:cubicBezTo>
                    <a:pt x="5" y="105"/>
                    <a:pt x="0" y="89"/>
                    <a:pt x="0" y="69"/>
                  </a:cubicBezTo>
                  <a:cubicBezTo>
                    <a:pt x="0" y="55"/>
                    <a:pt x="2" y="43"/>
                    <a:pt x="7" y="32"/>
                  </a:cubicBezTo>
                  <a:cubicBezTo>
                    <a:pt x="12" y="22"/>
                    <a:pt x="18" y="14"/>
                    <a:pt x="27" y="8"/>
                  </a:cubicBezTo>
                  <a:cubicBezTo>
                    <a:pt x="36" y="3"/>
                    <a:pt x="47" y="0"/>
                    <a:pt x="60" y="0"/>
                  </a:cubicBezTo>
                  <a:cubicBezTo>
                    <a:pt x="76" y="0"/>
                    <a:pt x="89" y="4"/>
                    <a:pt x="97" y="13"/>
                  </a:cubicBezTo>
                  <a:cubicBezTo>
                    <a:pt x="106" y="21"/>
                    <a:pt x="111" y="30"/>
                    <a:pt x="113" y="39"/>
                  </a:cubicBezTo>
                  <a:cubicBezTo>
                    <a:pt x="116" y="48"/>
                    <a:pt x="117" y="55"/>
                    <a:pt x="117" y="59"/>
                  </a:cubicBezTo>
                  <a:close/>
                  <a:moveTo>
                    <a:pt x="100" y="58"/>
                  </a:moveTo>
                  <a:cubicBezTo>
                    <a:pt x="100" y="53"/>
                    <a:pt x="100" y="50"/>
                    <a:pt x="99" y="47"/>
                  </a:cubicBezTo>
                  <a:cubicBezTo>
                    <a:pt x="99" y="44"/>
                    <a:pt x="98" y="41"/>
                    <a:pt x="96" y="37"/>
                  </a:cubicBezTo>
                  <a:cubicBezTo>
                    <a:pt x="95" y="34"/>
                    <a:pt x="93" y="30"/>
                    <a:pt x="90" y="27"/>
                  </a:cubicBezTo>
                  <a:cubicBezTo>
                    <a:pt x="87" y="23"/>
                    <a:pt x="83" y="19"/>
                    <a:pt x="78" y="16"/>
                  </a:cubicBezTo>
                  <a:cubicBezTo>
                    <a:pt x="72" y="14"/>
                    <a:pt x="66" y="12"/>
                    <a:pt x="59" y="12"/>
                  </a:cubicBezTo>
                  <a:cubicBezTo>
                    <a:pt x="46" y="12"/>
                    <a:pt x="35" y="18"/>
                    <a:pt x="28" y="28"/>
                  </a:cubicBezTo>
                  <a:cubicBezTo>
                    <a:pt x="24" y="33"/>
                    <a:pt x="21" y="37"/>
                    <a:pt x="20" y="42"/>
                  </a:cubicBezTo>
                  <a:cubicBezTo>
                    <a:pt x="18" y="46"/>
                    <a:pt x="17" y="51"/>
                    <a:pt x="16" y="58"/>
                  </a:cubicBezTo>
                  <a:lnTo>
                    <a:pt x="10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3" name="Freeform 34"/>
            <p:cNvSpPr>
              <a:spLocks/>
            </p:cNvSpPr>
            <p:nvPr/>
          </p:nvSpPr>
          <p:spPr bwMode="auto">
            <a:xfrm>
              <a:off x="5066350" y="6403523"/>
              <a:ext cx="223234" cy="263971"/>
            </a:xfrm>
            <a:custGeom>
              <a:avLst/>
              <a:gdLst>
                <a:gd name="T0" fmla="*/ 32 w 116"/>
                <a:gd name="T1" fmla="*/ 35 h 137"/>
                <a:gd name="T2" fmla="*/ 39 w 116"/>
                <a:gd name="T3" fmla="*/ 45 h 137"/>
                <a:gd name="T4" fmla="*/ 70 w 116"/>
                <a:gd name="T5" fmla="*/ 55 h 137"/>
                <a:gd name="T6" fmla="*/ 116 w 116"/>
                <a:gd name="T7" fmla="*/ 93 h 137"/>
                <a:gd name="T8" fmla="*/ 100 w 116"/>
                <a:gd name="T9" fmla="*/ 126 h 137"/>
                <a:gd name="T10" fmla="*/ 57 w 116"/>
                <a:gd name="T11" fmla="*/ 137 h 137"/>
                <a:gd name="T12" fmla="*/ 14 w 116"/>
                <a:gd name="T13" fmla="*/ 126 h 137"/>
                <a:gd name="T14" fmla="*/ 0 w 116"/>
                <a:gd name="T15" fmla="*/ 101 h 137"/>
                <a:gd name="T16" fmla="*/ 4 w 116"/>
                <a:gd name="T17" fmla="*/ 92 h 137"/>
                <a:gd name="T18" fmla="*/ 14 w 116"/>
                <a:gd name="T19" fmla="*/ 88 h 137"/>
                <a:gd name="T20" fmla="*/ 28 w 116"/>
                <a:gd name="T21" fmla="*/ 97 h 137"/>
                <a:gd name="T22" fmla="*/ 42 w 116"/>
                <a:gd name="T23" fmla="*/ 112 h 137"/>
                <a:gd name="T24" fmla="*/ 60 w 116"/>
                <a:gd name="T25" fmla="*/ 115 h 137"/>
                <a:gd name="T26" fmla="*/ 76 w 116"/>
                <a:gd name="T27" fmla="*/ 111 h 137"/>
                <a:gd name="T28" fmla="*/ 83 w 116"/>
                <a:gd name="T29" fmla="*/ 99 h 137"/>
                <a:gd name="T30" fmla="*/ 77 w 116"/>
                <a:gd name="T31" fmla="*/ 88 h 137"/>
                <a:gd name="T32" fmla="*/ 48 w 116"/>
                <a:gd name="T33" fmla="*/ 78 h 137"/>
                <a:gd name="T34" fmla="*/ 13 w 116"/>
                <a:gd name="T35" fmla="*/ 63 h 137"/>
                <a:gd name="T36" fmla="*/ 1 w 116"/>
                <a:gd name="T37" fmla="*/ 39 h 137"/>
                <a:gd name="T38" fmla="*/ 15 w 116"/>
                <a:gd name="T39" fmla="*/ 12 h 137"/>
                <a:gd name="T40" fmla="*/ 55 w 116"/>
                <a:gd name="T41" fmla="*/ 0 h 137"/>
                <a:gd name="T42" fmla="*/ 95 w 116"/>
                <a:gd name="T43" fmla="*/ 10 h 137"/>
                <a:gd name="T44" fmla="*/ 109 w 116"/>
                <a:gd name="T45" fmla="*/ 31 h 137"/>
                <a:gd name="T46" fmla="*/ 105 w 116"/>
                <a:gd name="T47" fmla="*/ 40 h 137"/>
                <a:gd name="T48" fmla="*/ 95 w 116"/>
                <a:gd name="T49" fmla="*/ 44 h 137"/>
                <a:gd name="T50" fmla="*/ 77 w 116"/>
                <a:gd name="T51" fmla="*/ 33 h 137"/>
                <a:gd name="T52" fmla="*/ 54 w 116"/>
                <a:gd name="T53" fmla="*/ 21 h 137"/>
                <a:gd name="T54" fmla="*/ 39 w 116"/>
                <a:gd name="T55" fmla="*/ 25 h 137"/>
                <a:gd name="T56" fmla="*/ 32 w 116"/>
                <a:gd name="T57" fmla="*/ 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37">
                  <a:moveTo>
                    <a:pt x="32" y="35"/>
                  </a:moveTo>
                  <a:cubicBezTo>
                    <a:pt x="32" y="39"/>
                    <a:pt x="35" y="43"/>
                    <a:pt x="39" y="45"/>
                  </a:cubicBezTo>
                  <a:cubicBezTo>
                    <a:pt x="44" y="48"/>
                    <a:pt x="54" y="51"/>
                    <a:pt x="70" y="55"/>
                  </a:cubicBezTo>
                  <a:cubicBezTo>
                    <a:pt x="100" y="62"/>
                    <a:pt x="116" y="75"/>
                    <a:pt x="116" y="93"/>
                  </a:cubicBezTo>
                  <a:cubicBezTo>
                    <a:pt x="116" y="107"/>
                    <a:pt x="111" y="118"/>
                    <a:pt x="100" y="126"/>
                  </a:cubicBezTo>
                  <a:cubicBezTo>
                    <a:pt x="90" y="134"/>
                    <a:pt x="75" y="137"/>
                    <a:pt x="57" y="137"/>
                  </a:cubicBezTo>
                  <a:cubicBezTo>
                    <a:pt x="38" y="137"/>
                    <a:pt x="24" y="133"/>
                    <a:pt x="14" y="126"/>
                  </a:cubicBezTo>
                  <a:cubicBezTo>
                    <a:pt x="5" y="118"/>
                    <a:pt x="0" y="110"/>
                    <a:pt x="0" y="101"/>
                  </a:cubicBezTo>
                  <a:cubicBezTo>
                    <a:pt x="0" y="97"/>
                    <a:pt x="1" y="94"/>
                    <a:pt x="4" y="92"/>
                  </a:cubicBezTo>
                  <a:cubicBezTo>
                    <a:pt x="7" y="89"/>
                    <a:pt x="10" y="88"/>
                    <a:pt x="14" y="88"/>
                  </a:cubicBezTo>
                  <a:cubicBezTo>
                    <a:pt x="19" y="88"/>
                    <a:pt x="24" y="91"/>
                    <a:pt x="28" y="97"/>
                  </a:cubicBezTo>
                  <a:cubicBezTo>
                    <a:pt x="32" y="105"/>
                    <a:pt x="37" y="110"/>
                    <a:pt x="42" y="112"/>
                  </a:cubicBezTo>
                  <a:cubicBezTo>
                    <a:pt x="48" y="114"/>
                    <a:pt x="53" y="115"/>
                    <a:pt x="60" y="115"/>
                  </a:cubicBezTo>
                  <a:cubicBezTo>
                    <a:pt x="66" y="115"/>
                    <a:pt x="72" y="114"/>
                    <a:pt x="76" y="111"/>
                  </a:cubicBezTo>
                  <a:cubicBezTo>
                    <a:pt x="80" y="108"/>
                    <a:pt x="83" y="104"/>
                    <a:pt x="83" y="99"/>
                  </a:cubicBezTo>
                  <a:cubicBezTo>
                    <a:pt x="83" y="95"/>
                    <a:pt x="81" y="91"/>
                    <a:pt x="77" y="88"/>
                  </a:cubicBezTo>
                  <a:cubicBezTo>
                    <a:pt x="73" y="85"/>
                    <a:pt x="64" y="82"/>
                    <a:pt x="48" y="78"/>
                  </a:cubicBezTo>
                  <a:cubicBezTo>
                    <a:pt x="32" y="75"/>
                    <a:pt x="20" y="69"/>
                    <a:pt x="13" y="63"/>
                  </a:cubicBezTo>
                  <a:cubicBezTo>
                    <a:pt x="5" y="56"/>
                    <a:pt x="1" y="48"/>
                    <a:pt x="1" y="39"/>
                  </a:cubicBezTo>
                  <a:cubicBezTo>
                    <a:pt x="1" y="29"/>
                    <a:pt x="6" y="20"/>
                    <a:pt x="15" y="12"/>
                  </a:cubicBezTo>
                  <a:cubicBezTo>
                    <a:pt x="24" y="4"/>
                    <a:pt x="37" y="0"/>
                    <a:pt x="55" y="0"/>
                  </a:cubicBezTo>
                  <a:cubicBezTo>
                    <a:pt x="72" y="0"/>
                    <a:pt x="85" y="3"/>
                    <a:pt x="95" y="10"/>
                  </a:cubicBezTo>
                  <a:cubicBezTo>
                    <a:pt x="104" y="16"/>
                    <a:pt x="109" y="23"/>
                    <a:pt x="109" y="31"/>
                  </a:cubicBezTo>
                  <a:cubicBezTo>
                    <a:pt x="109" y="34"/>
                    <a:pt x="108" y="38"/>
                    <a:pt x="105" y="40"/>
                  </a:cubicBezTo>
                  <a:cubicBezTo>
                    <a:pt x="103" y="43"/>
                    <a:pt x="100" y="44"/>
                    <a:pt x="95" y="44"/>
                  </a:cubicBezTo>
                  <a:cubicBezTo>
                    <a:pt x="89" y="44"/>
                    <a:pt x="83" y="40"/>
                    <a:pt x="77" y="33"/>
                  </a:cubicBezTo>
                  <a:cubicBezTo>
                    <a:pt x="72" y="25"/>
                    <a:pt x="64" y="21"/>
                    <a:pt x="54" y="21"/>
                  </a:cubicBezTo>
                  <a:cubicBezTo>
                    <a:pt x="48" y="21"/>
                    <a:pt x="43" y="23"/>
                    <a:pt x="39" y="25"/>
                  </a:cubicBezTo>
                  <a:cubicBezTo>
                    <a:pt x="35" y="27"/>
                    <a:pt x="32" y="31"/>
                    <a:pt x="3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4" name="Freeform 35"/>
            <p:cNvSpPr>
              <a:spLocks/>
            </p:cNvSpPr>
            <p:nvPr/>
          </p:nvSpPr>
          <p:spPr bwMode="auto">
            <a:xfrm>
              <a:off x="5343356" y="6307386"/>
              <a:ext cx="231381" cy="360108"/>
            </a:xfrm>
            <a:custGeom>
              <a:avLst/>
              <a:gdLst>
                <a:gd name="T0" fmla="*/ 120 w 120"/>
                <a:gd name="T1" fmla="*/ 102 h 187"/>
                <a:gd name="T2" fmla="*/ 120 w 120"/>
                <a:gd name="T3" fmla="*/ 164 h 187"/>
                <a:gd name="T4" fmla="*/ 103 w 120"/>
                <a:gd name="T5" fmla="*/ 187 h 187"/>
                <a:gd name="T6" fmla="*/ 91 w 120"/>
                <a:gd name="T7" fmla="*/ 182 h 187"/>
                <a:gd name="T8" fmla="*/ 86 w 120"/>
                <a:gd name="T9" fmla="*/ 164 h 187"/>
                <a:gd name="T10" fmla="*/ 86 w 120"/>
                <a:gd name="T11" fmla="*/ 110 h 187"/>
                <a:gd name="T12" fmla="*/ 80 w 120"/>
                <a:gd name="T13" fmla="*/ 83 h 187"/>
                <a:gd name="T14" fmla="*/ 63 w 120"/>
                <a:gd name="T15" fmla="*/ 76 h 187"/>
                <a:gd name="T16" fmla="*/ 47 w 120"/>
                <a:gd name="T17" fmla="*/ 81 h 187"/>
                <a:gd name="T18" fmla="*/ 37 w 120"/>
                <a:gd name="T19" fmla="*/ 95 h 187"/>
                <a:gd name="T20" fmla="*/ 34 w 120"/>
                <a:gd name="T21" fmla="*/ 122 h 187"/>
                <a:gd name="T22" fmla="*/ 34 w 120"/>
                <a:gd name="T23" fmla="*/ 161 h 187"/>
                <a:gd name="T24" fmla="*/ 29 w 120"/>
                <a:gd name="T25" fmla="*/ 182 h 187"/>
                <a:gd name="T26" fmla="*/ 16 w 120"/>
                <a:gd name="T27" fmla="*/ 187 h 187"/>
                <a:gd name="T28" fmla="*/ 4 w 120"/>
                <a:gd name="T29" fmla="*/ 182 h 187"/>
                <a:gd name="T30" fmla="*/ 0 w 120"/>
                <a:gd name="T31" fmla="*/ 162 h 187"/>
                <a:gd name="T32" fmla="*/ 0 w 120"/>
                <a:gd name="T33" fmla="*/ 27 h 187"/>
                <a:gd name="T34" fmla="*/ 1 w 120"/>
                <a:gd name="T35" fmla="*/ 10 h 187"/>
                <a:gd name="T36" fmla="*/ 6 w 120"/>
                <a:gd name="T37" fmla="*/ 3 h 187"/>
                <a:gd name="T38" fmla="*/ 16 w 120"/>
                <a:gd name="T39" fmla="*/ 0 h 187"/>
                <a:gd name="T40" fmla="*/ 27 w 120"/>
                <a:gd name="T41" fmla="*/ 3 h 187"/>
                <a:gd name="T42" fmla="*/ 32 w 120"/>
                <a:gd name="T43" fmla="*/ 12 h 187"/>
                <a:gd name="T44" fmla="*/ 34 w 120"/>
                <a:gd name="T45" fmla="*/ 30 h 187"/>
                <a:gd name="T46" fmla="*/ 34 w 120"/>
                <a:gd name="T47" fmla="*/ 70 h 187"/>
                <a:gd name="T48" fmla="*/ 75 w 120"/>
                <a:gd name="T49" fmla="*/ 50 h 187"/>
                <a:gd name="T50" fmla="*/ 108 w 120"/>
                <a:gd name="T51" fmla="*/ 62 h 187"/>
                <a:gd name="T52" fmla="*/ 120 w 120"/>
                <a:gd name="T53" fmla="*/ 10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87">
                  <a:moveTo>
                    <a:pt x="120" y="102"/>
                  </a:moveTo>
                  <a:cubicBezTo>
                    <a:pt x="120" y="164"/>
                    <a:pt x="120" y="164"/>
                    <a:pt x="120" y="164"/>
                  </a:cubicBezTo>
                  <a:cubicBezTo>
                    <a:pt x="120" y="179"/>
                    <a:pt x="114" y="187"/>
                    <a:pt x="103" y="187"/>
                  </a:cubicBezTo>
                  <a:cubicBezTo>
                    <a:pt x="98" y="187"/>
                    <a:pt x="94" y="186"/>
                    <a:pt x="91" y="182"/>
                  </a:cubicBezTo>
                  <a:cubicBezTo>
                    <a:pt x="88" y="179"/>
                    <a:pt x="86" y="173"/>
                    <a:pt x="86" y="164"/>
                  </a:cubicBezTo>
                  <a:cubicBezTo>
                    <a:pt x="86" y="110"/>
                    <a:pt x="86" y="110"/>
                    <a:pt x="86" y="110"/>
                  </a:cubicBezTo>
                  <a:cubicBezTo>
                    <a:pt x="86" y="97"/>
                    <a:pt x="84" y="88"/>
                    <a:pt x="80" y="83"/>
                  </a:cubicBezTo>
                  <a:cubicBezTo>
                    <a:pt x="76" y="78"/>
                    <a:pt x="71" y="76"/>
                    <a:pt x="63" y="76"/>
                  </a:cubicBezTo>
                  <a:cubicBezTo>
                    <a:pt x="57" y="76"/>
                    <a:pt x="51" y="78"/>
                    <a:pt x="47" y="81"/>
                  </a:cubicBezTo>
                  <a:cubicBezTo>
                    <a:pt x="42" y="85"/>
                    <a:pt x="39" y="89"/>
                    <a:pt x="37" y="95"/>
                  </a:cubicBezTo>
                  <a:cubicBezTo>
                    <a:pt x="35" y="100"/>
                    <a:pt x="34" y="109"/>
                    <a:pt x="34" y="122"/>
                  </a:cubicBezTo>
                  <a:cubicBezTo>
                    <a:pt x="34" y="161"/>
                    <a:pt x="34" y="161"/>
                    <a:pt x="34" y="161"/>
                  </a:cubicBezTo>
                  <a:cubicBezTo>
                    <a:pt x="34" y="172"/>
                    <a:pt x="32" y="179"/>
                    <a:pt x="29" y="182"/>
                  </a:cubicBezTo>
                  <a:cubicBezTo>
                    <a:pt x="26" y="186"/>
                    <a:pt x="22" y="187"/>
                    <a:pt x="16" y="187"/>
                  </a:cubicBezTo>
                  <a:cubicBezTo>
                    <a:pt x="11" y="187"/>
                    <a:pt x="7" y="186"/>
                    <a:pt x="4" y="182"/>
                  </a:cubicBezTo>
                  <a:cubicBezTo>
                    <a:pt x="1" y="179"/>
                    <a:pt x="0" y="172"/>
                    <a:pt x="0" y="162"/>
                  </a:cubicBezTo>
                  <a:cubicBezTo>
                    <a:pt x="0" y="27"/>
                    <a:pt x="0" y="27"/>
                    <a:pt x="0" y="27"/>
                  </a:cubicBezTo>
                  <a:cubicBezTo>
                    <a:pt x="0" y="19"/>
                    <a:pt x="0" y="14"/>
                    <a:pt x="1" y="10"/>
                  </a:cubicBezTo>
                  <a:cubicBezTo>
                    <a:pt x="2" y="7"/>
                    <a:pt x="3" y="5"/>
                    <a:pt x="6" y="3"/>
                  </a:cubicBezTo>
                  <a:cubicBezTo>
                    <a:pt x="9" y="1"/>
                    <a:pt x="12" y="0"/>
                    <a:pt x="16" y="0"/>
                  </a:cubicBezTo>
                  <a:cubicBezTo>
                    <a:pt x="20" y="0"/>
                    <a:pt x="24" y="1"/>
                    <a:pt x="27" y="3"/>
                  </a:cubicBezTo>
                  <a:cubicBezTo>
                    <a:pt x="30" y="5"/>
                    <a:pt x="32" y="8"/>
                    <a:pt x="32" y="12"/>
                  </a:cubicBezTo>
                  <a:cubicBezTo>
                    <a:pt x="33" y="16"/>
                    <a:pt x="34" y="22"/>
                    <a:pt x="34" y="30"/>
                  </a:cubicBezTo>
                  <a:cubicBezTo>
                    <a:pt x="34" y="70"/>
                    <a:pt x="34" y="70"/>
                    <a:pt x="34" y="70"/>
                  </a:cubicBezTo>
                  <a:cubicBezTo>
                    <a:pt x="45" y="57"/>
                    <a:pt x="59" y="50"/>
                    <a:pt x="75" y="50"/>
                  </a:cubicBezTo>
                  <a:cubicBezTo>
                    <a:pt x="88" y="50"/>
                    <a:pt x="99" y="54"/>
                    <a:pt x="108" y="62"/>
                  </a:cubicBezTo>
                  <a:cubicBezTo>
                    <a:pt x="116" y="71"/>
                    <a:pt x="120" y="84"/>
                    <a:pt x="12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5" name="Freeform 36"/>
            <p:cNvSpPr>
              <a:spLocks noEditPoints="1"/>
            </p:cNvSpPr>
            <p:nvPr/>
          </p:nvSpPr>
          <p:spPr bwMode="auto">
            <a:xfrm>
              <a:off x="5624435" y="6403523"/>
              <a:ext cx="250120" cy="263971"/>
            </a:xfrm>
            <a:custGeom>
              <a:avLst/>
              <a:gdLst>
                <a:gd name="T0" fmla="*/ 115 w 130"/>
                <a:gd name="T1" fmla="*/ 137 h 137"/>
                <a:gd name="T2" fmla="*/ 93 w 130"/>
                <a:gd name="T3" fmla="*/ 118 h 137"/>
                <a:gd name="T4" fmla="*/ 46 w 130"/>
                <a:gd name="T5" fmla="*/ 137 h 137"/>
                <a:gd name="T6" fmla="*/ 12 w 130"/>
                <a:gd name="T7" fmla="*/ 126 h 137"/>
                <a:gd name="T8" fmla="*/ 0 w 130"/>
                <a:gd name="T9" fmla="*/ 99 h 137"/>
                <a:gd name="T10" fmla="*/ 8 w 130"/>
                <a:gd name="T11" fmla="*/ 77 h 137"/>
                <a:gd name="T12" fmla="*/ 26 w 130"/>
                <a:gd name="T13" fmla="*/ 65 h 137"/>
                <a:gd name="T14" fmla="*/ 56 w 130"/>
                <a:gd name="T15" fmla="*/ 57 h 137"/>
                <a:gd name="T16" fmla="*/ 91 w 130"/>
                <a:gd name="T17" fmla="*/ 49 h 137"/>
                <a:gd name="T18" fmla="*/ 85 w 130"/>
                <a:gd name="T19" fmla="*/ 28 h 137"/>
                <a:gd name="T20" fmla="*/ 66 w 130"/>
                <a:gd name="T21" fmla="*/ 23 h 137"/>
                <a:gd name="T22" fmla="*/ 36 w 130"/>
                <a:gd name="T23" fmla="*/ 36 h 137"/>
                <a:gd name="T24" fmla="*/ 29 w 130"/>
                <a:gd name="T25" fmla="*/ 46 h 137"/>
                <a:gd name="T26" fmla="*/ 20 w 130"/>
                <a:gd name="T27" fmla="*/ 49 h 137"/>
                <a:gd name="T28" fmla="*/ 11 w 130"/>
                <a:gd name="T29" fmla="*/ 46 h 137"/>
                <a:gd name="T30" fmla="*/ 6 w 130"/>
                <a:gd name="T31" fmla="*/ 36 h 137"/>
                <a:gd name="T32" fmla="*/ 21 w 130"/>
                <a:gd name="T33" fmla="*/ 12 h 137"/>
                <a:gd name="T34" fmla="*/ 65 w 130"/>
                <a:gd name="T35" fmla="*/ 0 h 137"/>
                <a:gd name="T36" fmla="*/ 111 w 130"/>
                <a:gd name="T37" fmla="*/ 10 h 137"/>
                <a:gd name="T38" fmla="*/ 124 w 130"/>
                <a:gd name="T39" fmla="*/ 54 h 137"/>
                <a:gd name="T40" fmla="*/ 124 w 130"/>
                <a:gd name="T41" fmla="*/ 86 h 137"/>
                <a:gd name="T42" fmla="*/ 127 w 130"/>
                <a:gd name="T43" fmla="*/ 110 h 137"/>
                <a:gd name="T44" fmla="*/ 130 w 130"/>
                <a:gd name="T45" fmla="*/ 124 h 137"/>
                <a:gd name="T46" fmla="*/ 125 w 130"/>
                <a:gd name="T47" fmla="*/ 133 h 137"/>
                <a:gd name="T48" fmla="*/ 115 w 130"/>
                <a:gd name="T49" fmla="*/ 137 h 137"/>
                <a:gd name="T50" fmla="*/ 91 w 130"/>
                <a:gd name="T51" fmla="*/ 69 h 137"/>
                <a:gd name="T52" fmla="*/ 66 w 130"/>
                <a:gd name="T53" fmla="*/ 76 h 137"/>
                <a:gd name="T54" fmla="*/ 41 w 130"/>
                <a:gd name="T55" fmla="*/ 84 h 137"/>
                <a:gd name="T56" fmla="*/ 34 w 130"/>
                <a:gd name="T57" fmla="*/ 97 h 137"/>
                <a:gd name="T58" fmla="*/ 40 w 130"/>
                <a:gd name="T59" fmla="*/ 110 h 137"/>
                <a:gd name="T60" fmla="*/ 56 w 130"/>
                <a:gd name="T61" fmla="*/ 115 h 137"/>
                <a:gd name="T62" fmla="*/ 77 w 130"/>
                <a:gd name="T63" fmla="*/ 109 h 137"/>
                <a:gd name="T64" fmla="*/ 89 w 130"/>
                <a:gd name="T65" fmla="*/ 94 h 137"/>
                <a:gd name="T66" fmla="*/ 91 w 130"/>
                <a:gd name="T6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 h="137">
                  <a:moveTo>
                    <a:pt x="115" y="137"/>
                  </a:moveTo>
                  <a:cubicBezTo>
                    <a:pt x="108" y="137"/>
                    <a:pt x="101" y="131"/>
                    <a:pt x="93" y="118"/>
                  </a:cubicBezTo>
                  <a:cubicBezTo>
                    <a:pt x="77" y="131"/>
                    <a:pt x="61" y="137"/>
                    <a:pt x="46" y="137"/>
                  </a:cubicBezTo>
                  <a:cubicBezTo>
                    <a:pt x="31" y="137"/>
                    <a:pt x="20" y="134"/>
                    <a:pt x="12" y="126"/>
                  </a:cubicBezTo>
                  <a:cubicBezTo>
                    <a:pt x="4" y="119"/>
                    <a:pt x="0" y="110"/>
                    <a:pt x="0" y="99"/>
                  </a:cubicBezTo>
                  <a:cubicBezTo>
                    <a:pt x="0" y="90"/>
                    <a:pt x="3" y="82"/>
                    <a:pt x="8" y="77"/>
                  </a:cubicBezTo>
                  <a:cubicBezTo>
                    <a:pt x="14" y="71"/>
                    <a:pt x="19" y="67"/>
                    <a:pt x="26" y="65"/>
                  </a:cubicBezTo>
                  <a:cubicBezTo>
                    <a:pt x="32" y="63"/>
                    <a:pt x="42" y="60"/>
                    <a:pt x="56" y="57"/>
                  </a:cubicBezTo>
                  <a:cubicBezTo>
                    <a:pt x="71" y="54"/>
                    <a:pt x="82" y="51"/>
                    <a:pt x="91" y="49"/>
                  </a:cubicBezTo>
                  <a:cubicBezTo>
                    <a:pt x="91" y="39"/>
                    <a:pt x="89" y="32"/>
                    <a:pt x="85" y="28"/>
                  </a:cubicBezTo>
                  <a:cubicBezTo>
                    <a:pt x="81" y="25"/>
                    <a:pt x="75" y="23"/>
                    <a:pt x="66" y="23"/>
                  </a:cubicBezTo>
                  <a:cubicBezTo>
                    <a:pt x="51" y="23"/>
                    <a:pt x="41" y="27"/>
                    <a:pt x="36" y="36"/>
                  </a:cubicBezTo>
                  <a:cubicBezTo>
                    <a:pt x="34" y="40"/>
                    <a:pt x="31" y="44"/>
                    <a:pt x="29" y="46"/>
                  </a:cubicBezTo>
                  <a:cubicBezTo>
                    <a:pt x="27" y="48"/>
                    <a:pt x="24" y="49"/>
                    <a:pt x="20" y="49"/>
                  </a:cubicBezTo>
                  <a:cubicBezTo>
                    <a:pt x="17" y="49"/>
                    <a:pt x="14" y="48"/>
                    <a:pt x="11" y="46"/>
                  </a:cubicBezTo>
                  <a:cubicBezTo>
                    <a:pt x="8" y="43"/>
                    <a:pt x="6" y="40"/>
                    <a:pt x="6" y="36"/>
                  </a:cubicBezTo>
                  <a:cubicBezTo>
                    <a:pt x="6" y="28"/>
                    <a:pt x="11" y="19"/>
                    <a:pt x="21" y="12"/>
                  </a:cubicBezTo>
                  <a:cubicBezTo>
                    <a:pt x="30" y="4"/>
                    <a:pt x="45" y="0"/>
                    <a:pt x="65" y="0"/>
                  </a:cubicBezTo>
                  <a:cubicBezTo>
                    <a:pt x="86" y="0"/>
                    <a:pt x="101" y="3"/>
                    <a:pt x="111" y="10"/>
                  </a:cubicBezTo>
                  <a:cubicBezTo>
                    <a:pt x="120" y="18"/>
                    <a:pt x="125" y="32"/>
                    <a:pt x="124" y="54"/>
                  </a:cubicBezTo>
                  <a:cubicBezTo>
                    <a:pt x="124" y="86"/>
                    <a:pt x="124" y="86"/>
                    <a:pt x="124" y="86"/>
                  </a:cubicBezTo>
                  <a:cubicBezTo>
                    <a:pt x="123" y="95"/>
                    <a:pt x="124" y="103"/>
                    <a:pt x="127" y="110"/>
                  </a:cubicBezTo>
                  <a:cubicBezTo>
                    <a:pt x="129" y="116"/>
                    <a:pt x="130" y="121"/>
                    <a:pt x="130" y="124"/>
                  </a:cubicBezTo>
                  <a:cubicBezTo>
                    <a:pt x="130" y="127"/>
                    <a:pt x="129" y="131"/>
                    <a:pt x="125" y="133"/>
                  </a:cubicBezTo>
                  <a:cubicBezTo>
                    <a:pt x="122" y="136"/>
                    <a:pt x="119" y="137"/>
                    <a:pt x="115" y="137"/>
                  </a:cubicBezTo>
                  <a:close/>
                  <a:moveTo>
                    <a:pt x="91" y="69"/>
                  </a:moveTo>
                  <a:cubicBezTo>
                    <a:pt x="86" y="71"/>
                    <a:pt x="78" y="73"/>
                    <a:pt x="66" y="76"/>
                  </a:cubicBezTo>
                  <a:cubicBezTo>
                    <a:pt x="54" y="78"/>
                    <a:pt x="46" y="81"/>
                    <a:pt x="41" y="84"/>
                  </a:cubicBezTo>
                  <a:cubicBezTo>
                    <a:pt x="36" y="87"/>
                    <a:pt x="34" y="91"/>
                    <a:pt x="34" y="97"/>
                  </a:cubicBezTo>
                  <a:cubicBezTo>
                    <a:pt x="34" y="102"/>
                    <a:pt x="36" y="106"/>
                    <a:pt x="40" y="110"/>
                  </a:cubicBezTo>
                  <a:cubicBezTo>
                    <a:pt x="44" y="113"/>
                    <a:pt x="49" y="115"/>
                    <a:pt x="56" y="115"/>
                  </a:cubicBezTo>
                  <a:cubicBezTo>
                    <a:pt x="64" y="115"/>
                    <a:pt x="70" y="113"/>
                    <a:pt x="77" y="109"/>
                  </a:cubicBezTo>
                  <a:cubicBezTo>
                    <a:pt x="83" y="105"/>
                    <a:pt x="87" y="100"/>
                    <a:pt x="89" y="94"/>
                  </a:cubicBezTo>
                  <a:cubicBezTo>
                    <a:pt x="90" y="89"/>
                    <a:pt x="91" y="80"/>
                    <a:pt x="9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6" name="Freeform 37"/>
            <p:cNvSpPr>
              <a:spLocks/>
            </p:cNvSpPr>
            <p:nvPr/>
          </p:nvSpPr>
          <p:spPr bwMode="auto">
            <a:xfrm>
              <a:off x="5928327" y="6403523"/>
              <a:ext cx="179239" cy="263971"/>
            </a:xfrm>
            <a:custGeom>
              <a:avLst/>
              <a:gdLst>
                <a:gd name="T0" fmla="*/ 0 w 93"/>
                <a:gd name="T1" fmla="*/ 109 h 137"/>
                <a:gd name="T2" fmla="*/ 0 w 93"/>
                <a:gd name="T3" fmla="*/ 23 h 137"/>
                <a:gd name="T4" fmla="*/ 17 w 93"/>
                <a:gd name="T5" fmla="*/ 0 h 137"/>
                <a:gd name="T6" fmla="*/ 33 w 93"/>
                <a:gd name="T7" fmla="*/ 21 h 137"/>
                <a:gd name="T8" fmla="*/ 62 w 93"/>
                <a:gd name="T9" fmla="*/ 0 h 137"/>
                <a:gd name="T10" fmla="*/ 83 w 93"/>
                <a:gd name="T11" fmla="*/ 5 h 137"/>
                <a:gd name="T12" fmla="*/ 93 w 93"/>
                <a:gd name="T13" fmla="*/ 19 h 137"/>
                <a:gd name="T14" fmla="*/ 89 w 93"/>
                <a:gd name="T15" fmla="*/ 29 h 137"/>
                <a:gd name="T16" fmla="*/ 80 w 93"/>
                <a:gd name="T17" fmla="*/ 33 h 137"/>
                <a:gd name="T18" fmla="*/ 70 w 93"/>
                <a:gd name="T19" fmla="*/ 31 h 137"/>
                <a:gd name="T20" fmla="*/ 58 w 93"/>
                <a:gd name="T21" fmla="*/ 29 h 137"/>
                <a:gd name="T22" fmla="*/ 40 w 93"/>
                <a:gd name="T23" fmla="*/ 41 h 137"/>
                <a:gd name="T24" fmla="*/ 34 w 93"/>
                <a:gd name="T25" fmla="*/ 88 h 137"/>
                <a:gd name="T26" fmla="*/ 34 w 93"/>
                <a:gd name="T27" fmla="*/ 108 h 137"/>
                <a:gd name="T28" fmla="*/ 33 w 93"/>
                <a:gd name="T29" fmla="*/ 126 h 137"/>
                <a:gd name="T30" fmla="*/ 27 w 93"/>
                <a:gd name="T31" fmla="*/ 134 h 137"/>
                <a:gd name="T32" fmla="*/ 17 w 93"/>
                <a:gd name="T33" fmla="*/ 137 h 137"/>
                <a:gd name="T34" fmla="*/ 7 w 93"/>
                <a:gd name="T35" fmla="*/ 134 h 137"/>
                <a:gd name="T36" fmla="*/ 1 w 93"/>
                <a:gd name="T37" fmla="*/ 126 h 137"/>
                <a:gd name="T38" fmla="*/ 0 w 93"/>
                <a:gd name="T39"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37">
                  <a:moveTo>
                    <a:pt x="0" y="109"/>
                  </a:moveTo>
                  <a:cubicBezTo>
                    <a:pt x="0" y="23"/>
                    <a:pt x="0" y="23"/>
                    <a:pt x="0" y="23"/>
                  </a:cubicBezTo>
                  <a:cubicBezTo>
                    <a:pt x="0" y="7"/>
                    <a:pt x="6" y="0"/>
                    <a:pt x="17" y="0"/>
                  </a:cubicBezTo>
                  <a:cubicBezTo>
                    <a:pt x="28" y="0"/>
                    <a:pt x="33" y="7"/>
                    <a:pt x="33" y="21"/>
                  </a:cubicBezTo>
                  <a:cubicBezTo>
                    <a:pt x="40" y="7"/>
                    <a:pt x="50" y="0"/>
                    <a:pt x="62" y="0"/>
                  </a:cubicBezTo>
                  <a:cubicBezTo>
                    <a:pt x="69" y="0"/>
                    <a:pt x="76" y="1"/>
                    <a:pt x="83" y="5"/>
                  </a:cubicBezTo>
                  <a:cubicBezTo>
                    <a:pt x="90" y="8"/>
                    <a:pt x="93" y="13"/>
                    <a:pt x="93" y="19"/>
                  </a:cubicBezTo>
                  <a:cubicBezTo>
                    <a:pt x="93" y="23"/>
                    <a:pt x="92" y="26"/>
                    <a:pt x="89" y="29"/>
                  </a:cubicBezTo>
                  <a:cubicBezTo>
                    <a:pt x="86" y="32"/>
                    <a:pt x="83" y="33"/>
                    <a:pt x="80" y="33"/>
                  </a:cubicBezTo>
                  <a:cubicBezTo>
                    <a:pt x="78" y="33"/>
                    <a:pt x="75" y="32"/>
                    <a:pt x="70" y="31"/>
                  </a:cubicBezTo>
                  <a:cubicBezTo>
                    <a:pt x="65" y="30"/>
                    <a:pt x="61" y="29"/>
                    <a:pt x="58" y="29"/>
                  </a:cubicBezTo>
                  <a:cubicBezTo>
                    <a:pt x="50" y="29"/>
                    <a:pt x="44" y="33"/>
                    <a:pt x="40" y="41"/>
                  </a:cubicBezTo>
                  <a:cubicBezTo>
                    <a:pt x="36" y="49"/>
                    <a:pt x="34" y="65"/>
                    <a:pt x="34" y="88"/>
                  </a:cubicBezTo>
                  <a:cubicBezTo>
                    <a:pt x="34" y="108"/>
                    <a:pt x="34" y="108"/>
                    <a:pt x="34" y="108"/>
                  </a:cubicBezTo>
                  <a:cubicBezTo>
                    <a:pt x="34" y="117"/>
                    <a:pt x="34" y="122"/>
                    <a:pt x="33" y="126"/>
                  </a:cubicBezTo>
                  <a:cubicBezTo>
                    <a:pt x="32" y="129"/>
                    <a:pt x="30" y="131"/>
                    <a:pt x="27" y="134"/>
                  </a:cubicBezTo>
                  <a:cubicBezTo>
                    <a:pt x="24" y="136"/>
                    <a:pt x="21" y="137"/>
                    <a:pt x="17" y="137"/>
                  </a:cubicBezTo>
                  <a:cubicBezTo>
                    <a:pt x="13" y="137"/>
                    <a:pt x="10" y="136"/>
                    <a:pt x="7" y="134"/>
                  </a:cubicBezTo>
                  <a:cubicBezTo>
                    <a:pt x="4" y="132"/>
                    <a:pt x="2" y="129"/>
                    <a:pt x="1" y="126"/>
                  </a:cubicBezTo>
                  <a:cubicBezTo>
                    <a:pt x="1" y="123"/>
                    <a:pt x="0" y="118"/>
                    <a:pt x="0"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7" name="Freeform 38"/>
            <p:cNvSpPr>
              <a:spLocks noEditPoints="1"/>
            </p:cNvSpPr>
            <p:nvPr/>
          </p:nvSpPr>
          <p:spPr bwMode="auto">
            <a:xfrm>
              <a:off x="6118972" y="6403523"/>
              <a:ext cx="248491" cy="263971"/>
            </a:xfrm>
            <a:custGeom>
              <a:avLst/>
              <a:gdLst>
                <a:gd name="T0" fmla="*/ 101 w 129"/>
                <a:gd name="T1" fmla="*/ 77 h 137"/>
                <a:gd name="T2" fmla="*/ 34 w 129"/>
                <a:gd name="T3" fmla="*/ 77 h 137"/>
                <a:gd name="T4" fmla="*/ 45 w 129"/>
                <a:gd name="T5" fmla="*/ 105 h 137"/>
                <a:gd name="T6" fmla="*/ 68 w 129"/>
                <a:gd name="T7" fmla="*/ 115 h 137"/>
                <a:gd name="T8" fmla="*/ 100 w 129"/>
                <a:gd name="T9" fmla="*/ 100 h 137"/>
                <a:gd name="T10" fmla="*/ 109 w 129"/>
                <a:gd name="T11" fmla="*/ 92 h 137"/>
                <a:gd name="T12" fmla="*/ 116 w 129"/>
                <a:gd name="T13" fmla="*/ 91 h 137"/>
                <a:gd name="T14" fmla="*/ 124 w 129"/>
                <a:gd name="T15" fmla="*/ 94 h 137"/>
                <a:gd name="T16" fmla="*/ 127 w 129"/>
                <a:gd name="T17" fmla="*/ 101 h 137"/>
                <a:gd name="T18" fmla="*/ 111 w 129"/>
                <a:gd name="T19" fmla="*/ 125 h 137"/>
                <a:gd name="T20" fmla="*/ 69 w 129"/>
                <a:gd name="T21" fmla="*/ 137 h 137"/>
                <a:gd name="T22" fmla="*/ 18 w 129"/>
                <a:gd name="T23" fmla="*/ 118 h 137"/>
                <a:gd name="T24" fmla="*/ 0 w 129"/>
                <a:gd name="T25" fmla="*/ 69 h 137"/>
                <a:gd name="T26" fmla="*/ 18 w 129"/>
                <a:gd name="T27" fmla="*/ 19 h 137"/>
                <a:gd name="T28" fmla="*/ 66 w 129"/>
                <a:gd name="T29" fmla="*/ 0 h 137"/>
                <a:gd name="T30" fmla="*/ 112 w 129"/>
                <a:gd name="T31" fmla="*/ 18 h 137"/>
                <a:gd name="T32" fmla="*/ 129 w 129"/>
                <a:gd name="T33" fmla="*/ 57 h 137"/>
                <a:gd name="T34" fmla="*/ 123 w 129"/>
                <a:gd name="T35" fmla="*/ 71 h 137"/>
                <a:gd name="T36" fmla="*/ 101 w 129"/>
                <a:gd name="T37" fmla="*/ 77 h 137"/>
                <a:gd name="T38" fmla="*/ 65 w 129"/>
                <a:gd name="T39" fmla="*/ 23 h 137"/>
                <a:gd name="T40" fmla="*/ 34 w 129"/>
                <a:gd name="T41" fmla="*/ 58 h 137"/>
                <a:gd name="T42" fmla="*/ 96 w 129"/>
                <a:gd name="T43" fmla="*/ 58 h 137"/>
                <a:gd name="T44" fmla="*/ 87 w 129"/>
                <a:gd name="T45" fmla="*/ 32 h 137"/>
                <a:gd name="T46" fmla="*/ 65 w 129"/>
                <a:gd name="T47" fmla="*/ 2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137">
                  <a:moveTo>
                    <a:pt x="101" y="77"/>
                  </a:moveTo>
                  <a:cubicBezTo>
                    <a:pt x="34" y="77"/>
                    <a:pt x="34" y="77"/>
                    <a:pt x="34" y="77"/>
                  </a:cubicBezTo>
                  <a:cubicBezTo>
                    <a:pt x="35" y="89"/>
                    <a:pt x="38" y="99"/>
                    <a:pt x="45" y="105"/>
                  </a:cubicBezTo>
                  <a:cubicBezTo>
                    <a:pt x="51" y="112"/>
                    <a:pt x="59" y="115"/>
                    <a:pt x="68" y="115"/>
                  </a:cubicBezTo>
                  <a:cubicBezTo>
                    <a:pt x="80" y="115"/>
                    <a:pt x="90" y="110"/>
                    <a:pt x="100" y="100"/>
                  </a:cubicBezTo>
                  <a:cubicBezTo>
                    <a:pt x="104" y="96"/>
                    <a:pt x="107" y="93"/>
                    <a:pt x="109" y="92"/>
                  </a:cubicBezTo>
                  <a:cubicBezTo>
                    <a:pt x="111" y="91"/>
                    <a:pt x="113" y="91"/>
                    <a:pt x="116" y="91"/>
                  </a:cubicBezTo>
                  <a:cubicBezTo>
                    <a:pt x="119" y="91"/>
                    <a:pt x="122" y="92"/>
                    <a:pt x="124" y="94"/>
                  </a:cubicBezTo>
                  <a:cubicBezTo>
                    <a:pt x="126" y="96"/>
                    <a:pt x="127" y="98"/>
                    <a:pt x="127" y="101"/>
                  </a:cubicBezTo>
                  <a:cubicBezTo>
                    <a:pt x="127" y="108"/>
                    <a:pt x="122" y="116"/>
                    <a:pt x="111" y="125"/>
                  </a:cubicBezTo>
                  <a:cubicBezTo>
                    <a:pt x="101" y="133"/>
                    <a:pt x="87" y="137"/>
                    <a:pt x="69" y="137"/>
                  </a:cubicBezTo>
                  <a:cubicBezTo>
                    <a:pt x="46" y="137"/>
                    <a:pt x="29" y="131"/>
                    <a:pt x="18" y="118"/>
                  </a:cubicBezTo>
                  <a:cubicBezTo>
                    <a:pt x="6" y="105"/>
                    <a:pt x="0" y="89"/>
                    <a:pt x="0" y="69"/>
                  </a:cubicBezTo>
                  <a:cubicBezTo>
                    <a:pt x="0" y="48"/>
                    <a:pt x="6" y="31"/>
                    <a:pt x="18" y="19"/>
                  </a:cubicBezTo>
                  <a:cubicBezTo>
                    <a:pt x="29" y="6"/>
                    <a:pt x="46" y="0"/>
                    <a:pt x="66" y="0"/>
                  </a:cubicBezTo>
                  <a:cubicBezTo>
                    <a:pt x="86" y="0"/>
                    <a:pt x="102" y="6"/>
                    <a:pt x="112" y="18"/>
                  </a:cubicBezTo>
                  <a:cubicBezTo>
                    <a:pt x="123" y="30"/>
                    <a:pt x="129" y="43"/>
                    <a:pt x="129" y="57"/>
                  </a:cubicBezTo>
                  <a:cubicBezTo>
                    <a:pt x="129" y="63"/>
                    <a:pt x="127" y="68"/>
                    <a:pt x="123" y="71"/>
                  </a:cubicBezTo>
                  <a:cubicBezTo>
                    <a:pt x="120" y="75"/>
                    <a:pt x="112" y="77"/>
                    <a:pt x="101" y="77"/>
                  </a:cubicBezTo>
                  <a:close/>
                  <a:moveTo>
                    <a:pt x="65" y="23"/>
                  </a:moveTo>
                  <a:cubicBezTo>
                    <a:pt x="47" y="23"/>
                    <a:pt x="37" y="35"/>
                    <a:pt x="34" y="58"/>
                  </a:cubicBezTo>
                  <a:cubicBezTo>
                    <a:pt x="96" y="58"/>
                    <a:pt x="96" y="58"/>
                    <a:pt x="96" y="58"/>
                  </a:cubicBezTo>
                  <a:cubicBezTo>
                    <a:pt x="95" y="46"/>
                    <a:pt x="92" y="38"/>
                    <a:pt x="87" y="32"/>
                  </a:cubicBezTo>
                  <a:cubicBezTo>
                    <a:pt x="81" y="26"/>
                    <a:pt x="74" y="23"/>
                    <a:pt x="6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8" name="Freeform 39"/>
            <p:cNvSpPr>
              <a:spLocks/>
            </p:cNvSpPr>
            <p:nvPr/>
          </p:nvSpPr>
          <p:spPr bwMode="auto">
            <a:xfrm>
              <a:off x="3405128" y="6170512"/>
              <a:ext cx="494537" cy="310410"/>
            </a:xfrm>
            <a:custGeom>
              <a:avLst/>
              <a:gdLst>
                <a:gd name="T0" fmla="*/ 16 w 257"/>
                <a:gd name="T1" fmla="*/ 161 h 161"/>
                <a:gd name="T2" fmla="*/ 16 w 257"/>
                <a:gd name="T3" fmla="*/ 41 h 161"/>
                <a:gd name="T4" fmla="*/ 39 w 257"/>
                <a:gd name="T5" fmla="*/ 15 h 161"/>
                <a:gd name="T6" fmla="*/ 220 w 257"/>
                <a:gd name="T7" fmla="*/ 15 h 161"/>
                <a:gd name="T8" fmla="*/ 243 w 257"/>
                <a:gd name="T9" fmla="*/ 41 h 161"/>
                <a:gd name="T10" fmla="*/ 243 w 257"/>
                <a:gd name="T11" fmla="*/ 157 h 161"/>
                <a:gd name="T12" fmla="*/ 257 w 257"/>
                <a:gd name="T13" fmla="*/ 147 h 161"/>
                <a:gd name="T14" fmla="*/ 257 w 257"/>
                <a:gd name="T15" fmla="*/ 28 h 161"/>
                <a:gd name="T16" fmla="*/ 231 w 257"/>
                <a:gd name="T17" fmla="*/ 0 h 161"/>
                <a:gd name="T18" fmla="*/ 27 w 257"/>
                <a:gd name="T19" fmla="*/ 0 h 161"/>
                <a:gd name="T20" fmla="*/ 0 w 257"/>
                <a:gd name="T21" fmla="*/ 28 h 161"/>
                <a:gd name="T22" fmla="*/ 0 w 257"/>
                <a:gd name="T23" fmla="*/ 151 h 161"/>
                <a:gd name="T24" fmla="*/ 16 w 25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161">
                  <a:moveTo>
                    <a:pt x="16" y="161"/>
                  </a:moveTo>
                  <a:cubicBezTo>
                    <a:pt x="16" y="41"/>
                    <a:pt x="16" y="41"/>
                    <a:pt x="16" y="41"/>
                  </a:cubicBezTo>
                  <a:cubicBezTo>
                    <a:pt x="16" y="21"/>
                    <a:pt x="21" y="15"/>
                    <a:pt x="39" y="15"/>
                  </a:cubicBezTo>
                  <a:cubicBezTo>
                    <a:pt x="220" y="15"/>
                    <a:pt x="220" y="15"/>
                    <a:pt x="220" y="15"/>
                  </a:cubicBezTo>
                  <a:cubicBezTo>
                    <a:pt x="237" y="15"/>
                    <a:pt x="243" y="22"/>
                    <a:pt x="243" y="41"/>
                  </a:cubicBezTo>
                  <a:cubicBezTo>
                    <a:pt x="243" y="157"/>
                    <a:pt x="243" y="157"/>
                    <a:pt x="243" y="157"/>
                  </a:cubicBezTo>
                  <a:cubicBezTo>
                    <a:pt x="257" y="147"/>
                    <a:pt x="257" y="147"/>
                    <a:pt x="257" y="147"/>
                  </a:cubicBezTo>
                  <a:cubicBezTo>
                    <a:pt x="257" y="28"/>
                    <a:pt x="257" y="28"/>
                    <a:pt x="257" y="28"/>
                  </a:cubicBezTo>
                  <a:cubicBezTo>
                    <a:pt x="257" y="13"/>
                    <a:pt x="245" y="0"/>
                    <a:pt x="231" y="0"/>
                  </a:cubicBezTo>
                  <a:cubicBezTo>
                    <a:pt x="27" y="0"/>
                    <a:pt x="27" y="0"/>
                    <a:pt x="27" y="0"/>
                  </a:cubicBezTo>
                  <a:cubicBezTo>
                    <a:pt x="12" y="0"/>
                    <a:pt x="0" y="13"/>
                    <a:pt x="0" y="28"/>
                  </a:cubicBezTo>
                  <a:cubicBezTo>
                    <a:pt x="0" y="151"/>
                    <a:pt x="0" y="151"/>
                    <a:pt x="0" y="151"/>
                  </a:cubicBezTo>
                  <a:cubicBezTo>
                    <a:pt x="16" y="161"/>
                    <a:pt x="16" y="161"/>
                    <a:pt x="16" y="1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9" name="Freeform 40"/>
            <p:cNvSpPr>
              <a:spLocks/>
            </p:cNvSpPr>
            <p:nvPr/>
          </p:nvSpPr>
          <p:spPr bwMode="auto">
            <a:xfrm>
              <a:off x="3657693" y="6424706"/>
              <a:ext cx="277006" cy="354405"/>
            </a:xfrm>
            <a:custGeom>
              <a:avLst/>
              <a:gdLst>
                <a:gd name="T0" fmla="*/ 1 w 144"/>
                <a:gd name="T1" fmla="*/ 51 h 184"/>
                <a:gd name="T2" fmla="*/ 21 w 144"/>
                <a:gd name="T3" fmla="*/ 34 h 184"/>
                <a:gd name="T4" fmla="*/ 129 w 144"/>
                <a:gd name="T5" fmla="*/ 7 h 184"/>
                <a:gd name="T6" fmla="*/ 138 w 144"/>
                <a:gd name="T7" fmla="*/ 17 h 184"/>
                <a:gd name="T8" fmla="*/ 78 w 144"/>
                <a:gd name="T9" fmla="*/ 58 h 184"/>
                <a:gd name="T10" fmla="*/ 1 w 144"/>
                <a:gd name="T11" fmla="*/ 128 h 184"/>
                <a:gd name="T12" fmla="*/ 1 w 144"/>
                <a:gd name="T13" fmla="*/ 51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1" y="51"/>
                  </a:moveTo>
                  <a:cubicBezTo>
                    <a:pt x="1" y="40"/>
                    <a:pt x="6" y="34"/>
                    <a:pt x="21" y="34"/>
                  </a:cubicBezTo>
                  <a:cubicBezTo>
                    <a:pt x="41" y="35"/>
                    <a:pt x="83" y="40"/>
                    <a:pt x="129" y="7"/>
                  </a:cubicBezTo>
                  <a:cubicBezTo>
                    <a:pt x="138" y="0"/>
                    <a:pt x="144" y="9"/>
                    <a:pt x="138" y="17"/>
                  </a:cubicBezTo>
                  <a:cubicBezTo>
                    <a:pt x="128" y="29"/>
                    <a:pt x="108" y="45"/>
                    <a:pt x="78" y="58"/>
                  </a:cubicBezTo>
                  <a:cubicBezTo>
                    <a:pt x="110" y="167"/>
                    <a:pt x="0" y="184"/>
                    <a:pt x="1" y="128"/>
                  </a:cubicBezTo>
                  <a:cubicBezTo>
                    <a:pt x="1" y="130"/>
                    <a:pt x="1" y="51"/>
                    <a:pt x="1"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30" name="Oval 41"/>
            <p:cNvSpPr>
              <a:spLocks noChangeArrowheads="1"/>
            </p:cNvSpPr>
            <p:nvPr/>
          </p:nvSpPr>
          <p:spPr bwMode="auto">
            <a:xfrm>
              <a:off x="3511042" y="6338346"/>
              <a:ext cx="135244" cy="1270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31" name="Oval 42"/>
            <p:cNvSpPr>
              <a:spLocks noChangeArrowheads="1"/>
            </p:cNvSpPr>
            <p:nvPr/>
          </p:nvSpPr>
          <p:spPr bwMode="auto">
            <a:xfrm>
              <a:off x="3667469" y="6338346"/>
              <a:ext cx="134429" cy="1270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32" name="Freeform 43"/>
            <p:cNvSpPr>
              <a:spLocks/>
            </p:cNvSpPr>
            <p:nvPr/>
          </p:nvSpPr>
          <p:spPr bwMode="auto">
            <a:xfrm>
              <a:off x="3659322" y="6500476"/>
              <a:ext cx="115691" cy="101840"/>
            </a:xfrm>
            <a:custGeom>
              <a:avLst/>
              <a:gdLst>
                <a:gd name="T0" fmla="*/ 0 w 60"/>
                <a:gd name="T1" fmla="*/ 45 h 53"/>
                <a:gd name="T2" fmla="*/ 58 w 60"/>
                <a:gd name="T3" fmla="*/ 8 h 53"/>
                <a:gd name="T4" fmla="*/ 52 w 60"/>
                <a:gd name="T5" fmla="*/ 6 h 53"/>
                <a:gd name="T6" fmla="*/ 1 w 60"/>
                <a:gd name="T7" fmla="*/ 33 h 53"/>
                <a:gd name="T8" fmla="*/ 0 w 60"/>
                <a:gd name="T9" fmla="*/ 45 h 53"/>
              </a:gdLst>
              <a:ahLst/>
              <a:cxnLst>
                <a:cxn ang="0">
                  <a:pos x="T0" y="T1"/>
                </a:cxn>
                <a:cxn ang="0">
                  <a:pos x="T2" y="T3"/>
                </a:cxn>
                <a:cxn ang="0">
                  <a:pos x="T4" y="T5"/>
                </a:cxn>
                <a:cxn ang="0">
                  <a:pos x="T6" y="T7"/>
                </a:cxn>
                <a:cxn ang="0">
                  <a:pos x="T8" y="T9"/>
                </a:cxn>
              </a:cxnLst>
              <a:rect l="0" t="0" r="r" b="b"/>
              <a:pathLst>
                <a:path w="60" h="53">
                  <a:moveTo>
                    <a:pt x="0" y="45"/>
                  </a:moveTo>
                  <a:cubicBezTo>
                    <a:pt x="0" y="45"/>
                    <a:pt x="47" y="53"/>
                    <a:pt x="58" y="8"/>
                  </a:cubicBezTo>
                  <a:cubicBezTo>
                    <a:pt x="60" y="0"/>
                    <a:pt x="56" y="1"/>
                    <a:pt x="52" y="6"/>
                  </a:cubicBezTo>
                  <a:cubicBezTo>
                    <a:pt x="49" y="11"/>
                    <a:pt x="16" y="32"/>
                    <a:pt x="1" y="33"/>
                  </a:cubicBezTo>
                  <a:cubicBezTo>
                    <a:pt x="0" y="45"/>
                    <a:pt x="0" y="45"/>
                    <a:pt x="0"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33" name="Freeform 44"/>
            <p:cNvSpPr>
              <a:spLocks/>
            </p:cNvSpPr>
            <p:nvPr/>
          </p:nvSpPr>
          <p:spPr bwMode="auto">
            <a:xfrm>
              <a:off x="3370910" y="6424706"/>
              <a:ext cx="409806" cy="354405"/>
            </a:xfrm>
            <a:custGeom>
              <a:avLst/>
              <a:gdLst>
                <a:gd name="T0" fmla="*/ 195 w 213"/>
                <a:gd name="T1" fmla="*/ 43 h 184"/>
                <a:gd name="T2" fmla="*/ 140 w 213"/>
                <a:gd name="T3" fmla="*/ 40 h 184"/>
                <a:gd name="T4" fmla="*/ 139 w 213"/>
                <a:gd name="T5" fmla="*/ 39 h 184"/>
                <a:gd name="T6" fmla="*/ 123 w 213"/>
                <a:gd name="T7" fmla="*/ 34 h 184"/>
                <a:gd name="T8" fmla="*/ 15 w 213"/>
                <a:gd name="T9" fmla="*/ 7 h 184"/>
                <a:gd name="T10" fmla="*/ 6 w 213"/>
                <a:gd name="T11" fmla="*/ 17 h 184"/>
                <a:gd name="T12" fmla="*/ 66 w 213"/>
                <a:gd name="T13" fmla="*/ 58 h 184"/>
                <a:gd name="T14" fmla="*/ 142 w 213"/>
                <a:gd name="T15" fmla="*/ 128 h 184"/>
                <a:gd name="T16" fmla="*/ 143 w 213"/>
                <a:gd name="T17" fmla="*/ 73 h 184"/>
                <a:gd name="T18" fmla="*/ 178 w 213"/>
                <a:gd name="T19" fmla="*/ 75 h 184"/>
                <a:gd name="T20" fmla="*/ 207 w 213"/>
                <a:gd name="T21" fmla="*/ 50 h 184"/>
                <a:gd name="T22" fmla="*/ 195 w 213"/>
                <a:gd name="T23" fmla="*/ 4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184">
                  <a:moveTo>
                    <a:pt x="195" y="43"/>
                  </a:moveTo>
                  <a:cubicBezTo>
                    <a:pt x="180" y="64"/>
                    <a:pt x="162" y="60"/>
                    <a:pt x="140" y="40"/>
                  </a:cubicBezTo>
                  <a:cubicBezTo>
                    <a:pt x="140" y="40"/>
                    <a:pt x="139" y="39"/>
                    <a:pt x="139" y="39"/>
                  </a:cubicBezTo>
                  <a:cubicBezTo>
                    <a:pt x="136" y="36"/>
                    <a:pt x="131" y="34"/>
                    <a:pt x="123" y="34"/>
                  </a:cubicBezTo>
                  <a:cubicBezTo>
                    <a:pt x="102" y="35"/>
                    <a:pt x="61" y="40"/>
                    <a:pt x="15" y="7"/>
                  </a:cubicBezTo>
                  <a:cubicBezTo>
                    <a:pt x="6" y="0"/>
                    <a:pt x="0" y="9"/>
                    <a:pt x="6" y="17"/>
                  </a:cubicBezTo>
                  <a:cubicBezTo>
                    <a:pt x="16" y="29"/>
                    <a:pt x="36" y="45"/>
                    <a:pt x="66" y="58"/>
                  </a:cubicBezTo>
                  <a:cubicBezTo>
                    <a:pt x="34" y="167"/>
                    <a:pt x="144" y="184"/>
                    <a:pt x="142" y="128"/>
                  </a:cubicBezTo>
                  <a:cubicBezTo>
                    <a:pt x="142" y="129"/>
                    <a:pt x="143" y="96"/>
                    <a:pt x="143" y="73"/>
                  </a:cubicBezTo>
                  <a:cubicBezTo>
                    <a:pt x="155" y="76"/>
                    <a:pt x="161" y="79"/>
                    <a:pt x="178" y="75"/>
                  </a:cubicBezTo>
                  <a:cubicBezTo>
                    <a:pt x="195" y="71"/>
                    <a:pt x="204" y="59"/>
                    <a:pt x="207" y="50"/>
                  </a:cubicBezTo>
                  <a:cubicBezTo>
                    <a:pt x="213" y="36"/>
                    <a:pt x="203" y="32"/>
                    <a:pt x="195"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34" name="Freeform 45"/>
            <p:cNvSpPr>
              <a:spLocks/>
            </p:cNvSpPr>
            <p:nvPr/>
          </p:nvSpPr>
          <p:spPr bwMode="auto">
            <a:xfrm>
              <a:off x="3684578" y="6502105"/>
              <a:ext cx="80658" cy="40736"/>
            </a:xfrm>
            <a:custGeom>
              <a:avLst/>
              <a:gdLst>
                <a:gd name="T0" fmla="*/ 39 w 42"/>
                <a:gd name="T1" fmla="*/ 0 h 21"/>
                <a:gd name="T2" fmla="*/ 38 w 42"/>
                <a:gd name="T3" fmla="*/ 1 h 21"/>
                <a:gd name="T4" fmla="*/ 10 w 42"/>
                <a:gd name="T5" fmla="*/ 20 h 21"/>
                <a:gd name="T6" fmla="*/ 0 w 42"/>
                <a:gd name="T7" fmla="*/ 18 h 21"/>
                <a:gd name="T8" fmla="*/ 12 w 42"/>
                <a:gd name="T9" fmla="*/ 21 h 21"/>
                <a:gd name="T10" fmla="*/ 41 w 42"/>
                <a:gd name="T11" fmla="*/ 5 h 21"/>
                <a:gd name="T12" fmla="*/ 39 w 4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2" h="21">
                  <a:moveTo>
                    <a:pt x="39" y="0"/>
                  </a:moveTo>
                  <a:cubicBezTo>
                    <a:pt x="38" y="0"/>
                    <a:pt x="38" y="1"/>
                    <a:pt x="38" y="1"/>
                  </a:cubicBezTo>
                  <a:cubicBezTo>
                    <a:pt x="27" y="15"/>
                    <a:pt x="18" y="20"/>
                    <a:pt x="10" y="20"/>
                  </a:cubicBezTo>
                  <a:cubicBezTo>
                    <a:pt x="7" y="20"/>
                    <a:pt x="4" y="19"/>
                    <a:pt x="0" y="18"/>
                  </a:cubicBezTo>
                  <a:cubicBezTo>
                    <a:pt x="4" y="20"/>
                    <a:pt x="8" y="21"/>
                    <a:pt x="12" y="21"/>
                  </a:cubicBezTo>
                  <a:cubicBezTo>
                    <a:pt x="27" y="21"/>
                    <a:pt x="41" y="5"/>
                    <a:pt x="41" y="5"/>
                  </a:cubicBezTo>
                  <a:cubicBezTo>
                    <a:pt x="42" y="3"/>
                    <a:pt x="41"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grpSp>
      <p:sp>
        <p:nvSpPr>
          <p:cNvPr id="36" name="TextBox 35"/>
          <p:cNvSpPr txBox="1"/>
          <p:nvPr/>
        </p:nvSpPr>
        <p:spPr>
          <a:xfrm>
            <a:off x="7461709" y="5569005"/>
            <a:ext cx="4587357" cy="862581"/>
          </a:xfrm>
          <a:prstGeom prst="rect">
            <a:avLst/>
          </a:prstGeom>
          <a:noFill/>
        </p:spPr>
        <p:txBody>
          <a:bodyPr wrap="square" rtlCol="1" anchor="ctr" anchorCtr="0">
            <a:spAutoFit/>
          </a:bodyPr>
          <a:lstStyle/>
          <a:p>
            <a:r>
              <a:rPr lang="en-US" sz="2448" dirty="0">
                <a:solidFill>
                  <a:srgbClr val="4472C4"/>
                </a:solidFill>
              </a:rPr>
              <a:t>http://www.networkworld.com/blog/essential-sharepoint/</a:t>
            </a:r>
            <a:endParaRPr lang="en-US" sz="2448" dirty="0">
              <a:solidFill>
                <a:srgbClr val="4472C4"/>
              </a:solidFill>
              <a:cs typeface="Arial" pitchFamily="34" charset="0"/>
            </a:endParaRPr>
          </a:p>
        </p:txBody>
      </p:sp>
      <p:pic>
        <p:nvPicPr>
          <p:cNvPr id="48" name="Picture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508731">
            <a:off x="758246" y="1412528"/>
            <a:ext cx="5024504" cy="3352287"/>
          </a:xfrm>
          <a:prstGeom prst="rect">
            <a:avLst/>
          </a:prstGeom>
        </p:spPr>
      </p:pic>
      <p:pic>
        <p:nvPicPr>
          <p:cNvPr id="53" name="Picture 52"/>
          <p:cNvPicPr>
            <a:picLocks noChangeAspect="1"/>
          </p:cNvPicPr>
          <p:nvPr/>
        </p:nvPicPr>
        <p:blipFill>
          <a:blip r:embed="rId4"/>
          <a:stretch>
            <a:fillRect/>
          </a:stretch>
        </p:blipFill>
        <p:spPr>
          <a:xfrm>
            <a:off x="7497720" y="5207035"/>
            <a:ext cx="1806694" cy="398249"/>
          </a:xfrm>
          <a:prstGeom prst="rect">
            <a:avLst/>
          </a:prstGeom>
        </p:spPr>
      </p:pic>
      <p:cxnSp>
        <p:nvCxnSpPr>
          <p:cNvPr id="61" name="Straight Connector 60"/>
          <p:cNvCxnSpPr/>
          <p:nvPr/>
        </p:nvCxnSpPr>
        <p:spPr>
          <a:xfrm flipV="1">
            <a:off x="7525851" y="4180094"/>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525851" y="5112697"/>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7538816" y="6479204"/>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9" descr="sharepointbookcover verysmal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0884" y="3354779"/>
            <a:ext cx="1247700" cy="1663601"/>
          </a:xfrm>
          <a:prstGeom prst="rect">
            <a:avLst/>
          </a:prstGeom>
          <a:noFill/>
          <a:ln w="9525">
            <a:noFill/>
            <a:miter lim="800000"/>
            <a:headEnd/>
            <a:tailEnd/>
          </a:ln>
        </p:spPr>
      </p:pic>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2794" y="4142106"/>
            <a:ext cx="1228785" cy="1646826"/>
          </a:xfrm>
          <a:prstGeom prst="rect">
            <a:avLst/>
          </a:prstGeom>
        </p:spPr>
      </p:pic>
      <p:pic>
        <p:nvPicPr>
          <p:cNvPr id="42" name="Picture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72649" y="5067428"/>
            <a:ext cx="1294654" cy="1643472"/>
          </a:xfrm>
          <a:prstGeom prst="rect">
            <a:avLst/>
          </a:prstGeom>
        </p:spPr>
      </p:pic>
      <p:grpSp>
        <p:nvGrpSpPr>
          <p:cNvPr id="43" name="Group 42"/>
          <p:cNvGrpSpPr/>
          <p:nvPr/>
        </p:nvGrpSpPr>
        <p:grpSpPr>
          <a:xfrm>
            <a:off x="7544564" y="1748631"/>
            <a:ext cx="3745747" cy="823549"/>
            <a:chOff x="10257085" y="6882025"/>
            <a:chExt cx="3113199" cy="807474"/>
          </a:xfrm>
        </p:grpSpPr>
        <p:sp>
          <p:nvSpPr>
            <p:cNvPr id="44" name="TextBox 43"/>
            <p:cNvSpPr txBox="1"/>
            <p:nvPr/>
          </p:nvSpPr>
          <p:spPr>
            <a:xfrm>
              <a:off x="10257085" y="7220460"/>
              <a:ext cx="3113199" cy="469039"/>
            </a:xfrm>
            <a:prstGeom prst="rect">
              <a:avLst/>
            </a:prstGeom>
            <a:noFill/>
          </p:spPr>
          <p:txBody>
            <a:bodyPr wrap="square" rtlCol="0">
              <a:spAutoFit/>
            </a:bodyPr>
            <a:lstStyle/>
            <a:p>
              <a:r>
                <a:rPr lang="en-US" sz="2448" dirty="0">
                  <a:solidFill>
                    <a:srgbClr val="4472C4"/>
                  </a:solidFill>
                </a:rPr>
                <a:t>www.susanhanley.com</a:t>
              </a:r>
            </a:p>
          </p:txBody>
        </p:sp>
        <p:pic>
          <p:nvPicPr>
            <p:cNvPr id="45" name="Picture 44"/>
            <p:cNvPicPr>
              <a:picLocks noChangeAspect="1"/>
            </p:cNvPicPr>
            <p:nvPr/>
          </p:nvPicPr>
          <p:blipFill>
            <a:blip r:embed="rId8"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273637" y="6882025"/>
              <a:ext cx="315606" cy="366630"/>
            </a:xfrm>
            <a:prstGeom prst="rect">
              <a:avLst/>
            </a:prstGeom>
          </p:spPr>
        </p:pic>
      </p:grpSp>
      <p:cxnSp>
        <p:nvCxnSpPr>
          <p:cNvPr id="46" name="Straight Connector 45"/>
          <p:cNvCxnSpPr/>
          <p:nvPr/>
        </p:nvCxnSpPr>
        <p:spPr>
          <a:xfrm>
            <a:off x="7525850" y="2564659"/>
            <a:ext cx="4627005" cy="0"/>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4376402" y="3437633"/>
            <a:ext cx="2708641" cy="324695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rPr>
              <a:t>Governance</a:t>
            </a:r>
          </a:p>
          <a:p>
            <a:pPr marL="342900" indent="-342900" defTabSz="932472"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rPr>
              <a:t>User Adoption</a:t>
            </a:r>
          </a:p>
          <a:p>
            <a:pPr marL="342900" indent="-342900" defTabSz="932472"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rPr>
              <a:t>Metrics</a:t>
            </a:r>
          </a:p>
          <a:p>
            <a:pPr marL="342900" indent="-342900" defTabSz="932472"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rPr>
              <a:t>Information Architecture</a:t>
            </a:r>
          </a:p>
          <a:p>
            <a:pPr marL="342900" indent="-342900" defTabSz="932472"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rPr>
              <a:t>Knowledge Management</a:t>
            </a:r>
          </a:p>
        </p:txBody>
      </p:sp>
    </p:spTree>
    <p:extLst>
      <p:ext uri="{BB962C8B-B14F-4D97-AF65-F5344CB8AC3E}">
        <p14:creationId xmlns:p14="http://schemas.microsoft.com/office/powerpoint/2010/main" val="11320807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entraldesktop.com/infographics/collaboration-personas-the-9-types-of-collaborator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086" y="114019"/>
            <a:ext cx="11168105" cy="68049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963" y="6457263"/>
            <a:ext cx="10881241" cy="369332"/>
          </a:xfrm>
          <a:prstGeom prst="rect">
            <a:avLst/>
          </a:prstGeom>
        </p:spPr>
        <p:txBody>
          <a:bodyPr wrap="square">
            <a:spAutoFit/>
          </a:bodyPr>
          <a:lstStyle/>
          <a:p>
            <a:r>
              <a:rPr lang="en-US" dirty="0"/>
              <a:t>http://www.centraldesktop.com/infographics/collaboration-personas-the-9-types-of-collaborators.jpg</a:t>
            </a:r>
          </a:p>
        </p:txBody>
      </p:sp>
      <p:cxnSp>
        <p:nvCxnSpPr>
          <p:cNvPr id="4" name="Straight Arrow Connector 3"/>
          <p:cNvCxnSpPr/>
          <p:nvPr/>
        </p:nvCxnSpPr>
        <p:spPr>
          <a:xfrm>
            <a:off x="718086" y="3771579"/>
            <a:ext cx="4311444" cy="1645902"/>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79899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4638" y="1212850"/>
            <a:ext cx="11887200" cy="5810822"/>
          </a:xfrm>
        </p:spPr>
        <p:txBody>
          <a:bodyPr/>
          <a:lstStyle/>
          <a:p>
            <a:r>
              <a:rPr lang="en-US" sz="2000" dirty="0">
                <a:hlinkClick r:id="rId2"/>
              </a:rPr>
              <a:t>https://</a:t>
            </a:r>
            <a:r>
              <a:rPr lang="en-US" sz="2000" dirty="0" smtClean="0">
                <a:hlinkClick r:id="rId2"/>
              </a:rPr>
              <a:t>about.yammer.com/yammer-blog/tips-guides</a:t>
            </a:r>
            <a:endParaRPr lang="en-US" sz="2000" dirty="0" smtClean="0"/>
          </a:p>
          <a:p>
            <a:r>
              <a:rPr lang="en-US" sz="2000" dirty="0">
                <a:hlinkClick r:id="rId3"/>
              </a:rPr>
              <a:t>https://about.yammer.com/success/engage</a:t>
            </a:r>
            <a:r>
              <a:rPr lang="en-US" sz="2000" dirty="0" smtClean="0">
                <a:hlinkClick r:id="rId3"/>
              </a:rPr>
              <a:t>/</a:t>
            </a:r>
            <a:endParaRPr lang="en-US" sz="2000" dirty="0" smtClean="0"/>
          </a:p>
          <a:p>
            <a:r>
              <a:rPr lang="en-US" sz="2000" dirty="0" smtClean="0"/>
              <a:t>Successful Social Intranets: Creating business value through strategic alignment and </a:t>
            </a:r>
            <a:r>
              <a:rPr lang="en-US" sz="2000"/>
              <a:t>adoption planning </a:t>
            </a:r>
            <a:r>
              <a:rPr lang="en-US" sz="2000">
                <a:hlinkClick r:id="rId4"/>
              </a:rPr>
              <a:t>http://www.digitalworkplacegroup.com/resources/download-reports/successful-social-intranets</a:t>
            </a:r>
            <a:r>
              <a:rPr lang="en-US" sz="2000" smtClean="0">
                <a:hlinkClick r:id="rId4"/>
              </a:rPr>
              <a:t>/</a:t>
            </a:r>
            <a:endParaRPr lang="en-US" sz="2000" dirty="0" smtClean="0"/>
          </a:p>
          <a:p>
            <a:r>
              <a:rPr lang="en-US" sz="2000" dirty="0" smtClean="0"/>
              <a:t>Moving Beyond Marketing: Generating Social Business Value Across the Enterprise, MIT Sloan </a:t>
            </a:r>
            <a:r>
              <a:rPr lang="en-US" sz="2000" dirty="0"/>
              <a:t>Management Review, July 14, 2014. </a:t>
            </a:r>
            <a:r>
              <a:rPr lang="en-US" sz="2000" dirty="0">
                <a:hlinkClick r:id="rId5"/>
              </a:rPr>
              <a:t>http://sloanreview.mit.edu/projects/moving-beyond-marketing</a:t>
            </a:r>
            <a:r>
              <a:rPr lang="en-US" sz="2000" dirty="0" smtClean="0">
                <a:hlinkClick r:id="rId5"/>
              </a:rPr>
              <a:t>/</a:t>
            </a:r>
            <a:endParaRPr lang="en-US" sz="2000" dirty="0" smtClean="0"/>
          </a:p>
          <a:p>
            <a:r>
              <a:rPr lang="en-US" sz="2000" dirty="0" smtClean="0"/>
              <a:t>Deloitte research white paper “Social software for business performance - The missing link in social software: Measureable business performance improvements.”</a:t>
            </a:r>
          </a:p>
          <a:p>
            <a:pPr lvl="1"/>
            <a:r>
              <a:rPr lang="en-US" sz="1200" dirty="0" smtClean="0">
                <a:hlinkClick r:id="rId6"/>
              </a:rPr>
              <a:t>http://www.deloitte.com/assets/Dcom-UnitedStates/Local%20Assets/Documents/TMT_us_tmt/us_tmt_ce_socialsoftware_fullreport_0209111.pdf</a:t>
            </a:r>
            <a:endParaRPr lang="en-US" sz="1200" dirty="0" smtClean="0"/>
          </a:p>
          <a:p>
            <a:r>
              <a:rPr lang="en-US" sz="2400" dirty="0" smtClean="0"/>
              <a:t>IDEO’s Culture of Helping, Harvard Business Review, January-February </a:t>
            </a:r>
            <a:r>
              <a:rPr lang="en-US" sz="2400" dirty="0"/>
              <a:t>2014 </a:t>
            </a:r>
            <a:r>
              <a:rPr lang="en-US" sz="2400" dirty="0">
                <a:hlinkClick r:id="rId7"/>
              </a:rPr>
              <a:t>http://</a:t>
            </a:r>
            <a:r>
              <a:rPr lang="en-US" sz="2400" dirty="0" smtClean="0">
                <a:hlinkClick r:id="rId7"/>
              </a:rPr>
              <a:t>hbr.org/2014/01/ideos-culture-of-helping/ar/1</a:t>
            </a:r>
            <a:endParaRPr lang="en-US" sz="2400" dirty="0" smtClean="0"/>
          </a:p>
          <a:p>
            <a:r>
              <a:rPr lang="en-US" sz="2400" dirty="0" smtClean="0"/>
              <a:t>Managing Change One Day at a Time, July August 2014, Harvard Business Review. </a:t>
            </a:r>
            <a:r>
              <a:rPr lang="en-US" sz="2400" dirty="0" smtClean="0">
                <a:hlinkClick r:id="rId8"/>
              </a:rPr>
              <a:t>http</a:t>
            </a:r>
            <a:r>
              <a:rPr lang="en-US" sz="2400" dirty="0">
                <a:hlinkClick r:id="rId8"/>
              </a:rPr>
              <a:t>://</a:t>
            </a:r>
            <a:r>
              <a:rPr lang="en-US" sz="2400" dirty="0" smtClean="0">
                <a:hlinkClick r:id="rId8"/>
              </a:rPr>
              <a:t>hbr.org/2014/07/managing-change-one-day-at-a-time/ar/1</a:t>
            </a:r>
            <a:endParaRPr lang="en-US" sz="2400" dirty="0" smtClean="0"/>
          </a:p>
          <a:p>
            <a:r>
              <a:rPr lang="en-US" sz="2400" dirty="0" smtClean="0">
                <a:hlinkClick r:id="rId9"/>
              </a:rPr>
              <a:t>User Adoption Strategies: Shifting Second Wave People to New Collaboration Technology</a:t>
            </a:r>
            <a:r>
              <a:rPr lang="en-US" sz="2400" dirty="0" smtClean="0"/>
              <a:t> by Michael Sampson </a:t>
            </a:r>
          </a:p>
          <a:p>
            <a:r>
              <a:rPr lang="en-US" sz="2400" dirty="0" smtClean="0">
                <a:hlinkClick r:id="rId10"/>
              </a:rPr>
              <a:t>Essential SharePoint 2013</a:t>
            </a:r>
            <a:r>
              <a:rPr lang="en-US" sz="2400" dirty="0" smtClean="0"/>
              <a:t> by Scott Jamison, Susan Hanley, and Chris Bortlik</a:t>
            </a:r>
          </a:p>
          <a:p>
            <a:endParaRPr lang="en-US" sz="2000" dirty="0"/>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3803347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9127" y="-25991"/>
            <a:ext cx="9638218" cy="6994525"/>
          </a:xfrm>
          <a:prstGeom prst="rect">
            <a:avLst/>
          </a:prstGeom>
        </p:spPr>
      </p:pic>
      <p:sp>
        <p:nvSpPr>
          <p:cNvPr id="3" name="Rectangle 2"/>
          <p:cNvSpPr/>
          <p:nvPr/>
        </p:nvSpPr>
        <p:spPr bwMode="auto">
          <a:xfrm>
            <a:off x="439889" y="5600359"/>
            <a:ext cx="11338436" cy="1188707"/>
          </a:xfrm>
          <a:prstGeom prst="rect">
            <a:avLst/>
          </a:prstGeom>
          <a:solidFill>
            <a:srgbClr val="FFD864">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519113" defTabSz="932472" fontAlgn="base">
              <a:spcBef>
                <a:spcPct val="0"/>
              </a:spcBef>
              <a:spcAft>
                <a:spcPct val="0"/>
              </a:spcAft>
            </a:pPr>
            <a:r>
              <a:rPr lang="en-US" sz="3200" dirty="0" smtClean="0">
                <a:solidFill>
                  <a:srgbClr val="120B07"/>
                </a:solidFill>
                <a:latin typeface="+mj-lt"/>
              </a:rPr>
              <a:t>Thinking like a dinosaur is a way of working and a mindset – </a:t>
            </a:r>
          </a:p>
          <a:p>
            <a:pPr marL="519113" defTabSz="932472" fontAlgn="base">
              <a:spcBef>
                <a:spcPct val="0"/>
              </a:spcBef>
              <a:spcAft>
                <a:spcPct val="0"/>
              </a:spcAft>
            </a:pPr>
            <a:r>
              <a:rPr lang="en-US" sz="3200" dirty="0" smtClean="0">
                <a:solidFill>
                  <a:srgbClr val="120B07"/>
                </a:solidFill>
                <a:latin typeface="+mj-lt"/>
              </a:rPr>
              <a:t>not an age!</a:t>
            </a:r>
            <a:endParaRPr lang="en-US" sz="3200" dirty="0">
              <a:solidFill>
                <a:srgbClr val="120B07"/>
              </a:solidFill>
              <a:latin typeface="+mj-lt"/>
            </a:endParaRPr>
          </a:p>
        </p:txBody>
      </p:sp>
    </p:spTree>
    <p:extLst>
      <p:ext uri="{BB962C8B-B14F-4D97-AF65-F5344CB8AC3E}">
        <p14:creationId xmlns:p14="http://schemas.microsoft.com/office/powerpoint/2010/main" val="5327231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4032" y="945557"/>
            <a:ext cx="3126294" cy="5567863"/>
            <a:chOff x="914400" y="914400"/>
            <a:chExt cx="3065272" cy="5459185"/>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2295618"/>
              <a:ext cx="3065272" cy="4077967"/>
            </a:xfrm>
            <a:prstGeom prst="rect">
              <a:avLst/>
            </a:prstGeom>
          </p:spPr>
        </p:pic>
        <p:sp>
          <p:nvSpPr>
            <p:cNvPr id="7" name="Rectangle 6"/>
            <p:cNvSpPr/>
            <p:nvPr/>
          </p:nvSpPr>
          <p:spPr>
            <a:xfrm>
              <a:off x="914400" y="914400"/>
              <a:ext cx="3065272" cy="1381218"/>
            </a:xfrm>
            <a:prstGeom prst="rect">
              <a:avLst/>
            </a:prstGeom>
            <a:solidFill>
              <a:srgbClr val="84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Not aligned with our culture</a:t>
              </a:r>
            </a:p>
          </p:txBody>
        </p:sp>
      </p:grpSp>
      <p:grpSp>
        <p:nvGrpSpPr>
          <p:cNvPr id="9" name="Group 8"/>
          <p:cNvGrpSpPr/>
          <p:nvPr/>
        </p:nvGrpSpPr>
        <p:grpSpPr>
          <a:xfrm>
            <a:off x="3558832" y="945557"/>
            <a:ext cx="3126294" cy="5533824"/>
            <a:chOff x="4756170" y="914400"/>
            <a:chExt cx="3065272" cy="542581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6170" y="2295618"/>
              <a:ext cx="3065272" cy="4044592"/>
            </a:xfrm>
            <a:prstGeom prst="rect">
              <a:avLst/>
            </a:prstGeom>
          </p:spPr>
        </p:pic>
        <p:sp>
          <p:nvSpPr>
            <p:cNvPr id="11" name="Rectangle 10"/>
            <p:cNvSpPr/>
            <p:nvPr/>
          </p:nvSpPr>
          <p:spPr>
            <a:xfrm>
              <a:off x="4756170" y="914400"/>
              <a:ext cx="3065272" cy="1381218"/>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Too many competing priorities</a:t>
              </a:r>
            </a:p>
          </p:txBody>
        </p:sp>
      </p:grpSp>
      <p:grpSp>
        <p:nvGrpSpPr>
          <p:cNvPr id="2" name="Group 1"/>
          <p:cNvGrpSpPr/>
          <p:nvPr/>
        </p:nvGrpSpPr>
        <p:grpSpPr>
          <a:xfrm>
            <a:off x="6883633" y="965265"/>
            <a:ext cx="5448336" cy="5529007"/>
            <a:chOff x="6824608" y="946424"/>
            <a:chExt cx="5341991" cy="5421087"/>
          </a:xfrm>
        </p:grpSpPr>
        <p:sp>
          <p:nvSpPr>
            <p:cNvPr id="14" name="Rectangle 13"/>
            <p:cNvSpPr/>
            <p:nvPr/>
          </p:nvSpPr>
          <p:spPr>
            <a:xfrm>
              <a:off x="6824608" y="946424"/>
              <a:ext cx="5341991" cy="1414594"/>
            </a:xfrm>
            <a:prstGeom prst="rect">
              <a:avLst/>
            </a:prstGeom>
            <a:solidFill>
              <a:srgbClr val="F76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Lack of proven business case</a:t>
              </a: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4608" y="2361018"/>
              <a:ext cx="5341991" cy="4006493"/>
            </a:xfrm>
            <a:prstGeom prst="rect">
              <a:avLst/>
            </a:prstGeom>
          </p:spPr>
        </p:pic>
      </p:gr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64" y="-4803"/>
            <a:ext cx="12434711" cy="6999328"/>
          </a:xfrm>
          <a:prstGeom prst="rect">
            <a:avLst/>
          </a:prstGeom>
        </p:spPr>
      </p:pic>
    </p:spTree>
    <p:extLst>
      <p:ext uri="{BB962C8B-B14F-4D97-AF65-F5344CB8AC3E}">
        <p14:creationId xmlns:p14="http://schemas.microsoft.com/office/powerpoint/2010/main" val="2259122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8</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2255" y="-1"/>
            <a:ext cx="5673337" cy="6994525"/>
          </a:xfrm>
          <a:prstGeom prst="rect">
            <a:avLst/>
          </a:prstGeom>
        </p:spPr>
      </p:pic>
      <p:sp>
        <p:nvSpPr>
          <p:cNvPr id="4" name="Rectangle 3"/>
          <p:cNvSpPr/>
          <p:nvPr/>
        </p:nvSpPr>
        <p:spPr>
          <a:xfrm>
            <a:off x="882" y="-1"/>
            <a:ext cx="6761373" cy="6994525"/>
          </a:xfrm>
          <a:prstGeom prst="rect">
            <a:avLst/>
          </a:prstGeom>
          <a:solidFill>
            <a:srgbClr val="972023"/>
          </a:solidFill>
          <a:ln>
            <a:noFill/>
          </a:ln>
        </p:spPr>
        <p:style>
          <a:lnRef idx="2">
            <a:schemeClr val="accent1">
              <a:shade val="50000"/>
            </a:schemeClr>
          </a:lnRef>
          <a:fillRef idx="1">
            <a:schemeClr val="accent1"/>
          </a:fillRef>
          <a:effectRef idx="0">
            <a:schemeClr val="accent1"/>
          </a:effectRef>
          <a:fontRef idx="minor">
            <a:schemeClr val="lt1"/>
          </a:fontRef>
        </p:style>
        <p:txBody>
          <a:bodyPr lIns="466302" tIns="559562" rIns="466302" bIns="559562" rtlCol="0" anchor="ctr" anchorCtr="0"/>
          <a:lstStyle/>
          <a:p>
            <a:pPr marL="647637" indent="-647637">
              <a:buFont typeface="Wingdings" panose="05000000000000000000" pitchFamily="2" charset="2"/>
              <a:buChar char="§"/>
            </a:pPr>
            <a:r>
              <a:rPr lang="en-US" sz="4488" dirty="0">
                <a:latin typeface="+mj-lt"/>
              </a:rPr>
              <a:t>Knowledge is power</a:t>
            </a:r>
          </a:p>
          <a:p>
            <a:pPr marL="647637" indent="-647637">
              <a:buFont typeface="Wingdings" panose="05000000000000000000" pitchFamily="2" charset="2"/>
              <a:buChar char="§"/>
            </a:pPr>
            <a:r>
              <a:rPr lang="en-US" sz="4488" dirty="0">
                <a:latin typeface="+mj-lt"/>
              </a:rPr>
              <a:t>Command and control</a:t>
            </a:r>
          </a:p>
          <a:p>
            <a:pPr marL="647637" indent="-647637">
              <a:buFont typeface="Wingdings" panose="05000000000000000000" pitchFamily="2" charset="2"/>
              <a:buChar char="§"/>
            </a:pPr>
            <a:r>
              <a:rPr lang="en-US" sz="4488" dirty="0">
                <a:latin typeface="+mj-lt"/>
              </a:rPr>
              <a:t>Fear of rejection</a:t>
            </a:r>
          </a:p>
          <a:p>
            <a:pPr marL="647637" indent="-647637">
              <a:buFont typeface="Wingdings" panose="05000000000000000000" pitchFamily="2" charset="2"/>
              <a:buChar char="§"/>
            </a:pPr>
            <a:r>
              <a:rPr lang="en-US" sz="4488" dirty="0">
                <a:latin typeface="+mj-lt"/>
              </a:rPr>
              <a:t>Fear of change</a:t>
            </a:r>
          </a:p>
        </p:txBody>
      </p:sp>
      <p:sp>
        <p:nvSpPr>
          <p:cNvPr id="5" name="Rectangle 4"/>
          <p:cNvSpPr/>
          <p:nvPr/>
        </p:nvSpPr>
        <p:spPr>
          <a:xfrm>
            <a:off x="7306274" y="310867"/>
            <a:ext cx="4896168" cy="1321188"/>
          </a:xfrm>
          <a:prstGeom prst="rect">
            <a:avLst/>
          </a:prstGeom>
          <a:solidFill>
            <a:srgbClr val="9720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Not aligned with our culture</a:t>
            </a:r>
          </a:p>
        </p:txBody>
      </p:sp>
    </p:spTree>
    <p:extLst>
      <p:ext uri="{BB962C8B-B14F-4D97-AF65-F5344CB8AC3E}">
        <p14:creationId xmlns:p14="http://schemas.microsoft.com/office/powerpoint/2010/main" val="39350466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9</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71" y="-12953"/>
            <a:ext cx="4989428" cy="6994525"/>
          </a:xfrm>
          <a:prstGeom prst="rect">
            <a:avLst/>
          </a:prstGeom>
        </p:spPr>
      </p:pic>
      <p:sp>
        <p:nvSpPr>
          <p:cNvPr id="4" name="Rectangle 3"/>
          <p:cNvSpPr/>
          <p:nvPr/>
        </p:nvSpPr>
        <p:spPr>
          <a:xfrm>
            <a:off x="4897049" y="-12953"/>
            <a:ext cx="7538544" cy="7007478"/>
          </a:xfrm>
          <a:prstGeom prst="rect">
            <a:avLst/>
          </a:prstGeom>
          <a:solidFill>
            <a:srgbClr val="3B3A42"/>
          </a:solidFill>
          <a:ln>
            <a:noFill/>
          </a:ln>
        </p:spPr>
        <p:style>
          <a:lnRef idx="2">
            <a:schemeClr val="accent1">
              <a:shade val="50000"/>
            </a:schemeClr>
          </a:lnRef>
          <a:fillRef idx="1">
            <a:schemeClr val="accent1"/>
          </a:fillRef>
          <a:effectRef idx="0">
            <a:schemeClr val="accent1"/>
          </a:effectRef>
          <a:fontRef idx="minor">
            <a:schemeClr val="lt1"/>
          </a:fontRef>
        </p:style>
        <p:txBody>
          <a:bodyPr lIns="466302" tIns="559562" rIns="466302" bIns="559562" rtlCol="0" anchor="ctr" anchorCtr="0"/>
          <a:lstStyle/>
          <a:p>
            <a:pPr marL="647637" indent="-647637">
              <a:buFont typeface="Wingdings" panose="05000000000000000000" pitchFamily="2" charset="2"/>
              <a:buChar char="§"/>
            </a:pPr>
            <a:r>
              <a:rPr lang="en-US" sz="4488" dirty="0">
                <a:latin typeface="+mj-lt"/>
              </a:rPr>
              <a:t>Flavor of the month</a:t>
            </a:r>
          </a:p>
          <a:p>
            <a:pPr marL="647637" indent="-647637">
              <a:buFont typeface="Wingdings" panose="05000000000000000000" pitchFamily="2" charset="2"/>
              <a:buChar char="§"/>
            </a:pPr>
            <a:r>
              <a:rPr lang="en-US" sz="4488" dirty="0">
                <a:latin typeface="+mj-lt"/>
              </a:rPr>
              <a:t>Collaboration talk combined with individual tasks and goals</a:t>
            </a:r>
          </a:p>
          <a:p>
            <a:pPr marL="647637" indent="-647637">
              <a:buFont typeface="Wingdings" panose="05000000000000000000" pitchFamily="2" charset="2"/>
              <a:buChar char="§"/>
            </a:pPr>
            <a:r>
              <a:rPr lang="en-US" sz="4488" dirty="0">
                <a:latin typeface="+mj-lt"/>
              </a:rPr>
              <a:t>Organizational ADD</a:t>
            </a:r>
          </a:p>
        </p:txBody>
      </p:sp>
      <p:sp>
        <p:nvSpPr>
          <p:cNvPr id="5" name="Rectangle 4"/>
          <p:cNvSpPr/>
          <p:nvPr/>
        </p:nvSpPr>
        <p:spPr>
          <a:xfrm>
            <a:off x="183264" y="5430377"/>
            <a:ext cx="4558352" cy="1408714"/>
          </a:xfrm>
          <a:prstGeom prst="rect">
            <a:avLst/>
          </a:prstGeom>
          <a:solidFill>
            <a:srgbClr val="09090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mj-lt"/>
              </a:rPr>
              <a:t>Too many competing priorities</a:t>
            </a:r>
          </a:p>
        </p:txBody>
      </p:sp>
    </p:spTree>
    <p:extLst>
      <p:ext uri="{BB962C8B-B14F-4D97-AF65-F5344CB8AC3E}">
        <p14:creationId xmlns:p14="http://schemas.microsoft.com/office/powerpoint/2010/main" val="247596139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http://purl.org/dc/terms/"/>
    <ds:schemaRef ds:uri="http://schemas.microsoft.com/office/2006/documentManagement/types"/>
    <ds:schemaRef ds:uri="4304480f-1873-4e50-9541-9e4e1375c8eb"/>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4712</TotalTime>
  <Words>3586</Words>
  <Application>Microsoft Office PowerPoint</Application>
  <PresentationFormat>Custom</PresentationFormat>
  <Paragraphs>352</Paragraphs>
  <Slides>50</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Helvetica</vt:lpstr>
      <vt:lpstr>Segoe UI</vt:lpstr>
      <vt:lpstr>Segoe UI Light</vt:lpstr>
      <vt:lpstr>Snap ITC</vt:lpstr>
      <vt:lpstr>Wingdings</vt:lpstr>
      <vt:lpstr>5-30499_SPC_2014_Exec_Template_16x9</vt:lpstr>
      <vt:lpstr>Breaking Down Barriers in the Land of the Dinosaurs: Developing a Strategic Social Collaboration Strategy in the Real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Social with SharePoint 2013</vt:lpstr>
      <vt:lpstr>A Roadmap to Overcome Barriers</vt:lpstr>
      <vt:lpstr>PowerPoint Presentation</vt:lpstr>
      <vt:lpstr>PowerPoint Presentation</vt:lpstr>
      <vt:lpstr>Which use cases? Focus on the critical moments of engagement and work backwards</vt:lpstr>
      <vt:lpstr>PowerPoint Presentation</vt:lpstr>
      <vt:lpstr>PowerPoint Presentation</vt:lpstr>
      <vt:lpstr>Case Study: Aligning and creating the right culture </vt:lpstr>
      <vt:lpstr>PowerPoint Presentation</vt:lpstr>
      <vt:lpstr>PowerPoint Presentation</vt:lpstr>
      <vt:lpstr>PowerPoint Presentation</vt:lpstr>
      <vt:lpstr>Social is an HR value</vt:lpstr>
      <vt:lpstr>PowerPoint Presentation</vt:lpstr>
      <vt:lpstr>PowerPoint Presentation</vt:lpstr>
      <vt:lpstr>PowerPoint Presentation</vt:lpstr>
      <vt:lpstr>Tips for getting leaders engaged</vt:lpstr>
      <vt:lpstr>PowerPoint Presentation</vt:lpstr>
      <vt:lpstr>PowerPoint Presentation</vt:lpstr>
      <vt:lpstr>PowerPoint Presentation</vt:lpstr>
      <vt:lpstr>Who makes a good champion?</vt:lpstr>
      <vt:lpstr>Why does this work?</vt:lpstr>
      <vt:lpstr>PowerPoint Presentation</vt:lpstr>
      <vt:lpstr>PowerPoint Presentation</vt:lpstr>
      <vt:lpstr>PowerPoint Presentation</vt:lpstr>
      <vt:lpstr>Case Study: E-mail Integration</vt:lpstr>
      <vt:lpstr>So, what happened?</vt:lpstr>
      <vt:lpstr>Until, … connect to email!</vt:lpstr>
      <vt:lpstr>And it’s only going to get better!</vt:lpstr>
      <vt:lpstr>Now … results!</vt:lpstr>
      <vt:lpstr>PowerPoint Presentation</vt:lpstr>
      <vt:lpstr>PowerPoint Presentation</vt:lpstr>
      <vt:lpstr>PowerPoint Presentation</vt:lpstr>
      <vt:lpstr>Clear, simple guidance to change some habits</vt:lpstr>
      <vt:lpstr>PowerPoint Presentation</vt:lpstr>
      <vt:lpstr>Breaking down the barriers</vt:lpstr>
      <vt:lpstr>PowerPoint Presentation</vt:lpstr>
      <vt:lpstr>… to get to this moment …</vt:lpstr>
      <vt:lpstr>PowerPoint Presentation</vt:lpstr>
      <vt:lpstr>PowerPoint Presentation</vt:lpstr>
      <vt:lpstr>Resources</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Down Barriers in the Land of Dinosaurs</dc:title>
  <dc:subject>SharePoint Conference 2014 Executive</dc:subject>
  <dc:creator>sue@susanhanley.com</dc:creator>
  <cp:keywords/>
  <dc:description>Template by: Mitchell Derrey, Silver Fox Productions, Inc.
Formatting by: 
Event Dates: March 2-6, 2014
Event Location: Las Vegas, NV
Audience Type: Internal/External</dc:description>
  <cp:lastModifiedBy>Susan Hanley</cp:lastModifiedBy>
  <cp:revision>321</cp:revision>
  <dcterms:created xsi:type="dcterms:W3CDTF">2013-10-21T21:40:33Z</dcterms:created>
  <dcterms:modified xsi:type="dcterms:W3CDTF">2014-09-17T17:59:01Z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