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32" r:id="rId5"/>
  </p:sldMasterIdLst>
  <p:notesMasterIdLst>
    <p:notesMasterId r:id="rId58"/>
  </p:notesMasterIdLst>
  <p:handoutMasterIdLst>
    <p:handoutMasterId r:id="rId59"/>
  </p:handoutMasterIdLst>
  <p:sldIdLst>
    <p:sldId id="1379" r:id="rId6"/>
    <p:sldId id="1368" r:id="rId7"/>
    <p:sldId id="1274" r:id="rId8"/>
    <p:sldId id="1369" r:id="rId9"/>
    <p:sldId id="1374" r:id="rId10"/>
    <p:sldId id="1356" r:id="rId11"/>
    <p:sldId id="1355" r:id="rId12"/>
    <p:sldId id="1380" r:id="rId13"/>
    <p:sldId id="1381" r:id="rId14"/>
    <p:sldId id="1372" r:id="rId15"/>
    <p:sldId id="1276" r:id="rId16"/>
    <p:sldId id="1277" r:id="rId17"/>
    <p:sldId id="1278" r:id="rId18"/>
    <p:sldId id="1279" r:id="rId19"/>
    <p:sldId id="1316" r:id="rId20"/>
    <p:sldId id="1281" r:id="rId21"/>
    <p:sldId id="1282" r:id="rId22"/>
    <p:sldId id="1382" r:id="rId23"/>
    <p:sldId id="1387" r:id="rId24"/>
    <p:sldId id="1383" r:id="rId25"/>
    <p:sldId id="1327" r:id="rId26"/>
    <p:sldId id="1384" r:id="rId27"/>
    <p:sldId id="1332" r:id="rId28"/>
    <p:sldId id="1333" r:id="rId29"/>
    <p:sldId id="1334" r:id="rId30"/>
    <p:sldId id="1335" r:id="rId31"/>
    <p:sldId id="1329" r:id="rId32"/>
    <p:sldId id="1331" r:id="rId33"/>
    <p:sldId id="1337" r:id="rId34"/>
    <p:sldId id="1340" r:id="rId35"/>
    <p:sldId id="1339" r:id="rId36"/>
    <p:sldId id="1338" r:id="rId37"/>
    <p:sldId id="1345" r:id="rId38"/>
    <p:sldId id="1360" r:id="rId39"/>
    <p:sldId id="1286" r:id="rId40"/>
    <p:sldId id="1288" r:id="rId41"/>
    <p:sldId id="1317" r:id="rId42"/>
    <p:sldId id="1290" r:id="rId43"/>
    <p:sldId id="1365" r:id="rId44"/>
    <p:sldId id="1306" r:id="rId45"/>
    <p:sldId id="1343" r:id="rId46"/>
    <p:sldId id="1385" r:id="rId47"/>
    <p:sldId id="1344" r:id="rId48"/>
    <p:sldId id="1302" r:id="rId49"/>
    <p:sldId id="1386" r:id="rId50"/>
    <p:sldId id="1307" r:id="rId51"/>
    <p:sldId id="1346" r:id="rId52"/>
    <p:sldId id="1310" r:id="rId53"/>
    <p:sldId id="1363" r:id="rId54"/>
    <p:sldId id="1357" r:id="rId55"/>
    <p:sldId id="1315" r:id="rId56"/>
    <p:sldId id="1370"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arePoint Fest DC" id="{2266D7F5-89A7-478C-8A43-C1409DDC88B9}">
          <p14:sldIdLst>
            <p14:sldId id="1379"/>
            <p14:sldId id="1368"/>
            <p14:sldId id="1274"/>
            <p14:sldId id="1369"/>
            <p14:sldId id="1374"/>
            <p14:sldId id="1356"/>
            <p14:sldId id="1355"/>
            <p14:sldId id="1380"/>
            <p14:sldId id="1381"/>
            <p14:sldId id="1372"/>
            <p14:sldId id="1276"/>
            <p14:sldId id="1277"/>
            <p14:sldId id="1278"/>
            <p14:sldId id="1279"/>
            <p14:sldId id="1316"/>
            <p14:sldId id="1281"/>
            <p14:sldId id="1282"/>
            <p14:sldId id="1382"/>
            <p14:sldId id="1387"/>
            <p14:sldId id="1383"/>
            <p14:sldId id="1327"/>
            <p14:sldId id="1384"/>
            <p14:sldId id="1332"/>
            <p14:sldId id="1333"/>
            <p14:sldId id="1334"/>
            <p14:sldId id="1335"/>
            <p14:sldId id="1329"/>
            <p14:sldId id="1331"/>
            <p14:sldId id="1337"/>
            <p14:sldId id="1340"/>
            <p14:sldId id="1339"/>
            <p14:sldId id="1338"/>
            <p14:sldId id="1345"/>
            <p14:sldId id="1360"/>
            <p14:sldId id="1286"/>
            <p14:sldId id="1288"/>
            <p14:sldId id="1317"/>
            <p14:sldId id="1290"/>
            <p14:sldId id="1365"/>
            <p14:sldId id="1306"/>
            <p14:sldId id="1343"/>
            <p14:sldId id="1385"/>
            <p14:sldId id="1344"/>
            <p14:sldId id="1302"/>
            <p14:sldId id="1386"/>
            <p14:sldId id="1307"/>
            <p14:sldId id="1346"/>
            <p14:sldId id="1310"/>
            <p14:sldId id="1363"/>
            <p14:sldId id="1357"/>
            <p14:sldId id="1315"/>
            <p14:sldId id="137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B0E"/>
    <a:srgbClr val="B67648"/>
    <a:srgbClr val="4472C4"/>
    <a:srgbClr val="120B07"/>
    <a:srgbClr val="FFD864"/>
    <a:srgbClr val="669933"/>
    <a:srgbClr val="33CC33"/>
    <a:srgbClr val="56AED9"/>
    <a:srgbClr val="525157"/>
    <a:srgbClr val="54A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0414" autoAdjust="0"/>
  </p:normalViewPr>
  <p:slideViewPr>
    <p:cSldViewPr snapToObjects="1">
      <p:cViewPr varScale="1">
        <p:scale>
          <a:sx n="39" d="100"/>
          <a:sy n="39" d="100"/>
        </p:scale>
        <p:origin x="1059" y="45"/>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3/29/2015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3/29/2015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3/29/2015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05351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12</a:t>
            </a:fld>
            <a:endParaRPr lang="en-US" dirty="0"/>
          </a:p>
        </p:txBody>
      </p:sp>
    </p:spTree>
    <p:extLst>
      <p:ext uri="{BB962C8B-B14F-4D97-AF65-F5344CB8AC3E}">
        <p14:creationId xmlns:p14="http://schemas.microsoft.com/office/powerpoint/2010/main" val="268437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13</a:t>
            </a:fld>
            <a:endParaRPr lang="en-US" dirty="0"/>
          </a:p>
        </p:txBody>
      </p:sp>
    </p:spTree>
    <p:extLst>
      <p:ext uri="{BB962C8B-B14F-4D97-AF65-F5344CB8AC3E}">
        <p14:creationId xmlns:p14="http://schemas.microsoft.com/office/powerpoint/2010/main" val="139467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14</a:t>
            </a:fld>
            <a:endParaRPr lang="en-US" dirty="0"/>
          </a:p>
        </p:txBody>
      </p:sp>
    </p:spTree>
    <p:extLst>
      <p:ext uri="{BB962C8B-B14F-4D97-AF65-F5344CB8AC3E}">
        <p14:creationId xmlns:p14="http://schemas.microsoft.com/office/powerpoint/2010/main" val="295619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15</a:t>
            </a:fld>
            <a:endParaRPr lang="en-AU" dirty="0">
              <a:solidFill>
                <a:prstClr val="black"/>
              </a:solidFill>
            </a:endParaRPr>
          </a:p>
        </p:txBody>
      </p:sp>
    </p:spTree>
    <p:extLst>
      <p:ext uri="{BB962C8B-B14F-4D97-AF65-F5344CB8AC3E}">
        <p14:creationId xmlns:p14="http://schemas.microsoft.com/office/powerpoint/2010/main" val="1601229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16</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17</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680883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65742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21</a:t>
            </a:fld>
            <a:endParaRPr lang="en-US" dirty="0"/>
          </a:p>
        </p:txBody>
      </p:sp>
    </p:spTree>
    <p:extLst>
      <p:ext uri="{BB962C8B-B14F-4D97-AF65-F5344CB8AC3E}">
        <p14:creationId xmlns:p14="http://schemas.microsoft.com/office/powerpoint/2010/main" val="1790797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19661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23</a:t>
            </a:fld>
            <a:endParaRPr lang="en-US" dirty="0"/>
          </a:p>
        </p:txBody>
      </p:sp>
    </p:spTree>
    <p:extLst>
      <p:ext uri="{BB962C8B-B14F-4D97-AF65-F5344CB8AC3E}">
        <p14:creationId xmlns:p14="http://schemas.microsoft.com/office/powerpoint/2010/main" val="70469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24</a:t>
            </a:fld>
            <a:endParaRPr lang="en-US" dirty="0"/>
          </a:p>
        </p:txBody>
      </p:sp>
    </p:spTree>
    <p:extLst>
      <p:ext uri="{BB962C8B-B14F-4D97-AF65-F5344CB8AC3E}">
        <p14:creationId xmlns:p14="http://schemas.microsoft.com/office/powerpoint/2010/main" val="3079065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25</a:t>
            </a:fld>
            <a:endParaRPr lang="en-US" dirty="0"/>
          </a:p>
        </p:txBody>
      </p:sp>
    </p:spTree>
    <p:extLst>
      <p:ext uri="{BB962C8B-B14F-4D97-AF65-F5344CB8AC3E}">
        <p14:creationId xmlns:p14="http://schemas.microsoft.com/office/powerpoint/2010/main" val="13767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26</a:t>
            </a:fld>
            <a:endParaRPr lang="en-US" dirty="0"/>
          </a:p>
        </p:txBody>
      </p:sp>
    </p:spTree>
    <p:extLst>
      <p:ext uri="{BB962C8B-B14F-4D97-AF65-F5344CB8AC3E}">
        <p14:creationId xmlns:p14="http://schemas.microsoft.com/office/powerpoint/2010/main" val="3517197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27</a:t>
            </a:fld>
            <a:endParaRPr lang="en-US" dirty="0"/>
          </a:p>
        </p:txBody>
      </p:sp>
    </p:spTree>
    <p:extLst>
      <p:ext uri="{BB962C8B-B14F-4D97-AF65-F5344CB8AC3E}">
        <p14:creationId xmlns:p14="http://schemas.microsoft.com/office/powerpoint/2010/main" val="309020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647498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29</a:t>
            </a:fld>
            <a:endParaRPr lang="en-US" dirty="0"/>
          </a:p>
        </p:txBody>
      </p:sp>
    </p:spTree>
    <p:extLst>
      <p:ext uri="{BB962C8B-B14F-4D97-AF65-F5344CB8AC3E}">
        <p14:creationId xmlns:p14="http://schemas.microsoft.com/office/powerpoint/2010/main" val="738283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964805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31</a:t>
            </a:fld>
            <a:endParaRPr lang="en-US"/>
          </a:p>
        </p:txBody>
      </p:sp>
    </p:spTree>
    <p:extLst>
      <p:ext uri="{BB962C8B-B14F-4D97-AF65-F5344CB8AC3E}">
        <p14:creationId xmlns:p14="http://schemas.microsoft.com/office/powerpoint/2010/main" val="1102743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21618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4</a:t>
            </a:fld>
            <a:endParaRPr lang="en-US"/>
          </a:p>
        </p:txBody>
      </p:sp>
    </p:spTree>
    <p:extLst>
      <p:ext uri="{BB962C8B-B14F-4D97-AF65-F5344CB8AC3E}">
        <p14:creationId xmlns:p14="http://schemas.microsoft.com/office/powerpoint/2010/main" val="341584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33</a:t>
            </a:fld>
            <a:endParaRPr lang="en-US"/>
          </a:p>
        </p:txBody>
      </p:sp>
    </p:spTree>
    <p:extLst>
      <p:ext uri="{BB962C8B-B14F-4D97-AF65-F5344CB8AC3E}">
        <p14:creationId xmlns:p14="http://schemas.microsoft.com/office/powerpoint/2010/main" val="774280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53343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35</a:t>
            </a:fld>
            <a:endParaRPr lang="en-US" dirty="0"/>
          </a:p>
        </p:txBody>
      </p:sp>
    </p:spTree>
    <p:extLst>
      <p:ext uri="{BB962C8B-B14F-4D97-AF65-F5344CB8AC3E}">
        <p14:creationId xmlns:p14="http://schemas.microsoft.com/office/powerpoint/2010/main" val="3052815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36</a:t>
            </a:fld>
            <a:endParaRPr lang="en-US" dirty="0"/>
          </a:p>
        </p:txBody>
      </p:sp>
    </p:spTree>
    <p:extLst>
      <p:ext uri="{BB962C8B-B14F-4D97-AF65-F5344CB8AC3E}">
        <p14:creationId xmlns:p14="http://schemas.microsoft.com/office/powerpoint/2010/main" val="3189755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489903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38</a:t>
            </a:fld>
            <a:endParaRPr lang="en-US" dirty="0"/>
          </a:p>
        </p:txBody>
      </p:sp>
    </p:spTree>
    <p:extLst>
      <p:ext uri="{BB962C8B-B14F-4D97-AF65-F5344CB8AC3E}">
        <p14:creationId xmlns:p14="http://schemas.microsoft.com/office/powerpoint/2010/main" val="4056307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39</a:t>
            </a:fld>
            <a:endParaRPr lang="en-US" dirty="0"/>
          </a:p>
        </p:txBody>
      </p:sp>
    </p:spTree>
    <p:extLst>
      <p:ext uri="{BB962C8B-B14F-4D97-AF65-F5344CB8AC3E}">
        <p14:creationId xmlns:p14="http://schemas.microsoft.com/office/powerpoint/2010/main" val="2071383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40</a:t>
            </a:fld>
            <a:endParaRPr lang="en-US" dirty="0"/>
          </a:p>
        </p:txBody>
      </p:sp>
    </p:spTree>
    <p:extLst>
      <p:ext uri="{BB962C8B-B14F-4D97-AF65-F5344CB8AC3E}">
        <p14:creationId xmlns:p14="http://schemas.microsoft.com/office/powerpoint/2010/main" val="2082812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92649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66263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5</a:t>
            </a:fld>
            <a:endParaRPr lang="en-US"/>
          </a:p>
        </p:txBody>
      </p:sp>
    </p:spTree>
    <p:extLst>
      <p:ext uri="{BB962C8B-B14F-4D97-AF65-F5344CB8AC3E}">
        <p14:creationId xmlns:p14="http://schemas.microsoft.com/office/powerpoint/2010/main" val="4100629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44</a:t>
            </a:fld>
            <a:endParaRPr lang="en-US" dirty="0"/>
          </a:p>
        </p:txBody>
      </p:sp>
    </p:spTree>
    <p:extLst>
      <p:ext uri="{BB962C8B-B14F-4D97-AF65-F5344CB8AC3E}">
        <p14:creationId xmlns:p14="http://schemas.microsoft.com/office/powerpoint/2010/main" val="1325957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603694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46</a:t>
            </a:fld>
            <a:endParaRPr lang="en-US" dirty="0"/>
          </a:p>
        </p:txBody>
      </p:sp>
    </p:spTree>
    <p:extLst>
      <p:ext uri="{BB962C8B-B14F-4D97-AF65-F5344CB8AC3E}">
        <p14:creationId xmlns:p14="http://schemas.microsoft.com/office/powerpoint/2010/main" val="3930754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0654AE9-005B-4E0A-B4AD-453AFC17949A}" type="slidenum">
              <a:rPr lang="en-US" smtClean="0"/>
              <a:t>47</a:t>
            </a:fld>
            <a:endParaRPr lang="en-US" dirty="0"/>
          </a:p>
        </p:txBody>
      </p:sp>
    </p:spTree>
    <p:extLst>
      <p:ext uri="{BB962C8B-B14F-4D97-AF65-F5344CB8AC3E}">
        <p14:creationId xmlns:p14="http://schemas.microsoft.com/office/powerpoint/2010/main" val="1712616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48</a:t>
            </a:fld>
            <a:endParaRPr lang="en-US" dirty="0"/>
          </a:p>
        </p:txBody>
      </p:sp>
    </p:spTree>
    <p:extLst>
      <p:ext uri="{BB962C8B-B14F-4D97-AF65-F5344CB8AC3E}">
        <p14:creationId xmlns:p14="http://schemas.microsoft.com/office/powerpoint/2010/main" val="128969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84210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30251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00407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92203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654AE9-005B-4E0A-B4AD-453AFC17949A}" type="slidenum">
              <a:rPr lang="en-US" smtClean="0"/>
              <a:t>11</a:t>
            </a:fld>
            <a:endParaRPr lang="en-US" dirty="0"/>
          </a:p>
        </p:txBody>
      </p:sp>
    </p:spTree>
    <p:extLst>
      <p:ext uri="{BB962C8B-B14F-4D97-AF65-F5344CB8AC3E}">
        <p14:creationId xmlns:p14="http://schemas.microsoft.com/office/powerpoint/2010/main" val="3883252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667245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32054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307059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0088559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36169690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357050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557584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4035085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7370014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2969664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304694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05" r:id="rId1"/>
    <p:sldLayoutId id="2147484182" r:id="rId2"/>
    <p:sldLayoutId id="2147484216" r:id="rId3"/>
    <p:sldLayoutId id="2147484130" r:id="rId4"/>
    <p:sldLayoutId id="2147484101" r:id="rId5"/>
    <p:sldLayoutId id="2147484102" r:id="rId6"/>
    <p:sldLayoutId id="2147484098" r:id="rId7"/>
    <p:sldLayoutId id="2147484212" r:id="rId8"/>
    <p:sldLayoutId id="2147484086" r:id="rId9"/>
    <p:sldLayoutId id="2147484211" r:id="rId10"/>
    <p:sldLayoutId id="2147484100" r:id="rId11"/>
    <p:sldLayoutId id="2147484213" r:id="rId12"/>
    <p:sldLayoutId id="2147484089" r:id="rId13"/>
    <p:sldLayoutId id="2147484215" r:id="rId14"/>
    <p:sldLayoutId id="2147484092" r:id="rId15"/>
    <p:sldLayoutId id="2147484190" r:id="rId16"/>
    <p:sldLayoutId id="2147484195" r:id="rId17"/>
    <p:sldLayoutId id="2147484209" r:id="rId18"/>
    <p:sldLayoutId id="2147484196" r:id="rId19"/>
    <p:sldLayoutId id="2147484208" r:id="rId20"/>
    <p:sldLayoutId id="2147484192" r:id="rId21"/>
    <p:sldLayoutId id="2147484093" r:id="rId22"/>
    <p:sldLayoutId id="2147484127" r:id="rId23"/>
    <p:sldLayoutId id="2147484128" r:id="rId24"/>
    <p:sldLayoutId id="2147484129" r:id="rId25"/>
    <p:sldLayoutId id="2147484203" r:id="rId26"/>
    <p:sldLayoutId id="2147484217"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69172342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WMF"/><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0.WMF"/><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2.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21.jpeg"/><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8" Type="http://schemas.openxmlformats.org/officeDocument/2006/relationships/hyperlink" Target="http://hbr.org/2014/07/managing-change-one-day-at-a-time/ar/1" TargetMode="External"/><Relationship Id="rId3" Type="http://schemas.openxmlformats.org/officeDocument/2006/relationships/hyperlink" Target="https://about.yammer.com/success/engage/" TargetMode="External"/><Relationship Id="rId7" Type="http://schemas.openxmlformats.org/officeDocument/2006/relationships/hyperlink" Target="http://hbr.org/2014/01/ideos-culture-of-helping/ar/1" TargetMode="External"/><Relationship Id="rId2" Type="http://schemas.openxmlformats.org/officeDocument/2006/relationships/hyperlink" Target="https://about.yammer.com/yammer-blog/tips-guides" TargetMode="External"/><Relationship Id="rId1" Type="http://schemas.openxmlformats.org/officeDocument/2006/relationships/slideLayout" Target="../slideLayouts/slideLayout9.xml"/><Relationship Id="rId6" Type="http://schemas.openxmlformats.org/officeDocument/2006/relationships/hyperlink" Target="http://www.deloitte.com/assets/Dcom-UnitedStates/Local%20Assets/Documents/TMT_us_tmt/us_tmt_ce_socialsoftware_fullreport_0209111.pdf" TargetMode="External"/><Relationship Id="rId5" Type="http://schemas.openxmlformats.org/officeDocument/2006/relationships/hyperlink" Target="http://sloanreview.mit.edu/projects/moving-beyond-marketing/" TargetMode="External"/><Relationship Id="rId4" Type="http://schemas.openxmlformats.org/officeDocument/2006/relationships/hyperlink" Target="http://www.digitalworkplacegroup.com/resources/download-reports/successful-social-intranets/" TargetMode="External"/><Relationship Id="rId9" Type="http://schemas.openxmlformats.org/officeDocument/2006/relationships/image" Target="../media/image76.png"/></Relationships>
</file>

<file path=ppt/slides/_rels/slide52.xml.rels><?xml version="1.0" encoding="UTF-8" standalone="yes"?>
<Relationships xmlns="http://schemas.openxmlformats.org/package/2006/relationships"><Relationship Id="rId8" Type="http://schemas.openxmlformats.org/officeDocument/2006/relationships/hyperlink" Target="http://www.amazon.com/Prove-Using-Analytics-SharePoint-Adoption-ebook/dp/B00JD5S28K/" TargetMode="External"/><Relationship Id="rId3" Type="http://schemas.openxmlformats.org/officeDocument/2006/relationships/hyperlink" Target="http://www.amazon.com/Essential-SharePoint-Addison-Wesley-Microsoft-Technology/dp/0321884116/ref=dp_ob_title_bk" TargetMode="External"/><Relationship Id="rId7" Type="http://schemas.openxmlformats.org/officeDocument/2006/relationships/hyperlink" Target="http://www.mckinsey.com/insights/high_tech_telecoms_internet/the_social_economy" TargetMode="External"/><Relationship Id="rId2" Type="http://schemas.openxmlformats.org/officeDocument/2006/relationships/hyperlink" Target="http://www.amazon.com/User-Adoption-Strategies-Collaboration-ebook/dp/B0042X9AM0/ref=sr_1_1?ie=UTF8&amp;m=AG56TWVU5XWC2&amp;s=books&amp;qid=1297622639&amp;sr=1-1" TargetMode="External"/><Relationship Id="rId1" Type="http://schemas.openxmlformats.org/officeDocument/2006/relationships/slideLayout" Target="../slideLayouts/slideLayout9.xml"/><Relationship Id="rId6" Type="http://schemas.openxmlformats.org/officeDocument/2006/relationships/hyperlink" Target="http://www.mckinsey.com/insights/high_tech_telecoms_internet/six_social-media_skills_every_leader_needs" TargetMode="External"/><Relationship Id="rId5" Type="http://schemas.openxmlformats.org/officeDocument/2006/relationships/hyperlink" Target="http://www.mckinsey.com/insights/organization/building_the_social_enterprise" TargetMode="External"/><Relationship Id="rId4" Type="http://schemas.openxmlformats.org/officeDocument/2006/relationships/hyperlink" Target="http://www.zdnet.com/article/the-growing-evidence-for-social-business-matur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141" y="205458"/>
            <a:ext cx="12070334" cy="374899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250">
                      <a:srgbClr val="FFFFFF"/>
                    </a:gs>
                    <a:gs pos="100000">
                      <a:srgbClr val="FFFFFF"/>
                    </a:gs>
                  </a:gsLst>
                  <a:lin ang="5400000" scaled="0"/>
                </a:gradFill>
              </a:rPr>
              <a:t>Breaking Down Barriers in the Land of the Dinosaurs: </a:t>
            </a:r>
          </a:p>
          <a:p>
            <a:r>
              <a:rPr sz="6000">
                <a:gradFill>
                  <a:gsLst>
                    <a:gs pos="1250">
                      <a:srgbClr val="FFFFFF"/>
                    </a:gs>
                    <a:gs pos="100000">
                      <a:srgbClr val="FFFFFF"/>
                    </a:gs>
                  </a:gsLst>
                  <a:lin ang="5400000" scaled="0"/>
                </a:gradFill>
              </a:rPr>
              <a:t>Developing a Strategic Social Collaboration Strategy in the Real World</a:t>
            </a:r>
          </a:p>
        </p:txBody>
      </p:sp>
      <p:cxnSp>
        <p:nvCxnSpPr>
          <p:cNvPr id="8" name="Straight Connector 7"/>
          <p:cNvCxnSpPr/>
          <p:nvPr/>
        </p:nvCxnSpPr>
        <p:spPr>
          <a:xfrm>
            <a:off x="366141" y="4503091"/>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141" y="5326042"/>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141" y="4572935"/>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rgbClr val="FFFFFF"/>
                    </a:gs>
                    <a:gs pos="30000">
                      <a:srgbClr val="FFFFFF"/>
                    </a:gs>
                  </a:gsLst>
                  <a:lin ang="5400000" scaled="0"/>
                </a:gradFill>
              </a:rPr>
              <a:t>Susan Hanley</a:t>
            </a:r>
          </a:p>
        </p:txBody>
      </p:sp>
      <p:sp>
        <p:nvSpPr>
          <p:cNvPr id="11" name="TextBox 10"/>
          <p:cNvSpPr txBox="1"/>
          <p:nvPr/>
        </p:nvSpPr>
        <p:spPr>
          <a:xfrm>
            <a:off x="366141" y="5499143"/>
            <a:ext cx="4206194"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SharePoint Fest DC</a:t>
            </a:r>
          </a:p>
          <a:p>
            <a:pPr>
              <a:lnSpc>
                <a:spcPct val="90000"/>
              </a:lnSpc>
              <a:spcAft>
                <a:spcPts val="600"/>
              </a:spcAft>
            </a:pPr>
            <a:r>
              <a:rPr lang="en-US" sz="2400" dirty="0" smtClean="0">
                <a:gradFill>
                  <a:gsLst>
                    <a:gs pos="2917">
                      <a:srgbClr val="FFFFFF"/>
                    </a:gs>
                    <a:gs pos="30000">
                      <a:srgbClr val="FFFFFF"/>
                    </a:gs>
                  </a:gsLst>
                  <a:lin ang="5400000" scaled="0"/>
                </a:gradFill>
              </a:rPr>
              <a:t>April 10, 2015</a:t>
            </a:r>
          </a:p>
          <a:p>
            <a:pPr>
              <a:lnSpc>
                <a:spcPct val="90000"/>
              </a:lnSpc>
              <a:spcAft>
                <a:spcPts val="600"/>
              </a:spcAft>
            </a:pPr>
            <a:r>
              <a:rPr lang="en-US" sz="2400" dirty="0" smtClean="0">
                <a:gradFill>
                  <a:gsLst>
                    <a:gs pos="2917">
                      <a:srgbClr val="FFFFFF"/>
                    </a:gs>
                    <a:gs pos="30000">
                      <a:srgbClr val="FFFFFF"/>
                    </a:gs>
                  </a:gsLst>
                  <a:lin ang="5400000" scaled="0"/>
                </a:gradFill>
              </a:rPr>
              <a:t>www.susanhanley.com</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8675" y="6057554"/>
            <a:ext cx="2179611" cy="758504"/>
          </a:xfrm>
          <a:prstGeom prst="rect">
            <a:avLst/>
          </a:prstGeom>
        </p:spPr>
      </p:pic>
      <p:sp>
        <p:nvSpPr>
          <p:cNvPr id="13" name="TextBox 12"/>
          <p:cNvSpPr txBox="1"/>
          <p:nvPr/>
        </p:nvSpPr>
        <p:spPr>
          <a:xfrm>
            <a:off x="8935166" y="6222418"/>
            <a:ext cx="1339254" cy="664797"/>
          </a:xfrm>
          <a:prstGeom prst="rect">
            <a:avLst/>
          </a:prstGeom>
          <a:noFill/>
        </p:spPr>
        <p:txBody>
          <a:bodyPr wrap="square" lIns="182880" tIns="146304" rIns="182880" bIns="146304" rtlCol="0">
            <a:spAutoFit/>
          </a:bodyPr>
          <a:lstStyle/>
          <a:p>
            <a:r>
              <a:rPr lang="en-US" sz="2400" dirty="0" smtClean="0">
                <a:gradFill>
                  <a:gsLst>
                    <a:gs pos="2917">
                      <a:srgbClr val="FFFFFF"/>
                    </a:gs>
                    <a:gs pos="30000">
                      <a:srgbClr val="FFFFFF"/>
                    </a:gs>
                  </a:gsLst>
                  <a:lin ang="5400000" scaled="0"/>
                </a:gradFill>
              </a:rPr>
              <a:t>©2015</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40823" y="5639405"/>
            <a:ext cx="1038225" cy="1019175"/>
          </a:xfrm>
          <a:prstGeom prst="rect">
            <a:avLst/>
          </a:prstGeom>
        </p:spPr>
      </p:pic>
    </p:spTree>
    <p:extLst>
      <p:ext uri="{BB962C8B-B14F-4D97-AF65-F5344CB8AC3E}">
        <p14:creationId xmlns:p14="http://schemas.microsoft.com/office/powerpoint/2010/main" val="10476607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4" y="0"/>
            <a:ext cx="12434711" cy="6999328"/>
          </a:xfrm>
          <a:prstGeom prst="rect">
            <a:avLst/>
          </a:prstGeom>
        </p:spPr>
      </p:pic>
    </p:spTree>
    <p:extLst>
      <p:ext uri="{BB962C8B-B14F-4D97-AF65-F5344CB8AC3E}">
        <p14:creationId xmlns:p14="http://schemas.microsoft.com/office/powerpoint/2010/main" val="31623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4032" y="662653"/>
            <a:ext cx="3126294" cy="5567863"/>
            <a:chOff x="914400" y="914400"/>
            <a:chExt cx="3065272" cy="545918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295618"/>
              <a:ext cx="3065272" cy="4077967"/>
            </a:xfrm>
            <a:prstGeom prst="rect">
              <a:avLst/>
            </a:prstGeom>
          </p:spPr>
        </p:pic>
        <p:sp>
          <p:nvSpPr>
            <p:cNvPr id="7" name="Rectangle 6"/>
            <p:cNvSpPr/>
            <p:nvPr/>
          </p:nvSpPr>
          <p:spPr>
            <a:xfrm>
              <a:off x="914400" y="914400"/>
              <a:ext cx="3065272" cy="1381218"/>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Not aligned with our culture</a:t>
              </a:r>
            </a:p>
          </p:txBody>
        </p:sp>
      </p:grpSp>
      <p:grpSp>
        <p:nvGrpSpPr>
          <p:cNvPr id="9" name="Group 8"/>
          <p:cNvGrpSpPr/>
          <p:nvPr/>
        </p:nvGrpSpPr>
        <p:grpSpPr>
          <a:xfrm>
            <a:off x="3558832" y="662653"/>
            <a:ext cx="3126294" cy="5533824"/>
            <a:chOff x="4756170" y="914400"/>
            <a:chExt cx="3065272" cy="542581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6170" y="2295618"/>
              <a:ext cx="3065272" cy="4044592"/>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Too many competing priorities</a:t>
              </a:r>
            </a:p>
          </p:txBody>
        </p:sp>
      </p:grpSp>
      <p:grpSp>
        <p:nvGrpSpPr>
          <p:cNvPr id="2" name="Group 1"/>
          <p:cNvGrpSpPr/>
          <p:nvPr/>
        </p:nvGrpSpPr>
        <p:grpSpPr>
          <a:xfrm>
            <a:off x="6883633" y="682361"/>
            <a:ext cx="5448336" cy="5529007"/>
            <a:chOff x="6824608" y="946424"/>
            <a:chExt cx="5341991" cy="5421087"/>
          </a:xfrm>
        </p:grpSpPr>
        <p:sp>
          <p:nvSpPr>
            <p:cNvPr id="14" name="Rectangle 13"/>
            <p:cNvSpPr/>
            <p:nvPr/>
          </p:nvSpPr>
          <p:spPr>
            <a:xfrm>
              <a:off x="6824608"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Lack of proven business case</a:t>
              </a: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4608" y="2361018"/>
              <a:ext cx="5341991" cy="4006493"/>
            </a:xfrm>
            <a:prstGeom prst="rect">
              <a:avLst/>
            </a:prstGeom>
          </p:spPr>
        </p:pic>
      </p:grpSp>
    </p:spTree>
    <p:extLst>
      <p:ext uri="{BB962C8B-B14F-4D97-AF65-F5344CB8AC3E}">
        <p14:creationId xmlns:p14="http://schemas.microsoft.com/office/powerpoint/2010/main" val="225912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12</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2255" y="-1"/>
            <a:ext cx="5673337" cy="6994525"/>
          </a:xfrm>
          <a:prstGeom prst="rect">
            <a:avLst/>
          </a:prstGeom>
        </p:spPr>
      </p:pic>
      <p:sp>
        <p:nvSpPr>
          <p:cNvPr id="4" name="Rectangle 3"/>
          <p:cNvSpPr/>
          <p:nvPr/>
        </p:nvSpPr>
        <p:spPr>
          <a:xfrm>
            <a:off x="882" y="-1"/>
            <a:ext cx="6761373" cy="6994525"/>
          </a:xfrm>
          <a:prstGeom prst="rect">
            <a:avLst/>
          </a:prstGeom>
          <a:solidFill>
            <a:srgbClr val="972023"/>
          </a:solidFill>
          <a:ln>
            <a:noFill/>
          </a:ln>
        </p:spPr>
        <p:style>
          <a:lnRef idx="2">
            <a:schemeClr val="accent1">
              <a:shade val="50000"/>
            </a:schemeClr>
          </a:lnRef>
          <a:fillRef idx="1">
            <a:schemeClr val="accent1"/>
          </a:fillRef>
          <a:effectRef idx="0">
            <a:schemeClr val="accent1"/>
          </a:effectRef>
          <a:fontRef idx="minor">
            <a:schemeClr val="lt1"/>
          </a:fontRef>
        </p:style>
        <p:txBody>
          <a:bodyPr lIns="466302" tIns="559562" rIns="466302" bIns="559562" rtlCol="0" anchor="ctr" anchorCtr="0"/>
          <a:lstStyle/>
          <a:p>
            <a:pPr marL="647637" indent="-647637">
              <a:buFont typeface="Wingdings" panose="05000000000000000000" pitchFamily="2" charset="2"/>
              <a:buChar char="§"/>
            </a:pPr>
            <a:r>
              <a:rPr lang="en-US" sz="4488" dirty="0">
                <a:latin typeface="+mj-lt"/>
              </a:rPr>
              <a:t>Knowledge is power</a:t>
            </a:r>
          </a:p>
          <a:p>
            <a:pPr marL="647637" indent="-647637">
              <a:buFont typeface="Wingdings" panose="05000000000000000000" pitchFamily="2" charset="2"/>
              <a:buChar char="§"/>
            </a:pPr>
            <a:r>
              <a:rPr lang="en-US" sz="4488" dirty="0">
                <a:latin typeface="+mj-lt"/>
              </a:rPr>
              <a:t>Command and control</a:t>
            </a:r>
          </a:p>
          <a:p>
            <a:pPr marL="647637" indent="-647637">
              <a:buFont typeface="Wingdings" panose="05000000000000000000" pitchFamily="2" charset="2"/>
              <a:buChar char="§"/>
            </a:pPr>
            <a:r>
              <a:rPr lang="en-US" sz="4488" dirty="0">
                <a:latin typeface="+mj-lt"/>
              </a:rPr>
              <a:t>Fear of rejection</a:t>
            </a:r>
          </a:p>
          <a:p>
            <a:pPr marL="647637" indent="-647637">
              <a:buFont typeface="Wingdings" panose="05000000000000000000" pitchFamily="2" charset="2"/>
              <a:buChar char="§"/>
            </a:pPr>
            <a:r>
              <a:rPr lang="en-US" sz="4488" dirty="0">
                <a:latin typeface="+mj-lt"/>
              </a:rPr>
              <a:t>Fear of change</a:t>
            </a:r>
          </a:p>
        </p:txBody>
      </p:sp>
      <p:sp>
        <p:nvSpPr>
          <p:cNvPr id="5" name="Rectangle 4"/>
          <p:cNvSpPr/>
          <p:nvPr/>
        </p:nvSpPr>
        <p:spPr>
          <a:xfrm>
            <a:off x="7306274" y="310867"/>
            <a:ext cx="4896168" cy="1321188"/>
          </a:xfrm>
          <a:prstGeom prst="rect">
            <a:avLst/>
          </a:prstGeom>
          <a:solidFill>
            <a:srgbClr val="9720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Not aligned with our culture</a:t>
            </a:r>
          </a:p>
        </p:txBody>
      </p:sp>
    </p:spTree>
    <p:extLst>
      <p:ext uri="{BB962C8B-B14F-4D97-AF65-F5344CB8AC3E}">
        <p14:creationId xmlns:p14="http://schemas.microsoft.com/office/powerpoint/2010/main" val="393504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13</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71" y="-12953"/>
            <a:ext cx="4989428" cy="6994525"/>
          </a:xfrm>
          <a:prstGeom prst="rect">
            <a:avLst/>
          </a:prstGeom>
        </p:spPr>
      </p:pic>
      <p:sp>
        <p:nvSpPr>
          <p:cNvPr id="4" name="Rectangle 3"/>
          <p:cNvSpPr/>
          <p:nvPr/>
        </p:nvSpPr>
        <p:spPr>
          <a:xfrm>
            <a:off x="4897049" y="-12953"/>
            <a:ext cx="7538544" cy="7007478"/>
          </a:xfrm>
          <a:prstGeom prst="rect">
            <a:avLst/>
          </a:prstGeom>
          <a:solidFill>
            <a:srgbClr val="3B3A42"/>
          </a:solidFill>
          <a:ln>
            <a:noFill/>
          </a:ln>
        </p:spPr>
        <p:style>
          <a:lnRef idx="2">
            <a:schemeClr val="accent1">
              <a:shade val="50000"/>
            </a:schemeClr>
          </a:lnRef>
          <a:fillRef idx="1">
            <a:schemeClr val="accent1"/>
          </a:fillRef>
          <a:effectRef idx="0">
            <a:schemeClr val="accent1"/>
          </a:effectRef>
          <a:fontRef idx="minor">
            <a:schemeClr val="lt1"/>
          </a:fontRef>
        </p:style>
        <p:txBody>
          <a:bodyPr lIns="466302" tIns="559562" rIns="466302" bIns="559562" rtlCol="0" anchor="ctr" anchorCtr="0"/>
          <a:lstStyle/>
          <a:p>
            <a:pPr marL="647637" indent="-647637">
              <a:buFont typeface="Wingdings" panose="05000000000000000000" pitchFamily="2" charset="2"/>
              <a:buChar char="§"/>
            </a:pPr>
            <a:r>
              <a:rPr lang="en-US" sz="4488" dirty="0">
                <a:latin typeface="+mj-lt"/>
              </a:rPr>
              <a:t>Flavor of the month</a:t>
            </a:r>
          </a:p>
          <a:p>
            <a:pPr marL="647637" indent="-647637">
              <a:buFont typeface="Wingdings" panose="05000000000000000000" pitchFamily="2" charset="2"/>
              <a:buChar char="§"/>
            </a:pPr>
            <a:r>
              <a:rPr lang="en-US" sz="4488" dirty="0">
                <a:latin typeface="+mj-lt"/>
              </a:rPr>
              <a:t>Collaboration talk combined with individual tasks and goals</a:t>
            </a:r>
          </a:p>
          <a:p>
            <a:pPr marL="647637" indent="-647637">
              <a:buFont typeface="Wingdings" panose="05000000000000000000" pitchFamily="2" charset="2"/>
              <a:buChar char="§"/>
            </a:pPr>
            <a:r>
              <a:rPr lang="en-US" sz="4488" dirty="0">
                <a:latin typeface="+mj-lt"/>
              </a:rPr>
              <a:t>Organizational ADD</a:t>
            </a:r>
          </a:p>
        </p:txBody>
      </p:sp>
      <p:sp>
        <p:nvSpPr>
          <p:cNvPr id="5" name="Rectangle 4"/>
          <p:cNvSpPr/>
          <p:nvPr/>
        </p:nvSpPr>
        <p:spPr>
          <a:xfrm>
            <a:off x="183264" y="5430377"/>
            <a:ext cx="4558352" cy="1408714"/>
          </a:xfrm>
          <a:prstGeom prst="rect">
            <a:avLst/>
          </a:prstGeom>
          <a:solidFill>
            <a:srgbClr val="09090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Too many competing priorities</a:t>
            </a:r>
          </a:p>
        </p:txBody>
      </p:sp>
    </p:spTree>
    <p:extLst>
      <p:ext uri="{BB962C8B-B14F-4D97-AF65-F5344CB8AC3E}">
        <p14:creationId xmlns:p14="http://schemas.microsoft.com/office/powerpoint/2010/main" val="247596139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14</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mj-lt"/>
              </a:rPr>
              <a:t>Lack of a proven business case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20995515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A Roadmap to Overcome Barriers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413242" y="1787603"/>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a:solidFill>
                    <a:prstClr val="white"/>
                  </a:solidFill>
                  <a:latin typeface="+mj-lt"/>
                  <a:ea typeface="Segoe UI" pitchFamily="34" charset="0"/>
                  <a:cs typeface="Segoe UI" pitchFamily="34" charset="0"/>
                </a:rPr>
                <a:t>Clearly identify the business problem</a:t>
              </a: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3031957" y="3253729"/>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a:solidFill>
                    <a:prstClr val="white"/>
                  </a:solidFill>
                  <a:latin typeface="+mj-lt"/>
                  <a:ea typeface="Segoe UI" pitchFamily="34" charset="0"/>
                  <a:cs typeface="Segoe UI" pitchFamily="34" charset="0"/>
                </a:rPr>
                <a:t>Understand </a:t>
              </a:r>
              <a:r>
                <a:rPr lang="en-US" sz="2856" dirty="0" smtClean="0">
                  <a:solidFill>
                    <a:prstClr val="white"/>
                  </a:solidFill>
                  <a:latin typeface="+mj-lt"/>
                  <a:ea typeface="Segoe UI" pitchFamily="34" charset="0"/>
                  <a:cs typeface="Segoe UI" pitchFamily="34" charset="0"/>
                </a:rPr>
                <a:t>your culture</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30" name="Group 29"/>
          <p:cNvGrpSpPr/>
          <p:nvPr/>
        </p:nvGrpSpPr>
        <p:grpSpPr>
          <a:xfrm>
            <a:off x="5238831" y="1569023"/>
            <a:ext cx="2540998" cy="3136049"/>
            <a:chOff x="2267022" y="1173842"/>
            <a:chExt cx="1638156" cy="1827225"/>
          </a:xfrm>
        </p:grpSpPr>
        <p:grpSp>
          <p:nvGrpSpPr>
            <p:cNvPr id="31" name="Group 30"/>
            <p:cNvGrpSpPr/>
            <p:nvPr/>
          </p:nvGrpSpPr>
          <p:grpSpPr>
            <a:xfrm>
              <a:off x="2819400" y="2461095"/>
              <a:ext cx="533400" cy="539972"/>
              <a:chOff x="1028604" y="1908810"/>
              <a:chExt cx="533400" cy="539972"/>
            </a:xfrm>
          </p:grpSpPr>
          <p:cxnSp>
            <p:nvCxnSpPr>
              <p:cNvPr id="35" name="Straight Connector 34"/>
              <p:cNvCxnSpPr/>
              <p:nvPr/>
            </p:nvCxnSpPr>
            <p:spPr>
              <a:xfrm>
                <a:off x="1295304"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1028604"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nvGrpSpPr>
            <p:cNvPr id="32" name="Group 31"/>
            <p:cNvGrpSpPr/>
            <p:nvPr/>
          </p:nvGrpSpPr>
          <p:grpSpPr>
            <a:xfrm>
              <a:off x="2267022" y="1173842"/>
              <a:ext cx="1638156" cy="1308059"/>
              <a:chOff x="2267022" y="1173842"/>
              <a:chExt cx="1638156" cy="1308059"/>
            </a:xfrm>
          </p:grpSpPr>
          <p:sp>
            <p:nvSpPr>
              <p:cNvPr id="33" name="Isosceles Triangle 32"/>
              <p:cNvSpPr/>
              <p:nvPr/>
            </p:nvSpPr>
            <p:spPr>
              <a:xfrm rot="10800000">
                <a:off x="2267022" y="1453724"/>
                <a:ext cx="1638156" cy="1028177"/>
              </a:xfrm>
              <a:prstGeom prst="triangle">
                <a:avLst/>
              </a:prstGeom>
              <a:solidFill>
                <a:srgbClr val="0E2B59"/>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defTabSz="932597"/>
                <a:r>
                  <a:rPr lang="en-US" sz="1836" dirty="0">
                    <a:solidFill>
                      <a:prstClr val="black"/>
                    </a:solidFill>
                    <a:latin typeface="+mj-lt"/>
                  </a:rPr>
                  <a:t> </a:t>
                </a:r>
              </a:p>
            </p:txBody>
          </p:sp>
          <p:sp>
            <p:nvSpPr>
              <p:cNvPr id="34" name="Octagon 33"/>
              <p:cNvSpPr/>
              <p:nvPr/>
            </p:nvSpPr>
            <p:spPr>
              <a:xfrm>
                <a:off x="2367887" y="1173842"/>
                <a:ext cx="1447704" cy="1165694"/>
              </a:xfrm>
              <a:prstGeom prst="octagon">
                <a:avLst/>
              </a:prstGeom>
              <a:no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Recruit friends</a:t>
                </a:r>
                <a:endParaRPr lang="en-US" sz="2856" dirty="0">
                  <a:solidFill>
                    <a:prstClr val="white"/>
                  </a:solidFill>
                  <a:latin typeface="+mj-lt"/>
                  <a:ea typeface="Segoe UI" pitchFamily="34" charset="0"/>
                  <a:cs typeface="Segoe UI" pitchFamily="34" charset="0"/>
                </a:endParaRPr>
              </a:p>
            </p:txBody>
          </p:sp>
        </p:grpSp>
      </p:grpSp>
      <p:grpSp>
        <p:nvGrpSpPr>
          <p:cNvPr id="37" name="Group 36"/>
          <p:cNvGrpSpPr/>
          <p:nvPr/>
        </p:nvGrpSpPr>
        <p:grpSpPr>
          <a:xfrm>
            <a:off x="7874601" y="461436"/>
            <a:ext cx="2095183" cy="3209764"/>
            <a:chOff x="4763275" y="3122941"/>
            <a:chExt cx="1354282" cy="1836631"/>
          </a:xfrm>
        </p:grpSpPr>
        <p:sp>
          <p:nvSpPr>
            <p:cNvPr id="38" name="Rectangle 37"/>
            <p:cNvSpPr/>
            <p:nvPr/>
          </p:nvSpPr>
          <p:spPr>
            <a:xfrm>
              <a:off x="4763275" y="3122941"/>
              <a:ext cx="135428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Understand the comfort zone</a:t>
              </a:r>
              <a:endParaRPr lang="en-US" sz="2856" dirty="0">
                <a:solidFill>
                  <a:prstClr val="white"/>
                </a:solidFill>
                <a:latin typeface="+mj-lt"/>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42" name="Group 41"/>
          <p:cNvGrpSpPr/>
          <p:nvPr/>
        </p:nvGrpSpPr>
        <p:grpSpPr>
          <a:xfrm>
            <a:off x="9297817" y="3380657"/>
            <a:ext cx="3030985" cy="3490240"/>
            <a:chOff x="1592484" y="3505200"/>
            <a:chExt cx="1630775" cy="1345978"/>
          </a:xfrm>
          <a:solidFill>
            <a:schemeClr val="accent6">
              <a:lumMod val="75000"/>
            </a:schemeClr>
          </a:solidFill>
        </p:grpSpPr>
        <p:sp>
          <p:nvSpPr>
            <p:cNvPr id="43" name="Right Arrow 42"/>
            <p:cNvSpPr/>
            <p:nvPr/>
          </p:nvSpPr>
          <p:spPr>
            <a:xfrm>
              <a:off x="1592484" y="3505200"/>
              <a:ext cx="1630775" cy="1066800"/>
            </a:xfrm>
            <a:prstGeom prst="rightArrow">
              <a:avLst/>
            </a:prstGeom>
            <a:solidFill>
              <a:srgbClr val="009E49"/>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Show me!</a:t>
              </a:r>
              <a:endParaRPr lang="en-US" sz="2856" dirty="0">
                <a:solidFill>
                  <a:prstClr val="white"/>
                </a:solidFill>
                <a:latin typeface="+mj-lt"/>
                <a:ea typeface="Segoe UI" pitchFamily="34" charset="0"/>
                <a:cs typeface="Segoe UI" pitchFamily="34" charset="0"/>
              </a:endParaRPr>
            </a:p>
          </p:txBody>
        </p:sp>
        <p:grpSp>
          <p:nvGrpSpPr>
            <p:cNvPr id="44" name="Group 43"/>
            <p:cNvGrpSpPr/>
            <p:nvPr/>
          </p:nvGrpSpPr>
          <p:grpSpPr>
            <a:xfrm>
              <a:off x="1981200" y="4311206"/>
              <a:ext cx="533400" cy="539972"/>
              <a:chOff x="990600" y="1908810"/>
              <a:chExt cx="533400" cy="539972"/>
            </a:xfrm>
            <a:grpFill/>
          </p:grpSpPr>
          <p:cxnSp>
            <p:nvCxnSpPr>
              <p:cNvPr id="45" name="Straight Connector 44"/>
              <p:cNvCxnSpPr/>
              <p:nvPr/>
            </p:nvCxnSpPr>
            <p:spPr>
              <a:xfrm>
                <a:off x="1257300" y="1908810"/>
                <a:ext cx="0" cy="519208"/>
              </a:xfrm>
              <a:prstGeom prst="line">
                <a:avLst/>
              </a:prstGeom>
              <a:grpFill/>
              <a:ln w="38100"/>
            </p:spPr>
            <p:style>
              <a:lnRef idx="1">
                <a:schemeClr val="dk1"/>
              </a:lnRef>
              <a:fillRef idx="0">
                <a:schemeClr val="dk1"/>
              </a:fillRef>
              <a:effectRef idx="0">
                <a:schemeClr val="dk1"/>
              </a:effectRef>
              <a:fontRef idx="minor">
                <a:schemeClr val="tx1"/>
              </a:fontRef>
            </p:style>
          </p:cxnSp>
          <p:sp>
            <p:nvSpPr>
              <p:cNvPr id="46" name="Oval 45"/>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Tree>
    <p:extLst>
      <p:ext uri="{BB962C8B-B14F-4D97-AF65-F5344CB8AC3E}">
        <p14:creationId xmlns:p14="http://schemas.microsoft.com/office/powerpoint/2010/main" val="38398715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3" y="-7440"/>
            <a:ext cx="12434711" cy="6987107"/>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16</a:t>
            </a:fld>
            <a:endParaRPr lang="en-US" dirty="0"/>
          </a:p>
        </p:txBody>
      </p:sp>
      <p:sp>
        <p:nvSpPr>
          <p:cNvPr id="7" name="Rectangle 6"/>
          <p:cNvSpPr/>
          <p:nvPr/>
        </p:nvSpPr>
        <p:spPr>
          <a:xfrm>
            <a:off x="389466" y="1709772"/>
            <a:ext cx="6217356"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a:latin typeface="+mj-lt"/>
              </a:rPr>
              <a:t>Which existing business processes would benefit from social capabilities?</a:t>
            </a:r>
          </a:p>
          <a:p>
            <a:endParaRPr lang="en-US" sz="5400" dirty="0">
              <a:latin typeface="+mj-lt"/>
            </a:endParaRPr>
          </a:p>
        </p:txBody>
      </p:sp>
      <p:sp>
        <p:nvSpPr>
          <p:cNvPr id="8" name="Rectangle 7"/>
          <p:cNvSpPr/>
          <p:nvPr/>
        </p:nvSpPr>
        <p:spPr>
          <a:xfrm>
            <a:off x="6762256" y="1709772"/>
            <a:ext cx="4274432" cy="4863473"/>
          </a:xfrm>
          <a:prstGeom prst="rect">
            <a:avLst/>
          </a:prstGeom>
          <a:solidFill>
            <a:schemeClr val="accent5">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186521" tIns="373041" rtlCol="0" anchor="t" anchorCtr="0"/>
          <a:lstStyle/>
          <a:p>
            <a:pPr marL="0" lvl="1"/>
            <a:r>
              <a:rPr lang="en-US" sz="5400" dirty="0">
                <a:latin typeface="+mj-lt"/>
              </a:rPr>
              <a:t>How will you measure success?</a:t>
            </a:r>
          </a:p>
        </p:txBody>
      </p:sp>
      <p:sp>
        <p:nvSpPr>
          <p:cNvPr id="9" name="Rectangle 8"/>
          <p:cNvSpPr/>
          <p:nvPr/>
        </p:nvSpPr>
        <p:spPr bwMode="auto">
          <a:xfrm>
            <a:off x="156315" y="155433"/>
            <a:ext cx="11914018" cy="1055853"/>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identify the business problem</a:t>
            </a: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5303462"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400" dirty="0">
                <a:latin typeface="+mj-lt"/>
              </a:rPr>
              <a:t>We collaborate in the</a:t>
            </a:r>
            <a:r>
              <a:rPr lang="en-US" sz="4400" b="1" dirty="0">
                <a:latin typeface="+mj-lt"/>
              </a:rPr>
              <a:t> context </a:t>
            </a:r>
            <a:r>
              <a:rPr lang="en-US" sz="4400" dirty="0">
                <a:latin typeface="+mj-lt"/>
              </a:rPr>
              <a:t>of a business activity, process, or task.</a:t>
            </a:r>
          </a:p>
          <a:p>
            <a:endParaRPr lang="en-US" sz="4400" dirty="0">
              <a:latin typeface="+mj-lt"/>
            </a:endParaRPr>
          </a:p>
          <a:p>
            <a:r>
              <a:rPr lang="en-US" sz="4400" dirty="0">
                <a:latin typeface="+mj-lt"/>
              </a:rPr>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Which use cases? </a:t>
            </a:r>
            <a:r>
              <a:rPr lang="en-US" sz="3600" dirty="0" smtClean="0"/>
              <a:t>Critical moments of engagement, processes with bottlenecks, processes with lots of exceptions</a:t>
            </a:r>
            <a:endParaRPr lang="en-US" sz="3600" dirty="0"/>
          </a:p>
        </p:txBody>
      </p:sp>
      <p:grpSp>
        <p:nvGrpSpPr>
          <p:cNvPr id="19" name="Group 18"/>
          <p:cNvGrpSpPr/>
          <p:nvPr/>
        </p:nvGrpSpPr>
        <p:grpSpPr>
          <a:xfrm>
            <a:off x="3192512" y="1660734"/>
            <a:ext cx="2934286" cy="4754827"/>
            <a:chOff x="3192512" y="1851360"/>
            <a:chExt cx="2934286" cy="4754827"/>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362261"/>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Engineer struggling with a problem</a:t>
              </a:r>
            </a:p>
          </p:txBody>
        </p:sp>
      </p:grpSp>
      <p:grpSp>
        <p:nvGrpSpPr>
          <p:cNvPr id="21" name="Group 20"/>
          <p:cNvGrpSpPr/>
          <p:nvPr/>
        </p:nvGrpSpPr>
        <p:grpSpPr>
          <a:xfrm>
            <a:off x="6218237" y="1657317"/>
            <a:ext cx="2926048" cy="4754829"/>
            <a:chOff x="6218237" y="1847943"/>
            <a:chExt cx="2926048" cy="475482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35884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Project Manager looking for the most qualified resources for a project</a:t>
              </a:r>
            </a:p>
          </p:txBody>
        </p:sp>
      </p:grpSp>
      <p:grpSp>
        <p:nvGrpSpPr>
          <p:cNvPr id="23" name="Group 22"/>
          <p:cNvGrpSpPr/>
          <p:nvPr/>
        </p:nvGrpSpPr>
        <p:grpSpPr>
          <a:xfrm>
            <a:off x="9227487" y="1660733"/>
            <a:ext cx="2936716" cy="4754829"/>
            <a:chOff x="9227487" y="1851359"/>
            <a:chExt cx="2936716" cy="4754829"/>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Services agent working trying to solve a customer </a:t>
              </a:r>
              <a:r>
                <a:rPr lang="en-US" sz="2800" dirty="0" smtClean="0">
                  <a:solidFill>
                    <a:schemeClr val="tx1"/>
                  </a:solidFill>
                </a:rPr>
                <a:t>problem</a:t>
              </a:r>
            </a:p>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Field feedback to HQ</a:t>
              </a:r>
              <a:endParaRPr lang="en-US" sz="2800" dirty="0">
                <a:solidFill>
                  <a:schemeClr val="tx1"/>
                </a:solidFill>
              </a:endParaRPr>
            </a:p>
          </p:txBody>
        </p:sp>
      </p:grpSp>
      <p:grpSp>
        <p:nvGrpSpPr>
          <p:cNvPr id="18" name="Group 17"/>
          <p:cNvGrpSpPr/>
          <p:nvPr/>
        </p:nvGrpSpPr>
        <p:grpSpPr>
          <a:xfrm>
            <a:off x="166788" y="1657317"/>
            <a:ext cx="2942523" cy="4758245"/>
            <a:chOff x="166788" y="1847943"/>
            <a:chExt cx="2942523" cy="4758245"/>
          </a:xfrm>
        </p:grpSpPr>
        <p:sp>
          <p:nvSpPr>
            <p:cNvPr id="4" name="Rectangle 3"/>
            <p:cNvSpPr/>
            <p:nvPr/>
          </p:nvSpPr>
          <p:spPr bwMode="auto">
            <a:xfrm>
              <a:off x="183263" y="3243926"/>
              <a:ext cx="2926048" cy="3362262"/>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800" dirty="0" smtClean="0">
                  <a:solidFill>
                    <a:schemeClr val="tx1"/>
                  </a:solidFill>
                </a:rPr>
                <a:t>Sales team training and mentoring</a:t>
              </a:r>
              <a:endParaRPr lang="en-US" sz="28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82169746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Feedback to HQ</a:t>
            </a:r>
            <a:endParaRPr lang="en-US" dirty="0"/>
          </a:p>
        </p:txBody>
      </p:sp>
      <p:sp>
        <p:nvSpPr>
          <p:cNvPr id="3" name="Rectangle 2"/>
          <p:cNvSpPr/>
          <p:nvPr/>
        </p:nvSpPr>
        <p:spPr>
          <a:xfrm>
            <a:off x="771382" y="5179132"/>
            <a:ext cx="5133136" cy="584775"/>
          </a:xfrm>
          <a:prstGeom prst="rect">
            <a:avLst/>
          </a:prstGeom>
        </p:spPr>
        <p:txBody>
          <a:bodyPr wrap="none">
            <a:spAutoFit/>
          </a:bodyPr>
          <a:lstStyle/>
          <a:p>
            <a:r>
              <a:rPr lang="en-US" sz="3200" dirty="0">
                <a:latin typeface="+mj-lt"/>
                <a:ea typeface="Times New Roman" panose="02020603050405020304" pitchFamily="18" charset="0"/>
              </a:rPr>
              <a:t>https://vimeo.com/70377670</a:t>
            </a:r>
            <a:endParaRPr lang="en-US" sz="3200" dirty="0">
              <a:latin typeface="+mj-lt"/>
            </a:endParaRPr>
          </a:p>
        </p:txBody>
      </p:sp>
      <p:sp>
        <p:nvSpPr>
          <p:cNvPr id="4" name="TextBox 3"/>
          <p:cNvSpPr txBox="1"/>
          <p:nvPr/>
        </p:nvSpPr>
        <p:spPr>
          <a:xfrm>
            <a:off x="6401115" y="2343449"/>
            <a:ext cx="5486340" cy="2289858"/>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latin typeface="+mj-lt"/>
              </a:rPr>
              <a:t>Launch video that provides a scenario for users – to help provide context for using Yammer</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458" y="1989303"/>
            <a:ext cx="5394984" cy="2998150"/>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7498383" y="249236"/>
            <a:ext cx="4524375" cy="1009650"/>
          </a:xfrm>
          <a:prstGeom prst="rect">
            <a:avLst/>
          </a:prstGeom>
        </p:spPr>
      </p:pic>
    </p:spTree>
    <p:extLst>
      <p:ext uri="{BB962C8B-B14F-4D97-AF65-F5344CB8AC3E}">
        <p14:creationId xmlns:p14="http://schemas.microsoft.com/office/powerpoint/2010/main" val="33630318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lang="en-US" smtClean="0">
                <a:solidFill>
                  <a:srgbClr val="1F497D"/>
                </a:solidFill>
              </a:rPr>
              <a:pPr/>
              <a:t>2</a:t>
            </a:fld>
            <a:endParaRPr lang="en-US" dirty="0">
              <a:solidFill>
                <a:srgbClr val="1F497D"/>
              </a:solidFill>
            </a:endParaRPr>
          </a:p>
        </p:txBody>
      </p:sp>
      <p:sp>
        <p:nvSpPr>
          <p:cNvPr id="3" name="Title 2"/>
          <p:cNvSpPr>
            <a:spLocks noGrp="1"/>
          </p:cNvSpPr>
          <p:nvPr>
            <p:ph type="title" idx="4294967295"/>
          </p:nvPr>
        </p:nvSpPr>
        <p:spPr>
          <a:xfrm>
            <a:off x="274702" y="286088"/>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631" y="3202582"/>
            <a:ext cx="1559664" cy="2079552"/>
          </a:xfrm>
          <a:prstGeom prst="rect">
            <a:avLst/>
          </a:prstGeom>
          <a:noFill/>
          <a:ln w="9525">
            <a:noFill/>
            <a:miter lim="800000"/>
            <a:headEnd/>
            <a:tailEnd/>
          </a:ln>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3303" y="3210162"/>
            <a:ext cx="1536020" cy="205858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6330" y="3214356"/>
            <a:ext cx="1618357" cy="2054390"/>
          </a:xfrm>
          <a:prstGeom prst="rect">
            <a:avLst/>
          </a:prstGeom>
        </p:spPr>
      </p:pic>
      <p:sp>
        <p:nvSpPr>
          <p:cNvPr id="11" name="Rectangle 10"/>
          <p:cNvSpPr/>
          <p:nvPr/>
        </p:nvSpPr>
        <p:spPr>
          <a:xfrm>
            <a:off x="277534"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President, Susan Hanley LLC</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Led national Portals, Management Collaboration, and Content practice for Dell</a:t>
            </a:r>
          </a:p>
          <a:p>
            <a:pPr marL="291430" indent="-291430" defTabSz="932597">
              <a:buFont typeface="Arial" pitchFamily="34" charset="0"/>
              <a:buChar char="•"/>
            </a:pPr>
            <a:r>
              <a:rPr lang="en-US" sz="1836" dirty="0">
                <a:solidFill>
                  <a:prstClr val="white"/>
                </a:solidFill>
                <a:latin typeface="Segoe UI Light" panose="020B0502040204020203" pitchFamily="34" charset="0"/>
                <a:cs typeface="Segoe UI Light" panose="020B0502040204020203" pitchFamily="34" charset="0"/>
              </a:rPr>
              <a:t>Director of Knowledge Management at American Management Systems</a:t>
            </a:r>
          </a:p>
        </p:txBody>
      </p:sp>
      <p:sp>
        <p:nvSpPr>
          <p:cNvPr id="12" name="Rectangle 11"/>
          <p:cNvSpPr/>
          <p:nvPr/>
        </p:nvSpPr>
        <p:spPr>
          <a:xfrm>
            <a:off x="5107443"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Information Architecture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User Adoption</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Governance</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Metrics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Knowledge Management</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Intranets &amp; Portals</a:t>
            </a:r>
          </a:p>
          <a:p>
            <a:pPr marL="291436" indent="-291436" defTabSz="932597">
              <a:buFont typeface="Arial" panose="020B0604020202020204" pitchFamily="34" charset="0"/>
              <a:buChar char="•"/>
            </a:pPr>
            <a:r>
              <a:rPr lang="en-US" sz="2244" dirty="0">
                <a:solidFill>
                  <a:prstClr val="white"/>
                </a:solidFill>
                <a:latin typeface="Segoe UI Light" panose="020B0502040204020203" pitchFamily="34" charset="0"/>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defTabSz="932597"/>
              <a:r>
                <a:rPr lang="en-US" sz="2448" dirty="0" err="1">
                  <a:solidFill>
                    <a:prstClr val="black"/>
                  </a:solidFill>
                </a:rPr>
                <a:t>susanhanley</a:t>
              </a:r>
              <a:endParaRPr lang="en-US" sz="2448" dirty="0">
                <a:solidFill>
                  <a:prstClr val="black"/>
                </a:solidFill>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defTabSz="932597"/>
              <a:r>
                <a:rPr lang="en-US" sz="2448" dirty="0">
                  <a:solidFill>
                    <a:prstClr val="black"/>
                  </a:solidFill>
                </a:rPr>
                <a:t>sue@susanhanley.com</a:t>
              </a:r>
            </a:p>
          </p:txBody>
        </p:sp>
        <p:pic>
          <p:nvPicPr>
            <p:cNvPr id="19" name="Picture 18"/>
            <p:cNvPicPr>
              <a:picLocks noChangeAspect="1"/>
            </p:cNvPicPr>
            <p:nvPr/>
          </p:nvPicPr>
          <p:blipFill>
            <a:blip r:embed="rId7" cstate="email">
              <a:extLst>
                <a:ext uri="{BEBA8EAE-BF5A-486C-A8C5-ECC9F3942E4B}">
                  <a14:imgProps xmlns:a14="http://schemas.microsoft.com/office/drawing/2010/main">
                    <a14:imgLayer r:embed="rId8">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defTabSz="932597"/>
            <a:r>
              <a:rPr lang="en-US" sz="2448" dirty="0">
                <a:solidFill>
                  <a:prstClr val="black"/>
                </a:solidFill>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defTabSz="932597"/>
              <a:r>
                <a:rPr lang="en-US" sz="2448" dirty="0">
                  <a:solidFill>
                    <a:prstClr val="black"/>
                  </a:solidFill>
                  <a:cs typeface="Segoe UI Light" panose="020B0502040204020203" pitchFamily="34" charset="0"/>
                </a:rPr>
                <a:t>www.susanhanley.com</a:t>
              </a:r>
            </a:p>
          </p:txBody>
        </p:sp>
        <p:pic>
          <p:nvPicPr>
            <p:cNvPr id="25" name="Picture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50291" y="1320472"/>
            <a:ext cx="4369845" cy="3948274"/>
          </a:xfrm>
          <a:prstGeom prst="rect">
            <a:avLst/>
          </a:prstGeom>
        </p:spPr>
      </p:pic>
      <p:pic>
        <p:nvPicPr>
          <p:cNvPr id="6" name="Picture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spTree>
    <p:extLst>
      <p:ext uri="{BB962C8B-B14F-4D97-AF65-F5344CB8AC3E}">
        <p14:creationId xmlns:p14="http://schemas.microsoft.com/office/powerpoint/2010/main" val="302179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Onboarding</a:t>
            </a:r>
            <a:endParaRPr lang="en-US" dirty="0"/>
          </a:p>
        </p:txBody>
      </p:sp>
      <p:grpSp>
        <p:nvGrpSpPr>
          <p:cNvPr id="6" name="Group 5"/>
          <p:cNvGrpSpPr/>
          <p:nvPr/>
        </p:nvGrpSpPr>
        <p:grpSpPr>
          <a:xfrm>
            <a:off x="274639" y="1485604"/>
            <a:ext cx="10781808" cy="5299290"/>
            <a:chOff x="75286" y="2036128"/>
            <a:chExt cx="10781808" cy="5299290"/>
          </a:xfrm>
        </p:grpSpPr>
        <p:sp>
          <p:nvSpPr>
            <p:cNvPr id="7" name="Rectangle 6"/>
            <p:cNvSpPr/>
            <p:nvPr/>
          </p:nvSpPr>
          <p:spPr bwMode="auto">
            <a:xfrm>
              <a:off x="1692007" y="2036128"/>
              <a:ext cx="9052461" cy="428248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182880" rIns="365760" bIns="182880" numCol="1" rtlCol="0" anchor="ctr" anchorCtr="0" compatLnSpc="1">
              <a:prstTxWarp prst="textNoShape">
                <a:avLst/>
              </a:prstTxWarp>
            </a:bodyPr>
            <a:lstStyle/>
            <a:p>
              <a:pPr>
                <a:lnSpc>
                  <a:spcPct val="90000"/>
                </a:lnSpc>
                <a:spcAft>
                  <a:spcPts val="340"/>
                </a:spcAft>
                <a:defRPr/>
              </a:pPr>
              <a:r>
                <a:rPr lang="en-US" sz="3600" dirty="0" err="1">
                  <a:solidFill>
                    <a:schemeClr val="bg1"/>
                  </a:solidFill>
                  <a:latin typeface="Segoe UI Light" pitchFamily="34" charset="0"/>
                </a:rPr>
                <a:t>Paycor</a:t>
              </a:r>
              <a:r>
                <a:rPr lang="en-US" sz="3600" dirty="0">
                  <a:solidFill>
                    <a:schemeClr val="bg1"/>
                  </a:solidFill>
                  <a:latin typeface="Segoe UI Light" pitchFamily="34" charset="0"/>
                </a:rPr>
                <a:t> </a:t>
              </a:r>
              <a:r>
                <a:rPr lang="en-US" sz="3600" dirty="0" smtClean="0">
                  <a:solidFill>
                    <a:schemeClr val="bg1"/>
                  </a:solidFill>
                  <a:latin typeface="Segoe UI Light" pitchFamily="34" charset="0"/>
                </a:rPr>
                <a:t>Inc said </a:t>
              </a:r>
              <a:r>
                <a:rPr lang="en-US" sz="3600" dirty="0">
                  <a:solidFill>
                    <a:schemeClr val="bg1"/>
                  </a:solidFill>
                  <a:latin typeface="Segoe UI Light" pitchFamily="34" charset="0"/>
                </a:rPr>
                <a:t>it would have forecast $2 million more in 2015 revenue if it had hit its 2014 hiring goals for new sales reps in 2014. </a:t>
              </a:r>
              <a:r>
                <a:rPr lang="en-US" sz="3600" b="1" dirty="0">
                  <a:solidFill>
                    <a:schemeClr val="bg1"/>
                  </a:solidFill>
                  <a:latin typeface="Segoe UI Light" pitchFamily="34" charset="0"/>
                </a:rPr>
                <a:t>The time spent bringing new reps up to speed means the company doesn’t see the full benefit of their productivity until </a:t>
              </a:r>
              <a:r>
                <a:rPr lang="en-US" sz="3600" b="1" u="sng" dirty="0">
                  <a:solidFill>
                    <a:schemeClr val="bg1"/>
                  </a:solidFill>
                  <a:latin typeface="Segoe UI Light" pitchFamily="34" charset="0"/>
                </a:rPr>
                <a:t>12 to 18 months into their tenure</a:t>
              </a:r>
              <a:r>
                <a:rPr lang="en-US" sz="3600" dirty="0" smtClean="0">
                  <a:solidFill>
                    <a:schemeClr val="bg1"/>
                  </a:solidFill>
                  <a:latin typeface="Segoe UI Light" pitchFamily="34" charset="0"/>
                </a:rPr>
                <a:t>.</a:t>
              </a:r>
            </a:p>
          </p:txBody>
        </p:sp>
        <p:sp>
          <p:nvSpPr>
            <p:cNvPr id="8" name="Rectangle 7"/>
            <p:cNvSpPr/>
            <p:nvPr/>
          </p:nvSpPr>
          <p:spPr>
            <a:xfrm>
              <a:off x="75286" y="6966086"/>
              <a:ext cx="10781808" cy="369332"/>
            </a:xfrm>
            <a:prstGeom prst="rect">
              <a:avLst/>
            </a:prstGeom>
          </p:spPr>
          <p:txBody>
            <a:bodyPr wrap="square">
              <a:spAutoFit/>
            </a:bodyPr>
            <a:lstStyle/>
            <a:p>
              <a:r>
                <a:rPr lang="en-US" dirty="0"/>
                <a:t>Source: http://www.wsj.com/articles/why-its-so-hard-to-fill-sales-jobs-1423002730</a:t>
              </a:r>
            </a:p>
          </p:txBody>
        </p:sp>
      </p:grpSp>
      <p:pic>
        <p:nvPicPr>
          <p:cNvPr id="11" name="Picture 10"/>
          <p:cNvPicPr>
            <a:picLocks noChangeAspect="1"/>
          </p:cNvPicPr>
          <p:nvPr/>
        </p:nvPicPr>
        <p:blipFill>
          <a:blip r:embed="rId3"/>
          <a:stretch>
            <a:fillRect/>
          </a:stretch>
        </p:blipFill>
        <p:spPr>
          <a:xfrm>
            <a:off x="9432221" y="201611"/>
            <a:ext cx="1657350" cy="1104900"/>
          </a:xfrm>
          <a:prstGeom prst="rect">
            <a:avLst/>
          </a:prstGeom>
        </p:spPr>
      </p:pic>
    </p:spTree>
    <p:extLst>
      <p:ext uri="{BB962C8B-B14F-4D97-AF65-F5344CB8AC3E}">
        <p14:creationId xmlns:p14="http://schemas.microsoft.com/office/powerpoint/2010/main" val="272939038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21</a:t>
            </a:fld>
            <a:endParaRPr kumimoji="0"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3307" y="-1"/>
            <a:ext cx="7322286" cy="6994526"/>
          </a:xfrm>
          <a:prstGeom prst="rect">
            <a:avLst/>
          </a:prstGeom>
        </p:spPr>
      </p:pic>
      <p:sp>
        <p:nvSpPr>
          <p:cNvPr id="6" name="Rectangle 5"/>
          <p:cNvSpPr/>
          <p:nvPr/>
        </p:nvSpPr>
        <p:spPr>
          <a:xfrm>
            <a:off x="882" y="-1"/>
            <a:ext cx="5112426" cy="699452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mj-lt"/>
              </a:rPr>
              <a:t>#2 Understand your culture</a:t>
            </a:r>
            <a:endParaRPr lang="en-US" sz="5400" dirty="0">
              <a:latin typeface="+mj-lt"/>
            </a:endParaRPr>
          </a:p>
        </p:txBody>
      </p:sp>
      <p:grpSp>
        <p:nvGrpSpPr>
          <p:cNvPr id="8" name="Group 7"/>
          <p:cNvGrpSpPr/>
          <p:nvPr/>
        </p:nvGrpSpPr>
        <p:grpSpPr>
          <a:xfrm>
            <a:off x="217205" y="1004413"/>
            <a:ext cx="11471630" cy="5832842"/>
            <a:chOff x="-4969499" y="984808"/>
            <a:chExt cx="11247717" cy="5718991"/>
          </a:xfrm>
        </p:grpSpPr>
        <p:sp>
          <p:nvSpPr>
            <p:cNvPr id="7" name="Rectangle 6"/>
            <p:cNvSpPr/>
            <p:nvPr/>
          </p:nvSpPr>
          <p:spPr>
            <a:xfrm>
              <a:off x="563218" y="984808"/>
              <a:ext cx="5715000" cy="4572000"/>
            </a:xfrm>
            <a:prstGeom prst="rect">
              <a:avLst/>
            </a:prstGeom>
            <a:solidFill>
              <a:srgbClr val="FE62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a:t>
              </a:r>
              <a:r>
                <a:rPr lang="en-US" sz="4080" i="1" dirty="0">
                  <a:latin typeface="+mj-lt"/>
                </a:rPr>
                <a:t>The greatest benefits will be realized by organizations that have or can develop open, non-hierarchical, knowledge sharing cultures.”</a:t>
              </a:r>
            </a:p>
          </p:txBody>
        </p:sp>
        <p:sp>
          <p:nvSpPr>
            <p:cNvPr id="4" name="Rectangle 3"/>
            <p:cNvSpPr/>
            <p:nvPr/>
          </p:nvSpPr>
          <p:spPr>
            <a:xfrm>
              <a:off x="-4969499" y="5782271"/>
              <a:ext cx="4588436" cy="921528"/>
            </a:xfrm>
            <a:prstGeom prst="rect">
              <a:avLst/>
            </a:prstGeom>
          </p:spPr>
          <p:txBody>
            <a:bodyPr wrap="square">
              <a:spAutoFit/>
            </a:bodyPr>
            <a:lstStyle/>
            <a:p>
              <a:r>
                <a:rPr lang="en-US" sz="1836" dirty="0">
                  <a:solidFill>
                    <a:schemeClr val="bg1"/>
                  </a:solidFill>
                </a:rPr>
                <a:t>McKinsey Global Initiative: “The social economy: Unlocking value and productivity through social technologies,” July 2012.</a:t>
              </a:r>
            </a:p>
          </p:txBody>
        </p:sp>
      </p:grpSp>
    </p:spTree>
    <p:extLst>
      <p:ext uri="{BB962C8B-B14F-4D97-AF65-F5344CB8AC3E}">
        <p14:creationId xmlns:p14="http://schemas.microsoft.com/office/powerpoint/2010/main" val="99793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Case Study: Aligning and creating the right culture – in the context of a critical decision</a:t>
            </a:r>
            <a:endParaRPr lang="en-US" sz="4400" dirty="0"/>
          </a:p>
        </p:txBody>
      </p:sp>
      <p:sp>
        <p:nvSpPr>
          <p:cNvPr id="6" name="Text Placeholder 5"/>
          <p:cNvSpPr>
            <a:spLocks noGrp="1"/>
          </p:cNvSpPr>
          <p:nvPr>
            <p:ph type="body" sz="quarter" idx="10"/>
          </p:nvPr>
        </p:nvSpPr>
        <p:spPr>
          <a:xfrm>
            <a:off x="274639" y="1655353"/>
            <a:ext cx="5486399" cy="5133713"/>
          </a:xfrm>
        </p:spPr>
        <p:txBody>
          <a:bodyPr/>
          <a:lstStyle/>
          <a:p>
            <a:r>
              <a:rPr lang="en-US" smtClean="0"/>
              <a:t>Organizational Goals</a:t>
            </a:r>
          </a:p>
          <a:p>
            <a:r>
              <a:rPr lang="en-US" b="1" smtClean="0">
                <a:solidFill>
                  <a:srgbClr val="000000"/>
                </a:solidFill>
              </a:rPr>
              <a:t>Minimize cost and risk of reinventing the wheel</a:t>
            </a:r>
            <a:r>
              <a:rPr lang="en-US" smtClean="0">
                <a:solidFill>
                  <a:srgbClr val="000000"/>
                </a:solidFill>
              </a:rPr>
              <a:t> in a global organization</a:t>
            </a:r>
          </a:p>
          <a:p>
            <a:r>
              <a:rPr lang="en-US" b="1" smtClean="0">
                <a:solidFill>
                  <a:srgbClr val="000000"/>
                </a:solidFill>
              </a:rPr>
              <a:t>Build inventory of best practices </a:t>
            </a:r>
            <a:r>
              <a:rPr lang="en-US" smtClean="0">
                <a:solidFill>
                  <a:srgbClr val="000000"/>
                </a:solidFill>
              </a:rPr>
              <a:t>and expertise on core topics</a:t>
            </a:r>
          </a:p>
          <a:p>
            <a:r>
              <a:rPr lang="en-US" b="1" smtClean="0">
                <a:solidFill>
                  <a:srgbClr val="000000"/>
                </a:solidFill>
              </a:rPr>
              <a:t>Leverage expertise </a:t>
            </a:r>
            <a:r>
              <a:rPr lang="en-US" smtClean="0">
                <a:solidFill>
                  <a:srgbClr val="000000"/>
                </a:solidFill>
              </a:rPr>
              <a:t>across the globe</a:t>
            </a:r>
            <a:endParaRPr lang="en-US" dirty="0">
              <a:solidFill>
                <a:srgbClr val="000000"/>
              </a:solidFill>
            </a:endParaRPr>
          </a:p>
        </p:txBody>
      </p:sp>
      <p:sp>
        <p:nvSpPr>
          <p:cNvPr id="7" name="Text Placeholder 6"/>
          <p:cNvSpPr>
            <a:spLocks noGrp="1"/>
          </p:cNvSpPr>
          <p:nvPr>
            <p:ph type="body" sz="quarter" idx="11"/>
          </p:nvPr>
        </p:nvSpPr>
        <p:spPr>
          <a:xfrm>
            <a:off x="6675439" y="1655353"/>
            <a:ext cx="5486399" cy="1834348"/>
          </a:xfrm>
        </p:spPr>
        <p:txBody>
          <a:bodyPr/>
          <a:lstStyle/>
          <a:p>
            <a:r>
              <a:rPr lang="en-US" smtClean="0"/>
              <a:t>Solution</a:t>
            </a:r>
          </a:p>
          <a:p>
            <a:r>
              <a:rPr lang="en-US" smtClean="0">
                <a:solidFill>
                  <a:srgbClr val="000000"/>
                </a:solidFill>
              </a:rPr>
              <a:t>Topic-focused Communities of Practice</a:t>
            </a:r>
            <a:endParaRPr lang="en-US" dirty="0">
              <a:solidFill>
                <a:srgbClr val="000000"/>
              </a:solidFill>
            </a:endParaRPr>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638" y="5417481"/>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91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23</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276520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24</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3200" dirty="0">
                <a:latin typeface="+mj-lt"/>
              </a:rPr>
              <a:t>Benefit: Solutions offset the </a:t>
            </a:r>
            <a:r>
              <a:rPr lang="en-US" sz="3200" b="1" dirty="0">
                <a:latin typeface="+mj-lt"/>
              </a:rPr>
              <a:t>risk of losing $120,000 </a:t>
            </a:r>
            <a:r>
              <a:rPr lang="en-US" sz="3200" dirty="0">
                <a:latin typeface="+mj-lt"/>
              </a:rPr>
              <a:t>of pre-commercial seed value.</a:t>
            </a:r>
          </a:p>
          <a:p>
            <a:endParaRPr lang="en-US" sz="3200" dirty="0">
              <a:latin typeface="+mj-lt"/>
            </a:endParaRPr>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201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25</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latin typeface="+mj-lt"/>
              </a:rPr>
              <a:t>Senior manager’s email made it not only safe to ask questions – but admirable.</a:t>
            </a:r>
          </a:p>
          <a:p>
            <a:pPr marL="291436" indent="-291436">
              <a:buFont typeface="Arial" panose="020B0604020202020204" pitchFamily="34" charset="0"/>
              <a:buChar char="•"/>
            </a:pPr>
            <a:r>
              <a:rPr lang="en-US" sz="2856" dirty="0">
                <a:latin typeface="+mj-lt"/>
              </a:rPr>
              <a:t>Community became one of the busiest in the company.</a:t>
            </a:r>
          </a:p>
          <a:p>
            <a:pPr marL="291436" indent="-291436">
              <a:buFont typeface="Arial" panose="020B0604020202020204" pitchFamily="34" charset="0"/>
              <a:buChar char="•"/>
            </a:pPr>
            <a:r>
              <a:rPr lang="en-US" sz="2856" dirty="0">
                <a:latin typeface="+mj-lt"/>
              </a:rPr>
              <a:t>Other communities </a:t>
            </a:r>
            <a:r>
              <a:rPr lang="en-US" sz="2856" dirty="0" smtClean="0">
                <a:latin typeface="+mj-lt"/>
              </a:rPr>
              <a:t>follow </a:t>
            </a:r>
            <a:r>
              <a:rPr lang="en-US" sz="2856" dirty="0">
                <a:latin typeface="+mj-lt"/>
              </a:rPr>
              <a:t>the lead – taking a cue from what worked and what was </a:t>
            </a:r>
            <a:r>
              <a:rPr lang="en-US" sz="2856" dirty="0" smtClean="0">
                <a:latin typeface="+mj-lt"/>
              </a:rPr>
              <a:t>recognized and valued.</a:t>
            </a:r>
            <a:endParaRPr lang="en-US" sz="2856" dirty="0">
              <a:latin typeface="+mj-lt"/>
            </a:endParaRPr>
          </a:p>
          <a:p>
            <a:pPr marL="291436" indent="-291436">
              <a:buFont typeface="Arial" panose="020B0604020202020204" pitchFamily="34" charset="0"/>
              <a:buChar char="•"/>
            </a:pPr>
            <a:endParaRPr lang="en-US" sz="2856" dirty="0">
              <a:latin typeface="+mj-lt"/>
            </a:endParaRPr>
          </a:p>
        </p:txBody>
      </p:sp>
    </p:spTree>
    <p:extLst>
      <p:ext uri="{BB962C8B-B14F-4D97-AF65-F5344CB8AC3E}">
        <p14:creationId xmlns:p14="http://schemas.microsoft.com/office/powerpoint/2010/main" val="1300129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2617" y="1520578"/>
            <a:ext cx="3477056" cy="4739405"/>
            <a:chOff x="533400" y="1066800"/>
            <a:chExt cx="3409188" cy="464689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133600"/>
              <a:ext cx="3409188" cy="3580097"/>
            </a:xfrm>
            <a:prstGeom prst="rect">
              <a:avLst/>
            </a:prstGeom>
          </p:spPr>
        </p:pic>
        <p:sp>
          <p:nvSpPr>
            <p:cNvPr id="4" name="Rectangle 3"/>
            <p:cNvSpPr/>
            <p:nvPr/>
          </p:nvSpPr>
          <p:spPr>
            <a:xfrm>
              <a:off x="533400" y="1066800"/>
              <a:ext cx="3409188" cy="1066800"/>
            </a:xfrm>
            <a:prstGeom prst="rect">
              <a:avLst/>
            </a:prstGeom>
            <a:solidFill>
              <a:srgbClr val="F93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latin typeface="+mj-lt"/>
                </a:rPr>
                <a:t>Do you have a hero culture?</a:t>
              </a:r>
            </a:p>
          </p:txBody>
        </p:sp>
      </p:grpSp>
      <p:sp>
        <p:nvSpPr>
          <p:cNvPr id="7" name="AutoShape 4" descr="data:image/jpeg;base64,/9j/4AAQSkZJRgABAQAAAQABAAD/2wCEAAkGBhQSERUUExQUFRUVFBcUFBUXFBUXFBcUFBQVFRgUFBQXHCYeFxojGRcVHy8gIycpLCwsFR4xNTAqNSYrLCkBCQoKDgwOGg8PGiwcHyQsKSwsLCwsKSksKSwsLCwpLCwsLCwsLCwpKSwpLCwsLCwpKSkpLCwpKSwpLCksKSwsLP/AABEIARMAtwMBIgACEQEDEQH/xAAcAAABBQEBAQAAAAAAAAAAAAAFAAEDBAYCBwj/xABAEAABAwEFBQQIAwcDBQAAAAABAAIDEQQFEiExBhNBUXEiYYGRMjOhsbLB0fBCUnIUI2JzkuHxBySCFRY0U6L/xAAaAQADAQEBAQAAAAAAAAAAAAABAgMABAUG/8QAJxEAAgICAgEEAgIDAAAAAAAAAAECEQMxEiFBEzJRYULRIvCBkaH/2gAMAwEAAhEDEQA/AMGSkEmrui8s+iOSmqu1yQsE5T1SooLbLhblqTQfNFK3QsnxVk8UeM5aDU/JG7JFlyQqwZBrfE+OiNx5ZJJPwc6bl2wjZW8kUhYh9iARSMLIDLURVqMZKtCFcianQrEY1w9is4VG9qYCYGvK7mvBqKimf9u9Yi97s3Tv4T6J+XVekyNQG97Bia5tK4h2c6drqg0FScHZg0l25pBodRkeqZIdpGHJ07gmoiYaqaqcpkQDVSSTrAEumlR0XTFqMmdgpgmqmKAR3KjaTWRo5D3n+yuOQ5z6ynuoFSCOfO+qDdl1B5lGI0Gg0CLtNQudmQXsZRaEZIHYnUojcL8kUBlqByvRIdCaK9E9UQjLGJO5RBLEmFo4cFTtkVW94zV0qCYarBZ51f8AFhmd35+aHI9tVHmDThTyKzocko6cT/ijopUXONPiWKiISKdcFYA6SaidYxyUzEiV01EXyJySdclYYchDhTeE949gV9+hVCMdpPDyc2Z6QYhOSMWTOiAxPojN1TKDXYz0F7LHzRWx8lRgjyBVuN9M0RLsJtjzUzSuIZARVOJFQBZYV0WqvFNkpROiKO4KrLxVgyBU5nIBMttDDjaeYOX396LK4Vv7RZQXZ0pr7fcsXekrXSvLBRpdkPvzQeyuB9NFQhNRdFchyBccBMUiUljDVSXJSRoFioumFcFJpRB5JAVy4piVyVkjNnSjbFUrsJ3TYSKDUfJYSatDsVywWst4e1U4z7UUsllyFdEjAwtZre9wyBJHRL/qDgaEt7wHAn3qk27nSEg1w8ADl5cUTu+5900jEKGuVMqnUgE0qckyja7ISbT6JrFfOYboe/kjQJJqPFYu1WIhwoa0+tQtrc2cYrySrdFHqyhbrS5oNP7oPFfby4jtZUrkOOQ41WntV3h3PWv+VBBcrAa0NeqdR+Sbb8FKKZzhVpxDjSuR7+SvwVw56qb/AKc0HIZqSRtGpaocGXhJhikfyaadTl7ysC9be/HYbM8n8TmtH9VfcCsQ5C7ZbHGkc1XJXRCYBEoc1TgpEJqIgHqkuaJ1jWcpqpFMmEOkxK7jiLjRoJRGzXC8+ll7SsBySBgKRs+MdM0ekudrRp46oWJQ0lrjQHjw/wAJW34EWRPohiFCOq0dicCBVZ4ihyIPQ1RO7Z6ZJGx6s0sNnpopXtyUVjtAoo7wvARtPOmS1icLZTtMWa0Oz8vZWYDS5tcRJ11+S0Wz/oox2GS6CwdTUqVjQVVnaCDi0QqwXqWOwOPQ9yblTF42jQbtVrUMiF1+3AhV5JcRoNSi6FSa2BdsnAQsHEuyHcGn6+1YcrZX7szaHkvrj5AZUHIBZa03e9npNI6hK01stjnFqkyqSmDl0WqMhFFWOXJqpAJ6LCiokkksEaKIuNGipK0N3bJOdm8+A+ZR257kZENM+JOqMsjVEjgnmfgFWa5WsFAKUUpsnJEgxRTxkaI0QtsEWqy1Cxt92ai9ALqrP3/YatJAU38lIvwZexR1Z0KIWdtCobHF2XgaihHgrtkoaEZ8fBSls68b6CUMuEZqnaZcVQUWZAHx14hAbwsrxUsIryIqD80NlERxtkaeyT04UWiui8SwUIQe6LQ1wpK8RvpoRRpNaZOOR4LURXZGD65lNdW/XROkxJzWmWTPjzPkhVvs9TUahTWl9ezAXPNPSyDG5HOtO1nTLv1UkF3OA7by48dAB0AWfZo/JFYZCctCi11Wcuf0zUENmDSe/wCiN3PDQV56dAmgrZLLKkWA3mobTdbJBRzQeo+atu1UwGS6Thsxd5bCxuruzhPI5hY+9dnJYTm3LmMwvY90oprC1woQleNPRaGeUfs8KLSNUxXqF77CxvqWdk92nksNe+z0kJzGXPgpOLWzshmjMEApJy1JAserxxVUzm0yTRVCsGOqueQRdFy4KQCi51WMDLXFhOIeKr2mEOHcUVtEVRRDI/yngaKbVDpmVZBu5y06H3HL6KlGDBaDEfRdVzPHMj3o/tFZMhIOGvQqrfV2GeBkzPTaK+I19oSVdospVTLV32ijSFHaGVr96odYbXjbiGujhxDhwRSzuDsio/R1faILPACcwidigjH4R5BVxBR1ESstj96ZDWXmPB9EUCmIyXEcNF1K7KicmzmyxF7w0cTT+60ZjDQANAq1x2LCC4+kQaDu5q1MVeMeMbOLJPlKjgZlTqGzhWE6JMVVzVM9yjxVWsB24qCexteKEAhWWjJOAiY8+2m2K/HCKc2/RMt9LFVJTeNMtHPJKgQxqnYKIbYrdXXl7kTqHURJhOPZmR7Q4FlHAEVJrmOirW3ZqWJhe4swt1oSTmQNKd62N1epj/Q33BQbQNrZ5B3D4mq3BVZLm7owThUITecRYcXDR31RjDRR2qzh7SOa52rRZdMFy2cSR05hCtmhQywO1aat7wciRz4eaLXbUVYdWmngqV83cQ4Sx1D251GqT7H+ipaNlsT95G7dvPpClY3U5t1FdVUtcJhcA6gLtOR6H5I5HbHSNBBwvFD/AAu7nNVW/Iv2iBzQKSjtNByqRqGk5Goqg4qRSE5RdMqWeepFfNFo7WFjrstpbVklWubwcCD5FXmXmDoQo6OzZq/24UVy7IN4Q46a+CG3bdBeA59cOobTNx7+TVpbMwgU492g7leEXtnJlyeEW4miteXuUEz+2rMQyVSf0laTOaJYs4opseS1ViYN2zIeg33BVr9AEDurfiCpwpE+VsyssiVnKrzOVizDJSWyj0WQnJTNUcklE4p1iSXLU6xjJiz8QiNjmJblwUNmaHAc/sKdtmLHVGhU0MEWXjJTKR4poA5wGXClV0+2SOFC95B1Bc4jyKO2DZuJ8bHnFVzWk9rKpHRNelxxxxOeMVQBSp7wFTi6sTkrM29lVGGqbCR3j2opduz7paOJwt4c3DmBw6pEmx26MvarLheJB0d8ipZIahb5mzkAFC3F+on3DJdHZ+D/ANY8CR80/pMX1EeWy2HAajRdRio5reXhse0tO6JH8LjUHuDtR4rGGylri0ggtJHfUKUoOLHUkys+72SDtsa6mlQPZyUthuKFpxtiYHcDStO8DgrlkgJcGgEkkUHetfd+yjQBvCa/laaDoTx8EYwsznXkzrI6jxVprdFq23JCPwD2n5ppLjiP4adCf8K3pslzRmtAqEp7SPXldBjbib2m8eY6/VZ+X0lOSopHs31h9Uz9DfhCqbQ+od1b8QVuxerZ+hvwhU9o/wDx39W/EF0P2kF7jFk1KIQjJDbLmStbdlyB0Yc+tTmBWlB3rngrLTdAmqovnAJc40GgWtkuOIAk4gNScXBYTaBzcQayoaCSKmpocqn2laacUHHUnQUhmDtDVJD7BUU7/okgmNKNMA2S0lhHJaKzWkOAP33IDGwPbUa/ZUlnlLD3JU6Aer3Z6mP9DfcFDforA/oPiC6uV1bPCecbPhC5vz1D/D4guv8AE5/JmbmsOOVrToKl3RvDxy81tAFjbBeBidiaASRTPlXqr52jk4NZ5O+qnCSSHkm2FLzvpkORq52uEcBzJ4Krd+07JJN2WljjSmYIJPCvArP2+YyFzyO0eA7hlTyVOxscbRGWgnStATSjgammiV5HYVBUejLIbY2ECRsg/EKO6tpQ+Rp4LXoHtSyrGdT7lWauIkHTKmx9iBDpTqOw3u4k+0DzWnQzZyLDZ29XH/6KuW00jfTXA74StHqIJdsqz37G00zdTkBTzJzU9jvFkvonMag5HqsiFcu2cMka4mgFa9CDy8Eim7GcVRqyK6rCXrZd3M5vAZt6HMfTwWuN9Rfn/wDl30WX2jtbHzBzDUYACaEZgnn3ELZKaDjtM19h9Uz9DfhCpbTH/bP6t+IK7YT+6Z+hvwhUdpoi6zlrRUucxoHWRqo/aIvcANmbt3jqn0Rme/kFtFVu2wiGNrBw1PM8SmvS1mOJzgKkacgSaVPcEIrigyfJgnaS9NY2nIZyH2hvzPgsNvd5IT31+iv3tbcLDnVzq+JOpVC72UAK5ckrZ2YY0rCEYOIDuSUlmOZPgkihZvsz93vARLdg+Pv+6IRY3ZjvzRdvDqPbkgibPR7lFLPF/LZ8IXN+GkD+g+IKS6PURfy2/CFxfXqH+HxBdf4kPJkDQ6cFbsVgfIaNGXFx9EeKa7bp3ktBk0Zu+g6rYxxhoAAoBoFKML7KSlQMs2z7G5u7R8h5Ii1jWDIBo7qAKhel8bvstGJ3Hk3rzPcs/a5HTFuMk0exw5Ah4OQ4J3JR0Ik3s2aB7UOo2P8AUfhRxANrh+7YeTq+FEZ+0ENhG5PUN8fiKmvD1Un6HfCVXuA/7dn/AC+JysXj6mT+W74SivaZ7MaxylaVSjkV6zRlxAaKk6Bc6LMaTRC5RmtC+6ZfyHzb9UEvGyPjcA8YSc6VByzHDotJMMWbuweqj/Q34QrCr2D1Uf6G/CFO5wAqcgMye5dK0c72Oo7RCHtc06OBB8Vl7v2mMttoD+6NY2DhXUPPeSKdCFrEFJSC00eNX64skLHek0lp614KazP7I10Wi2z2bDrRvakB4FaD8baN9ow+1CnXS4DKhoOi4JY5KTPQhkjxSImWgjQ0TrjdEapIWx6TAlgfib0WgsuQoVkLvnoacD9lauwS4m96pFnLJHplzj9xF/Lb8IUd/Glnf0HxBS3R6iL+W34Qor/P+3f0HxNXZ+JzeStsuaxudxx08gPqjKzeylqAxRnIntt8qOA8gtItDRpbMRjOJ2LXEa9aq1YrM57wGjQgnkADxWjmu2NxxOaCeJzFetNV0XMibwaK0AHEn3pFD5Gc/gsINtK2rGjvPuRlB9pPRZ+o+5PLQsdj7MSVgA4tc5p86/NErVFiY5oyxNIr1BCy9z3kIZSHZMkpU8nDQ9FrAUIO1QZKmecTB0by17S1w1B+XMI/s3Z3OeH0OFtc+BNKUHNahzAdRVOlWOmFztCWL2vmrNT8rWg9SSfmFrbZa2xtLnHoOJPILz69py5znHUmqGV9UHGu7PQLu9VH/Lb8IQzbKYtschHHCP6ntFPaiV2epj/ls+EKjtTZ8dmc3+Jh8ntPyTy9oi9xgbCzDhzIIoR1GYPVen2O0iRjXjRwB/t5rz1915ZEkrT7H2k4HRu1Yaj9Lvoa+alj6dFMnasJX3ZccR5t7Q8NfZVZYDy9pW3IWSttmwSObyOXQ5j2Kk15FiyhabGH669ySsJKLimVU2jyWJ+E5dVqLrfVtQcxn4LH2WerQeWR6c17FsPspAbLDMWuc57A5wLjhqf4eXcpY4uTofI6RqbnH7iKv/rZ8IUd/wD/AI7+g+JqvgIXtHMBDhJzeQB4HET7B5rtfSOVdsyLSRQgkEGoI1r3I3Ytp5KUcGu79D40yWLva0uZO128cIwGAhjmEsc55FZYzm5jsmgjRNC54tjwJZMLWtfhJGGr3SAigGgAFB3cVyqTWjqeO1Zt59pZODWN78yUNdaXvdVziT96clkNm74kcSZXvc0QiR2MtOeJ3aZTPDhaRnxC5sd/yGx2gmQmRrRI12hbvIw7CMvwuDh4LOd7G9BptL6/6ehm/wCWn4a/p/uqVovmSUBr8ORrkKd3PvWUt9ueJjikka1jbOQGNDmkyveDvWmlQcIbWuVVFab2lE0jG4sItFmbiDm0a12DEyhzOKp0CLmKsP8Af9fs0dr0ryK6st9TxerNW/lcKt8OI8Cgcj3C3Fm9kwYBJgqMFS5wIph9GlMvarV/yPa2ERF4L5g0iNzWvcN3IaBz8hmAc+S1+TcO0gu7/UKRuRhYT3OcPZQrh+3kzhlGxn9Tj4aBZG+5HttAa0vrghAJLMON8rml01RnUCmXHkrVqtTxaHUe7Cy0WeIMywFkzauxClSc8jwol5y+RvRQbN4Pl7T3EnmeHcBw8EnWcP1Ky16XhKx1oYHuFXu3R/IIWl8gH/HD5rVWaEujGZBLRmNRVuoPAop2CUOKTDcd8ysY1rcNGgNGXACnNRWm95JGlr8NDTQcjXmsWLbKyyWh+9lc9sjmNLi00Ec+AYchmRr8l3bLzlMdrPbjc2aFrG4mFzA7dAta4VbniP8AUm5gWHv/AD+v2aqM1XdnndG8uZQGlMxUH7yVO7mEMaHY68d45rnip0c5vZPggVzXi9z+1JITIyZ2Atbu/wB3MWDduGbcIoCKGuJbkKoXZsI9o5q5ln9P91BbrY6Q4iBWgGWVRX36rJXPbXyGAOe7t2MvcaiuMyNbjGXpAEojs49xZIXySSHeyMGMggNjkc0UoBmRSvTgsp30GWLj2Fw+oBGadV2voXDhkQBwB4eYJ8UkxM8Wuy0UOehyK9y2T2vskNjhjfOxrmRgOaQ6oOfcvn1klCjtktYc0Hlr0UVJwdotKKmqPcL1/wBRrLDHjYXS10wNIHi51AB5rGW3ap1pfjLgODWjRo5Dn3lZy7ZxTA7NrtOWajt9zuYKxHLUA/IoTySkPihCO9mhkjY9zXuaC5vouIBIoaj2qxHKMRdQYiAC4akAmgPmfNY6xX0+uHCa8uXijMEjzmaKXMs4BdlmjphwNpgMdKfgJqW9Kq/HZWuriY1wcwRmo1YK0aRyzKERzonYrWOKpGSZKcGuzu84YnEF0TXPaAGktBIFagA9VyGwtoZAwbyRlC6gxyj0KV1dll0TPdifRZ/bK0je2KIHtftkLw0a4WF2J1OQqM+9UXbIttIOXtGyKXfPcxgoAXuIaAK5AuOQzPtRpkLXhjiA7CQ9h1oaEBwPQnPvWO25fvhZrOI3SmWbE6NpaHOihYXuFXEAZlmvJXbimfLcxbQ71tmms5b+LeRMfDh69keadR8k3JhTeWW0l5jdDMQAyTA5r6AEuaHYTzqQo5jZmyOkkMO8iwBznObiYX+rDqnImuVeeSD7CW2yyGJsMdZY7DCyaVtQwEEAwPGQ3mIF2lacUEvcGO9pp30NmhnsZnaeBfZ3Mjn7xG41/wCSbirNzaRv22KNxOKNpJL61Aqd4A1/9QAB6KSyXjD+7DJIzvMW6Ae04wz0sFD2sPGmi7LaGq8lt+9gktErQaXZM7dAaFttmkcfJj2oRRpNnptpFmMBkxQ7gkuc/E3dEl+bi6tPT9qis5s9ojeWGKVj3DeFpa9rntDaYi00qBh9iA7T2HcXCYtDHBA05fiEsJcafqqVo9lrXHLDVksM1HkOkhi3TC6oNN3wIaWrcVsym0S3Q6Ldjc4N3U4cBBbUOIdQjL0q1UbJLHHPhBgZaH1OHEwSuxZ+jWudK9+qz3+m14xOswgbI0zRumc+MVxNabQ+hOWnab5qkLZZ2Wy0xzx7yaS3QPgYARJQRswStdl2GkEnOmqyj4NyZrW2KCB1QI43SOwDRpe7N2FvM6mgT3dNHR27LCA9wdhIIEle2DT8VTmg23Ae59hETgx5tgwuc3GAd1JmW1FelQq2w2IRTh5DnC22nEQMIJxipArkCeCFUrDyb2HrdasLuOYHzSU26qalJK7DR4SYySrtgjIIoaDmVHLknY7IKTbo6scU2HLJLQ4QSa8KZBaOF3ZFSdNKrEWC2UkC1Mdvy0UXaOhwXgnkiGoXcLyPFQxygqRoSgosCVWmP5KlErTAsAv2a0Bpq5S2eISOxNcD3VVJrK8/NQ2VhhnaR6LzQivHmqxl8kJw8otf90xNl3Pb3mLDTCNf2j9npXF+btfpz7ldk2oaxmMMkeBObOQ0MrvBIIx6TwMJeQAa8c6KQbLQGbfkHHvd9qKY9zutKaU7VPzZ9ymds7EWFnaobR+0mjhXeb0TU09HEBly4rrpHHZCdpYhaBASd4Xtbh7Or4XTYqVqWhrCCaakBX7Vb2xmNpDiZZN02n5sD3556UY72Kg7ZqLfb7tF+Nsmo1ZC+EDStMLzlzorVrusSOieS4bp5e0AjCXljmAuyqaBzqUI1zqsEoN2thLJnlsgEDDIatb24xJJEXx9rTHE8drCcq0oV1NtbA1oeXEsdaXWYPGEtMjcXaqDTAcNA7vCr/8AaLA2ZvbLZmlh7Y7LDJJLhjyyGOR5zqc+QCa1bMsexzCwlrpJZS2opinY9jgMshSR1ORA5LWjdl+27QRx2b9pIeWFjHhoaC8iTDhaG19LtDKquMtgIDhoQHA8wRUHyQG0XPvIo4XRuLIyygLiMW7bhaHOFDTQ5UzAVmyXW+NjGCuFkbY2guBFG5BxNPSplXTuS2GhrDttBLAZwHiNr2NeSG9kSBhD3FriMIEjS7Orc6gUK5tO1cTTBibI3fsa9tQyrWveyNuMYq1LpGZNDiASSMjShZtnBFDJZwJC2Vm7cS5pOERCIAEAAUYBnSvE1Vu13AJpI5HVD4wAwgiraPZJUZa9gA9znDijaBTO2bTxOmfAMWNjnhwoKdhrXE65g4qDva7Sie5r4baIxK1rgx2YrgNRQGvYc4DXQmooagJRbKxtm33a3h3lTUUpLhqKU0GHLliOqt3TdYssTYw57mNADS7DUNAAAq1reA4556rMKLMUjUlPG9p0SQMzwF8hKjDVZezJRFqSy632ELjsjTJ0C0zohQUWKs9ocxwI/wA+C1cUpc0E5KGRd2zsi010TsCkZIRxVWp5pjIQojBmG0g0U7XIPZ7Sr8M9UUI0FbMVBecnaZ+tvvC4htFFUkk3k8bQa9sHuyzVEybVG9hd2R9ldg1+81FGchXzUh6VXaeeM89fena9cub3kJqfdFgkuJIvCjSMf3RAxKKJyuQ2iYIgOSRxXTGBRzGma6a9AJ3iTFqQKYuRMVzZRXiOn0TqQu5JJaDZ4AbUuHTKoy1Rv0yKaRnIo8BuZeM1QDUZCntP1R+7bwD2UNMlhZpiOKKXHebW5HxSZMX8bRfFnt8Wa7GAa6Lp0oI08UPkt8YFcQ+ahN/xN1d4DNcnCT0jqlKK2wo15Vmz2wDIrNy7VRcGvPkPmh821Br2WAdST8k6wzfgk8+NeTem2CivbL2fFIZXCgAo09/FYu5NoYXCk3Zd3mjO7Nb+7L2jwjA4U5CjgP6SnjjcX2SyZU1UTURyciD3KQSDoUIhtjTy6tPvCux2muhB6ros5S5j6FIMH3VQB3cB9812Hkf5WMTBiXiVFUn/ACljpz8isYmql4+xVzMeRTNm5lYxPPmFG37yXEk1OKibaEDFph1CbGoWyrlzj/nJExYe/gkqwPOvnROsY+Y0+M8ynSXSQOUkkljD1XRSSWCIKRqSSASQBWbO8tNQSDzBofYkkgE1Oyt7zOe4OkcQBUVzPnqvQrBMXAYs6jPIJJLnl7ii0X7FIakVyqrtc0klgnbCmc8pJIgOS7RSNckkgE4lcVAGA6hJJYxKwU0TyJJIgI6/fikkksY//9k="/>
          <p:cNvSpPr>
            <a:spLocks noChangeAspect="1" noChangeArrowheads="1"/>
          </p:cNvSpPr>
          <p:nvPr/>
        </p:nvSpPr>
        <p:spPr bwMode="auto">
          <a:xfrm>
            <a:off x="159553" y="-147339"/>
            <a:ext cx="310868" cy="3108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grpSp>
        <p:nvGrpSpPr>
          <p:cNvPr id="14" name="Group 13"/>
          <p:cNvGrpSpPr/>
          <p:nvPr/>
        </p:nvGrpSpPr>
        <p:grpSpPr>
          <a:xfrm>
            <a:off x="4332825" y="1485604"/>
            <a:ext cx="7460826" cy="4774378"/>
            <a:chOff x="4419601" y="1032509"/>
            <a:chExt cx="7315199" cy="4681188"/>
          </a:xfrm>
        </p:grpSpPr>
        <p:grpSp>
          <p:nvGrpSpPr>
            <p:cNvPr id="13" name="Group 12"/>
            <p:cNvGrpSpPr/>
            <p:nvPr/>
          </p:nvGrpSpPr>
          <p:grpSpPr>
            <a:xfrm>
              <a:off x="4419601" y="1032510"/>
              <a:ext cx="2405210" cy="4681187"/>
              <a:chOff x="4419601" y="1032510"/>
              <a:chExt cx="2405210" cy="4681187"/>
            </a:xfrm>
          </p:grpSpPr>
          <p:pic>
            <p:nvPicPr>
              <p:cNvPr id="6" name="Picture 5"/>
              <p:cNvPicPr>
                <a:picLocks noChangeAspect="1"/>
              </p:cNvPicPr>
              <p:nvPr/>
            </p:nvPicPr>
            <p:blipFill>
              <a:blip r:embed="rId4"/>
              <a:stretch>
                <a:fillRect/>
              </a:stretch>
            </p:blipFill>
            <p:spPr>
              <a:xfrm>
                <a:off x="4419601" y="2099310"/>
                <a:ext cx="2405210" cy="3614387"/>
              </a:xfrm>
              <a:prstGeom prst="rect">
                <a:avLst/>
              </a:prstGeom>
            </p:spPr>
          </p:pic>
          <p:sp>
            <p:nvSpPr>
              <p:cNvPr id="9" name="Rectangle 8"/>
              <p:cNvSpPr/>
              <p:nvPr/>
            </p:nvSpPr>
            <p:spPr>
              <a:xfrm>
                <a:off x="4419601" y="1032510"/>
                <a:ext cx="2405210" cy="1101090"/>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latin typeface="+mj-lt"/>
                  </a:rPr>
                  <a:t>What is valued?</a:t>
                </a:r>
              </a:p>
            </p:txBody>
          </p:sp>
        </p:grpSp>
        <p:sp>
          <p:nvSpPr>
            <p:cNvPr id="11" name="Rectangle 10"/>
            <p:cNvSpPr/>
            <p:nvPr/>
          </p:nvSpPr>
          <p:spPr>
            <a:xfrm>
              <a:off x="6871632" y="1032509"/>
              <a:ext cx="4863168" cy="4681187"/>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559562" rIns="186521" bIns="93260" rtlCol="0" anchor="t" anchorCtr="0"/>
            <a:lstStyle/>
            <a:p>
              <a:pPr algn="ctr"/>
              <a:r>
                <a:rPr lang="en-US" sz="2040" i="1" dirty="0">
                  <a:latin typeface="+mj-lt"/>
                </a:rPr>
                <a:t>“For our entire history, we had rewarded the inventor or the person who came up with the good idea. Boundaryless would make heroes out of people who </a:t>
              </a:r>
              <a:r>
                <a:rPr lang="en-US" sz="2040" b="1" i="1" dirty="0">
                  <a:latin typeface="+mj-lt"/>
                </a:rPr>
                <a:t>recognized and developed a good idea</a:t>
              </a:r>
              <a:r>
                <a:rPr lang="en-US" sz="2040" i="1" dirty="0">
                  <a:latin typeface="+mj-lt"/>
                </a:rPr>
                <a:t>, </a:t>
              </a:r>
              <a:r>
                <a:rPr lang="en-US" sz="2040" b="1" i="1" dirty="0">
                  <a:latin typeface="+mj-lt"/>
                </a:rPr>
                <a:t>not just those who came up with one</a:t>
              </a:r>
              <a:r>
                <a:rPr lang="en-US" sz="2040" i="1" dirty="0">
                  <a:latin typeface="+mj-lt"/>
                </a:rPr>
                <a:t>. As a result, leaders were encouraged to share the credit for ideas with their teams rather than take full credit themselves. It made a huge difference in how we all related to one another.”</a:t>
              </a:r>
            </a:p>
          </p:txBody>
        </p:sp>
      </p:grpSp>
      <p:sp>
        <p:nvSpPr>
          <p:cNvPr id="8" name="Title 7"/>
          <p:cNvSpPr>
            <a:spLocks noGrp="1"/>
          </p:cNvSpPr>
          <p:nvPr>
            <p:ph type="title"/>
          </p:nvPr>
        </p:nvSpPr>
        <p:spPr/>
        <p:txBody>
          <a:bodyPr/>
          <a:lstStyle/>
          <a:p>
            <a:r>
              <a:rPr lang="en-US" dirty="0" smtClean="0"/>
              <a:t>Collaboration is an HR value …</a:t>
            </a:r>
            <a:endParaRPr lang="en-US" dirty="0"/>
          </a:p>
        </p:txBody>
      </p:sp>
    </p:spTree>
    <p:extLst>
      <p:ext uri="{BB962C8B-B14F-4D97-AF65-F5344CB8AC3E}">
        <p14:creationId xmlns:p14="http://schemas.microsoft.com/office/powerpoint/2010/main" val="3854787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27</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2" y="0"/>
            <a:ext cx="12434711" cy="6982167"/>
          </a:xfrm>
          <a:prstGeom prst="rect">
            <a:avLst/>
          </a:prstGeom>
        </p:spPr>
      </p:pic>
      <p:sp>
        <p:nvSpPr>
          <p:cNvPr id="6" name="Rectangle 5"/>
          <p:cNvSpPr/>
          <p:nvPr/>
        </p:nvSpPr>
        <p:spPr>
          <a:xfrm>
            <a:off x="183263" y="296897"/>
            <a:ext cx="6949364" cy="1088037"/>
          </a:xfrm>
          <a:prstGeom prst="rect">
            <a:avLst/>
          </a:prstGeom>
          <a:solidFill>
            <a:srgbClr val="00BC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latin typeface="+mj-lt"/>
              </a:rPr>
              <a:t>… critical for scale</a:t>
            </a:r>
            <a:endParaRPr lang="en-US" sz="4400" dirty="0">
              <a:latin typeface="+mj-lt"/>
            </a:endParaRPr>
          </a:p>
        </p:txBody>
      </p:sp>
      <p:sp>
        <p:nvSpPr>
          <p:cNvPr id="5" name="Rectangle 4"/>
          <p:cNvSpPr/>
          <p:nvPr/>
        </p:nvSpPr>
        <p:spPr>
          <a:xfrm>
            <a:off x="1829165" y="1908475"/>
            <a:ext cx="9038960" cy="4754828"/>
          </a:xfrm>
          <a:prstGeom prst="rect">
            <a:avLst/>
          </a:prstGeom>
          <a:solidFill>
            <a:srgbClr val="00BC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t" anchorCtr="0"/>
          <a:lstStyle/>
          <a:p>
            <a:pPr marL="457200" indent="-457200">
              <a:buFont typeface="Arial" panose="020B0604020202020204" pitchFamily="34" charset="0"/>
              <a:buChar char="•"/>
            </a:pPr>
            <a:r>
              <a:rPr lang="en-US" sz="4000" dirty="0" smtClean="0">
                <a:latin typeface="+mj-lt"/>
              </a:rPr>
              <a:t>True conviction among top leaders</a:t>
            </a:r>
          </a:p>
          <a:p>
            <a:pPr marL="457200" indent="-457200">
              <a:buFont typeface="Arial" panose="020B0604020202020204" pitchFamily="34" charset="0"/>
              <a:buChar char="•"/>
            </a:pPr>
            <a:r>
              <a:rPr lang="en-US" sz="4000" dirty="0" smtClean="0">
                <a:latin typeface="+mj-lt"/>
              </a:rPr>
              <a:t>Encouraging “both sides” of helping events</a:t>
            </a:r>
          </a:p>
          <a:p>
            <a:pPr marL="457200" indent="-457200">
              <a:buFont typeface="Arial" panose="020B0604020202020204" pitchFamily="34" charset="0"/>
              <a:buChar char="•"/>
            </a:pPr>
            <a:r>
              <a:rPr lang="en-US" sz="4000" dirty="0" smtClean="0">
                <a:latin typeface="+mj-lt"/>
              </a:rPr>
              <a:t>Reinforce norms with formal processes and roles (e.g. design reviews)</a:t>
            </a:r>
          </a:p>
          <a:p>
            <a:pPr marL="457200" indent="-457200">
              <a:buFont typeface="Arial" panose="020B0604020202020204" pitchFamily="34" charset="0"/>
              <a:buChar char="•"/>
            </a:pPr>
            <a:r>
              <a:rPr lang="en-US" sz="4000" dirty="0" smtClean="0">
                <a:latin typeface="+mj-lt"/>
              </a:rPr>
              <a:t>Leave slack in employee’s schedules</a:t>
            </a:r>
            <a:endParaRPr lang="en-US" sz="4000" dirty="0">
              <a:latin typeface="+mj-lt"/>
            </a:endParaRPr>
          </a:p>
        </p:txBody>
      </p:sp>
    </p:spTree>
    <p:extLst>
      <p:ext uri="{BB962C8B-B14F-4D97-AF65-F5344CB8AC3E}">
        <p14:creationId xmlns:p14="http://schemas.microsoft.com/office/powerpoint/2010/main" val="371831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4" y="-26852"/>
            <a:ext cx="12511287" cy="7021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124" y="5600359"/>
            <a:ext cx="4937845" cy="1115962"/>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smtClean="0">
                <a:latin typeface="+mj-lt"/>
              </a:rPr>
              <a:t>#3 Recruit friends</a:t>
            </a:r>
            <a:endParaRPr lang="en-US" sz="4488" dirty="0">
              <a:latin typeface="+mj-lt"/>
            </a:endParaRPr>
          </a:p>
        </p:txBody>
      </p:sp>
    </p:spTree>
    <p:extLst>
      <p:ext uri="{BB962C8B-B14F-4D97-AF65-F5344CB8AC3E}">
        <p14:creationId xmlns:p14="http://schemas.microsoft.com/office/powerpoint/2010/main" val="25579058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29</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199" y="-1"/>
            <a:ext cx="10541394" cy="6994525"/>
          </a:xfrm>
          <a:prstGeom prst="rect">
            <a:avLst/>
          </a:prstGeom>
        </p:spPr>
      </p:pic>
      <p:sp>
        <p:nvSpPr>
          <p:cNvPr id="5" name="Rectangle 4"/>
          <p:cNvSpPr/>
          <p:nvPr/>
        </p:nvSpPr>
        <p:spPr>
          <a:xfrm>
            <a:off x="881" y="-68859"/>
            <a:ext cx="3341829" cy="706726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mj-lt"/>
              </a:rPr>
              <a:t>Leaders model the behavior</a:t>
            </a:r>
          </a:p>
        </p:txBody>
      </p:sp>
      <p:grpSp>
        <p:nvGrpSpPr>
          <p:cNvPr id="7" name="Group 6"/>
          <p:cNvGrpSpPr/>
          <p:nvPr/>
        </p:nvGrpSpPr>
        <p:grpSpPr>
          <a:xfrm>
            <a:off x="3886728" y="699452"/>
            <a:ext cx="8506120" cy="5606868"/>
            <a:chOff x="3810000" y="685800"/>
            <a:chExt cx="8340090" cy="5497428"/>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6302" rtlCol="0" anchor="t" anchorCtr="0"/>
            <a:lstStyle/>
            <a:p>
              <a:pPr algn="ctr"/>
              <a:r>
                <a:rPr lang="en-US" sz="5507" dirty="0">
                  <a:solidFill>
                    <a:schemeClr val="tx1"/>
                  </a:solidFill>
                  <a:latin typeface="+mj-lt"/>
                </a:rPr>
                <a:t>“</a:t>
              </a:r>
              <a:r>
                <a:rPr lang="en-US" sz="5507" i="1" dirty="0">
                  <a:solidFill>
                    <a:schemeClr val="tx1"/>
                  </a:solidFill>
                  <a:latin typeface="+mj-lt"/>
                </a:rPr>
                <a:t>No involvement by leaders, </a:t>
              </a:r>
            </a:p>
            <a:p>
              <a:pPr algn="ctr"/>
              <a:r>
                <a:rPr lang="en-US" sz="5507" i="1" dirty="0">
                  <a:solidFill>
                    <a:schemeClr val="tx1"/>
                  </a:solidFill>
                  <a:latin typeface="+mj-lt"/>
                </a:rPr>
                <a:t>no commitment by employees.</a:t>
              </a:r>
            </a:p>
            <a:p>
              <a:pPr algn="ctr"/>
              <a:r>
                <a:rPr lang="en-US" sz="5507" i="1" dirty="0">
                  <a:solidFill>
                    <a:schemeClr val="tx1"/>
                  </a:solidFill>
                  <a:latin typeface="+mj-lt"/>
                </a:rPr>
                <a:t>No exceptions</a:t>
              </a:r>
              <a:r>
                <a:rPr lang="en-US" sz="5507" dirty="0">
                  <a:solidFill>
                    <a:schemeClr val="tx1"/>
                  </a:solidFill>
                  <a:latin typeface="+mj-lt"/>
                </a:rPr>
                <a:t>.”</a:t>
              </a:r>
            </a:p>
          </p:txBody>
        </p:sp>
        <p:sp>
          <p:nvSpPr>
            <p:cNvPr id="6" name="Rectangle 5"/>
            <p:cNvSpPr/>
            <p:nvPr/>
          </p:nvSpPr>
          <p:spPr>
            <a:xfrm>
              <a:off x="6054090" y="5525869"/>
              <a:ext cx="6096000" cy="657359"/>
            </a:xfrm>
            <a:prstGeom prst="rect">
              <a:avLst/>
            </a:prstGeom>
          </p:spPr>
          <p:txBody>
            <a:bodyPr>
              <a:spAutoFit/>
            </a:bodyPr>
            <a:lstStyle/>
            <a:p>
              <a:r>
                <a:rPr lang="en-US" sz="1836" dirty="0"/>
                <a:t>Vala Afshar, Chief Marketing and Customer Officer at Enterasys</a:t>
              </a:r>
            </a:p>
          </p:txBody>
        </p:sp>
      </p:grpSp>
    </p:spTree>
    <p:extLst>
      <p:ext uri="{BB962C8B-B14F-4D97-AF65-F5344CB8AC3E}">
        <p14:creationId xmlns:p14="http://schemas.microsoft.com/office/powerpoint/2010/main" val="26804614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getting leaders engaged</a:t>
            </a:r>
            <a:endParaRPr lang="en-US" dirty="0"/>
          </a:p>
        </p:txBody>
      </p:sp>
      <p:sp>
        <p:nvSpPr>
          <p:cNvPr id="3" name="Text Placeholder 2"/>
          <p:cNvSpPr>
            <a:spLocks noGrp="1"/>
          </p:cNvSpPr>
          <p:nvPr>
            <p:ph type="body" sz="quarter" idx="10"/>
          </p:nvPr>
        </p:nvSpPr>
        <p:spPr>
          <a:xfrm>
            <a:off x="274638" y="1212850"/>
            <a:ext cx="11887200" cy="6290953"/>
          </a:xfrm>
        </p:spPr>
        <p:txBody>
          <a:bodyPr/>
          <a:lstStyle/>
          <a:p>
            <a:r>
              <a:rPr lang="en-US" dirty="0" smtClean="0"/>
              <a:t>Jams – targeted, real time collaboration</a:t>
            </a:r>
          </a:p>
          <a:p>
            <a:r>
              <a:rPr lang="en-US" dirty="0" smtClean="0"/>
              <a:t>Focused messaging – e.g. travel logs</a:t>
            </a:r>
          </a:p>
          <a:p>
            <a:r>
              <a:rPr lang="en-US" dirty="0" smtClean="0"/>
              <a:t>“Like” what ever they do</a:t>
            </a:r>
          </a:p>
          <a:p>
            <a:r>
              <a:rPr lang="en-US" dirty="0" smtClean="0"/>
              <a:t>Make it easy</a:t>
            </a:r>
          </a:p>
          <a:p>
            <a:pPr lvl="1"/>
            <a:r>
              <a:rPr lang="en-US" dirty="0" smtClean="0"/>
              <a:t>Mobile</a:t>
            </a:r>
            <a:endParaRPr lang="en-US" dirty="0"/>
          </a:p>
          <a:p>
            <a:pPr lvl="1"/>
            <a:r>
              <a:rPr lang="en-US" dirty="0" smtClean="0"/>
              <a:t>Start where they are: keep it in the comfort zone</a:t>
            </a:r>
          </a:p>
          <a:p>
            <a:r>
              <a:rPr lang="en-US" dirty="0" smtClean="0"/>
              <a:t>Encourage leaders to say “thank you”</a:t>
            </a:r>
          </a:p>
          <a:p>
            <a:r>
              <a:rPr lang="en-US" dirty="0" smtClean="0"/>
              <a:t>Find an ally – it only takes one … with one success</a:t>
            </a:r>
          </a:p>
          <a:p>
            <a:endParaRPr lang="en-US" dirty="0" smtClean="0"/>
          </a:p>
          <a:p>
            <a:endParaRPr lang="en-US" dirty="0"/>
          </a:p>
        </p:txBody>
      </p:sp>
    </p:spTree>
    <p:extLst>
      <p:ext uri="{BB962C8B-B14F-4D97-AF65-F5344CB8AC3E}">
        <p14:creationId xmlns:p14="http://schemas.microsoft.com/office/powerpoint/2010/main" val="396911472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782896" y="6482888"/>
            <a:ext cx="2797810" cy="372394"/>
          </a:xfrm>
          <a:prstGeom prst="rect">
            <a:avLst/>
          </a:prstGeom>
        </p:spPr>
        <p:txBody>
          <a:bodyPr/>
          <a:lstStyle/>
          <a:p>
            <a:fld id="{EA7C8D44-3667-46F6-9772-CC52308E2A7F}" type="slidenum">
              <a:rPr kumimoji="0" lang="en-US" smtClean="0"/>
              <a:pPr/>
              <a:t>31</a:t>
            </a:fld>
            <a:endParaRPr kumimoji="0" lang="en-US"/>
          </a:p>
        </p:txBody>
      </p:sp>
      <p:pic>
        <p:nvPicPr>
          <p:cNvPr id="8" name="Picture 5" descr="C:\Users\Susan Hanley\AppData\Local\Microsoft\Windows\Temporary Internet Files\Content.IE5\8O2UPDWT\MP900185223[1].jpg"/>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a:stretch/>
        </p:blipFill>
        <p:spPr bwMode="auto">
          <a:xfrm>
            <a:off x="5951582" y="-1"/>
            <a:ext cx="6484507" cy="6994525"/>
          </a:xfrm>
          <a:prstGeom prst="rect">
            <a:avLst/>
          </a:prstGeom>
          <a:blipFill>
            <a:blip r:embed="rId4">
              <a:extLst>
                <a:ext uri="{28A0092B-C50C-407E-A947-70E740481C1C}">
                  <a14:useLocalDpi xmlns:a14="http://schemas.microsoft.com/office/drawing/2010/main"/>
                </a:ext>
              </a:extLst>
            </a:blip>
            <a:tile tx="0" ty="0" sx="100000" sy="100000" flip="none" algn="tl"/>
          </a:blipFill>
          <a:extLst/>
        </p:spPr>
      </p:pic>
      <p:sp>
        <p:nvSpPr>
          <p:cNvPr id="4" name="Rectangle 3"/>
          <p:cNvSpPr/>
          <p:nvPr/>
        </p:nvSpPr>
        <p:spPr>
          <a:xfrm>
            <a:off x="882" y="-1"/>
            <a:ext cx="5950699" cy="6994525"/>
          </a:xfrm>
          <a:prstGeom prst="rect">
            <a:avLst/>
          </a:prstGeom>
          <a:solidFill>
            <a:srgbClr val="6B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31" dirty="0">
                <a:latin typeface="+mj-lt"/>
              </a:rPr>
              <a:t>It </a:t>
            </a:r>
            <a:r>
              <a:rPr lang="en-US" sz="6731" dirty="0">
                <a:latin typeface="+mj-lt"/>
                <a:cs typeface="Segoe UI" panose="020B0502040204020203" pitchFamily="34" charset="0"/>
              </a:rPr>
              <a:t>takes</a:t>
            </a:r>
            <a:r>
              <a:rPr lang="en-US" sz="6731" dirty="0">
                <a:latin typeface="+mj-lt"/>
              </a:rPr>
              <a:t> </a:t>
            </a:r>
          </a:p>
          <a:p>
            <a:pPr algn="ctr"/>
            <a:r>
              <a:rPr lang="en-US" sz="6731" dirty="0">
                <a:latin typeface="+mj-lt"/>
              </a:rPr>
              <a:t>a village</a:t>
            </a:r>
          </a:p>
        </p:txBody>
      </p:sp>
      <p:grpSp>
        <p:nvGrpSpPr>
          <p:cNvPr id="11" name="Group 10"/>
          <p:cNvGrpSpPr/>
          <p:nvPr/>
        </p:nvGrpSpPr>
        <p:grpSpPr>
          <a:xfrm>
            <a:off x="890195" y="1753352"/>
            <a:ext cx="4023316" cy="3847007"/>
            <a:chOff x="890195" y="1753352"/>
            <a:chExt cx="4023316" cy="3847007"/>
          </a:xfrm>
        </p:grpSpPr>
        <p:cxnSp>
          <p:nvCxnSpPr>
            <p:cNvPr id="3" name="Straight Connector 2"/>
            <p:cNvCxnSpPr/>
            <p:nvPr/>
          </p:nvCxnSpPr>
          <p:spPr>
            <a:xfrm>
              <a:off x="890195" y="1759921"/>
              <a:ext cx="4023316" cy="3840438"/>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90195" y="1753352"/>
              <a:ext cx="4023316" cy="3822701"/>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3074" name="Picture 2" descr="http://2.bp.blogspot.com/-c2U3HUQZVy8/UV7KI2bodLI/AAAAAAAAA4g/DJEEmv-FmNY/s1600/galaxy_universe-normal.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24"/>
          <a:stretch/>
        </p:blipFill>
        <p:spPr bwMode="auto">
          <a:xfrm>
            <a:off x="5669603" y="-22580"/>
            <a:ext cx="6766486" cy="699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39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iki-images.enotes.com/c/c4/Super_Hero_Squad_Sho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05153" y="0"/>
            <a:ext cx="5231322" cy="6994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0" y="0"/>
            <a:ext cx="7205153" cy="6994525"/>
          </a:xfrm>
          <a:prstGeom prst="rect">
            <a:avLst/>
          </a:prstGeom>
          <a:solidFill>
            <a:srgbClr val="174B9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1189092" y="296897"/>
            <a:ext cx="4937706" cy="904863"/>
          </a:xfrm>
          <a:prstGeom prst="rect">
            <a:avLst/>
          </a:prstGeom>
          <a:noFill/>
        </p:spPr>
        <p:txBody>
          <a:bodyPr wrap="square" lIns="182880" tIns="146304" rIns="182880" bIns="146304" rtlCol="0">
            <a:spAutoFit/>
          </a:bodyPr>
          <a:lstStyle/>
          <a:p>
            <a:pPr algn="ctr">
              <a:lnSpc>
                <a:spcPct val="90000"/>
              </a:lnSpc>
              <a:spcAft>
                <a:spcPts val="600"/>
              </a:spcAft>
            </a:pPr>
            <a:r>
              <a:rPr lang="en-US" sz="4400" dirty="0" smtClean="0">
                <a:solidFill>
                  <a:srgbClr val="FFC000"/>
                </a:solidFill>
                <a:latin typeface="Snap ITC" panose="04040A07060A02020202" pitchFamily="82" charset="0"/>
              </a:rPr>
              <a:t>Champions</a:t>
            </a:r>
          </a:p>
        </p:txBody>
      </p:sp>
      <p:sp>
        <p:nvSpPr>
          <p:cNvPr id="7" name="TextBox 6"/>
          <p:cNvSpPr txBox="1"/>
          <p:nvPr/>
        </p:nvSpPr>
        <p:spPr>
          <a:xfrm>
            <a:off x="457580" y="1119848"/>
            <a:ext cx="6400730" cy="5219891"/>
          </a:xfrm>
          <a:prstGeom prst="rect">
            <a:avLst/>
          </a:prstGeom>
          <a:noFill/>
        </p:spPr>
        <p:txBody>
          <a:bodyPr wrap="square" lIns="182880" tIns="146304" rIns="182880" bIns="146304" rtlCol="0">
            <a:spAutoFit/>
          </a:bodyPr>
          <a:lstStyle/>
          <a:p>
            <a:pPr marL="342900" indent="-342900">
              <a:buFont typeface="Arial" panose="020B0604020202020204" pitchFamily="34" charset="0"/>
              <a:buChar char="•"/>
            </a:pPr>
            <a:r>
              <a:rPr lang="en-US" sz="3200" dirty="0" smtClean="0">
                <a:solidFill>
                  <a:schemeClr val="bg1"/>
                </a:solidFill>
                <a:latin typeface="+mj-lt"/>
              </a:rPr>
              <a:t>Encourage and promote people and conversations</a:t>
            </a:r>
          </a:p>
          <a:p>
            <a:pPr marL="342900" indent="-342900">
              <a:buFont typeface="Arial" panose="020B0604020202020204" pitchFamily="34" charset="0"/>
              <a:buChar char="•"/>
            </a:pPr>
            <a:r>
              <a:rPr lang="en-US" sz="3200" dirty="0">
                <a:solidFill>
                  <a:schemeClr val="bg1"/>
                </a:solidFill>
                <a:latin typeface="+mj-lt"/>
              </a:rPr>
              <a:t>Monitor conversations</a:t>
            </a:r>
          </a:p>
          <a:p>
            <a:pPr marL="342900" indent="-342900">
              <a:buFont typeface="Arial" panose="020B0604020202020204" pitchFamily="34" charset="0"/>
              <a:buChar char="•"/>
            </a:pPr>
            <a:r>
              <a:rPr lang="en-US" sz="3200" dirty="0">
                <a:solidFill>
                  <a:schemeClr val="bg1"/>
                </a:solidFill>
                <a:latin typeface="+mj-lt"/>
              </a:rPr>
              <a:t>Curate stories</a:t>
            </a:r>
          </a:p>
          <a:p>
            <a:pPr marL="342900" indent="-342900">
              <a:buFont typeface="Arial" panose="020B0604020202020204" pitchFamily="34" charset="0"/>
              <a:buChar char="•"/>
            </a:pPr>
            <a:r>
              <a:rPr lang="en-US" sz="3200" dirty="0">
                <a:solidFill>
                  <a:schemeClr val="bg1"/>
                </a:solidFill>
                <a:latin typeface="+mj-lt"/>
              </a:rPr>
              <a:t>Celebrate successes</a:t>
            </a:r>
          </a:p>
          <a:p>
            <a:pPr marL="342900" indent="-342900">
              <a:buFont typeface="Arial" panose="020B0604020202020204" pitchFamily="34" charset="0"/>
              <a:buChar char="•"/>
            </a:pPr>
            <a:r>
              <a:rPr lang="en-US" sz="3200" dirty="0">
                <a:solidFill>
                  <a:schemeClr val="bg1"/>
                </a:solidFill>
                <a:latin typeface="+mj-lt"/>
              </a:rPr>
              <a:t>Handle negative situations</a:t>
            </a:r>
          </a:p>
          <a:p>
            <a:pPr marL="342900" indent="-342900">
              <a:buFont typeface="Arial" panose="020B0604020202020204" pitchFamily="34" charset="0"/>
              <a:buChar char="•"/>
            </a:pPr>
            <a:r>
              <a:rPr lang="en-US" sz="3200" dirty="0" smtClean="0">
                <a:solidFill>
                  <a:schemeClr val="bg1"/>
                </a:solidFill>
                <a:latin typeface="+mj-lt"/>
              </a:rPr>
              <a:t>Educate and welcome</a:t>
            </a:r>
            <a:endParaRPr lang="en-US" sz="3200" dirty="0">
              <a:solidFill>
                <a:schemeClr val="bg1"/>
              </a:solidFill>
              <a:latin typeface="+mj-lt"/>
            </a:endParaRPr>
          </a:p>
          <a:p>
            <a:pPr marL="342900" indent="-342900">
              <a:buFont typeface="Arial" panose="020B0604020202020204" pitchFamily="34" charset="0"/>
              <a:buChar char="•"/>
            </a:pPr>
            <a:r>
              <a:rPr lang="en-US" sz="3200" dirty="0">
                <a:solidFill>
                  <a:schemeClr val="bg1"/>
                </a:solidFill>
                <a:latin typeface="+mj-lt"/>
              </a:rPr>
              <a:t>Nurture members – inspire engagement</a:t>
            </a:r>
          </a:p>
          <a:p>
            <a:pPr marL="342900" indent="-342900">
              <a:buFont typeface="Arial" panose="020B0604020202020204" pitchFamily="34" charset="0"/>
              <a:buChar char="•"/>
            </a:pPr>
            <a:r>
              <a:rPr lang="en-US" sz="3200" dirty="0">
                <a:solidFill>
                  <a:schemeClr val="bg1"/>
                </a:solidFill>
                <a:latin typeface="+mj-lt"/>
              </a:rPr>
              <a:t>Remove </a:t>
            </a:r>
            <a:r>
              <a:rPr lang="en-US" sz="3200" dirty="0" smtClean="0">
                <a:solidFill>
                  <a:schemeClr val="bg1"/>
                </a:solidFill>
                <a:latin typeface="+mj-lt"/>
              </a:rPr>
              <a:t>roadblocks</a:t>
            </a:r>
          </a:p>
        </p:txBody>
      </p:sp>
    </p:spTree>
    <p:extLst>
      <p:ext uri="{BB962C8B-B14F-4D97-AF65-F5344CB8AC3E}">
        <p14:creationId xmlns:p14="http://schemas.microsoft.com/office/powerpoint/2010/main" val="37035780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6309355" cy="5441490"/>
          </a:xfrm>
        </p:spPr>
        <p:txBody>
          <a:bodyPr/>
          <a:lstStyle/>
          <a:p>
            <a:r>
              <a:rPr lang="en-US" sz="2800" dirty="0"/>
              <a:t>Strong organizational and multitasking skills</a:t>
            </a:r>
          </a:p>
          <a:p>
            <a:r>
              <a:rPr lang="en-US" sz="2800" dirty="0"/>
              <a:t>Approachable, empathetic, and patient </a:t>
            </a:r>
          </a:p>
          <a:p>
            <a:r>
              <a:rPr lang="en-US" sz="2800" dirty="0"/>
              <a:t>Inspired by people</a:t>
            </a:r>
          </a:p>
          <a:p>
            <a:r>
              <a:rPr lang="en-US" sz="2800" dirty="0"/>
              <a:t>Inspires others</a:t>
            </a:r>
          </a:p>
          <a:p>
            <a:r>
              <a:rPr lang="en-US" sz="2800" dirty="0"/>
              <a:t>Transparent and diplomatic</a:t>
            </a:r>
          </a:p>
          <a:p>
            <a:r>
              <a:rPr lang="en-US" sz="2800" dirty="0"/>
              <a:t>Expertise or experience in the community subject area </a:t>
            </a:r>
          </a:p>
          <a:p>
            <a:r>
              <a:rPr lang="en-US" sz="2800" dirty="0"/>
              <a:t>Confident and passionate about the vision </a:t>
            </a:r>
          </a:p>
          <a:p>
            <a:r>
              <a:rPr lang="en-US" sz="2800" dirty="0"/>
              <a:t>Comfortable with </a:t>
            </a:r>
            <a:r>
              <a:rPr lang="en-US" sz="2800" dirty="0" smtClean="0"/>
              <a:t>technology</a:t>
            </a:r>
            <a:endParaRPr lang="en-US" sz="2800" dirty="0"/>
          </a:p>
        </p:txBody>
      </p:sp>
      <p:sp>
        <p:nvSpPr>
          <p:cNvPr id="2" name="Title 1"/>
          <p:cNvSpPr>
            <a:spLocks noGrp="1"/>
          </p:cNvSpPr>
          <p:nvPr>
            <p:ph type="title"/>
          </p:nvPr>
        </p:nvSpPr>
        <p:spPr/>
        <p:txBody>
          <a:bodyPr/>
          <a:lstStyle/>
          <a:p>
            <a:r>
              <a:rPr lang="en-US" dirty="0" smtClean="0"/>
              <a:t>Who makes a good champion?</a:t>
            </a:r>
            <a:endParaRPr lang="en-US" dirty="0"/>
          </a:p>
        </p:txBody>
      </p:sp>
      <p:sp>
        <p:nvSpPr>
          <p:cNvPr id="3" name="Slide Number Placeholder 2"/>
          <p:cNvSpPr>
            <a:spLocks noGrp="1"/>
          </p:cNvSpPr>
          <p:nvPr>
            <p:ph type="sldNum" sz="quarter" idx="4294967295"/>
          </p:nvPr>
        </p:nvSpPr>
        <p:spPr>
          <a:xfrm>
            <a:off x="10875963" y="6483350"/>
            <a:ext cx="1560512" cy="371475"/>
          </a:xfrm>
          <a:prstGeom prst="rect">
            <a:avLst/>
          </a:prstGeom>
        </p:spPr>
        <p:txBody>
          <a:bodyPr/>
          <a:lstStyle/>
          <a:p>
            <a:fld id="{4FAB73BC-B049-4115-A692-8D63A059BFB8}" type="slidenum">
              <a:rPr lang="en-US" smtClean="0"/>
              <a:pPr/>
              <a:t>33</a:t>
            </a:fld>
            <a:endParaRPr lang="en-US" dirty="0"/>
          </a:p>
        </p:txBody>
      </p:sp>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6583993" y="1430881"/>
            <a:ext cx="4848698" cy="4834437"/>
          </a:xfrm>
          <a:prstGeom prst="rect">
            <a:avLst/>
          </a:prstGeom>
        </p:spPr>
      </p:pic>
    </p:spTree>
    <p:extLst>
      <p:ext uri="{BB962C8B-B14F-4D97-AF65-F5344CB8AC3E}">
        <p14:creationId xmlns:p14="http://schemas.microsoft.com/office/powerpoint/2010/main" val="316011178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38248"/>
          </a:xfrm>
        </p:spPr>
        <p:txBody>
          <a:bodyPr/>
          <a:lstStyle/>
          <a:p>
            <a:r>
              <a:rPr lang="en-US" sz="2800" dirty="0" smtClean="0"/>
              <a:t>Nothing happens without a readiness to change.</a:t>
            </a:r>
          </a:p>
          <a:p>
            <a:r>
              <a:rPr lang="en-US" sz="2800" dirty="0" smtClean="0"/>
              <a:t>It’s important to replace old habits with new ones.</a:t>
            </a:r>
          </a:p>
          <a:p>
            <a:r>
              <a:rPr lang="en-US" sz="2800" b="1" dirty="0" smtClean="0"/>
              <a:t>Peer support and pressure drive change.</a:t>
            </a:r>
          </a:p>
          <a:p>
            <a:r>
              <a:rPr lang="en-US" sz="2800" dirty="0" smtClean="0"/>
              <a:t>Sponsorship deepens commitment and sparks results.</a:t>
            </a:r>
          </a:p>
          <a:p>
            <a:r>
              <a:rPr lang="en-US" sz="2800" b="1" dirty="0" smtClean="0"/>
              <a:t>Community without hierarchy is a catalyst for change</a:t>
            </a:r>
            <a:r>
              <a:rPr lang="en-US" sz="2800" dirty="0" smtClean="0"/>
              <a:t>.</a:t>
            </a:r>
          </a:p>
          <a:p>
            <a:r>
              <a:rPr lang="en-US" sz="2800" dirty="0" smtClean="0"/>
              <a:t>You are the company you keep.</a:t>
            </a:r>
          </a:p>
          <a:p>
            <a:r>
              <a:rPr lang="en-US" sz="2800" dirty="0" smtClean="0"/>
              <a:t>Continuous introspection is key.</a:t>
            </a:r>
          </a:p>
          <a:p>
            <a:r>
              <a:rPr lang="en-US" sz="2800" dirty="0" smtClean="0"/>
              <a:t>Changes in practice may represent breakthroughs.</a:t>
            </a:r>
          </a:p>
          <a:p>
            <a:r>
              <a:rPr lang="en-US" sz="2800" dirty="0" smtClean="0"/>
              <a:t>It pays to acknowledge </a:t>
            </a:r>
            <a:r>
              <a:rPr lang="en-US" sz="2800" b="1" dirty="0" smtClean="0"/>
              <a:t>small wins</a:t>
            </a:r>
            <a:r>
              <a:rPr lang="en-US" sz="2800" dirty="0" smtClean="0"/>
              <a:t>.</a:t>
            </a:r>
          </a:p>
          <a:p>
            <a:r>
              <a:rPr lang="en-US" sz="2800" dirty="0" smtClean="0"/>
              <a:t>The goal is progress, not perfection.</a:t>
            </a:r>
            <a:endParaRPr lang="en-US" sz="2800" dirty="0"/>
          </a:p>
        </p:txBody>
      </p:sp>
      <p:sp>
        <p:nvSpPr>
          <p:cNvPr id="3" name="Title 2"/>
          <p:cNvSpPr>
            <a:spLocks noGrp="1"/>
          </p:cNvSpPr>
          <p:nvPr>
            <p:ph type="title"/>
          </p:nvPr>
        </p:nvSpPr>
        <p:spPr/>
        <p:txBody>
          <a:bodyPr/>
          <a:lstStyle/>
          <a:p>
            <a:r>
              <a:rPr lang="en-US" dirty="0" smtClean="0"/>
              <a:t>Why does this work?</a:t>
            </a:r>
            <a:endParaRPr lang="en-US" dirty="0"/>
          </a:p>
        </p:txBody>
      </p:sp>
      <p:sp>
        <p:nvSpPr>
          <p:cNvPr id="4" name="TextBox 3"/>
          <p:cNvSpPr txBox="1"/>
          <p:nvPr/>
        </p:nvSpPr>
        <p:spPr>
          <a:xfrm>
            <a:off x="1829165" y="6051098"/>
            <a:ext cx="10241168"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Harvard Business Review: Managing Change One Day at a Time, July-August 2014</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87472" y="5691798"/>
            <a:ext cx="874366" cy="1123780"/>
          </a:xfrm>
          <a:prstGeom prst="rect">
            <a:avLst/>
          </a:prstGeom>
        </p:spPr>
      </p:pic>
      <p:sp>
        <p:nvSpPr>
          <p:cNvPr id="6" name="Rectangle 5"/>
          <p:cNvSpPr/>
          <p:nvPr/>
        </p:nvSpPr>
        <p:spPr>
          <a:xfrm>
            <a:off x="4389457" y="6477904"/>
            <a:ext cx="6898015" cy="369332"/>
          </a:xfrm>
          <a:prstGeom prst="rect">
            <a:avLst/>
          </a:prstGeom>
        </p:spPr>
        <p:txBody>
          <a:bodyPr wrap="square">
            <a:spAutoFit/>
          </a:bodyPr>
          <a:lstStyle/>
          <a:p>
            <a:r>
              <a:rPr lang="en-US" dirty="0"/>
              <a:t>http://hbr.org/2014/07/managing-change-one-day-at-a-time/ar/1</a:t>
            </a:r>
          </a:p>
        </p:txBody>
      </p:sp>
    </p:spTree>
    <p:extLst>
      <p:ext uri="{BB962C8B-B14F-4D97-AF65-F5344CB8AC3E}">
        <p14:creationId xmlns:p14="http://schemas.microsoft.com/office/powerpoint/2010/main" val="50460502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5" name="Rectangle 4"/>
          <p:cNvSpPr/>
          <p:nvPr/>
        </p:nvSpPr>
        <p:spPr>
          <a:xfrm>
            <a:off x="7955578" y="2034238"/>
            <a:ext cx="4254480" cy="3291804"/>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28600"/>
            <a:r>
              <a:rPr lang="en-US" sz="4488" dirty="0" smtClean="0">
                <a:latin typeface="+mj-lt"/>
              </a:rPr>
              <a:t>#4 Understand the </a:t>
            </a:r>
            <a:r>
              <a:rPr lang="en-US" sz="4488" dirty="0">
                <a:latin typeface="+mj-lt"/>
              </a:rPr>
              <a:t>comfort zone for your users</a:t>
            </a:r>
          </a:p>
        </p:txBody>
      </p:sp>
    </p:spTree>
    <p:extLst>
      <p:ext uri="{BB962C8B-B14F-4D97-AF65-F5344CB8AC3E}">
        <p14:creationId xmlns:p14="http://schemas.microsoft.com/office/powerpoint/2010/main" val="301941913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36</a:t>
            </a:fld>
            <a:endParaRPr kumimoji="0" lang="en-US" dirty="0"/>
          </a:p>
        </p:txBody>
      </p:sp>
      <p:pic>
        <p:nvPicPr>
          <p:cNvPr id="3"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29" y="-77716"/>
            <a:ext cx="12531608" cy="707224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4539" y="1554338"/>
            <a:ext cx="2389796" cy="2389796"/>
          </a:xfrm>
          <a:prstGeom prst="rect">
            <a:avLst/>
          </a:prstGeom>
        </p:spPr>
      </p:pic>
      <p:sp>
        <p:nvSpPr>
          <p:cNvPr id="5" name="Rectangle 4"/>
          <p:cNvSpPr/>
          <p:nvPr/>
        </p:nvSpPr>
        <p:spPr>
          <a:xfrm>
            <a:off x="332474" y="445947"/>
            <a:ext cx="5828771" cy="6217356"/>
          </a:xfrm>
          <a:prstGeom prst="rect">
            <a:avLst/>
          </a:prstGeom>
          <a:solidFill>
            <a:srgbClr val="5C7151">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4000" dirty="0">
                <a:latin typeface="+mj-lt"/>
              </a:rPr>
              <a:t>If you want to remove a big barrier to getting people to engage with social tools, find a way to </a:t>
            </a:r>
            <a:r>
              <a:rPr lang="en-US" sz="4000" b="1" dirty="0" smtClean="0">
                <a:latin typeface="+mj-lt"/>
              </a:rPr>
              <a:t>keep </a:t>
            </a:r>
            <a:r>
              <a:rPr lang="en-US" sz="4000" b="1" dirty="0">
                <a:latin typeface="+mj-lt"/>
              </a:rPr>
              <a:t>your users in their COMFORT ZONE,</a:t>
            </a:r>
            <a:r>
              <a:rPr lang="en-US" sz="4000" dirty="0">
                <a:latin typeface="+mj-lt"/>
              </a:rPr>
              <a:t> </a:t>
            </a:r>
            <a:endParaRPr lang="en-US" sz="4000" dirty="0" smtClean="0">
              <a:latin typeface="+mj-lt"/>
            </a:endParaRPr>
          </a:p>
          <a:p>
            <a:pPr algn="ctr">
              <a:defRPr/>
            </a:pPr>
            <a:r>
              <a:rPr lang="en-US" sz="4000" dirty="0" smtClean="0">
                <a:latin typeface="+mj-lt"/>
              </a:rPr>
              <a:t>even </a:t>
            </a:r>
            <a:r>
              <a:rPr lang="en-US" sz="4000" dirty="0">
                <a:latin typeface="+mj-lt"/>
              </a:rPr>
              <a:t>if it’s only just to get started.</a:t>
            </a:r>
          </a:p>
        </p:txBody>
      </p:sp>
    </p:spTree>
    <p:extLst>
      <p:ext uri="{BB962C8B-B14F-4D97-AF65-F5344CB8AC3E}">
        <p14:creationId xmlns:p14="http://schemas.microsoft.com/office/powerpoint/2010/main" val="2694410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E-mail Integration</a:t>
            </a:r>
          </a:p>
        </p:txBody>
      </p:sp>
      <p:sp>
        <p:nvSpPr>
          <p:cNvPr id="3" name="Text Placeholder 2"/>
          <p:cNvSpPr>
            <a:spLocks noGrp="1"/>
          </p:cNvSpPr>
          <p:nvPr>
            <p:ph type="body" sz="quarter" idx="10"/>
          </p:nvPr>
        </p:nvSpPr>
        <p:spPr>
          <a:xfrm>
            <a:off x="274639" y="1212849"/>
            <a:ext cx="5486399" cy="5576911"/>
          </a:xfrm>
        </p:spPr>
        <p:txBody>
          <a:bodyPr/>
          <a:lstStyle/>
          <a:p>
            <a:r>
              <a:rPr lang="en-US" dirty="0" smtClean="0"/>
              <a:t>Organizational Goals</a:t>
            </a:r>
          </a:p>
          <a:p>
            <a:r>
              <a:rPr lang="en-US" sz="3200" b="1" dirty="0">
                <a:solidFill>
                  <a:srgbClr val="000000"/>
                </a:solidFill>
              </a:rPr>
              <a:t>Engage congregations </a:t>
            </a:r>
            <a:r>
              <a:rPr lang="en-US" sz="3200" dirty="0">
                <a:solidFill>
                  <a:srgbClr val="000000"/>
                </a:solidFill>
              </a:rPr>
              <a:t>in communities of practice focused on expanding the reach of the Union</a:t>
            </a:r>
          </a:p>
          <a:p>
            <a:r>
              <a:rPr lang="en-US" sz="3200" b="1" dirty="0">
                <a:solidFill>
                  <a:srgbClr val="000000"/>
                </a:solidFill>
              </a:rPr>
              <a:t>Build inventory of practices </a:t>
            </a:r>
            <a:r>
              <a:rPr lang="en-US" sz="3200" dirty="0">
                <a:solidFill>
                  <a:srgbClr val="000000"/>
                </a:solidFill>
              </a:rPr>
              <a:t>and expertise on core topics</a:t>
            </a:r>
          </a:p>
          <a:p>
            <a:r>
              <a:rPr lang="en-US" sz="3200" dirty="0">
                <a:solidFill>
                  <a:srgbClr val="000000"/>
                </a:solidFill>
              </a:rPr>
              <a:t>Help congregations function better as sacred communities by </a:t>
            </a:r>
            <a:r>
              <a:rPr lang="en-US" sz="3200" b="1" dirty="0">
                <a:solidFill>
                  <a:srgbClr val="000000"/>
                </a:solidFill>
              </a:rPr>
              <a:t>providing opportunities to collaborate with </a:t>
            </a:r>
            <a:r>
              <a:rPr lang="en-US" sz="3200" b="1" dirty="0" smtClean="0">
                <a:solidFill>
                  <a:srgbClr val="000000"/>
                </a:solidFill>
              </a:rPr>
              <a:t>others</a:t>
            </a:r>
            <a:endParaRPr lang="en-US" sz="3200" b="1" dirty="0">
              <a:solidFill>
                <a:srgbClr val="000000"/>
              </a:solidFill>
            </a:endParaRPr>
          </a:p>
        </p:txBody>
      </p:sp>
      <p:sp>
        <p:nvSpPr>
          <p:cNvPr id="4" name="Text Placeholder 3"/>
          <p:cNvSpPr>
            <a:spLocks noGrp="1"/>
          </p:cNvSpPr>
          <p:nvPr>
            <p:ph type="body" sz="quarter" idx="11"/>
          </p:nvPr>
        </p:nvSpPr>
        <p:spPr>
          <a:xfrm>
            <a:off x="6675439" y="1212849"/>
            <a:ext cx="5486399" cy="4899803"/>
          </a:xfrm>
        </p:spPr>
        <p:txBody>
          <a:bodyPr/>
          <a:lstStyle/>
          <a:p>
            <a:r>
              <a:rPr lang="en-US" dirty="0" smtClean="0"/>
              <a:t>Initial Solution</a:t>
            </a:r>
          </a:p>
          <a:p>
            <a:r>
              <a:rPr lang="en-US" sz="3200" dirty="0">
                <a:solidFill>
                  <a:srgbClr val="000000"/>
                </a:solidFill>
              </a:rPr>
              <a:t>The </a:t>
            </a:r>
            <a:r>
              <a:rPr lang="en-US" sz="3200" dirty="0" smtClean="0">
                <a:solidFill>
                  <a:srgbClr val="000000"/>
                </a:solidFill>
              </a:rPr>
              <a:t>Tent: Extranet </a:t>
            </a:r>
            <a:endParaRPr lang="en-US" sz="3200" dirty="0">
              <a:solidFill>
                <a:srgbClr val="000000"/>
              </a:solidFill>
            </a:endParaRPr>
          </a:p>
          <a:p>
            <a:r>
              <a:rPr lang="en-US" sz="3200" dirty="0">
                <a:solidFill>
                  <a:srgbClr val="000000"/>
                </a:solidFill>
              </a:rPr>
              <a:t>Community Sites based on </a:t>
            </a:r>
            <a:r>
              <a:rPr lang="en-US" sz="3200" dirty="0" smtClean="0">
                <a:solidFill>
                  <a:srgbClr val="000000"/>
                </a:solidFill>
              </a:rPr>
              <a:t>Office 365</a:t>
            </a:r>
          </a:p>
          <a:p>
            <a:r>
              <a:rPr lang="en-US" sz="3200" dirty="0" smtClean="0">
                <a:solidFill>
                  <a:srgbClr val="000000"/>
                </a:solidFill>
              </a:rPr>
              <a:t>Connect different groups by </a:t>
            </a:r>
            <a:r>
              <a:rPr lang="en-US" sz="3200" b="1" dirty="0" smtClean="0">
                <a:solidFill>
                  <a:srgbClr val="000000"/>
                </a:solidFill>
              </a:rPr>
              <a:t>role</a:t>
            </a:r>
            <a:r>
              <a:rPr lang="en-US" sz="3200" dirty="0" smtClean="0">
                <a:solidFill>
                  <a:srgbClr val="000000"/>
                </a:solidFill>
              </a:rPr>
              <a:t> (Temple Administrators), by </a:t>
            </a:r>
            <a:r>
              <a:rPr lang="en-US" sz="3200" b="1" dirty="0" smtClean="0">
                <a:solidFill>
                  <a:srgbClr val="000000"/>
                </a:solidFill>
              </a:rPr>
              <a:t>topic </a:t>
            </a:r>
            <a:r>
              <a:rPr lang="en-US" sz="3200" dirty="0" smtClean="0">
                <a:solidFill>
                  <a:srgbClr val="000000"/>
                </a:solidFill>
              </a:rPr>
              <a:t>(Fundraising), or by </a:t>
            </a:r>
            <a:r>
              <a:rPr lang="en-US" sz="3200" b="1" dirty="0" smtClean="0">
                <a:solidFill>
                  <a:srgbClr val="000000"/>
                </a:solidFill>
              </a:rPr>
              <a:t>attribute</a:t>
            </a:r>
            <a:r>
              <a:rPr lang="en-US" sz="3200" dirty="0" smtClean="0">
                <a:solidFill>
                  <a:srgbClr val="000000"/>
                </a:solidFill>
              </a:rPr>
              <a:t> (small congregations)</a:t>
            </a:r>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970"/>
          <a:stretch/>
        </p:blipFill>
        <p:spPr>
          <a:xfrm>
            <a:off x="9033661" y="300138"/>
            <a:ext cx="3402814" cy="658335"/>
          </a:xfrm>
          <a:prstGeom prst="rect">
            <a:avLst/>
          </a:prstGeom>
        </p:spPr>
      </p:pic>
    </p:spTree>
    <p:extLst>
      <p:ext uri="{BB962C8B-B14F-4D97-AF65-F5344CB8AC3E}">
        <p14:creationId xmlns:p14="http://schemas.microsoft.com/office/powerpoint/2010/main" val="590243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 what happened?</a:t>
            </a:r>
            <a:endParaRPr lang="en-US" dirty="0"/>
          </a:p>
        </p:txBody>
      </p:sp>
      <p:sp>
        <p:nvSpPr>
          <p:cNvPr id="2" name="Text Placeholder 1"/>
          <p:cNvSpPr>
            <a:spLocks noGrp="1"/>
          </p:cNvSpPr>
          <p:nvPr>
            <p:ph type="body" sz="quarter" idx="10"/>
          </p:nvPr>
        </p:nvSpPr>
        <p:spPr/>
        <p:txBody>
          <a:bodyPr/>
          <a:lstStyle/>
          <a:p>
            <a:r>
              <a:rPr lang="en-US" dirty="0" smtClean="0"/>
              <a:t>They had the right stuff …	</a:t>
            </a:r>
            <a:endParaRPr lang="en-US" dirty="0"/>
          </a:p>
        </p:txBody>
      </p:sp>
      <p:sp>
        <p:nvSpPr>
          <p:cNvPr id="3" name="Text Placeholder 2"/>
          <p:cNvSpPr>
            <a:spLocks noGrp="1"/>
          </p:cNvSpPr>
          <p:nvPr>
            <p:ph type="body" sz="quarter" idx="11"/>
          </p:nvPr>
        </p:nvSpPr>
        <p:spPr/>
        <p:txBody>
          <a:bodyPr/>
          <a:lstStyle/>
          <a:p>
            <a:r>
              <a:rPr lang="en-US" dirty="0" smtClean="0"/>
              <a:t>The initial reality …</a:t>
            </a:r>
            <a:endParaRPr lang="en-US" dirty="0"/>
          </a:p>
        </p:txBody>
      </p:sp>
      <p:sp>
        <p:nvSpPr>
          <p:cNvPr id="5" name="Content Placeholder 4"/>
          <p:cNvSpPr>
            <a:spLocks noGrp="1"/>
          </p:cNvSpPr>
          <p:nvPr>
            <p:ph sz="quarter" idx="4294967295"/>
          </p:nvPr>
        </p:nvSpPr>
        <p:spPr>
          <a:xfrm>
            <a:off x="405456" y="1787525"/>
            <a:ext cx="5492750" cy="4708981"/>
          </a:xfrm>
        </p:spPr>
        <p:txBody>
          <a:bodyPr/>
          <a:lstStyle/>
          <a:p>
            <a:r>
              <a:rPr lang="en-US" sz="2800" dirty="0" smtClean="0"/>
              <a:t>Existing solution no longer supported – so people have to change</a:t>
            </a:r>
          </a:p>
          <a:p>
            <a:r>
              <a:rPr lang="en-US" sz="2800" dirty="0" smtClean="0"/>
              <a:t>New solution provided enhanced functionality – especially SEARCH</a:t>
            </a:r>
          </a:p>
          <a:p>
            <a:r>
              <a:rPr lang="en-US" sz="2800" dirty="0" smtClean="0"/>
              <a:t>Existing communities – both in real life and online – with real need to connect</a:t>
            </a:r>
          </a:p>
          <a:p>
            <a:r>
              <a:rPr lang="en-US" sz="2800" dirty="0" smtClean="0"/>
              <a:t>Designated moderators to support and engage</a:t>
            </a:r>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7315505" y="2388346"/>
            <a:ext cx="3128962" cy="3127375"/>
          </a:xfrm>
        </p:spPr>
      </p:pic>
    </p:spTree>
    <p:extLst>
      <p:ext uri="{BB962C8B-B14F-4D97-AF65-F5344CB8AC3E}">
        <p14:creationId xmlns:p14="http://schemas.microsoft.com/office/powerpoint/2010/main" val="1024970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639" y="295274"/>
            <a:ext cx="11795694" cy="917575"/>
          </a:xfrm>
        </p:spPr>
        <p:txBody>
          <a:bodyPr/>
          <a:lstStyle/>
          <a:p>
            <a:r>
              <a:rPr lang="en-US" dirty="0" smtClean="0"/>
              <a:t>Until, … access with existing ID via email</a:t>
            </a:r>
            <a:endParaRPr lang="en-US" dirty="0"/>
          </a:p>
        </p:txBody>
      </p:sp>
      <p:pic>
        <p:nvPicPr>
          <p:cNvPr id="9" name="Picture 2" descr="https://encrypted-tbn2.gstatic.com/images?q=tbn:ANd9GcSPbK1oItbNQjRQ-fDeOuAJRnV10GCNwj5F75hy-_RHz6lOLW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3617" y="1485604"/>
            <a:ext cx="4937738" cy="493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987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0" y="-23447"/>
            <a:ext cx="12435374" cy="6994525"/>
          </a:xfrm>
          <a:prstGeom prst="rect">
            <a:avLst/>
          </a:prstGeom>
        </p:spPr>
      </p:pic>
      <p:sp>
        <p:nvSpPr>
          <p:cNvPr id="4" name="Rectangle 3"/>
          <p:cNvSpPr/>
          <p:nvPr/>
        </p:nvSpPr>
        <p:spPr bwMode="auto">
          <a:xfrm>
            <a:off x="274639" y="295274"/>
            <a:ext cx="7315183" cy="917575"/>
          </a:xfrm>
          <a:prstGeom prst="rect">
            <a:avLst/>
          </a:prstGeom>
          <a:solidFill>
            <a:srgbClr val="60BB0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2905" y="295274"/>
            <a:ext cx="11889564" cy="917575"/>
          </a:xfrm>
        </p:spPr>
        <p:txBody>
          <a:bodyPr>
            <a:normAutofit fontScale="90000"/>
          </a:bodyPr>
          <a:lstStyle/>
          <a:p>
            <a:r>
              <a:rPr lang="en-US" dirty="0" smtClean="0">
                <a:solidFill>
                  <a:schemeClr val="bg1"/>
                </a:solidFill>
              </a:rPr>
              <a:t>Engagement really matters!</a:t>
            </a:r>
            <a:endParaRPr lang="en-US" dirty="0">
              <a:solidFill>
                <a:schemeClr val="bg1"/>
              </a:solidFill>
            </a:endParaRPr>
          </a:p>
        </p:txBody>
      </p:sp>
      <p:sp>
        <p:nvSpPr>
          <p:cNvPr id="32" name="Content Placeholder 2"/>
          <p:cNvSpPr txBox="1">
            <a:spLocks/>
          </p:cNvSpPr>
          <p:nvPr/>
        </p:nvSpPr>
        <p:spPr>
          <a:xfrm flipH="1">
            <a:off x="8845615" y="1049057"/>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570537" y="1990125"/>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tabLst>
                <a:tab pos="914400" algn="l"/>
                <a:tab pos="1371600" algn="l"/>
              </a:tabLst>
              <a:defRPr/>
            </a:pPr>
            <a:r>
              <a:rPr lang="en-US" sz="2856" b="1" dirty="0">
                <a:solidFill>
                  <a:sysClr val="windowText" lastClr="000000"/>
                </a:solidFill>
                <a:latin typeface="+mj-lt"/>
              </a:rPr>
              <a:t>37% </a:t>
            </a:r>
            <a:r>
              <a:rPr lang="en-US" sz="2856" b="1" dirty="0" smtClean="0">
                <a:solidFill>
                  <a:sysClr val="windowText" lastClr="000000"/>
                </a:solidFill>
                <a:latin typeface="+mj-lt"/>
              </a:rPr>
              <a:t>		less </a:t>
            </a:r>
            <a:r>
              <a:rPr lang="en-US" sz="2856" b="1" dirty="0">
                <a:solidFill>
                  <a:sysClr val="windowText" lastClr="000000"/>
                </a:solidFill>
                <a:latin typeface="+mj-lt"/>
              </a:rPr>
              <a:t>absenteeism</a:t>
            </a:r>
          </a:p>
          <a:p>
            <a:pPr defTabSz="932597">
              <a:buClr>
                <a:sysClr val="windowText" lastClr="000000"/>
              </a:buClr>
              <a:tabLst>
                <a:tab pos="914400" algn="l"/>
                <a:tab pos="1371600" algn="l"/>
              </a:tabLst>
              <a:defRPr/>
            </a:pPr>
            <a:r>
              <a:rPr lang="en-US" sz="2856" b="1" dirty="0">
                <a:solidFill>
                  <a:sysClr val="windowText" lastClr="000000"/>
                </a:solidFill>
                <a:latin typeface="+mj-lt"/>
              </a:rPr>
              <a:t>25-49% </a:t>
            </a:r>
            <a:r>
              <a:rPr lang="en-US" sz="2856" b="1" dirty="0" smtClean="0">
                <a:solidFill>
                  <a:sysClr val="windowText" lastClr="000000"/>
                </a:solidFill>
                <a:latin typeface="+mj-lt"/>
              </a:rPr>
              <a:t>	less </a:t>
            </a:r>
            <a:r>
              <a:rPr lang="en-US" sz="2856" b="1" dirty="0">
                <a:solidFill>
                  <a:sysClr val="windowText" lastClr="000000"/>
                </a:solidFill>
                <a:latin typeface="+mj-lt"/>
              </a:rPr>
              <a:t>turnover</a:t>
            </a:r>
          </a:p>
          <a:p>
            <a:pPr defTabSz="932597">
              <a:buClr>
                <a:sysClr val="windowText" lastClr="000000"/>
              </a:buClr>
              <a:tabLst>
                <a:tab pos="914400" algn="l"/>
                <a:tab pos="1371600" algn="l"/>
              </a:tabLst>
              <a:defRPr/>
            </a:pPr>
            <a:endParaRPr lang="en-US" sz="2856" b="1" dirty="0">
              <a:solidFill>
                <a:sysClr val="windowText" lastClr="000000"/>
              </a:solidFill>
              <a:latin typeface="+mj-lt"/>
            </a:endParaRPr>
          </a:p>
          <a:p>
            <a:pPr defTabSz="932597">
              <a:buClr>
                <a:sysClr val="windowText" lastClr="000000"/>
              </a:buClr>
              <a:tabLst>
                <a:tab pos="914400" algn="l"/>
                <a:tab pos="1371600" algn="l"/>
              </a:tabLst>
              <a:defRPr/>
            </a:pPr>
            <a:r>
              <a:rPr lang="en-US" sz="2856" b="1" dirty="0">
                <a:solidFill>
                  <a:sysClr val="windowText" lastClr="000000"/>
                </a:solidFill>
                <a:latin typeface="+mj-lt"/>
              </a:rPr>
              <a:t>27% </a:t>
            </a:r>
            <a:r>
              <a:rPr lang="en-US" sz="2856" b="1" dirty="0" smtClean="0">
                <a:solidFill>
                  <a:sysClr val="windowText" lastClr="000000"/>
                </a:solidFill>
                <a:latin typeface="+mj-lt"/>
              </a:rPr>
              <a:t>		less </a:t>
            </a:r>
            <a:r>
              <a:rPr lang="en-US" sz="2856" b="1" dirty="0">
                <a:solidFill>
                  <a:sysClr val="windowText" lastClr="000000"/>
                </a:solidFill>
                <a:latin typeface="+mj-lt"/>
              </a:rPr>
              <a:t>employee theft</a:t>
            </a:r>
          </a:p>
          <a:p>
            <a:pPr defTabSz="932597">
              <a:buClr>
                <a:sysClr val="windowText" lastClr="000000"/>
              </a:buClr>
              <a:tabLst>
                <a:tab pos="914400" algn="l"/>
                <a:tab pos="1371600" algn="l"/>
              </a:tabLst>
              <a:defRPr/>
            </a:pPr>
            <a:r>
              <a:rPr lang="en-US" sz="2856" b="1" dirty="0">
                <a:solidFill>
                  <a:sysClr val="windowText" lastClr="000000"/>
                </a:solidFill>
                <a:latin typeface="+mj-lt"/>
              </a:rPr>
              <a:t>18% </a:t>
            </a:r>
            <a:r>
              <a:rPr lang="en-US" sz="2856" b="1" dirty="0" smtClean="0">
                <a:solidFill>
                  <a:sysClr val="windowText" lastClr="000000"/>
                </a:solidFill>
                <a:latin typeface="+mj-lt"/>
              </a:rPr>
              <a:t>		higher </a:t>
            </a:r>
            <a:r>
              <a:rPr lang="en-US" sz="2856" b="1" dirty="0">
                <a:solidFill>
                  <a:sysClr val="windowText" lastClr="000000"/>
                </a:solidFill>
                <a:latin typeface="+mj-lt"/>
              </a:rPr>
              <a:t>productivity</a:t>
            </a:r>
          </a:p>
          <a:p>
            <a:pPr defTabSz="932597">
              <a:buClr>
                <a:sysClr val="windowText" lastClr="000000"/>
              </a:buClr>
              <a:tabLst>
                <a:tab pos="914400" algn="l"/>
                <a:tab pos="1371600" algn="l"/>
              </a:tabLst>
              <a:defRPr/>
            </a:pPr>
            <a:r>
              <a:rPr lang="en-US" sz="2856" b="1" dirty="0">
                <a:solidFill>
                  <a:sysClr val="windowText" lastClr="000000"/>
                </a:solidFill>
                <a:latin typeface="+mj-lt"/>
              </a:rPr>
              <a:t>16% </a:t>
            </a:r>
            <a:r>
              <a:rPr lang="en-US" sz="2856" b="1" dirty="0" smtClean="0">
                <a:solidFill>
                  <a:sysClr val="windowText" lastClr="000000"/>
                </a:solidFill>
                <a:latin typeface="+mj-lt"/>
              </a:rPr>
              <a:t>		higher profitability</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8845615" y="2642843"/>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8845615" y="4233505"/>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299813" y="1211287"/>
            <a:ext cx="7680167" cy="461665"/>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According to Gallup, engaged employees exhibit:</a:t>
            </a:r>
          </a:p>
        </p:txBody>
      </p:sp>
      <p:sp>
        <p:nvSpPr>
          <p:cNvPr id="37" name="Notched Right Arrow 36"/>
          <p:cNvSpPr/>
          <p:nvPr/>
        </p:nvSpPr>
        <p:spPr>
          <a:xfrm rot="5400000">
            <a:off x="1914014" y="2036813"/>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8" name="Notched Right Arrow 37"/>
          <p:cNvSpPr/>
          <p:nvPr/>
        </p:nvSpPr>
        <p:spPr>
          <a:xfrm rot="5400000">
            <a:off x="1914014" y="2613534"/>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9" name="Notched Right Arrow 38"/>
          <p:cNvSpPr/>
          <p:nvPr/>
        </p:nvSpPr>
        <p:spPr>
          <a:xfrm rot="16200000">
            <a:off x="1914015" y="3647878"/>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0" name="Notched Right Arrow 39"/>
          <p:cNvSpPr/>
          <p:nvPr/>
        </p:nvSpPr>
        <p:spPr>
          <a:xfrm rot="16200000">
            <a:off x="1914014" y="4191896"/>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1914014" y="4735915"/>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2" name="Rectangle 41"/>
          <p:cNvSpPr/>
          <p:nvPr/>
        </p:nvSpPr>
        <p:spPr>
          <a:xfrm>
            <a:off x="267147" y="6356300"/>
            <a:ext cx="9875475" cy="369332"/>
          </a:xfrm>
          <a:prstGeom prst="rect">
            <a:avLst/>
          </a:prstGeom>
        </p:spPr>
        <p:txBody>
          <a:bodyPr wrap="square">
            <a:spAutoFit/>
          </a:bodyPr>
          <a:lstStyle/>
          <a:p>
            <a:pPr defTabSz="932597">
              <a:defRPr/>
            </a:pPr>
            <a:r>
              <a:rPr lang="en-US" kern="0" dirty="0">
                <a:solidFill>
                  <a:sysClr val="windowText" lastClr="000000"/>
                </a:solidFill>
                <a:latin typeface="+mj-lt"/>
              </a:rPr>
              <a:t>Source: http://www.gallup.com/consulting/121535/employee-engagement-overview-brochure.aspx</a:t>
            </a:r>
          </a:p>
        </p:txBody>
      </p:sp>
    </p:spTree>
    <p:extLst>
      <p:ext uri="{BB962C8B-B14F-4D97-AF65-F5344CB8AC3E}">
        <p14:creationId xmlns:p14="http://schemas.microsoft.com/office/powerpoint/2010/main" val="8190554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40</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 y="-1"/>
            <a:ext cx="5245894" cy="6994525"/>
          </a:xfrm>
          <a:prstGeom prst="rect">
            <a:avLst/>
          </a:prstGeom>
        </p:spPr>
      </p:pic>
      <p:sp>
        <p:nvSpPr>
          <p:cNvPr id="4" name="Rectangle 3"/>
          <p:cNvSpPr/>
          <p:nvPr/>
        </p:nvSpPr>
        <p:spPr>
          <a:xfrm>
            <a:off x="4996969" y="-7772"/>
            <a:ext cx="7438623" cy="7002297"/>
          </a:xfrm>
          <a:prstGeom prst="rect">
            <a:avLst/>
          </a:prstGeom>
          <a:solidFill>
            <a:srgbClr val="2F5788"/>
          </a:solidFill>
          <a:ln>
            <a:noFill/>
          </a:ln>
        </p:spPr>
        <p:style>
          <a:lnRef idx="2">
            <a:schemeClr val="dk1">
              <a:shade val="50000"/>
            </a:schemeClr>
          </a:lnRef>
          <a:fillRef idx="1">
            <a:schemeClr val="dk1"/>
          </a:fillRef>
          <a:effectRef idx="0">
            <a:schemeClr val="dk1"/>
          </a:effectRef>
          <a:fontRef idx="minor">
            <a:schemeClr val="lt1"/>
          </a:fontRef>
        </p:style>
        <p:txBody>
          <a:bodyPr lIns="466302" tIns="466302" rIns="466302" bIns="466302" rtlCol="0" anchor="ctr" anchorCtr="0"/>
          <a:lstStyle/>
          <a:p>
            <a:pPr marL="291436" indent="-291436">
              <a:buFont typeface="Arial" panose="020B0604020202020204" pitchFamily="34" charset="0"/>
              <a:buChar char="•"/>
            </a:pPr>
            <a:r>
              <a:rPr lang="en-US" sz="4400" dirty="0">
                <a:latin typeface="+mj-lt"/>
              </a:rPr>
              <a:t>What makes a good </a:t>
            </a:r>
            <a:r>
              <a:rPr lang="en-US" sz="4400" dirty="0" smtClean="0">
                <a:latin typeface="+mj-lt"/>
              </a:rPr>
              <a:t>post? What </a:t>
            </a:r>
            <a:r>
              <a:rPr lang="en-US" sz="4400" dirty="0">
                <a:latin typeface="+mj-lt"/>
              </a:rPr>
              <a:t>business scenarios should you post about</a:t>
            </a:r>
            <a:r>
              <a:rPr lang="en-US" sz="4400" dirty="0" smtClean="0">
                <a:latin typeface="+mj-lt"/>
              </a:rPr>
              <a:t>?</a:t>
            </a:r>
          </a:p>
          <a:p>
            <a:pPr marL="291436" indent="-291436">
              <a:buFont typeface="Arial" panose="020B0604020202020204" pitchFamily="34" charset="0"/>
              <a:buChar char="•"/>
            </a:pPr>
            <a:endParaRPr lang="en-US" dirty="0">
              <a:latin typeface="+mj-lt"/>
            </a:endParaRPr>
          </a:p>
          <a:p>
            <a:pPr marL="291436" indent="-291436">
              <a:buFont typeface="Arial" panose="020B0604020202020204" pitchFamily="34" charset="0"/>
              <a:buChar char="•"/>
            </a:pPr>
            <a:r>
              <a:rPr lang="en-US" sz="4400" dirty="0" smtClean="0">
                <a:latin typeface="+mj-lt"/>
              </a:rPr>
              <a:t>Provide simple guidance about what is OK and what is not OK</a:t>
            </a:r>
          </a:p>
          <a:p>
            <a:pPr marL="291436" indent="-291436">
              <a:buFont typeface="Arial" panose="020B0604020202020204" pitchFamily="34" charset="0"/>
              <a:buChar char="•"/>
            </a:pPr>
            <a:endParaRPr lang="en-US" dirty="0" smtClean="0">
              <a:latin typeface="+mj-lt"/>
            </a:endParaRPr>
          </a:p>
          <a:p>
            <a:pPr marL="291436" indent="-291436">
              <a:buFont typeface="Arial" panose="020B0604020202020204" pitchFamily="34" charset="0"/>
              <a:buChar char="•"/>
            </a:pPr>
            <a:r>
              <a:rPr lang="en-US" sz="4400" dirty="0" smtClean="0">
                <a:latin typeface="+mj-lt"/>
              </a:rPr>
              <a:t>Provide “what goes where” examples</a:t>
            </a:r>
            <a:endParaRPr lang="en-US" sz="4400" dirty="0">
              <a:latin typeface="+mj-lt"/>
            </a:endParaRPr>
          </a:p>
        </p:txBody>
      </p:sp>
      <p:sp>
        <p:nvSpPr>
          <p:cNvPr id="6" name="Rectangle 5"/>
          <p:cNvSpPr/>
          <p:nvPr/>
        </p:nvSpPr>
        <p:spPr>
          <a:xfrm>
            <a:off x="322851" y="479775"/>
            <a:ext cx="4352149" cy="1266300"/>
          </a:xfrm>
          <a:prstGeom prst="rect">
            <a:avLst/>
          </a:prstGeom>
          <a:solidFill>
            <a:srgbClr val="5D8EC8">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latin typeface="+mj-lt"/>
              </a:rPr>
              <a:t>#5 </a:t>
            </a:r>
            <a:r>
              <a:rPr lang="en-US" sz="4800" dirty="0" smtClean="0">
                <a:latin typeface="+mj-lt"/>
              </a:rPr>
              <a:t>Show me!</a:t>
            </a:r>
            <a:endParaRPr lang="en-US" sz="4800" dirty="0">
              <a:latin typeface="+mj-lt"/>
            </a:endParaRPr>
          </a:p>
        </p:txBody>
      </p:sp>
    </p:spTree>
    <p:extLst>
      <p:ext uri="{BB962C8B-B14F-4D97-AF65-F5344CB8AC3E}">
        <p14:creationId xmlns:p14="http://schemas.microsoft.com/office/powerpoint/2010/main" val="327794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74315" y="874316"/>
            <a:ext cx="6994526" cy="5245895"/>
          </a:xfrm>
          <a:prstGeom prst="rect">
            <a:avLst/>
          </a:prstGeom>
        </p:spPr>
      </p:pic>
      <p:sp>
        <p:nvSpPr>
          <p:cNvPr id="3" name="Rectangle 2"/>
          <p:cNvSpPr/>
          <p:nvPr/>
        </p:nvSpPr>
        <p:spPr bwMode="auto">
          <a:xfrm>
            <a:off x="5245896" y="0"/>
            <a:ext cx="7190579" cy="6994527"/>
          </a:xfrm>
          <a:prstGeom prst="rect">
            <a:avLst/>
          </a:prstGeom>
          <a:solidFill>
            <a:srgbClr val="99CFF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365760"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Tips from Stan Garfield at Deloitte Global Services:</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Rectangle 3"/>
          <p:cNvSpPr/>
          <p:nvPr/>
        </p:nvSpPr>
        <p:spPr>
          <a:xfrm>
            <a:off x="5395287" y="571214"/>
            <a:ext cx="6857924" cy="6370975"/>
          </a:xfrm>
          <a:prstGeom prst="rect">
            <a:avLst/>
          </a:prstGeom>
        </p:spPr>
        <p:txBody>
          <a:bodyPr wrap="square">
            <a:spAutoFit/>
          </a:bodyPr>
          <a:lstStyle/>
          <a:p>
            <a:pPr marL="305702" indent="-509504">
              <a:spcBef>
                <a:spcPts val="1337"/>
              </a:spcBef>
            </a:pPr>
            <a:r>
              <a:rPr lang="en-US" sz="3100" dirty="0">
                <a:solidFill>
                  <a:srgbClr val="002776"/>
                </a:solidFill>
                <a:latin typeface="+mj-lt"/>
              </a:rPr>
              <a:t>S</a:t>
            </a:r>
            <a:r>
              <a:rPr lang="en-US" dirty="0">
                <a:solidFill>
                  <a:srgbClr val="002776"/>
                </a:solidFill>
                <a:latin typeface="+mj-lt"/>
              </a:rPr>
              <a:t>hare a link. “Here is a link to the latest Forrester Wave report on social networking.”</a:t>
            </a:r>
          </a:p>
          <a:p>
            <a:pPr marL="305702" indent="-407603">
              <a:spcBef>
                <a:spcPts val="1337"/>
              </a:spcBef>
            </a:pPr>
            <a:r>
              <a:rPr lang="en-US" sz="3100" dirty="0">
                <a:solidFill>
                  <a:srgbClr val="002776"/>
                </a:solidFill>
                <a:latin typeface="+mj-lt"/>
              </a:rPr>
              <a:t>A</a:t>
            </a:r>
            <a:r>
              <a:rPr lang="en-US" dirty="0">
                <a:solidFill>
                  <a:srgbClr val="002776"/>
                </a:solidFill>
                <a:latin typeface="+mj-lt"/>
              </a:rPr>
              <a:t>sk a question. “Has anyone encountered this problem before, and if so, how was it solved?”</a:t>
            </a:r>
          </a:p>
          <a:p>
            <a:pPr marL="203801" indent="-305702">
              <a:spcBef>
                <a:spcPts val="1337"/>
              </a:spcBef>
            </a:pPr>
            <a:r>
              <a:rPr lang="en-US" sz="3100" dirty="0">
                <a:solidFill>
                  <a:srgbClr val="002776"/>
                </a:solidFill>
                <a:latin typeface="+mj-lt"/>
              </a:rPr>
              <a:t>F</a:t>
            </a:r>
            <a:r>
              <a:rPr lang="en-US" dirty="0">
                <a:solidFill>
                  <a:srgbClr val="002776"/>
                </a:solidFill>
                <a:latin typeface="+mj-lt"/>
              </a:rPr>
              <a:t>ind a resource. “Looking for a specialist in retirement benefits to help win a bid in Calgary.”</a:t>
            </a:r>
          </a:p>
          <a:p>
            <a:pPr marL="305702" indent="-407603">
              <a:spcBef>
                <a:spcPts val="1337"/>
              </a:spcBef>
            </a:pPr>
            <a:r>
              <a:rPr lang="en-US" sz="3100" dirty="0">
                <a:solidFill>
                  <a:srgbClr val="002776"/>
                </a:solidFill>
                <a:latin typeface="+mj-lt"/>
              </a:rPr>
              <a:t>A</a:t>
            </a:r>
            <a:r>
              <a:rPr lang="en-US" dirty="0">
                <a:solidFill>
                  <a:srgbClr val="002776"/>
                </a:solidFill>
                <a:latin typeface="+mj-lt"/>
              </a:rPr>
              <a:t>nswer a post. “Here are links to three relevant </a:t>
            </a:r>
            <a:r>
              <a:rPr lang="en-US" dirty="0" err="1">
                <a:solidFill>
                  <a:srgbClr val="002776"/>
                </a:solidFill>
                <a:latin typeface="+mj-lt"/>
              </a:rPr>
              <a:t>quals</a:t>
            </a:r>
            <a:r>
              <a:rPr lang="en-US" dirty="0">
                <a:solidFill>
                  <a:srgbClr val="002776"/>
                </a:solidFill>
                <a:latin typeface="+mj-lt"/>
              </a:rPr>
              <a:t> in the </a:t>
            </a:r>
            <a:r>
              <a:rPr lang="en-US" dirty="0" err="1">
                <a:solidFill>
                  <a:srgbClr val="002776"/>
                </a:solidFill>
                <a:latin typeface="+mj-lt"/>
              </a:rPr>
              <a:t>quals</a:t>
            </a:r>
            <a:r>
              <a:rPr lang="en-US" dirty="0">
                <a:solidFill>
                  <a:srgbClr val="002776"/>
                </a:solidFill>
                <a:latin typeface="+mj-lt"/>
              </a:rPr>
              <a:t> database.”</a:t>
            </a:r>
          </a:p>
          <a:p>
            <a:pPr marL="305702" indent="-305702">
              <a:spcBef>
                <a:spcPts val="1337"/>
              </a:spcBef>
            </a:pPr>
            <a:r>
              <a:rPr lang="en-US" sz="3100" dirty="0">
                <a:solidFill>
                  <a:srgbClr val="002776"/>
                </a:solidFill>
                <a:latin typeface="+mj-lt"/>
              </a:rPr>
              <a:t>R</a:t>
            </a:r>
            <a:r>
              <a:rPr lang="en-US" dirty="0">
                <a:solidFill>
                  <a:srgbClr val="002776"/>
                </a:solidFill>
                <a:latin typeface="+mj-lt"/>
              </a:rPr>
              <a:t>ecognize a colleague. “Thanks to @</a:t>
            </a:r>
            <a:r>
              <a:rPr lang="en-US" dirty="0" err="1">
                <a:solidFill>
                  <a:srgbClr val="002776"/>
                </a:solidFill>
                <a:latin typeface="+mj-lt"/>
              </a:rPr>
              <a:t>dpalmer</a:t>
            </a:r>
            <a:r>
              <a:rPr lang="en-US" dirty="0">
                <a:solidFill>
                  <a:srgbClr val="002776"/>
                </a:solidFill>
                <a:latin typeface="+mj-lt"/>
              </a:rPr>
              <a:t> for hosting an excellent planning session today.”</a:t>
            </a:r>
          </a:p>
          <a:p>
            <a:pPr marL="101901" indent="-203801">
              <a:spcBef>
                <a:spcPts val="1337"/>
              </a:spcBef>
            </a:pPr>
            <a:r>
              <a:rPr lang="en-US" sz="3100" dirty="0">
                <a:solidFill>
                  <a:srgbClr val="002776"/>
                </a:solidFill>
                <a:latin typeface="+mj-lt"/>
              </a:rPr>
              <a:t>I</a:t>
            </a:r>
            <a:r>
              <a:rPr lang="en-US" dirty="0">
                <a:solidFill>
                  <a:srgbClr val="002776"/>
                </a:solidFill>
                <a:latin typeface="+mj-lt"/>
              </a:rPr>
              <a:t>nform about your activities. “Will be in the Philadelphia office today; does anyone wish to meet?”</a:t>
            </a:r>
          </a:p>
          <a:p>
            <a:pPr marL="305702" indent="-305702">
              <a:spcBef>
                <a:spcPts val="1337"/>
              </a:spcBef>
            </a:pPr>
            <a:r>
              <a:rPr lang="en-US" sz="3100" dirty="0">
                <a:solidFill>
                  <a:srgbClr val="002776"/>
                </a:solidFill>
                <a:latin typeface="+mj-lt"/>
              </a:rPr>
              <a:t>S</a:t>
            </a:r>
            <a:r>
              <a:rPr lang="en-US" dirty="0">
                <a:solidFill>
                  <a:srgbClr val="002776"/>
                </a:solidFill>
                <a:latin typeface="+mj-lt"/>
              </a:rPr>
              <a:t>uggest an idea. “Local office TV screens should display the global Yammer conversation stream.”</a:t>
            </a:r>
          </a:p>
        </p:txBody>
      </p:sp>
    </p:spTree>
    <p:extLst>
      <p:ext uri="{BB962C8B-B14F-4D97-AF65-F5344CB8AC3E}">
        <p14:creationId xmlns:p14="http://schemas.microsoft.com/office/powerpoint/2010/main" val="11132066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6182" y="6115058"/>
            <a:ext cx="4297633" cy="646331"/>
          </a:xfrm>
          <a:prstGeom prst="rect">
            <a:avLst/>
          </a:prstGeom>
        </p:spPr>
        <p:txBody>
          <a:bodyPr wrap="square">
            <a:spAutoFit/>
          </a:bodyPr>
          <a:lstStyle/>
          <a:p>
            <a:r>
              <a:rPr lang="en-US" dirty="0" smtClean="0"/>
              <a:t>https://www.yammer.com/itpronetwork/uploaded_files/32178728</a:t>
            </a:r>
            <a:endParaRPr lang="en-US" dirty="0"/>
          </a:p>
        </p:txBody>
      </p:sp>
      <p:sp>
        <p:nvSpPr>
          <p:cNvPr id="3" name="Rectangle 2"/>
          <p:cNvSpPr/>
          <p:nvPr/>
        </p:nvSpPr>
        <p:spPr>
          <a:xfrm>
            <a:off x="1463409" y="6108237"/>
            <a:ext cx="4235026" cy="646331"/>
          </a:xfrm>
          <a:prstGeom prst="rect">
            <a:avLst/>
          </a:prstGeom>
        </p:spPr>
        <p:txBody>
          <a:bodyPr wrap="square">
            <a:spAutoFit/>
          </a:bodyPr>
          <a:lstStyle/>
          <a:p>
            <a:r>
              <a:rPr lang="en-US" dirty="0"/>
              <a:t>https://www.yammer.com/itpronetwork/uploaded_files/31720747</a:t>
            </a:r>
          </a:p>
        </p:txBody>
      </p:sp>
      <p:sp>
        <p:nvSpPr>
          <p:cNvPr id="4" name="Title 3"/>
          <p:cNvSpPr>
            <a:spLocks noGrp="1"/>
          </p:cNvSpPr>
          <p:nvPr>
            <p:ph type="title"/>
          </p:nvPr>
        </p:nvSpPr>
        <p:spPr/>
        <p:txBody>
          <a:bodyPr/>
          <a:lstStyle/>
          <a:p>
            <a:r>
              <a:rPr lang="en-US" dirty="0" smtClean="0"/>
              <a:t>Share “which tool to use when”</a:t>
            </a:r>
            <a:endParaRPr lang="en-US" dirty="0"/>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19721" y="1093334"/>
            <a:ext cx="3864300" cy="5095071"/>
          </a:xfrm>
          <a:prstGeom prst="rect">
            <a:avLst/>
          </a:prstGeom>
        </p:spPr>
      </p:pic>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63409" y="1028183"/>
            <a:ext cx="3996518" cy="4856043"/>
          </a:xfrm>
          <a:prstGeom prst="rect">
            <a:avLst/>
          </a:prstGeom>
        </p:spPr>
      </p:pic>
    </p:spTree>
    <p:extLst>
      <p:ext uri="{BB962C8B-B14F-4D97-AF65-F5344CB8AC3E}">
        <p14:creationId xmlns:p14="http://schemas.microsoft.com/office/powerpoint/2010/main" val="197181090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Clear, simple guidance to change habits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9238" y="1642932"/>
            <a:ext cx="2742857" cy="2742857"/>
          </a:xfrm>
          <a:prstGeom prst="rect">
            <a:avLst/>
          </a:prstGeom>
        </p:spPr>
      </p:pic>
      <p:pic>
        <p:nvPicPr>
          <p:cNvPr id="4098" name="Picture 2" descr="https://encrypted-tbn2.gstatic.com/images?q=tbn:ANd9GcSPbK1oItbNQjRQ-fDeOuAJRnV10GCNwj5F75hy-_RHz6lOLW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47017" y="19427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66070" y="4320213"/>
            <a:ext cx="3657560"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Private</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Assign a Task</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External</a:t>
            </a:r>
          </a:p>
        </p:txBody>
      </p:sp>
      <p:sp>
        <p:nvSpPr>
          <p:cNvPr id="13" name="TextBox 12"/>
          <p:cNvSpPr txBox="1"/>
          <p:nvPr/>
        </p:nvSpPr>
        <p:spPr>
          <a:xfrm>
            <a:off x="7095215" y="4316782"/>
            <a:ext cx="4846267"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Q &amp; A</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Not sure who knows</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FYI</a:t>
            </a:r>
          </a:p>
        </p:txBody>
      </p:sp>
    </p:spTree>
    <p:extLst>
      <p:ext uri="{BB962C8B-B14F-4D97-AF65-F5344CB8AC3E}">
        <p14:creationId xmlns:p14="http://schemas.microsoft.com/office/powerpoint/2010/main" val="6638813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44</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630" y="-1"/>
            <a:ext cx="10446898" cy="6994525"/>
          </a:xfrm>
          <a:prstGeom prst="rect">
            <a:avLst/>
          </a:prstGeom>
        </p:spPr>
      </p:pic>
      <p:sp>
        <p:nvSpPr>
          <p:cNvPr id="4" name="Rectangle 3"/>
          <p:cNvSpPr/>
          <p:nvPr/>
        </p:nvSpPr>
        <p:spPr>
          <a:xfrm>
            <a:off x="-31063" y="-3"/>
            <a:ext cx="4041280" cy="699452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Social moves quickly … have governance guidelines in place </a:t>
            </a:r>
            <a:r>
              <a:rPr lang="en-US" sz="4488" b="1" dirty="0">
                <a:latin typeface="+mj-lt"/>
              </a:rPr>
              <a:t>before</a:t>
            </a:r>
            <a:r>
              <a:rPr lang="en-US" sz="4488" dirty="0">
                <a:latin typeface="+mj-lt"/>
              </a:rPr>
              <a:t> situations arise</a:t>
            </a:r>
          </a:p>
        </p:txBody>
      </p:sp>
      <p:grpSp>
        <p:nvGrpSpPr>
          <p:cNvPr id="7" name="Group 6"/>
          <p:cNvGrpSpPr/>
          <p:nvPr/>
        </p:nvGrpSpPr>
        <p:grpSpPr>
          <a:xfrm>
            <a:off x="4283792" y="89154"/>
            <a:ext cx="7879107" cy="6815068"/>
            <a:chOff x="4283792" y="89154"/>
            <a:chExt cx="7879107" cy="6815068"/>
          </a:xfrm>
        </p:grpSpPr>
        <p:grpSp>
          <p:nvGrpSpPr>
            <p:cNvPr id="8" name="Group 7"/>
            <p:cNvGrpSpPr/>
            <p:nvPr/>
          </p:nvGrpSpPr>
          <p:grpSpPr>
            <a:xfrm>
              <a:off x="4283792" y="89154"/>
              <a:ext cx="7879107" cy="6815068"/>
              <a:chOff x="395502" y="23556"/>
              <a:chExt cx="7725316" cy="6682047"/>
            </a:xfrm>
          </p:grpSpPr>
          <p:sp>
            <p:nvSpPr>
              <p:cNvPr id="5" name="Rectangle 4"/>
              <p:cNvSpPr/>
              <p:nvPr/>
            </p:nvSpPr>
            <p:spPr>
              <a:xfrm>
                <a:off x="395502" y="23556"/>
                <a:ext cx="7696200" cy="6682047"/>
              </a:xfrm>
              <a:prstGeom prst="rect">
                <a:avLst/>
              </a:prstGeom>
              <a:solidFill>
                <a:srgbClr val="4F8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Content Placeholder 2"/>
              <p:cNvSpPr txBox="1">
                <a:spLocks/>
              </p:cNvSpPr>
              <p:nvPr/>
            </p:nvSpPr>
            <p:spPr>
              <a:xfrm>
                <a:off x="424618" y="6083250"/>
                <a:ext cx="7696200" cy="621792"/>
              </a:xfrm>
              <a:prstGeom prst="rect">
                <a:avLst/>
              </a:prstGeom>
              <a:ln>
                <a:noFill/>
              </a:ln>
            </p:spPr>
            <p:txBody>
              <a:bodyPr>
                <a:norm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856" dirty="0">
                    <a:solidFill>
                      <a:schemeClr val="bg1"/>
                    </a:solidFill>
                    <a:latin typeface="+mj-lt"/>
                  </a:rPr>
                  <a:t>http://socialmediagovernance.com/policies/</a:t>
                </a:r>
              </a:p>
            </p:txBody>
          </p:sp>
        </p:gr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5457" y="438495"/>
              <a:ext cx="4376676" cy="5766427"/>
            </a:xfrm>
            <a:prstGeom prst="rect">
              <a:avLst/>
            </a:prstGeom>
          </p:spPr>
        </p:pic>
      </p:grpSp>
    </p:spTree>
    <p:extLst>
      <p:ext uri="{BB962C8B-B14F-4D97-AF65-F5344CB8AC3E}">
        <p14:creationId xmlns:p14="http://schemas.microsoft.com/office/powerpoint/2010/main" val="3656296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34" y="0"/>
            <a:ext cx="12471209" cy="6994525"/>
          </a:xfrm>
          <a:prstGeom prst="rect">
            <a:avLst/>
          </a:prstGeom>
        </p:spPr>
      </p:pic>
    </p:spTree>
    <p:extLst>
      <p:ext uri="{BB962C8B-B14F-4D97-AF65-F5344CB8AC3E}">
        <p14:creationId xmlns:p14="http://schemas.microsoft.com/office/powerpoint/2010/main" val="193995378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9676" y="479775"/>
            <a:ext cx="5879866" cy="7170244"/>
          </a:xfrm>
          <a:prstGeom prst="rect">
            <a:avLst/>
          </a:prstGeom>
        </p:spPr>
      </p:pic>
      <p:sp>
        <p:nvSpPr>
          <p:cNvPr id="7" name="Rectangle 6"/>
          <p:cNvSpPr/>
          <p:nvPr/>
        </p:nvSpPr>
        <p:spPr>
          <a:xfrm>
            <a:off x="981278" y="2125677"/>
            <a:ext cx="6393886" cy="2636598"/>
          </a:xfrm>
          <a:prstGeom prst="rect">
            <a:avLst/>
          </a:prstGeom>
          <a:noFill/>
        </p:spPr>
        <p:txBody>
          <a:bodyPr wrap="none" lIns="93260" tIns="46630" rIns="93260" bIns="46630">
            <a:spAutoFit/>
          </a:bodyPr>
          <a:lstStyle/>
          <a:p>
            <a:pPr algn="ctr"/>
            <a:r>
              <a:rPr lang="en-US" sz="5507" dirty="0" smtClean="0">
                <a:ln w="0"/>
                <a:latin typeface="+mj-lt"/>
              </a:rPr>
              <a:t>Don’t </a:t>
            </a:r>
            <a:r>
              <a:rPr lang="en-US" sz="5507" dirty="0">
                <a:ln w="0"/>
                <a:latin typeface="+mj-lt"/>
              </a:rPr>
              <a:t>underestimate </a:t>
            </a:r>
          </a:p>
          <a:p>
            <a:pPr algn="ctr"/>
            <a:r>
              <a:rPr lang="en-US" sz="5507" dirty="0">
                <a:ln w="0"/>
                <a:latin typeface="+mj-lt"/>
              </a:rPr>
              <a:t>the importance </a:t>
            </a:r>
          </a:p>
          <a:p>
            <a:pPr algn="ctr"/>
            <a:r>
              <a:rPr lang="en-US" sz="5507" dirty="0">
                <a:ln w="0"/>
                <a:latin typeface="+mj-lt"/>
              </a:rPr>
              <a:t>of training</a:t>
            </a:r>
          </a:p>
        </p:txBody>
      </p:sp>
    </p:spTree>
    <p:extLst>
      <p:ext uri="{BB962C8B-B14F-4D97-AF65-F5344CB8AC3E}">
        <p14:creationId xmlns:p14="http://schemas.microsoft.com/office/powerpoint/2010/main" val="351783418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08063" y="845531"/>
            <a:ext cx="3126294" cy="5533824"/>
            <a:chOff x="3508063" y="1221203"/>
            <a:chExt cx="3126294" cy="5533824"/>
          </a:xfrm>
        </p:grpSpPr>
        <p:grpSp>
          <p:nvGrpSpPr>
            <p:cNvPr id="9" name="Group 8"/>
            <p:cNvGrpSpPr/>
            <p:nvPr/>
          </p:nvGrpSpPr>
          <p:grpSpPr>
            <a:xfrm>
              <a:off x="3508063" y="1221203"/>
              <a:ext cx="3126294" cy="5533824"/>
              <a:chOff x="4756170" y="914400"/>
              <a:chExt cx="3065272" cy="542581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170" y="2295618"/>
                <a:ext cx="3065272" cy="4044592"/>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Too many competing priorities</a:t>
                </a:r>
              </a:p>
            </p:txBody>
          </p:sp>
        </p:grpSp>
        <p:sp>
          <p:nvSpPr>
            <p:cNvPr id="12" name="Rectangle 11"/>
            <p:cNvSpPr/>
            <p:nvPr/>
          </p:nvSpPr>
          <p:spPr bwMode="auto">
            <a:xfrm>
              <a:off x="3607176" y="2893475"/>
              <a:ext cx="2926048" cy="3622603"/>
            </a:xfrm>
            <a:prstGeom prst="rect">
              <a:avLst/>
            </a:prstGeom>
            <a:solidFill>
              <a:srgbClr val="0909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Align where work gets done</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Engage and nurture champions … and leaders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Provide examples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Train!</a:t>
              </a:r>
              <a:endParaRPr lang="en-US" sz="2400" dirty="0">
                <a:gradFill>
                  <a:gsLst>
                    <a:gs pos="0">
                      <a:srgbClr val="FFFFFF"/>
                    </a:gs>
                    <a:gs pos="100000">
                      <a:srgbClr val="FFFFFF"/>
                    </a:gs>
                  </a:gsLst>
                  <a:lin ang="5400000" scaled="0"/>
                </a:gradFill>
                <a:latin typeface="+mj-lt"/>
              </a:endParaRPr>
            </a:p>
          </p:txBody>
        </p:sp>
      </p:grpSp>
      <p:grpSp>
        <p:nvGrpSpPr>
          <p:cNvPr id="21" name="Group 20"/>
          <p:cNvGrpSpPr/>
          <p:nvPr/>
        </p:nvGrpSpPr>
        <p:grpSpPr>
          <a:xfrm>
            <a:off x="6832864" y="865239"/>
            <a:ext cx="5448336" cy="5529007"/>
            <a:chOff x="6832864" y="1240911"/>
            <a:chExt cx="5448336" cy="5529007"/>
          </a:xfrm>
        </p:grpSpPr>
        <p:grpSp>
          <p:nvGrpSpPr>
            <p:cNvPr id="2" name="Group 1"/>
            <p:cNvGrpSpPr/>
            <p:nvPr/>
          </p:nvGrpSpPr>
          <p:grpSpPr>
            <a:xfrm>
              <a:off x="6832864" y="1240911"/>
              <a:ext cx="5448336" cy="5529007"/>
              <a:chOff x="6824608" y="946424"/>
              <a:chExt cx="5341991" cy="5421087"/>
            </a:xfrm>
          </p:grpSpPr>
          <p:sp>
            <p:nvSpPr>
              <p:cNvPr id="14" name="Rectangle 13"/>
              <p:cNvSpPr/>
              <p:nvPr/>
            </p:nvSpPr>
            <p:spPr>
              <a:xfrm>
                <a:off x="6824608"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Lack of proven business case</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4608" y="2361018"/>
                <a:ext cx="5341991" cy="4006493"/>
              </a:xfrm>
              <a:prstGeom prst="rect">
                <a:avLst/>
              </a:prstGeom>
            </p:spPr>
          </p:pic>
        </p:grpSp>
        <p:sp>
          <p:nvSpPr>
            <p:cNvPr id="16" name="Rectangle 15"/>
            <p:cNvSpPr/>
            <p:nvPr/>
          </p:nvSpPr>
          <p:spPr bwMode="auto">
            <a:xfrm>
              <a:off x="7130482" y="2897926"/>
              <a:ext cx="4889081" cy="3622603"/>
            </a:xfrm>
            <a:prstGeom prst="rect">
              <a:avLst/>
            </a:prstGeom>
            <a:solidFill>
              <a:srgbClr val="F76F3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Start with a meaningful business problem</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Measure what matters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Collect and share stories … all the time … at every opportunity</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Don’t think it has to be only you – get your </a:t>
              </a:r>
              <a:r>
                <a:rPr lang="en-US" sz="2400" strike="sngStrike" dirty="0" smtClean="0">
                  <a:gradFill>
                    <a:gsLst>
                      <a:gs pos="0">
                        <a:srgbClr val="FFFFFF"/>
                      </a:gs>
                      <a:gs pos="100000">
                        <a:srgbClr val="FFFFFF"/>
                      </a:gs>
                    </a:gsLst>
                    <a:lin ang="5400000" scaled="0"/>
                  </a:gradFill>
                  <a:latin typeface="+mj-lt"/>
                </a:rPr>
                <a:t>village</a:t>
              </a:r>
              <a:r>
                <a:rPr lang="en-US" sz="2400" dirty="0" smtClean="0">
                  <a:gradFill>
                    <a:gsLst>
                      <a:gs pos="0">
                        <a:srgbClr val="FFFFFF"/>
                      </a:gs>
                      <a:gs pos="100000">
                        <a:srgbClr val="FFFFFF"/>
                      </a:gs>
                    </a:gsLst>
                    <a:lin ang="5400000" scaled="0"/>
                  </a:gradFill>
                  <a:latin typeface="+mj-lt"/>
                </a:rPr>
                <a:t> universe to help!</a:t>
              </a:r>
            </a:p>
          </p:txBody>
        </p:sp>
      </p:grpSp>
      <p:grpSp>
        <p:nvGrpSpPr>
          <p:cNvPr id="19" name="Group 18"/>
          <p:cNvGrpSpPr/>
          <p:nvPr/>
        </p:nvGrpSpPr>
        <p:grpSpPr>
          <a:xfrm>
            <a:off x="183263" y="845531"/>
            <a:ext cx="3126294" cy="5567863"/>
            <a:chOff x="183263" y="1221203"/>
            <a:chExt cx="3126294" cy="5567863"/>
          </a:xfrm>
        </p:grpSpPr>
        <p:grpSp>
          <p:nvGrpSpPr>
            <p:cNvPr id="5" name="Group 4"/>
            <p:cNvGrpSpPr/>
            <p:nvPr/>
          </p:nvGrpSpPr>
          <p:grpSpPr>
            <a:xfrm>
              <a:off x="183263" y="1221203"/>
              <a:ext cx="3126294" cy="5567863"/>
              <a:chOff x="914400" y="914400"/>
              <a:chExt cx="3065272" cy="5459185"/>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2295618"/>
                <a:ext cx="3065272" cy="4077967"/>
              </a:xfrm>
              <a:prstGeom prst="rect">
                <a:avLst/>
              </a:prstGeom>
            </p:spPr>
          </p:pic>
          <p:sp>
            <p:nvSpPr>
              <p:cNvPr id="7" name="Rectangle 6"/>
              <p:cNvSpPr/>
              <p:nvPr/>
            </p:nvSpPr>
            <p:spPr>
              <a:xfrm>
                <a:off x="914400" y="914400"/>
                <a:ext cx="3065272" cy="1381218"/>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latin typeface="+mj-lt"/>
                  </a:rPr>
                  <a:t>Not aligned with our culture</a:t>
                </a:r>
              </a:p>
            </p:txBody>
          </p:sp>
        </p:grpSp>
        <p:sp>
          <p:nvSpPr>
            <p:cNvPr id="17" name="Rectangle 16"/>
            <p:cNvSpPr/>
            <p:nvPr/>
          </p:nvSpPr>
          <p:spPr bwMode="auto">
            <a:xfrm>
              <a:off x="283386" y="2897926"/>
              <a:ext cx="2926048" cy="3622603"/>
            </a:xfrm>
            <a:prstGeom prst="rect">
              <a:avLst/>
            </a:prstGeom>
            <a:solidFill>
              <a:srgbClr val="84252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Engage and nurture champions … and leaders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Make it easy</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Promote great stories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latin typeface="+mj-lt"/>
                </a:rPr>
                <a:t>Embrace the comfort zone</a:t>
              </a:r>
              <a:endParaRPr lang="en-US" sz="2400" dirty="0">
                <a:gradFill>
                  <a:gsLst>
                    <a:gs pos="0">
                      <a:srgbClr val="FFFFFF"/>
                    </a:gs>
                    <a:gs pos="100000">
                      <a:srgbClr val="FFFFFF"/>
                    </a:gs>
                  </a:gsLst>
                  <a:lin ang="5400000" scaled="0"/>
                </a:gradFill>
                <a:latin typeface="+mj-lt"/>
              </a:endParaRPr>
            </a:p>
          </p:txBody>
        </p:sp>
      </p:grpSp>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817" y="0"/>
            <a:ext cx="12436475" cy="7021909"/>
          </a:xfrm>
          <a:prstGeom prst="rect">
            <a:avLst/>
          </a:prstGeom>
        </p:spPr>
      </p:pic>
      <p:sp>
        <p:nvSpPr>
          <p:cNvPr id="13" name="Title 12"/>
          <p:cNvSpPr>
            <a:spLocks noGrp="1"/>
          </p:cNvSpPr>
          <p:nvPr>
            <p:ph type="title"/>
          </p:nvPr>
        </p:nvSpPr>
        <p:spPr/>
        <p:txBody>
          <a:bodyPr/>
          <a:lstStyle/>
          <a:p>
            <a:r>
              <a:rPr lang="en-US" dirty="0" smtClean="0">
                <a:solidFill>
                  <a:schemeClr val="bg1"/>
                </a:solidFill>
              </a:rPr>
              <a:t>Breaking down the barriers</a:t>
            </a:r>
            <a:endParaRPr lang="en-US" dirty="0">
              <a:solidFill>
                <a:schemeClr val="bg1"/>
              </a:solidFill>
            </a:endParaRPr>
          </a:p>
        </p:txBody>
      </p:sp>
    </p:spTree>
    <p:extLst>
      <p:ext uri="{BB962C8B-B14F-4D97-AF65-F5344CB8AC3E}">
        <p14:creationId xmlns:p14="http://schemas.microsoft.com/office/powerpoint/2010/main" val="263319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48</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156315" y="233151"/>
            <a:ext cx="825645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mj-lt"/>
              </a:rPr>
              <a:t>It’s not a sprint, it’s a </a:t>
            </a:r>
            <a:r>
              <a:rPr lang="en-US" sz="4800" dirty="0" smtClean="0">
                <a:latin typeface="+mj-lt"/>
              </a:rPr>
              <a:t>journey …</a:t>
            </a:r>
            <a:endParaRPr lang="en-US" sz="4800" dirty="0">
              <a:latin typeface="+mj-lt"/>
            </a:endParaRPr>
          </a:p>
        </p:txBody>
      </p:sp>
      <p:sp>
        <p:nvSpPr>
          <p:cNvPr id="5" name="Rectangle 4"/>
          <p:cNvSpPr/>
          <p:nvPr/>
        </p:nvSpPr>
        <p:spPr>
          <a:xfrm>
            <a:off x="276564" y="1485606"/>
            <a:ext cx="2741922" cy="501530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j-lt"/>
              </a:rPr>
              <a:t>You don’t need 100% adoption to be successful – you need meaningful outcomes</a:t>
            </a:r>
            <a:endParaRPr lang="en-US" sz="4000" dirty="0">
              <a:latin typeface="+mj-lt"/>
            </a:endParaRPr>
          </a:p>
        </p:txBody>
      </p:sp>
      <p:sp>
        <p:nvSpPr>
          <p:cNvPr id="6" name="Rectangle 5"/>
          <p:cNvSpPr/>
          <p:nvPr/>
        </p:nvSpPr>
        <p:spPr>
          <a:xfrm>
            <a:off x="3330851" y="1490105"/>
            <a:ext cx="2741922" cy="501530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j-lt"/>
              </a:rPr>
              <a:t>Align </a:t>
            </a:r>
            <a:r>
              <a:rPr lang="en-US" sz="4000" dirty="0">
                <a:latin typeface="+mj-lt"/>
              </a:rPr>
              <a:t>where work gets </a:t>
            </a:r>
            <a:r>
              <a:rPr lang="en-US" sz="4000" dirty="0" smtClean="0">
                <a:latin typeface="+mj-lt"/>
              </a:rPr>
              <a:t>done – and you’ll get those outcomes</a:t>
            </a:r>
            <a:endParaRPr lang="en-US" sz="4000" dirty="0">
              <a:latin typeface="+mj-lt"/>
            </a:endParaRPr>
          </a:p>
        </p:txBody>
      </p:sp>
      <p:sp>
        <p:nvSpPr>
          <p:cNvPr id="7" name="Rectangle 6"/>
          <p:cNvSpPr/>
          <p:nvPr/>
        </p:nvSpPr>
        <p:spPr>
          <a:xfrm>
            <a:off x="6396033" y="1485605"/>
            <a:ext cx="2741922" cy="501530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Lead the </a:t>
            </a:r>
            <a:r>
              <a:rPr lang="en-US" sz="4000" dirty="0" smtClean="0">
                <a:latin typeface="+mj-lt"/>
              </a:rPr>
              <a:t>way – with champions, community </a:t>
            </a:r>
            <a:r>
              <a:rPr lang="en-US" sz="4000" dirty="0" err="1" smtClean="0">
                <a:latin typeface="+mj-lt"/>
              </a:rPr>
              <a:t>managers,mentoring</a:t>
            </a:r>
            <a:r>
              <a:rPr lang="en-US" sz="4000" dirty="0" smtClean="0">
                <a:latin typeface="+mj-lt"/>
              </a:rPr>
              <a:t>, and training</a:t>
            </a:r>
            <a:endParaRPr lang="en-US" sz="4000" dirty="0">
              <a:latin typeface="+mj-lt"/>
            </a:endParaRPr>
          </a:p>
        </p:txBody>
      </p:sp>
      <p:sp>
        <p:nvSpPr>
          <p:cNvPr id="8" name="Rectangle 7"/>
          <p:cNvSpPr/>
          <p:nvPr/>
        </p:nvSpPr>
        <p:spPr>
          <a:xfrm>
            <a:off x="9435354" y="1485604"/>
            <a:ext cx="2741922" cy="5015305"/>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j-lt"/>
              </a:rPr>
              <a:t>Be patient – change takes time but it also takes passion and sustained effort</a:t>
            </a:r>
            <a:endParaRPr lang="en-US" sz="4000" dirty="0">
              <a:latin typeface="+mj-lt"/>
            </a:endParaRPr>
          </a:p>
        </p:txBody>
      </p:sp>
    </p:spTree>
    <p:extLst>
      <p:ext uri="{BB962C8B-B14F-4D97-AF65-F5344CB8AC3E}">
        <p14:creationId xmlns:p14="http://schemas.microsoft.com/office/powerpoint/2010/main" val="357134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to get to this moment …</a:t>
            </a:r>
            <a:endParaRPr lang="en-US" dirty="0"/>
          </a:p>
        </p:txBody>
      </p:sp>
      <p:pic>
        <p:nvPicPr>
          <p:cNvPr id="2" name="Picture 1"/>
          <p:cNvPicPr>
            <a:picLocks noChangeAspect="1"/>
          </p:cNvPicPr>
          <p:nvPr/>
        </p:nvPicPr>
        <p:blipFill>
          <a:blip r:embed="rId2"/>
          <a:stretch>
            <a:fillRect/>
          </a:stretch>
        </p:blipFill>
        <p:spPr>
          <a:xfrm>
            <a:off x="2743555" y="1487815"/>
            <a:ext cx="7304762" cy="4561905"/>
          </a:xfrm>
          <a:prstGeom prst="rect">
            <a:avLst/>
          </a:prstGeom>
        </p:spPr>
      </p:pic>
      <p:pic>
        <p:nvPicPr>
          <p:cNvPr id="3" name="Picture 2"/>
          <p:cNvPicPr>
            <a:picLocks noChangeAspect="1"/>
          </p:cNvPicPr>
          <p:nvPr/>
        </p:nvPicPr>
        <p:blipFill>
          <a:blip r:embed="rId3"/>
          <a:stretch>
            <a:fillRect/>
          </a:stretch>
        </p:blipFill>
        <p:spPr>
          <a:xfrm>
            <a:off x="2743555" y="1487814"/>
            <a:ext cx="7304762" cy="4561905"/>
          </a:xfrm>
          <a:prstGeom prst="rect">
            <a:avLst/>
          </a:prstGeom>
        </p:spPr>
      </p:pic>
    </p:spTree>
    <p:extLst>
      <p:ext uri="{BB962C8B-B14F-4D97-AF65-F5344CB8AC3E}">
        <p14:creationId xmlns:p14="http://schemas.microsoft.com/office/powerpoint/2010/main" val="2662576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0" y="-23447"/>
            <a:ext cx="12435374" cy="6994525"/>
          </a:xfrm>
          <a:prstGeom prst="rect">
            <a:avLst/>
          </a:prstGeom>
        </p:spPr>
      </p:pic>
      <p:sp>
        <p:nvSpPr>
          <p:cNvPr id="4" name="Rectangle 3"/>
          <p:cNvSpPr/>
          <p:nvPr/>
        </p:nvSpPr>
        <p:spPr bwMode="auto">
          <a:xfrm>
            <a:off x="274639" y="295274"/>
            <a:ext cx="7315183" cy="917575"/>
          </a:xfrm>
          <a:prstGeom prst="rect">
            <a:avLst/>
          </a:prstGeom>
          <a:solidFill>
            <a:srgbClr val="CD254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2905" y="295274"/>
            <a:ext cx="11889564" cy="917575"/>
          </a:xfrm>
        </p:spPr>
        <p:txBody>
          <a:bodyPr>
            <a:normAutofit fontScale="90000"/>
          </a:bodyPr>
          <a:lstStyle/>
          <a:p>
            <a:r>
              <a:rPr lang="en-US" dirty="0" smtClean="0">
                <a:solidFill>
                  <a:schemeClr val="bg1"/>
                </a:solidFill>
              </a:rPr>
              <a:t>Collaboration matters too!</a:t>
            </a:r>
            <a:endParaRPr lang="en-US" dirty="0">
              <a:solidFill>
                <a:schemeClr val="bg1"/>
              </a:solidFill>
            </a:endParaRPr>
          </a:p>
        </p:txBody>
      </p:sp>
      <p:sp>
        <p:nvSpPr>
          <p:cNvPr id="32" name="Content Placeholder 2"/>
          <p:cNvSpPr txBox="1">
            <a:spLocks/>
          </p:cNvSpPr>
          <p:nvPr/>
        </p:nvSpPr>
        <p:spPr>
          <a:xfrm flipH="1">
            <a:off x="8845615" y="1049057"/>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713317" y="2125677"/>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defTabSz="932597">
              <a:buClr>
                <a:sysClr val="windowText" lastClr="000000"/>
              </a:buClr>
              <a:defRPr/>
            </a:pPr>
            <a:r>
              <a:rPr lang="en-US" sz="2856" b="1" dirty="0" smtClean="0">
                <a:solidFill>
                  <a:sysClr val="windowText" lastClr="000000"/>
                </a:solidFill>
                <a:latin typeface="+mj-lt"/>
              </a:rPr>
              <a:t>92% more likely to develop novel products and processes</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52% more productive</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56% more likely to be first to market with their products and services</a:t>
            </a:r>
          </a:p>
          <a:p>
            <a:pPr marL="800100" indent="-800100" defTabSz="932597">
              <a:buClr>
                <a:sysClr val="windowText" lastClr="000000"/>
              </a:buClr>
              <a:defRPr/>
            </a:pPr>
            <a:r>
              <a:rPr lang="en-US" sz="2856" b="1" dirty="0" smtClean="0">
                <a:solidFill>
                  <a:sysClr val="windowText" lastClr="000000"/>
                </a:solidFill>
                <a:latin typeface="+mj-lt"/>
              </a:rPr>
              <a:t>17%  more profitable than their peers</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8845615" y="2642843"/>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8845615" y="4233505"/>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366141" y="1211287"/>
            <a:ext cx="8046632" cy="830997"/>
          </a:xfrm>
          <a:prstGeom prst="rect">
            <a:avLst/>
          </a:prstGeom>
        </p:spPr>
        <p:txBody>
          <a:bodyPr wrap="square">
            <a:spAutoFit/>
          </a:bodyPr>
          <a:lstStyle/>
          <a:p>
            <a:r>
              <a:rPr lang="en-US" sz="2400" dirty="0" smtClean="0">
                <a:latin typeface="Segoe UI" pitchFamily="34" charset="0"/>
                <a:ea typeface="Segoe UI" pitchFamily="34" charset="0"/>
                <a:cs typeface="Segoe UI" pitchFamily="34" charset="0"/>
              </a:rPr>
              <a:t>Organizations with a strong learning and collaborative culture are:</a:t>
            </a:r>
            <a:endParaRPr lang="en-US" sz="2400" dirty="0">
              <a:latin typeface="Segoe UI" pitchFamily="34" charset="0"/>
              <a:ea typeface="Segoe UI" pitchFamily="34" charset="0"/>
              <a:cs typeface="Segoe UI" pitchFamily="34" charset="0"/>
            </a:endParaRPr>
          </a:p>
        </p:txBody>
      </p:sp>
      <p:sp>
        <p:nvSpPr>
          <p:cNvPr id="39" name="Notched Right Arrow 38"/>
          <p:cNvSpPr/>
          <p:nvPr/>
        </p:nvSpPr>
        <p:spPr>
          <a:xfrm rot="16200000">
            <a:off x="2165935" y="2227571"/>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2179242" y="3085095"/>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2165937" y="3645727"/>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6" name="Notched Right Arrow 15"/>
          <p:cNvSpPr/>
          <p:nvPr/>
        </p:nvSpPr>
        <p:spPr>
          <a:xfrm rot="16200000">
            <a:off x="2163637" y="5011588"/>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7" name="Rectangle 16"/>
          <p:cNvSpPr/>
          <p:nvPr/>
        </p:nvSpPr>
        <p:spPr>
          <a:xfrm>
            <a:off x="366141" y="6158334"/>
            <a:ext cx="9875475" cy="646331"/>
          </a:xfrm>
          <a:prstGeom prst="rect">
            <a:avLst/>
          </a:prstGeom>
        </p:spPr>
        <p:txBody>
          <a:bodyPr wrap="square">
            <a:spAutoFit/>
          </a:bodyPr>
          <a:lstStyle/>
          <a:p>
            <a:pPr defTabSz="932597">
              <a:defRPr/>
            </a:pPr>
            <a:r>
              <a:rPr lang="en-US" kern="0" dirty="0">
                <a:solidFill>
                  <a:sysClr val="windowText" lastClr="000000"/>
                </a:solidFill>
                <a:latin typeface="+mj-lt"/>
              </a:rPr>
              <a:t>Source: </a:t>
            </a:r>
            <a:r>
              <a:rPr lang="en-US" kern="0" dirty="0" smtClean="0">
                <a:solidFill>
                  <a:sysClr val="windowText" lastClr="000000"/>
                </a:solidFill>
                <a:latin typeface="+mj-lt"/>
              </a:rPr>
              <a:t>David Mallon, </a:t>
            </a:r>
            <a:r>
              <a:rPr lang="en-US" i="1" kern="0" dirty="0" smtClean="0">
                <a:solidFill>
                  <a:sysClr val="windowText" lastClr="000000"/>
                </a:solidFill>
                <a:latin typeface="+mj-lt"/>
              </a:rPr>
              <a:t>High-impact learning culture: The 40 best practices for creating an empowered enterprise. </a:t>
            </a:r>
            <a:r>
              <a:rPr lang="en-US" kern="0" dirty="0" err="1" smtClean="0">
                <a:solidFill>
                  <a:sysClr val="windowText" lastClr="000000"/>
                </a:solidFill>
                <a:latin typeface="+mj-lt"/>
              </a:rPr>
              <a:t>Berson</a:t>
            </a:r>
            <a:r>
              <a:rPr lang="en-US" kern="0" dirty="0" smtClean="0">
                <a:solidFill>
                  <a:sysClr val="windowText" lastClr="000000"/>
                </a:solidFill>
                <a:latin typeface="+mj-lt"/>
              </a:rPr>
              <a:t> by Deloitte</a:t>
            </a:r>
            <a:r>
              <a:rPr lang="en-US" kern="0" dirty="0">
                <a:solidFill>
                  <a:sysClr val="windowText" lastClr="000000"/>
                </a:solidFill>
                <a:latin typeface="+mj-lt"/>
              </a:rPr>
              <a:t>, June 10, 2010. </a:t>
            </a:r>
            <a:r>
              <a:rPr lang="en-US" kern="0" dirty="0" smtClean="0">
                <a:solidFill>
                  <a:sysClr val="windowText" lastClr="000000"/>
                </a:solidFill>
                <a:latin typeface="+mj-lt"/>
              </a:rPr>
              <a:t>&lt;http</a:t>
            </a:r>
            <a:r>
              <a:rPr lang="en-US" kern="0" dirty="0">
                <a:solidFill>
                  <a:sysClr val="windowText" lastClr="000000"/>
                </a:solidFill>
                <a:latin typeface="+mj-lt"/>
              </a:rPr>
              <a:t>://</a:t>
            </a:r>
            <a:r>
              <a:rPr lang="en-US" kern="0" dirty="0" smtClean="0">
                <a:solidFill>
                  <a:sysClr val="windowText" lastClr="000000"/>
                </a:solidFill>
                <a:latin typeface="+mj-lt"/>
              </a:rPr>
              <a:t>www.bersin.com/Store/Details.aspx?id=12171&gt;</a:t>
            </a:r>
            <a:endParaRPr lang="en-US" kern="0" dirty="0">
              <a:solidFill>
                <a:sysClr val="windowText" lastClr="000000"/>
              </a:solidFill>
              <a:latin typeface="+mj-lt"/>
            </a:endParaRPr>
          </a:p>
        </p:txBody>
      </p:sp>
    </p:spTree>
    <p:extLst>
      <p:ext uri="{BB962C8B-B14F-4D97-AF65-F5344CB8AC3E}">
        <p14:creationId xmlns:p14="http://schemas.microsoft.com/office/powerpoint/2010/main" val="352095937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9238" y="1028409"/>
            <a:ext cx="8995313" cy="5764438"/>
          </a:xfrm>
          <a:prstGeom prst="rect">
            <a:avLst/>
          </a:prstGeom>
        </p:spPr>
      </p:pic>
      <p:sp>
        <p:nvSpPr>
          <p:cNvPr id="3" name="Rectangle 2"/>
          <p:cNvSpPr/>
          <p:nvPr/>
        </p:nvSpPr>
        <p:spPr bwMode="auto">
          <a:xfrm>
            <a:off x="183263" y="259639"/>
            <a:ext cx="8778144" cy="914390"/>
          </a:xfrm>
          <a:prstGeom prst="rect">
            <a:avLst/>
          </a:prstGeom>
          <a:solidFill>
            <a:srgbClr val="66993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 it’s evolution, not a revolution!</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405620228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4638" y="1028409"/>
            <a:ext cx="11887200" cy="5096780"/>
          </a:xfrm>
        </p:spPr>
        <p:txBody>
          <a:bodyPr/>
          <a:lstStyle/>
          <a:p>
            <a:r>
              <a:rPr lang="en-US" sz="2000" dirty="0" smtClean="0"/>
              <a:t>Office 365 Network &gt; Yammer &amp; Enterprise Social Group</a:t>
            </a:r>
          </a:p>
          <a:p>
            <a:endParaRPr lang="en-US" sz="2000" dirty="0" smtClean="0"/>
          </a:p>
          <a:p>
            <a:pPr marL="0" indent="0">
              <a:buNone/>
            </a:pPr>
            <a:endParaRPr lang="en-US" sz="2000" dirty="0" smtClean="0"/>
          </a:p>
          <a:p>
            <a:r>
              <a:rPr lang="en-US" sz="2000" dirty="0" smtClean="0">
                <a:hlinkClick r:id="rId2"/>
              </a:rPr>
              <a:t>https</a:t>
            </a:r>
            <a:r>
              <a:rPr lang="en-US" sz="2000" dirty="0">
                <a:hlinkClick r:id="rId2"/>
              </a:rPr>
              <a:t>://</a:t>
            </a:r>
            <a:r>
              <a:rPr lang="en-US" sz="2000" dirty="0" smtClean="0">
                <a:hlinkClick r:id="rId2"/>
              </a:rPr>
              <a:t>about.yammer.com/yammer-blog/tips-guides</a:t>
            </a:r>
            <a:endParaRPr lang="en-US" sz="2000" dirty="0" smtClean="0"/>
          </a:p>
          <a:p>
            <a:r>
              <a:rPr lang="en-US" sz="2000" dirty="0">
                <a:hlinkClick r:id="rId3"/>
              </a:rPr>
              <a:t>https://about.yammer.com/success/engage</a:t>
            </a:r>
            <a:r>
              <a:rPr lang="en-US" sz="2000" dirty="0" smtClean="0">
                <a:hlinkClick r:id="rId3"/>
              </a:rPr>
              <a:t>/</a:t>
            </a:r>
            <a:endParaRPr lang="en-US" sz="2000" dirty="0" smtClean="0"/>
          </a:p>
          <a:p>
            <a:r>
              <a:rPr lang="en-US" sz="2000" dirty="0" smtClean="0"/>
              <a:t>Successful Social Intranets: Creating business value through strategic alignment and </a:t>
            </a:r>
            <a:r>
              <a:rPr lang="en-US" sz="2000" dirty="0"/>
              <a:t>adoption planning </a:t>
            </a:r>
            <a:r>
              <a:rPr lang="en-US" sz="2000" dirty="0">
                <a:hlinkClick r:id="rId4"/>
              </a:rPr>
              <a:t>http://www.digitalworkplacegroup.com/resources/download-reports/successful-social-intranets</a:t>
            </a:r>
            <a:r>
              <a:rPr lang="en-US" sz="2000" dirty="0" smtClean="0">
                <a:hlinkClick r:id="rId4"/>
              </a:rPr>
              <a:t>/</a:t>
            </a:r>
            <a:endParaRPr lang="en-US" sz="2000" dirty="0" smtClean="0"/>
          </a:p>
          <a:p>
            <a:r>
              <a:rPr lang="en-US" sz="2000" dirty="0" smtClean="0"/>
              <a:t>Moving Beyond Marketing: Generating Social Business Value Across the Enterprise, MIT Sloan </a:t>
            </a:r>
            <a:r>
              <a:rPr lang="en-US" sz="2000" dirty="0"/>
              <a:t>Management Review, July 14, 2014. </a:t>
            </a:r>
            <a:r>
              <a:rPr lang="en-US" sz="2000" dirty="0">
                <a:hlinkClick r:id="rId5"/>
              </a:rPr>
              <a:t>http://sloanreview.mit.edu/projects/moving-beyond-marketing</a:t>
            </a:r>
            <a:r>
              <a:rPr lang="en-US" sz="2000" dirty="0" smtClean="0">
                <a:hlinkClick r:id="rId5"/>
              </a:rPr>
              <a:t>/</a:t>
            </a:r>
            <a:endParaRPr lang="en-US" sz="2000" dirty="0" smtClean="0"/>
          </a:p>
          <a:p>
            <a:r>
              <a:rPr lang="en-US" sz="2000" dirty="0" smtClean="0"/>
              <a:t>Deloitte research white paper “Social software for business performance - The missing link in social software: Measureable business performance improvements.”</a:t>
            </a:r>
          </a:p>
          <a:p>
            <a:pPr lvl="1"/>
            <a:r>
              <a:rPr lang="en-US" sz="1200" dirty="0" smtClean="0">
                <a:hlinkClick r:id="rId6"/>
              </a:rPr>
              <a:t>http://www.deloitte.com/assets/Dcom-UnitedStates/Local%20Assets/Documents/TMT_us_tmt/us_tmt_ce_socialsoftware_fullreport_0209111.pdf</a:t>
            </a:r>
            <a:endParaRPr lang="en-US" sz="1200" dirty="0" smtClean="0"/>
          </a:p>
          <a:p>
            <a:r>
              <a:rPr lang="en-US" sz="2000" dirty="0" smtClean="0"/>
              <a:t>IDEO’s Culture of Helping, Harvard Business Review, January-February </a:t>
            </a:r>
            <a:r>
              <a:rPr lang="en-US" sz="2000" dirty="0"/>
              <a:t>2014 </a:t>
            </a:r>
            <a:r>
              <a:rPr lang="en-US" sz="2000" dirty="0">
                <a:hlinkClick r:id="rId7"/>
              </a:rPr>
              <a:t>http://</a:t>
            </a:r>
            <a:r>
              <a:rPr lang="en-US" sz="2000" dirty="0" smtClean="0">
                <a:hlinkClick r:id="rId7"/>
              </a:rPr>
              <a:t>hbr.org/2014/01/ideos-culture-of-helping/ar/1</a:t>
            </a:r>
            <a:endParaRPr lang="en-US" sz="2000" dirty="0" smtClean="0"/>
          </a:p>
          <a:p>
            <a:r>
              <a:rPr lang="en-US" sz="2000" dirty="0" smtClean="0"/>
              <a:t>Managing Change One Day at a Time, July August 2014, Harvard Business Review. </a:t>
            </a:r>
            <a:r>
              <a:rPr lang="en-US" sz="2000" dirty="0" smtClean="0">
                <a:hlinkClick r:id="rId8"/>
              </a:rPr>
              <a:t>http</a:t>
            </a:r>
            <a:r>
              <a:rPr lang="en-US" sz="2000" dirty="0">
                <a:hlinkClick r:id="rId8"/>
              </a:rPr>
              <a:t>://</a:t>
            </a:r>
            <a:r>
              <a:rPr lang="en-US" sz="2000" dirty="0" smtClean="0">
                <a:hlinkClick r:id="rId8"/>
              </a:rPr>
              <a:t>hbr.org/2014/07/managing-change-one-day-at-a-time/ar/1</a:t>
            </a:r>
            <a:endParaRPr lang="en-US" sz="2000" dirty="0" smtClean="0"/>
          </a:p>
        </p:txBody>
      </p:sp>
      <p:sp>
        <p:nvSpPr>
          <p:cNvPr id="2" name="Title 1"/>
          <p:cNvSpPr>
            <a:spLocks noGrp="1"/>
          </p:cNvSpPr>
          <p:nvPr>
            <p:ph type="title"/>
          </p:nvPr>
        </p:nvSpPr>
        <p:spPr/>
        <p:txBody>
          <a:bodyPr/>
          <a:lstStyle/>
          <a:p>
            <a:r>
              <a:rPr lang="en-US" sz="4400" dirty="0" smtClean="0"/>
              <a:t>Resources</a:t>
            </a:r>
            <a:endParaRPr lang="en-US" sz="4400" dirty="0"/>
          </a:p>
        </p:txBody>
      </p:sp>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1897" y="1416471"/>
            <a:ext cx="11331981" cy="565767"/>
          </a:xfrm>
          <a:prstGeom prst="rect">
            <a:avLst/>
          </a:prstGeom>
        </p:spPr>
      </p:pic>
    </p:spTree>
    <p:extLst>
      <p:ext uri="{BB962C8B-B14F-4D97-AF65-F5344CB8AC3E}">
        <p14:creationId xmlns:p14="http://schemas.microsoft.com/office/powerpoint/2010/main" val="138033474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4638" y="1028409"/>
            <a:ext cx="11887200" cy="3385542"/>
          </a:xfrm>
        </p:spPr>
        <p:txBody>
          <a:bodyPr/>
          <a:lstStyle/>
          <a:p>
            <a:r>
              <a:rPr lang="en-US" sz="2000" dirty="0">
                <a:hlinkClick r:id="rId2"/>
              </a:rPr>
              <a:t>User Adoption Strategies: Shifting Second Wave People to New Collaboration Technology</a:t>
            </a:r>
            <a:r>
              <a:rPr lang="en-US" sz="2000" dirty="0"/>
              <a:t> by Michael Sampson </a:t>
            </a:r>
          </a:p>
          <a:p>
            <a:r>
              <a:rPr lang="en-US" sz="2000" dirty="0">
                <a:hlinkClick r:id="rId3"/>
              </a:rPr>
              <a:t>Essential SharePoint 2013</a:t>
            </a:r>
            <a:r>
              <a:rPr lang="en-US" sz="2000" dirty="0"/>
              <a:t> by Scott Jamison, Susan Hanley, and Chris </a:t>
            </a:r>
            <a:r>
              <a:rPr lang="en-US" sz="2000" dirty="0" smtClean="0"/>
              <a:t>Bortlik</a:t>
            </a:r>
            <a:endParaRPr lang="en-US" sz="2000" dirty="0" smtClean="0">
              <a:hlinkClick r:id="rId4"/>
            </a:endParaRPr>
          </a:p>
          <a:p>
            <a:r>
              <a:rPr lang="en-US" sz="2000" dirty="0" smtClean="0">
                <a:hlinkClick r:id="rId4"/>
              </a:rPr>
              <a:t>http</a:t>
            </a:r>
            <a:r>
              <a:rPr lang="en-US" sz="2000" dirty="0">
                <a:hlinkClick r:id="rId4"/>
              </a:rPr>
              <a:t>://www.zdnet.com/article/the-growing-evidence-for-social-business-maturity</a:t>
            </a:r>
            <a:r>
              <a:rPr lang="en-US" sz="2000" dirty="0" smtClean="0">
                <a:hlinkClick r:id="rId4"/>
              </a:rPr>
              <a:t>/</a:t>
            </a:r>
            <a:endParaRPr lang="en-US" sz="2000" dirty="0"/>
          </a:p>
          <a:p>
            <a:r>
              <a:rPr lang="en-US" sz="2000" dirty="0" smtClean="0">
                <a:hlinkClick r:id="rId5"/>
              </a:rPr>
              <a:t>http</a:t>
            </a:r>
            <a:r>
              <a:rPr lang="en-US" sz="2000" dirty="0">
                <a:hlinkClick r:id="rId5"/>
              </a:rPr>
              <a:t>://</a:t>
            </a:r>
            <a:r>
              <a:rPr lang="en-US" sz="2000" dirty="0" smtClean="0">
                <a:hlinkClick r:id="rId5"/>
              </a:rPr>
              <a:t>www.mckinsey.com/insights/organization/building_the_social_enterprise</a:t>
            </a:r>
            <a:endParaRPr lang="en-US" sz="2000" dirty="0" smtClean="0"/>
          </a:p>
          <a:p>
            <a:r>
              <a:rPr lang="en-US" sz="2000" dirty="0">
                <a:hlinkClick r:id="rId6"/>
              </a:rPr>
              <a:t>http://www.mckinsey.com/insights/high_tech_telecoms_internet/six_social-media_skills_every_leader_needs</a:t>
            </a:r>
            <a:endParaRPr lang="en-US" sz="2000" dirty="0"/>
          </a:p>
          <a:p>
            <a:r>
              <a:rPr lang="en-US" sz="2000" dirty="0">
                <a:hlinkClick r:id="rId7"/>
              </a:rPr>
              <a:t>http://</a:t>
            </a:r>
            <a:r>
              <a:rPr lang="en-US" sz="2000" dirty="0" smtClean="0">
                <a:hlinkClick r:id="rId7"/>
              </a:rPr>
              <a:t>www.mckinsey.com/insights/high_tech_telecoms_internet/the_social_economy</a:t>
            </a:r>
            <a:endParaRPr lang="en-US" sz="2000" dirty="0" smtClean="0"/>
          </a:p>
          <a:p>
            <a:r>
              <a:rPr lang="en-US" sz="2000" dirty="0" smtClean="0">
                <a:hlinkClick r:id="rId8"/>
              </a:rPr>
              <a:t>Prove It: Using Analytics to Drive SharePoint Adoption and ROI</a:t>
            </a:r>
            <a:endParaRPr lang="en-US" sz="2000" dirty="0" smtClean="0"/>
          </a:p>
          <a:p>
            <a:r>
              <a:rPr lang="en-US" sz="2000" dirty="0" smtClean="0"/>
              <a:t>Improve It: second edition of Prove It. Due out May 2015. Major focus on enterprise social metrics and adoption.</a:t>
            </a:r>
            <a:endParaRPr lang="en-US" sz="2000" dirty="0"/>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47990160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7725" y="0"/>
            <a:ext cx="9299619" cy="6748801"/>
          </a:xfrm>
          <a:prstGeom prst="rect">
            <a:avLst/>
          </a:prstGeom>
        </p:spPr>
      </p:pic>
    </p:spTree>
    <p:extLst>
      <p:ext uri="{BB962C8B-B14F-4D97-AF65-F5344CB8AC3E}">
        <p14:creationId xmlns:p14="http://schemas.microsoft.com/office/powerpoint/2010/main" val="5327231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436475" cy="7063383"/>
          </a:xfrm>
          <a:prstGeom prst="rect">
            <a:avLst/>
          </a:prstGeom>
        </p:spPr>
      </p:pic>
    </p:spTree>
    <p:extLst>
      <p:ext uri="{BB962C8B-B14F-4D97-AF65-F5344CB8AC3E}">
        <p14:creationId xmlns:p14="http://schemas.microsoft.com/office/powerpoint/2010/main" val="10710271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555" y="1780135"/>
            <a:ext cx="7163675" cy="4753309"/>
          </a:xfrm>
          <a:prstGeom prst="rect">
            <a:avLst/>
          </a:prstGeom>
        </p:spPr>
      </p:pic>
      <p:sp>
        <p:nvSpPr>
          <p:cNvPr id="4" name="Rectangle 3"/>
          <p:cNvSpPr/>
          <p:nvPr/>
        </p:nvSpPr>
        <p:spPr bwMode="auto">
          <a:xfrm>
            <a:off x="366140" y="296897"/>
            <a:ext cx="10698363" cy="1188707"/>
          </a:xfrm>
          <a:prstGeom prst="rect">
            <a:avLst/>
          </a:prstGeom>
          <a:solidFill>
            <a:schemeClr val="accent6">
              <a:lumMod val="40000"/>
              <a:lumOff val="60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It’s about organizational change …</a:t>
            </a:r>
            <a:endParaRPr lang="en-US" sz="49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970372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463638" cy="7013255"/>
          </a:xfrm>
          <a:prstGeom prst="rect">
            <a:avLst/>
          </a:prstGeom>
        </p:spPr>
      </p:pic>
      <p:sp>
        <p:nvSpPr>
          <p:cNvPr id="2" name="Rectangle 1"/>
          <p:cNvSpPr/>
          <p:nvPr/>
        </p:nvSpPr>
        <p:spPr bwMode="auto">
          <a:xfrm>
            <a:off x="366140" y="296897"/>
            <a:ext cx="10698363" cy="1554463"/>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 and improving the velocity of information that informs decisions.</a:t>
            </a:r>
            <a:endParaRPr lang="en-US" sz="49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794901486"/>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4304480f-1873-4e50-9541-9e4e1375c8eb"/>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4958</TotalTime>
  <Words>3915</Words>
  <Application>Microsoft Office PowerPoint</Application>
  <PresentationFormat>Custom</PresentationFormat>
  <Paragraphs>357</Paragraphs>
  <Slides>52</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Calibri</vt:lpstr>
      <vt:lpstr>Segoe UI</vt:lpstr>
      <vt:lpstr>Segoe UI Light</vt:lpstr>
      <vt:lpstr>Snap ITC</vt:lpstr>
      <vt:lpstr>Times New Roman</vt:lpstr>
      <vt:lpstr>Wingdings</vt:lpstr>
      <vt:lpstr>Wingdings 3</vt:lpstr>
      <vt:lpstr>5-30499_SPC_2014_Exec_Template_16x9</vt:lpstr>
      <vt:lpstr>Origin</vt:lpstr>
      <vt:lpstr>PowerPoint Presentation</vt:lpstr>
      <vt:lpstr>About Me</vt:lpstr>
      <vt:lpstr>PowerPoint Presentation</vt:lpstr>
      <vt:lpstr>Engagement really matters!</vt:lpstr>
      <vt:lpstr>Collaboration matters too!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Roadmap to Overcome Barriers</vt:lpstr>
      <vt:lpstr>PowerPoint Presentation</vt:lpstr>
      <vt:lpstr>PowerPoint Presentation</vt:lpstr>
      <vt:lpstr>Which use cases? Critical moments of engagement, processes with bottlenecks, processes with lots of exceptions</vt:lpstr>
      <vt:lpstr>Field Feedback to HQ</vt:lpstr>
      <vt:lpstr>Onboarding</vt:lpstr>
      <vt:lpstr>PowerPoint Presentation</vt:lpstr>
      <vt:lpstr>Case Study: Aligning and creating the right culture – in the context of a critical decision</vt:lpstr>
      <vt:lpstr>PowerPoint Presentation</vt:lpstr>
      <vt:lpstr>PowerPoint Presentation</vt:lpstr>
      <vt:lpstr>PowerPoint Presentation</vt:lpstr>
      <vt:lpstr>Collaboration is an HR value …</vt:lpstr>
      <vt:lpstr>PowerPoint Presentation</vt:lpstr>
      <vt:lpstr>PowerPoint Presentation</vt:lpstr>
      <vt:lpstr>PowerPoint Presentation</vt:lpstr>
      <vt:lpstr>Tips for getting leaders engaged</vt:lpstr>
      <vt:lpstr>PowerPoint Presentation</vt:lpstr>
      <vt:lpstr>PowerPoint Presentation</vt:lpstr>
      <vt:lpstr>Who makes a good champion?</vt:lpstr>
      <vt:lpstr>Why does this work?</vt:lpstr>
      <vt:lpstr>PowerPoint Presentation</vt:lpstr>
      <vt:lpstr>PowerPoint Presentation</vt:lpstr>
      <vt:lpstr>Case Study: E-mail Integration</vt:lpstr>
      <vt:lpstr>So, what happened?</vt:lpstr>
      <vt:lpstr>Until, … access with existing ID via email</vt:lpstr>
      <vt:lpstr>PowerPoint Presentation</vt:lpstr>
      <vt:lpstr>PowerPoint Presentation</vt:lpstr>
      <vt:lpstr>Share “which tool to use when”</vt:lpstr>
      <vt:lpstr>Clear, simple guidance to change habits</vt:lpstr>
      <vt:lpstr>PowerPoint Presentation</vt:lpstr>
      <vt:lpstr>PowerPoint Presentation</vt:lpstr>
      <vt:lpstr>PowerPoint Presentation</vt:lpstr>
      <vt:lpstr>Breaking down the barriers</vt:lpstr>
      <vt:lpstr>PowerPoint Presentation</vt:lpstr>
      <vt:lpstr>… to get to this moment …</vt:lpstr>
      <vt:lpstr>PowerPoint Presentation</vt:lpstr>
      <vt:lpstr>Resources</vt:lpstr>
      <vt:lpstr>Resources</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Down Barriers in the Land of Dinosaurs</dc:title>
  <dc:subject>SharePoint Conference 2014 Executive</dc:subject>
  <dc:creator>sue@susanhanley.com</dc:creator>
  <cp:keywords/>
  <dc:description>Template by: Mitchell Derrey, Silver Fox Productions, Inc.
Formatting by: 
Event Dates: March 2-6, 2014
Event Location: Las Vegas, NV
Audience Type: Internal/External</dc:description>
  <cp:lastModifiedBy>Susan Hanley</cp:lastModifiedBy>
  <cp:revision>373</cp:revision>
  <dcterms:created xsi:type="dcterms:W3CDTF">2013-10-21T21:40:33Z</dcterms:created>
  <dcterms:modified xsi:type="dcterms:W3CDTF">2015-03-29T23:42:30Z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