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67" r:id="rId3"/>
  </p:sldMasterIdLst>
  <p:notesMasterIdLst>
    <p:notesMasterId r:id="rId58"/>
  </p:notesMasterIdLst>
  <p:sldIdLst>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259"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620"/>
    <a:srgbClr val="EC3C01"/>
    <a:srgbClr val="535353"/>
    <a:srgbClr val="0096FF"/>
    <a:srgbClr val="252525"/>
    <a:srgbClr val="FFFFFF"/>
    <a:srgbClr val="ECE3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12" autoAdjust="0"/>
  </p:normalViewPr>
  <p:slideViewPr>
    <p:cSldViewPr snapToGrid="0" snapToObjects="1">
      <p:cViewPr varScale="1">
        <p:scale>
          <a:sx n="90" d="100"/>
          <a:sy n="90" d="100"/>
        </p:scale>
        <p:origin x="918" y="9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69939-5D11-944D-A95D-A2EC3A5CD4CF}" type="datetimeFigureOut">
              <a:rPr lang="en-US" smtClean="0"/>
              <a:t>4/3/2016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6BCAC-FD49-1C44-8DA3-711638C7FC80}" type="slidenum">
              <a:rPr lang="en-US" smtClean="0"/>
              <a:t>‹#›</a:t>
            </a:fld>
            <a:endParaRPr lang="en-US"/>
          </a:p>
        </p:txBody>
      </p:sp>
    </p:spTree>
    <p:extLst>
      <p:ext uri="{BB962C8B-B14F-4D97-AF65-F5344CB8AC3E}">
        <p14:creationId xmlns:p14="http://schemas.microsoft.com/office/powerpoint/2010/main" val="1490935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4/3/2016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2667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30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015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0617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3942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3408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539471-D214-4894-AF2B-49B44F63F7F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1183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1720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81C754-D1E9-47F9-8777-220D7863B1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1738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4929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5100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386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018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2651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493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937F9F-F35E-409E-BDDC-3F7885C68EAF}"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97620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EF7E0F-507E-4FE5-BF75-9D3967B45F5D}"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0924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6376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81C754-D1E9-47F9-8777-220D7863B1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24360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8897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1980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81C754-D1E9-47F9-8777-220D7863B15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00809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71013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81C754-D1E9-47F9-8777-220D7863B15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10977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SPC2012 - Business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BC43DA-9DD2-4DE7-B473-BAC21688E922}"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86911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07022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SPC2012 - Business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1D7C38-B993-4B09-8D75-1B72E623394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45426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81C754-D1E9-47F9-8777-220D7863B1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52505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85883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149CB6-42D8-48DB-AA4B-123100EE79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15090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149CB6-42D8-48DB-AA4B-123100EE79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44544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SPC2012 - Business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AC4E5A-25B4-426D-BA07-0AEB142CD002}"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59242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81C754-D1E9-47F9-8777-220D7863B1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231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69387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6298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24924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31217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2352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SPC2012 - Business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0B997C-5ADE-4975-AEF7-A0099DF4C0D4}"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2583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SPC2012 - Business</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2854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C2080-3BA8-4788-8669-3BC99F4F6B6F}"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6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3DB7A6-1932-474B-AAD8-B0CB2C57B7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2965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411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1210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81C754-D1E9-47F9-8777-220D7863B1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5479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57756"/>
            <a:ext cx="9144000" cy="3285744"/>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1405" y="6558680"/>
            <a:ext cx="857793" cy="258724"/>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9005" y="6406280"/>
            <a:ext cx="857793" cy="258724"/>
          </a:xfrm>
          <a:prstGeom prst="rect">
            <a:avLst/>
          </a:prstGeom>
        </p:spPr>
      </p:pic>
      <p:sp>
        <p:nvSpPr>
          <p:cNvPr id="13" name="Content Placeholder 4"/>
          <p:cNvSpPr>
            <a:spLocks noGrp="1"/>
          </p:cNvSpPr>
          <p:nvPr>
            <p:ph sz="quarter" idx="13" hasCustomPrompt="1"/>
          </p:nvPr>
        </p:nvSpPr>
        <p:spPr>
          <a:xfrm>
            <a:off x="364273" y="1131215"/>
            <a:ext cx="8322524" cy="1134596"/>
          </a:xfrm>
          <a:prstGeom prst="rect">
            <a:avLst/>
          </a:prstGeom>
        </p:spPr>
        <p:txBody>
          <a:bodyPr>
            <a:normAutofit/>
          </a:bodyPr>
          <a:lstStyle>
            <a:lvl1pPr marL="0" indent="0" algn="l">
              <a:lnSpc>
                <a:spcPct val="90000"/>
              </a:lnSpc>
              <a:buNone/>
              <a:defRPr sz="4000" baseline="0">
                <a:solidFill>
                  <a:srgbClr val="252525"/>
                </a:solidFill>
                <a:latin typeface="Segoe UI Semilight" panose="020B0402040204020203" pitchFamily="34" charset="0"/>
                <a:cs typeface="Segoe UI Semilight" panose="020B0402040204020203" pitchFamily="34" charset="0"/>
              </a:defRPr>
            </a:lvl1pPr>
            <a:lvl2pPr>
              <a:defRPr sz="6400">
                <a:solidFill>
                  <a:schemeClr val="tx2"/>
                </a:solidFill>
                <a:latin typeface="+mn-lt"/>
              </a:defRPr>
            </a:lvl2pPr>
          </a:lstStyle>
          <a:p>
            <a:pPr lvl="0"/>
            <a:r>
              <a:rPr lang="en-GB" dirty="0"/>
              <a:t>Session Title</a:t>
            </a:r>
          </a:p>
        </p:txBody>
      </p:sp>
      <p:sp>
        <p:nvSpPr>
          <p:cNvPr id="10" name="Content Placeholder 4"/>
          <p:cNvSpPr>
            <a:spLocks noGrp="1"/>
          </p:cNvSpPr>
          <p:nvPr>
            <p:ph sz="quarter" idx="15" hasCustomPrompt="1"/>
          </p:nvPr>
        </p:nvSpPr>
        <p:spPr>
          <a:xfrm>
            <a:off x="706246" y="3408654"/>
            <a:ext cx="7872760" cy="416183"/>
          </a:xfrm>
          <a:prstGeom prst="rect">
            <a:avLst/>
          </a:prstGeom>
        </p:spPr>
        <p:txBody>
          <a:bodyPr>
            <a:noAutofit/>
          </a:bodyPr>
          <a:lstStyle>
            <a:lvl1pPr marL="0" indent="0" algn="r">
              <a:lnSpc>
                <a:spcPct val="90000"/>
              </a:lnSpc>
              <a:buNone/>
              <a:defRPr sz="2800" baseline="0">
                <a:gradFill>
                  <a:gsLst>
                    <a:gs pos="100000">
                      <a:schemeClr val="bg1"/>
                    </a:gs>
                    <a:gs pos="0">
                      <a:schemeClr val="bg1"/>
                    </a:gs>
                  </a:gsLst>
                  <a:lin ang="5400000" scaled="0"/>
                </a:gradFill>
                <a:latin typeface="Segoe UI Semilight" panose="020B0402040204020203" pitchFamily="34" charset="0"/>
                <a:cs typeface="Segoe UI Semilight" panose="020B0402040204020203" pitchFamily="34" charset="0"/>
              </a:defRPr>
            </a:lvl1pPr>
            <a:lvl2pPr>
              <a:defRPr sz="6400">
                <a:solidFill>
                  <a:schemeClr val="tx2"/>
                </a:solidFill>
                <a:latin typeface="+mn-lt"/>
              </a:defRPr>
            </a:lvl2pPr>
          </a:lstStyle>
          <a:p>
            <a:pPr lvl="0"/>
            <a:r>
              <a:rPr lang="en-US" dirty="0"/>
              <a:t>Name</a:t>
            </a:r>
          </a:p>
        </p:txBody>
      </p:sp>
      <p:sp>
        <p:nvSpPr>
          <p:cNvPr id="11" name="Content Placeholder 4"/>
          <p:cNvSpPr>
            <a:spLocks noGrp="1"/>
          </p:cNvSpPr>
          <p:nvPr>
            <p:ph sz="quarter" idx="16" hasCustomPrompt="1"/>
          </p:nvPr>
        </p:nvSpPr>
        <p:spPr>
          <a:xfrm>
            <a:off x="706246" y="3828394"/>
            <a:ext cx="7872760" cy="300422"/>
          </a:xfrm>
          <a:prstGeom prst="rect">
            <a:avLst/>
          </a:prstGeom>
        </p:spPr>
        <p:txBody>
          <a:bodyPr>
            <a:noAutofit/>
          </a:bodyPr>
          <a:lstStyle>
            <a:lvl1pPr marL="0" indent="0" algn="r">
              <a:lnSpc>
                <a:spcPct val="90000"/>
              </a:lnSpc>
              <a:buNone/>
              <a:defRPr sz="1600" baseline="0">
                <a:gradFill>
                  <a:gsLst>
                    <a:gs pos="100000">
                      <a:schemeClr val="bg1"/>
                    </a:gs>
                    <a:gs pos="0">
                      <a:schemeClr val="bg1"/>
                    </a:gs>
                  </a:gsLst>
                  <a:lin ang="5400000" scaled="0"/>
                </a:gradFill>
                <a:latin typeface="Segoe UI Semilight" panose="020B0402040204020203" pitchFamily="34" charset="0"/>
                <a:cs typeface="Segoe UI Semilight" panose="020B0402040204020203" pitchFamily="34" charset="0"/>
              </a:defRPr>
            </a:lvl1pPr>
            <a:lvl2pPr>
              <a:defRPr sz="6400">
                <a:solidFill>
                  <a:schemeClr val="tx2"/>
                </a:solidFill>
                <a:latin typeface="+mn-lt"/>
              </a:defRPr>
            </a:lvl2pPr>
          </a:lstStyle>
          <a:p>
            <a:pPr lvl="0"/>
            <a:r>
              <a:rPr lang="en-US" dirty="0"/>
              <a:t>Company</a:t>
            </a:r>
          </a:p>
        </p:txBody>
      </p:sp>
      <p:sp>
        <p:nvSpPr>
          <p:cNvPr id="12" name="Date Placeholder 3"/>
          <p:cNvSpPr txBox="1">
            <a:spLocks/>
          </p:cNvSpPr>
          <p:nvPr userDrawn="1"/>
        </p:nvSpPr>
        <p:spPr>
          <a:xfrm>
            <a:off x="0" y="4869656"/>
            <a:ext cx="2440711"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85000"/>
                  </a:schemeClr>
                </a:solidFill>
                <a:latin typeface="Segoe UI Semilight" panose="020B0402040204020203" pitchFamily="34" charset="0"/>
                <a:cs typeface="Segoe UI Semilight" panose="020B0402040204020203" pitchFamily="34" charset="0"/>
              </a:rPr>
              <a:t>WWW.COLLAB365.EVENTS</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290582" y="54890"/>
            <a:ext cx="1762125" cy="666750"/>
          </a:xfrm>
          <a:prstGeom prst="rect">
            <a:avLst/>
          </a:prstGeom>
        </p:spPr>
      </p:pic>
    </p:spTree>
    <p:extLst>
      <p:ext uri="{BB962C8B-B14F-4D97-AF65-F5344CB8AC3E}">
        <p14:creationId xmlns:p14="http://schemas.microsoft.com/office/powerpoint/2010/main" val="400549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3212" y="742950"/>
            <a:ext cx="4040188" cy="514350"/>
          </a:xfrm>
          <a:noFill/>
          <a:ln>
            <a:noFill/>
          </a:ln>
        </p:spPr>
        <p:txBody>
          <a:bodyPr lIns="91440" anchor="b" anchorCtr="0">
            <a:noAutofit/>
          </a:bodyPr>
          <a:lstStyle>
            <a:lvl1pPr marL="0" indent="0">
              <a:buNone/>
              <a:defRPr sz="165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759326" y="750094"/>
            <a:ext cx="4041775" cy="514350"/>
          </a:xfrm>
          <a:noFill/>
          <a:ln>
            <a:noFill/>
          </a:ln>
        </p:spPr>
        <p:txBody>
          <a:bodyPr lIns="91440" anchor="b" anchorCtr="0">
            <a:noAutofit/>
          </a:bodyPr>
          <a:lstStyle>
            <a:lvl1pPr marL="0" indent="0">
              <a:buNone/>
              <a:defRPr sz="1650" b="1">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pPr defTabSz="685845">
              <a:defRPr/>
            </a:pPr>
            <a:fld id="{EA7C8D44-3667-46F6-9772-CC52308E2A7F}" type="slidenum">
              <a:rPr lang="en-US" smtClean="0">
                <a:solidFill>
                  <a:srgbClr val="1F497D"/>
                </a:solidFill>
              </a:rPr>
              <a:pPr defTabSz="685845">
                <a:defRPr/>
              </a:pPr>
              <a:t>‹#›</a:t>
            </a:fld>
            <a:endParaRPr lang="en-US">
              <a:solidFill>
                <a:srgbClr val="1F497D"/>
              </a:solidFill>
            </a:endParaRPr>
          </a:p>
        </p:txBody>
      </p:sp>
      <p:sp>
        <p:nvSpPr>
          <p:cNvPr id="11" name="Content Placeholder 10"/>
          <p:cNvSpPr>
            <a:spLocks noGrp="1"/>
          </p:cNvSpPr>
          <p:nvPr>
            <p:ph sz="quarter" idx="2"/>
          </p:nvPr>
        </p:nvSpPr>
        <p:spPr>
          <a:xfrm>
            <a:off x="303212" y="1314450"/>
            <a:ext cx="4038600" cy="337185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759324" y="1314450"/>
            <a:ext cx="40386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Title 1"/>
          <p:cNvSpPr>
            <a:spLocks noGrp="1"/>
          </p:cNvSpPr>
          <p:nvPr>
            <p:ph type="title"/>
          </p:nvPr>
        </p:nvSpPr>
        <p:spPr>
          <a:xfrm>
            <a:off x="304800" y="114301"/>
            <a:ext cx="8496300" cy="514350"/>
          </a:xfrm>
        </p:spPr>
        <p:txBody>
          <a:bodyPr>
            <a:noAutofit/>
          </a:bodyPr>
          <a:lstStyle/>
          <a:p>
            <a:r>
              <a:rPr kumimoji="0" lang="en-US" dirty="0"/>
              <a:t>Click to edit Master title style</a:t>
            </a:r>
          </a:p>
        </p:txBody>
      </p:sp>
    </p:spTree>
    <p:extLst>
      <p:ext uri="{BB962C8B-B14F-4D97-AF65-F5344CB8AC3E}">
        <p14:creationId xmlns:p14="http://schemas.microsoft.com/office/powerpoint/2010/main" val="114634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45">
              <a:defRPr/>
            </a:pPr>
            <a:fld id="{EA7C8D44-3667-46F6-9772-CC52308E2A7F}" type="slidenum">
              <a:rPr lang="en-US" smtClean="0">
                <a:solidFill>
                  <a:srgbClr val="1F497D"/>
                </a:solidFill>
              </a:rPr>
              <a:pPr defTabSz="685845">
                <a:defRPr/>
              </a:pPr>
              <a:t>‹#›</a:t>
            </a:fld>
            <a:endParaRPr lang="en-US">
              <a:solidFill>
                <a:srgbClr val="1F497D"/>
              </a:solidFill>
            </a:endParaRPr>
          </a:p>
        </p:txBody>
      </p:sp>
      <p:sp>
        <p:nvSpPr>
          <p:cNvPr id="7" name="Title 1"/>
          <p:cNvSpPr>
            <a:spLocks noGrp="1"/>
          </p:cNvSpPr>
          <p:nvPr>
            <p:ph type="title"/>
          </p:nvPr>
        </p:nvSpPr>
        <p:spPr>
          <a:xfrm>
            <a:off x="304800" y="114301"/>
            <a:ext cx="8496300" cy="514350"/>
          </a:xfrm>
        </p:spPr>
        <p:txBody>
          <a:bodyPr>
            <a:noAutofit/>
          </a:bodyPr>
          <a:lstStyle/>
          <a:p>
            <a:r>
              <a:rPr kumimoji="0" lang="en-US" dirty="0"/>
              <a:t>Click to edit Master title style</a:t>
            </a:r>
          </a:p>
        </p:txBody>
      </p:sp>
    </p:spTree>
    <p:extLst>
      <p:ext uri="{BB962C8B-B14F-4D97-AF65-F5344CB8AC3E}">
        <p14:creationId xmlns:p14="http://schemas.microsoft.com/office/powerpoint/2010/main" val="135080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45">
              <a:defRPr/>
            </a:pPr>
            <a:fld id="{EA7C8D44-3667-46F6-9772-CC52308E2A7F}" type="slidenum">
              <a:rPr lang="en-US" smtClean="0">
                <a:solidFill>
                  <a:srgbClr val="1F497D"/>
                </a:solidFill>
              </a:rPr>
              <a:pPr defTabSz="685845">
                <a:defRPr/>
              </a:pPr>
              <a:t>‹#›</a:t>
            </a:fld>
            <a:endParaRPr lang="en-US">
              <a:solidFill>
                <a:srgbClr val="1F497D"/>
              </a:solidFill>
            </a:endParaRPr>
          </a:p>
        </p:txBody>
      </p:sp>
    </p:spTree>
    <p:extLst>
      <p:ext uri="{BB962C8B-B14F-4D97-AF65-F5344CB8AC3E}">
        <p14:creationId xmlns:p14="http://schemas.microsoft.com/office/powerpoint/2010/main" val="216529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28650"/>
          </a:xfrm>
        </p:spPr>
        <p:txBody>
          <a:bodyPr anchor="b" anchorCtr="0">
            <a:noAutofit/>
          </a:bodyPr>
          <a:lstStyle>
            <a:lvl1pPr algn="l">
              <a:buNone/>
              <a:defRPr sz="1500" b="1">
                <a:solidFill>
                  <a:schemeClr val="tx2"/>
                </a:solidFill>
                <a:latin typeface="+mn-lt"/>
                <a:ea typeface="+mn-ea"/>
                <a:cs typeface="+mn-cs"/>
              </a:defRPr>
            </a:lvl1pPr>
          </a:lstStyle>
          <a:p>
            <a:r>
              <a:rPr kumimoji="0" lang="en-US" dirty="0"/>
              <a:t>Click to edit Master title style</a:t>
            </a:r>
          </a:p>
        </p:txBody>
      </p:sp>
      <p:sp>
        <p:nvSpPr>
          <p:cNvPr id="3" name="Text Placeholder 2"/>
          <p:cNvSpPr>
            <a:spLocks noGrp="1"/>
          </p:cNvSpPr>
          <p:nvPr>
            <p:ph type="body" idx="2"/>
          </p:nvPr>
        </p:nvSpPr>
        <p:spPr>
          <a:xfrm>
            <a:off x="6324600" y="914402"/>
            <a:ext cx="2514600" cy="3632597"/>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eaLnBrk="1" latinLnBrk="0" hangingPunct="1"/>
            <a:r>
              <a:rPr kumimoji="0" lang="en-US" dirty="0"/>
              <a:t>Click to edit Master text styles</a:t>
            </a:r>
          </a:p>
        </p:txBody>
      </p:sp>
      <p:sp>
        <p:nvSpPr>
          <p:cNvPr id="7" name="Slide Number Placeholder 6"/>
          <p:cNvSpPr>
            <a:spLocks noGrp="1"/>
          </p:cNvSpPr>
          <p:nvPr>
            <p:ph type="sldNum" sz="quarter" idx="12"/>
          </p:nvPr>
        </p:nvSpPr>
        <p:spPr>
          <a:xfrm>
            <a:off x="6776196" y="4770665"/>
            <a:ext cx="2082054" cy="258536"/>
          </a:xfrm>
        </p:spPr>
        <p:txBody>
          <a:bodyPr/>
          <a:lstStyle/>
          <a:p>
            <a:pPr defTabSz="685845">
              <a:defRPr/>
            </a:pPr>
            <a:fld id="{EA7C8D44-3667-46F6-9772-CC52308E2A7F}" type="slidenum">
              <a:rPr lang="en-US" smtClean="0">
                <a:solidFill>
                  <a:srgbClr val="1F497D"/>
                </a:solidFill>
              </a:rPr>
              <a:pPr defTabSz="685845">
                <a:defRPr/>
              </a:pPr>
              <a:t>‹#›</a:t>
            </a:fld>
            <a:endParaRPr lang="en-US">
              <a:solidFill>
                <a:srgbClr val="1F497D"/>
              </a:solidFill>
            </a:endParaRPr>
          </a:p>
        </p:txBody>
      </p:sp>
      <p:sp>
        <p:nvSpPr>
          <p:cNvPr id="10" name="Straight Connector 9"/>
          <p:cNvSpPr>
            <a:spLocks noChangeShapeType="1"/>
          </p:cNvSpPr>
          <p:nvPr/>
        </p:nvSpPr>
        <p:spPr bwMode="auto">
          <a:xfrm rot="5400000">
            <a:off x="3915025" y="2493169"/>
            <a:ext cx="4526280" cy="0"/>
          </a:xfrm>
          <a:prstGeom prst="line">
            <a:avLst/>
          </a:prstGeom>
          <a:noFill/>
          <a:ln w="9525" cap="flat" cmpd="sng" algn="ctr">
            <a:solidFill>
              <a:schemeClr val="accent1"/>
            </a:solidFill>
            <a:prstDash val="dash"/>
            <a:round/>
            <a:headEnd type="none" w="med" len="med"/>
            <a:tailEnd type="none" w="med" len="med"/>
          </a:ln>
          <a:effectLst/>
        </p:spPr>
        <p:txBody>
          <a:bodyPr vert="horz" wrap="square" lIns="68570" tIns="34285" rIns="68570" bIns="34285" anchor="t" compatLnSpc="1"/>
          <a:lstStyle/>
          <a:p>
            <a:pPr marL="0" marR="0" lvl="0" indent="0" algn="l"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egoe UI"/>
              <a:ea typeface="+mn-ea"/>
              <a:cs typeface="+mn-cs"/>
            </a:endParaRPr>
          </a:p>
        </p:txBody>
      </p:sp>
      <p:sp>
        <p:nvSpPr>
          <p:cNvPr id="12" name="Content Placeholder 11"/>
          <p:cNvSpPr>
            <a:spLocks noGrp="1"/>
          </p:cNvSpPr>
          <p:nvPr>
            <p:ph sz="quarter" idx="1"/>
          </p:nvPr>
        </p:nvSpPr>
        <p:spPr>
          <a:xfrm>
            <a:off x="304800" y="228601"/>
            <a:ext cx="57150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9585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defTabSz="685845">
              <a:defRPr/>
            </a:pPr>
            <a:fld id="{EA7C8D44-3667-46F6-9772-CC52308E2A7F}" type="slidenum">
              <a:rPr lang="en-US" smtClean="0">
                <a:solidFill>
                  <a:srgbClr val="1F497D"/>
                </a:solidFill>
              </a:rPr>
              <a:pPr defTabSz="685845">
                <a:defRPr/>
              </a:pPr>
              <a:t>‹#›</a:t>
            </a:fld>
            <a:endParaRPr lang="en-US">
              <a:solidFill>
                <a:srgbClr val="1F497D"/>
              </a:solidFill>
            </a:endParaRPr>
          </a:p>
        </p:txBody>
      </p:sp>
    </p:spTree>
    <p:extLst>
      <p:ext uri="{BB962C8B-B14F-4D97-AF65-F5344CB8AC3E}">
        <p14:creationId xmlns:p14="http://schemas.microsoft.com/office/powerpoint/2010/main" val="110387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defTabSz="685845">
              <a:defRPr/>
            </a:pPr>
            <a:fld id="{EA7C8D44-3667-46F6-9772-CC52308E2A7F}" type="slidenum">
              <a:rPr lang="en-US" smtClean="0">
                <a:solidFill>
                  <a:srgbClr val="1F497D"/>
                </a:solidFill>
              </a:rPr>
              <a:pPr defTabSz="685845">
                <a:defRPr/>
              </a:pPr>
              <a:t>‹#›</a:t>
            </a:fld>
            <a:endParaRPr lang="en-US">
              <a:solidFill>
                <a:srgbClr val="1F497D"/>
              </a:solidFill>
            </a:endParaRPr>
          </a:p>
        </p:txBody>
      </p:sp>
      <p:sp>
        <p:nvSpPr>
          <p:cNvPr id="9" name="Straight Connector 8"/>
          <p:cNvSpPr>
            <a:spLocks noChangeShapeType="1"/>
          </p:cNvSpPr>
          <p:nvPr/>
        </p:nvSpPr>
        <p:spPr bwMode="auto">
          <a:xfrm rot="5400000">
            <a:off x="4361127" y="2401464"/>
            <a:ext cx="438912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70" tIns="34285" rIns="68570" bIns="34285" anchor="t" compatLnSpc="1"/>
          <a:lstStyle/>
          <a:p>
            <a:pPr marL="0" marR="0" lvl="0" indent="0" algn="l"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5340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336992" y="4547535"/>
            <a:ext cx="1141803" cy="243415"/>
          </a:xfrm>
          <a:prstGeom prst="rect">
            <a:avLst/>
          </a:prstGeom>
        </p:spPr>
      </p:pic>
      <p:sp>
        <p:nvSpPr>
          <p:cNvPr id="3" name="Rectangle 2"/>
          <p:cNvSpPr/>
          <p:nvPr userDrawn="1"/>
        </p:nvSpPr>
        <p:spPr bwMode="gray">
          <a:xfrm>
            <a:off x="795577" y="1931599"/>
            <a:ext cx="6044144" cy="500668"/>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129310"/>
            <a:ext cx="5934332" cy="49623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01930" y="2571751"/>
            <a:ext cx="6022620" cy="49623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65815" y="2165837"/>
            <a:ext cx="3260752" cy="542415"/>
          </a:xfrm>
          <a:prstGeom prst="rect">
            <a:avLst/>
          </a:prstGeom>
        </p:spPr>
      </p:pic>
    </p:spTree>
    <p:extLst>
      <p:ext uri="{BB962C8B-B14F-4D97-AF65-F5344CB8AC3E}">
        <p14:creationId xmlns:p14="http://schemas.microsoft.com/office/powerpoint/2010/main" val="136389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143212" y="352551"/>
            <a:ext cx="3647058" cy="684088"/>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332723" y="489559"/>
            <a:ext cx="3634696" cy="684088"/>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5173145" y="2773472"/>
            <a:ext cx="3634696" cy="47068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5292641" y="2895116"/>
            <a:ext cx="3649430" cy="701826"/>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5173145" y="3523449"/>
            <a:ext cx="3634696" cy="1205862"/>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1841" y="441251"/>
            <a:ext cx="7562775" cy="4803818"/>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420432" y="2250867"/>
            <a:ext cx="6039563" cy="1008621"/>
          </a:xfrm>
          <a:noFill/>
        </p:spPr>
        <p:txBody>
          <a:bodyPr vert="horz" wrap="square" lIns="146304" tIns="91440" rIns="146304" bIns="91440" rtlCol="0" anchor="t" anchorCtr="0">
            <a:noAutofit/>
          </a:bodyPr>
          <a:lstStyle>
            <a:lvl1pPr>
              <a:defRPr lang="en-US" sz="3235" spc="-74" baseline="0" dirty="0">
                <a:gradFill>
                  <a:gsLst>
                    <a:gs pos="0">
                      <a:schemeClr val="bg2">
                        <a:lumMod val="10000"/>
                      </a:schemeClr>
                    </a:gs>
                    <a:gs pos="100000">
                      <a:schemeClr val="bg2">
                        <a:lumMod val="10000"/>
                      </a:schemeClr>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1420432" y="3273284"/>
            <a:ext cx="6039564" cy="1008629"/>
          </a:xfrm>
        </p:spPr>
        <p:txBody>
          <a:bodyPr tIns="109728" bIns="109728">
            <a:noAutofit/>
          </a:bodyPr>
          <a:lstStyle>
            <a:lvl1pPr marL="0" indent="0">
              <a:spcBef>
                <a:spcPts val="0"/>
              </a:spcBef>
              <a:buNone/>
              <a:defRPr lang="en-US" sz="2353" b="0" kern="1200" cap="none" spc="-74"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685845" rtl="0" eaLnBrk="1" latinLnBrk="0" hangingPunct="1">
              <a:lnSpc>
                <a:spcPct val="90000"/>
              </a:lnSpc>
              <a:spcBef>
                <a:spcPct val="0"/>
              </a:spcBef>
              <a:buNone/>
            </a:pPr>
            <a:r>
              <a:rPr lang="en-US" dirty="0"/>
              <a:t>Speaker Name</a:t>
            </a: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8269753" y="352551"/>
            <a:ext cx="538088" cy="114712"/>
          </a:xfrm>
          <a:prstGeom prst="rect">
            <a:avLst/>
          </a:prstGeom>
        </p:spPr>
      </p:pic>
    </p:spTree>
    <p:extLst>
      <p:ext uri="{BB962C8B-B14F-4D97-AF65-F5344CB8AC3E}">
        <p14:creationId xmlns:p14="http://schemas.microsoft.com/office/powerpoint/2010/main" val="2452982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01976" y="890733"/>
            <a:ext cx="7395458" cy="20172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0" y="889767"/>
            <a:ext cx="7394337" cy="2023491"/>
          </a:xfrm>
          <a:noFill/>
        </p:spPr>
        <p:txBody>
          <a:bodyPr tIns="91440" bIns="91440" anchor="t" anchorCtr="0"/>
          <a:lstStyle>
            <a:lvl1pPr>
              <a:defRPr sz="5294" spc="-74" baseline="0">
                <a:gradFill>
                  <a:gsLst>
                    <a:gs pos="91241">
                      <a:schemeClr val="tx1"/>
                    </a:gs>
                    <a:gs pos="57000">
                      <a:schemeClr val="tx1"/>
                    </a:gs>
                    <a:gs pos="18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01930" y="2907958"/>
            <a:ext cx="7395505" cy="1345411"/>
          </a:xfrm>
          <a:noFill/>
        </p:spPr>
        <p:txBody>
          <a:bodyPr lIns="182880" tIns="146304" rIns="182880" bIns="146304">
            <a:noAutofit/>
          </a:bodyPr>
          <a:lstStyle>
            <a:lvl1pPr marL="0" indent="0">
              <a:spcBef>
                <a:spcPts val="0"/>
              </a:spcBef>
              <a:buNone/>
              <a:defRPr sz="2647" spc="0" baseline="0">
                <a:gradFill>
                  <a:gsLst>
                    <a:gs pos="91241">
                      <a:schemeClr val="tx1"/>
                    </a:gs>
                    <a:gs pos="57000">
                      <a:schemeClr val="tx1"/>
                    </a:gs>
                    <a:gs pos="18000">
                      <a:schemeClr val="tx1"/>
                    </a:gs>
                  </a:gsLst>
                  <a:lin ang="5400000" scaled="0"/>
                </a:gradFill>
                <a:latin typeface="+mj-lt"/>
              </a:defRPr>
            </a:lvl1pPr>
          </a:lstStyle>
          <a:p>
            <a:pPr lvl="0"/>
            <a:r>
              <a:rPr lang="en-US" dirty="0"/>
              <a:t>Speaker Name</a:t>
            </a:r>
          </a:p>
        </p:txBody>
      </p:sp>
      <p:sp>
        <p:nvSpPr>
          <p:cNvPr id="12" name="Rectangle 11"/>
          <p:cNvSpPr/>
          <p:nvPr userDrawn="1"/>
        </p:nvSpPr>
        <p:spPr bwMode="gray">
          <a:xfrm flipH="1">
            <a:off x="4908159" y="4222204"/>
            <a:ext cx="3743140" cy="31006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5468867" y="4346265"/>
            <a:ext cx="3675134" cy="30731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5289136" y="4620268"/>
            <a:ext cx="3729810" cy="30731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3470107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01976" y="890733"/>
            <a:ext cx="7395458" cy="20172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0" y="889767"/>
            <a:ext cx="7394337" cy="2023491"/>
          </a:xfrm>
          <a:noFill/>
        </p:spPr>
        <p:txBody>
          <a:bodyPr tIns="91440" bIns="91440" anchor="t" anchorCtr="0"/>
          <a:lstStyle>
            <a:lvl1pPr>
              <a:defRPr sz="5294" spc="-74" baseline="0">
                <a:gradFill>
                  <a:gsLst>
                    <a:gs pos="91241">
                      <a:schemeClr val="tx1"/>
                    </a:gs>
                    <a:gs pos="57000">
                      <a:schemeClr val="tx1"/>
                    </a:gs>
                    <a:gs pos="18000">
                      <a:schemeClr val="tx1"/>
                    </a:gs>
                  </a:gsLst>
                  <a:lin ang="5400000" scaled="0"/>
                </a:gradFill>
              </a:defRPr>
            </a:lvl1pPr>
          </a:lstStyle>
          <a:p>
            <a:r>
              <a:rPr lang="en-US" dirty="0"/>
              <a:t>Video title</a:t>
            </a:r>
          </a:p>
        </p:txBody>
      </p:sp>
      <p:sp>
        <p:nvSpPr>
          <p:cNvPr id="8" name="Rectangle 7"/>
          <p:cNvSpPr/>
          <p:nvPr userDrawn="1"/>
        </p:nvSpPr>
        <p:spPr bwMode="gray">
          <a:xfrm flipH="1">
            <a:off x="4908159" y="4222204"/>
            <a:ext cx="3743140" cy="31006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5468867" y="4346265"/>
            <a:ext cx="3675134" cy="30731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5289136" y="4620268"/>
            <a:ext cx="3729810" cy="30731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90432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peaker Profile">
    <p:spTree>
      <p:nvGrpSpPr>
        <p:cNvPr id="1" name=""/>
        <p:cNvGrpSpPr/>
        <p:nvPr/>
      </p:nvGrpSpPr>
      <p:grpSpPr>
        <a:xfrm>
          <a:off x="0" y="0"/>
          <a:ext cx="0" cy="0"/>
          <a:chOff x="0" y="0"/>
          <a:chExt cx="0" cy="0"/>
        </a:xfrm>
      </p:grpSpPr>
      <p:sp>
        <p:nvSpPr>
          <p:cNvPr id="6" name="Rectangle 5"/>
          <p:cNvSpPr/>
          <p:nvPr userDrawn="1"/>
        </p:nvSpPr>
        <p:spPr bwMode="ltGray">
          <a:xfrm>
            <a:off x="7868" y="4822160"/>
            <a:ext cx="9144000" cy="331749"/>
          </a:xfrm>
          <a:prstGeom prst="rect">
            <a:avLst/>
          </a:prstGeom>
          <a:solidFill>
            <a:srgbClr val="2525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211874"/>
            <a:ext cx="7079736" cy="851355"/>
          </a:xfrm>
          <a:prstGeom prst="rect">
            <a:avLst/>
          </a:prstGeom>
        </p:spPr>
        <p:txBody>
          <a:bodyPr/>
          <a:lstStyle>
            <a:lvl1pPr algn="l">
              <a:defRPr baseline="0">
                <a:solidFill>
                  <a:schemeClr val="tx1"/>
                </a:solidFill>
                <a:latin typeface="Segoe UI" panose="020B0502040204020203" pitchFamily="34" charset="0"/>
                <a:cs typeface="Segoe UI" panose="020B0502040204020203" pitchFamily="34" charset="0"/>
              </a:defRPr>
            </a:lvl1pPr>
          </a:lstStyle>
          <a:p>
            <a:r>
              <a:rPr lang="en-GB" dirty="0"/>
              <a:t>Your Name Here</a:t>
            </a:r>
            <a:endParaRPr lang="en-US" dirty="0"/>
          </a:p>
        </p:txBody>
      </p:sp>
      <p:sp>
        <p:nvSpPr>
          <p:cNvPr id="3" name="Content Placeholder 2"/>
          <p:cNvSpPr>
            <a:spLocks noGrp="1"/>
          </p:cNvSpPr>
          <p:nvPr>
            <p:ph idx="1" hasCustomPrompt="1"/>
          </p:nvPr>
        </p:nvSpPr>
        <p:spPr>
          <a:xfrm>
            <a:off x="457199" y="1167596"/>
            <a:ext cx="5924212" cy="511562"/>
          </a:xfrm>
          <a:prstGeom prst="rect">
            <a:avLst/>
          </a:prstGeom>
          <a:noFill/>
        </p:spPr>
        <p:txBody>
          <a:bodyPr/>
          <a:lstStyle>
            <a:lvl1pPr marL="0" indent="0">
              <a:buNone/>
              <a:defRPr sz="3200" baseline="0">
                <a:solidFill>
                  <a:srgbClr val="252525"/>
                </a:solidFill>
                <a:latin typeface="Segoe UI" panose="020B0502040204020203" pitchFamily="34" charset="0"/>
                <a:cs typeface="Segoe UI" panose="020B0502040204020203" pitchFamily="34" charset="0"/>
              </a:defRPr>
            </a:lvl1pPr>
          </a:lstStyle>
          <a:p>
            <a:pPr lvl="0"/>
            <a:r>
              <a:rPr lang="en-GB" dirty="0"/>
              <a:t>Company Name</a:t>
            </a:r>
          </a:p>
        </p:txBody>
      </p:sp>
      <p:sp>
        <p:nvSpPr>
          <p:cNvPr id="4" name="Rectangle 3"/>
          <p:cNvSpPr/>
          <p:nvPr userDrawn="1"/>
        </p:nvSpPr>
        <p:spPr>
          <a:xfrm>
            <a:off x="6608998" y="1142601"/>
            <a:ext cx="2286000" cy="3524323"/>
          </a:xfrm>
          <a:prstGeom prst="rect">
            <a:avLst/>
          </a:prstGeom>
          <a:solidFill>
            <a:srgbClr val="EC3C01"/>
          </a:solidFill>
          <a:ln>
            <a:solidFill>
              <a:srgbClr val="009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Picture Placeholder 4"/>
          <p:cNvSpPr>
            <a:spLocks noGrp="1"/>
          </p:cNvSpPr>
          <p:nvPr>
            <p:ph type="pic" sz="quarter" idx="10" hasCustomPrompt="1"/>
          </p:nvPr>
        </p:nvSpPr>
        <p:spPr>
          <a:xfrm>
            <a:off x="6608998" y="1142601"/>
            <a:ext cx="2286000" cy="1714500"/>
          </a:xfrm>
          <a:prstGeom prst="rect">
            <a:avLst/>
          </a:prstGeom>
          <a:solidFill>
            <a:srgbClr val="BC3620"/>
          </a:solidFill>
        </p:spPr>
        <p:txBody>
          <a:bodyPr vert="horz" anchor="ctr"/>
          <a:lstStyle>
            <a:lvl1pPr marL="0" indent="0" algn="ctr">
              <a:buNone/>
              <a:defRPr sz="2400" baseline="0">
                <a:solidFill>
                  <a:schemeClr val="bg1"/>
                </a:solidFill>
                <a:latin typeface="Segoe UI Semilight" panose="020B0402040204020203" pitchFamily="34" charset="0"/>
                <a:cs typeface="Segoe UI Semilight" panose="020B0402040204020203" pitchFamily="34" charset="0"/>
              </a:defRPr>
            </a:lvl1pPr>
          </a:lstStyle>
          <a:p>
            <a:r>
              <a:rPr lang="en-GB" dirty="0"/>
              <a:t>Insert Your Picture here</a:t>
            </a:r>
          </a:p>
        </p:txBody>
      </p:sp>
      <p:sp>
        <p:nvSpPr>
          <p:cNvPr id="12" name="Content Placeholder 2"/>
          <p:cNvSpPr>
            <a:spLocks noGrp="1"/>
          </p:cNvSpPr>
          <p:nvPr>
            <p:ph idx="11" hasCustomPrompt="1"/>
          </p:nvPr>
        </p:nvSpPr>
        <p:spPr>
          <a:xfrm>
            <a:off x="6608998" y="3221418"/>
            <a:ext cx="2286000" cy="1445507"/>
          </a:xfrm>
          <a:prstGeom prst="rect">
            <a:avLst/>
          </a:prstGeom>
          <a:solidFill>
            <a:srgbClr val="BC3620"/>
          </a:solidFill>
        </p:spPr>
        <p:txBody>
          <a:bodyPr/>
          <a:lstStyle>
            <a:lvl1pPr marL="0" indent="0" algn="l">
              <a:buFont typeface="Arial" panose="020B0604020202020204" pitchFamily="34" charset="0"/>
              <a:buNone/>
              <a:defRPr sz="1200" baseline="0">
                <a:solidFill>
                  <a:schemeClr val="bg1"/>
                </a:solidFill>
                <a:latin typeface="Segoe UI Semilight" panose="020B0402040204020203" pitchFamily="34" charset="0"/>
                <a:cs typeface="Segoe UI Semilight" panose="020B0402040204020203" pitchFamily="34" charset="0"/>
              </a:defRPr>
            </a:lvl1pPr>
          </a:lstStyle>
          <a:p>
            <a:pPr lvl="0"/>
            <a:r>
              <a:rPr lang="en-GB" dirty="0"/>
              <a:t>Email : </a:t>
            </a:r>
          </a:p>
          <a:p>
            <a:pPr lvl="0"/>
            <a:r>
              <a:rPr lang="en-GB" dirty="0"/>
              <a:t>Twitter:</a:t>
            </a:r>
          </a:p>
          <a:p>
            <a:pPr lvl="0"/>
            <a:r>
              <a:rPr lang="en-GB" dirty="0"/>
              <a:t>Linked : </a:t>
            </a:r>
          </a:p>
          <a:p>
            <a:pPr lvl="0"/>
            <a:r>
              <a:rPr lang="en-GB" dirty="0"/>
              <a:t>Facebook :</a:t>
            </a:r>
            <a:endParaRPr lang="en-US" dirty="0"/>
          </a:p>
        </p:txBody>
      </p:sp>
      <p:sp>
        <p:nvSpPr>
          <p:cNvPr id="17" name="Rectangle 16"/>
          <p:cNvSpPr/>
          <p:nvPr userDrawn="1"/>
        </p:nvSpPr>
        <p:spPr bwMode="ltGray">
          <a:xfrm>
            <a:off x="0" y="246"/>
            <a:ext cx="9144000" cy="34289"/>
          </a:xfrm>
          <a:prstGeom prst="rect">
            <a:avLst/>
          </a:prstGeom>
          <a:solidFill>
            <a:srgbClr val="EC3C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ontent Placeholder 2"/>
          <p:cNvSpPr>
            <a:spLocks noGrp="1"/>
          </p:cNvSpPr>
          <p:nvPr>
            <p:ph idx="12" hasCustomPrompt="1"/>
          </p:nvPr>
        </p:nvSpPr>
        <p:spPr>
          <a:xfrm>
            <a:off x="457200" y="1783526"/>
            <a:ext cx="5924211" cy="2883398"/>
          </a:xfrm>
          <a:prstGeom prst="rect">
            <a:avLst/>
          </a:prstGeom>
          <a:noFill/>
        </p:spPr>
        <p:txBody>
          <a:bodyPr/>
          <a:lstStyle>
            <a:lvl1pPr marL="0" indent="0">
              <a:buNone/>
              <a:defRPr sz="2400" baseline="0">
                <a:solidFill>
                  <a:srgbClr val="252525"/>
                </a:solidFill>
                <a:latin typeface="Segoe UI Semilight" panose="020B0402040204020203" pitchFamily="34" charset="0"/>
                <a:cs typeface="Segoe UI Semilight" panose="020B0402040204020203" pitchFamily="34" charset="0"/>
              </a:defRPr>
            </a:lvl1pPr>
          </a:lstStyle>
          <a:p>
            <a:pPr lvl="0"/>
            <a:r>
              <a:rPr lang="en-GB" dirty="0"/>
              <a:t>Please enter a brief BIO about yourself here.</a:t>
            </a:r>
            <a:endParaRPr lang="en-US" dirty="0"/>
          </a:p>
        </p:txBody>
      </p:sp>
      <p:sp>
        <p:nvSpPr>
          <p:cNvPr id="18" name="Content Placeholder 2"/>
          <p:cNvSpPr>
            <a:spLocks noGrp="1"/>
          </p:cNvSpPr>
          <p:nvPr>
            <p:ph idx="13" hasCustomPrompt="1"/>
          </p:nvPr>
        </p:nvSpPr>
        <p:spPr>
          <a:xfrm>
            <a:off x="6608998" y="2888460"/>
            <a:ext cx="2286000" cy="316812"/>
          </a:xfrm>
          <a:prstGeom prst="rect">
            <a:avLst/>
          </a:prstGeom>
          <a:solidFill>
            <a:srgbClr val="BC3620"/>
          </a:solidFill>
        </p:spPr>
        <p:txBody>
          <a:bodyPr anchor="ctr"/>
          <a:lstStyle>
            <a:lvl1pPr marL="0" indent="0" algn="l">
              <a:buFont typeface="Arial" panose="020B0604020202020204" pitchFamily="34" charset="0"/>
              <a:buNone/>
              <a:defRPr sz="1600" b="1" baseline="0">
                <a:solidFill>
                  <a:schemeClr val="bg1"/>
                </a:solidFill>
                <a:latin typeface="Segoe UI Semilight" panose="020B0402040204020203" pitchFamily="34" charset="0"/>
                <a:cs typeface="Segoe UI Semilight" panose="020B0402040204020203" pitchFamily="34" charset="0"/>
              </a:defRPr>
            </a:lvl1pPr>
          </a:lstStyle>
          <a:p>
            <a:pPr lvl="0"/>
            <a:r>
              <a:rPr lang="en-GB" dirty="0"/>
              <a:t>Contact Details :</a:t>
            </a:r>
            <a:endParaRPr lang="en-US" dirty="0"/>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9005" y="6406280"/>
            <a:ext cx="857793" cy="258724"/>
          </a:xfrm>
          <a:prstGeom prst="rect">
            <a:avLst/>
          </a:prstGeom>
        </p:spPr>
      </p:pic>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1405" y="6558680"/>
            <a:ext cx="857793" cy="258724"/>
          </a:xfrm>
          <a:prstGeom prst="rect">
            <a:avLst/>
          </a:prstGeom>
        </p:spPr>
      </p:pic>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3805" y="6711080"/>
            <a:ext cx="857793" cy="258724"/>
          </a:xfrm>
          <a:prstGeom prst="rect">
            <a:avLst/>
          </a:prstGeom>
        </p:spPr>
      </p:pic>
      <p:sp>
        <p:nvSpPr>
          <p:cNvPr id="16" name="Date Placeholder 3"/>
          <p:cNvSpPr txBox="1">
            <a:spLocks/>
          </p:cNvSpPr>
          <p:nvPr userDrawn="1"/>
        </p:nvSpPr>
        <p:spPr>
          <a:xfrm>
            <a:off x="364273" y="4840515"/>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85000"/>
                  </a:schemeClr>
                </a:solidFill>
                <a:latin typeface="Segoe UI Semilight" panose="020B0402040204020203" pitchFamily="34" charset="0"/>
                <a:cs typeface="Segoe UI Semilight" panose="020B0402040204020203" pitchFamily="34" charset="0"/>
              </a:rPr>
              <a:t>WWW.COLLAB365.EVENTS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0244" y="4862670"/>
            <a:ext cx="813107" cy="307661"/>
          </a:xfrm>
          <a:prstGeom prst="rect">
            <a:avLst/>
          </a:prstGeom>
        </p:spPr>
      </p:pic>
    </p:spTree>
    <p:extLst>
      <p:ext uri="{BB962C8B-B14F-4D97-AF65-F5344CB8AC3E}">
        <p14:creationId xmlns:p14="http://schemas.microsoft.com/office/powerpoint/2010/main" val="2695428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71" spc="-74" baseline="0">
                <a:gradFill>
                  <a:gsLst>
                    <a:gs pos="91241">
                      <a:schemeClr val="tx1"/>
                    </a:gs>
                    <a:gs pos="57000">
                      <a:schemeClr val="tx1"/>
                    </a:gs>
                    <a:gs pos="18000">
                      <a:schemeClr val="tx1"/>
                    </a:gs>
                  </a:gsLst>
                  <a:lin ang="5400000" scaled="0"/>
                </a:gradFill>
              </a:defRPr>
            </a:lvl1pPr>
          </a:lstStyle>
          <a:p>
            <a:r>
              <a:rPr lang="en-US" dirty="0"/>
              <a:t>Section title</a:t>
            </a:r>
          </a:p>
        </p:txBody>
      </p:sp>
      <p:sp>
        <p:nvSpPr>
          <p:cNvPr id="5" name="Rectangle 4"/>
          <p:cNvSpPr/>
          <p:nvPr userDrawn="1"/>
        </p:nvSpPr>
        <p:spPr bwMode="gray">
          <a:xfrm>
            <a:off x="510172" y="352551"/>
            <a:ext cx="2390363" cy="448366"/>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1041" y="442350"/>
            <a:ext cx="2382261" cy="448366"/>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4908159" y="4222204"/>
            <a:ext cx="3743140" cy="31006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5468867" y="4346265"/>
            <a:ext cx="3675134" cy="30731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5289136" y="4620268"/>
            <a:ext cx="3729810" cy="30731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lvl="0" algn="ctr" defTabSz="685647" fontAlgn="base">
              <a:spcBef>
                <a:spcPct val="0"/>
              </a:spcBef>
              <a:spcAft>
                <a:spcPct val="0"/>
              </a:spcAft>
            </a:pPr>
            <a:endParaRPr lang="en-US" sz="1471"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38085036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71" spc="-74" baseline="0">
                <a:gradFill>
                  <a:gsLst>
                    <a:gs pos="91241">
                      <a:schemeClr val="tx1"/>
                    </a:gs>
                    <a:gs pos="57000">
                      <a:schemeClr val="tx1"/>
                    </a:gs>
                    <a:gs pos="1800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681133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lgn="l" defTabSz="685845" rtl="0" eaLnBrk="1" latinLnBrk="0" hangingPunct="1">
              <a:lnSpc>
                <a:spcPct val="90000"/>
              </a:lnSpc>
              <a:spcBef>
                <a:spcPct val="0"/>
              </a:spcBef>
              <a:buNone/>
              <a:defRPr lang="en-US" sz="6471" b="0" kern="1200" cap="none" spc="-74"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8164621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lgn="l" defTabSz="685845" rtl="0" eaLnBrk="1" latinLnBrk="0" hangingPunct="1">
              <a:lnSpc>
                <a:spcPct val="90000"/>
              </a:lnSpc>
              <a:spcBef>
                <a:spcPct val="0"/>
              </a:spcBef>
              <a:buNone/>
              <a:defRPr lang="en-US" sz="6471" b="0" kern="1200" cap="none" spc="-74"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8123649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01930" y="891882"/>
            <a:ext cx="8741880" cy="1538242"/>
          </a:xfrm>
        </p:spPr>
        <p:txBody>
          <a:bodyPr/>
          <a:lstStyle>
            <a:lvl1pPr marL="0" indent="0">
              <a:buNone/>
              <a:defRPr/>
            </a:lvl1pPr>
            <a:lvl2pPr marL="21011" indent="0">
              <a:buNone/>
              <a:defRPr sz="1471"/>
            </a:lvl2pPr>
            <a:lvl3pPr marL="164588" indent="0">
              <a:buNone/>
              <a:defRPr sz="1471"/>
            </a:lvl3pPr>
            <a:lvl4pPr marL="350187" indent="0">
              <a:buNone/>
              <a:defRPr sz="1324"/>
            </a:lvl4pPr>
            <a:lvl5pPr marL="543957" indent="0">
              <a:buNone/>
              <a:defRPr sz="132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46140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01930" y="891882"/>
            <a:ext cx="8741880" cy="1538242"/>
          </a:xfrm>
        </p:spPr>
        <p:txBody>
          <a:bodyPr/>
          <a:lstStyle>
            <a:lvl1pPr marL="0" indent="0">
              <a:buNone/>
              <a:defRPr>
                <a:gradFill>
                  <a:gsLst>
                    <a:gs pos="2920">
                      <a:schemeClr val="tx2"/>
                    </a:gs>
                    <a:gs pos="39000">
                      <a:schemeClr val="tx2"/>
                    </a:gs>
                  </a:gsLst>
                  <a:lin ang="5400000" scaled="0"/>
                </a:gradFill>
              </a:defRPr>
            </a:lvl1pPr>
            <a:lvl2pPr marL="21011" indent="0">
              <a:buNone/>
              <a:defRPr sz="1471"/>
            </a:lvl2pPr>
            <a:lvl3pPr marL="164588" indent="0">
              <a:buNone/>
              <a:defRPr sz="1471"/>
            </a:lvl3pPr>
            <a:lvl4pPr marL="350187" indent="0">
              <a:buNone/>
              <a:defRPr sz="1324"/>
            </a:lvl4pPr>
            <a:lvl5pPr marL="543957" indent="0">
              <a:buNone/>
              <a:defRPr sz="132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72114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2"/>
            <a:ext cx="8740142" cy="1687385"/>
          </a:xfrm>
        </p:spPr>
        <p:txBody>
          <a:bodyPr>
            <a:spAutoFit/>
          </a:bodyPr>
          <a:lstStyle>
            <a:lvl3pPr>
              <a:defRPr sz="1765"/>
            </a:lvl3pPr>
            <a:lvl4pPr>
              <a:defRPr sz="1471"/>
            </a:lvl4pPr>
            <a:lvl5pPr>
              <a:defRPr sz="14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8601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2"/>
            <a:ext cx="8740142" cy="1687385"/>
          </a:xfrm>
        </p:spPr>
        <p:txBody>
          <a:bodyPr>
            <a:spAutoFit/>
          </a:bodyPr>
          <a:lstStyle>
            <a:lvl1pPr>
              <a:buClr>
                <a:schemeClr val="tx2"/>
              </a:buClr>
              <a:defRPr>
                <a:gradFill>
                  <a:gsLst>
                    <a:gs pos="13869">
                      <a:schemeClr val="tx2"/>
                    </a:gs>
                    <a:gs pos="42000">
                      <a:schemeClr val="tx2"/>
                    </a:gs>
                  </a:gsLst>
                  <a:lin ang="5400000" scaled="0"/>
                </a:gradFill>
              </a:defRPr>
            </a:lvl1pPr>
            <a:lvl3pPr>
              <a:defRPr sz="1765"/>
            </a:lvl3pPr>
            <a:lvl4pPr>
              <a:defRPr sz="1471"/>
            </a:lvl4pPr>
            <a:lvl5pPr>
              <a:defRPr sz="14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604401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891882"/>
            <a:ext cx="4033911" cy="1913857"/>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891882"/>
            <a:ext cx="4033911" cy="1913857"/>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394462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891882"/>
            <a:ext cx="4033911" cy="1913857"/>
          </a:xfrm>
        </p:spPr>
        <p:txBody>
          <a:bodyPr wrap="square">
            <a:spAutoFit/>
          </a:bodyPr>
          <a:lstStyle>
            <a:lvl1pPr marL="0" indent="0">
              <a:spcBef>
                <a:spcPts val="900"/>
              </a:spcBef>
              <a:buClr>
                <a:schemeClr val="tx1"/>
              </a:buClr>
              <a:buFont typeface="Wingdings" pitchFamily="2" charset="2"/>
              <a:buNone/>
              <a:defRPr sz="2647">
                <a:gradFill>
                  <a:gsLst>
                    <a:gs pos="5109">
                      <a:schemeClr val="tx2"/>
                    </a:gs>
                    <a:gs pos="25000">
                      <a:schemeClr val="tx2"/>
                    </a:gs>
                  </a:gsLst>
                  <a:lin ang="5400000" scaled="0"/>
                </a:gra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908161" y="891882"/>
            <a:ext cx="4033911" cy="1913857"/>
          </a:xfrm>
        </p:spPr>
        <p:txBody>
          <a:bodyPr wrap="square">
            <a:spAutoFit/>
          </a:bodyPr>
          <a:lstStyle>
            <a:lvl1pPr marL="0" indent="0">
              <a:spcBef>
                <a:spcPts val="900"/>
              </a:spcBef>
              <a:buClr>
                <a:schemeClr val="tx1"/>
              </a:buClr>
              <a:buFont typeface="Wingdings" pitchFamily="2" charset="2"/>
              <a:buNone/>
              <a:defRPr sz="2647">
                <a:gradFill>
                  <a:gsLst>
                    <a:gs pos="100000">
                      <a:schemeClr val="tx2"/>
                    </a:gs>
                    <a:gs pos="0">
                      <a:schemeClr val="tx2"/>
                    </a:gs>
                  </a:gsLst>
                  <a:lin ang="5400000" scaled="0"/>
                </a:gra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25830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Content">
    <p:spTree>
      <p:nvGrpSpPr>
        <p:cNvPr id="1" name=""/>
        <p:cNvGrpSpPr/>
        <p:nvPr/>
      </p:nvGrpSpPr>
      <p:grpSpPr>
        <a:xfrm>
          <a:off x="0" y="0"/>
          <a:ext cx="0" cy="0"/>
          <a:chOff x="0" y="0"/>
          <a:chExt cx="0" cy="0"/>
        </a:xfrm>
      </p:grpSpPr>
      <p:sp>
        <p:nvSpPr>
          <p:cNvPr id="9" name="Rectangle 8"/>
          <p:cNvSpPr/>
          <p:nvPr userDrawn="1"/>
        </p:nvSpPr>
        <p:spPr bwMode="ltGray">
          <a:xfrm>
            <a:off x="0" y="4811751"/>
            <a:ext cx="9144000" cy="331749"/>
          </a:xfrm>
          <a:prstGeom prst="rect">
            <a:avLst/>
          </a:prstGeom>
          <a:solidFill>
            <a:srgbClr val="2525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userDrawn="1"/>
        </p:nvSpPr>
        <p:spPr bwMode="ltGray">
          <a:xfrm>
            <a:off x="0" y="246"/>
            <a:ext cx="9144000" cy="34289"/>
          </a:xfrm>
          <a:prstGeom prst="rect">
            <a:avLst/>
          </a:prstGeom>
          <a:solidFill>
            <a:srgbClr val="EC3C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9005" y="6406280"/>
            <a:ext cx="857793" cy="258724"/>
          </a:xfrm>
          <a:prstGeom prst="rect">
            <a:avLst/>
          </a:prstGeom>
        </p:spPr>
      </p:pic>
      <p:sp>
        <p:nvSpPr>
          <p:cNvPr id="10" name="Date Placeholder 3"/>
          <p:cNvSpPr txBox="1">
            <a:spLocks/>
          </p:cNvSpPr>
          <p:nvPr userDrawn="1"/>
        </p:nvSpPr>
        <p:spPr>
          <a:xfrm>
            <a:off x="364273" y="4840515"/>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85000"/>
                  </a:schemeClr>
                </a:solidFill>
                <a:latin typeface="Segoe UI Semilight" panose="020B0402040204020203" pitchFamily="34" charset="0"/>
                <a:cs typeface="Segoe UI Semilight" panose="020B0402040204020203" pitchFamily="34" charset="0"/>
              </a:rPr>
              <a:t>WWW.COLLAB365.EVENTS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0244" y="4862670"/>
            <a:ext cx="813107" cy="307661"/>
          </a:xfrm>
          <a:prstGeom prst="rect">
            <a:avLst/>
          </a:prstGeom>
        </p:spPr>
      </p:pic>
    </p:spTree>
    <p:extLst>
      <p:ext uri="{BB962C8B-B14F-4D97-AF65-F5344CB8AC3E}">
        <p14:creationId xmlns:p14="http://schemas.microsoft.com/office/powerpoint/2010/main" val="3241356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891882"/>
            <a:ext cx="4033911" cy="1963614"/>
          </a:xfrm>
        </p:spPr>
        <p:txBody>
          <a:bodyPr wrap="square">
            <a:spAutoFit/>
          </a:bodyPr>
          <a:lstStyle>
            <a:lvl1pPr marL="211280" indent="-211280">
              <a:spcBef>
                <a:spcPts val="900"/>
              </a:spcBef>
              <a:buClr>
                <a:schemeClr val="tx1"/>
              </a:buClr>
              <a:buFont typeface="Wingdings" panose="05000000000000000000" pitchFamily="2" charset="2"/>
              <a:buChar char="§"/>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908161" y="891882"/>
            <a:ext cx="4033911" cy="1963614"/>
          </a:xfrm>
        </p:spPr>
        <p:txBody>
          <a:bodyPr wrap="square">
            <a:spAutoFit/>
          </a:bodyPr>
          <a:lstStyle>
            <a:lvl1pPr marL="211280" indent="-211280">
              <a:spcBef>
                <a:spcPts val="900"/>
              </a:spcBef>
              <a:buClr>
                <a:schemeClr val="tx1"/>
              </a:buClr>
              <a:buFont typeface="Wingdings" panose="05000000000000000000" pitchFamily="2" charset="2"/>
              <a:buChar char="§"/>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180663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891882"/>
            <a:ext cx="4033911" cy="1963614"/>
          </a:xfrm>
        </p:spPr>
        <p:txBody>
          <a:bodyPr wrap="square">
            <a:spAutoFit/>
          </a:bodyPr>
          <a:lstStyle>
            <a:lvl1pPr marL="211280" indent="-211280">
              <a:spcBef>
                <a:spcPts val="900"/>
              </a:spcBef>
              <a:buClr>
                <a:schemeClr val="tx2"/>
              </a:buClr>
              <a:buFont typeface="Wingdings" panose="05000000000000000000" pitchFamily="2" charset="2"/>
              <a:buChar char="§"/>
              <a:defRPr sz="2647">
                <a:gradFill>
                  <a:gsLst>
                    <a:gs pos="5109">
                      <a:schemeClr val="tx2"/>
                    </a:gs>
                    <a:gs pos="100000">
                      <a:schemeClr val="tx2"/>
                    </a:gs>
                  </a:gsLst>
                  <a:lin ang="5400000" scaled="0"/>
                </a:gra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908161" y="891882"/>
            <a:ext cx="4033911" cy="1963614"/>
          </a:xfrm>
        </p:spPr>
        <p:txBody>
          <a:bodyPr wrap="square">
            <a:spAutoFit/>
          </a:bodyPr>
          <a:lstStyle>
            <a:lvl1pPr marL="211280" indent="-211280">
              <a:spcBef>
                <a:spcPts val="900"/>
              </a:spcBef>
              <a:buClr>
                <a:schemeClr val="tx2"/>
              </a:buClr>
              <a:buFont typeface="Wingdings" panose="05000000000000000000" pitchFamily="2" charset="2"/>
              <a:buChar char="§"/>
              <a:defRPr sz="2647">
                <a:gradFill>
                  <a:gsLst>
                    <a:gs pos="5109">
                      <a:schemeClr val="tx2"/>
                    </a:gs>
                    <a:gs pos="100000">
                      <a:schemeClr val="tx2"/>
                    </a:gs>
                  </a:gsLst>
                  <a:lin ang="5400000" scaled="0"/>
                </a:gra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44026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084139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07766" y="890716"/>
            <a:ext cx="8741880" cy="674749"/>
          </a:xfrm>
        </p:spPr>
        <p:txBody>
          <a:bodyPr/>
          <a:lstStyle>
            <a:lvl1pPr>
              <a:defRPr sz="5294" baseline="0"/>
            </a:lvl1pPr>
          </a:lstStyle>
          <a:p>
            <a:r>
              <a:rPr lang="en-US" dirty="0"/>
              <a:t>Click to edit Master title style</a:t>
            </a:r>
          </a:p>
        </p:txBody>
      </p:sp>
    </p:spTree>
    <p:extLst>
      <p:ext uri="{BB962C8B-B14F-4D97-AF65-F5344CB8AC3E}">
        <p14:creationId xmlns:p14="http://schemas.microsoft.com/office/powerpoint/2010/main" val="23213261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1553763" y="1563129"/>
            <a:ext cx="6043672" cy="1344828"/>
          </a:xfrm>
        </p:spPr>
        <p:txBody>
          <a:bodyPr/>
          <a:lstStyle>
            <a:lvl1pPr>
              <a:defRPr sz="4412" baseline="0"/>
            </a:lvl1pPr>
          </a:lstStyle>
          <a:p>
            <a:r>
              <a:rPr lang="en-US" dirty="0"/>
              <a:t>Click to edit Master title style</a:t>
            </a:r>
          </a:p>
        </p:txBody>
      </p:sp>
    </p:spTree>
    <p:extLst>
      <p:ext uri="{BB962C8B-B14F-4D97-AF65-F5344CB8AC3E}">
        <p14:creationId xmlns:p14="http://schemas.microsoft.com/office/powerpoint/2010/main" val="40933685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763" y="1563129"/>
            <a:ext cx="6043672" cy="1344828"/>
          </a:xfrm>
        </p:spPr>
        <p:txBody>
          <a:bodyPr/>
          <a:lstStyle>
            <a:lvl1pPr>
              <a:defRPr sz="4412" baseline="0"/>
            </a:lvl1pPr>
          </a:lstStyle>
          <a:p>
            <a:r>
              <a:rPr lang="en-US" dirty="0"/>
              <a:t>Click to edit Master title style</a:t>
            </a:r>
          </a:p>
        </p:txBody>
      </p:sp>
    </p:spTree>
    <p:extLst>
      <p:ext uri="{BB962C8B-B14F-4D97-AF65-F5344CB8AC3E}">
        <p14:creationId xmlns:p14="http://schemas.microsoft.com/office/powerpoint/2010/main" val="20557780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74248" y="883761"/>
            <a:ext cx="7395504" cy="674749"/>
          </a:xfrm>
        </p:spPr>
        <p:txBody>
          <a:bodyPr/>
          <a:lstStyle>
            <a:lvl1pPr marL="171592" indent="-171592">
              <a:defRPr sz="441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4235841" y="3769488"/>
            <a:ext cx="4033912" cy="836383"/>
          </a:xfrm>
        </p:spPr>
        <p:txBody>
          <a:bodyPr/>
          <a:lstStyle>
            <a:lvl1pPr marL="0" indent="0">
              <a:spcBef>
                <a:spcPts val="0"/>
              </a:spcBef>
              <a:buNone/>
              <a:defRPr sz="2353"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3586434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74248" y="1563130"/>
            <a:ext cx="7395504" cy="674749"/>
          </a:xfrm>
        </p:spPr>
        <p:txBody>
          <a:bodyPr/>
          <a:lstStyle>
            <a:lvl1pPr marL="207777" indent="-207777">
              <a:tabLst>
                <a:tab pos="207777" algn="l"/>
              </a:tabLst>
              <a:defRPr sz="441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4235841" y="3580360"/>
            <a:ext cx="4033912" cy="836383"/>
          </a:xfrm>
        </p:spPr>
        <p:txBody>
          <a:bodyPr/>
          <a:lstStyle>
            <a:lvl1pPr marL="0" indent="0">
              <a:spcBef>
                <a:spcPts val="0"/>
              </a:spcBef>
              <a:buNone/>
              <a:defRPr sz="2353"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2155911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07766" y="1787267"/>
            <a:ext cx="8740142" cy="734625"/>
          </a:xfrm>
        </p:spPr>
        <p:txBody>
          <a:bodyPr/>
          <a:lstStyle>
            <a:lvl1pPr marL="0" indent="0">
              <a:buNone/>
              <a:defRPr sz="3971">
                <a:gradFill>
                  <a:gsLst>
                    <a:gs pos="3333">
                      <a:schemeClr val="tx1"/>
                    </a:gs>
                    <a:gs pos="39000">
                      <a:schemeClr val="tx1"/>
                    </a:gs>
                  </a:gsLst>
                  <a:lin ang="5400000" scaled="0"/>
                </a:gra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a:t>Click to edit Master text styles</a:t>
            </a:r>
          </a:p>
        </p:txBody>
      </p:sp>
      <p:sp>
        <p:nvSpPr>
          <p:cNvPr id="4" name="Title 1"/>
          <p:cNvSpPr>
            <a:spLocks noGrp="1"/>
          </p:cNvSpPr>
          <p:nvPr>
            <p:ph type="title"/>
          </p:nvPr>
        </p:nvSpPr>
        <p:spPr>
          <a:xfrm>
            <a:off x="207766" y="890716"/>
            <a:ext cx="8741880" cy="674749"/>
          </a:xfrm>
        </p:spPr>
        <p:txBody>
          <a:bodyPr/>
          <a:lstStyle>
            <a:lvl1pPr>
              <a:defRPr sz="5294" baseline="0">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409940553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3234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s for watching">
    <p:bg>
      <p:bgPr>
        <a:solidFill>
          <a:srgbClr val="BC36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70877"/>
            <a:ext cx="8229600" cy="858937"/>
          </a:xfrm>
          <a:prstGeom prst="rect">
            <a:avLst/>
          </a:prstGeom>
          <a:solidFill>
            <a:srgbClr val="BC3620"/>
          </a:solidFill>
        </p:spPr>
        <p:txBody>
          <a:bodyPr/>
          <a:lstStyle>
            <a:lvl1pPr algn="ctr">
              <a:defRPr sz="4400" baseline="0">
                <a:solidFill>
                  <a:schemeClr val="bg1"/>
                </a:solidFill>
                <a:latin typeface="Segoe UI" panose="020B0502040204020203" pitchFamily="34" charset="0"/>
                <a:cs typeface="Segoe UI" panose="020B0502040204020203" pitchFamily="34" charset="0"/>
              </a:defRPr>
            </a:lvl1pPr>
          </a:lstStyle>
          <a:p>
            <a:r>
              <a:rPr lang="en-GB" dirty="0"/>
              <a:t>Thanks for watching!</a:t>
            </a:r>
            <a:endParaRPr lang="en-US" dirty="0"/>
          </a:p>
        </p:txBody>
      </p:sp>
      <p:sp>
        <p:nvSpPr>
          <p:cNvPr id="9" name="Rectangle 8"/>
          <p:cNvSpPr/>
          <p:nvPr userDrawn="1"/>
        </p:nvSpPr>
        <p:spPr bwMode="ltGray">
          <a:xfrm>
            <a:off x="0" y="4811751"/>
            <a:ext cx="9144000" cy="331749"/>
          </a:xfrm>
          <a:prstGeom prst="rect">
            <a:avLst/>
          </a:prstGeom>
          <a:solidFill>
            <a:srgbClr val="2525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Date Placeholder 3"/>
          <p:cNvSpPr txBox="1">
            <a:spLocks/>
          </p:cNvSpPr>
          <p:nvPr userDrawn="1"/>
        </p:nvSpPr>
        <p:spPr>
          <a:xfrm>
            <a:off x="364273" y="4840515"/>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85000"/>
                  </a:schemeClr>
                </a:solidFill>
                <a:latin typeface="Segoe UI Semilight" panose="020B0402040204020203" pitchFamily="34" charset="0"/>
                <a:cs typeface="Segoe UI Semilight" panose="020B0402040204020203" pitchFamily="34" charset="0"/>
              </a:rPr>
              <a:t>WWW.COLLAB365.EVENTS</a:t>
            </a:r>
          </a:p>
        </p:txBody>
      </p:sp>
      <p:sp>
        <p:nvSpPr>
          <p:cNvPr id="16" name="Rectangle 15"/>
          <p:cNvSpPr/>
          <p:nvPr userDrawn="1"/>
        </p:nvSpPr>
        <p:spPr bwMode="ltGray">
          <a:xfrm>
            <a:off x="0" y="246"/>
            <a:ext cx="9144000" cy="34289"/>
          </a:xfrm>
          <a:prstGeom prst="rect">
            <a:avLst/>
          </a:prstGeom>
          <a:solidFill>
            <a:srgbClr val="EC3C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userDrawn="1"/>
        </p:nvSpPr>
        <p:spPr>
          <a:xfrm>
            <a:off x="457200" y="2387003"/>
            <a:ext cx="8229600" cy="858937"/>
          </a:xfrm>
          <a:prstGeom prst="rect">
            <a:avLst/>
          </a:prstGeom>
          <a:solidFill>
            <a:srgbClr val="BC3620"/>
          </a:solidFill>
        </p:spPr>
        <p:txBody>
          <a:bodyPr/>
          <a:lstStyle>
            <a:lvl1pPr algn="ctr" defTabSz="457200" rtl="0" eaLnBrk="1" latinLnBrk="0" hangingPunct="1">
              <a:spcBef>
                <a:spcPct val="0"/>
              </a:spcBef>
              <a:buNone/>
              <a:defRPr sz="4400" kern="1200" baseline="0">
                <a:solidFill>
                  <a:schemeClr val="bg1"/>
                </a:solidFill>
                <a:latin typeface="Segoe UI" panose="020B0502040204020203" pitchFamily="34" charset="0"/>
                <a:ea typeface="+mj-ea"/>
                <a:cs typeface="Segoe UI" panose="020B0502040204020203" pitchFamily="34" charset="0"/>
              </a:defRPr>
            </a:lvl1pPr>
          </a:lstStyle>
          <a:p>
            <a:r>
              <a:rPr lang="en-GB" sz="2000" dirty="0"/>
              <a:t>Stay tuned for more great sessions …</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80244" y="4862670"/>
            <a:ext cx="813107" cy="307661"/>
          </a:xfrm>
          <a:prstGeom prst="rect">
            <a:avLst/>
          </a:prstGeom>
        </p:spPr>
      </p:pic>
    </p:spTree>
    <p:extLst>
      <p:ext uri="{BB962C8B-B14F-4D97-AF65-F5344CB8AC3E}">
        <p14:creationId xmlns:p14="http://schemas.microsoft.com/office/powerpoint/2010/main" val="102273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7134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0108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2931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891883"/>
            <a:ext cx="8740142" cy="1845826"/>
          </a:xfrm>
          <a:prstGeom prst="rect">
            <a:avLst/>
          </a:prstGeom>
        </p:spPr>
        <p:txBody>
          <a:bodyPr/>
          <a:lstStyle>
            <a:lvl1pPr marL="213614" indent="-213614">
              <a:buClr>
                <a:schemeClr val="tx1"/>
              </a:buClr>
              <a:buSzPct val="90000"/>
              <a:buFont typeface="Wingdings" panose="05000000000000000000" pitchFamily="2" charset="2"/>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Wingdings" panose="05000000000000000000" pitchFamily="2" charset="2"/>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Wingdings" panose="05000000000000000000" pitchFamily="2" charset="2"/>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Wingdings" panose="05000000000000000000" pitchFamily="2" charset="2"/>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4679157"/>
            <a:ext cx="9144001" cy="464344"/>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630814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Custom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1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914650"/>
            <a:ext cx="6858000" cy="742950"/>
          </a:xfrm>
        </p:spPr>
        <p:txBody>
          <a:bodyPr anchor="t" anchorCtr="0"/>
          <a:lstStyle>
            <a:lvl1pPr algn="r">
              <a:defRPr sz="240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1219200" y="3843338"/>
            <a:ext cx="6858000" cy="671512"/>
          </a:xfrm>
        </p:spPr>
        <p:txBody>
          <a:bodyPr>
            <a:normAutofit/>
          </a:bodyPr>
          <a:lstStyle>
            <a:lvl1pPr marL="0" indent="0" algn="r">
              <a:buNone/>
              <a:defRPr sz="1800">
                <a:solidFill>
                  <a:schemeClr val="tx2"/>
                </a:solidFill>
                <a:latin typeface="Segoe UI" pitchFamily="34" charset="0"/>
                <a:ea typeface="Segoe UI" pitchFamily="34" charset="0"/>
                <a:cs typeface="Segoe UI" pitchFamily="34" charset="0"/>
              </a:defRPr>
            </a:lvl1pPr>
            <a:lvl2pPr marL="342869" indent="0" algn="ctr">
              <a:buNone/>
            </a:lvl2pPr>
            <a:lvl3pPr marL="685739" indent="0" algn="ctr">
              <a:buNone/>
            </a:lvl3pPr>
            <a:lvl4pPr marL="1028607" indent="0" algn="ctr">
              <a:buNone/>
            </a:lvl4pPr>
            <a:lvl5pPr marL="1371476" indent="0" algn="ctr">
              <a:buNone/>
            </a:lvl5pPr>
            <a:lvl6pPr marL="1714345" indent="0" algn="ctr">
              <a:buNone/>
            </a:lvl6pPr>
            <a:lvl7pPr marL="2057215" indent="0" algn="ctr">
              <a:buNone/>
            </a:lvl7pPr>
            <a:lvl8pPr marL="2400084" indent="0" algn="ctr">
              <a:buNone/>
            </a:lvl8pPr>
            <a:lvl9pPr marL="2742953"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7467600" y="4686301"/>
            <a:ext cx="1219200" cy="274320"/>
          </a:xfrm>
        </p:spPr>
        <p:txBody>
          <a:bodyPr/>
          <a:lstStyle>
            <a:lvl1pPr>
              <a:defRPr>
                <a:latin typeface="Segoe UI" pitchFamily="34" charset="0"/>
                <a:ea typeface="Segoe UI" pitchFamily="34" charset="0"/>
                <a:cs typeface="Segoe UI" pitchFamily="34" charset="0"/>
              </a:defRPr>
            </a:lvl1pPr>
          </a:lstStyle>
          <a:p>
            <a:pPr defTabSz="685845">
              <a:defRPr/>
            </a:pPr>
            <a:fld id="{EA7C8D44-3667-46F6-9772-CC52308E2A7F}" type="slidenum">
              <a:rPr lang="en-US" smtClean="0">
                <a:solidFill>
                  <a:srgbClr val="1F497D"/>
                </a:solidFill>
              </a:rPr>
              <a:pPr defTabSz="685845">
                <a:defRPr/>
              </a:pPr>
              <a:t>‹#›</a:t>
            </a:fld>
            <a:endParaRPr lang="en-US" dirty="0">
              <a:solidFill>
                <a:srgbClr val="1F497D"/>
              </a:solidFill>
            </a:endParaRPr>
          </a:p>
        </p:txBody>
      </p:sp>
      <p:sp>
        <p:nvSpPr>
          <p:cNvPr id="21" name="Rectangle 20"/>
          <p:cNvSpPr/>
          <p:nvPr/>
        </p:nvSpPr>
        <p:spPr>
          <a:xfrm>
            <a:off x="904875" y="2736057"/>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
        <p:nvSpPr>
          <p:cNvPr id="33" name="Rectangle 32"/>
          <p:cNvSpPr/>
          <p:nvPr/>
        </p:nvSpPr>
        <p:spPr>
          <a:xfrm>
            <a:off x="914400" y="3786188"/>
            <a:ext cx="7315200" cy="785813"/>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
        <p:nvSpPr>
          <p:cNvPr id="10" name="Rectangle 9"/>
          <p:cNvSpPr/>
          <p:nvPr userDrawn="1"/>
        </p:nvSpPr>
        <p:spPr>
          <a:xfrm>
            <a:off x="914400" y="2736057"/>
            <a:ext cx="228600" cy="960120"/>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
        <p:nvSpPr>
          <p:cNvPr id="11" name="Rectangle 10"/>
          <p:cNvSpPr/>
          <p:nvPr userDrawn="1"/>
        </p:nvSpPr>
        <p:spPr>
          <a:xfrm>
            <a:off x="923926" y="3786188"/>
            <a:ext cx="219075" cy="785813"/>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46163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857500"/>
            <a:ext cx="6858000" cy="742950"/>
          </a:xfrm>
        </p:spPr>
        <p:txBody>
          <a:bodyPr anchor="t" anchorCtr="0"/>
          <a:lstStyle>
            <a:lvl1pPr algn="r">
              <a:defRPr sz="2400">
                <a:solidFill>
                  <a:schemeClr val="tx1"/>
                </a:solidFill>
              </a:defRPr>
            </a:lvl1pPr>
          </a:lstStyle>
          <a:p>
            <a:r>
              <a:rPr kumimoji="0" lang="en-US" dirty="0"/>
              <a:t>Click to edit Master title style</a:t>
            </a:r>
          </a:p>
        </p:txBody>
      </p:sp>
      <p:sp>
        <p:nvSpPr>
          <p:cNvPr id="29" name="Slide Number Placeholder 28"/>
          <p:cNvSpPr>
            <a:spLocks noGrp="1"/>
          </p:cNvSpPr>
          <p:nvPr>
            <p:ph type="sldNum" sz="quarter" idx="12"/>
          </p:nvPr>
        </p:nvSpPr>
        <p:spPr>
          <a:xfrm>
            <a:off x="7610475" y="4783227"/>
            <a:ext cx="1219200" cy="245974"/>
          </a:xfrm>
        </p:spPr>
        <p:txBody>
          <a:bodyPr/>
          <a:lstStyle/>
          <a:p>
            <a:pPr defTabSz="685845">
              <a:defRPr/>
            </a:pPr>
            <a:fld id="{EA7C8D44-3667-46F6-9772-CC52308E2A7F}" type="slidenum">
              <a:rPr lang="en-US" smtClean="0">
                <a:solidFill>
                  <a:srgbClr val="1F497D"/>
                </a:solidFill>
              </a:rPr>
              <a:pPr defTabSz="685845">
                <a:defRPr/>
              </a:pPr>
              <a:t>‹#›</a:t>
            </a:fld>
            <a:endParaRPr lang="en-US" dirty="0">
              <a:solidFill>
                <a:srgbClr val="1F497D"/>
              </a:solidFill>
            </a:endParaRPr>
          </a:p>
        </p:txBody>
      </p:sp>
      <p:sp>
        <p:nvSpPr>
          <p:cNvPr id="21" name="Rectangle 20"/>
          <p:cNvSpPr/>
          <p:nvPr/>
        </p:nvSpPr>
        <p:spPr>
          <a:xfrm>
            <a:off x="904875" y="2736057"/>
            <a:ext cx="7315200" cy="96012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
        <p:nvSpPr>
          <p:cNvPr id="6" name="Rectangle 5"/>
          <p:cNvSpPr/>
          <p:nvPr userDrawn="1"/>
        </p:nvSpPr>
        <p:spPr>
          <a:xfrm>
            <a:off x="914400" y="2736057"/>
            <a:ext cx="228600" cy="960120"/>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4598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1"/>
            <a:ext cx="8458200" cy="514350"/>
          </a:xfrm>
        </p:spPr>
        <p:txBody>
          <a:bodyPr>
            <a:noAutofit/>
          </a:bodyPr>
          <a:lstStyle/>
          <a:p>
            <a:r>
              <a:rPr kumimoji="0" lang="en-US" dirty="0"/>
              <a:t>Click to edit Master title style</a:t>
            </a:r>
          </a:p>
        </p:txBody>
      </p:sp>
      <p:sp>
        <p:nvSpPr>
          <p:cNvPr id="6" name="Slide Number Placeholder 5"/>
          <p:cNvSpPr>
            <a:spLocks noGrp="1"/>
          </p:cNvSpPr>
          <p:nvPr>
            <p:ph type="sldNum" sz="quarter" idx="12"/>
          </p:nvPr>
        </p:nvSpPr>
        <p:spPr>
          <a:xfrm>
            <a:off x="6781800" y="4783227"/>
            <a:ext cx="1981200" cy="245974"/>
          </a:xfrm>
        </p:spPr>
        <p:txBody>
          <a:bodyPr/>
          <a:lstStyle>
            <a:lvl1pPr algn="r">
              <a:defRPr/>
            </a:lvl1pPr>
          </a:lstStyle>
          <a:p>
            <a:pPr defTabSz="685845">
              <a:defRPr/>
            </a:pPr>
            <a:fld id="{EA7C8D44-3667-46F6-9772-CC52308E2A7F}" type="slidenum">
              <a:rPr lang="en-US" smtClean="0">
                <a:solidFill>
                  <a:srgbClr val="1F497D"/>
                </a:solidFill>
              </a:rPr>
              <a:pPr defTabSz="685845">
                <a:defRPr/>
              </a:pPr>
              <a:t>‹#›</a:t>
            </a:fld>
            <a:endParaRPr lang="en-US" dirty="0">
              <a:solidFill>
                <a:srgbClr val="1F497D"/>
              </a:solidFill>
            </a:endParaRPr>
          </a:p>
        </p:txBody>
      </p:sp>
      <p:sp>
        <p:nvSpPr>
          <p:cNvPr id="8" name="Content Placeholder 7"/>
          <p:cNvSpPr>
            <a:spLocks noGrp="1"/>
          </p:cNvSpPr>
          <p:nvPr>
            <p:ph sz="quarter" idx="1"/>
          </p:nvPr>
        </p:nvSpPr>
        <p:spPr>
          <a:xfrm>
            <a:off x="304800" y="914400"/>
            <a:ext cx="8458200" cy="3703320"/>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66207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685845">
              <a:defRPr/>
            </a:pPr>
            <a:fld id="{EA7C8D44-3667-46F6-9772-CC52308E2A7F}" type="slidenum">
              <a:rPr lang="en-US" smtClean="0">
                <a:solidFill>
                  <a:srgbClr val="1F497D"/>
                </a:solidFill>
              </a:rPr>
              <a:pPr defTabSz="685845">
                <a:defRPr/>
              </a:pPr>
              <a:t>‹#›</a:t>
            </a:fld>
            <a:endParaRPr lang="en-US" sz="1200" dirty="0">
              <a:solidFill>
                <a:srgbClr val="1F497D"/>
              </a:solidFill>
            </a:endParaRPr>
          </a:p>
        </p:txBody>
      </p:sp>
      <p:sp>
        <p:nvSpPr>
          <p:cNvPr id="4" name="Content Placeholder 7"/>
          <p:cNvSpPr>
            <a:spLocks noGrp="1"/>
          </p:cNvSpPr>
          <p:nvPr>
            <p:ph sz="quarter" idx="1"/>
          </p:nvPr>
        </p:nvSpPr>
        <p:spPr>
          <a:xfrm>
            <a:off x="304800" y="914400"/>
            <a:ext cx="6172200" cy="3703320"/>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81976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defTabSz="685845">
              <a:defRPr/>
            </a:pPr>
            <a:fld id="{EA7C8D44-3667-46F6-9772-CC52308E2A7F}" type="slidenum">
              <a:rPr lang="en-US" smtClean="0">
                <a:solidFill>
                  <a:srgbClr val="1F497D"/>
                </a:solidFill>
              </a:rPr>
              <a:pPr defTabSz="685845">
                <a:defRPr/>
              </a:pPr>
              <a:t>‹#›</a:t>
            </a:fld>
            <a:endParaRPr lang="en-US" dirty="0">
              <a:solidFill>
                <a:srgbClr val="1F497D"/>
              </a:solidFill>
            </a:endParaRPr>
          </a:p>
        </p:txBody>
      </p:sp>
      <p:sp>
        <p:nvSpPr>
          <p:cNvPr id="9" name="Content Placeholder 8"/>
          <p:cNvSpPr>
            <a:spLocks noGrp="1"/>
          </p:cNvSpPr>
          <p:nvPr>
            <p:ph sz="quarter" idx="1"/>
          </p:nvPr>
        </p:nvSpPr>
        <p:spPr>
          <a:xfrm>
            <a:off x="342900" y="914400"/>
            <a:ext cx="4041648" cy="370332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759452" y="912114"/>
            <a:ext cx="4041648"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1"/>
          <p:cNvSpPr>
            <a:spLocks noGrp="1"/>
          </p:cNvSpPr>
          <p:nvPr>
            <p:ph type="title"/>
          </p:nvPr>
        </p:nvSpPr>
        <p:spPr>
          <a:xfrm>
            <a:off x="304800" y="114301"/>
            <a:ext cx="8496300" cy="514350"/>
          </a:xfrm>
        </p:spPr>
        <p:txBody>
          <a:bodyPr>
            <a:noAutofit/>
          </a:bodyPr>
          <a:lstStyle/>
          <a:p>
            <a:r>
              <a:rPr kumimoji="0" lang="en-US" dirty="0"/>
              <a:t>Click to edit Master title style</a:t>
            </a:r>
          </a:p>
        </p:txBody>
      </p:sp>
    </p:spTree>
    <p:extLst>
      <p:ext uri="{BB962C8B-B14F-4D97-AF65-F5344CB8AC3E}">
        <p14:creationId xmlns:p14="http://schemas.microsoft.com/office/powerpoint/2010/main" val="2412492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3B092C-333E-5242-B782-48D22F2D09A3}" type="datetimeFigureOut">
              <a:rPr lang="en-US" smtClean="0"/>
              <a:t>4/3/2016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1800" dirty="0">
                <a:ea typeface="Times New Roman"/>
              </a:rPr>
              <a:t>SP</a:t>
            </a:r>
            <a:r>
              <a:rPr lang="en-US" sz="1800" b="1" dirty="0">
                <a:solidFill>
                  <a:srgbClr val="00B0F0"/>
                </a:solidFill>
                <a:ea typeface="Times New Roman"/>
              </a:rPr>
              <a:t>BIZ</a:t>
            </a:r>
            <a:r>
              <a:rPr lang="en-US" sz="1800" dirty="0">
                <a:ea typeface="Times New Roman"/>
              </a:rPr>
              <a:t> 2015</a:t>
            </a:r>
            <a:endParaRPr lang="en-US" dirty="0"/>
          </a:p>
        </p:txBody>
      </p:sp>
      <p:sp>
        <p:nvSpPr>
          <p:cNvPr id="9" name="Text Box 2"/>
          <p:cNvSpPr txBox="1">
            <a:spLocks noChangeArrowheads="1"/>
          </p:cNvSpPr>
          <p:nvPr userDrawn="1"/>
        </p:nvSpPr>
        <p:spPr bwMode="auto">
          <a:xfrm>
            <a:off x="1690688" y="-53340"/>
            <a:ext cx="5762625" cy="2663672"/>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a:spcAft>
                <a:spcPts val="0"/>
              </a:spcAft>
            </a:pPr>
            <a:r>
              <a:rPr lang="en-US" sz="2400" b="1" dirty="0">
                <a:effectLst/>
                <a:latin typeface="Times New Roman"/>
                <a:ea typeface="Times New Roman"/>
              </a:rPr>
              <a:t> </a:t>
            </a:r>
            <a:endParaRPr lang="en-GB" sz="1000" dirty="0">
              <a:effectLst/>
              <a:latin typeface="Times New Roman"/>
              <a:ea typeface="Times New Roman"/>
            </a:endParaRPr>
          </a:p>
          <a:p>
            <a:pPr>
              <a:spcAft>
                <a:spcPts val="0"/>
              </a:spcAft>
            </a:pPr>
            <a:r>
              <a:rPr lang="en-US" sz="2400" b="1" dirty="0">
                <a:effectLst/>
                <a:latin typeface="Times New Roman"/>
                <a:ea typeface="Times New Roman"/>
              </a:rPr>
              <a:t> </a:t>
            </a:r>
            <a:endParaRPr lang="en-GB" sz="1000" dirty="0">
              <a:effectLst/>
              <a:latin typeface="Times New Roman"/>
              <a:ea typeface="Times New Roman"/>
            </a:endParaRPr>
          </a:p>
          <a:p>
            <a:pPr>
              <a:spcAft>
                <a:spcPts val="0"/>
              </a:spcAft>
            </a:pPr>
            <a:r>
              <a:rPr lang="en-US" sz="2400" b="1" dirty="0">
                <a:effectLst/>
                <a:latin typeface="Times New Roman"/>
                <a:ea typeface="Times New Roman"/>
              </a:rPr>
              <a:t> </a:t>
            </a:r>
            <a:endParaRPr lang="en-GB" sz="1000" dirty="0">
              <a:effectLst/>
              <a:latin typeface="Times New Roman"/>
              <a:ea typeface="Times New Roman"/>
            </a:endParaRPr>
          </a:p>
          <a:p>
            <a:pPr>
              <a:spcAft>
                <a:spcPts val="0"/>
              </a:spcAft>
            </a:pPr>
            <a:r>
              <a:rPr lang="en-US" sz="2400" b="1" dirty="0">
                <a:effectLst/>
                <a:latin typeface="Calibri"/>
                <a:ea typeface="Times New Roman"/>
              </a:rPr>
              <a:t> </a:t>
            </a:r>
            <a:r>
              <a:rPr lang="en-US" sz="2400" dirty="0">
                <a:effectLst/>
                <a:latin typeface="Calibri"/>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Times New Roman"/>
                <a:ea typeface="Times New Roman"/>
              </a:rPr>
              <a:t> </a:t>
            </a:r>
            <a:endParaRPr lang="en-GB" sz="1000" dirty="0">
              <a:effectLst/>
              <a:latin typeface="Times New Roman"/>
              <a:ea typeface="Times New Roman"/>
            </a:endParaRPr>
          </a:p>
          <a:p>
            <a:pPr algn="ctr">
              <a:spcAft>
                <a:spcPts val="0"/>
              </a:spcAft>
            </a:pPr>
            <a:r>
              <a:rPr lang="en-US" sz="1000" dirty="0">
                <a:effectLst/>
                <a:latin typeface="Calibri"/>
                <a:ea typeface="Times New Roman"/>
              </a:rPr>
              <a:t> </a:t>
            </a:r>
            <a:endParaRPr lang="en-GB" sz="1000" dirty="0">
              <a:effectLst/>
              <a:latin typeface="Times New Roman"/>
              <a:ea typeface="Times New Roman"/>
            </a:endParaRPr>
          </a:p>
          <a:p>
            <a:pPr algn="ctr">
              <a:spcAft>
                <a:spcPts val="0"/>
              </a:spcAft>
            </a:pPr>
            <a:r>
              <a:rPr lang="en-US" sz="1000" dirty="0">
                <a:effectLst/>
                <a:latin typeface="Calibri"/>
                <a:ea typeface="Times New Roman"/>
              </a:rPr>
              <a:t> </a:t>
            </a:r>
            <a:endParaRPr lang="en-GB" sz="1000" dirty="0">
              <a:effectLst/>
              <a:latin typeface="Times New Roman"/>
              <a:ea typeface="Times New Roman"/>
            </a:endParaRPr>
          </a:p>
          <a:p>
            <a:pPr algn="ctr">
              <a:spcAft>
                <a:spcPts val="0"/>
              </a:spcAft>
            </a:pPr>
            <a:r>
              <a:rPr lang="en-US" sz="1000" dirty="0">
                <a:effectLst/>
                <a:latin typeface="Calibri"/>
                <a:ea typeface="Times New Roman"/>
              </a:rPr>
              <a:t> </a:t>
            </a:r>
            <a:endParaRPr lang="en-GB" sz="1000" dirty="0">
              <a:effectLst/>
              <a:latin typeface="Times New Roman"/>
              <a:ea typeface="Times New Roman"/>
            </a:endParaRPr>
          </a:p>
          <a:p>
            <a:pPr algn="ctr">
              <a:spcAft>
                <a:spcPts val="0"/>
              </a:spcAft>
            </a:pPr>
            <a:r>
              <a:rPr lang="en-US" sz="2000" b="1" dirty="0">
                <a:solidFill>
                  <a:srgbClr val="FFFFFF"/>
                </a:solidFill>
                <a:effectLst/>
                <a:latin typeface="Calibri"/>
                <a:ea typeface="Times New Roman"/>
              </a:rPr>
              <a:t> </a:t>
            </a:r>
            <a:endParaRPr lang="en-GB" sz="1000" dirty="0">
              <a:effectLst/>
              <a:latin typeface="Times New Roman"/>
              <a:ea typeface="Times New Roman"/>
            </a:endParaRPr>
          </a:p>
          <a:p>
            <a:pPr algn="ctr">
              <a:spcAft>
                <a:spcPts val="0"/>
              </a:spcAft>
            </a:pPr>
            <a:r>
              <a:rPr lang="en-US" sz="2000" b="1" dirty="0">
                <a:solidFill>
                  <a:srgbClr val="FFFFFF"/>
                </a:solidFill>
                <a:effectLst/>
                <a:latin typeface="Calibri"/>
                <a:ea typeface="Times New Roman"/>
              </a:rPr>
              <a:t>Online Conference</a:t>
            </a:r>
            <a:endParaRPr lang="en-GB" sz="1000" dirty="0">
              <a:effectLst/>
              <a:latin typeface="Times New Roman"/>
              <a:ea typeface="Times New Roman"/>
            </a:endParaRPr>
          </a:p>
          <a:p>
            <a:pPr algn="ctr">
              <a:spcAft>
                <a:spcPts val="0"/>
              </a:spcAft>
            </a:pPr>
            <a:r>
              <a:rPr lang="en-US" sz="2000" b="1" dirty="0">
                <a:solidFill>
                  <a:srgbClr val="FFFFFF"/>
                </a:solidFill>
                <a:effectLst/>
                <a:latin typeface="Calibri"/>
                <a:ea typeface="Times New Roman"/>
              </a:rPr>
              <a:t> </a:t>
            </a:r>
            <a:endParaRPr lang="en-GB" sz="1000" dirty="0">
              <a:effectLst/>
              <a:latin typeface="Times New Roman"/>
              <a:ea typeface="Times New Roman"/>
            </a:endParaRPr>
          </a:p>
          <a:p>
            <a:pPr algn="ctr">
              <a:spcAft>
                <a:spcPts val="0"/>
              </a:spcAft>
            </a:pPr>
            <a:r>
              <a:rPr lang="en-US" sz="2000" b="1" dirty="0">
                <a:solidFill>
                  <a:srgbClr val="FFFFFF"/>
                </a:solidFill>
                <a:effectLst/>
                <a:latin typeface="Calibri"/>
                <a:ea typeface="Times New Roman"/>
              </a:rPr>
              <a:t>June 17</a:t>
            </a:r>
            <a:r>
              <a:rPr lang="en-US" sz="2000" b="1" baseline="30000" dirty="0">
                <a:solidFill>
                  <a:srgbClr val="FFFFFF"/>
                </a:solidFill>
                <a:effectLst/>
                <a:latin typeface="Calibri"/>
                <a:ea typeface="Times New Roman"/>
              </a:rPr>
              <a:t>th</a:t>
            </a:r>
            <a:r>
              <a:rPr lang="en-US" sz="2000" b="1" dirty="0">
                <a:solidFill>
                  <a:srgbClr val="FFFFFF"/>
                </a:solidFill>
                <a:effectLst/>
                <a:latin typeface="Calibri"/>
                <a:ea typeface="Times New Roman"/>
              </a:rPr>
              <a:t> and 18</a:t>
            </a:r>
            <a:r>
              <a:rPr lang="en-US" sz="2000" b="1" baseline="30000" dirty="0">
                <a:solidFill>
                  <a:srgbClr val="FFFFFF"/>
                </a:solidFill>
                <a:effectLst/>
                <a:latin typeface="Calibri"/>
                <a:ea typeface="Times New Roman"/>
              </a:rPr>
              <a:t>th</a:t>
            </a:r>
            <a:r>
              <a:rPr lang="en-US" sz="2000" b="1" dirty="0">
                <a:solidFill>
                  <a:srgbClr val="FFFFFF"/>
                </a:solidFill>
                <a:effectLst/>
                <a:latin typeface="Calibri"/>
                <a:ea typeface="Times New Roman"/>
              </a:rPr>
              <a:t> 2015</a:t>
            </a:r>
            <a:endParaRPr lang="en-GB" sz="1000" dirty="0">
              <a:effectLst/>
              <a:latin typeface="Times New Roman"/>
              <a:ea typeface="Times New Roman"/>
            </a:endParaRPr>
          </a:p>
        </p:txBody>
      </p:sp>
    </p:spTree>
    <p:extLst>
      <p:ext uri="{BB962C8B-B14F-4D97-AF65-F5344CB8AC3E}">
        <p14:creationId xmlns:p14="http://schemas.microsoft.com/office/powerpoint/2010/main" val="1726223084"/>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3" r:id="rId3"/>
    <p:sldLayoutId id="214748365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114301"/>
            <a:ext cx="8496300" cy="514350"/>
          </a:xfrm>
          <a:prstGeom prst="rect">
            <a:avLst/>
          </a:prstGeom>
        </p:spPr>
        <p:txBody>
          <a:bodyPr vert="horz" anchor="ctr" anchorCtr="0">
            <a:noAutofit/>
          </a:bodyPr>
          <a:lstStyle/>
          <a:p>
            <a:r>
              <a:rPr kumimoji="0" lang="en-US" dirty="0"/>
              <a:t>Click to edit Master title style</a:t>
            </a:r>
          </a:p>
        </p:txBody>
      </p:sp>
      <p:sp>
        <p:nvSpPr>
          <p:cNvPr id="13" name="Text Placeholder 12"/>
          <p:cNvSpPr>
            <a:spLocks noGrp="1"/>
          </p:cNvSpPr>
          <p:nvPr>
            <p:ph type="body" idx="1"/>
          </p:nvPr>
        </p:nvSpPr>
        <p:spPr>
          <a:xfrm>
            <a:off x="304800" y="742950"/>
            <a:ext cx="8496301" cy="3854196"/>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6719046" y="4770665"/>
            <a:ext cx="2082054" cy="258536"/>
          </a:xfrm>
          <a:prstGeom prst="rect">
            <a:avLst/>
          </a:prstGeom>
        </p:spPr>
        <p:txBody>
          <a:bodyPr vert="horz"/>
          <a:lstStyle>
            <a:lvl1pPr algn="r" eaLnBrk="1" latinLnBrk="0" hangingPunct="1">
              <a:defRPr kumimoji="0" sz="1050">
                <a:solidFill>
                  <a:schemeClr val="tx2"/>
                </a:solidFill>
              </a:defRPr>
            </a:lvl1pPr>
          </a:lstStyle>
          <a:p>
            <a:pPr defTabSz="685739">
              <a:defRPr/>
            </a:pPr>
            <a:fld id="{EA7C8D44-3667-46F6-9772-CC52308E2A7F}" type="slidenum">
              <a:rPr lang="en-US" smtClean="0">
                <a:solidFill>
                  <a:srgbClr val="1F497D"/>
                </a:solidFill>
              </a:rPr>
              <a:pPr defTabSz="685739">
                <a:defRPr/>
              </a:pPr>
              <a:t>‹#›</a:t>
            </a:fld>
            <a:endParaRPr lang="en-US" sz="1200" dirty="0">
              <a:solidFill>
                <a:srgbClr val="1F497D"/>
              </a:solidFill>
            </a:endParaRPr>
          </a:p>
        </p:txBody>
      </p:sp>
      <p:sp>
        <p:nvSpPr>
          <p:cNvPr id="8" name="Rectangle 7"/>
          <p:cNvSpPr/>
          <p:nvPr userDrawn="1"/>
        </p:nvSpPr>
        <p:spPr>
          <a:xfrm>
            <a:off x="0" y="114301"/>
            <a:ext cx="171450" cy="514350"/>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73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8289317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1" latinLnBrk="0" hangingPunct="1">
        <a:spcBef>
          <a:spcPct val="0"/>
        </a:spcBef>
        <a:buNone/>
        <a:defRPr kumimoji="0" sz="2100" kern="1200">
          <a:solidFill>
            <a:schemeClr val="tx2"/>
          </a:solidFill>
          <a:latin typeface="Segoe UI" pitchFamily="34" charset="0"/>
          <a:ea typeface="Segoe UI" pitchFamily="34" charset="0"/>
          <a:cs typeface="Segoe UI" pitchFamily="34" charset="0"/>
        </a:defRPr>
      </a:lvl1pPr>
    </p:titleStyle>
    <p:bodyStyle>
      <a:lvl1pPr marL="205721" indent="-205721" algn="l" rtl="0" eaLnBrk="1" latinLnBrk="0" hangingPunct="1">
        <a:spcBef>
          <a:spcPts val="45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1pPr>
      <a:lvl2pPr marL="462874" indent="-257152" algn="l" rtl="0" eaLnBrk="1" latinLnBrk="0" hangingPunct="1">
        <a:spcBef>
          <a:spcPts val="375"/>
        </a:spcBef>
        <a:buClr>
          <a:schemeClr val="accent1"/>
        </a:buClr>
        <a:buSzPct val="76000"/>
        <a:buFont typeface="Wingdings" panose="05000000000000000000" pitchFamily="2" charset="2"/>
        <a:buChar char="§"/>
        <a:defRPr kumimoji="0" sz="1500" kern="1200">
          <a:solidFill>
            <a:schemeClr val="tx1"/>
          </a:solidFill>
          <a:latin typeface="Segoe UI" pitchFamily="34" charset="0"/>
          <a:ea typeface="Segoe UI" pitchFamily="34" charset="0"/>
          <a:cs typeface="Segoe UI" pitchFamily="34" charset="0"/>
        </a:defRPr>
      </a:lvl2pPr>
      <a:lvl3pPr marL="617164" indent="-171434" algn="l" rtl="0" eaLnBrk="1" latinLnBrk="0" hangingPunct="1">
        <a:spcBef>
          <a:spcPts val="375"/>
        </a:spcBef>
        <a:buClr>
          <a:schemeClr val="accent1"/>
        </a:buClr>
        <a:buSzPct val="76000"/>
        <a:buFont typeface="Wingdings" panose="05000000000000000000" pitchFamily="2" charset="2"/>
        <a:buChar char="§"/>
        <a:defRPr kumimoji="0" sz="1350" kern="1200">
          <a:solidFill>
            <a:schemeClr val="tx1"/>
          </a:solidFill>
          <a:latin typeface="Segoe UI" pitchFamily="34" charset="0"/>
          <a:ea typeface="Segoe UI" pitchFamily="34" charset="0"/>
          <a:cs typeface="Segoe UI" pitchFamily="34" charset="0"/>
        </a:defRPr>
      </a:lvl3pPr>
      <a:lvl4pPr marL="822886" indent="-171434" algn="l" rtl="0" eaLnBrk="1" latinLnBrk="0" hangingPunct="1">
        <a:spcBef>
          <a:spcPts val="300"/>
        </a:spcBef>
        <a:buClr>
          <a:schemeClr val="accent1"/>
        </a:buClr>
        <a:buSzPct val="70000"/>
        <a:buFont typeface="Wingdings" panose="05000000000000000000" pitchFamily="2" charset="2"/>
        <a:buChar char="§"/>
        <a:defRPr kumimoji="0" sz="1200" kern="1200">
          <a:solidFill>
            <a:schemeClr val="tx1"/>
          </a:solidFill>
          <a:latin typeface="Segoe UI" pitchFamily="34" charset="0"/>
          <a:ea typeface="Segoe UI" pitchFamily="34" charset="0"/>
          <a:cs typeface="Segoe UI" pitchFamily="34" charset="0"/>
        </a:defRPr>
      </a:lvl4pPr>
      <a:lvl5pPr marL="1028607" indent="-171434" algn="l" rtl="0" eaLnBrk="1" latinLnBrk="0" hangingPunct="1">
        <a:spcBef>
          <a:spcPts val="225"/>
        </a:spcBef>
        <a:buClr>
          <a:schemeClr val="accent1"/>
        </a:buClr>
        <a:buSzPct val="70000"/>
        <a:buFont typeface="Wingdings" panose="05000000000000000000" pitchFamily="2" charset="2"/>
        <a:buChar char="§"/>
        <a:defRPr kumimoji="0" sz="1050" kern="1200">
          <a:solidFill>
            <a:schemeClr val="tx1"/>
          </a:solidFill>
          <a:latin typeface="Segoe UI" pitchFamily="34" charset="0"/>
          <a:ea typeface="Segoe UI" pitchFamily="34" charset="0"/>
          <a:cs typeface="Segoe UI" pitchFamily="34" charset="0"/>
        </a:defRPr>
      </a:lvl5pPr>
      <a:lvl6pPr marL="1234329" indent="-137147"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476" indent="-137147"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624" indent="-137147"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772" indent="-137147"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69" algn="l" rtl="0" eaLnBrk="1" latinLnBrk="0" hangingPunct="1">
        <a:defRPr kumimoji="0" kern="1200">
          <a:solidFill>
            <a:schemeClr val="tx1"/>
          </a:solidFill>
          <a:latin typeface="+mn-lt"/>
          <a:ea typeface="+mn-ea"/>
          <a:cs typeface="+mn-cs"/>
        </a:defRPr>
      </a:lvl2pPr>
      <a:lvl3pPr marL="685739" algn="l" rtl="0" eaLnBrk="1" latinLnBrk="0" hangingPunct="1">
        <a:defRPr kumimoji="0" kern="1200">
          <a:solidFill>
            <a:schemeClr val="tx1"/>
          </a:solidFill>
          <a:latin typeface="+mn-lt"/>
          <a:ea typeface="+mn-ea"/>
          <a:cs typeface="+mn-cs"/>
        </a:defRPr>
      </a:lvl3pPr>
      <a:lvl4pPr marL="1028607" algn="l" rtl="0" eaLnBrk="1" latinLnBrk="0" hangingPunct="1">
        <a:defRPr kumimoji="0" kern="1200">
          <a:solidFill>
            <a:schemeClr val="tx1"/>
          </a:solidFill>
          <a:latin typeface="+mn-lt"/>
          <a:ea typeface="+mn-ea"/>
          <a:cs typeface="+mn-cs"/>
        </a:defRPr>
      </a:lvl4pPr>
      <a:lvl5pPr marL="1371476" algn="l" rtl="0" eaLnBrk="1" latinLnBrk="0" hangingPunct="1">
        <a:defRPr kumimoji="0" kern="1200">
          <a:solidFill>
            <a:schemeClr val="tx1"/>
          </a:solidFill>
          <a:latin typeface="+mn-lt"/>
          <a:ea typeface="+mn-ea"/>
          <a:cs typeface="+mn-cs"/>
        </a:defRPr>
      </a:lvl5pPr>
      <a:lvl6pPr marL="1714345" algn="l" rtl="0" eaLnBrk="1" latinLnBrk="0" hangingPunct="1">
        <a:defRPr kumimoji="0" kern="1200">
          <a:solidFill>
            <a:schemeClr val="tx1"/>
          </a:solidFill>
          <a:latin typeface="+mn-lt"/>
          <a:ea typeface="+mn-ea"/>
          <a:cs typeface="+mn-cs"/>
        </a:defRPr>
      </a:lvl6pPr>
      <a:lvl7pPr marL="2057215" algn="l" rtl="0" eaLnBrk="1" latinLnBrk="0" hangingPunct="1">
        <a:defRPr kumimoji="0" kern="1200">
          <a:solidFill>
            <a:schemeClr val="tx1"/>
          </a:solidFill>
          <a:latin typeface="+mn-lt"/>
          <a:ea typeface="+mn-ea"/>
          <a:cs typeface="+mn-cs"/>
        </a:defRPr>
      </a:lvl7pPr>
      <a:lvl8pPr marL="2400084" algn="l" rtl="0" eaLnBrk="1" latinLnBrk="0" hangingPunct="1">
        <a:defRPr kumimoji="0" kern="1200">
          <a:solidFill>
            <a:schemeClr val="tx1"/>
          </a:solidFill>
          <a:latin typeface="+mn-lt"/>
          <a:ea typeface="+mn-ea"/>
          <a:cs typeface="+mn-cs"/>
        </a:defRPr>
      </a:lvl8pPr>
      <a:lvl9pPr marL="2742953"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3"/>
            <a:ext cx="8741880" cy="674749"/>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01931" y="891883"/>
            <a:ext cx="8740140" cy="168738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7743788" y="1429810"/>
            <a:ext cx="3160595" cy="300978"/>
          </a:xfrm>
          <a:prstGeom prst="rect">
            <a:avLst/>
          </a:prstGeom>
        </p:spPr>
      </p:pic>
    </p:spTree>
    <p:extLst>
      <p:ext uri="{BB962C8B-B14F-4D97-AF65-F5344CB8AC3E}">
        <p14:creationId xmlns:p14="http://schemas.microsoft.com/office/powerpoint/2010/main" val="111563961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Lst>
  <p:transition>
    <p:fade/>
  </p:transition>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941" kern="1200" spc="0" baseline="0">
          <a:gradFill>
            <a:gsLst>
              <a:gs pos="1250">
                <a:schemeClr val="tx1"/>
              </a:gs>
              <a:gs pos="100000">
                <a:schemeClr val="tx1"/>
              </a:gs>
            </a:gsLst>
            <a:lin ang="5400000" scaled="0"/>
          </a:gra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471" kern="1200" spc="0" baseline="0">
          <a:gradFill>
            <a:gsLst>
              <a:gs pos="1250">
                <a:schemeClr val="tx1"/>
              </a:gs>
              <a:gs pos="100000">
                <a:schemeClr val="tx1"/>
              </a:gs>
            </a:gsLst>
            <a:lin ang="5400000" scaled="0"/>
          </a:gra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471"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 Target="slide14.xml"/><Relationship Id="rId7"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slide" Target="slide31.xml"/><Relationship Id="rId5" Type="http://schemas.openxmlformats.org/officeDocument/2006/relationships/slide" Target="slide24.xml"/><Relationship Id="rId10" Type="http://schemas.openxmlformats.org/officeDocument/2006/relationships/image" Target="../media/image60.png"/><Relationship Id="rId4" Type="http://schemas.openxmlformats.org/officeDocument/2006/relationships/slide" Target="slide49.xml"/><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3.png"/><Relationship Id="rId7" Type="http://schemas.microsoft.com/office/2007/relationships/hdphoto" Target="../media/hdphoto5.wdp"/><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66.png"/><Relationship Id="rId11" Type="http://schemas.openxmlformats.org/officeDocument/2006/relationships/image" Target="cid:image002.jpg@01CBCD27.A2C24390" TargetMode="External"/><Relationship Id="rId5" Type="http://schemas.openxmlformats.org/officeDocument/2006/relationships/image" Target="../media/image65.jpeg"/><Relationship Id="rId10" Type="http://schemas.openxmlformats.org/officeDocument/2006/relationships/image" Target="../media/image68.jpeg"/><Relationship Id="rId4" Type="http://schemas.openxmlformats.org/officeDocument/2006/relationships/image" Target="../media/image64.png"/><Relationship Id="rId9" Type="http://schemas.openxmlformats.org/officeDocument/2006/relationships/image" Target="cid:image001.jpg@01CBCD27.A2C2439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hyperlink" Target="http://www.scoop.it/t/intranet-launch-videos-and-teasers" TargetMode="External"/><Relationship Id="rId7"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tiny.cc/ThreeSampleVideo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regiscorp/review/125078501/68cd7832a8" TargetMode="External"/><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32.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8.wmf"/><Relationship Id="rId7"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32.xml"/><Relationship Id="rId6" Type="http://schemas.microsoft.com/office/2007/relationships/hdphoto" Target="../media/hdphoto6.wdp"/><Relationship Id="rId5" Type="http://schemas.openxmlformats.org/officeDocument/2006/relationships/image" Target="../media/image80.png"/><Relationship Id="rId4" Type="http://schemas.openxmlformats.org/officeDocument/2006/relationships/image" Target="../media/image79.wmf"/><Relationship Id="rId9" Type="http://schemas.openxmlformats.org/officeDocument/2006/relationships/image" Target="../media/image82.jpeg"/></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2.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35.xml"/><Relationship Id="rId1" Type="http://schemas.openxmlformats.org/officeDocument/2006/relationships/slideLayout" Target="../slideLayouts/slideLayout32.xml"/><Relationship Id="rId6" Type="http://schemas.openxmlformats.org/officeDocument/2006/relationships/image" Target="../media/image91.wmf"/><Relationship Id="rId5" Type="http://schemas.openxmlformats.org/officeDocument/2006/relationships/image" Target="../media/image90.wmf"/><Relationship Id="rId4" Type="http://schemas.microsoft.com/office/2007/relationships/hdphoto" Target="../media/hdphoto8.wdp"/></Relationships>
</file>

<file path=ppt/slides/_rels/slide4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9.xml"/><Relationship Id="rId1" Type="http://schemas.openxmlformats.org/officeDocument/2006/relationships/slideLayout" Target="../slideLayouts/slideLayout32.xml"/><Relationship Id="rId5" Type="http://schemas.openxmlformats.org/officeDocument/2006/relationships/image" Target="../media/image98.jpeg"/><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8" Type="http://schemas.openxmlformats.org/officeDocument/2006/relationships/image" Target="../media/image108.jpeg"/><Relationship Id="rId13" Type="http://schemas.openxmlformats.org/officeDocument/2006/relationships/image" Target="../media/image113.jpeg"/><Relationship Id="rId3" Type="http://schemas.openxmlformats.org/officeDocument/2006/relationships/image" Target="../media/image103.jpeg"/><Relationship Id="rId7" Type="http://schemas.openxmlformats.org/officeDocument/2006/relationships/image" Target="../media/image107.jpeg"/><Relationship Id="rId12" Type="http://schemas.openxmlformats.org/officeDocument/2006/relationships/image" Target="../media/image112.jpeg"/><Relationship Id="rId2" Type="http://schemas.openxmlformats.org/officeDocument/2006/relationships/notesSlide" Target="../notesSlides/notesSlide43.xml"/><Relationship Id="rId1" Type="http://schemas.openxmlformats.org/officeDocument/2006/relationships/slideLayout" Target="../slideLayouts/slideLayout39.xml"/><Relationship Id="rId6" Type="http://schemas.openxmlformats.org/officeDocument/2006/relationships/image" Target="../media/image106.jpeg"/><Relationship Id="rId11" Type="http://schemas.openxmlformats.org/officeDocument/2006/relationships/image" Target="../media/image111.jpeg"/><Relationship Id="rId5" Type="http://schemas.openxmlformats.org/officeDocument/2006/relationships/image" Target="../media/image10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 Id="rId14" Type="http://schemas.openxmlformats.org/officeDocument/2006/relationships/image" Target="../media/image114.jpeg"/></Relationships>
</file>

<file path=ppt/slides/_rels/slide5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8" Type="http://schemas.openxmlformats.org/officeDocument/2006/relationships/hyperlink" Target="http://cloud.snappages.com/b8898dc2c08e137d03449de65b9e82e108c15658/A_Practical_Framework_for_SharePoint_Metrics.pdf" TargetMode="External"/><Relationship Id="rId3" Type="http://schemas.openxmlformats.org/officeDocument/2006/relationships/hyperlink" Target="http://www.amazon.com/User-Adoption-Strategies-Collaboration-ebook/dp/B0042X9AM0/ref=sr_1_1?ie=UTF8&amp;m=AG56TWVU5XWC2&amp;s=books&amp;qid=1297622639&amp;sr=1-1" TargetMode="External"/><Relationship Id="rId7" Type="http://schemas.openxmlformats.org/officeDocument/2006/relationships/hyperlink" Target="http://www.amazon.com/Essential-SharePoint-Addison-Wesley-Microsoft-Technology/dp/0321884116/ref=dp_ob_title_bk" TargetMode="External"/><Relationship Id="rId2" Type="http://schemas.openxmlformats.org/officeDocument/2006/relationships/notesSlide" Target="../notesSlides/notesSlide44.xml"/><Relationship Id="rId1" Type="http://schemas.openxmlformats.org/officeDocument/2006/relationships/slideLayout" Target="../slideLayouts/slideLayout26.xml"/><Relationship Id="rId6" Type="http://schemas.openxmlformats.org/officeDocument/2006/relationships/hyperlink" Target="http://fasttrack.microsoft.com/" TargetMode="External"/><Relationship Id="rId5" Type="http://schemas.openxmlformats.org/officeDocument/2006/relationships/hyperlink" Target="http://www.nngroup.com/articles/intranet-social-features/" TargetMode="External"/><Relationship Id="rId10" Type="http://schemas.openxmlformats.org/officeDocument/2006/relationships/image" Target="../media/image116.png"/><Relationship Id="rId4" Type="http://schemas.openxmlformats.org/officeDocument/2006/relationships/hyperlink" Target="http://www.useit.com/alertbox/" TargetMode="External"/><Relationship Id="rId9" Type="http://schemas.openxmlformats.org/officeDocument/2006/relationships/hyperlink" Target="http://improveit.how/"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32.jpeg"/><Relationship Id="rId5" Type="http://schemas.microsoft.com/office/2007/relationships/hdphoto" Target="../media/hdphoto3.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4273" y="1131214"/>
            <a:ext cx="8322524" cy="1686413"/>
          </a:xfrm>
        </p:spPr>
        <p:txBody>
          <a:bodyPr>
            <a:normAutofit fontScale="92500"/>
          </a:bodyPr>
          <a:lstStyle/>
          <a:p>
            <a:r>
              <a:rPr lang="en-GB" sz="4800" dirty="0"/>
              <a:t>We built it, why won’t they come? </a:t>
            </a:r>
          </a:p>
          <a:p>
            <a:r>
              <a:rPr lang="en-GB" sz="3500" dirty="0"/>
              <a:t>Practical advice to overcome user adoption and change hurdles</a:t>
            </a:r>
          </a:p>
        </p:txBody>
      </p:sp>
      <p:sp>
        <p:nvSpPr>
          <p:cNvPr id="4" name="Content Placeholder 3"/>
          <p:cNvSpPr>
            <a:spLocks noGrp="1"/>
          </p:cNvSpPr>
          <p:nvPr>
            <p:ph sz="quarter" idx="15"/>
          </p:nvPr>
        </p:nvSpPr>
        <p:spPr/>
        <p:txBody>
          <a:bodyPr/>
          <a:lstStyle/>
          <a:p>
            <a:r>
              <a:rPr lang="en-GB" dirty="0"/>
              <a:t>Susan Hanley</a:t>
            </a:r>
          </a:p>
        </p:txBody>
      </p:sp>
      <p:sp>
        <p:nvSpPr>
          <p:cNvPr id="5" name="Content Placeholder 4"/>
          <p:cNvSpPr>
            <a:spLocks noGrp="1"/>
          </p:cNvSpPr>
          <p:nvPr>
            <p:ph sz="quarter" idx="16"/>
          </p:nvPr>
        </p:nvSpPr>
        <p:spPr/>
        <p:txBody>
          <a:bodyPr/>
          <a:lstStyle/>
          <a:p>
            <a:r>
              <a:rPr lang="en-GB" dirty="0"/>
              <a:t>Susan Hanley LLC</a:t>
            </a:r>
          </a:p>
        </p:txBody>
      </p:sp>
    </p:spTree>
    <p:extLst>
      <p:ext uri="{BB962C8B-B14F-4D97-AF65-F5344CB8AC3E}">
        <p14:creationId xmlns:p14="http://schemas.microsoft.com/office/powerpoint/2010/main" val="385764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Enterprise Social Challenges</a:t>
            </a:r>
          </a:p>
        </p:txBody>
      </p:sp>
      <p:grpSp>
        <p:nvGrpSpPr>
          <p:cNvPr id="24" name="Group 23"/>
          <p:cNvGrpSpPr/>
          <p:nvPr/>
        </p:nvGrpSpPr>
        <p:grpSpPr>
          <a:xfrm>
            <a:off x="2347316" y="1092666"/>
            <a:ext cx="2157453" cy="3832173"/>
            <a:chOff x="3192512" y="1851360"/>
            <a:chExt cx="2934286" cy="5212022"/>
          </a:xfrm>
        </p:grpSpPr>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26" name="Rectangle 25"/>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647" kern="0" dirty="0">
                  <a:solidFill>
                    <a:schemeClr val="tx1"/>
                  </a:solidFill>
                </a:rPr>
                <a:t>Product Development</a:t>
              </a:r>
            </a:p>
          </p:txBody>
        </p:sp>
        <p:sp>
          <p:nvSpPr>
            <p:cNvPr id="27" name="Rectangle 26"/>
            <p:cNvSpPr/>
            <p:nvPr/>
          </p:nvSpPr>
          <p:spPr bwMode="auto">
            <a:xfrm>
              <a:off x="3200750"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34464" tIns="134464" rIns="134464" bIns="134464" numCol="1" rtlCol="0" anchor="t" anchorCtr="0" compatLnSpc="1">
              <a:prstTxWarp prst="textNoShape">
                <a:avLst/>
              </a:prstTxWarp>
            </a:bodyPr>
            <a:lstStyle/>
            <a:p>
              <a:pPr marL="165755" indent="-165755" defTabSz="685647" fontAlgn="base">
                <a:spcBef>
                  <a:spcPct val="0"/>
                </a:spcBef>
                <a:spcAft>
                  <a:spcPct val="0"/>
                </a:spcAft>
                <a:buFont typeface="Arial" panose="020B0604020202020204" pitchFamily="34" charset="0"/>
                <a:buChar char="•"/>
              </a:pPr>
              <a:r>
                <a:rPr lang="en-US" sz="1912" kern="0" dirty="0">
                  <a:solidFill>
                    <a:schemeClr val="tx1"/>
                  </a:solidFill>
                </a:rPr>
                <a:t>Engineer struggling with a problem – find answers quickly</a:t>
              </a:r>
            </a:p>
            <a:p>
              <a:pPr marL="165755" indent="-165755" defTabSz="685647" fontAlgn="base">
                <a:spcBef>
                  <a:spcPct val="0"/>
                </a:spcBef>
                <a:spcAft>
                  <a:spcPct val="0"/>
                </a:spcAft>
                <a:buFont typeface="Arial" panose="020B0604020202020204" pitchFamily="34" charset="0"/>
                <a:buChar char="•"/>
              </a:pPr>
              <a:r>
                <a:rPr lang="en-US" sz="1912" kern="0" dirty="0">
                  <a:solidFill>
                    <a:schemeClr val="tx1"/>
                  </a:solidFill>
                </a:rPr>
                <a:t>Feedback “crowd-sourcing”</a:t>
              </a:r>
            </a:p>
          </p:txBody>
        </p:sp>
      </p:grpSp>
      <p:grpSp>
        <p:nvGrpSpPr>
          <p:cNvPr id="28" name="Group 27"/>
          <p:cNvGrpSpPr/>
          <p:nvPr/>
        </p:nvGrpSpPr>
        <p:grpSpPr>
          <a:xfrm>
            <a:off x="4572000" y="1090154"/>
            <a:ext cx="2151396" cy="3834686"/>
            <a:chOff x="6218237" y="1847943"/>
            <a:chExt cx="2926048" cy="5215439"/>
          </a:xfrm>
        </p:grpSpPr>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30" name="Rectangle 29"/>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647" kern="0" dirty="0">
                  <a:solidFill>
                    <a:schemeClr val="tx1"/>
                  </a:solidFill>
                </a:rPr>
                <a:t>Resource</a:t>
              </a:r>
              <a:r>
                <a:rPr lang="en-US" sz="2647" kern="0" dirty="0">
                  <a:gradFill>
                    <a:gsLst>
                      <a:gs pos="0">
                        <a:srgbClr val="FFFFFF"/>
                      </a:gs>
                      <a:gs pos="100000">
                        <a:srgbClr val="FFFFFF"/>
                      </a:gs>
                    </a:gsLst>
                    <a:lin ang="5400000" scaled="0"/>
                  </a:gradFill>
                </a:rPr>
                <a:t> </a:t>
              </a:r>
              <a:r>
                <a:rPr lang="en-US" sz="2647" kern="0" dirty="0">
                  <a:solidFill>
                    <a:schemeClr val="tx1"/>
                  </a:solidFill>
                </a:rPr>
                <a:t>Planning</a:t>
              </a:r>
            </a:p>
          </p:txBody>
        </p:sp>
        <p:sp>
          <p:nvSpPr>
            <p:cNvPr id="31" name="Rectangle 30"/>
            <p:cNvSpPr/>
            <p:nvPr/>
          </p:nvSpPr>
          <p:spPr bwMode="auto">
            <a:xfrm>
              <a:off x="6218237" y="3243926"/>
              <a:ext cx="2926048" cy="381945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34464" tIns="134464" rIns="134464" bIns="134464" numCol="1" rtlCol="0" anchor="t" anchorCtr="0" compatLnSpc="1">
              <a:prstTxWarp prst="textNoShape">
                <a:avLst/>
              </a:prstTxWarp>
            </a:bodyPr>
            <a:lstStyle/>
            <a:p>
              <a:pPr marL="165755" indent="-165755" defTabSz="685647" fontAlgn="base">
                <a:spcBef>
                  <a:spcPct val="0"/>
                </a:spcBef>
                <a:spcAft>
                  <a:spcPct val="0"/>
                </a:spcAft>
                <a:buFont typeface="Arial" panose="020B0604020202020204" pitchFamily="34" charset="0"/>
                <a:buChar char="•"/>
              </a:pPr>
              <a:r>
                <a:rPr lang="en-US" sz="1912" kern="0" dirty="0">
                  <a:solidFill>
                    <a:schemeClr val="tx1"/>
                  </a:solidFill>
                </a:rPr>
                <a:t>PM looking for the most qualified resources for a project – expertise location</a:t>
              </a:r>
            </a:p>
          </p:txBody>
        </p:sp>
      </p:grpSp>
      <p:grpSp>
        <p:nvGrpSpPr>
          <p:cNvPr id="32" name="Group 31"/>
          <p:cNvGrpSpPr/>
          <p:nvPr/>
        </p:nvGrpSpPr>
        <p:grpSpPr>
          <a:xfrm>
            <a:off x="6784571" y="1092666"/>
            <a:ext cx="2159240" cy="3832174"/>
            <a:chOff x="9227487" y="1851359"/>
            <a:chExt cx="2936716" cy="5212023"/>
          </a:xfrm>
        </p:grpSpPr>
        <p:pic>
          <p:nvPicPr>
            <p:cNvPr id="33" name="Picture 32"/>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34" name="Rectangle 33"/>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647" kern="0" dirty="0">
                  <a:solidFill>
                    <a:schemeClr val="tx1"/>
                  </a:solidFill>
                </a:rPr>
                <a:t>Customer Support</a:t>
              </a:r>
            </a:p>
          </p:txBody>
        </p:sp>
        <p:sp>
          <p:nvSpPr>
            <p:cNvPr id="35" name="Rectangle 34"/>
            <p:cNvSpPr/>
            <p:nvPr/>
          </p:nvSpPr>
          <p:spPr bwMode="auto">
            <a:xfrm>
              <a:off x="9235724" y="3243925"/>
              <a:ext cx="2926048" cy="3819457"/>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34464" tIns="134464" rIns="134464" bIns="134464" numCol="1" rtlCol="0" anchor="t" anchorCtr="0" compatLnSpc="1">
              <a:prstTxWarp prst="textNoShape">
                <a:avLst/>
              </a:prstTxWarp>
            </a:bodyPr>
            <a:lstStyle/>
            <a:p>
              <a:pPr marL="165755" indent="-165755" defTabSz="685647" fontAlgn="base">
                <a:spcBef>
                  <a:spcPct val="0"/>
                </a:spcBef>
                <a:spcAft>
                  <a:spcPct val="0"/>
                </a:spcAft>
                <a:buFont typeface="Arial" panose="020B0604020202020204" pitchFamily="34" charset="0"/>
                <a:buChar char="•"/>
              </a:pPr>
              <a:r>
                <a:rPr lang="en-US" sz="1912" kern="0" dirty="0">
                  <a:solidFill>
                    <a:schemeClr val="tx1"/>
                  </a:solidFill>
                </a:rPr>
                <a:t>Services agent working trying to solve an unusual customer problem</a:t>
              </a:r>
            </a:p>
            <a:p>
              <a:pPr marL="165755" indent="-165755" defTabSz="685647" fontAlgn="base">
                <a:spcBef>
                  <a:spcPct val="0"/>
                </a:spcBef>
                <a:spcAft>
                  <a:spcPct val="0"/>
                </a:spcAft>
                <a:buFont typeface="Arial" panose="020B0604020202020204" pitchFamily="34" charset="0"/>
                <a:buChar char="•"/>
              </a:pPr>
              <a:r>
                <a:rPr lang="en-US" sz="1912" kern="0" dirty="0">
                  <a:solidFill>
                    <a:schemeClr val="tx1"/>
                  </a:solidFill>
                </a:rPr>
                <a:t>“Organic” knowledge base</a:t>
              </a:r>
            </a:p>
          </p:txBody>
        </p:sp>
      </p:grpSp>
      <p:grpSp>
        <p:nvGrpSpPr>
          <p:cNvPr id="36" name="Group 35"/>
          <p:cNvGrpSpPr/>
          <p:nvPr/>
        </p:nvGrpSpPr>
        <p:grpSpPr>
          <a:xfrm>
            <a:off x="122633" y="1090154"/>
            <a:ext cx="2163509" cy="3834686"/>
            <a:chOff x="166788" y="1847943"/>
            <a:chExt cx="2942523" cy="5215439"/>
          </a:xfrm>
        </p:grpSpPr>
        <p:sp>
          <p:nvSpPr>
            <p:cNvPr id="37" name="Rectangle 36"/>
            <p:cNvSpPr/>
            <p:nvPr/>
          </p:nvSpPr>
          <p:spPr bwMode="auto">
            <a:xfrm>
              <a:off x="183263"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34464" tIns="134464" rIns="134464" bIns="134464" numCol="1" rtlCol="0" anchor="t" anchorCtr="0" compatLnSpc="1">
              <a:prstTxWarp prst="textNoShape">
                <a:avLst/>
              </a:prstTxWarp>
            </a:bodyPr>
            <a:lstStyle/>
            <a:p>
              <a:pPr marL="165755" indent="-165755" defTabSz="685647" fontAlgn="base">
                <a:spcBef>
                  <a:spcPct val="0"/>
                </a:spcBef>
                <a:spcAft>
                  <a:spcPct val="0"/>
                </a:spcAft>
                <a:buFont typeface="Arial" panose="020B0604020202020204" pitchFamily="34" charset="0"/>
                <a:buChar char="•"/>
              </a:pPr>
              <a:r>
                <a:rPr lang="en-US" sz="1912" kern="0" dirty="0">
                  <a:solidFill>
                    <a:schemeClr val="tx1"/>
                  </a:solidFill>
                </a:rPr>
                <a:t>Sales team on-boarding </a:t>
              </a:r>
            </a:p>
            <a:p>
              <a:pPr marL="165755" indent="-165755" defTabSz="685647" fontAlgn="base">
                <a:spcBef>
                  <a:spcPct val="0"/>
                </a:spcBef>
                <a:spcAft>
                  <a:spcPct val="0"/>
                </a:spcAft>
                <a:buFont typeface="Arial" panose="020B0604020202020204" pitchFamily="34" charset="0"/>
                <a:buChar char="•"/>
              </a:pPr>
              <a:r>
                <a:rPr lang="en-US" sz="1912" kern="0" dirty="0">
                  <a:solidFill>
                    <a:schemeClr val="tx1"/>
                  </a:solidFill>
                </a:rPr>
                <a:t>Sales team training and mentoring</a:t>
              </a:r>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39" name="Rectangle 38"/>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647" kern="0" dirty="0">
                  <a:solidFill>
                    <a:schemeClr val="tx1"/>
                  </a:solidFill>
                </a:rPr>
                <a:t>Sales</a:t>
              </a:r>
            </a:p>
          </p:txBody>
        </p:sp>
      </p:grpSp>
    </p:spTree>
    <p:extLst>
      <p:ext uri="{BB962C8B-B14F-4D97-AF65-F5344CB8AC3E}">
        <p14:creationId xmlns:p14="http://schemas.microsoft.com/office/powerpoint/2010/main" val="22012999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Engaging content</a:t>
            </a:r>
          </a:p>
        </p:txBody>
      </p:sp>
      <p:grpSp>
        <p:nvGrpSpPr>
          <p:cNvPr id="15" name="Group 14"/>
          <p:cNvGrpSpPr/>
          <p:nvPr/>
        </p:nvGrpSpPr>
        <p:grpSpPr>
          <a:xfrm>
            <a:off x="3541716" y="958203"/>
            <a:ext cx="2171853" cy="3873343"/>
            <a:chOff x="537977" y="1264066"/>
            <a:chExt cx="2738623" cy="5359930"/>
          </a:xfrm>
        </p:grpSpPr>
        <p:sp>
          <p:nvSpPr>
            <p:cNvPr id="6" name="Rectangle 5"/>
            <p:cNvSpPr/>
            <p:nvPr/>
          </p:nvSpPr>
          <p:spPr bwMode="auto">
            <a:xfrm>
              <a:off x="537977" y="1264066"/>
              <a:ext cx="2738623" cy="1267532"/>
            </a:xfrm>
            <a:prstGeom prst="rect">
              <a:avLst/>
            </a:prstGeom>
            <a:solidFill>
              <a:srgbClr val="353535"/>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27723" tIns="107556" rIns="127723" bIns="107556" numCol="1" spcCol="0" rtlCol="0" fromWordArt="0" anchor="t" anchorCtr="0" forceAA="0" compatLnSpc="1">
              <a:prstTxWarp prst="textNoShape">
                <a:avLst/>
              </a:prstTxWarp>
              <a:noAutofit/>
            </a:bodyPr>
            <a:lstStyle/>
            <a:p>
              <a:pPr algn="ctr" defTabSz="685532" fontAlgn="base">
                <a:spcBef>
                  <a:spcPct val="0"/>
                </a:spcBef>
                <a:spcAft>
                  <a:spcPct val="0"/>
                </a:spcAft>
              </a:pPr>
              <a:r>
                <a:rPr lang="en-US" sz="2647" kern="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Well written</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977" y="2484839"/>
              <a:ext cx="2738623" cy="4139157"/>
            </a:xfrm>
            <a:prstGeom prst="rect">
              <a:avLst/>
            </a:prstGeom>
          </p:spPr>
        </p:pic>
      </p:grpSp>
      <p:grpSp>
        <p:nvGrpSpPr>
          <p:cNvPr id="19" name="Group 18"/>
          <p:cNvGrpSpPr/>
          <p:nvPr/>
        </p:nvGrpSpPr>
        <p:grpSpPr>
          <a:xfrm>
            <a:off x="565233" y="958202"/>
            <a:ext cx="2725709" cy="3873343"/>
            <a:chOff x="3313322" y="1268525"/>
            <a:chExt cx="4154278" cy="5359930"/>
          </a:xfrm>
        </p:grpSpPr>
        <p:sp>
          <p:nvSpPr>
            <p:cNvPr id="9" name="Rectangle 8"/>
            <p:cNvSpPr/>
            <p:nvPr/>
          </p:nvSpPr>
          <p:spPr bwMode="auto">
            <a:xfrm>
              <a:off x="3313322" y="1268525"/>
              <a:ext cx="4154277" cy="1627074"/>
            </a:xfrm>
            <a:prstGeom prst="rect">
              <a:avLst/>
            </a:prstGeom>
            <a:solidFill>
              <a:srgbClr val="2B55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algn="ctr" defTabSz="685532" fontAlgn="base">
                <a:spcBef>
                  <a:spcPct val="0"/>
                </a:spcBef>
                <a:spcAft>
                  <a:spcPct val="0"/>
                </a:spcAft>
              </a:pPr>
              <a:r>
                <a:rPr lang="en-US" sz="2647" kern="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Accurate, useful, timely, relevant</a:t>
              </a:r>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3323" y="2895600"/>
              <a:ext cx="4154277" cy="3732855"/>
            </a:xfrm>
            <a:prstGeom prst="rect">
              <a:avLst/>
            </a:prstGeom>
          </p:spPr>
        </p:pic>
      </p:grpSp>
      <p:grpSp>
        <p:nvGrpSpPr>
          <p:cNvPr id="5" name="Group 4"/>
          <p:cNvGrpSpPr/>
          <p:nvPr/>
        </p:nvGrpSpPr>
        <p:grpSpPr>
          <a:xfrm>
            <a:off x="5964343" y="958202"/>
            <a:ext cx="2790922" cy="3873343"/>
            <a:chOff x="3975002" y="1429609"/>
            <a:chExt cx="3795848" cy="5268016"/>
          </a:xfrm>
        </p:grpSpPr>
        <p:sp>
          <p:nvSpPr>
            <p:cNvPr id="4" name="Rectangle 3"/>
            <p:cNvSpPr/>
            <p:nvPr/>
          </p:nvSpPr>
          <p:spPr bwMode="auto">
            <a:xfrm>
              <a:off x="3975002" y="3019784"/>
              <a:ext cx="3795848" cy="3677841"/>
            </a:xfrm>
            <a:prstGeom prst="rect">
              <a:avLst/>
            </a:prstGeom>
            <a:ln>
              <a:solidFill>
                <a:srgbClr val="58534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kern="0" dirty="0">
                <a:gradFill>
                  <a:gsLst>
                    <a:gs pos="0">
                      <a:srgbClr val="FFFFFF"/>
                    </a:gs>
                    <a:gs pos="100000">
                      <a:srgbClr val="FFFFFF"/>
                    </a:gs>
                  </a:gsLst>
                  <a:lin ang="5400000" scaled="0"/>
                </a:gradFill>
              </a:endParaRPr>
            </a:p>
          </p:txBody>
        </p:sp>
        <p:sp>
          <p:nvSpPr>
            <p:cNvPr id="12" name="Rectangle 11"/>
            <p:cNvSpPr/>
            <p:nvPr/>
          </p:nvSpPr>
          <p:spPr bwMode="auto">
            <a:xfrm>
              <a:off x="3975002" y="1429609"/>
              <a:ext cx="3795848" cy="1590175"/>
            </a:xfrm>
            <a:prstGeom prst="rect">
              <a:avLst/>
            </a:prstGeom>
            <a:solidFill>
              <a:srgbClr val="585349"/>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algn="ctr" defTabSz="685532" fontAlgn="base">
                <a:lnSpc>
                  <a:spcPct val="90000"/>
                </a:lnSpc>
                <a:spcBef>
                  <a:spcPct val="0"/>
                </a:spcBef>
                <a:spcAft>
                  <a:spcPct val="0"/>
                </a:spcAft>
              </a:pPr>
              <a:r>
                <a:rPr lang="en-US" sz="2647" kern="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Written for the web</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6415" y="3028783"/>
              <a:ext cx="3693022" cy="2991348"/>
            </a:xfrm>
            <a:prstGeom prst="rect">
              <a:avLst/>
            </a:prstGeom>
          </p:spPr>
        </p:pic>
      </p:grpSp>
    </p:spTree>
    <p:extLst>
      <p:ext uri="{BB962C8B-B14F-4D97-AF65-F5344CB8AC3E}">
        <p14:creationId xmlns:p14="http://schemas.microsoft.com/office/powerpoint/2010/main" val="21290567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 y="366"/>
            <a:ext cx="9164877" cy="5142040"/>
          </a:xfrm>
          <a:prstGeom prst="rect">
            <a:avLst/>
          </a:prstGeom>
        </p:spPr>
      </p:pic>
      <p:sp>
        <p:nvSpPr>
          <p:cNvPr id="5" name="Rectangle 4"/>
          <p:cNvSpPr/>
          <p:nvPr/>
        </p:nvSpPr>
        <p:spPr bwMode="auto">
          <a:xfrm>
            <a:off x="4840925" y="207631"/>
            <a:ext cx="3915073" cy="577734"/>
          </a:xfrm>
          <a:prstGeom prst="rect">
            <a:avLst/>
          </a:prstGeom>
          <a:solidFill>
            <a:srgbClr val="637B6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34287" tIns="34287" rIns="34287" bIns="34287" numCol="1" spcCol="0" rtlCol="0" fromWordArt="0" anchor="b" anchorCtr="0" forceAA="0" compatLnSpc="1">
            <a:prstTxWarp prst="textNoShape">
              <a:avLst/>
            </a:prstTxWarp>
            <a:noAutofit/>
          </a:bodyPr>
          <a:lstStyle/>
          <a:p>
            <a:pPr defTabSz="685532" fontAlgn="base">
              <a:spcBef>
                <a:spcPct val="0"/>
              </a:spcBef>
              <a:spcAft>
                <a:spcPct val="0"/>
              </a:spcAft>
            </a:pPr>
            <a:endParaRPr lang="en-US" sz="809" kern="0" spc="-53"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2" name="Title 1"/>
          <p:cNvSpPr>
            <a:spLocks noGrp="1"/>
          </p:cNvSpPr>
          <p:nvPr>
            <p:ph type="title" idx="4294967295"/>
          </p:nvPr>
        </p:nvSpPr>
        <p:spPr>
          <a:xfrm>
            <a:off x="4890274" y="242532"/>
            <a:ext cx="3885629" cy="581209"/>
          </a:xfrm>
        </p:spPr>
        <p:txBody>
          <a:bodyPr>
            <a:normAutofit fontScale="90000"/>
          </a:bodyPr>
          <a:lstStyle/>
          <a:p>
            <a:r>
              <a:rPr lang="en-US" sz="3000" dirty="0">
                <a:solidFill>
                  <a:schemeClr val="bg1"/>
                </a:solidFill>
                <a:latin typeface="Segoe UI Light" panose="020B0502040204020203" pitchFamily="34" charset="0"/>
                <a:cs typeface="Segoe UI Light" panose="020B0502040204020203" pitchFamily="34" charset="0"/>
              </a:rPr>
              <a:t>Tip # 3: It’s personal</a:t>
            </a:r>
          </a:p>
        </p:txBody>
      </p:sp>
    </p:spTree>
    <p:extLst>
      <p:ext uri="{BB962C8B-B14F-4D97-AF65-F5344CB8AC3E}">
        <p14:creationId xmlns:p14="http://schemas.microsoft.com/office/powerpoint/2010/main" val="38287368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All about my ROLE!</a:t>
            </a:r>
          </a:p>
        </p:txBody>
      </p:sp>
      <p:pic>
        <p:nvPicPr>
          <p:cNvPr id="2050" name="Picture 2" descr="Designed in conjunction with personal assistants, this unique view into the organisation is an essential tool for personal assistants. (Screenshot courtesy of Macquarie Grou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3954" y="184971"/>
            <a:ext cx="2761444" cy="4528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60" y="1059797"/>
            <a:ext cx="5371338" cy="2779119"/>
          </a:xfrm>
          <a:prstGeom prst="rect">
            <a:avLst/>
          </a:prstGeom>
        </p:spPr>
      </p:pic>
    </p:spTree>
    <p:extLst>
      <p:ext uri="{BB962C8B-B14F-4D97-AF65-F5344CB8AC3E}">
        <p14:creationId xmlns:p14="http://schemas.microsoft.com/office/powerpoint/2010/main" val="15353268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595" y="487586"/>
            <a:ext cx="7598905" cy="4103410"/>
          </a:xfrm>
          <a:prstGeom prst="rect">
            <a:avLst/>
          </a:prstGeom>
        </p:spPr>
      </p:pic>
      <p:sp>
        <p:nvSpPr>
          <p:cNvPr id="6" name="Rectangle 5"/>
          <p:cNvSpPr/>
          <p:nvPr/>
        </p:nvSpPr>
        <p:spPr>
          <a:xfrm>
            <a:off x="5109849" y="2630935"/>
            <a:ext cx="3697712" cy="2353948"/>
          </a:xfrm>
          <a:prstGeom prst="rect">
            <a:avLst/>
          </a:prstGeom>
          <a:solidFill>
            <a:srgbClr val="0083C3"/>
          </a:solidFill>
        </p:spPr>
        <p:txBody>
          <a:bodyPr wrap="square" lIns="134464" tIns="67232" rIns="134464" bIns="67232">
            <a:spAutoFit/>
          </a:bodyPr>
          <a:lstStyle/>
          <a:p>
            <a:pPr defTabSz="672358"/>
            <a:r>
              <a:rPr lang="en-US" sz="2059" kern="0" dirty="0">
                <a:solidFill>
                  <a:schemeClr val="bg1"/>
                </a:solidFill>
              </a:rPr>
              <a:t>“Our intranet is a tool which allows us to make business decisions therefore it cannot be overcomplicated or distracting, making our designs concise, sharp and distinct.”</a:t>
            </a:r>
          </a:p>
        </p:txBody>
      </p:sp>
    </p:spTree>
    <p:extLst>
      <p:ext uri="{BB962C8B-B14F-4D97-AF65-F5344CB8AC3E}">
        <p14:creationId xmlns:p14="http://schemas.microsoft.com/office/powerpoint/2010/main" val="2398364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8754" y="105125"/>
            <a:ext cx="7730568" cy="4987464"/>
          </a:xfrm>
          <a:prstGeom prst="rect">
            <a:avLst/>
          </a:prstGeom>
          <a:ln w="3175">
            <a:noFill/>
          </a:ln>
        </p:spPr>
      </p:pic>
      <p:sp>
        <p:nvSpPr>
          <p:cNvPr id="5" name="Rectangle 4"/>
          <p:cNvSpPr/>
          <p:nvPr/>
        </p:nvSpPr>
        <p:spPr bwMode="auto">
          <a:xfrm>
            <a:off x="244925" y="4286483"/>
            <a:ext cx="5335542" cy="617371"/>
          </a:xfrm>
          <a:prstGeom prst="rect">
            <a:avLst/>
          </a:prstGeom>
          <a:solidFill>
            <a:schemeClr val="accent6">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defTabSz="685532" fontAlgn="base">
              <a:lnSpc>
                <a:spcPct val="90000"/>
              </a:lnSpc>
              <a:spcBef>
                <a:spcPct val="0"/>
              </a:spcBef>
              <a:spcAft>
                <a:spcPts val="882"/>
              </a:spcAft>
            </a:pPr>
            <a:r>
              <a:rPr lang="en-US" sz="3300" kern="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Tip # 4: It’s about change</a:t>
            </a:r>
          </a:p>
        </p:txBody>
      </p:sp>
      <p:sp>
        <p:nvSpPr>
          <p:cNvPr id="2" name="Slide Number Placeholder 1"/>
          <p:cNvSpPr>
            <a:spLocks noGrp="1"/>
          </p:cNvSpPr>
          <p:nvPr>
            <p:ph type="sldNum" sz="quarter" idx="4294967295"/>
          </p:nvPr>
        </p:nvSpPr>
        <p:spPr>
          <a:xfrm>
            <a:off x="6457682" y="4766952"/>
            <a:ext cx="2057108" cy="273805"/>
          </a:xfrm>
          <a:prstGeom prst="rect">
            <a:avLst/>
          </a:prstGeom>
        </p:spPr>
        <p:txBody>
          <a:bodyPr/>
          <a:lstStyle/>
          <a:p>
            <a:pPr defTabSz="672358"/>
            <a:fld id="{EA7C8D44-3667-46F6-9772-CC52308E2A7F}" type="slidenum">
              <a:rPr lang="en-US" sz="1324" kern="0">
                <a:solidFill>
                  <a:sysClr val="windowText" lastClr="000000"/>
                </a:solidFill>
              </a:rPr>
              <a:pPr defTabSz="672358"/>
              <a:t>15</a:t>
            </a:fld>
            <a:endParaRPr lang="en-US" sz="1324" kern="0">
              <a:solidFill>
                <a:sysClr val="windowText" lastClr="000000"/>
              </a:solidFill>
            </a:endParaRPr>
          </a:p>
        </p:txBody>
      </p:sp>
    </p:spTree>
    <p:extLst>
      <p:ext uri="{BB962C8B-B14F-4D97-AF65-F5344CB8AC3E}">
        <p14:creationId xmlns:p14="http://schemas.microsoft.com/office/powerpoint/2010/main" val="403767966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45751" y="1294358"/>
            <a:ext cx="1759018" cy="941236"/>
          </a:xfrm>
          <a:prstGeom prst="rect">
            <a:avLst/>
          </a:prstGeom>
          <a:solidFill>
            <a:srgbClr val="FB02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32" tIns="34290" rIns="67232" bIns="34290" numCol="1" rtlCol="0" anchor="ctr" anchorCtr="0" compatLnSpc="1">
            <a:prstTxWarp prst="textNoShape">
              <a:avLst/>
            </a:prstTxWarp>
          </a:bodyPr>
          <a:lstStyle/>
          <a:p>
            <a:pPr algn="ctr" defTabSz="685647" fontAlgn="base">
              <a:spcBef>
                <a:spcPct val="0"/>
              </a:spcBef>
              <a:spcAft>
                <a:spcPct val="0"/>
              </a:spcAft>
            </a:pPr>
            <a:r>
              <a:rPr lang="en-US" sz="1765" kern="0" dirty="0">
                <a:gradFill>
                  <a:gsLst>
                    <a:gs pos="0">
                      <a:srgbClr val="FFFFFF"/>
                    </a:gs>
                    <a:gs pos="100000">
                      <a:srgbClr val="FFFFFF"/>
                    </a:gs>
                  </a:gsLst>
                  <a:lin ang="5400000" scaled="0"/>
                </a:gradFill>
                <a:latin typeface="+mj-lt"/>
              </a:rPr>
              <a:t>Deep experience with technology and concept</a:t>
            </a:r>
          </a:p>
        </p:txBody>
      </p:sp>
      <p:sp>
        <p:nvSpPr>
          <p:cNvPr id="8" name="Rectangle 7"/>
          <p:cNvSpPr/>
          <p:nvPr/>
        </p:nvSpPr>
        <p:spPr bwMode="auto">
          <a:xfrm>
            <a:off x="2745751" y="2296436"/>
            <a:ext cx="1759018" cy="941236"/>
          </a:xfrm>
          <a:prstGeom prst="rect">
            <a:avLst/>
          </a:prstGeom>
          <a:solidFill>
            <a:srgbClr val="FB02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32" tIns="34290" rIns="67232" bIns="34290" numCol="1" rtlCol="0" anchor="ctr" anchorCtr="0" compatLnSpc="1">
            <a:prstTxWarp prst="textNoShape">
              <a:avLst/>
            </a:prstTxWarp>
          </a:bodyPr>
          <a:lstStyle/>
          <a:p>
            <a:pPr algn="ctr" defTabSz="685647" fontAlgn="base">
              <a:spcBef>
                <a:spcPct val="0"/>
              </a:spcBef>
              <a:spcAft>
                <a:spcPct val="0"/>
              </a:spcAft>
            </a:pPr>
            <a:r>
              <a:rPr lang="en-US" sz="1765" kern="0" dirty="0">
                <a:gradFill>
                  <a:gsLst>
                    <a:gs pos="0">
                      <a:srgbClr val="FFFFFF"/>
                    </a:gs>
                    <a:gs pos="100000">
                      <a:srgbClr val="FFFFFF"/>
                    </a:gs>
                  </a:gsLst>
                  <a:lin ang="5400000" scaled="0"/>
                </a:gradFill>
                <a:latin typeface="+mj-lt"/>
              </a:rPr>
              <a:t>Recognize the need for the solution</a:t>
            </a:r>
          </a:p>
        </p:txBody>
      </p:sp>
      <p:sp>
        <p:nvSpPr>
          <p:cNvPr id="9" name="Rectangle 8"/>
          <p:cNvSpPr/>
          <p:nvPr/>
        </p:nvSpPr>
        <p:spPr bwMode="auto">
          <a:xfrm>
            <a:off x="2745751" y="3307017"/>
            <a:ext cx="1759018" cy="941236"/>
          </a:xfrm>
          <a:prstGeom prst="rect">
            <a:avLst/>
          </a:prstGeom>
          <a:solidFill>
            <a:srgbClr val="FB02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32" tIns="34290" rIns="67232" bIns="34290" numCol="1" rtlCol="0" anchor="ctr" anchorCtr="0" compatLnSpc="1">
            <a:prstTxWarp prst="textNoShape">
              <a:avLst/>
            </a:prstTxWarp>
          </a:bodyPr>
          <a:lstStyle/>
          <a:p>
            <a:pPr algn="ctr" defTabSz="685647" fontAlgn="base">
              <a:spcBef>
                <a:spcPct val="0"/>
              </a:spcBef>
              <a:spcAft>
                <a:spcPct val="0"/>
              </a:spcAft>
            </a:pPr>
            <a:r>
              <a:rPr lang="en-US" sz="1765" kern="0" dirty="0">
                <a:gradFill>
                  <a:gsLst>
                    <a:gs pos="0">
                      <a:srgbClr val="FFFFFF"/>
                    </a:gs>
                    <a:gs pos="100000">
                      <a:srgbClr val="FFFFFF"/>
                    </a:gs>
                  </a:gsLst>
                  <a:lin ang="5400000" scaled="0"/>
                </a:gradFill>
                <a:latin typeface="+mj-lt"/>
              </a:rPr>
              <a:t>Convinced the product works</a:t>
            </a:r>
          </a:p>
        </p:txBody>
      </p:sp>
      <p:sp>
        <p:nvSpPr>
          <p:cNvPr id="2" name="Title 1"/>
          <p:cNvSpPr>
            <a:spLocks noGrp="1"/>
          </p:cNvSpPr>
          <p:nvPr>
            <p:ph type="title"/>
          </p:nvPr>
        </p:nvSpPr>
        <p:spPr/>
        <p:txBody>
          <a:bodyPr/>
          <a:lstStyle/>
          <a:p>
            <a:r>
              <a:rPr lang="en-US" dirty="0"/>
              <a:t>Why is change so hard?</a:t>
            </a:r>
          </a:p>
        </p:txBody>
      </p:sp>
      <p:grpSp>
        <p:nvGrpSpPr>
          <p:cNvPr id="6" name="Group 5"/>
          <p:cNvGrpSpPr/>
          <p:nvPr/>
        </p:nvGrpSpPr>
        <p:grpSpPr>
          <a:xfrm>
            <a:off x="67514" y="1289086"/>
            <a:ext cx="2687594" cy="2960477"/>
            <a:chOff x="1554848" y="1754532"/>
            <a:chExt cx="3655314" cy="4026454"/>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848" y="2582872"/>
              <a:ext cx="3655314" cy="3198114"/>
            </a:xfrm>
            <a:prstGeom prst="rect">
              <a:avLst/>
            </a:prstGeom>
          </p:spPr>
        </p:pic>
        <p:sp>
          <p:nvSpPr>
            <p:cNvPr id="5" name="Rectangle 4"/>
            <p:cNvSpPr/>
            <p:nvPr/>
          </p:nvSpPr>
          <p:spPr bwMode="auto">
            <a:xfrm>
              <a:off x="1554848" y="1754532"/>
              <a:ext cx="3655314" cy="921561"/>
            </a:xfrm>
            <a:prstGeom prst="rect">
              <a:avLst/>
            </a:prstGeom>
            <a:solidFill>
              <a:srgbClr val="F8D04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3971" kern="0" dirty="0">
                  <a:gradFill>
                    <a:gsLst>
                      <a:gs pos="0">
                        <a:srgbClr val="FFFFFF"/>
                      </a:gs>
                      <a:gs pos="100000">
                        <a:srgbClr val="FFFFFF"/>
                      </a:gs>
                    </a:gsLst>
                    <a:lin ang="5400000" scaled="0"/>
                  </a:gradFill>
                  <a:latin typeface="+mj-lt"/>
                </a:rPr>
                <a:t>You</a:t>
              </a:r>
            </a:p>
          </p:txBody>
        </p:sp>
      </p:grpSp>
      <p:sp>
        <p:nvSpPr>
          <p:cNvPr id="11" name="Rectangle 10"/>
          <p:cNvSpPr/>
          <p:nvPr/>
        </p:nvSpPr>
        <p:spPr bwMode="auto">
          <a:xfrm>
            <a:off x="7261246" y="1289086"/>
            <a:ext cx="1759018" cy="941236"/>
          </a:xfrm>
          <a:prstGeom prst="rect">
            <a:avLst/>
          </a:prstGeom>
          <a:solidFill>
            <a:srgbClr val="94C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32" tIns="34290" rIns="67232" bIns="34290" numCol="1" rtlCol="0" anchor="ctr" anchorCtr="0" compatLnSpc="1">
            <a:prstTxWarp prst="textNoShape">
              <a:avLst/>
            </a:prstTxWarp>
          </a:bodyPr>
          <a:lstStyle/>
          <a:p>
            <a:pPr algn="ctr" defTabSz="685647" fontAlgn="base">
              <a:spcBef>
                <a:spcPct val="0"/>
              </a:spcBef>
              <a:spcAft>
                <a:spcPct val="0"/>
              </a:spcAft>
            </a:pPr>
            <a:r>
              <a:rPr lang="en-US" sz="1765" kern="0" dirty="0">
                <a:gradFill>
                  <a:gsLst>
                    <a:gs pos="0">
                      <a:srgbClr val="FFFFFF"/>
                    </a:gs>
                    <a:gs pos="100000">
                      <a:srgbClr val="FFFFFF"/>
                    </a:gs>
                  </a:gsLst>
                  <a:lin ang="5400000" scaled="0"/>
                </a:gradFill>
                <a:latin typeface="+mj-lt"/>
              </a:rPr>
              <a:t>Seeing the solution for the first time</a:t>
            </a:r>
          </a:p>
        </p:txBody>
      </p:sp>
      <p:sp>
        <p:nvSpPr>
          <p:cNvPr id="12" name="Rectangle 11"/>
          <p:cNvSpPr/>
          <p:nvPr/>
        </p:nvSpPr>
        <p:spPr bwMode="auto">
          <a:xfrm>
            <a:off x="7261246" y="2291163"/>
            <a:ext cx="1759018" cy="941236"/>
          </a:xfrm>
          <a:prstGeom prst="rect">
            <a:avLst/>
          </a:prstGeom>
          <a:solidFill>
            <a:srgbClr val="94C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32" tIns="34290" rIns="67232" bIns="34290" numCol="1" rtlCol="0" anchor="ctr" anchorCtr="0" compatLnSpc="1">
            <a:prstTxWarp prst="textNoShape">
              <a:avLst/>
            </a:prstTxWarp>
          </a:bodyPr>
          <a:lstStyle/>
          <a:p>
            <a:pPr algn="ctr" defTabSz="685647" fontAlgn="base">
              <a:spcBef>
                <a:spcPct val="0"/>
              </a:spcBef>
              <a:spcAft>
                <a:spcPct val="0"/>
              </a:spcAft>
            </a:pPr>
            <a:r>
              <a:rPr lang="en-US" sz="1765" kern="0" dirty="0">
                <a:gradFill>
                  <a:gsLst>
                    <a:gs pos="0">
                      <a:srgbClr val="FFFFFF"/>
                    </a:gs>
                    <a:gs pos="100000">
                      <a:srgbClr val="FFFFFF"/>
                    </a:gs>
                  </a:gsLst>
                  <a:lin ang="5400000" scaled="0"/>
                </a:gradFill>
                <a:latin typeface="+mj-lt"/>
              </a:rPr>
              <a:t>Possibly unaware or unconvinced of the need</a:t>
            </a:r>
          </a:p>
        </p:txBody>
      </p:sp>
      <p:sp>
        <p:nvSpPr>
          <p:cNvPr id="13" name="Rectangle 12"/>
          <p:cNvSpPr/>
          <p:nvPr/>
        </p:nvSpPr>
        <p:spPr bwMode="auto">
          <a:xfrm>
            <a:off x="7261246" y="3301744"/>
            <a:ext cx="1759018" cy="941236"/>
          </a:xfrm>
          <a:prstGeom prst="rect">
            <a:avLst/>
          </a:prstGeom>
          <a:solidFill>
            <a:srgbClr val="94C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32" tIns="34290" rIns="67232" bIns="34290" numCol="1" rtlCol="0" anchor="ctr" anchorCtr="0" compatLnSpc="1">
            <a:prstTxWarp prst="textNoShape">
              <a:avLst/>
            </a:prstTxWarp>
          </a:bodyPr>
          <a:lstStyle/>
          <a:p>
            <a:pPr algn="ctr" defTabSz="685647" fontAlgn="base">
              <a:spcBef>
                <a:spcPct val="0"/>
              </a:spcBef>
              <a:spcAft>
                <a:spcPct val="0"/>
              </a:spcAft>
            </a:pPr>
            <a:r>
              <a:rPr lang="en-US" sz="1765" kern="0" dirty="0">
                <a:gradFill>
                  <a:gsLst>
                    <a:gs pos="0">
                      <a:srgbClr val="FFFFFF"/>
                    </a:gs>
                    <a:gs pos="100000">
                      <a:srgbClr val="FFFFFF"/>
                    </a:gs>
                  </a:gsLst>
                  <a:lin ang="5400000" scaled="0"/>
                </a:gradFill>
                <a:latin typeface="+mj-lt"/>
              </a:rPr>
              <a:t>Skeptical about whether the product works</a:t>
            </a:r>
          </a:p>
        </p:txBody>
      </p:sp>
      <p:grpSp>
        <p:nvGrpSpPr>
          <p:cNvPr id="15" name="Group 14"/>
          <p:cNvGrpSpPr/>
          <p:nvPr/>
        </p:nvGrpSpPr>
        <p:grpSpPr>
          <a:xfrm>
            <a:off x="4587500" y="1295670"/>
            <a:ext cx="2687594" cy="2947311"/>
            <a:chOff x="6239318" y="1761704"/>
            <a:chExt cx="3655314" cy="4008548"/>
          </a:xfrm>
        </p:grpSpPr>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39318" y="1761704"/>
              <a:ext cx="3655314" cy="4008548"/>
            </a:xfrm>
            <a:prstGeom prst="rect">
              <a:avLst/>
            </a:prstGeom>
          </p:spPr>
        </p:pic>
        <p:sp>
          <p:nvSpPr>
            <p:cNvPr id="14" name="Rectangle 13"/>
            <p:cNvSpPr/>
            <p:nvPr/>
          </p:nvSpPr>
          <p:spPr bwMode="auto">
            <a:xfrm>
              <a:off x="6239318" y="4947301"/>
              <a:ext cx="3655314" cy="822951"/>
            </a:xfrm>
            <a:prstGeom prst="rect">
              <a:avLst/>
            </a:prstGeom>
            <a:solidFill>
              <a:srgbClr val="81CAA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3971" kern="0" dirty="0">
                  <a:gradFill>
                    <a:gsLst>
                      <a:gs pos="0">
                        <a:srgbClr val="FFFFFF"/>
                      </a:gs>
                      <a:gs pos="100000">
                        <a:srgbClr val="FFFFFF"/>
                      </a:gs>
                    </a:gsLst>
                    <a:lin ang="5400000" scaled="0"/>
                  </a:gradFill>
                  <a:latin typeface="+mj-lt"/>
                </a:rPr>
                <a:t>“Customer”</a:t>
              </a:r>
            </a:p>
          </p:txBody>
        </p:sp>
      </p:grpSp>
    </p:spTree>
    <p:extLst>
      <p:ext uri="{BB962C8B-B14F-4D97-AF65-F5344CB8AC3E}">
        <p14:creationId xmlns:p14="http://schemas.microsoft.com/office/powerpoint/2010/main" val="2364167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35351" y="366"/>
            <a:ext cx="7708650" cy="51427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 y="366"/>
            <a:ext cx="2420604" cy="5142770"/>
          </a:xfrm>
          <a:prstGeom prst="rect">
            <a:avLst/>
          </a:prstGeom>
          <a:solidFill>
            <a:srgbClr val="7A7F6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5294" kern="0" dirty="0">
                <a:solidFill>
                  <a:sysClr val="windowText" lastClr="000000"/>
                </a:solidFill>
                <a:latin typeface="+mj-lt"/>
              </a:rPr>
              <a:t>The </a:t>
            </a:r>
          </a:p>
          <a:p>
            <a:pPr algn="ctr" defTabSz="685647" fontAlgn="base">
              <a:spcBef>
                <a:spcPct val="0"/>
              </a:spcBef>
              <a:spcAft>
                <a:spcPct val="0"/>
              </a:spcAft>
            </a:pPr>
            <a:r>
              <a:rPr lang="en-US" sz="5294" kern="0" dirty="0">
                <a:solidFill>
                  <a:sysClr val="windowText" lastClr="000000"/>
                </a:solidFill>
                <a:latin typeface="+mj-lt"/>
              </a:rPr>
              <a:t>9X Effect</a:t>
            </a:r>
            <a:endParaRPr lang="en-US" sz="5294" kern="0" dirty="0">
              <a:gradFill>
                <a:gsLst>
                  <a:gs pos="0">
                    <a:srgbClr val="FFFFFF"/>
                  </a:gs>
                  <a:gs pos="100000">
                    <a:srgbClr val="FFFFFF"/>
                  </a:gs>
                </a:gsLst>
                <a:lin ang="5400000" scaled="0"/>
              </a:gradFill>
              <a:latin typeface="+mj-lt"/>
            </a:endParaRPr>
          </a:p>
        </p:txBody>
      </p:sp>
      <p:sp>
        <p:nvSpPr>
          <p:cNvPr id="4" name="Rectangle 3"/>
          <p:cNvSpPr/>
          <p:nvPr/>
        </p:nvSpPr>
        <p:spPr>
          <a:xfrm>
            <a:off x="3496302" y="958203"/>
            <a:ext cx="4572000" cy="3079305"/>
          </a:xfrm>
          <a:prstGeom prst="rect">
            <a:avLst/>
          </a:prstGeom>
          <a:solidFill>
            <a:srgbClr val="737584">
              <a:alpha val="80000"/>
            </a:srgbClr>
          </a:solidFill>
        </p:spPr>
        <p:txBody>
          <a:bodyPr>
            <a:spAutoFit/>
          </a:bodyPr>
          <a:lstStyle/>
          <a:p>
            <a:pPr algn="ctr" defTabSz="672358"/>
            <a:r>
              <a:rPr lang="en-US" sz="3235" kern="0" dirty="0">
                <a:solidFill>
                  <a:schemeClr val="bg1"/>
                </a:solidFill>
                <a:latin typeface="Segoe UI Light" panose="020B0502040204020203" pitchFamily="34" charset="0"/>
                <a:ea typeface="Segoe UI" pitchFamily="34" charset="0"/>
                <a:cs typeface="Segoe UI Light" panose="020B0502040204020203" pitchFamily="34" charset="0"/>
              </a:rPr>
              <a:t>A new product has to offer a </a:t>
            </a:r>
            <a:r>
              <a:rPr lang="en-US" sz="3235" b="1" kern="0" dirty="0">
                <a:solidFill>
                  <a:schemeClr val="bg1"/>
                </a:solidFill>
                <a:latin typeface="Segoe UI Light" panose="020B0502040204020203" pitchFamily="34" charset="0"/>
                <a:ea typeface="Segoe UI" pitchFamily="34" charset="0"/>
                <a:cs typeface="Segoe UI Light" panose="020B0502040204020203" pitchFamily="34" charset="0"/>
              </a:rPr>
              <a:t>9 X</a:t>
            </a:r>
            <a:r>
              <a:rPr lang="en-US" sz="3235" kern="0" dirty="0">
                <a:solidFill>
                  <a:schemeClr val="bg1"/>
                </a:solidFill>
                <a:latin typeface="Segoe UI Light" panose="020B0502040204020203" pitchFamily="34" charset="0"/>
                <a:ea typeface="Segoe UI" pitchFamily="34" charset="0"/>
                <a:cs typeface="Segoe UI Light" panose="020B0502040204020203" pitchFamily="34" charset="0"/>
              </a:rPr>
              <a:t> </a:t>
            </a:r>
          </a:p>
          <a:p>
            <a:pPr algn="ctr" defTabSz="672358"/>
            <a:r>
              <a:rPr lang="en-US" sz="3235" kern="0" dirty="0">
                <a:solidFill>
                  <a:schemeClr val="bg1"/>
                </a:solidFill>
                <a:latin typeface="Segoe UI Light" panose="020B0502040204020203" pitchFamily="34" charset="0"/>
                <a:ea typeface="Segoe UI" pitchFamily="34" charset="0"/>
                <a:cs typeface="Segoe UI Light" panose="020B0502040204020203" pitchFamily="34" charset="0"/>
              </a:rPr>
              <a:t>improvement over the existing solution in order to be immediately or easily adopted.* </a:t>
            </a:r>
          </a:p>
        </p:txBody>
      </p:sp>
      <p:sp>
        <p:nvSpPr>
          <p:cNvPr id="5" name="Rectangle 4"/>
          <p:cNvSpPr/>
          <p:nvPr/>
        </p:nvSpPr>
        <p:spPr>
          <a:xfrm>
            <a:off x="1086278" y="4521453"/>
            <a:ext cx="8077200" cy="454227"/>
          </a:xfrm>
          <a:prstGeom prst="rect">
            <a:avLst/>
          </a:prstGeom>
        </p:spPr>
        <p:txBody>
          <a:bodyPr wrap="square">
            <a:spAutoFit/>
          </a:bodyPr>
          <a:lstStyle/>
          <a:p>
            <a:pPr marL="42863" indent="-42863" defTabSz="672358"/>
            <a:r>
              <a:rPr lang="en-US" sz="1176" kern="0" dirty="0">
                <a:solidFill>
                  <a:schemeClr val="bg1"/>
                </a:solidFill>
              </a:rPr>
              <a:t>*Gourville, John T., “Why Consumers Don’t Buy: The Psychology of New Product Adoption.” Harvard Business School Note #504-056 (Boston: Harvard Business School Publishing, 2004).</a:t>
            </a:r>
          </a:p>
        </p:txBody>
      </p:sp>
    </p:spTree>
    <p:extLst>
      <p:ext uri="{BB962C8B-B14F-4D97-AF65-F5344CB8AC3E}">
        <p14:creationId xmlns:p14="http://schemas.microsoft.com/office/powerpoint/2010/main" val="12022707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Ease in to change …</a:t>
            </a:r>
          </a:p>
        </p:txBody>
      </p:sp>
      <p:sp>
        <p:nvSpPr>
          <p:cNvPr id="6" name="Rectangle 5"/>
          <p:cNvSpPr/>
          <p:nvPr/>
        </p:nvSpPr>
        <p:spPr bwMode="auto">
          <a:xfrm>
            <a:off x="380863" y="1372616"/>
            <a:ext cx="2057108" cy="2879912"/>
          </a:xfrm>
          <a:prstGeom prst="rect">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defTabSz="699309" fontAlgn="base">
              <a:spcBef>
                <a:spcPct val="0"/>
              </a:spcBef>
              <a:spcAft>
                <a:spcPct val="0"/>
              </a:spcAft>
            </a:pPr>
            <a:r>
              <a:rPr lang="en-US" sz="2800" kern="0" dirty="0">
                <a:gradFill>
                  <a:gsLst>
                    <a:gs pos="0">
                      <a:srgbClr val="FFFFFF"/>
                    </a:gs>
                    <a:gs pos="100000">
                      <a:srgbClr val="FFFFFF"/>
                    </a:gs>
                  </a:gsLst>
                  <a:lin ang="5400000" scaled="0"/>
                </a:gradFill>
                <a:latin typeface="+mj-lt"/>
                <a:ea typeface="Segoe UI" pitchFamily="34" charset="0"/>
                <a:cs typeface="Segoe UI" pitchFamily="34" charset="0"/>
              </a:rPr>
              <a:t>Start small</a:t>
            </a:r>
          </a:p>
          <a:p>
            <a:pPr defTabSz="699309" fontAlgn="base">
              <a:lnSpc>
                <a:spcPct val="90000"/>
              </a:lnSpc>
              <a:spcBef>
                <a:spcPct val="0"/>
              </a:spcBef>
              <a:spcAft>
                <a:spcPct val="0"/>
              </a:spcAft>
            </a:pPr>
            <a:endParaRPr lang="en-US" sz="2800" kern="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Rectangle 6"/>
          <p:cNvSpPr/>
          <p:nvPr/>
        </p:nvSpPr>
        <p:spPr bwMode="auto">
          <a:xfrm>
            <a:off x="2504059" y="1372616"/>
            <a:ext cx="2057108" cy="2879912"/>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defTabSz="699309" fontAlgn="base">
              <a:spcBef>
                <a:spcPct val="0"/>
              </a:spcBef>
              <a:spcAft>
                <a:spcPct val="0"/>
              </a:spcAft>
            </a:pPr>
            <a:r>
              <a:rPr lang="en-US" sz="2800" kern="0" dirty="0">
                <a:gradFill>
                  <a:gsLst>
                    <a:gs pos="0">
                      <a:srgbClr val="FFFFFF"/>
                    </a:gs>
                    <a:gs pos="100000">
                      <a:srgbClr val="FFFFFF"/>
                    </a:gs>
                  </a:gsLst>
                  <a:lin ang="5400000" scaled="0"/>
                </a:gradFill>
                <a:latin typeface="+mj-lt"/>
                <a:ea typeface="Segoe UI" pitchFamily="34" charset="0"/>
                <a:cs typeface="Segoe UI" pitchFamily="34" charset="0"/>
              </a:rPr>
              <a:t>Keep it simple</a:t>
            </a:r>
          </a:p>
          <a:p>
            <a:pPr defTabSz="699309" fontAlgn="base">
              <a:spcBef>
                <a:spcPct val="0"/>
              </a:spcBef>
              <a:spcAft>
                <a:spcPct val="0"/>
              </a:spcAft>
            </a:pPr>
            <a:endParaRPr lang="en-US" sz="2800" kern="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bwMode="auto">
          <a:xfrm>
            <a:off x="6750453" y="1372616"/>
            <a:ext cx="2057108" cy="2879912"/>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defTabSz="699309" fontAlgn="base">
              <a:spcBef>
                <a:spcPct val="0"/>
              </a:spcBef>
              <a:spcAft>
                <a:spcPct val="0"/>
              </a:spcAft>
            </a:pPr>
            <a:r>
              <a:rPr lang="en-US" sz="2800" kern="0" dirty="0">
                <a:gradFill>
                  <a:gsLst>
                    <a:gs pos="0">
                      <a:srgbClr val="FFFFFF"/>
                    </a:gs>
                    <a:gs pos="100000">
                      <a:srgbClr val="FFFFFF"/>
                    </a:gs>
                  </a:gsLst>
                  <a:lin ang="5400000" scaled="0"/>
                </a:gradFill>
                <a:latin typeface="+mj-lt"/>
                <a:ea typeface="Segoe UI" pitchFamily="34" charset="0"/>
                <a:cs typeface="Segoe UI" pitchFamily="34" charset="0"/>
              </a:rPr>
              <a:t>Consider the “long wow” – help users create new habits</a:t>
            </a:r>
          </a:p>
        </p:txBody>
      </p:sp>
      <p:sp>
        <p:nvSpPr>
          <p:cNvPr id="9" name="Rectangle 8"/>
          <p:cNvSpPr/>
          <p:nvPr/>
        </p:nvSpPr>
        <p:spPr bwMode="auto">
          <a:xfrm>
            <a:off x="4627255" y="1372616"/>
            <a:ext cx="2057108" cy="2879912"/>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defTabSz="699309" fontAlgn="base">
              <a:spcBef>
                <a:spcPct val="0"/>
              </a:spcBef>
              <a:spcAft>
                <a:spcPct val="0"/>
              </a:spcAft>
            </a:pPr>
            <a:r>
              <a:rPr lang="en-US" sz="2800" kern="0" dirty="0">
                <a:gradFill>
                  <a:gsLst>
                    <a:gs pos="0">
                      <a:srgbClr val="FFFFFF"/>
                    </a:gs>
                    <a:gs pos="100000">
                      <a:srgbClr val="FFFFFF"/>
                    </a:gs>
                  </a:gsLst>
                  <a:lin ang="5400000" scaled="0"/>
                </a:gradFill>
                <a:latin typeface="+mj-lt"/>
                <a:ea typeface="Segoe UI" pitchFamily="34" charset="0"/>
                <a:cs typeface="Segoe UI" pitchFamily="34" charset="0"/>
              </a:rPr>
              <a:t>Consider your culture</a:t>
            </a:r>
          </a:p>
        </p:txBody>
      </p:sp>
    </p:spTree>
    <p:extLst>
      <p:ext uri="{BB962C8B-B14F-4D97-AF65-F5344CB8AC3E}">
        <p14:creationId xmlns:p14="http://schemas.microsoft.com/office/powerpoint/2010/main" val="1360518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49" y="-19009"/>
            <a:ext cx="9197701" cy="51617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5274" y="4117847"/>
            <a:ext cx="5983042" cy="820403"/>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72358"/>
            <a:r>
              <a:rPr lang="en-US" sz="3300" kern="0" dirty="0">
                <a:solidFill>
                  <a:sysClr val="windowText" lastClr="000000"/>
                </a:solidFill>
                <a:latin typeface="Segoe UI Light" panose="020B0502040204020203" pitchFamily="34" charset="0"/>
                <a:cs typeface="Segoe UI Light" panose="020B0502040204020203" pitchFamily="34" charset="0"/>
              </a:rPr>
              <a:t>Tip #5: Engage some helpers</a:t>
            </a:r>
          </a:p>
        </p:txBody>
      </p:sp>
    </p:spTree>
    <p:extLst>
      <p:ext uri="{BB962C8B-B14F-4D97-AF65-F5344CB8AC3E}">
        <p14:creationId xmlns:p14="http://schemas.microsoft.com/office/powerpoint/2010/main" val="5919629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45">
              <a:defRPr/>
            </a:pPr>
            <a:fld id="{EA7C8D44-3667-46F6-9772-CC52308E2A7F}" type="slidenum">
              <a:rPr lang="en-US">
                <a:solidFill>
                  <a:srgbClr val="1F497D"/>
                </a:solidFill>
                <a:latin typeface="Segoe UI"/>
              </a:rPr>
              <a:pPr defTabSz="685845">
                <a:defRPr/>
              </a:pPr>
              <a:t>2</a:t>
            </a:fld>
            <a:endParaRPr lang="en-US" dirty="0">
              <a:solidFill>
                <a:srgbClr val="1F497D"/>
              </a:solidFill>
              <a:latin typeface="Segoe UI"/>
            </a:endParaRPr>
          </a:p>
        </p:txBody>
      </p:sp>
      <p:sp>
        <p:nvSpPr>
          <p:cNvPr id="3" name="Title 2"/>
          <p:cNvSpPr>
            <a:spLocks noGrp="1"/>
          </p:cNvSpPr>
          <p:nvPr>
            <p:ph type="title" idx="4294967295"/>
          </p:nvPr>
        </p:nvSpPr>
        <p:spPr>
          <a:xfrm>
            <a:off x="221143" y="262375"/>
            <a:ext cx="8294217" cy="514744"/>
          </a:xfrm>
        </p:spPr>
        <p:txBody>
          <a:bodyPr/>
          <a:lstStyle/>
          <a:p>
            <a:r>
              <a:rPr lang="en-US" sz="3971" spc="-75"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sp>
        <p:nvSpPr>
          <p:cNvPr id="11" name="Rectangle 10"/>
          <p:cNvSpPr/>
          <p:nvPr/>
        </p:nvSpPr>
        <p:spPr>
          <a:xfrm>
            <a:off x="431140" y="970993"/>
            <a:ext cx="3534491" cy="1372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288" indent="-214288" defTabSz="685739">
              <a:buFont typeface="Arial" pitchFamily="34" charset="0"/>
              <a:buChar char="•"/>
              <a:defRPr/>
            </a:pPr>
            <a:r>
              <a:rPr lang="en-US" sz="1350" dirty="0">
                <a:solidFill>
                  <a:prstClr val="white"/>
                </a:solidFill>
                <a:latin typeface="Segoe UI Light" panose="020B0502040204020203" pitchFamily="34" charset="0"/>
                <a:cs typeface="Segoe UI Light" panose="020B0502040204020203" pitchFamily="34" charset="0"/>
              </a:rPr>
              <a:t>President, Susan Hanley LLC</a:t>
            </a:r>
          </a:p>
          <a:p>
            <a:pPr marL="214288" indent="-214288" defTabSz="685739">
              <a:buFont typeface="Arial" pitchFamily="34" charset="0"/>
              <a:buChar char="•"/>
              <a:defRPr/>
            </a:pPr>
            <a:r>
              <a:rPr lang="en-US" sz="1350" dirty="0">
                <a:solidFill>
                  <a:prstClr val="white"/>
                </a:solidFill>
                <a:latin typeface="Segoe UI Light" panose="020B0502040204020203" pitchFamily="34" charset="0"/>
                <a:cs typeface="Segoe UI Light" panose="020B0502040204020203" pitchFamily="34" charset="0"/>
              </a:rPr>
              <a:t>National Practice Lead: Portals, Management Collaboration, and Content practice at Dell</a:t>
            </a:r>
          </a:p>
          <a:p>
            <a:pPr marL="214288" indent="-214288" defTabSz="685739">
              <a:buFont typeface="Arial" pitchFamily="34" charset="0"/>
              <a:buChar char="•"/>
              <a:defRPr/>
            </a:pPr>
            <a:r>
              <a:rPr lang="en-US" sz="1350" dirty="0">
                <a:solidFill>
                  <a:prstClr val="white"/>
                </a:solidFill>
                <a:latin typeface="Segoe UI Light" panose="020B0502040204020203" pitchFamily="34" charset="0"/>
                <a:cs typeface="Segoe UI Light" panose="020B0502040204020203" pitchFamily="34" charset="0"/>
              </a:rPr>
              <a:t>Director of Knowledge Management at American Management Systems</a:t>
            </a:r>
          </a:p>
        </p:txBody>
      </p:sp>
      <p:sp>
        <p:nvSpPr>
          <p:cNvPr id="12" name="Rectangle 11"/>
          <p:cNvSpPr/>
          <p:nvPr/>
        </p:nvSpPr>
        <p:spPr>
          <a:xfrm>
            <a:off x="3982363" y="970995"/>
            <a:ext cx="1999966" cy="290325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14293" indent="-214293" defTabSz="685739">
              <a:buFont typeface="Arial" panose="020B0604020202020204" pitchFamily="34" charset="0"/>
              <a:buChar char="•"/>
              <a:defRPr/>
            </a:pPr>
            <a:r>
              <a:rPr lang="en-US" sz="1650" dirty="0">
                <a:solidFill>
                  <a:prstClr val="white"/>
                </a:solidFill>
                <a:latin typeface="Segoe UI Light" panose="020B0502040204020203" pitchFamily="34" charset="0"/>
                <a:cs typeface="Segoe UI Light" panose="020B0502040204020203" pitchFamily="34" charset="0"/>
              </a:rPr>
              <a:t>Information Architecture</a:t>
            </a:r>
          </a:p>
          <a:p>
            <a:pPr marL="214293" indent="-214293" defTabSz="685739">
              <a:buFont typeface="Arial" panose="020B0604020202020204" pitchFamily="34" charset="0"/>
              <a:buChar char="•"/>
              <a:defRPr/>
            </a:pPr>
            <a:r>
              <a:rPr lang="en-US" sz="1650" dirty="0">
                <a:solidFill>
                  <a:prstClr val="white"/>
                </a:solidFill>
                <a:latin typeface="Segoe UI Light" panose="020B0502040204020203" pitchFamily="34" charset="0"/>
                <a:cs typeface="Segoe UI Light" panose="020B0502040204020203" pitchFamily="34" charset="0"/>
              </a:rPr>
              <a:t>User Adoption</a:t>
            </a:r>
          </a:p>
          <a:p>
            <a:pPr marL="214293" indent="-214293" defTabSz="685739">
              <a:buFont typeface="Arial" panose="020B0604020202020204" pitchFamily="34" charset="0"/>
              <a:buChar char="•"/>
              <a:defRPr/>
            </a:pPr>
            <a:r>
              <a:rPr lang="en-US" sz="1650" dirty="0">
                <a:solidFill>
                  <a:prstClr val="white"/>
                </a:solidFill>
                <a:latin typeface="Segoe UI Light" panose="020B0502040204020203" pitchFamily="34" charset="0"/>
                <a:cs typeface="Segoe UI Light" panose="020B0502040204020203" pitchFamily="34" charset="0"/>
              </a:rPr>
              <a:t>Governance</a:t>
            </a:r>
          </a:p>
          <a:p>
            <a:pPr marL="214293" indent="-214293" defTabSz="685739">
              <a:buFont typeface="Arial" panose="020B0604020202020204" pitchFamily="34" charset="0"/>
              <a:buChar char="•"/>
              <a:defRPr/>
            </a:pPr>
            <a:r>
              <a:rPr lang="en-US" sz="1650" dirty="0">
                <a:solidFill>
                  <a:prstClr val="white"/>
                </a:solidFill>
                <a:latin typeface="Segoe UI Light" panose="020B0502040204020203" pitchFamily="34" charset="0"/>
                <a:cs typeface="Segoe UI Light" panose="020B0502040204020203" pitchFamily="34" charset="0"/>
              </a:rPr>
              <a:t>Metrics</a:t>
            </a:r>
          </a:p>
          <a:p>
            <a:pPr marL="214293" indent="-214293" defTabSz="685739">
              <a:buFont typeface="Arial" panose="020B0604020202020204" pitchFamily="34" charset="0"/>
              <a:buChar char="•"/>
              <a:defRPr/>
            </a:pPr>
            <a:r>
              <a:rPr lang="en-US" sz="1650" dirty="0">
                <a:solidFill>
                  <a:prstClr val="white"/>
                </a:solidFill>
                <a:latin typeface="Segoe UI Light" panose="020B0502040204020203" pitchFamily="34" charset="0"/>
                <a:cs typeface="Segoe UI Light" panose="020B0502040204020203" pitchFamily="34" charset="0"/>
              </a:rPr>
              <a:t>Knowledge Management</a:t>
            </a:r>
          </a:p>
          <a:p>
            <a:pPr marL="214293" indent="-214293" defTabSz="685739">
              <a:buFont typeface="Arial" panose="020B0604020202020204" pitchFamily="34" charset="0"/>
              <a:buChar char="•"/>
              <a:defRPr/>
            </a:pPr>
            <a:r>
              <a:rPr lang="en-US" sz="1650" dirty="0">
                <a:solidFill>
                  <a:prstClr val="white"/>
                </a:solidFill>
                <a:latin typeface="Segoe UI Light" panose="020B0502040204020203" pitchFamily="34" charset="0"/>
                <a:cs typeface="Segoe UI Light" panose="020B0502040204020203" pitchFamily="34" charset="0"/>
              </a:rPr>
              <a:t>Intranets &amp; Portals</a:t>
            </a:r>
          </a:p>
          <a:p>
            <a:pPr marL="214293" indent="-214293" defTabSz="685739">
              <a:buFont typeface="Arial" panose="020B0604020202020204" pitchFamily="34" charset="0"/>
              <a:buChar char="•"/>
              <a:defRPr/>
            </a:pPr>
            <a:r>
              <a:rPr lang="en-US" sz="1650" dirty="0">
                <a:solidFill>
                  <a:prstClr val="white"/>
                </a:solidFill>
                <a:latin typeface="Segoe UI Light" panose="020B0502040204020203" pitchFamily="34" charset="0"/>
                <a:cs typeface="Segoe UI Light" panose="020B0502040204020203" pitchFamily="34" charset="0"/>
              </a:rPr>
              <a:t>Collaboration Solutions</a:t>
            </a:r>
          </a:p>
        </p:txBody>
      </p:sp>
      <p:grpSp>
        <p:nvGrpSpPr>
          <p:cNvPr id="14" name="Group 13"/>
          <p:cNvGrpSpPr/>
          <p:nvPr/>
        </p:nvGrpSpPr>
        <p:grpSpPr>
          <a:xfrm>
            <a:off x="3644215" y="4134408"/>
            <a:ext cx="1817476" cy="399774"/>
            <a:chOff x="5737092" y="4642219"/>
            <a:chExt cx="1817734" cy="399831"/>
          </a:xfrm>
        </p:grpSpPr>
        <p:pic>
          <p:nvPicPr>
            <p:cNvPr id="15" name="Picture 1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69385"/>
            </a:xfrm>
            <a:prstGeom prst="rect">
              <a:avLst/>
            </a:prstGeom>
            <a:noFill/>
          </p:spPr>
          <p:txBody>
            <a:bodyPr wrap="square" rtlCol="0">
              <a:spAutoFit/>
            </a:bodyPr>
            <a:lstStyle/>
            <a:p>
              <a:pPr defTabSz="685739">
                <a:defRPr/>
              </a:pPr>
              <a:r>
                <a:rPr lang="en-US" dirty="0" err="1">
                  <a:solidFill>
                    <a:prstClr val="black"/>
                  </a:solidFill>
                  <a:latin typeface="Segoe UI"/>
                </a:rPr>
                <a:t>susanhanley</a:t>
              </a:r>
              <a:endParaRPr lang="en-US" dirty="0">
                <a:solidFill>
                  <a:prstClr val="black"/>
                </a:solidFill>
                <a:latin typeface="Segoe UI"/>
              </a:endParaRPr>
            </a:p>
          </p:txBody>
        </p:sp>
      </p:grpSp>
      <p:grpSp>
        <p:nvGrpSpPr>
          <p:cNvPr id="17" name="Group 16"/>
          <p:cNvGrpSpPr/>
          <p:nvPr/>
        </p:nvGrpSpPr>
        <p:grpSpPr>
          <a:xfrm>
            <a:off x="471675" y="4130510"/>
            <a:ext cx="2950144" cy="369332"/>
            <a:chOff x="2499125" y="4727585"/>
            <a:chExt cx="2950563" cy="369384"/>
          </a:xfrm>
        </p:grpSpPr>
        <p:sp>
          <p:nvSpPr>
            <p:cNvPr id="18" name="TextBox 17"/>
            <p:cNvSpPr txBox="1"/>
            <p:nvPr/>
          </p:nvSpPr>
          <p:spPr>
            <a:xfrm>
              <a:off x="2926654" y="4727585"/>
              <a:ext cx="2523034" cy="369384"/>
            </a:xfrm>
            <a:prstGeom prst="rect">
              <a:avLst/>
            </a:prstGeom>
            <a:noFill/>
          </p:spPr>
          <p:txBody>
            <a:bodyPr wrap="square" rtlCol="0">
              <a:spAutoFit/>
            </a:bodyPr>
            <a:lstStyle/>
            <a:p>
              <a:pPr defTabSz="685739">
                <a:defRPr/>
              </a:pPr>
              <a:r>
                <a:rPr lang="en-US" dirty="0">
                  <a:solidFill>
                    <a:prstClr val="black"/>
                  </a:solidFill>
                  <a:latin typeface="Segoe UI"/>
                </a:rPr>
                <a:t>sue@susanhanley.com</a:t>
              </a:r>
            </a:p>
          </p:txBody>
        </p:sp>
        <p:pic>
          <p:nvPicPr>
            <p:cNvPr id="19" name="Picture 18"/>
            <p:cNvPicPr>
              <a:picLocks noChangeAspect="1"/>
            </p:cNvPicPr>
            <p:nvPr/>
          </p:nvPicPr>
          <p:blipFill>
            <a:blip r:embed="rId5" cstate="email">
              <a:extLst>
                <a:ext uri="{BEBA8EAE-BF5A-486C-A8C5-ECC9F3942E4B}">
                  <a14:imgProps xmlns:a14="http://schemas.microsoft.com/office/drawing/2010/main">
                    <a14:imgLayer r:embed="rId6">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1942398" y="4573110"/>
            <a:ext cx="5343328" cy="369332"/>
          </a:xfrm>
          <a:prstGeom prst="rect">
            <a:avLst/>
          </a:prstGeom>
          <a:noFill/>
        </p:spPr>
        <p:txBody>
          <a:bodyPr wrap="square" rtlCol="0">
            <a:spAutoFit/>
          </a:bodyPr>
          <a:lstStyle/>
          <a:p>
            <a:pPr defTabSz="685739">
              <a:defRPr/>
            </a:pPr>
            <a:r>
              <a:rPr lang="en-US" dirty="0">
                <a:solidFill>
                  <a:prstClr val="black"/>
                </a:solidFill>
                <a:latin typeface="Segoe UI"/>
              </a:rPr>
              <a:t>www.networkworld.com/blog/essential-sharepoint</a:t>
            </a:r>
          </a:p>
        </p:txBody>
      </p:sp>
      <p:grpSp>
        <p:nvGrpSpPr>
          <p:cNvPr id="23" name="Group 22"/>
          <p:cNvGrpSpPr/>
          <p:nvPr/>
        </p:nvGrpSpPr>
        <p:grpSpPr>
          <a:xfrm>
            <a:off x="6000548" y="4130501"/>
            <a:ext cx="3065443" cy="369332"/>
            <a:chOff x="6613704" y="5527165"/>
            <a:chExt cx="3465156" cy="492514"/>
          </a:xfrm>
        </p:grpSpPr>
        <p:sp>
          <p:nvSpPr>
            <p:cNvPr id="24" name="TextBox 23"/>
            <p:cNvSpPr txBox="1"/>
            <p:nvPr/>
          </p:nvSpPr>
          <p:spPr>
            <a:xfrm>
              <a:off x="6965661" y="5527165"/>
              <a:ext cx="3113199" cy="492514"/>
            </a:xfrm>
            <a:prstGeom prst="rect">
              <a:avLst/>
            </a:prstGeom>
            <a:noFill/>
          </p:spPr>
          <p:txBody>
            <a:bodyPr wrap="square" rtlCol="0">
              <a:spAutoFit/>
            </a:bodyPr>
            <a:lstStyle/>
            <a:p>
              <a:pPr defTabSz="685739">
                <a:defRPr/>
              </a:pPr>
              <a:r>
                <a:rPr lang="en-US" dirty="0">
                  <a:solidFill>
                    <a:prstClr val="black"/>
                  </a:solidFill>
                  <a:latin typeface="Segoe UI"/>
                  <a:cs typeface="Segoe UI Light" panose="020B0502040204020203" pitchFamily="34" charset="0"/>
                </a:rPr>
                <a:t>www.susanhanley.com</a:t>
              </a:r>
            </a:p>
          </p:txBody>
        </p:sp>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55380" y="203106"/>
            <a:ext cx="1716546" cy="692561"/>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3485" y="974362"/>
            <a:ext cx="2726845" cy="2899884"/>
          </a:xfrm>
          <a:prstGeom prst="rect">
            <a:avLst/>
          </a:prstGeom>
        </p:spPr>
      </p:pic>
      <p:grpSp>
        <p:nvGrpSpPr>
          <p:cNvPr id="26" name="Group 25"/>
          <p:cNvGrpSpPr/>
          <p:nvPr/>
        </p:nvGrpSpPr>
        <p:grpSpPr>
          <a:xfrm>
            <a:off x="431141" y="2362707"/>
            <a:ext cx="3631727" cy="1877407"/>
            <a:chOff x="181568" y="3199497"/>
            <a:chExt cx="4939401" cy="2553403"/>
          </a:xfrm>
        </p:grpSpPr>
        <p:pic>
          <p:nvPicPr>
            <p:cNvPr id="27" name="Picture 26" descr="sharepointbookcover verysmall"/>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28" name="Picture 2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29" name="Picture 2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30" name="TextBox 29"/>
            <p:cNvSpPr txBox="1"/>
            <p:nvPr/>
          </p:nvSpPr>
          <p:spPr>
            <a:xfrm>
              <a:off x="3566506" y="5258082"/>
              <a:ext cx="1554463" cy="494818"/>
            </a:xfrm>
            <a:prstGeom prst="rect">
              <a:avLst/>
            </a:prstGeom>
            <a:noFill/>
          </p:spPr>
          <p:txBody>
            <a:bodyPr wrap="square" rtlCol="0">
              <a:spAutoFit/>
            </a:bodyPr>
            <a:lstStyle/>
            <a:p>
              <a:pPr defTabSz="672358"/>
              <a:r>
                <a:rPr lang="en-US" sz="882" kern="0" dirty="0">
                  <a:solidFill>
                    <a:sysClr val="windowText" lastClr="000000"/>
                  </a:solidFill>
                </a:rPr>
                <a:t>www.improveit.how</a:t>
              </a:r>
            </a:p>
          </p:txBody>
        </p:sp>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60060" y="3207449"/>
              <a:ext cx="1323212" cy="2046438"/>
            </a:xfrm>
            <a:prstGeom prst="rect">
              <a:avLst/>
            </a:prstGeom>
          </p:spPr>
        </p:pic>
      </p:grpSp>
    </p:spTree>
    <p:extLst>
      <p:ext uri="{BB962C8B-B14F-4D97-AF65-F5344CB8AC3E}">
        <p14:creationId xmlns:p14="http://schemas.microsoft.com/office/powerpoint/2010/main" val="298054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718438" y="4770042"/>
            <a:ext cx="2081464" cy="258463"/>
          </a:xfrm>
          <a:prstGeom prst="rect">
            <a:avLst/>
          </a:prstGeom>
        </p:spPr>
        <p:txBody>
          <a:bodyPr/>
          <a:lstStyle/>
          <a:p>
            <a:pPr defTabSz="672358"/>
            <a:fld id="{EA7C8D44-3667-46F6-9772-CC52308E2A7F}" type="slidenum">
              <a:rPr lang="en-US" sz="1324" kern="0">
                <a:solidFill>
                  <a:sysClr val="windowText" lastClr="000000"/>
                </a:solidFill>
              </a:rPr>
              <a:pPr defTabSz="672358"/>
              <a:t>20</a:t>
            </a:fld>
            <a:endParaRPr lang="en-US" sz="1324" kern="0" dirty="0">
              <a:solidFill>
                <a:sysClr val="windowText" lastClr="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3174" y="731"/>
            <a:ext cx="7749530" cy="5142040"/>
          </a:xfrm>
          <a:prstGeom prst="rect">
            <a:avLst/>
          </a:prstGeom>
        </p:spPr>
      </p:pic>
      <p:sp>
        <p:nvSpPr>
          <p:cNvPr id="5" name="Rectangle 4"/>
          <p:cNvSpPr/>
          <p:nvPr/>
        </p:nvSpPr>
        <p:spPr>
          <a:xfrm>
            <a:off x="-66947" y="-49891"/>
            <a:ext cx="2524998" cy="51955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r>
              <a:rPr lang="en-US" sz="3300" kern="0" dirty="0">
                <a:solidFill>
                  <a:sysClr val="windowText" lastClr="000000"/>
                </a:solidFill>
                <a:latin typeface="+mj-lt"/>
              </a:rPr>
              <a:t>Leaders model the behavior</a:t>
            </a:r>
          </a:p>
        </p:txBody>
      </p:sp>
      <p:grpSp>
        <p:nvGrpSpPr>
          <p:cNvPr id="7" name="Group 6"/>
          <p:cNvGrpSpPr/>
          <p:nvPr/>
        </p:nvGrpSpPr>
        <p:grpSpPr>
          <a:xfrm>
            <a:off x="2857986" y="514934"/>
            <a:ext cx="5884781" cy="4172834"/>
            <a:chOff x="3810000" y="685800"/>
            <a:chExt cx="7848600" cy="5565357"/>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42802" rtlCol="0" anchor="t" anchorCtr="0"/>
            <a:lstStyle/>
            <a:p>
              <a:pPr algn="ctr" defTabSz="672358"/>
              <a:r>
                <a:rPr lang="en-US" sz="4049" kern="0" dirty="0">
                  <a:solidFill>
                    <a:schemeClr val="tx1"/>
                  </a:solidFill>
                  <a:latin typeface="+mj-lt"/>
                </a:rPr>
                <a:t>“</a:t>
              </a:r>
              <a:r>
                <a:rPr lang="en-US" sz="4049" i="1" kern="0" dirty="0">
                  <a:solidFill>
                    <a:schemeClr val="tx1"/>
                  </a:solidFill>
                  <a:latin typeface="+mj-lt"/>
                </a:rPr>
                <a:t>No involvement by leaders, </a:t>
              </a:r>
            </a:p>
            <a:p>
              <a:pPr algn="ctr" defTabSz="672358"/>
              <a:r>
                <a:rPr lang="en-US" sz="4049" i="1" kern="0" dirty="0">
                  <a:solidFill>
                    <a:schemeClr val="tx1"/>
                  </a:solidFill>
                  <a:latin typeface="+mj-lt"/>
                </a:rPr>
                <a:t>no commitment by employees.</a:t>
              </a:r>
            </a:p>
            <a:p>
              <a:pPr algn="ctr" defTabSz="672358"/>
              <a:r>
                <a:rPr lang="en-US" sz="4049" i="1" kern="0" dirty="0">
                  <a:solidFill>
                    <a:schemeClr val="tx1"/>
                  </a:solidFill>
                  <a:latin typeface="+mj-lt"/>
                </a:rPr>
                <a:t>No exceptions</a:t>
              </a:r>
              <a:r>
                <a:rPr lang="en-US" sz="4049" kern="0" dirty="0">
                  <a:solidFill>
                    <a:schemeClr val="tx1"/>
                  </a:solidFill>
                  <a:latin typeface="+mj-lt"/>
                </a:rPr>
                <a:t>.”</a:t>
              </a:r>
            </a:p>
          </p:txBody>
        </p:sp>
        <p:sp>
          <p:nvSpPr>
            <p:cNvPr id="6" name="Rectangle 5"/>
            <p:cNvSpPr/>
            <p:nvPr/>
          </p:nvSpPr>
          <p:spPr>
            <a:xfrm>
              <a:off x="4686300" y="5573857"/>
              <a:ext cx="6096000" cy="677300"/>
            </a:xfrm>
            <a:prstGeom prst="rect">
              <a:avLst/>
            </a:prstGeom>
          </p:spPr>
          <p:txBody>
            <a:bodyPr>
              <a:spAutoFit/>
            </a:bodyPr>
            <a:lstStyle/>
            <a:p>
              <a:pPr defTabSz="672358"/>
              <a:r>
                <a:rPr lang="en-US" sz="1350" kern="0" dirty="0">
                  <a:solidFill>
                    <a:sysClr val="windowText" lastClr="000000"/>
                  </a:solidFill>
                  <a:latin typeface="+mj-lt"/>
                </a:rPr>
                <a:t>Vala Afshar, Chief Marketing and Customer Officer at Enterasys</a:t>
              </a:r>
            </a:p>
          </p:txBody>
        </p:sp>
      </p:grpSp>
    </p:spTree>
    <p:extLst>
      <p:ext uri="{BB962C8B-B14F-4D97-AF65-F5344CB8AC3E}">
        <p14:creationId xmlns:p14="http://schemas.microsoft.com/office/powerpoint/2010/main" val="3898526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it’s not just the leaders …</a:t>
            </a:r>
          </a:p>
        </p:txBody>
      </p:sp>
      <p:sp>
        <p:nvSpPr>
          <p:cNvPr id="3" name="Content Placeholder 2"/>
          <p:cNvSpPr>
            <a:spLocks noGrp="1"/>
          </p:cNvSpPr>
          <p:nvPr>
            <p:ph idx="4294967295"/>
          </p:nvPr>
        </p:nvSpPr>
        <p:spPr>
          <a:xfrm>
            <a:off x="2206217" y="4521452"/>
            <a:ext cx="4975103" cy="554753"/>
          </a:xfrm>
        </p:spPr>
        <p:txBody>
          <a:bodyPr>
            <a:normAutofit fontScale="92500"/>
          </a:bodyPr>
          <a:lstStyle/>
          <a:p>
            <a:pPr marL="34288" indent="0">
              <a:buNone/>
            </a:pPr>
            <a:r>
              <a:rPr lang="en-US" sz="2700" dirty="0"/>
              <a:t>Identify and engage your </a:t>
            </a:r>
            <a:r>
              <a:rPr lang="en-US" sz="2700" dirty="0" err="1"/>
              <a:t>Mikeys</a:t>
            </a:r>
            <a:endParaRPr lang="en-US" sz="27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3131" y="800100"/>
            <a:ext cx="4757738" cy="3543300"/>
          </a:xfrm>
          <a:prstGeom prst="rect">
            <a:avLst/>
          </a:prstGeom>
        </p:spPr>
      </p:pic>
    </p:spTree>
    <p:extLst>
      <p:ext uri="{BB962C8B-B14F-4D97-AF65-F5344CB8AC3E}">
        <p14:creationId xmlns:p14="http://schemas.microsoft.com/office/powerpoint/2010/main" val="1358617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 y="365"/>
            <a:ext cx="9210947" cy="5260630"/>
          </a:xfrm>
          <a:prstGeom prst="rect">
            <a:avLst/>
          </a:prstGeom>
        </p:spPr>
      </p:pic>
      <p:sp>
        <p:nvSpPr>
          <p:cNvPr id="4" name="TextBox 3"/>
          <p:cNvSpPr txBox="1"/>
          <p:nvPr/>
        </p:nvSpPr>
        <p:spPr>
          <a:xfrm>
            <a:off x="3429071" y="4487617"/>
            <a:ext cx="5647415" cy="380108"/>
          </a:xfrm>
          <a:prstGeom prst="rect">
            <a:avLst/>
          </a:prstGeom>
          <a:noFill/>
        </p:spPr>
        <p:txBody>
          <a:bodyPr wrap="square" lIns="134464" tIns="107571" rIns="134464" bIns="107571" rtlCol="0">
            <a:spAutoFit/>
          </a:bodyPr>
          <a:lstStyle/>
          <a:p>
            <a:pPr defTabSz="672358">
              <a:lnSpc>
                <a:spcPct val="90000"/>
              </a:lnSpc>
              <a:spcAft>
                <a:spcPts val="441"/>
              </a:spcAft>
            </a:pPr>
            <a:r>
              <a:rPr lang="en-US" sz="1176" kern="0" dirty="0">
                <a:gradFill>
                  <a:gsLst>
                    <a:gs pos="2917">
                      <a:schemeClr val="tx1"/>
                    </a:gs>
                    <a:gs pos="30000">
                      <a:schemeClr val="tx1"/>
                    </a:gs>
                  </a:gsLst>
                  <a:lin ang="5400000" scaled="0"/>
                </a:gradFill>
              </a:rPr>
              <a:t>Harvard Business Review: Managing Change One Day at a Time, July-August 2014</a:t>
            </a:r>
          </a:p>
        </p:txBody>
      </p:sp>
      <p:sp>
        <p:nvSpPr>
          <p:cNvPr id="6" name="Rectangle 5"/>
          <p:cNvSpPr/>
          <p:nvPr/>
        </p:nvSpPr>
        <p:spPr>
          <a:xfrm>
            <a:off x="5042618" y="4754645"/>
            <a:ext cx="4033868" cy="250710"/>
          </a:xfrm>
          <a:prstGeom prst="rect">
            <a:avLst/>
          </a:prstGeom>
        </p:spPr>
        <p:txBody>
          <a:bodyPr wrap="square">
            <a:spAutoFit/>
          </a:bodyPr>
          <a:lstStyle/>
          <a:p>
            <a:pPr defTabSz="672358"/>
            <a:r>
              <a:rPr lang="en-US" sz="1029" kern="0" dirty="0">
                <a:solidFill>
                  <a:sysClr val="windowText" lastClr="000000"/>
                </a:solidFill>
              </a:rPr>
              <a:t>http://hbr.org/2014/07/managing-change-one-day-at-a-time/ar/1</a:t>
            </a:r>
          </a:p>
        </p:txBody>
      </p:sp>
      <p:sp>
        <p:nvSpPr>
          <p:cNvPr id="8" name="Rectangle 7"/>
          <p:cNvSpPr/>
          <p:nvPr/>
        </p:nvSpPr>
        <p:spPr>
          <a:xfrm>
            <a:off x="251091" y="112613"/>
            <a:ext cx="8672815" cy="4437369"/>
          </a:xfrm>
          <a:prstGeom prst="rect">
            <a:avLst/>
          </a:prstGeom>
          <a:solidFill>
            <a:srgbClr val="D0D0D0">
              <a:alpha val="80000"/>
            </a:srgbClr>
          </a:solidFill>
        </p:spPr>
        <p:txBody>
          <a:bodyPr wrap="square">
            <a:spAutoFit/>
          </a:bodyPr>
          <a:lstStyle/>
          <a:p>
            <a:pPr defTabSz="672358"/>
            <a:r>
              <a:rPr lang="en-US" sz="2353" b="1" kern="0" dirty="0">
                <a:solidFill>
                  <a:sysClr val="windowText" lastClr="000000"/>
                </a:solidFill>
                <a:latin typeface="+mj-lt"/>
              </a:rPr>
              <a:t>“Organizations can’t change their culture unless individual employees change their behavior – and changing behavior is hard. </a:t>
            </a:r>
          </a:p>
          <a:p>
            <a:pPr defTabSz="672358"/>
            <a:endParaRPr lang="en-US" sz="2353" b="1" kern="0" dirty="0">
              <a:solidFill>
                <a:sysClr val="windowText" lastClr="000000"/>
              </a:solidFill>
              <a:latin typeface="+mj-lt"/>
            </a:endParaRPr>
          </a:p>
          <a:p>
            <a:pPr defTabSz="672358"/>
            <a:r>
              <a:rPr lang="en-US" sz="2353" b="1" kern="0" dirty="0">
                <a:solidFill>
                  <a:sysClr val="windowText" lastClr="000000"/>
                </a:solidFill>
                <a:latin typeface="+mj-lt"/>
              </a:rPr>
              <a:t>Many change programs focus on providing strategies, technologies, and training – but often this is not enough. </a:t>
            </a:r>
          </a:p>
          <a:p>
            <a:pPr defTabSz="672358"/>
            <a:endParaRPr lang="en-US" sz="2353" b="1" kern="0" dirty="0">
              <a:solidFill>
                <a:sysClr val="windowText" lastClr="000000"/>
              </a:solidFill>
              <a:latin typeface="+mj-lt"/>
            </a:endParaRPr>
          </a:p>
          <a:p>
            <a:pPr defTabSz="672358"/>
            <a:r>
              <a:rPr lang="en-US" sz="2353" b="1" kern="0" dirty="0">
                <a:solidFill>
                  <a:sysClr val="windowText" lastClr="000000"/>
                </a:solidFill>
                <a:latin typeface="+mj-lt"/>
              </a:rPr>
              <a:t>When it comes to modifying deeply ingrained behavior, 12-step programs have a superior track record. </a:t>
            </a:r>
          </a:p>
          <a:p>
            <a:pPr defTabSz="672358"/>
            <a:endParaRPr lang="en-US" sz="2353" b="1" kern="0" dirty="0">
              <a:solidFill>
                <a:sysClr val="windowText" lastClr="000000"/>
              </a:solidFill>
              <a:latin typeface="+mj-lt"/>
            </a:endParaRPr>
          </a:p>
          <a:p>
            <a:pPr defTabSz="672358"/>
            <a:r>
              <a:rPr lang="en-US" sz="2353" b="1" kern="0" dirty="0">
                <a:solidFill>
                  <a:sysClr val="windowText" lastClr="000000"/>
                </a:solidFill>
                <a:latin typeface="+mj-lt"/>
              </a:rPr>
              <a:t>They use incentives, celebration, </a:t>
            </a:r>
            <a:r>
              <a:rPr lang="en-US" sz="2353" b="1" kern="0" dirty="0">
                <a:solidFill>
                  <a:srgbClr val="0072C6"/>
                </a:solidFill>
                <a:latin typeface="+mj-lt"/>
              </a:rPr>
              <a:t>peer pressure</a:t>
            </a:r>
            <a:r>
              <a:rPr lang="en-US" sz="2353" b="1" kern="0" dirty="0">
                <a:solidFill>
                  <a:sysClr val="windowText" lastClr="000000"/>
                </a:solidFill>
                <a:latin typeface="+mj-lt"/>
              </a:rPr>
              <a:t>, </a:t>
            </a:r>
            <a:r>
              <a:rPr lang="en-US" sz="2353" b="1" kern="0" dirty="0">
                <a:solidFill>
                  <a:srgbClr val="0072C6"/>
                </a:solidFill>
                <a:latin typeface="+mj-lt"/>
              </a:rPr>
              <a:t>coaching </a:t>
            </a:r>
            <a:r>
              <a:rPr lang="en-US" sz="2353" b="1" kern="0" dirty="0">
                <a:solidFill>
                  <a:sysClr val="windowText" lastClr="000000"/>
                </a:solidFill>
                <a:latin typeface="+mj-lt"/>
              </a:rPr>
              <a:t>to adopt new habits, negative reinforcement, and </a:t>
            </a:r>
            <a:r>
              <a:rPr lang="en-US" sz="2353" b="1" kern="0" dirty="0">
                <a:solidFill>
                  <a:srgbClr val="0072C6"/>
                </a:solidFill>
                <a:latin typeface="+mj-lt"/>
              </a:rPr>
              <a:t>role models </a:t>
            </a:r>
            <a:r>
              <a:rPr lang="en-US" sz="2353" b="1" kern="0" dirty="0">
                <a:solidFill>
                  <a:sysClr val="windowText" lastClr="000000"/>
                </a:solidFill>
                <a:latin typeface="+mj-lt"/>
              </a:rPr>
              <a:t>– things organizations can draw on.”</a:t>
            </a:r>
          </a:p>
        </p:txBody>
      </p:sp>
    </p:spTree>
    <p:extLst>
      <p:ext uri="{BB962C8B-B14F-4D97-AF65-F5344CB8AC3E}">
        <p14:creationId xmlns:p14="http://schemas.microsoft.com/office/powerpoint/2010/main" val="5115716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66"/>
            <a:ext cx="9210947" cy="5244027"/>
          </a:xfrm>
          <a:prstGeom prst="rect">
            <a:avLst/>
          </a:prstGeom>
        </p:spPr>
      </p:pic>
      <p:grpSp>
        <p:nvGrpSpPr>
          <p:cNvPr id="3" name="Group 2"/>
          <p:cNvGrpSpPr/>
          <p:nvPr/>
        </p:nvGrpSpPr>
        <p:grpSpPr>
          <a:xfrm>
            <a:off x="192344" y="218661"/>
            <a:ext cx="7401963" cy="578499"/>
            <a:chOff x="219669" y="5675241"/>
            <a:chExt cx="10068611" cy="786911"/>
          </a:xfrm>
        </p:grpSpPr>
        <p:sp>
          <p:nvSpPr>
            <p:cNvPr id="2" name="Rectangle 1"/>
            <p:cNvSpPr/>
            <p:nvPr/>
          </p:nvSpPr>
          <p:spPr bwMode="auto">
            <a:xfrm>
              <a:off x="219669" y="5675241"/>
              <a:ext cx="8436967" cy="761999"/>
            </a:xfrm>
            <a:prstGeom prst="rect">
              <a:avLst/>
            </a:prstGeom>
            <a:solidFill>
              <a:srgbClr val="FD0100">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34285" rIns="0" bIns="34285" numCol="1" rtlCol="0" anchor="ctr" anchorCtr="0" compatLnSpc="1">
              <a:prstTxWarp prst="textNoShape">
                <a:avLst/>
              </a:prstTxWarp>
            </a:bodyPr>
            <a:lstStyle/>
            <a:p>
              <a:pPr algn="ctr" defTabSz="685532" fontAlgn="base">
                <a:spcBef>
                  <a:spcPct val="0"/>
                </a:spcBef>
                <a:spcAft>
                  <a:spcPct val="0"/>
                </a:spcAft>
              </a:pPr>
              <a:endParaRPr lang="en-US" sz="3235" kern="0" dirty="0">
                <a:gradFill>
                  <a:gsLst>
                    <a:gs pos="0">
                      <a:srgbClr val="FFFFFF"/>
                    </a:gs>
                    <a:gs pos="100000">
                      <a:srgbClr val="FFFFFF"/>
                    </a:gs>
                  </a:gsLst>
                  <a:lin ang="5400000" scaled="0"/>
                </a:gradFill>
                <a:latin typeface="+mj-lt"/>
              </a:endParaRPr>
            </a:p>
          </p:txBody>
        </p:sp>
        <p:sp>
          <p:nvSpPr>
            <p:cNvPr id="4" name="Title 1"/>
            <p:cNvSpPr txBox="1">
              <a:spLocks/>
            </p:cNvSpPr>
            <p:nvPr/>
          </p:nvSpPr>
          <p:spPr>
            <a:xfrm>
              <a:off x="267412" y="5707604"/>
              <a:ext cx="10020868" cy="754548"/>
            </a:xfrm>
            <a:prstGeom prst="rect">
              <a:avLst/>
            </a:prstGeom>
            <a:ln>
              <a:noFill/>
            </a:ln>
          </p:spPr>
          <p:txBody>
            <a:bodyPr vert="horz" lIns="68567" tIns="34283" rIns="68567" bIns="34283"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pPr defTabSz="672358"/>
              <a:r>
                <a:rPr lang="en-US" sz="3601" spc="-37" dirty="0">
                  <a:solidFill>
                    <a:schemeClr val="bg1"/>
                  </a:solidFill>
                  <a:latin typeface="+mj-lt"/>
                  <a:cs typeface="Segoe UI Light" panose="020B0502040204020203" pitchFamily="34" charset="0"/>
                </a:rPr>
                <a:t>Tip # 6: It’s all about comfort</a:t>
              </a:r>
            </a:p>
          </p:txBody>
        </p:sp>
      </p:grpSp>
    </p:spTree>
    <p:extLst>
      <p:ext uri="{BB962C8B-B14F-4D97-AF65-F5344CB8AC3E}">
        <p14:creationId xmlns:p14="http://schemas.microsoft.com/office/powerpoint/2010/main" val="30638275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Plan a training roadmap – for comfort</a:t>
            </a:r>
          </a:p>
        </p:txBody>
      </p:sp>
      <p:grpSp>
        <p:nvGrpSpPr>
          <p:cNvPr id="12" name="Group 11"/>
          <p:cNvGrpSpPr/>
          <p:nvPr/>
        </p:nvGrpSpPr>
        <p:grpSpPr>
          <a:xfrm>
            <a:off x="324131" y="974746"/>
            <a:ext cx="2506210" cy="4017325"/>
            <a:chOff x="103822" y="1245870"/>
            <a:chExt cx="2745105" cy="5605538"/>
          </a:xfrm>
        </p:grpSpPr>
        <p:sp>
          <p:nvSpPr>
            <p:cNvPr id="4" name="Rectangle 3"/>
            <p:cNvSpPr/>
            <p:nvPr/>
          </p:nvSpPr>
          <p:spPr>
            <a:xfrm>
              <a:off x="103822" y="1245870"/>
              <a:ext cx="2745105" cy="1968181"/>
            </a:xfrm>
            <a:prstGeom prst="rect">
              <a:avLst/>
            </a:prstGeom>
            <a:solidFill>
              <a:srgbClr val="29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868" defTabSz="672358"/>
              <a:r>
                <a:rPr lang="en-US" sz="3000" kern="0" dirty="0">
                  <a:solidFill>
                    <a:sysClr val="windowText" lastClr="000000"/>
                  </a:solidFill>
                  <a:latin typeface="+mj-lt"/>
                  <a:cs typeface="Segoe UI Light" panose="020B0502040204020203" pitchFamily="34" charset="0"/>
                </a:rPr>
                <a:t>Don’t assume it’s intuitive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306" y="3233016"/>
              <a:ext cx="2627809" cy="361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5959948" y="956228"/>
            <a:ext cx="2754040" cy="3961525"/>
            <a:chOff x="57150" y="1979309"/>
            <a:chExt cx="3016559" cy="5527672"/>
          </a:xfrm>
        </p:grpSpPr>
        <p:sp>
          <p:nvSpPr>
            <p:cNvPr id="8" name="Rectangle 7"/>
            <p:cNvSpPr/>
            <p:nvPr/>
          </p:nvSpPr>
          <p:spPr>
            <a:xfrm>
              <a:off x="57150" y="1979309"/>
              <a:ext cx="3016559" cy="2028668"/>
            </a:xfrm>
            <a:prstGeom prst="rect">
              <a:avLst/>
            </a:prstGeom>
            <a:solidFill>
              <a:srgbClr val="ADD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67868" defTabSz="672358"/>
              <a:r>
                <a:rPr lang="en-US" sz="3000" kern="0" dirty="0">
                  <a:solidFill>
                    <a:srgbClr val="2C2933"/>
                  </a:solidFill>
                  <a:latin typeface="+mj-lt"/>
                  <a:cs typeface="Segoe UI Light" panose="020B0502040204020203" pitchFamily="34" charset="0"/>
                </a:rPr>
                <a:t>Don’t try to train all at once</a:t>
              </a:r>
            </a:p>
          </p:txBody>
        </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478" y="4028556"/>
              <a:ext cx="2998194" cy="3478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3051795" y="956229"/>
            <a:ext cx="2674488" cy="3993023"/>
            <a:chOff x="3942703" y="951873"/>
            <a:chExt cx="3905897" cy="5570836"/>
          </a:xfrm>
        </p:grpSpPr>
        <p:sp>
          <p:nvSpPr>
            <p:cNvPr id="6" name="Rectangle 5"/>
            <p:cNvSpPr/>
            <p:nvPr/>
          </p:nvSpPr>
          <p:spPr>
            <a:xfrm>
              <a:off x="3942703" y="951873"/>
              <a:ext cx="3905897" cy="1967900"/>
            </a:xfrm>
            <a:prstGeom prst="rect">
              <a:avLst/>
            </a:prstGeom>
            <a:solidFill>
              <a:srgbClr val="0D423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67868" defTabSz="672358"/>
              <a:r>
                <a:rPr lang="en-US" sz="3000" kern="0" dirty="0">
                  <a:solidFill>
                    <a:sysClr val="windowText" lastClr="000000"/>
                  </a:solidFill>
                  <a:latin typeface="+mj-lt"/>
                  <a:cs typeface="Segoe UI Light" panose="020B0502040204020203" pitchFamily="34" charset="0"/>
                </a:rPr>
                <a:t>One size does not fit all</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66678" y="2946331"/>
              <a:ext cx="2750298" cy="3576378"/>
            </a:xfrm>
            <a:prstGeom prst="rect">
              <a:avLst/>
            </a:prstGeom>
          </p:spPr>
        </p:pic>
      </p:grpSp>
    </p:spTree>
    <p:extLst>
      <p:ext uri="{BB962C8B-B14F-4D97-AF65-F5344CB8AC3E}">
        <p14:creationId xmlns:p14="http://schemas.microsoft.com/office/powerpoint/2010/main" val="908345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Just-in-Time/In Context Training</a:t>
            </a:r>
          </a:p>
        </p:txBody>
      </p:sp>
      <p:sp>
        <p:nvSpPr>
          <p:cNvPr id="7" name="Rectangle 6"/>
          <p:cNvSpPr/>
          <p:nvPr/>
        </p:nvSpPr>
        <p:spPr>
          <a:xfrm>
            <a:off x="5580467" y="4587145"/>
            <a:ext cx="3707664" cy="363946"/>
          </a:xfrm>
          <a:prstGeom prst="rect">
            <a:avLst/>
          </a:prstGeom>
        </p:spPr>
        <p:txBody>
          <a:bodyPr wrap="square">
            <a:spAutoFit/>
          </a:bodyPr>
          <a:lstStyle/>
          <a:p>
            <a:pPr marL="0" lvl="2" defTabSz="672358"/>
            <a:r>
              <a:rPr lang="en-US" sz="1765" kern="0" dirty="0">
                <a:solidFill>
                  <a:sysClr val="windowText" lastClr="000000"/>
                </a:solidFill>
              </a:rPr>
              <a:t>www.visualsp.com</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859" y="964880"/>
            <a:ext cx="1882141" cy="59287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982" y="1630514"/>
            <a:ext cx="7539336" cy="2700450"/>
          </a:xfrm>
          <a:prstGeom prst="rect">
            <a:avLst/>
          </a:prstGeom>
        </p:spPr>
      </p:pic>
      <p:sp>
        <p:nvSpPr>
          <p:cNvPr id="10" name="TextBox 9"/>
          <p:cNvSpPr txBox="1"/>
          <p:nvPr/>
        </p:nvSpPr>
        <p:spPr>
          <a:xfrm>
            <a:off x="326125" y="4259665"/>
            <a:ext cx="2975261" cy="499880"/>
          </a:xfrm>
          <a:prstGeom prst="rect">
            <a:avLst/>
          </a:prstGeom>
          <a:noFill/>
        </p:spPr>
        <p:txBody>
          <a:bodyPr wrap="square" rtlCol="0">
            <a:spAutoFit/>
          </a:bodyPr>
          <a:lstStyle/>
          <a:p>
            <a:pPr defTabSz="672358"/>
            <a:r>
              <a:rPr lang="en-US" sz="1324" kern="0" dirty="0">
                <a:solidFill>
                  <a:sysClr val="windowText" lastClr="000000"/>
                </a:solidFill>
              </a:rPr>
              <a:t>Context sensitive Help items:</a:t>
            </a:r>
          </a:p>
          <a:p>
            <a:pPr defTabSz="672358"/>
            <a:endParaRPr lang="en-US" sz="1324" kern="0" dirty="0">
              <a:solidFill>
                <a:sysClr val="windowText" lastClr="000000"/>
              </a:solidFill>
            </a:endParaRPr>
          </a:p>
        </p:txBody>
      </p:sp>
      <p:graphicFrame>
        <p:nvGraphicFramePr>
          <p:cNvPr id="11" name="Table 10"/>
          <p:cNvGraphicFramePr>
            <a:graphicFrameLocks noGrp="1"/>
          </p:cNvGraphicFramePr>
          <p:nvPr>
            <p:extLst/>
          </p:nvPr>
        </p:nvGraphicFramePr>
        <p:xfrm>
          <a:off x="807057" y="4588684"/>
          <a:ext cx="3603665" cy="448212"/>
        </p:xfrm>
        <a:graphic>
          <a:graphicData uri="http://schemas.openxmlformats.org/drawingml/2006/table">
            <a:tbl>
              <a:tblPr firstRow="1" bandRow="1">
                <a:tableStyleId>{68D230F3-CF80-4859-8CE7-A43EE81993B5}</a:tableStyleId>
              </a:tblPr>
              <a:tblGrid>
                <a:gridCol w="1801832">
                  <a:extLst>
                    <a:ext uri="{9D8B030D-6E8A-4147-A177-3AD203B41FA5}">
                      <a16:colId xmlns:a16="http://schemas.microsoft.com/office/drawing/2014/main" val="20000"/>
                    </a:ext>
                  </a:extLst>
                </a:gridCol>
                <a:gridCol w="1801832">
                  <a:extLst>
                    <a:ext uri="{9D8B030D-6E8A-4147-A177-3AD203B41FA5}">
                      <a16:colId xmlns:a16="http://schemas.microsoft.com/office/drawing/2014/main" val="20001"/>
                    </a:ext>
                  </a:extLst>
                </a:gridCol>
              </a:tblGrid>
              <a:tr h="224106">
                <a:tc>
                  <a:txBody>
                    <a:bodyPr/>
                    <a:lstStyle/>
                    <a:p>
                      <a:pPr marL="285750" indent="-285750">
                        <a:buFont typeface="Arial" panose="020B0604020202020204" pitchFamily="34" charset="0"/>
                        <a:buChar char="•"/>
                      </a:pPr>
                      <a:r>
                        <a:rPr lang="en-US" sz="1000" b="0" dirty="0"/>
                        <a:t>Videos</a:t>
                      </a:r>
                      <a:endParaRPr lang="en-US" sz="1000" b="0" dirty="0">
                        <a:solidFill>
                          <a:schemeClr val="tx1"/>
                        </a:solidFill>
                      </a:endParaRPr>
                    </a:p>
                  </a:txBody>
                  <a:tcPr marL="67232" marR="67232" marT="33616" marB="33616"/>
                </a:tc>
                <a:tc>
                  <a:txBody>
                    <a:bodyPr/>
                    <a:lstStyle/>
                    <a:p>
                      <a:pPr marL="285750" indent="-285750">
                        <a:buFont typeface="Arial" panose="020B0604020202020204" pitchFamily="34" charset="0"/>
                        <a:buChar char="•"/>
                      </a:pPr>
                      <a:r>
                        <a:rPr lang="en-US" sz="1000" b="0" dirty="0"/>
                        <a:t>Images/Screenshots</a:t>
                      </a:r>
                      <a:endParaRPr lang="en-US" sz="1000" b="0" dirty="0">
                        <a:solidFill>
                          <a:schemeClr val="tx1"/>
                        </a:solidFill>
                      </a:endParaRPr>
                    </a:p>
                  </a:txBody>
                  <a:tcPr marL="67232" marR="67232" marT="33616" marB="33616"/>
                </a:tc>
                <a:extLst>
                  <a:ext uri="{0D108BD9-81ED-4DB2-BD59-A6C34878D82A}">
                    <a16:rowId xmlns:a16="http://schemas.microsoft.com/office/drawing/2014/main" val="10000"/>
                  </a:ext>
                </a:extLst>
              </a:tr>
              <a:tr h="224106">
                <a:tc>
                  <a:txBody>
                    <a:bodyPr/>
                    <a:lstStyle/>
                    <a:p>
                      <a:pPr marL="285750" indent="-285750">
                        <a:buFont typeface="Arial" panose="020B0604020202020204" pitchFamily="34" charset="0"/>
                        <a:buChar char="•"/>
                      </a:pPr>
                      <a:r>
                        <a:rPr lang="en-US" sz="1000" dirty="0"/>
                        <a:t>Documents</a:t>
                      </a:r>
                      <a:endParaRPr lang="en-US" sz="1000" dirty="0">
                        <a:solidFill>
                          <a:schemeClr val="tx1"/>
                        </a:solidFill>
                      </a:endParaRPr>
                    </a:p>
                  </a:txBody>
                  <a:tcPr marL="67232" marR="67232" marT="33616" marB="33616"/>
                </a:tc>
                <a:tc>
                  <a:txBody>
                    <a:bodyPr/>
                    <a:lstStyle/>
                    <a:p>
                      <a:pPr marL="285750" indent="-285750">
                        <a:buFont typeface="Arial" panose="020B0604020202020204" pitchFamily="34" charset="0"/>
                        <a:buChar char="•"/>
                      </a:pPr>
                      <a:r>
                        <a:rPr lang="en-US" sz="1000" dirty="0"/>
                        <a:t>Links</a:t>
                      </a:r>
                      <a:endParaRPr lang="en-US" sz="1000" dirty="0">
                        <a:solidFill>
                          <a:schemeClr val="tx1"/>
                        </a:solidFill>
                      </a:endParaRPr>
                    </a:p>
                  </a:txBody>
                  <a:tcPr marL="67232" marR="67232" marT="33616" marB="3361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61152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8902271" y="2148428"/>
            <a:ext cx="235327" cy="24016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5" name="Rectangle 4">
            <a:hlinkClick r:id="rId4" action="ppaction://hlinksldjump"/>
          </p:cNvPr>
          <p:cNvSpPr/>
          <p:nvPr/>
        </p:nvSpPr>
        <p:spPr>
          <a:xfrm>
            <a:off x="8482685" y="411315"/>
            <a:ext cx="235327" cy="24016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6" name="Rectangle 5">
            <a:hlinkClick r:id="rId3" action="ppaction://hlinksldjump"/>
          </p:cNvPr>
          <p:cNvSpPr/>
          <p:nvPr/>
        </p:nvSpPr>
        <p:spPr>
          <a:xfrm>
            <a:off x="8886214" y="2388595"/>
            <a:ext cx="251385" cy="24016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7" name="Rectangle 6">
            <a:hlinkClick r:id="rId3" action="ppaction://hlinksldjump"/>
          </p:cNvPr>
          <p:cNvSpPr/>
          <p:nvPr/>
        </p:nvSpPr>
        <p:spPr>
          <a:xfrm>
            <a:off x="3978160" y="328804"/>
            <a:ext cx="235327" cy="24016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8" name="Rectangle 7">
            <a:hlinkClick r:id="" action="ppaction://noaction"/>
          </p:cNvPr>
          <p:cNvSpPr/>
          <p:nvPr/>
        </p:nvSpPr>
        <p:spPr>
          <a:xfrm>
            <a:off x="1819292" y="1429372"/>
            <a:ext cx="2257999" cy="33691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9" name="Rectangle 8">
            <a:hlinkClick r:id="rId5" action="ppaction://hlinksldjump"/>
          </p:cNvPr>
          <p:cNvSpPr/>
          <p:nvPr/>
        </p:nvSpPr>
        <p:spPr>
          <a:xfrm>
            <a:off x="2314000" y="1083389"/>
            <a:ext cx="626717" cy="33691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10" name="Rectangle 9">
            <a:hlinkClick r:id="rId6" action="ppaction://hlinksldjump"/>
          </p:cNvPr>
          <p:cNvSpPr/>
          <p:nvPr/>
        </p:nvSpPr>
        <p:spPr>
          <a:xfrm>
            <a:off x="2295214" y="1875240"/>
            <a:ext cx="626717" cy="33691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11" name="Rectangle 10">
            <a:hlinkClick r:id="rId3" action="ppaction://hlinksldjump"/>
          </p:cNvPr>
          <p:cNvSpPr/>
          <p:nvPr/>
        </p:nvSpPr>
        <p:spPr>
          <a:xfrm>
            <a:off x="1706071" y="2764769"/>
            <a:ext cx="968254" cy="14027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13" name="Rectangle 12">
            <a:hlinkClick r:id="rId7" action="ppaction://hlinksldjump"/>
          </p:cNvPr>
          <p:cNvSpPr/>
          <p:nvPr/>
        </p:nvSpPr>
        <p:spPr>
          <a:xfrm>
            <a:off x="648" y="365"/>
            <a:ext cx="1070823" cy="514277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dirty="0">
              <a:solidFill>
                <a:sysClr val="windowText" lastClr="000000"/>
              </a:solidFill>
            </a:endParaRPr>
          </a:p>
        </p:txBody>
      </p:sp>
      <p:sp>
        <p:nvSpPr>
          <p:cNvPr id="2" name="Title 1"/>
          <p:cNvSpPr>
            <a:spLocks noGrp="1"/>
          </p:cNvSpPr>
          <p:nvPr>
            <p:ph type="title"/>
          </p:nvPr>
        </p:nvSpPr>
        <p:spPr/>
        <p:txBody>
          <a:bodyPr/>
          <a:lstStyle/>
          <a:p>
            <a:r>
              <a:rPr lang="en-US" dirty="0"/>
              <a:t>Just-in-Time/In Context Training</a:t>
            </a:r>
          </a:p>
        </p:txBody>
      </p:sp>
      <p:grpSp>
        <p:nvGrpSpPr>
          <p:cNvPr id="17" name="Group 16"/>
          <p:cNvGrpSpPr>
            <a:grpSpLocks noChangeAspect="1"/>
          </p:cNvGrpSpPr>
          <p:nvPr/>
        </p:nvGrpSpPr>
        <p:grpSpPr>
          <a:xfrm>
            <a:off x="7127070" y="957949"/>
            <a:ext cx="1590942" cy="470623"/>
            <a:chOff x="235759" y="119760"/>
            <a:chExt cx="5795867" cy="1714500"/>
          </a:xfrm>
        </p:grpSpPr>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331" y="160398"/>
              <a:ext cx="5711295" cy="1621217"/>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5759" y="119760"/>
              <a:ext cx="1714500" cy="1714500"/>
            </a:xfrm>
            <a:prstGeom prst="rect">
              <a:avLst/>
            </a:prstGeom>
          </p:spPr>
        </p:pic>
      </p:grpSp>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66896" y="1505557"/>
            <a:ext cx="6867253" cy="3189394"/>
          </a:xfrm>
          <a:prstGeom prst="rect">
            <a:avLst/>
          </a:prstGeom>
        </p:spPr>
      </p:pic>
      <p:sp>
        <p:nvSpPr>
          <p:cNvPr id="3" name="Rectangle 2"/>
          <p:cNvSpPr/>
          <p:nvPr/>
        </p:nvSpPr>
        <p:spPr>
          <a:xfrm>
            <a:off x="2608571" y="4709066"/>
            <a:ext cx="3707664" cy="363946"/>
          </a:xfrm>
          <a:prstGeom prst="rect">
            <a:avLst/>
          </a:prstGeom>
        </p:spPr>
        <p:txBody>
          <a:bodyPr wrap="square">
            <a:spAutoFit/>
          </a:bodyPr>
          <a:lstStyle/>
          <a:p>
            <a:pPr marL="0" lvl="2" defTabSz="672358"/>
            <a:r>
              <a:rPr lang="en-US" sz="1765" kern="0" dirty="0">
                <a:solidFill>
                  <a:sysClr val="windowText" lastClr="000000"/>
                </a:solidFill>
              </a:rPr>
              <a:t>www.contentpanda.com</a:t>
            </a:r>
          </a:p>
        </p:txBody>
      </p:sp>
    </p:spTree>
    <p:extLst>
      <p:ext uri="{BB962C8B-B14F-4D97-AF65-F5344CB8AC3E}">
        <p14:creationId xmlns:p14="http://schemas.microsoft.com/office/powerpoint/2010/main" val="12708265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996" y="1302"/>
            <a:ext cx="5513235" cy="5159491"/>
          </a:xfrm>
          <a:prstGeom prst="rect">
            <a:avLst/>
          </a:prstGeom>
        </p:spPr>
      </p:pic>
      <p:sp>
        <p:nvSpPr>
          <p:cNvPr id="3" name="Rectangle 2"/>
          <p:cNvSpPr/>
          <p:nvPr/>
        </p:nvSpPr>
        <p:spPr bwMode="auto">
          <a:xfrm>
            <a:off x="0" y="365"/>
            <a:ext cx="3697995" cy="5160428"/>
          </a:xfrm>
          <a:prstGeom prst="rect">
            <a:avLst/>
          </a:prstGeom>
          <a:solidFill>
            <a:srgbClr val="1676D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7232" tIns="34290" rIns="67232" bIns="34290" numCol="1" rtlCol="0" anchor="ctr" anchorCtr="0" compatLnSpc="1">
            <a:prstTxWarp prst="textNoShape">
              <a:avLst/>
            </a:prstTxWarp>
          </a:bodyPr>
          <a:lstStyle/>
          <a:p>
            <a:pPr algn="ctr" defTabSz="685647" fontAlgn="base">
              <a:spcBef>
                <a:spcPct val="0"/>
              </a:spcBef>
              <a:spcAft>
                <a:spcPct val="0"/>
              </a:spcAft>
            </a:pPr>
            <a:r>
              <a:rPr lang="en-US" sz="3529" kern="0" dirty="0">
                <a:solidFill>
                  <a:srgbClr val="FFFFFF"/>
                </a:solidFill>
                <a:latin typeface="+mj-lt"/>
              </a:rPr>
              <a:t>Train teams together</a:t>
            </a:r>
          </a:p>
        </p:txBody>
      </p:sp>
    </p:spTree>
    <p:extLst>
      <p:ext uri="{BB962C8B-B14F-4D97-AF65-F5344CB8AC3E}">
        <p14:creationId xmlns:p14="http://schemas.microsoft.com/office/powerpoint/2010/main" val="14463495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129" y="366"/>
            <a:ext cx="9141650" cy="5142770"/>
          </a:xfrm>
          <a:prstGeom prst="rect">
            <a:avLst/>
          </a:prstGeom>
        </p:spPr>
      </p:pic>
      <p:sp>
        <p:nvSpPr>
          <p:cNvPr id="5" name="Rectangle 4"/>
          <p:cNvSpPr/>
          <p:nvPr/>
        </p:nvSpPr>
        <p:spPr bwMode="auto">
          <a:xfrm>
            <a:off x="90513" y="4364346"/>
            <a:ext cx="6481454" cy="616205"/>
          </a:xfrm>
          <a:prstGeom prst="rect">
            <a:avLst/>
          </a:prstGeom>
          <a:solidFill>
            <a:srgbClr val="00B0F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defTabSz="685532" fontAlgn="base">
              <a:lnSpc>
                <a:spcPct val="90000"/>
              </a:lnSpc>
              <a:spcBef>
                <a:spcPct val="0"/>
              </a:spcBef>
              <a:spcAft>
                <a:spcPts val="882"/>
              </a:spcAft>
            </a:pPr>
            <a:r>
              <a:rPr lang="en-US" sz="3000" kern="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Tip # 7: It’s about communications</a:t>
            </a:r>
          </a:p>
        </p:txBody>
      </p:sp>
    </p:spTree>
    <p:extLst>
      <p:ext uri="{BB962C8B-B14F-4D97-AF65-F5344CB8AC3E}">
        <p14:creationId xmlns:p14="http://schemas.microsoft.com/office/powerpoint/2010/main" val="362486408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Launch ideas that worked … mostly</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208" y="1127281"/>
            <a:ext cx="2668056" cy="3326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0598" y="3497256"/>
            <a:ext cx="2097263" cy="11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124690" y="1406832"/>
            <a:ext cx="2799953" cy="2571386"/>
            <a:chOff x="5486400" y="2663572"/>
            <a:chExt cx="3835400" cy="3979532"/>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400" y="2663572"/>
              <a:ext cx="3403600" cy="2552700"/>
            </a:xfrm>
            <a:prstGeom prst="rect">
              <a:avLst/>
            </a:prstGeom>
          </p:spPr>
        </p:pic>
        <p:pic>
          <p:nvPicPr>
            <p:cNvPr id="7" name="Picture 6"/>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0" r="90000">
                          <a14:backgroundMark x1="32188" y1="15833" x2="30625" y2="25833"/>
                          <a14:backgroundMark x1="30625" y1="25833" x2="64375" y2="24167"/>
                          <a14:backgroundMark x1="65000" y1="23750" x2="63750" y2="13333"/>
                          <a14:backgroundMark x1="63750" y1="15417" x2="31250" y2="14583"/>
                        </a14:backgroundRemoval>
                      </a14:imgEffect>
                    </a14:imgLayer>
                  </a14:imgProps>
                </a:ext>
                <a:ext uri="{28A0092B-C50C-407E-A947-70E740481C1C}">
                  <a14:useLocalDpi xmlns:a14="http://schemas.microsoft.com/office/drawing/2010/main"/>
                </a:ext>
              </a:extLst>
            </a:blip>
            <a:stretch>
              <a:fillRect/>
            </a:stretch>
          </p:blipFill>
          <p:spPr>
            <a:xfrm>
              <a:off x="5943600" y="4109454"/>
              <a:ext cx="3378200" cy="2533650"/>
            </a:xfrm>
            <a:prstGeom prst="rect">
              <a:avLst/>
            </a:prstGeom>
          </p:spPr>
        </p:pic>
      </p:grpSp>
      <p:pic>
        <p:nvPicPr>
          <p:cNvPr id="11" name="Picture 2" descr="cid:image001.jpg@01CBCD27.A2C24390"/>
          <p:cNvPicPr>
            <a:picLocks noChangeAspect="1" noChangeArrowheads="1"/>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5807771" y="1406832"/>
            <a:ext cx="2947264" cy="12103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id:image002.jpg@01CBCD27.A2C24390"/>
          <p:cNvPicPr>
            <a:picLocks noChangeAspect="1" noChangeArrowheads="1"/>
          </p:cNvPicPr>
          <p:nvPr/>
        </p:nvPicPr>
        <p:blipFill>
          <a:blip r:embed="rId10" r:link="rId11" cstate="email">
            <a:extLst>
              <a:ext uri="{28A0092B-C50C-407E-A947-70E740481C1C}">
                <a14:useLocalDpi xmlns:a14="http://schemas.microsoft.com/office/drawing/2010/main"/>
              </a:ext>
            </a:extLst>
          </a:blip>
          <a:srcRect/>
          <a:stretch>
            <a:fillRect/>
          </a:stretch>
        </p:blipFill>
        <p:spPr bwMode="auto">
          <a:xfrm>
            <a:off x="5807770" y="2847979"/>
            <a:ext cx="2947264" cy="160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41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xit" presetSubtype="0" fill="hold" nodeType="withEffect">
                                  <p:stCondLst>
                                    <p:cond delay="0"/>
                                  </p:stCondLst>
                                  <p:childTnLst>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690" y="1451379"/>
            <a:ext cx="8950350" cy="2286509"/>
          </a:xfrm>
          <a:prstGeom prst="rect">
            <a:avLst/>
          </a:prstGeom>
          <a:noFill/>
        </p:spPr>
        <p:txBody>
          <a:bodyPr wrap="square" lIns="68567" tIns="34283" rIns="68567" bIns="34283">
            <a:spAutoFit/>
          </a:bodyPr>
          <a:lstStyle/>
          <a:p>
            <a:pPr algn="ctr" defTabSz="672358"/>
            <a:r>
              <a:rPr lang="en-US" sz="7204" kern="0" dirty="0">
                <a:ln w="0"/>
                <a:solidFill>
                  <a:sysClr val="windowText" lastClr="000000"/>
                </a:solidFill>
                <a:latin typeface="+mj-lt"/>
              </a:rPr>
              <a:t>User Adoption</a:t>
            </a:r>
          </a:p>
          <a:p>
            <a:pPr algn="ctr" defTabSz="672358"/>
            <a:r>
              <a:rPr lang="en-US" sz="7204" kern="0" dirty="0">
                <a:ln w="0"/>
                <a:solidFill>
                  <a:sysClr val="windowText" lastClr="000000"/>
                </a:solidFill>
                <a:latin typeface="+mj-lt"/>
              </a:rPr>
              <a:t>User Engagement</a:t>
            </a:r>
          </a:p>
        </p:txBody>
      </p:sp>
      <p:cxnSp>
        <p:nvCxnSpPr>
          <p:cNvPr id="7" name="Straight Connector 6"/>
          <p:cNvCxnSpPr/>
          <p:nvPr/>
        </p:nvCxnSpPr>
        <p:spPr>
          <a:xfrm>
            <a:off x="1140520" y="1051398"/>
            <a:ext cx="6349429" cy="3330084"/>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40518" y="1051398"/>
            <a:ext cx="6171325" cy="3330084"/>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229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Photo Booth</a:t>
            </a:r>
            <a:endParaRPr lang="en-US" dirty="0"/>
          </a:p>
        </p:txBody>
      </p:sp>
      <p:pic>
        <p:nvPicPr>
          <p:cNvPr id="7" name="Picture 6"/>
          <p:cNvPicPr>
            <a:picLocks noChangeAspect="1"/>
          </p:cNvPicPr>
          <p:nvPr/>
        </p:nvPicPr>
        <p:blipFill>
          <a:blip r:embed="rId2"/>
          <a:stretch>
            <a:fillRect/>
          </a:stretch>
        </p:blipFill>
        <p:spPr>
          <a:xfrm>
            <a:off x="2916051" y="888991"/>
            <a:ext cx="3717795" cy="3717795"/>
          </a:xfrm>
          <a:prstGeom prst="rect">
            <a:avLst/>
          </a:prstGeom>
        </p:spPr>
      </p:pic>
    </p:spTree>
    <p:extLst>
      <p:ext uri="{BB962C8B-B14F-4D97-AF65-F5344CB8AC3E}">
        <p14:creationId xmlns:p14="http://schemas.microsoft.com/office/powerpoint/2010/main" val="46632900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Videos</a:t>
            </a:r>
          </a:p>
        </p:txBody>
      </p:sp>
      <p:sp>
        <p:nvSpPr>
          <p:cNvPr id="4" name="Rectangle 3"/>
          <p:cNvSpPr/>
          <p:nvPr/>
        </p:nvSpPr>
        <p:spPr>
          <a:xfrm>
            <a:off x="269208" y="823741"/>
            <a:ext cx="8765740" cy="1754326"/>
          </a:xfrm>
          <a:prstGeom prst="rect">
            <a:avLst/>
          </a:prstGeom>
        </p:spPr>
        <p:txBody>
          <a:bodyPr wrap="square">
            <a:spAutoFit/>
          </a:bodyPr>
          <a:lstStyle/>
          <a:p>
            <a:pPr defTabSz="672246">
              <a:defRPr/>
            </a:pPr>
            <a:r>
              <a:rPr lang="en-US" kern="0" dirty="0">
                <a:solidFill>
                  <a:sysClr val="windowText" lastClr="000000"/>
                </a:solidFill>
                <a:latin typeface="+mj-lt"/>
                <a:ea typeface="Segoe UI" pitchFamily="34" charset="0"/>
                <a:cs typeface="Segoe UI Light" panose="020B0502040204020203" pitchFamily="34" charset="0"/>
                <a:hlinkClick r:id="rId3"/>
              </a:rPr>
              <a:t>http://www.scoop.it/t/intranet-launch-videos-and-teasers</a:t>
            </a:r>
            <a:r>
              <a:rPr lang="en-US" kern="0" dirty="0">
                <a:solidFill>
                  <a:sysClr val="windowText" lastClr="000000"/>
                </a:solidFill>
                <a:latin typeface="+mj-lt"/>
                <a:ea typeface="Segoe UI" pitchFamily="34" charset="0"/>
                <a:cs typeface="Segoe UI Light" panose="020B0502040204020203" pitchFamily="34" charset="0"/>
              </a:rPr>
              <a:t> - comprehensive collection compiled by Ellen Van </a:t>
            </a:r>
            <a:r>
              <a:rPr lang="en-US" kern="0" dirty="0" err="1">
                <a:solidFill>
                  <a:sysClr val="windowText" lastClr="000000"/>
                </a:solidFill>
                <a:latin typeface="+mj-lt"/>
                <a:ea typeface="Segoe UI" pitchFamily="34" charset="0"/>
                <a:cs typeface="Segoe UI Light" panose="020B0502040204020203" pitchFamily="34" charset="0"/>
              </a:rPr>
              <a:t>Aken</a:t>
            </a:r>
            <a:endParaRPr lang="en-US" kern="0" dirty="0">
              <a:solidFill>
                <a:sysClr val="windowText" lastClr="000000"/>
              </a:solidFill>
              <a:latin typeface="+mj-lt"/>
              <a:ea typeface="Segoe UI" pitchFamily="34" charset="0"/>
              <a:cs typeface="Segoe UI Light" panose="020B0502040204020203" pitchFamily="34" charset="0"/>
            </a:endParaRPr>
          </a:p>
          <a:p>
            <a:pPr defTabSz="672246">
              <a:defRPr/>
            </a:pPr>
            <a:r>
              <a:rPr lang="en-US" kern="0" dirty="0">
                <a:solidFill>
                  <a:sysClr val="windowText" lastClr="000000"/>
                </a:solidFill>
                <a:latin typeface="+mj-lt"/>
                <a:ea typeface="Segoe UI" pitchFamily="34" charset="0"/>
                <a:cs typeface="Segoe UI Light" panose="020B0502040204020203" pitchFamily="34" charset="0"/>
              </a:rPr>
              <a:t>Additional examples: </a:t>
            </a:r>
            <a:r>
              <a:rPr lang="en-US" kern="0" dirty="0">
                <a:solidFill>
                  <a:sysClr val="windowText" lastClr="000000"/>
                </a:solidFill>
                <a:latin typeface="+mj-lt"/>
                <a:ea typeface="Segoe UI" pitchFamily="34" charset="0"/>
                <a:cs typeface="Segoe UI Light" panose="020B0502040204020203" pitchFamily="34" charset="0"/>
                <a:hlinkClick r:id="rId4"/>
              </a:rPr>
              <a:t>http://tiny.cc/ThreeSampleVideos</a:t>
            </a:r>
            <a:endParaRPr lang="en-US" kern="0" dirty="0">
              <a:solidFill>
                <a:sysClr val="windowText" lastClr="000000"/>
              </a:solidFill>
              <a:latin typeface="+mj-lt"/>
              <a:ea typeface="Segoe UI" pitchFamily="34" charset="0"/>
              <a:cs typeface="Segoe UI Light" panose="020B0502040204020203" pitchFamily="34" charset="0"/>
            </a:endParaRPr>
          </a:p>
          <a:p>
            <a:pPr defTabSz="672246">
              <a:defRPr/>
            </a:pPr>
            <a:endParaRPr lang="en-US" kern="0" dirty="0">
              <a:solidFill>
                <a:sysClr val="windowText" lastClr="000000"/>
              </a:solidFill>
              <a:latin typeface="+mj-lt"/>
              <a:ea typeface="Segoe UI" pitchFamily="34" charset="0"/>
              <a:cs typeface="Segoe UI Light" panose="020B0502040204020203" pitchFamily="34" charset="0"/>
            </a:endParaRPr>
          </a:p>
          <a:p>
            <a:pPr defTabSz="672246">
              <a:defRPr/>
            </a:pPr>
            <a:endParaRPr lang="en-US" kern="0" dirty="0">
              <a:solidFill>
                <a:sysClr val="windowText" lastClr="000000"/>
              </a:solidFill>
              <a:latin typeface="+mj-lt"/>
              <a:ea typeface="Segoe UI" pitchFamily="34" charset="0"/>
              <a:cs typeface="Segoe UI Light" panose="020B0502040204020203" pitchFamily="34" charset="0"/>
            </a:endParaRPr>
          </a:p>
          <a:p>
            <a:pPr defTabSz="672246">
              <a:defRPr/>
            </a:pPr>
            <a:endParaRPr lang="en-US" kern="0" dirty="0">
              <a:solidFill>
                <a:sysClr val="windowText" lastClr="000000"/>
              </a:solidFill>
              <a:latin typeface="+mj-lt"/>
              <a:cs typeface="Segoe UI Light" panose="020B0502040204020203"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746" y="1810655"/>
            <a:ext cx="3060841" cy="1713128"/>
          </a:xfrm>
          <a:prstGeom prst="rect">
            <a:avLst/>
          </a:prstGeom>
        </p:spPr>
      </p:pic>
      <p:sp>
        <p:nvSpPr>
          <p:cNvPr id="5" name="Rectangle 4"/>
          <p:cNvSpPr/>
          <p:nvPr/>
        </p:nvSpPr>
        <p:spPr>
          <a:xfrm>
            <a:off x="134746" y="3625917"/>
            <a:ext cx="3159863" cy="923714"/>
          </a:xfrm>
          <a:prstGeom prst="rect">
            <a:avLst/>
          </a:prstGeom>
        </p:spPr>
        <p:txBody>
          <a:bodyPr wrap="square">
            <a:spAutoFit/>
          </a:bodyPr>
          <a:lstStyle/>
          <a:p>
            <a:pPr algn="ctr" defTabSz="672358"/>
            <a:r>
              <a:rPr lang="en-US" sz="1801" kern="0" dirty="0">
                <a:solidFill>
                  <a:sysClr val="windowText" lastClr="000000"/>
                </a:solidFill>
                <a:latin typeface="+mj-lt"/>
              </a:rPr>
              <a:t>http://www.youtube.com/watch?v=PN1IyDvyA2o</a:t>
            </a:r>
          </a:p>
          <a:p>
            <a:pPr algn="ctr" defTabSz="672358"/>
            <a:r>
              <a:rPr lang="en-US" sz="1801" kern="0" dirty="0">
                <a:solidFill>
                  <a:sysClr val="windowText" lastClr="000000"/>
                </a:solidFill>
                <a:latin typeface="+mj-lt"/>
              </a:rPr>
              <a:t>MAN Diesel</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1840" y="1770272"/>
            <a:ext cx="2586747" cy="1722693"/>
          </a:xfrm>
          <a:prstGeom prst="rect">
            <a:avLst/>
          </a:prstGeom>
        </p:spPr>
      </p:pic>
      <p:sp>
        <p:nvSpPr>
          <p:cNvPr id="8" name="Rectangle 7"/>
          <p:cNvSpPr/>
          <p:nvPr/>
        </p:nvSpPr>
        <p:spPr>
          <a:xfrm>
            <a:off x="3294609" y="3625917"/>
            <a:ext cx="2888932" cy="369332"/>
          </a:xfrm>
          <a:prstGeom prst="rect">
            <a:avLst/>
          </a:prstGeom>
        </p:spPr>
        <p:txBody>
          <a:bodyPr wrap="none">
            <a:spAutoFit/>
          </a:bodyPr>
          <a:lstStyle/>
          <a:p>
            <a:pPr defTabSz="672358"/>
            <a:r>
              <a:rPr lang="en-US" kern="0" dirty="0">
                <a:solidFill>
                  <a:sysClr val="windowText" lastClr="000000"/>
                </a:solidFill>
                <a:latin typeface="+mj-lt"/>
              </a:rPr>
              <a:t>http://vimeo.com/60729239</a:t>
            </a:r>
          </a:p>
        </p:txBody>
      </p:sp>
      <p:sp>
        <p:nvSpPr>
          <p:cNvPr id="9" name="Rectangle 8"/>
          <p:cNvSpPr/>
          <p:nvPr/>
        </p:nvSpPr>
        <p:spPr>
          <a:xfrm>
            <a:off x="6092622" y="3625917"/>
            <a:ext cx="3051095" cy="646331"/>
          </a:xfrm>
          <a:prstGeom prst="rect">
            <a:avLst/>
          </a:prstGeom>
        </p:spPr>
        <p:txBody>
          <a:bodyPr wrap="square">
            <a:spAutoFit/>
          </a:bodyPr>
          <a:lstStyle/>
          <a:p>
            <a:pPr defTabSz="672358"/>
            <a:r>
              <a:rPr lang="en-US" kern="0" dirty="0">
                <a:solidFill>
                  <a:sysClr val="windowText" lastClr="000000"/>
                </a:solidFill>
                <a:latin typeface="+mj-lt"/>
              </a:rPr>
              <a:t>http://youtu.be/SinFM8hNcOg</a:t>
            </a:r>
          </a:p>
        </p:txBody>
      </p:sp>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8752" y="1810654"/>
            <a:ext cx="2615583" cy="1722693"/>
          </a:xfrm>
          <a:prstGeom prst="rect">
            <a:avLst/>
          </a:prstGeom>
        </p:spPr>
      </p:pic>
      <p:sp>
        <p:nvSpPr>
          <p:cNvPr id="11" name="Rectangle 10"/>
          <p:cNvSpPr/>
          <p:nvPr/>
        </p:nvSpPr>
        <p:spPr>
          <a:xfrm>
            <a:off x="6109283" y="3950743"/>
            <a:ext cx="2925665" cy="923330"/>
          </a:xfrm>
          <a:prstGeom prst="rect">
            <a:avLst/>
          </a:prstGeom>
        </p:spPr>
        <p:txBody>
          <a:bodyPr wrap="square">
            <a:spAutoFit/>
          </a:bodyPr>
          <a:lstStyle/>
          <a:p>
            <a:pPr algn="ctr" defTabSz="672358"/>
            <a:r>
              <a:rPr lang="en-US" kern="0" dirty="0">
                <a:solidFill>
                  <a:sysClr val="windowText" lastClr="000000"/>
                </a:solidFill>
                <a:latin typeface="+mj-lt"/>
              </a:rPr>
              <a:t>Dartmouth-Hitchcock Intranet Home Redesign – watch the end for outtakes</a:t>
            </a:r>
          </a:p>
        </p:txBody>
      </p:sp>
    </p:spTree>
    <p:extLst>
      <p:ext uri="{BB962C8B-B14F-4D97-AF65-F5344CB8AC3E}">
        <p14:creationId xmlns:p14="http://schemas.microsoft.com/office/powerpoint/2010/main" val="172938353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Office 365 Launch Video (Regis)</a:t>
            </a:r>
          </a:p>
        </p:txBody>
      </p:sp>
      <p:sp>
        <p:nvSpPr>
          <p:cNvPr id="6" name="Rectangle 5"/>
          <p:cNvSpPr/>
          <p:nvPr/>
        </p:nvSpPr>
        <p:spPr>
          <a:xfrm>
            <a:off x="1351701" y="4458636"/>
            <a:ext cx="6318842" cy="363946"/>
          </a:xfrm>
          <a:prstGeom prst="rect">
            <a:avLst/>
          </a:prstGeom>
        </p:spPr>
        <p:txBody>
          <a:bodyPr wrap="square">
            <a:spAutoFit/>
          </a:bodyPr>
          <a:lstStyle/>
          <a:p>
            <a:pPr defTabSz="672358"/>
            <a:r>
              <a:rPr lang="en-US" sz="1765" kern="0" dirty="0">
                <a:solidFill>
                  <a:sysClr val="windowText" lastClr="000000"/>
                </a:solidFill>
                <a:hlinkClick r:id="rId3"/>
              </a:rPr>
              <a:t>https://vimeo.com/regiscorp/review/125078501/68cd7832a8</a:t>
            </a:r>
            <a:endParaRPr lang="en-US" sz="1765" kern="0" dirty="0">
              <a:solidFill>
                <a:sysClr val="windowText" lastClr="00000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4304" y="999030"/>
            <a:ext cx="5693635" cy="3352457"/>
          </a:xfrm>
          <a:prstGeom prst="rect">
            <a:avLst/>
          </a:prstGeom>
        </p:spPr>
      </p:pic>
    </p:spTree>
    <p:extLst>
      <p:ext uri="{BB962C8B-B14F-4D97-AF65-F5344CB8AC3E}">
        <p14:creationId xmlns:p14="http://schemas.microsoft.com/office/powerpoint/2010/main" val="103237236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Persistent communications that worked</a:t>
            </a:r>
            <a:endParaRPr lang="en-US" dirty="0"/>
          </a:p>
        </p:txBody>
      </p:sp>
      <p:sp>
        <p:nvSpPr>
          <p:cNvPr id="4" name="Rectangle 3"/>
          <p:cNvSpPr/>
          <p:nvPr/>
        </p:nvSpPr>
        <p:spPr>
          <a:xfrm>
            <a:off x="1887873" y="1111732"/>
            <a:ext cx="3152456" cy="15342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68567" tIns="34283" rIns="68567" bIns="34283" rtlCol="0" anchor="ctr"/>
          <a:lstStyle/>
          <a:p>
            <a:pPr algn="ctr" defTabSz="672358"/>
            <a:r>
              <a:rPr lang="en-US" sz="3308" kern="0" dirty="0">
                <a:solidFill>
                  <a:prstClr val="white"/>
                </a:solidFill>
                <a:latin typeface="+mj-lt"/>
                <a:ea typeface="Segoe UI" pitchFamily="34" charset="0"/>
                <a:cs typeface="Segoe UI Light" panose="020B0502040204020203" pitchFamily="34" charset="0"/>
              </a:rPr>
              <a:t>30 for 30</a:t>
            </a:r>
          </a:p>
        </p:txBody>
      </p:sp>
      <p:sp>
        <p:nvSpPr>
          <p:cNvPr id="6" name="Rectangle 5"/>
          <p:cNvSpPr/>
          <p:nvPr/>
        </p:nvSpPr>
        <p:spPr>
          <a:xfrm>
            <a:off x="1895730" y="2678966"/>
            <a:ext cx="3152456" cy="21336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68567" tIns="34283" rIns="68567" bIns="34283" rtlCol="0" anchor="ctr"/>
          <a:lstStyle/>
          <a:p>
            <a:pPr algn="ctr" defTabSz="672358"/>
            <a:r>
              <a:rPr lang="en-US" sz="4043" kern="0" dirty="0">
                <a:solidFill>
                  <a:prstClr val="white"/>
                </a:solidFill>
                <a:latin typeface="+mj-lt"/>
                <a:ea typeface="Segoe UI" pitchFamily="34" charset="0"/>
                <a:cs typeface="Segoe UI Light" panose="020B0502040204020203" pitchFamily="34" charset="0"/>
              </a:rPr>
              <a:t>Get Sharp on SharePoint</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9111" y="823741"/>
            <a:ext cx="1185695" cy="50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1193" y="4657466"/>
            <a:ext cx="2414246" cy="28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5252310" y="847660"/>
            <a:ext cx="2343597" cy="3965231"/>
            <a:chOff x="8838160" y="840394"/>
            <a:chExt cx="3125240" cy="5287724"/>
          </a:xfrm>
        </p:grpSpPr>
        <p:sp>
          <p:nvSpPr>
            <p:cNvPr id="5" name="Rectangle 4"/>
            <p:cNvSpPr/>
            <p:nvPr/>
          </p:nvSpPr>
          <p:spPr>
            <a:xfrm>
              <a:off x="8838160" y="1161228"/>
              <a:ext cx="3125240" cy="4966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72358"/>
              <a:r>
                <a:rPr lang="en-US" sz="3300" kern="0" dirty="0">
                  <a:solidFill>
                    <a:prstClr val="white"/>
                  </a:solidFill>
                  <a:latin typeface="+mj-lt"/>
                </a:rPr>
                <a:t>Intranet Learning Cafés</a:t>
              </a:r>
            </a:p>
            <a:p>
              <a:pPr algn="ctr" defTabSz="672358"/>
              <a:r>
                <a:rPr lang="en-US" kern="0" dirty="0">
                  <a:solidFill>
                    <a:prstClr val="white"/>
                  </a:solidFill>
                  <a:latin typeface="+mj-lt"/>
                </a:rPr>
                <a:t>(with great coffee)</a:t>
              </a:r>
            </a:p>
            <a:p>
              <a:pPr algn="ctr" defTabSz="672358"/>
              <a:endParaRPr lang="en-US" sz="1500" kern="0" dirty="0">
                <a:solidFill>
                  <a:prstClr val="white"/>
                </a:solidFill>
                <a:latin typeface="+mj-lt"/>
              </a:endParaRPr>
            </a:p>
          </p:txBody>
        </p:sp>
        <p:grpSp>
          <p:nvGrpSpPr>
            <p:cNvPr id="11" name="Group 10"/>
            <p:cNvGrpSpPr/>
            <p:nvPr/>
          </p:nvGrpSpPr>
          <p:grpSpPr>
            <a:xfrm>
              <a:off x="9856360" y="840394"/>
              <a:ext cx="1160812" cy="913960"/>
              <a:chOff x="10345388" y="611794"/>
              <a:chExt cx="1160812" cy="913960"/>
            </a:xfrm>
          </p:grpSpPr>
          <p:sp>
            <p:nvSpPr>
              <p:cNvPr id="10" name="Rectangle 9"/>
              <p:cNvSpPr/>
              <p:nvPr/>
            </p:nvSpPr>
            <p:spPr>
              <a:xfrm>
                <a:off x="10345388" y="611794"/>
                <a:ext cx="1160812" cy="91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a:solidFill>
                    <a:prstClr val="white"/>
                  </a:solidFill>
                  <a:latin typeface="+mj-lt"/>
                </a:endParaRPr>
              </a:p>
            </p:txBody>
          </p:sp>
          <p:pic>
            <p:nvPicPr>
              <p:cNvPr id="14" name="Picture 13" descr="abt_assoc_lockup.ai"/>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472378" y="611794"/>
                <a:ext cx="906832" cy="913960"/>
              </a:xfrm>
              <a:prstGeom prst="rect">
                <a:avLst/>
              </a:prstGeom>
            </p:spPr>
          </p:pic>
        </p:grpSp>
      </p:grpSp>
    </p:spTree>
    <p:extLst>
      <p:ext uri="{BB962C8B-B14F-4D97-AF65-F5344CB8AC3E}">
        <p14:creationId xmlns:p14="http://schemas.microsoft.com/office/powerpoint/2010/main" val="1788439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01930" y="823741"/>
            <a:ext cx="8740142" cy="1638374"/>
          </a:xfrm>
          <a:prstGeom prst="rect">
            <a:avLst/>
          </a:prstGeom>
        </p:spPr>
        <p:txBody>
          <a:bodyPr numCol="2">
            <a:noAutofit/>
          </a:bodyPr>
          <a:lstStyle/>
          <a:p>
            <a:r>
              <a:rPr lang="en-US" sz="2353" b="1" dirty="0"/>
              <a:t>Create (and use) an “anecdote” bank </a:t>
            </a:r>
          </a:p>
          <a:p>
            <a:r>
              <a:rPr lang="en-US" sz="2353" dirty="0"/>
              <a:t>Regular “on site events” – Polls on Mondays, Conversation Topic of the Week on Tuesdays, Employee Spotlights on Wednesdays, Trivia on Fridays</a:t>
            </a:r>
          </a:p>
          <a:p>
            <a:r>
              <a:rPr lang="en-US" sz="2353" dirty="0"/>
              <a:t>Leverage existing meetings and events</a:t>
            </a:r>
          </a:p>
          <a:p>
            <a:r>
              <a:rPr lang="en-US" sz="2353" dirty="0"/>
              <a:t>Target your messages</a:t>
            </a:r>
          </a:p>
          <a:p>
            <a:r>
              <a:rPr lang="en-US" sz="2353" dirty="0"/>
              <a:t>Did you know …? (tip of the day)</a:t>
            </a:r>
          </a:p>
          <a:p>
            <a:r>
              <a:rPr lang="en-US" sz="2353" dirty="0"/>
              <a:t>Portal Minute at the start of company meetings</a:t>
            </a:r>
          </a:p>
          <a:p>
            <a:r>
              <a:rPr lang="en-US" sz="2353" dirty="0"/>
              <a:t>Weekly recap</a:t>
            </a:r>
          </a:p>
          <a:p>
            <a:r>
              <a:rPr lang="en-US" sz="2353" dirty="0"/>
              <a:t>“Look what they did” success stories</a:t>
            </a:r>
          </a:p>
          <a:p>
            <a:r>
              <a:rPr lang="en-US" sz="2353" dirty="0"/>
              <a:t>Cafeteria table toppers</a:t>
            </a:r>
          </a:p>
          <a:p>
            <a:r>
              <a:rPr lang="en-US" sz="2353" dirty="0"/>
              <a:t>Message board/break room announcements or posters</a:t>
            </a:r>
          </a:p>
          <a:p>
            <a:r>
              <a:rPr lang="en-US" sz="2353" dirty="0"/>
              <a:t>Desktop wallpaper</a:t>
            </a:r>
          </a:p>
          <a:p>
            <a:r>
              <a:rPr lang="en-US" sz="2353" dirty="0"/>
              <a:t>Usability testing</a:t>
            </a:r>
          </a:p>
        </p:txBody>
      </p:sp>
      <p:sp>
        <p:nvSpPr>
          <p:cNvPr id="2" name="Title 1"/>
          <p:cNvSpPr>
            <a:spLocks noGrp="1"/>
          </p:cNvSpPr>
          <p:nvPr>
            <p:ph type="title"/>
          </p:nvPr>
        </p:nvSpPr>
        <p:spPr/>
        <p:txBody>
          <a:bodyPr>
            <a:normAutofit fontScale="90000"/>
          </a:bodyPr>
          <a:lstStyle/>
          <a:p>
            <a:r>
              <a:rPr lang="en-US" dirty="0"/>
              <a:t>Other ideas for your communications plan</a:t>
            </a:r>
          </a:p>
        </p:txBody>
      </p:sp>
    </p:spTree>
    <p:extLst>
      <p:ext uri="{BB962C8B-B14F-4D97-AF65-F5344CB8AC3E}">
        <p14:creationId xmlns:p14="http://schemas.microsoft.com/office/powerpoint/2010/main" val="32542083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60" y="730"/>
            <a:ext cx="9142703" cy="5153712"/>
          </a:xfrm>
          <a:prstGeom prst="rect">
            <a:avLst/>
          </a:prstGeom>
        </p:spPr>
      </p:pic>
      <p:grpSp>
        <p:nvGrpSpPr>
          <p:cNvPr id="2" name="Group 1"/>
          <p:cNvGrpSpPr/>
          <p:nvPr/>
        </p:nvGrpSpPr>
        <p:grpSpPr>
          <a:xfrm>
            <a:off x="2947461" y="106933"/>
            <a:ext cx="5994562" cy="657010"/>
            <a:chOff x="350837" y="255721"/>
            <a:chExt cx="6583613" cy="893705"/>
          </a:xfrm>
        </p:grpSpPr>
        <p:sp>
          <p:nvSpPr>
            <p:cNvPr id="5" name="Rectangle 4"/>
            <p:cNvSpPr/>
            <p:nvPr/>
          </p:nvSpPr>
          <p:spPr bwMode="auto">
            <a:xfrm>
              <a:off x="350837" y="255721"/>
              <a:ext cx="6583613" cy="893705"/>
            </a:xfrm>
            <a:prstGeom prst="rect">
              <a:avLst/>
            </a:prstGeom>
            <a:solidFill>
              <a:srgbClr val="96ACC9">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34287" tIns="34287" rIns="34287" bIns="34287" numCol="1" spcCol="0" rtlCol="0" fromWordArt="0" anchor="b" anchorCtr="0" forceAA="0" compatLnSpc="1">
              <a:prstTxWarp prst="textNoShape">
                <a:avLst/>
              </a:prstTxWarp>
              <a:noAutofit/>
            </a:bodyPr>
            <a:lstStyle/>
            <a:p>
              <a:pPr defTabSz="685532" fontAlgn="base">
                <a:spcBef>
                  <a:spcPct val="0"/>
                </a:spcBef>
                <a:spcAft>
                  <a:spcPct val="0"/>
                </a:spcAft>
              </a:pPr>
              <a:endParaRPr lang="en-US" sz="809" kern="0" spc="-53"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4" name="Title 1"/>
            <p:cNvSpPr txBox="1">
              <a:spLocks/>
            </p:cNvSpPr>
            <p:nvPr/>
          </p:nvSpPr>
          <p:spPr>
            <a:xfrm>
              <a:off x="469499" y="342738"/>
              <a:ext cx="6232644" cy="726978"/>
            </a:xfrm>
            <a:prstGeom prst="rect">
              <a:avLst/>
            </a:prstGeom>
          </p:spPr>
          <p:txBody>
            <a:bodyPr vert="horz" lIns="68567" tIns="34283" rIns="68567" bIns="34283"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pPr defTabSz="672358"/>
              <a:r>
                <a:rPr lang="en-US" sz="3601" spc="-37" dirty="0">
                  <a:solidFill>
                    <a:schemeClr val="bg1"/>
                  </a:solidFill>
                  <a:cs typeface="Segoe UI Light" panose="020B0502040204020203" pitchFamily="34" charset="0"/>
                </a:rPr>
                <a:t>Tip # 8: It’s about support</a:t>
              </a:r>
            </a:p>
          </p:txBody>
        </p:sp>
      </p:grpSp>
    </p:spTree>
    <p:extLst>
      <p:ext uri="{BB962C8B-B14F-4D97-AF65-F5344CB8AC3E}">
        <p14:creationId xmlns:p14="http://schemas.microsoft.com/office/powerpoint/2010/main" val="8018082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takes a village</a:t>
            </a:r>
          </a:p>
        </p:txBody>
      </p:sp>
      <p:grpSp>
        <p:nvGrpSpPr>
          <p:cNvPr id="2" name="Group 1"/>
          <p:cNvGrpSpPr/>
          <p:nvPr/>
        </p:nvGrpSpPr>
        <p:grpSpPr>
          <a:xfrm>
            <a:off x="6263443" y="980433"/>
            <a:ext cx="2484430" cy="3595709"/>
            <a:chOff x="-312652" y="2458349"/>
            <a:chExt cx="3991520" cy="5393994"/>
          </a:xfrm>
        </p:grpSpPr>
        <p:sp>
          <p:nvSpPr>
            <p:cNvPr id="18" name="Rectangle 17"/>
            <p:cNvSpPr/>
            <p:nvPr/>
          </p:nvSpPr>
          <p:spPr>
            <a:xfrm>
              <a:off x="-312652" y="2458349"/>
              <a:ext cx="3991520" cy="288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868" defTabSz="672358"/>
              <a:r>
                <a:rPr lang="en-US" sz="3000" kern="0" dirty="0">
                  <a:solidFill>
                    <a:sysClr val="windowText" lastClr="000000"/>
                  </a:solidFill>
                  <a:latin typeface="+mj-lt"/>
                </a:rPr>
                <a:t>Make sure the help desk is prepared</a:t>
              </a:r>
            </a:p>
          </p:txBody>
        </p:sp>
        <p:pic>
          <p:nvPicPr>
            <p:cNvPr id="17" name="Picture 12" descr="C:\Users\Susan Hanley\AppData\Local\Microsoft\Windows\Temporary Internet Files\Content.IE5\HY67SY3J\MC900078811[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828" y="5456028"/>
              <a:ext cx="2349542" cy="23963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36708" y="963686"/>
            <a:ext cx="2578996" cy="3446650"/>
            <a:chOff x="444500" y="1065000"/>
            <a:chExt cx="4062000" cy="5068751"/>
          </a:xfrm>
        </p:grpSpPr>
        <p:grpSp>
          <p:nvGrpSpPr>
            <p:cNvPr id="6" name="Group 5"/>
            <p:cNvGrpSpPr/>
            <p:nvPr/>
          </p:nvGrpSpPr>
          <p:grpSpPr>
            <a:xfrm>
              <a:off x="444500" y="3825359"/>
              <a:ext cx="3932824" cy="2308392"/>
              <a:chOff x="656979" y="4225630"/>
              <a:chExt cx="3932824" cy="2308392"/>
            </a:xfrm>
          </p:grpSpPr>
          <p:grpSp>
            <p:nvGrpSpPr>
              <p:cNvPr id="25" name="Group 24"/>
              <p:cNvGrpSpPr/>
              <p:nvPr/>
            </p:nvGrpSpPr>
            <p:grpSpPr>
              <a:xfrm>
                <a:off x="656979" y="4225630"/>
                <a:ext cx="3892174" cy="2308392"/>
                <a:chOff x="784182" y="5489770"/>
                <a:chExt cx="2919130" cy="2308720"/>
              </a:xfrm>
            </p:grpSpPr>
            <p:sp>
              <p:nvSpPr>
                <p:cNvPr id="21" name="Rectangle 20"/>
                <p:cNvSpPr/>
                <p:nvPr/>
              </p:nvSpPr>
              <p:spPr>
                <a:xfrm>
                  <a:off x="784182" y="5489770"/>
                  <a:ext cx="2686051" cy="2308720"/>
                </a:xfrm>
                <a:prstGeom prst="rect">
                  <a:avLst/>
                </a:prstGeom>
              </p:spPr>
              <p:txBody>
                <a:bodyPr wrap="square">
                  <a:spAutoFit/>
                </a:bodyPr>
                <a:lstStyle/>
                <a:p>
                  <a:pPr marL="0" lvl="1" indent="-342878" defTabSz="672358">
                    <a:buFont typeface="Wingdings" pitchFamily="2" charset="2"/>
                    <a:buChar char="§"/>
                  </a:pPr>
                  <a:r>
                    <a:rPr lang="en-US" sz="2400" kern="0" dirty="0">
                      <a:solidFill>
                        <a:sysClr val="windowText" lastClr="000000"/>
                      </a:solidFill>
                      <a:latin typeface="+mj-lt"/>
                      <a:ea typeface="Segoe UI" pitchFamily="34" charset="0"/>
                      <a:cs typeface="Segoe UI Light" panose="020B0502040204020203" pitchFamily="34" charset="0"/>
                    </a:rPr>
                    <a:t>Pilot team</a:t>
                  </a:r>
                </a:p>
                <a:p>
                  <a:pPr marL="0" lvl="1" indent="-342878" defTabSz="672358">
                    <a:buFont typeface="Wingdings" pitchFamily="2" charset="2"/>
                    <a:buChar char="§"/>
                  </a:pPr>
                  <a:r>
                    <a:rPr lang="en-US" sz="2400" kern="0" dirty="0">
                      <a:solidFill>
                        <a:sysClr val="windowText" lastClr="000000"/>
                      </a:solidFill>
                      <a:latin typeface="+mj-lt"/>
                      <a:ea typeface="Segoe UI" pitchFamily="34" charset="0"/>
                      <a:cs typeface="Segoe UI Light" panose="020B0502040204020203" pitchFamily="34" charset="0"/>
                    </a:rPr>
                    <a:t>Volunteers</a:t>
                  </a:r>
                </a:p>
                <a:p>
                  <a:pPr marL="0" lvl="1" indent="-342878" defTabSz="672358">
                    <a:buFont typeface="Wingdings" pitchFamily="2" charset="2"/>
                    <a:buChar char="§"/>
                  </a:pPr>
                  <a:r>
                    <a:rPr lang="en-US" sz="2400" kern="0" dirty="0">
                      <a:solidFill>
                        <a:sysClr val="windowText" lastClr="000000"/>
                      </a:solidFill>
                      <a:latin typeface="+mj-lt"/>
                      <a:ea typeface="Segoe UI" pitchFamily="34" charset="0"/>
                      <a:cs typeface="Segoe UI Light" panose="020B0502040204020203" pitchFamily="34" charset="0"/>
                    </a:rPr>
                    <a:t>Employee advocates</a:t>
                  </a:r>
                </a:p>
              </p:txBody>
            </p:sp>
            <p:grpSp>
              <p:nvGrpSpPr>
                <p:cNvPr id="22" name="Group 21"/>
                <p:cNvGrpSpPr/>
                <p:nvPr/>
              </p:nvGrpSpPr>
              <p:grpSpPr>
                <a:xfrm>
                  <a:off x="3003109" y="5687542"/>
                  <a:ext cx="700203" cy="1208390"/>
                  <a:chOff x="-470894" y="6201372"/>
                  <a:chExt cx="766422" cy="1336202"/>
                </a:xfrm>
              </p:grpSpPr>
              <p:pic>
                <p:nvPicPr>
                  <p:cNvPr id="23" name="Picture 2" descr="C:\Users\Susan Hanley\AppData\Local\Microsoft\Windows\Temporary Internet Files\Content.IE5\D7Q34RJX\MC90011134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894" y="6201372"/>
                    <a:ext cx="766422" cy="3899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Susan Hanley\AppData\Local\Microsoft\Windows\Temporary Internet Files\Content.IE5\AFNY2J59\MC900445027[1].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455766" y="6591314"/>
                    <a:ext cx="707967" cy="94626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 name="Picture 4"/>
              <p:cNvPicPr>
                <a:picLocks noChangeAspect="1"/>
              </p:cNvPicPr>
              <p:nvPr/>
            </p:nvPicPr>
            <p:blipFill>
              <a:blip r:embed="rId7" cstate="email">
                <a:extLst>
                  <a:ext uri="{BEBA8EAE-BF5A-486C-A8C5-ECC9F3942E4B}">
                    <a14:imgProps xmlns:a14="http://schemas.microsoft.com/office/drawing/2010/main">
                      <a14:imgLayer r:embed="rId8">
                        <a14:imgEffect>
                          <a14:backgroundRemoval t="9961" b="89844" l="391" r="89844">
                            <a14:foregroundMark x1="73145" y1="88086" x2="391" y2="88574"/>
                          </a14:backgroundRemoval>
                        </a14:imgEffect>
                      </a14:imgLayer>
                    </a14:imgProps>
                  </a:ext>
                  <a:ext uri="{28A0092B-C50C-407E-A947-70E740481C1C}">
                    <a14:useLocalDpi xmlns:a14="http://schemas.microsoft.com/office/drawing/2010/main"/>
                  </a:ext>
                </a:extLst>
              </a:blip>
              <a:stretch>
                <a:fillRect/>
              </a:stretch>
            </p:blipFill>
            <p:spPr>
              <a:xfrm>
                <a:off x="3698790" y="5500974"/>
                <a:ext cx="891013" cy="891013"/>
              </a:xfrm>
              <a:prstGeom prst="rect">
                <a:avLst/>
              </a:prstGeom>
            </p:spPr>
          </p:pic>
        </p:grpSp>
        <p:sp>
          <p:nvSpPr>
            <p:cNvPr id="26" name="Rectangle 25"/>
            <p:cNvSpPr/>
            <p:nvPr/>
          </p:nvSpPr>
          <p:spPr>
            <a:xfrm>
              <a:off x="444500" y="1065000"/>
              <a:ext cx="4062000" cy="2810221"/>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868" defTabSz="672358"/>
              <a:r>
                <a:rPr lang="en-US" sz="3000" kern="0" dirty="0">
                  <a:solidFill>
                    <a:sysClr val="windowText" lastClr="000000"/>
                  </a:solidFill>
                  <a:latin typeface="+mj-lt"/>
                </a:rPr>
                <a:t>Seed the organization with evangelists</a:t>
              </a:r>
            </a:p>
          </p:txBody>
        </p:sp>
      </p:grpSp>
      <p:grpSp>
        <p:nvGrpSpPr>
          <p:cNvPr id="8" name="Group 7"/>
          <p:cNvGrpSpPr/>
          <p:nvPr/>
        </p:nvGrpSpPr>
        <p:grpSpPr>
          <a:xfrm>
            <a:off x="3160147" y="963685"/>
            <a:ext cx="2858812" cy="4185313"/>
            <a:chOff x="4231057" y="1026734"/>
            <a:chExt cx="4502722" cy="6155050"/>
          </a:xfrm>
        </p:grpSpPr>
        <p:sp>
          <p:nvSpPr>
            <p:cNvPr id="32" name="Rectangle 31"/>
            <p:cNvSpPr/>
            <p:nvPr/>
          </p:nvSpPr>
          <p:spPr>
            <a:xfrm>
              <a:off x="4231057" y="3787092"/>
              <a:ext cx="4303342" cy="3394692"/>
            </a:xfrm>
            <a:prstGeom prst="rect">
              <a:avLst/>
            </a:prstGeom>
          </p:spPr>
          <p:txBody>
            <a:bodyPr wrap="square">
              <a:spAutoFit/>
            </a:bodyPr>
            <a:lstStyle/>
            <a:p>
              <a:pPr marL="0" lvl="1" indent="-342878" defTabSz="672358">
                <a:buFont typeface="Wingdings" pitchFamily="2" charset="2"/>
                <a:buChar char="§"/>
              </a:pPr>
              <a:r>
                <a:rPr lang="en-US" sz="2400" kern="0" dirty="0">
                  <a:solidFill>
                    <a:sysClr val="windowText" lastClr="000000"/>
                  </a:solidFill>
                  <a:latin typeface="+mj-lt"/>
                  <a:ea typeface="Segoe UI" pitchFamily="34" charset="0"/>
                  <a:cs typeface="Segoe UI Light" panose="020B0502040204020203" pitchFamily="34" charset="0"/>
                </a:rPr>
                <a:t>Office Hours</a:t>
              </a:r>
            </a:p>
            <a:p>
              <a:pPr marL="0" lvl="1" indent="-342878" defTabSz="672358">
                <a:buFont typeface="Wingdings" pitchFamily="2" charset="2"/>
                <a:buChar char="§"/>
              </a:pPr>
              <a:r>
                <a:rPr lang="en-US" sz="2400" kern="0" dirty="0">
                  <a:solidFill>
                    <a:sysClr val="windowText" lastClr="000000"/>
                  </a:solidFill>
                  <a:latin typeface="+mj-lt"/>
                  <a:ea typeface="Segoe UI" pitchFamily="34" charset="0"/>
                  <a:cs typeface="Segoe UI Light" panose="020B0502040204020203" pitchFamily="34" charset="0"/>
                </a:rPr>
                <a:t>Center of Excellence</a:t>
              </a:r>
            </a:p>
            <a:p>
              <a:pPr marL="0" lvl="1" indent="-342878" defTabSz="672358">
                <a:buFont typeface="Wingdings" pitchFamily="2" charset="2"/>
                <a:buChar char="§"/>
              </a:pPr>
              <a:r>
                <a:rPr lang="en-US" sz="2400" kern="0" dirty="0">
                  <a:solidFill>
                    <a:sysClr val="windowText" lastClr="000000"/>
                  </a:solidFill>
                  <a:latin typeface="+mj-lt"/>
                  <a:ea typeface="Segoe UI" pitchFamily="34" charset="0"/>
                  <a:cs typeface="Segoe UI Light" panose="020B0502040204020203" pitchFamily="34" charset="0"/>
                </a:rPr>
                <a:t>(Just-in-Time) Training and Documentation</a:t>
              </a:r>
            </a:p>
          </p:txBody>
        </p:sp>
        <p:pic>
          <p:nvPicPr>
            <p:cNvPr id="37"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65326" y="3990116"/>
              <a:ext cx="964322" cy="13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231057" y="1026734"/>
              <a:ext cx="4502722" cy="2821021"/>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868" defTabSz="672358"/>
              <a:r>
                <a:rPr lang="en-US" sz="3000" kern="0" dirty="0">
                  <a:solidFill>
                    <a:sysClr val="windowText" lastClr="000000"/>
                  </a:solidFill>
                  <a:latin typeface="+mj-lt"/>
                </a:rPr>
                <a:t>Plan ongoing support</a:t>
              </a:r>
            </a:p>
          </p:txBody>
        </p:sp>
      </p:grpSp>
    </p:spTree>
    <p:extLst>
      <p:ext uri="{BB962C8B-B14F-4D97-AF65-F5344CB8AC3E}">
        <p14:creationId xmlns:p14="http://schemas.microsoft.com/office/powerpoint/2010/main" val="3449245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29" dirty="0"/>
              <a:t>You are not alone – lots of help from Microsoft: fasttrack.office.com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4906" y="1428821"/>
            <a:ext cx="6683981" cy="3317272"/>
          </a:xfrm>
          <a:prstGeom prst="rect">
            <a:avLst/>
          </a:prstGeom>
        </p:spPr>
      </p:pic>
    </p:spTree>
    <p:extLst>
      <p:ext uri="{BB962C8B-B14F-4D97-AF65-F5344CB8AC3E}">
        <p14:creationId xmlns:p14="http://schemas.microsoft.com/office/powerpoint/2010/main" val="16344133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Planning Tool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213" y="1025435"/>
            <a:ext cx="7128914" cy="3854327"/>
          </a:xfrm>
          <a:prstGeom prst="rect">
            <a:avLst/>
          </a:prstGeom>
        </p:spPr>
      </p:pic>
      <p:sp>
        <p:nvSpPr>
          <p:cNvPr id="5" name="TextBox 4"/>
          <p:cNvSpPr txBox="1"/>
          <p:nvPr/>
        </p:nvSpPr>
        <p:spPr>
          <a:xfrm>
            <a:off x="5782160" y="323973"/>
            <a:ext cx="3092632" cy="461669"/>
          </a:xfrm>
          <a:prstGeom prst="rect">
            <a:avLst/>
          </a:prstGeom>
          <a:noFill/>
        </p:spPr>
        <p:txBody>
          <a:bodyPr wrap="square" lIns="134464" tIns="107571" rIns="134464" bIns="107571" rtlCol="0">
            <a:spAutoFit/>
          </a:bodyPr>
          <a:lstStyle/>
          <a:p>
            <a:pPr defTabSz="672358">
              <a:lnSpc>
                <a:spcPct val="90000"/>
              </a:lnSpc>
              <a:spcAft>
                <a:spcPts val="441"/>
              </a:spcAft>
            </a:pPr>
            <a:r>
              <a:rPr lang="en-US" sz="1765" kern="0" dirty="0">
                <a:gradFill>
                  <a:gsLst>
                    <a:gs pos="2917">
                      <a:schemeClr val="tx1"/>
                    </a:gs>
                    <a:gs pos="30000">
                      <a:schemeClr val="tx1"/>
                    </a:gs>
                  </a:gsLst>
                  <a:lin ang="5400000" scaled="0"/>
                </a:gradFill>
              </a:rPr>
              <a:t>fasttrack.office.com</a:t>
            </a:r>
          </a:p>
        </p:txBody>
      </p:sp>
    </p:spTree>
    <p:extLst>
      <p:ext uri="{BB962C8B-B14F-4D97-AF65-F5344CB8AC3E}">
        <p14:creationId xmlns:p14="http://schemas.microsoft.com/office/powerpoint/2010/main" val="25722794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san Hanley\AppData\Local\Microsoft\Windows\Temporary Internet Files\Content.IE5\AGA0BCUA\MP900431163[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9" y="2349"/>
            <a:ext cx="9143351" cy="51478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56759" y="4252528"/>
            <a:ext cx="6098383" cy="534440"/>
          </a:xfrm>
          <a:prstGeom prst="rect">
            <a:avLst/>
          </a:prstGeom>
          <a:solidFill>
            <a:srgbClr val="EA7E98">
              <a:alpha val="80000"/>
            </a:srgbClr>
          </a:solidFill>
        </p:spPr>
        <p:txBody>
          <a:bodyPr vert="horz" lIns="68567" tIns="34283" rIns="68567" bIns="34283"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pPr defTabSz="672358"/>
            <a:r>
              <a:rPr lang="en-US" sz="3601" spc="-37" dirty="0">
                <a:solidFill>
                  <a:schemeClr val="bg1"/>
                </a:solidFill>
                <a:cs typeface="Segoe UI Light" panose="020B0502040204020203" pitchFamily="34" charset="0"/>
              </a:rPr>
              <a:t>Tip # 9: Don’t forget the fun!</a:t>
            </a:r>
          </a:p>
        </p:txBody>
      </p:sp>
    </p:spTree>
    <p:extLst>
      <p:ext uri="{BB962C8B-B14F-4D97-AF65-F5344CB8AC3E}">
        <p14:creationId xmlns:p14="http://schemas.microsoft.com/office/powerpoint/2010/main" val="23210882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718742" y="4770354"/>
            <a:ext cx="2081758" cy="258499"/>
          </a:xfrm>
          <a:prstGeom prst="rect">
            <a:avLst/>
          </a:prstGeom>
        </p:spPr>
        <p:txBody>
          <a:bodyPr/>
          <a:lstStyle/>
          <a:p>
            <a:pPr defTabSz="672358"/>
            <a:fld id="{EA7C8D44-3667-46F6-9772-CC52308E2A7F}" type="slidenum">
              <a:rPr lang="en-US" sz="1324" kern="0">
                <a:solidFill>
                  <a:sysClr val="windowText" lastClr="000000"/>
                </a:solidFill>
              </a:rPr>
              <a:pPr defTabSz="672358"/>
              <a:t>4</a:t>
            </a:fld>
            <a:endParaRPr lang="en-US" sz="1324" kern="0">
              <a:solidFill>
                <a:sysClr val="windowText" lastClr="000000"/>
              </a:solidFill>
            </a:endParaRPr>
          </a:p>
        </p:txBody>
      </p:sp>
      <p:sp>
        <p:nvSpPr>
          <p:cNvPr id="3" name="Rectangle 2"/>
          <p:cNvSpPr/>
          <p:nvPr/>
        </p:nvSpPr>
        <p:spPr>
          <a:xfrm>
            <a:off x="649" y="365"/>
            <a:ext cx="3218922" cy="5142770"/>
          </a:xfrm>
          <a:prstGeom prst="rect">
            <a:avLst/>
          </a:prstGeom>
          <a:solidFill>
            <a:srgbClr val="323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endParaRPr lang="en-US" sz="1350" kern="0">
              <a:solidFill>
                <a:sysClr val="windowText" lastClr="000000"/>
              </a:solidFill>
            </a:endParaRPr>
          </a:p>
        </p:txBody>
      </p:sp>
      <p:sp>
        <p:nvSpPr>
          <p:cNvPr id="2" name="Title 1"/>
          <p:cNvSpPr>
            <a:spLocks noGrp="1"/>
          </p:cNvSpPr>
          <p:nvPr>
            <p:ph type="title" idx="4294967295"/>
          </p:nvPr>
        </p:nvSpPr>
        <p:spPr>
          <a:xfrm>
            <a:off x="172074" y="286074"/>
            <a:ext cx="2914236" cy="2114250"/>
          </a:xfrm>
        </p:spPr>
        <p:txBody>
          <a:bodyPr/>
          <a:lstStyle/>
          <a:p>
            <a:r>
              <a:rPr lang="en-US" dirty="0">
                <a:solidFill>
                  <a:schemeClr val="bg1"/>
                </a:solidFill>
              </a:rPr>
              <a:t>But wait, then why are we here?</a:t>
            </a:r>
          </a:p>
        </p:txBody>
      </p:sp>
      <p:grpSp>
        <p:nvGrpSpPr>
          <p:cNvPr id="10" name="Group 9"/>
          <p:cNvGrpSpPr/>
          <p:nvPr/>
        </p:nvGrpSpPr>
        <p:grpSpPr>
          <a:xfrm>
            <a:off x="196860" y="364"/>
            <a:ext cx="8946857" cy="5142770"/>
            <a:chOff x="261651" y="-67516"/>
            <a:chExt cx="11930834" cy="685800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2990" y="-67516"/>
              <a:ext cx="7899495" cy="6858000"/>
            </a:xfrm>
            <a:prstGeom prst="rect">
              <a:avLst/>
            </a:prstGeom>
          </p:spPr>
        </p:pic>
        <p:sp>
          <p:nvSpPr>
            <p:cNvPr id="9" name="Title 1"/>
            <p:cNvSpPr txBox="1">
              <a:spLocks/>
            </p:cNvSpPr>
            <p:nvPr/>
          </p:nvSpPr>
          <p:spPr>
            <a:xfrm>
              <a:off x="261651" y="5486400"/>
              <a:ext cx="3886200" cy="1143000"/>
            </a:xfrm>
            <a:prstGeom prst="rect">
              <a:avLst/>
            </a:prstGeom>
          </p:spPr>
          <p:txBody>
            <a:bodyPr vert="horz" anchor="ctr" anchorCtr="0">
              <a:noAutofit/>
            </a:bodyPr>
            <a:lstStyle>
              <a:lvl1pPr algn="l" rtl="0" eaLnBrk="1" latinLnBrk="0" hangingPunct="1">
                <a:spcBef>
                  <a:spcPct val="0"/>
                </a:spcBef>
                <a:buNone/>
                <a:defRPr kumimoji="0" sz="3600" kern="1200">
                  <a:solidFill>
                    <a:schemeClr val="tx2"/>
                  </a:solidFill>
                  <a:latin typeface="Segoe UI" pitchFamily="34" charset="0"/>
                  <a:ea typeface="Segoe UI" pitchFamily="34" charset="0"/>
                  <a:cs typeface="Segoe UI" pitchFamily="34" charset="0"/>
                </a:defRPr>
              </a:lvl1pPr>
            </a:lstStyle>
            <a:p>
              <a:pPr algn="r" defTabSz="672358"/>
              <a:r>
                <a:rPr lang="en-US" b="1" dirty="0">
                  <a:solidFill>
                    <a:schemeClr val="bg1"/>
                  </a:solidFill>
                </a:rPr>
                <a:t>RESULTS</a:t>
              </a:r>
            </a:p>
          </p:txBody>
        </p:sp>
      </p:grpSp>
      <p:grpSp>
        <p:nvGrpSpPr>
          <p:cNvPr id="5" name="Group 4"/>
          <p:cNvGrpSpPr/>
          <p:nvPr/>
        </p:nvGrpSpPr>
        <p:grpSpPr>
          <a:xfrm>
            <a:off x="3361840" y="171791"/>
            <a:ext cx="5512952" cy="534439"/>
            <a:chOff x="4572335" y="233151"/>
            <a:chExt cx="7497998" cy="726874"/>
          </a:xfrm>
        </p:grpSpPr>
        <p:sp>
          <p:nvSpPr>
            <p:cNvPr id="11" name="Rectangle 10"/>
            <p:cNvSpPr/>
            <p:nvPr/>
          </p:nvSpPr>
          <p:spPr bwMode="auto">
            <a:xfrm>
              <a:off x="4572335" y="250456"/>
              <a:ext cx="7438366" cy="709568"/>
            </a:xfrm>
            <a:prstGeom prst="rect">
              <a:avLst/>
            </a:prstGeom>
            <a:solidFill>
              <a:srgbClr val="32373D">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34287" tIns="34287" rIns="34287" bIns="34287" numCol="1" spcCol="0" rtlCol="0" fromWordArt="0" anchor="b" anchorCtr="0" forceAA="0" compatLnSpc="1">
              <a:prstTxWarp prst="textNoShape">
                <a:avLst/>
              </a:prstTxWarp>
              <a:noAutofit/>
            </a:bodyPr>
            <a:lstStyle/>
            <a:p>
              <a:pPr defTabSz="685532" fontAlgn="base">
                <a:spcBef>
                  <a:spcPct val="0"/>
                </a:spcBef>
                <a:spcAft>
                  <a:spcPct val="0"/>
                </a:spcAft>
              </a:pPr>
              <a:endParaRPr lang="en-US" sz="809" kern="0" spc="-53"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12" name="Title 1"/>
            <p:cNvSpPr txBox="1">
              <a:spLocks/>
            </p:cNvSpPr>
            <p:nvPr/>
          </p:nvSpPr>
          <p:spPr>
            <a:xfrm>
              <a:off x="4616457" y="233151"/>
              <a:ext cx="7453876" cy="726874"/>
            </a:xfrm>
            <a:prstGeom prst="rect">
              <a:avLst/>
            </a:prstGeom>
          </p:spPr>
          <p:txBody>
            <a:bodyPr vert="horz" lIns="68567" tIns="34283" rIns="68567" bIns="34283" rtlCol="0" anchor="b">
              <a:normAutofit fontScale="92500"/>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pPr defTabSz="672358"/>
              <a:r>
                <a:rPr lang="en-US" sz="2940" spc="-37" dirty="0">
                  <a:solidFill>
                    <a:schemeClr val="bg1"/>
                  </a:solidFill>
                  <a:cs typeface="Segoe UI Light" panose="020B0502040204020203" pitchFamily="34" charset="0"/>
                </a:rPr>
                <a:t>Tip # 1: Adoption is not the end game</a:t>
              </a:r>
            </a:p>
          </p:txBody>
        </p:sp>
      </p:grpSp>
    </p:spTree>
    <p:extLst>
      <p:ext uri="{BB962C8B-B14F-4D97-AF65-F5344CB8AC3E}">
        <p14:creationId xmlns:p14="http://schemas.microsoft.com/office/powerpoint/2010/main" val="36531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1930" y="892121"/>
            <a:ext cx="8740142" cy="2583271"/>
          </a:xfrm>
        </p:spPr>
        <p:txBody>
          <a:bodyPr/>
          <a:lstStyle/>
          <a:p>
            <a:r>
              <a:rPr lang="en-US" dirty="0"/>
              <a:t>Scavenger Hunt</a:t>
            </a:r>
          </a:p>
          <a:p>
            <a:r>
              <a:rPr lang="en-US" dirty="0"/>
              <a:t>Points, Badges, Prizes</a:t>
            </a:r>
          </a:p>
          <a:p>
            <a:r>
              <a:rPr lang="en-US" dirty="0"/>
              <a:t>Five for Five</a:t>
            </a:r>
          </a:p>
          <a:p>
            <a:r>
              <a:rPr lang="en-US" dirty="0"/>
              <a:t>“Profile Week”</a:t>
            </a:r>
          </a:p>
          <a:p>
            <a:r>
              <a:rPr lang="en-US" dirty="0"/>
              <a:t>FOOD!</a:t>
            </a:r>
          </a:p>
        </p:txBody>
      </p:sp>
      <p:sp>
        <p:nvSpPr>
          <p:cNvPr id="2" name="Title 1"/>
          <p:cNvSpPr>
            <a:spLocks noGrp="1"/>
          </p:cNvSpPr>
          <p:nvPr>
            <p:ph type="title"/>
          </p:nvPr>
        </p:nvSpPr>
        <p:spPr/>
        <p:txBody>
          <a:bodyPr/>
          <a:lstStyle/>
          <a:p>
            <a:r>
              <a:rPr lang="en-US"/>
              <a:t>Incentives and rewards help kick-start</a:t>
            </a:r>
            <a:endParaRPr lang="en-US" dirty="0"/>
          </a:p>
        </p:txBody>
      </p:sp>
    </p:spTree>
    <p:extLst>
      <p:ext uri="{BB962C8B-B14F-4D97-AF65-F5344CB8AC3E}">
        <p14:creationId xmlns:p14="http://schemas.microsoft.com/office/powerpoint/2010/main" val="1138469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People-based scavenger hunt</a:t>
            </a:r>
          </a:p>
        </p:txBody>
      </p:sp>
      <p:sp>
        <p:nvSpPr>
          <p:cNvPr id="3" name="Rectangle 2"/>
          <p:cNvSpPr/>
          <p:nvPr/>
        </p:nvSpPr>
        <p:spPr>
          <a:xfrm>
            <a:off x="538133" y="4588684"/>
            <a:ext cx="7151317" cy="499689"/>
          </a:xfrm>
          <a:prstGeom prst="rect">
            <a:avLst/>
          </a:prstGeom>
        </p:spPr>
        <p:txBody>
          <a:bodyPr wrap="none">
            <a:spAutoFit/>
          </a:bodyPr>
          <a:lstStyle/>
          <a:p>
            <a:pPr defTabSz="672358"/>
            <a:r>
              <a:rPr lang="en-US" sz="2647" kern="0" dirty="0">
                <a:solidFill>
                  <a:sysClr val="windowText" lastClr="000000"/>
                </a:solidFill>
                <a:latin typeface="+mj-lt"/>
              </a:rPr>
              <a:t>https://www.thoughtfarmer.com/blog/pennstate/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9286" y="1439526"/>
            <a:ext cx="1967947" cy="26017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71" y="1092665"/>
            <a:ext cx="1964445" cy="260525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1543" y="1227128"/>
            <a:ext cx="2396495" cy="2919834"/>
          </a:xfrm>
          <a:prstGeom prst="rect">
            <a:avLst/>
          </a:prstGeom>
        </p:spPr>
      </p:pic>
    </p:spTree>
    <p:extLst>
      <p:ext uri="{BB962C8B-B14F-4D97-AF65-F5344CB8AC3E}">
        <p14:creationId xmlns:p14="http://schemas.microsoft.com/office/powerpoint/2010/main" val="219891758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with food</a:t>
            </a:r>
          </a:p>
        </p:txBody>
      </p:sp>
      <p:pic>
        <p:nvPicPr>
          <p:cNvPr id="5"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7143" l="0" r="100000">
                        <a14:foregroundMark x1="83036" y1="6857" x2="99107" y2="3429"/>
                        <a14:foregroundMark x1="96429" y1="6857" x2="97768" y2="24000"/>
                      </a14:backgroundRemoval>
                    </a14:imgEffect>
                  </a14:imgLayer>
                </a14:imgProps>
              </a:ext>
              <a:ext uri="{28A0092B-C50C-407E-A947-70E740481C1C}">
                <a14:useLocalDpi xmlns:a14="http://schemas.microsoft.com/office/drawing/2010/main"/>
              </a:ext>
            </a:extLst>
          </a:blip>
          <a:srcRect/>
          <a:stretch>
            <a:fillRect/>
          </a:stretch>
        </p:blipFill>
        <p:spPr bwMode="auto">
          <a:xfrm>
            <a:off x="8171890" y="246012"/>
            <a:ext cx="627114" cy="40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002146" y="1594387"/>
            <a:ext cx="2312698" cy="2058298"/>
            <a:chOff x="4078766" y="2125663"/>
            <a:chExt cx="3084034" cy="2744787"/>
          </a:xfrm>
        </p:grpSpPr>
        <p:sp>
          <p:nvSpPr>
            <p:cNvPr id="10" name="Rectangle 9"/>
            <p:cNvSpPr/>
            <p:nvPr/>
          </p:nvSpPr>
          <p:spPr bwMode="auto">
            <a:xfrm>
              <a:off x="4078766" y="2125663"/>
              <a:ext cx="3084034" cy="2744787"/>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defTabSz="672358"/>
              <a:r>
                <a:rPr lang="en-US" sz="2100" kern="0" dirty="0" err="1">
                  <a:solidFill>
                    <a:sysClr val="windowText" lastClr="000000"/>
                  </a:solidFill>
                  <a:latin typeface="+mj-lt"/>
                </a:rPr>
                <a:t>CollaBOOration</a:t>
              </a:r>
              <a:r>
                <a:rPr lang="en-US" sz="2100" kern="0" dirty="0">
                  <a:solidFill>
                    <a:sysClr val="windowText" lastClr="000000"/>
                  </a:solidFill>
                  <a:latin typeface="+mj-lt"/>
                </a:rPr>
                <a:t> - A Ghoulish Guide to Metadata</a:t>
              </a:r>
            </a:p>
          </p:txBody>
        </p:sp>
        <p:pic>
          <p:nvPicPr>
            <p:cNvPr id="1026" name="Picture 2" descr="C:\Program Files (x86)\Microsoft Office\MEDIA\CAGCAT10\j0305493.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3910" y="3855941"/>
              <a:ext cx="1261450" cy="895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16795" y="1594387"/>
            <a:ext cx="2728211" cy="2058298"/>
            <a:chOff x="364436" y="2125663"/>
            <a:chExt cx="3638130" cy="2744787"/>
          </a:xfrm>
        </p:grpSpPr>
        <p:sp>
          <p:nvSpPr>
            <p:cNvPr id="9" name="Rectangle 8"/>
            <p:cNvSpPr/>
            <p:nvPr/>
          </p:nvSpPr>
          <p:spPr bwMode="auto">
            <a:xfrm>
              <a:off x="364436" y="2125663"/>
              <a:ext cx="3638130" cy="27447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defTabSz="672358"/>
              <a:r>
                <a:rPr lang="en-US" sz="2100" kern="0" dirty="0" err="1">
                  <a:solidFill>
                    <a:sysClr val="windowText" lastClr="000000"/>
                  </a:solidFill>
                  <a:latin typeface="+mj-lt"/>
                </a:rPr>
                <a:t>SharePointoberfest</a:t>
              </a:r>
              <a:r>
                <a:rPr lang="en-US" sz="2100" kern="0" dirty="0">
                  <a:solidFill>
                    <a:sysClr val="windowText" lastClr="000000"/>
                  </a:solidFill>
                  <a:latin typeface="+mj-lt"/>
                </a:rPr>
                <a:t> - inebriate while you collaborate!</a:t>
              </a:r>
            </a:p>
            <a:p>
              <a:pPr defTabSz="699309" fontAlgn="base">
                <a:lnSpc>
                  <a:spcPct val="90000"/>
                </a:lnSpc>
                <a:spcBef>
                  <a:spcPct val="0"/>
                </a:spcBef>
                <a:spcAft>
                  <a:spcPct val="0"/>
                </a:spcAft>
              </a:pPr>
              <a:endParaRPr lang="en-US" sz="2100" kern="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27" name="Picture 3" descr="C:\Users\Susan Hanley\AppData\Local\Microsoft\Windows\Temporary Internet Files\Content.IE5\TDKUYVZX\MC900304929[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24937" y="3658073"/>
              <a:ext cx="854098" cy="10934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371987" y="1594387"/>
            <a:ext cx="3542798" cy="2198036"/>
            <a:chOff x="7239000" y="2125663"/>
            <a:chExt cx="4724400" cy="2931129"/>
          </a:xfrm>
        </p:grpSpPr>
        <p:sp>
          <p:nvSpPr>
            <p:cNvPr id="11" name="Rectangle 10"/>
            <p:cNvSpPr/>
            <p:nvPr/>
          </p:nvSpPr>
          <p:spPr bwMode="auto">
            <a:xfrm>
              <a:off x="7239000" y="2125663"/>
              <a:ext cx="4724400" cy="2744787"/>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defTabSz="672358"/>
              <a:r>
                <a:rPr lang="en-US" sz="2100" kern="0" dirty="0" err="1">
                  <a:solidFill>
                    <a:sysClr val="windowText" lastClr="000000"/>
                  </a:solidFill>
                  <a:latin typeface="+mj-lt"/>
                </a:rPr>
                <a:t>SharePointgiving</a:t>
              </a:r>
              <a:r>
                <a:rPr lang="en-US" sz="2100" kern="0" dirty="0">
                  <a:solidFill>
                    <a:sysClr val="windowText" lastClr="000000"/>
                  </a:solidFill>
                  <a:latin typeface="+mj-lt"/>
                </a:rPr>
                <a:t> – </a:t>
              </a:r>
            </a:p>
            <a:p>
              <a:pPr defTabSz="672358"/>
              <a:r>
                <a:rPr lang="en-US" sz="2100" kern="0" dirty="0">
                  <a:solidFill>
                    <a:sysClr val="windowText" lastClr="000000"/>
                  </a:solidFill>
                  <a:latin typeface="+mj-lt"/>
                </a:rPr>
                <a:t>Give thanks to document workflow and approval</a:t>
              </a:r>
            </a:p>
          </p:txBody>
        </p:sp>
        <p:pic>
          <p:nvPicPr>
            <p:cNvPr id="1030" name="Picture 6" descr="C:\Users\Susan Hanley\AppData\Local\Microsoft\Windows\Temporary Internet Files\Content.IE5\RL1T52UM\MC900444881[1].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0442273" y="3352800"/>
              <a:ext cx="1521127" cy="17039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965121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10" y="365"/>
            <a:ext cx="2890205" cy="5142770"/>
          </a:xfrm>
          <a:prstGeom prst="rect">
            <a:avLst/>
          </a:prstGeom>
          <a:solidFill>
            <a:srgbClr val="037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r>
              <a:rPr lang="en-US" sz="3600" kern="0" dirty="0">
                <a:solidFill>
                  <a:schemeClr val="bg1"/>
                </a:solidFill>
                <a:latin typeface="Segoe UI Light" panose="020B0502040204020203" pitchFamily="34" charset="0"/>
                <a:cs typeface="Segoe UI Light" panose="020B0502040204020203" pitchFamily="34" charset="0"/>
              </a:rPr>
              <a:t>Recognition and rewards must </a:t>
            </a:r>
          </a:p>
          <a:p>
            <a:pPr algn="ctr" defTabSz="685739"/>
            <a:r>
              <a:rPr lang="en-US" sz="3600" kern="0" dirty="0">
                <a:solidFill>
                  <a:schemeClr val="bg1"/>
                </a:solidFill>
                <a:latin typeface="Segoe UI Light" panose="020B0502040204020203" pitchFamily="34" charset="0"/>
                <a:cs typeface="Segoe UI Light" panose="020B0502040204020203" pitchFamily="34" charset="0"/>
              </a:rPr>
              <a:t>align with desired outcomes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2006" y="365"/>
            <a:ext cx="6342916" cy="5142770"/>
          </a:xfrm>
          <a:prstGeom prst="rect">
            <a:avLst/>
          </a:prstGeom>
        </p:spPr>
      </p:pic>
    </p:spTree>
    <p:extLst>
      <p:ext uri="{BB962C8B-B14F-4D97-AF65-F5344CB8AC3E}">
        <p14:creationId xmlns:p14="http://schemas.microsoft.com/office/powerpoint/2010/main" val="323476510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5901" y="365"/>
            <a:ext cx="6997451" cy="5142770"/>
          </a:xfrm>
          <a:prstGeom prst="rect">
            <a:avLst/>
          </a:prstGeom>
        </p:spPr>
      </p:pic>
      <p:sp>
        <p:nvSpPr>
          <p:cNvPr id="3" name="Rectangle 2"/>
          <p:cNvSpPr/>
          <p:nvPr/>
        </p:nvSpPr>
        <p:spPr>
          <a:xfrm>
            <a:off x="648" y="365"/>
            <a:ext cx="3764578" cy="5142770"/>
          </a:xfrm>
          <a:prstGeom prst="rect">
            <a:avLst/>
          </a:prstGeom>
          <a:solidFill>
            <a:srgbClr val="9E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r>
              <a:rPr lang="en-US" sz="3529" kern="0" dirty="0">
                <a:solidFill>
                  <a:sysClr val="windowText" lastClr="000000"/>
                </a:solidFill>
                <a:latin typeface="Segoe UI Light" panose="020B0502040204020203" pitchFamily="34" charset="0"/>
                <a:cs typeface="Segoe UI Light" panose="020B0502040204020203" pitchFamily="34" charset="0"/>
              </a:rPr>
              <a:t>Take a lesson from hockey – </a:t>
            </a:r>
          </a:p>
          <a:p>
            <a:pPr algn="ctr" defTabSz="685739"/>
            <a:r>
              <a:rPr lang="en-US" sz="3529" kern="0" dirty="0">
                <a:solidFill>
                  <a:sysClr val="windowText" lastClr="000000"/>
                </a:solidFill>
                <a:latin typeface="Segoe UI Light" panose="020B0502040204020203" pitchFamily="34" charset="0"/>
                <a:cs typeface="Segoe UI Light" panose="020B0502040204020203" pitchFamily="34" charset="0"/>
              </a:rPr>
              <a:t>don’t just track goals, also track and encourage assists</a:t>
            </a:r>
          </a:p>
        </p:txBody>
      </p:sp>
    </p:spTree>
    <p:extLst>
      <p:ext uri="{BB962C8B-B14F-4D97-AF65-F5344CB8AC3E}">
        <p14:creationId xmlns:p14="http://schemas.microsoft.com/office/powerpoint/2010/main" val="113529019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p:blipFill>
        <p:spPr bwMode="auto">
          <a:xfrm>
            <a:off x="650" y="-5103"/>
            <a:ext cx="9142236" cy="5147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90512" y="106933"/>
            <a:ext cx="6229497" cy="599116"/>
          </a:xfrm>
          <a:prstGeom prst="rect">
            <a:avLst/>
          </a:prstGeom>
          <a:solidFill>
            <a:srgbClr val="3D53A5">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45" tIns="34285" rIns="0" bIns="34285" numCol="1" rtlCol="0" anchor="ctr" anchorCtr="0" compatLnSpc="1">
            <a:prstTxWarp prst="textNoShape">
              <a:avLst/>
            </a:prstTxWarp>
          </a:bodyPr>
          <a:lstStyle/>
          <a:p>
            <a:pPr defTabSz="685532" fontAlgn="base">
              <a:spcBef>
                <a:spcPct val="0"/>
              </a:spcBef>
              <a:spcAft>
                <a:spcPct val="0"/>
              </a:spcAft>
            </a:pPr>
            <a:r>
              <a:rPr lang="en-US" sz="3000" kern="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Tip # 10: It’s about listening, and …</a:t>
            </a:r>
          </a:p>
        </p:txBody>
      </p:sp>
    </p:spTree>
    <p:extLst>
      <p:ext uri="{BB962C8B-B14F-4D97-AF65-F5344CB8AC3E}">
        <p14:creationId xmlns:p14="http://schemas.microsoft.com/office/powerpoint/2010/main" val="234817164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...allow users to provide feedback …</a:t>
            </a:r>
          </a:p>
        </p:txBody>
      </p:sp>
      <p:grpSp>
        <p:nvGrpSpPr>
          <p:cNvPr id="11" name="Group 10"/>
          <p:cNvGrpSpPr/>
          <p:nvPr/>
        </p:nvGrpSpPr>
        <p:grpSpPr>
          <a:xfrm>
            <a:off x="262894" y="971675"/>
            <a:ext cx="2331532" cy="3888733"/>
            <a:chOff x="-71431" y="1028700"/>
            <a:chExt cx="3610519" cy="5616410"/>
          </a:xfrm>
        </p:grpSpPr>
        <p:sp>
          <p:nvSpPr>
            <p:cNvPr id="4" name="Rectangle 3"/>
            <p:cNvSpPr/>
            <p:nvPr/>
          </p:nvSpPr>
          <p:spPr>
            <a:xfrm>
              <a:off x="-71431" y="1028700"/>
              <a:ext cx="3610519" cy="2350416"/>
            </a:xfrm>
            <a:prstGeom prst="rect">
              <a:avLst/>
            </a:prstGeom>
            <a:solidFill>
              <a:srgbClr val="1C3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r>
                <a:rPr lang="en-US" sz="3000" kern="0" dirty="0">
                  <a:solidFill>
                    <a:sysClr val="windowText" lastClr="000000"/>
                  </a:solidFill>
                  <a:latin typeface="+mj-lt"/>
                </a:rPr>
                <a:t>Feedback identifies challenges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92" y="3379116"/>
              <a:ext cx="3598975" cy="3265994"/>
            </a:xfrm>
            <a:prstGeom prst="rect">
              <a:avLst/>
            </a:prstGeom>
          </p:spPr>
        </p:pic>
      </p:grpSp>
      <p:grpSp>
        <p:nvGrpSpPr>
          <p:cNvPr id="12" name="Group 11"/>
          <p:cNvGrpSpPr/>
          <p:nvPr/>
        </p:nvGrpSpPr>
        <p:grpSpPr>
          <a:xfrm>
            <a:off x="2732912" y="971675"/>
            <a:ext cx="2244852" cy="3875193"/>
            <a:chOff x="3445513" y="1325743"/>
            <a:chExt cx="3260087" cy="5282961"/>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3639" t="14486" r="3929" b="4405"/>
            <a:stretch/>
          </p:blipFill>
          <p:spPr>
            <a:xfrm>
              <a:off x="3445513" y="3118273"/>
              <a:ext cx="3260086" cy="3490431"/>
            </a:xfrm>
            <a:prstGeom prst="rect">
              <a:avLst/>
            </a:prstGeom>
            <a:ln>
              <a:noFill/>
            </a:ln>
          </p:spPr>
        </p:pic>
        <p:sp>
          <p:nvSpPr>
            <p:cNvPr id="6" name="Rectangle 5"/>
            <p:cNvSpPr/>
            <p:nvPr/>
          </p:nvSpPr>
          <p:spPr>
            <a:xfrm>
              <a:off x="3445515" y="1325743"/>
              <a:ext cx="3260085" cy="1798457"/>
            </a:xfrm>
            <a:prstGeom prst="rect">
              <a:avLst/>
            </a:prstGeom>
            <a:solidFill>
              <a:srgbClr val="4A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r>
                <a:rPr lang="en-US" sz="3000" kern="0" dirty="0">
                  <a:solidFill>
                    <a:sysClr val="windowText" lastClr="000000"/>
                  </a:solidFill>
                  <a:latin typeface="+mj-lt"/>
                </a:rPr>
                <a:t>Ask for feedback-everywhere</a:t>
              </a:r>
            </a:p>
          </p:txBody>
        </p:sp>
      </p:grpSp>
      <p:grpSp>
        <p:nvGrpSpPr>
          <p:cNvPr id="13" name="Group 12"/>
          <p:cNvGrpSpPr/>
          <p:nvPr/>
        </p:nvGrpSpPr>
        <p:grpSpPr>
          <a:xfrm>
            <a:off x="5116253" y="971676"/>
            <a:ext cx="3855064" cy="3839751"/>
            <a:chOff x="6426711" y="1322846"/>
            <a:chExt cx="5598521" cy="5234646"/>
          </a:xfrm>
        </p:grpSpPr>
        <p:sp>
          <p:nvSpPr>
            <p:cNvPr id="9" name="Rectangle 8"/>
            <p:cNvSpPr/>
            <p:nvPr/>
          </p:nvSpPr>
          <p:spPr>
            <a:xfrm>
              <a:off x="6426711" y="1322846"/>
              <a:ext cx="5598521" cy="1798394"/>
            </a:xfrm>
            <a:prstGeom prst="rect">
              <a:avLst/>
            </a:prstGeom>
            <a:solidFill>
              <a:srgbClr val="5C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2358"/>
              <a:r>
                <a:rPr lang="en-US" sz="3000" kern="0" dirty="0">
                  <a:solidFill>
                    <a:sysClr val="windowText" lastClr="000000"/>
                  </a:solidFill>
                  <a:latin typeface="+mj-lt"/>
                </a:rPr>
                <a:t>Conduct </a:t>
              </a:r>
            </a:p>
            <a:p>
              <a:pPr algn="ctr" defTabSz="672358"/>
              <a:r>
                <a:rPr lang="en-US" sz="3000" kern="0" dirty="0">
                  <a:solidFill>
                    <a:sysClr val="windowText" lastClr="000000"/>
                  </a:solidFill>
                  <a:latin typeface="+mj-lt"/>
                </a:rPr>
                <a:t>usability tests, </a:t>
              </a:r>
            </a:p>
            <a:p>
              <a:pPr algn="ctr" defTabSz="672358"/>
              <a:r>
                <a:rPr lang="en-US" sz="3000" kern="0" dirty="0">
                  <a:solidFill>
                    <a:sysClr val="windowText" lastClr="000000"/>
                  </a:solidFill>
                  <a:latin typeface="+mj-lt"/>
                </a:rPr>
                <a:t>LISTEN and OBSERVE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6712" y="3115377"/>
              <a:ext cx="5598520" cy="3442115"/>
            </a:xfrm>
            <a:prstGeom prst="rect">
              <a:avLst/>
            </a:prstGeom>
          </p:spPr>
        </p:pic>
      </p:grpSp>
    </p:spTree>
    <p:extLst>
      <p:ext uri="{BB962C8B-B14F-4D97-AF65-F5344CB8AC3E}">
        <p14:creationId xmlns:p14="http://schemas.microsoft.com/office/powerpoint/2010/main" val="405286340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28258"/>
          <a:stretch/>
        </p:blipFill>
        <p:spPr>
          <a:xfrm>
            <a:off x="3060" y="-1531887"/>
            <a:ext cx="9207888" cy="6675023"/>
          </a:xfrm>
          <a:prstGeom prst="rect">
            <a:avLst/>
          </a:prstGeom>
        </p:spPr>
      </p:pic>
      <p:sp>
        <p:nvSpPr>
          <p:cNvPr id="5" name="Rectangle 4"/>
          <p:cNvSpPr/>
          <p:nvPr/>
        </p:nvSpPr>
        <p:spPr bwMode="auto">
          <a:xfrm>
            <a:off x="90512" y="106933"/>
            <a:ext cx="5893341" cy="599116"/>
          </a:xfrm>
          <a:prstGeom prst="rect">
            <a:avLst/>
          </a:prstGeom>
          <a:solidFill>
            <a:srgbClr val="0063A2">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45" tIns="34285" rIns="0" bIns="34285" numCol="1" rtlCol="0" anchor="ctr" anchorCtr="0" compatLnSpc="1">
            <a:prstTxWarp prst="textNoShape">
              <a:avLst/>
            </a:prstTxWarp>
          </a:bodyPr>
          <a:lstStyle/>
          <a:p>
            <a:pPr defTabSz="685532" fontAlgn="base">
              <a:spcBef>
                <a:spcPct val="0"/>
              </a:spcBef>
              <a:spcAft>
                <a:spcPct val="0"/>
              </a:spcAft>
            </a:pPr>
            <a:r>
              <a:rPr lang="en-US" sz="3000" kern="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 but don’t be afraid to enforce</a:t>
            </a:r>
          </a:p>
        </p:txBody>
      </p:sp>
    </p:spTree>
    <p:extLst>
      <p:ext uri="{BB962C8B-B14F-4D97-AF65-F5344CB8AC3E}">
        <p14:creationId xmlns:p14="http://schemas.microsoft.com/office/powerpoint/2010/main" val="180252060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128" y="730"/>
            <a:ext cx="9171128" cy="5147876"/>
          </a:xfrm>
          <a:prstGeom prst="rect">
            <a:avLst/>
          </a:prstGeom>
        </p:spPr>
      </p:pic>
      <p:grpSp>
        <p:nvGrpSpPr>
          <p:cNvPr id="4" name="Group 3"/>
          <p:cNvGrpSpPr/>
          <p:nvPr/>
        </p:nvGrpSpPr>
        <p:grpSpPr>
          <a:xfrm>
            <a:off x="172075" y="114650"/>
            <a:ext cx="5054751" cy="616205"/>
            <a:chOff x="962471" y="4013151"/>
            <a:chExt cx="5740950" cy="838200"/>
          </a:xfrm>
        </p:grpSpPr>
        <p:sp>
          <p:nvSpPr>
            <p:cNvPr id="3" name="Rectangle 2"/>
            <p:cNvSpPr/>
            <p:nvPr/>
          </p:nvSpPr>
          <p:spPr bwMode="auto">
            <a:xfrm>
              <a:off x="964564" y="4013151"/>
              <a:ext cx="5738857" cy="838200"/>
            </a:xfrm>
            <a:prstGeom prst="rect">
              <a:avLst/>
            </a:prstGeom>
            <a:solidFill>
              <a:srgbClr val="52D36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5" rIns="0" bIns="34285" numCol="1" rtlCol="0" anchor="ctr" anchorCtr="0" compatLnSpc="1">
              <a:prstTxWarp prst="textNoShape">
                <a:avLst/>
              </a:prstTxWarp>
            </a:bodyPr>
            <a:lstStyle/>
            <a:p>
              <a:pPr algn="ctr" defTabSz="685532" fontAlgn="base">
                <a:spcBef>
                  <a:spcPct val="0"/>
                </a:spcBef>
                <a:spcAft>
                  <a:spcPct val="0"/>
                </a:spcAft>
              </a:pPr>
              <a:endParaRPr lang="en-US" sz="1471" kern="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
          <p:nvSpPr>
            <p:cNvPr id="6" name="Title 1"/>
            <p:cNvSpPr txBox="1">
              <a:spLocks/>
            </p:cNvSpPr>
            <p:nvPr/>
          </p:nvSpPr>
          <p:spPr>
            <a:xfrm>
              <a:off x="962471" y="4030702"/>
              <a:ext cx="5740948" cy="726978"/>
            </a:xfrm>
            <a:prstGeom prst="rect">
              <a:avLst/>
            </a:prstGeom>
          </p:spPr>
          <p:txBody>
            <a:bodyPr vert="horz" lIns="68567" tIns="34283" rIns="68567" bIns="34283"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pPr defTabSz="672358"/>
              <a:r>
                <a:rPr lang="en-US" sz="3000" spc="-37" dirty="0">
                  <a:solidFill>
                    <a:schemeClr val="bg1"/>
                  </a:solidFill>
                  <a:cs typeface="Segoe UI Light" panose="020B0502040204020203" pitchFamily="34" charset="0"/>
                </a:rPr>
                <a:t>Tip # 11: You’re never done</a:t>
              </a:r>
            </a:p>
          </p:txBody>
        </p:sp>
      </p:grpSp>
    </p:spTree>
    <p:extLst>
      <p:ext uri="{BB962C8B-B14F-4D97-AF65-F5344CB8AC3E}">
        <p14:creationId xmlns:p14="http://schemas.microsoft.com/office/powerpoint/2010/main" val="90394320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9391" y="554816"/>
            <a:ext cx="2615015" cy="3917903"/>
          </a:xfrm>
          <a:prstGeom prst="rect">
            <a:avLst/>
          </a:prstGeom>
        </p:spPr>
      </p:pic>
      <p:sp>
        <p:nvSpPr>
          <p:cNvPr id="5" name="Rectangle 4"/>
          <p:cNvSpPr/>
          <p:nvPr/>
        </p:nvSpPr>
        <p:spPr bwMode="auto">
          <a:xfrm>
            <a:off x="0" y="366"/>
            <a:ext cx="4908155" cy="5142770"/>
          </a:xfrm>
          <a:prstGeom prst="rect">
            <a:avLst/>
          </a:prstGeom>
          <a:solidFill>
            <a:srgbClr val="0944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34290" rIns="134464" bIns="34290" numCol="1" rtlCol="0" anchor="ctr" anchorCtr="0" compatLnSpc="1">
            <a:prstTxWarp prst="textNoShape">
              <a:avLst/>
            </a:prstTxWarp>
          </a:bodyPr>
          <a:lstStyle/>
          <a:p>
            <a:pPr algn="ctr" defTabSz="685647" fontAlgn="base">
              <a:spcBef>
                <a:spcPct val="0"/>
              </a:spcBef>
              <a:spcAft>
                <a:spcPct val="0"/>
              </a:spcAft>
            </a:pPr>
            <a:r>
              <a:rPr lang="en-US" sz="3235" kern="0" dirty="0">
                <a:gradFill>
                  <a:gsLst>
                    <a:gs pos="0">
                      <a:srgbClr val="FFFFFF"/>
                    </a:gs>
                    <a:gs pos="100000">
                      <a:srgbClr val="FFFFFF"/>
                    </a:gs>
                  </a:gsLst>
                  <a:lin ang="5400000" scaled="0"/>
                </a:gradFill>
                <a:latin typeface="+mj-lt"/>
              </a:rPr>
              <a:t>Not everyone will be happy (initially) - look for the wins!</a:t>
            </a:r>
          </a:p>
          <a:p>
            <a:pPr algn="ctr" defTabSz="685647" fontAlgn="base">
              <a:spcBef>
                <a:spcPct val="0"/>
              </a:spcBef>
              <a:spcAft>
                <a:spcPct val="0"/>
              </a:spcAft>
            </a:pPr>
            <a:endParaRPr lang="en-US" sz="3235" kern="0" dirty="0">
              <a:gradFill>
                <a:gsLst>
                  <a:gs pos="0">
                    <a:srgbClr val="FFFFFF"/>
                  </a:gs>
                  <a:gs pos="100000">
                    <a:srgbClr val="FFFFFF"/>
                  </a:gs>
                </a:gsLst>
                <a:lin ang="5400000" scaled="0"/>
              </a:gradFill>
              <a:latin typeface="+mj-lt"/>
            </a:endParaRPr>
          </a:p>
          <a:p>
            <a:pPr algn="ctr" defTabSz="685647" fontAlgn="base">
              <a:spcBef>
                <a:spcPct val="0"/>
              </a:spcBef>
              <a:spcAft>
                <a:spcPct val="0"/>
              </a:spcAft>
            </a:pPr>
            <a:r>
              <a:rPr lang="en-US" sz="3235" kern="0" dirty="0">
                <a:gradFill>
                  <a:gsLst>
                    <a:gs pos="0">
                      <a:srgbClr val="FFFFFF"/>
                    </a:gs>
                    <a:gs pos="100000">
                      <a:srgbClr val="FFFFFF"/>
                    </a:gs>
                  </a:gsLst>
                  <a:lin ang="5400000" scaled="0"/>
                </a:gradFill>
                <a:latin typeface="+mj-lt"/>
              </a:rPr>
              <a:t>Keep it “organic” - have a plan for change. </a:t>
            </a:r>
          </a:p>
          <a:p>
            <a:pPr algn="ctr" defTabSz="685647" fontAlgn="base">
              <a:spcBef>
                <a:spcPct val="0"/>
              </a:spcBef>
              <a:spcAft>
                <a:spcPct val="0"/>
              </a:spcAft>
            </a:pPr>
            <a:endParaRPr lang="en-US" sz="3235" kern="0" dirty="0">
              <a:gradFill>
                <a:gsLst>
                  <a:gs pos="0">
                    <a:srgbClr val="FFFFFF"/>
                  </a:gs>
                  <a:gs pos="100000">
                    <a:srgbClr val="FFFFFF"/>
                  </a:gs>
                </a:gsLst>
                <a:lin ang="5400000" scaled="0"/>
              </a:gradFill>
              <a:latin typeface="+mj-lt"/>
            </a:endParaRPr>
          </a:p>
          <a:p>
            <a:pPr algn="ctr" defTabSz="685647" fontAlgn="base">
              <a:spcBef>
                <a:spcPct val="0"/>
              </a:spcBef>
              <a:spcAft>
                <a:spcPct val="0"/>
              </a:spcAft>
            </a:pPr>
            <a:r>
              <a:rPr lang="en-US" sz="3235" kern="0" dirty="0">
                <a:gradFill>
                  <a:gsLst>
                    <a:gs pos="0">
                      <a:srgbClr val="FFFFFF"/>
                    </a:gs>
                    <a:gs pos="100000">
                      <a:srgbClr val="FFFFFF"/>
                    </a:gs>
                  </a:gsLst>
                  <a:lin ang="5400000" scaled="0"/>
                </a:gradFill>
                <a:latin typeface="+mj-lt"/>
              </a:rPr>
              <a:t>It’s not “once and done.”</a:t>
            </a:r>
          </a:p>
          <a:p>
            <a:pPr algn="ctr" defTabSz="685647" fontAlgn="base">
              <a:spcBef>
                <a:spcPct val="0"/>
              </a:spcBef>
              <a:spcAft>
                <a:spcPct val="0"/>
              </a:spcAft>
            </a:pPr>
            <a:endParaRPr lang="en-US" sz="3235" kern="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3722417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mean …</a:t>
            </a:r>
          </a:p>
        </p:txBody>
      </p:sp>
      <p:sp>
        <p:nvSpPr>
          <p:cNvPr id="4" name="Content Placeholder 3"/>
          <p:cNvSpPr>
            <a:spLocks noGrp="1"/>
          </p:cNvSpPr>
          <p:nvPr>
            <p:ph type="body" sz="quarter" idx="4294967295"/>
          </p:nvPr>
        </p:nvSpPr>
        <p:spPr>
          <a:xfrm>
            <a:off x="201930" y="892121"/>
            <a:ext cx="8740142" cy="2513569"/>
          </a:xfrm>
          <a:prstGeom prst="rect">
            <a:avLst/>
          </a:prstGeom>
        </p:spPr>
        <p:txBody>
          <a:bodyPr vert="horz" wrap="square" lIns="68577" tIns="34288" rIns="68577" bIns="34288" rtlCol="0">
            <a:spAutoFit/>
          </a:bodyPr>
          <a:lstStyle/>
          <a:p>
            <a:r>
              <a:rPr lang="en-US" sz="2647" dirty="0"/>
              <a:t>The average time to on-board a new employee went from </a:t>
            </a:r>
            <a:r>
              <a:rPr lang="en-US" sz="2647" b="1" dirty="0"/>
              <a:t>3 months to 3 weeks</a:t>
            </a:r>
          </a:p>
          <a:p>
            <a:r>
              <a:rPr lang="en-US" sz="2647" dirty="0"/>
              <a:t>Customer satisfaction scores </a:t>
            </a:r>
            <a:r>
              <a:rPr lang="en-US" sz="2647" b="1" dirty="0"/>
              <a:t>increased by 20%</a:t>
            </a:r>
          </a:p>
          <a:p>
            <a:r>
              <a:rPr lang="en-US" sz="2647" dirty="0"/>
              <a:t>Average profitability per client engagement </a:t>
            </a:r>
            <a:r>
              <a:rPr lang="en-US" sz="2647" b="1" dirty="0"/>
              <a:t>increased by 10%</a:t>
            </a:r>
          </a:p>
          <a:p>
            <a:r>
              <a:rPr lang="en-US" sz="2647" dirty="0"/>
              <a:t>Revenue </a:t>
            </a:r>
            <a:r>
              <a:rPr lang="en-US" sz="2647" b="1" dirty="0"/>
              <a:t>increased by 10% </a:t>
            </a:r>
            <a:r>
              <a:rPr lang="en-US" sz="2647" dirty="0"/>
              <a:t>with no increase in headcount</a:t>
            </a:r>
          </a:p>
        </p:txBody>
      </p:sp>
      <p:grpSp>
        <p:nvGrpSpPr>
          <p:cNvPr id="8" name="Group 7"/>
          <p:cNvGrpSpPr/>
          <p:nvPr/>
        </p:nvGrpSpPr>
        <p:grpSpPr>
          <a:xfrm>
            <a:off x="341905" y="3727519"/>
            <a:ext cx="6605511" cy="1121143"/>
            <a:chOff x="980270" y="1727349"/>
            <a:chExt cx="7564460" cy="4622502"/>
          </a:xfrm>
        </p:grpSpPr>
        <p:sp>
          <p:nvSpPr>
            <p:cNvPr id="9" name="Freeform 8"/>
            <p:cNvSpPr>
              <a:spLocks/>
            </p:cNvSpPr>
            <p:nvPr/>
          </p:nvSpPr>
          <p:spPr bwMode="auto">
            <a:xfrm>
              <a:off x="980270" y="1752600"/>
              <a:ext cx="7554130" cy="4597251"/>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641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72358"/>
              <a:endParaRPr lang="en-US" sz="1324" kern="0" dirty="0">
                <a:solidFill>
                  <a:sysClr val="windowText" lastClr="000000"/>
                </a:solidFill>
              </a:endParaRPr>
            </a:p>
          </p:txBody>
        </p:sp>
        <p:sp>
          <p:nvSpPr>
            <p:cNvPr id="10" name="Freeform 37"/>
            <p:cNvSpPr>
              <a:spLocks/>
            </p:cNvSpPr>
            <p:nvPr/>
          </p:nvSpPr>
          <p:spPr bwMode="auto">
            <a:xfrm>
              <a:off x="990600" y="1727349"/>
              <a:ext cx="7554130" cy="4597251"/>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72358"/>
              <a:endParaRPr lang="en-US" sz="1324" kern="0" dirty="0">
                <a:solidFill>
                  <a:sysClr val="windowText" lastClr="000000"/>
                </a:solidFill>
              </a:endParaRPr>
            </a:p>
          </p:txBody>
        </p:sp>
      </p:grpSp>
      <p:sp>
        <p:nvSpPr>
          <p:cNvPr id="11" name="Explosion 2 10"/>
          <p:cNvSpPr/>
          <p:nvPr/>
        </p:nvSpPr>
        <p:spPr>
          <a:xfrm rot="1383349">
            <a:off x="5765625" y="3268532"/>
            <a:ext cx="2351522" cy="1096987"/>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18879"/>
              <a:gd name="connsiteY0" fmla="*/ 4342 h 21600"/>
              <a:gd name="connsiteX1" fmla="*/ 14790 w 18879"/>
              <a:gd name="connsiteY1" fmla="*/ 0 h 21600"/>
              <a:gd name="connsiteX2" fmla="*/ 14525 w 18879"/>
              <a:gd name="connsiteY2" fmla="*/ 5777 h 21600"/>
              <a:gd name="connsiteX3" fmla="*/ 18007 w 18879"/>
              <a:gd name="connsiteY3" fmla="*/ 3172 h 21600"/>
              <a:gd name="connsiteX4" fmla="*/ 16380 w 18879"/>
              <a:gd name="connsiteY4" fmla="*/ 6532 h 21600"/>
              <a:gd name="connsiteX5" fmla="*/ 18879 w 18879"/>
              <a:gd name="connsiteY5" fmla="*/ 7870 h 21600"/>
              <a:gd name="connsiteX6" fmla="*/ 16985 w 18879"/>
              <a:gd name="connsiteY6" fmla="*/ 9402 h 21600"/>
              <a:gd name="connsiteX7" fmla="*/ 18270 w 18879"/>
              <a:gd name="connsiteY7" fmla="*/ 11290 h 21600"/>
              <a:gd name="connsiteX8" fmla="*/ 16380 w 18879"/>
              <a:gd name="connsiteY8" fmla="*/ 12310 h 21600"/>
              <a:gd name="connsiteX9" fmla="*/ 18877 w 18879"/>
              <a:gd name="connsiteY9" fmla="*/ 15632 h 21600"/>
              <a:gd name="connsiteX10" fmla="*/ 14640 w 18879"/>
              <a:gd name="connsiteY10" fmla="*/ 14350 h 21600"/>
              <a:gd name="connsiteX11" fmla="*/ 14942 w 18879"/>
              <a:gd name="connsiteY11" fmla="*/ 17370 h 21600"/>
              <a:gd name="connsiteX12" fmla="*/ 12180 w 18879"/>
              <a:gd name="connsiteY12" fmla="*/ 15935 h 21600"/>
              <a:gd name="connsiteX13" fmla="*/ 11612 w 18879"/>
              <a:gd name="connsiteY13" fmla="*/ 18842 h 21600"/>
              <a:gd name="connsiteX14" fmla="*/ 9872 w 18879"/>
              <a:gd name="connsiteY14" fmla="*/ 17370 h 21600"/>
              <a:gd name="connsiteX15" fmla="*/ 8700 w 18879"/>
              <a:gd name="connsiteY15" fmla="*/ 19712 h 21600"/>
              <a:gd name="connsiteX16" fmla="*/ 7527 w 18879"/>
              <a:gd name="connsiteY16" fmla="*/ 18125 h 21600"/>
              <a:gd name="connsiteX17" fmla="*/ 4917 w 18879"/>
              <a:gd name="connsiteY17" fmla="*/ 21600 h 21600"/>
              <a:gd name="connsiteX18" fmla="*/ 4805 w 18879"/>
              <a:gd name="connsiteY18" fmla="*/ 18240 h 21600"/>
              <a:gd name="connsiteX19" fmla="*/ 1285 w 18879"/>
              <a:gd name="connsiteY19" fmla="*/ 17825 h 21600"/>
              <a:gd name="connsiteX20" fmla="*/ 3330 w 18879"/>
              <a:gd name="connsiteY20" fmla="*/ 15370 h 21600"/>
              <a:gd name="connsiteX21" fmla="*/ 0 w 18879"/>
              <a:gd name="connsiteY21" fmla="*/ 12877 h 21600"/>
              <a:gd name="connsiteX22" fmla="*/ 3935 w 18879"/>
              <a:gd name="connsiteY22" fmla="*/ 11592 h 21600"/>
              <a:gd name="connsiteX23" fmla="*/ 1172 w 18879"/>
              <a:gd name="connsiteY23" fmla="*/ 8270 h 21600"/>
              <a:gd name="connsiteX24" fmla="*/ 5372 w 18879"/>
              <a:gd name="connsiteY24" fmla="*/ 7817 h 21600"/>
              <a:gd name="connsiteX25" fmla="*/ 4502 w 18879"/>
              <a:gd name="connsiteY25" fmla="*/ 3625 h 21600"/>
              <a:gd name="connsiteX26" fmla="*/ 8550 w 18879"/>
              <a:gd name="connsiteY26" fmla="*/ 6382 h 21600"/>
              <a:gd name="connsiteX27" fmla="*/ 9722 w 18879"/>
              <a:gd name="connsiteY27" fmla="*/ 1887 h 21600"/>
              <a:gd name="connsiteX28" fmla="*/ 11462 w 18879"/>
              <a:gd name="connsiteY28" fmla="*/ 4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9" h="21600">
                <a:moveTo>
                  <a:pt x="11462" y="4342"/>
                </a:moveTo>
                <a:lnTo>
                  <a:pt x="14790" y="0"/>
                </a:lnTo>
                <a:cubicBezTo>
                  <a:pt x="14702" y="1926"/>
                  <a:pt x="14613" y="3851"/>
                  <a:pt x="14525" y="5777"/>
                </a:cubicBezTo>
                <a:lnTo>
                  <a:pt x="18007" y="3172"/>
                </a:lnTo>
                <a:lnTo>
                  <a:pt x="16380" y="6532"/>
                </a:lnTo>
                <a:lnTo>
                  <a:pt x="18879" y="7870"/>
                </a:lnTo>
                <a:lnTo>
                  <a:pt x="16985" y="9402"/>
                </a:lnTo>
                <a:lnTo>
                  <a:pt x="18270" y="11290"/>
                </a:lnTo>
                <a:lnTo>
                  <a:pt x="16380" y="12310"/>
                </a:lnTo>
                <a:lnTo>
                  <a:pt x="18877" y="15632"/>
                </a:lnTo>
                <a:lnTo>
                  <a:pt x="14640" y="14350"/>
                </a:lnTo>
                <a:cubicBezTo>
                  <a:pt x="14741" y="15357"/>
                  <a:pt x="14841" y="16363"/>
                  <a:pt x="14942" y="17370"/>
                </a:cubicBezTo>
                <a:lnTo>
                  <a:pt x="12180" y="15935"/>
                </a:lnTo>
                <a:lnTo>
                  <a:pt x="11612" y="18842"/>
                </a:lnTo>
                <a:lnTo>
                  <a:pt x="9872" y="17370"/>
                </a:lnTo>
                <a:lnTo>
                  <a:pt x="8700" y="19712"/>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rtlCol="0" anchor="ctr"/>
          <a:lstStyle/>
          <a:p>
            <a:pPr algn="ctr" defTabSz="672358"/>
            <a:r>
              <a:rPr lang="en-US" sz="1324" kern="0" dirty="0">
                <a:solidFill>
                  <a:sysClr val="windowText" lastClr="000000"/>
                </a:solidFill>
                <a:latin typeface="Arial Black" pitchFamily="34" charset="0"/>
              </a:rPr>
              <a:t>ADOPTION</a:t>
            </a:r>
          </a:p>
        </p:txBody>
      </p:sp>
      <p:grpSp>
        <p:nvGrpSpPr>
          <p:cNvPr id="17" name="Group 16"/>
          <p:cNvGrpSpPr/>
          <p:nvPr/>
        </p:nvGrpSpPr>
        <p:grpSpPr>
          <a:xfrm>
            <a:off x="6232178" y="3428476"/>
            <a:ext cx="1418414" cy="777098"/>
            <a:chOff x="7966973" y="3772538"/>
            <a:chExt cx="2828459" cy="1389413"/>
          </a:xfrm>
        </p:grpSpPr>
        <p:cxnSp>
          <p:nvCxnSpPr>
            <p:cNvPr id="12" name="Straight Connector 11"/>
            <p:cNvCxnSpPr/>
            <p:nvPr/>
          </p:nvCxnSpPr>
          <p:spPr>
            <a:xfrm>
              <a:off x="8174821" y="3772538"/>
              <a:ext cx="2436818" cy="1389413"/>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66973" y="4215740"/>
              <a:ext cx="2828459" cy="50301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Explosion 2 17"/>
          <p:cNvSpPr/>
          <p:nvPr/>
        </p:nvSpPr>
        <p:spPr>
          <a:xfrm rot="1408141">
            <a:off x="5392292" y="3020870"/>
            <a:ext cx="3368285" cy="1611111"/>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5142 w 21600"/>
              <a:gd name="connsiteY25" fmla="*/ 4162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5536 w 21600"/>
              <a:gd name="connsiteY25" fmla="*/ 4540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7900 w 21600"/>
              <a:gd name="connsiteY6" fmla="*/ 9249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5536 w 21600"/>
              <a:gd name="connsiteY25" fmla="*/ 4540 h 21600"/>
              <a:gd name="connsiteX26" fmla="*/ 8550 w 21600"/>
              <a:gd name="connsiteY26" fmla="*/ 6382 h 21600"/>
              <a:gd name="connsiteX27" fmla="*/ 9722 w 21600"/>
              <a:gd name="connsiteY27" fmla="*/ 1887 h 21600"/>
              <a:gd name="connsiteX28" fmla="*/ 11462 w 21600"/>
              <a:gd name="connsiteY28" fmla="*/ 4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1600">
                <a:moveTo>
                  <a:pt x="11462" y="4342"/>
                </a:moveTo>
                <a:lnTo>
                  <a:pt x="14790" y="0"/>
                </a:lnTo>
                <a:cubicBezTo>
                  <a:pt x="14702" y="1926"/>
                  <a:pt x="14613" y="3851"/>
                  <a:pt x="14525" y="5777"/>
                </a:cubicBezTo>
                <a:lnTo>
                  <a:pt x="18007" y="3172"/>
                </a:lnTo>
                <a:lnTo>
                  <a:pt x="16380" y="6532"/>
                </a:lnTo>
                <a:lnTo>
                  <a:pt x="21600" y="6645"/>
                </a:lnTo>
                <a:lnTo>
                  <a:pt x="17900" y="9249"/>
                </a:lnTo>
                <a:cubicBezTo>
                  <a:pt x="18850" y="9832"/>
                  <a:pt x="18884" y="10567"/>
                  <a:pt x="19834" y="11150"/>
                </a:cubicBezTo>
                <a:cubicBezTo>
                  <a:pt x="19752" y="11600"/>
                  <a:pt x="18107" y="12189"/>
                  <a:pt x="18025" y="12639"/>
                </a:cubicBezTo>
                <a:lnTo>
                  <a:pt x="18877" y="15632"/>
                </a:lnTo>
                <a:lnTo>
                  <a:pt x="14640" y="14350"/>
                </a:lnTo>
                <a:cubicBezTo>
                  <a:pt x="14741" y="15357"/>
                  <a:pt x="14841" y="16363"/>
                  <a:pt x="14942" y="17370"/>
                </a:cubicBezTo>
                <a:lnTo>
                  <a:pt x="12180" y="15935"/>
                </a:lnTo>
                <a:lnTo>
                  <a:pt x="11612" y="18842"/>
                </a:lnTo>
                <a:lnTo>
                  <a:pt x="9872" y="17370"/>
                </a:lnTo>
                <a:lnTo>
                  <a:pt x="8700" y="19712"/>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cubicBezTo>
                  <a:pt x="5295" y="6599"/>
                  <a:pt x="5613" y="5758"/>
                  <a:pt x="5536" y="4540"/>
                </a:cubicBezTo>
                <a:lnTo>
                  <a:pt x="8550" y="6382"/>
                </a:lnTo>
                <a:lnTo>
                  <a:pt x="9722" y="1887"/>
                </a:lnTo>
                <a:lnTo>
                  <a:pt x="11462" y="4342"/>
                </a:lnTo>
                <a:close/>
              </a:path>
            </a:pathLst>
          </a:cu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lIns="68577" tIns="34288" rIns="68577" bIns="34288" rtlCol="0" anchor="ctr"/>
          <a:lstStyle/>
          <a:p>
            <a:pPr algn="ctr" defTabSz="672358"/>
            <a:r>
              <a:rPr lang="en-US" sz="2059" kern="0" dirty="0">
                <a:solidFill>
                  <a:sysClr val="windowText" lastClr="000000"/>
                </a:solidFill>
                <a:latin typeface="Arial Black" pitchFamily="34" charset="0"/>
              </a:rPr>
              <a:t>RESULTS</a:t>
            </a:r>
          </a:p>
        </p:txBody>
      </p:sp>
    </p:spTree>
    <p:extLst>
      <p:ext uri="{BB962C8B-B14F-4D97-AF65-F5344CB8AC3E}">
        <p14:creationId xmlns:p14="http://schemas.microsoft.com/office/powerpoint/2010/main" val="964834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858" y="-5103"/>
            <a:ext cx="9179210" cy="5147875"/>
          </a:xfrm>
          <a:prstGeom prst="rect">
            <a:avLst/>
          </a:prstGeom>
        </p:spPr>
      </p:pic>
      <p:grpSp>
        <p:nvGrpSpPr>
          <p:cNvPr id="5" name="Group 4"/>
          <p:cNvGrpSpPr/>
          <p:nvPr/>
        </p:nvGrpSpPr>
        <p:grpSpPr>
          <a:xfrm>
            <a:off x="3097066" y="137204"/>
            <a:ext cx="5900405" cy="585933"/>
            <a:chOff x="5909942" y="185639"/>
            <a:chExt cx="6314349" cy="797022"/>
          </a:xfrm>
        </p:grpSpPr>
        <p:sp>
          <p:nvSpPr>
            <p:cNvPr id="2" name="Rectangle 1"/>
            <p:cNvSpPr/>
            <p:nvPr/>
          </p:nvSpPr>
          <p:spPr bwMode="auto">
            <a:xfrm>
              <a:off x="5909942" y="185639"/>
              <a:ext cx="6172200" cy="797022"/>
            </a:xfrm>
            <a:prstGeom prst="rect">
              <a:avLst/>
            </a:prstGeom>
            <a:solidFill>
              <a:srgbClr val="008272">
                <a:alpha val="80000"/>
              </a:srgb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34285" rIns="0" bIns="34285" numCol="1" rtlCol="0" anchor="ctr" anchorCtr="0" compatLnSpc="1">
              <a:prstTxWarp prst="textNoShape">
                <a:avLst/>
              </a:prstTxWarp>
            </a:bodyPr>
            <a:lstStyle/>
            <a:p>
              <a:pPr algn="ctr" defTabSz="685532" fontAlgn="base">
                <a:spcBef>
                  <a:spcPct val="0"/>
                </a:spcBef>
                <a:spcAft>
                  <a:spcPct val="0"/>
                </a:spcAft>
              </a:pPr>
              <a:endParaRPr lang="en-US" sz="1471" kern="0" dirty="0">
                <a:gradFill>
                  <a:gsLst>
                    <a:gs pos="0">
                      <a:srgbClr val="FFFFFF"/>
                    </a:gs>
                    <a:gs pos="100000">
                      <a:srgbClr val="FFFFFF"/>
                    </a:gs>
                  </a:gsLst>
                  <a:lin ang="5400000" scaled="0"/>
                </a:gradFill>
              </a:endParaRPr>
            </a:p>
          </p:txBody>
        </p:sp>
        <p:sp>
          <p:nvSpPr>
            <p:cNvPr id="4" name="Title 1"/>
            <p:cNvSpPr txBox="1">
              <a:spLocks/>
            </p:cNvSpPr>
            <p:nvPr/>
          </p:nvSpPr>
          <p:spPr>
            <a:xfrm>
              <a:off x="6052091" y="220662"/>
              <a:ext cx="6172200" cy="726978"/>
            </a:xfrm>
            <a:prstGeom prst="rect">
              <a:avLst/>
            </a:prstGeom>
          </p:spPr>
          <p:txBody>
            <a:bodyPr vert="horz" lIns="68567" tIns="34283" rIns="68567" bIns="34283"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pPr defTabSz="672358"/>
              <a:r>
                <a:rPr lang="en-US" sz="3300" spc="-37" dirty="0">
                  <a:solidFill>
                    <a:schemeClr val="bg1"/>
                  </a:solidFill>
                  <a:cs typeface="Segoe UI Light" panose="020B0502040204020203" pitchFamily="34" charset="0"/>
                </a:rPr>
                <a:t>Tip # 12: It’s about sharing</a:t>
              </a:r>
            </a:p>
          </p:txBody>
        </p:sp>
      </p:grpSp>
    </p:spTree>
    <p:extLst>
      <p:ext uri="{BB962C8B-B14F-4D97-AF65-F5344CB8AC3E}">
        <p14:creationId xmlns:p14="http://schemas.microsoft.com/office/powerpoint/2010/main" val="355407261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0371" y="622852"/>
            <a:ext cx="1453690" cy="1484632"/>
          </a:xfrm>
          <a:prstGeom prst="rect">
            <a:avLst/>
          </a:prstGeom>
          <a:ln w="3175">
            <a:solidFill>
              <a:schemeClr val="tx1"/>
            </a:solidFill>
          </a:ln>
        </p:spPr>
      </p:pic>
      <p:sp>
        <p:nvSpPr>
          <p:cNvPr id="3" name="Title 2"/>
          <p:cNvSpPr>
            <a:spLocks noGrp="1"/>
          </p:cNvSpPr>
          <p:nvPr>
            <p:ph type="title" idx="4294967295"/>
          </p:nvPr>
        </p:nvSpPr>
        <p:spPr>
          <a:xfrm>
            <a:off x="134746" y="82762"/>
            <a:ext cx="7405828" cy="691656"/>
          </a:xfrm>
        </p:spPr>
        <p:txBody>
          <a:bodyPr/>
          <a:lstStyle/>
          <a:p>
            <a:r>
              <a:rPr lang="en-US" dirty="0"/>
              <a:t>The Tips</a:t>
            </a:r>
          </a:p>
        </p:txBody>
      </p:sp>
      <p:pic>
        <p:nvPicPr>
          <p:cNvPr id="7" name="Picture 2" descr="C:\Users\Susan Hanley\AppData\Local\Microsoft\Windows\Temporary Internet Files\Content.IE5\8O2UPDWT\MP90042438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60147" y="620557"/>
            <a:ext cx="1453690" cy="1453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08646" y="604192"/>
            <a:ext cx="1453690" cy="1453484"/>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66050" y="620557"/>
            <a:ext cx="1453690" cy="1453484"/>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20371" y="3511524"/>
            <a:ext cx="1453690" cy="1453484"/>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66050" y="3520428"/>
            <a:ext cx="1453690" cy="1453484"/>
          </a:xfrm>
          <a:prstGeom prst="rect">
            <a:avLst/>
          </a:prstGeom>
        </p:spPr>
      </p:pic>
      <p:pic>
        <p:nvPicPr>
          <p:cNvPr id="12" name="Picture 1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608646" y="3511524"/>
            <a:ext cx="1453690" cy="14534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520371" y="2057676"/>
            <a:ext cx="1453690" cy="1453484"/>
          </a:xfrm>
          <a:prstGeom prst="rect">
            <a:avLst/>
          </a:prstGeom>
        </p:spPr>
      </p:pic>
      <p:pic>
        <p:nvPicPr>
          <p:cNvPr id="15" name="Picture 1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066050" y="2066580"/>
            <a:ext cx="1453690" cy="1453484"/>
          </a:xfrm>
          <a:prstGeom prst="rect">
            <a:avLst/>
          </a:prstGeom>
        </p:spPr>
      </p:pic>
      <p:pic>
        <p:nvPicPr>
          <p:cNvPr id="13" name="Picture 2" descr="C:\Users\Susan Hanley\AppData\Local\Microsoft\Windows\Temporary Internet Files\Content.IE5\AGA0BCUA\MP900431163[1].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3160147" y="3520425"/>
            <a:ext cx="1453690" cy="145348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1738" y="717726"/>
            <a:ext cx="2951177" cy="4260255"/>
          </a:xfrm>
          <a:prstGeom prst="rect">
            <a:avLst/>
          </a:prstGeom>
          <a:noFill/>
        </p:spPr>
        <p:txBody>
          <a:bodyPr wrap="square" lIns="68567" tIns="34283" rIns="68567" bIns="34283" rtlCol="0">
            <a:spAutoFit/>
          </a:bodyPr>
          <a:lstStyle/>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Adoption is not the end game</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Adoptable solutions solve real problems</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personal</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about change</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Engage some helpers</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about comfort</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about communications</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about support</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about fun!</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about listening, but …</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You’re never done</a:t>
            </a:r>
          </a:p>
          <a:p>
            <a:pPr marL="336123" indent="-336123" defTabSz="672358">
              <a:spcAft>
                <a:spcPts val="450"/>
              </a:spcAft>
              <a:buFont typeface="+mj-lt"/>
              <a:buAutoNum type="arabicPeriod"/>
            </a:pPr>
            <a:r>
              <a:rPr lang="en-US" sz="1618" kern="0" dirty="0">
                <a:solidFill>
                  <a:sysClr val="windowText" lastClr="000000"/>
                </a:solidFill>
                <a:latin typeface="+mj-lt"/>
                <a:ea typeface="Segoe UI" pitchFamily="34" charset="0"/>
                <a:cs typeface="Segoe UI Light" panose="020B0502040204020203" pitchFamily="34" charset="0"/>
              </a:rPr>
              <a:t>It’s about sharing</a:t>
            </a:r>
          </a:p>
        </p:txBody>
      </p:sp>
      <p:pic>
        <p:nvPicPr>
          <p:cNvPr id="20"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164541" y="2062227"/>
            <a:ext cx="1452208" cy="14522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620463" y="2062227"/>
            <a:ext cx="1476353" cy="1432932"/>
          </a:xfrm>
          <a:prstGeom prst="rect">
            <a:avLst/>
          </a:prstGeom>
        </p:spPr>
      </p:pic>
    </p:spTree>
    <p:extLst>
      <p:ext uri="{BB962C8B-B14F-4D97-AF65-F5344CB8AC3E}">
        <p14:creationId xmlns:p14="http://schemas.microsoft.com/office/powerpoint/2010/main" val="11364301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439" y="622047"/>
            <a:ext cx="8369049" cy="3780392"/>
          </a:xfrm>
          <a:prstGeom prst="rect">
            <a:avLst/>
          </a:prstGeom>
        </p:spPr>
      </p:pic>
    </p:spTree>
    <p:extLst>
      <p:ext uri="{BB962C8B-B14F-4D97-AF65-F5344CB8AC3E}">
        <p14:creationId xmlns:p14="http://schemas.microsoft.com/office/powerpoint/2010/main" val="394871067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1930" y="958203"/>
            <a:ext cx="8740142" cy="3398687"/>
          </a:xfrm>
        </p:spPr>
        <p:txBody>
          <a:bodyPr/>
          <a:lstStyle/>
          <a:p>
            <a:r>
              <a:rPr lang="en-US" sz="2647" dirty="0"/>
              <a:t>General</a:t>
            </a:r>
          </a:p>
          <a:p>
            <a:pPr lvl="1"/>
            <a:r>
              <a:rPr lang="en-US" sz="1471" dirty="0"/>
              <a:t>Read </a:t>
            </a:r>
            <a:r>
              <a:rPr lang="en-US" sz="1471" dirty="0">
                <a:hlinkClick r:id="rId3"/>
              </a:rPr>
              <a:t>User Adoption Strategies: Shifting Second Wave People to New Collaboration Technology</a:t>
            </a:r>
            <a:r>
              <a:rPr lang="en-US" sz="1471" dirty="0"/>
              <a:t> by Michael Sampson </a:t>
            </a:r>
          </a:p>
          <a:p>
            <a:pPr lvl="1"/>
            <a:r>
              <a:rPr lang="en-US" sz="1471" dirty="0" err="1"/>
              <a:t>Jakob</a:t>
            </a:r>
            <a:r>
              <a:rPr lang="en-US" sz="1471" dirty="0"/>
              <a:t> Nielsen’s </a:t>
            </a:r>
            <a:r>
              <a:rPr lang="en-US" sz="1471" dirty="0" err="1"/>
              <a:t>Alertbox</a:t>
            </a:r>
            <a:r>
              <a:rPr lang="en-US" sz="1471" dirty="0"/>
              <a:t>:  </a:t>
            </a:r>
            <a:r>
              <a:rPr lang="en-US" sz="1471" dirty="0">
                <a:hlinkClick r:id="rId4"/>
              </a:rPr>
              <a:t>http://www.useit.com/alertbox/</a:t>
            </a:r>
            <a:r>
              <a:rPr lang="en-US" sz="1471" dirty="0"/>
              <a:t> (Current Issues in Web Usability)</a:t>
            </a:r>
          </a:p>
          <a:p>
            <a:pPr lvl="2"/>
            <a:r>
              <a:rPr lang="en-US" sz="1471" dirty="0"/>
              <a:t>Reference article about social features on intranets: </a:t>
            </a:r>
            <a:r>
              <a:rPr lang="en-US" sz="1471" dirty="0">
                <a:hlinkClick r:id="rId5"/>
              </a:rPr>
              <a:t>http://www.nngroup.com/articles/intranet-social-features/</a:t>
            </a:r>
            <a:endParaRPr lang="en-US" sz="1471" dirty="0"/>
          </a:p>
          <a:p>
            <a:r>
              <a:rPr lang="en-US" sz="2647" dirty="0"/>
              <a:t>SharePoint and Office 365</a:t>
            </a:r>
          </a:p>
          <a:p>
            <a:pPr lvl="1"/>
            <a:r>
              <a:rPr lang="en-US" sz="1471">
                <a:hlinkClick r:id="rId6"/>
              </a:rPr>
              <a:t>Fasttrack.office.com</a:t>
            </a:r>
            <a:endParaRPr lang="en-US" sz="1471" dirty="0"/>
          </a:p>
          <a:p>
            <a:pPr lvl="1"/>
            <a:r>
              <a:rPr lang="en-US" sz="1471" dirty="0"/>
              <a:t>Office 365 Network on Yammer: Driving Office 365 Adoption group</a:t>
            </a:r>
          </a:p>
          <a:p>
            <a:pPr lvl="1"/>
            <a:r>
              <a:rPr lang="en-US" sz="1471" dirty="0">
                <a:hlinkClick r:id="rId7"/>
              </a:rPr>
              <a:t>Essential SharePoint 2013</a:t>
            </a:r>
            <a:endParaRPr lang="en-US" sz="1471" dirty="0"/>
          </a:p>
          <a:p>
            <a:pPr lvl="1"/>
            <a:r>
              <a:rPr lang="en-US" sz="1471" dirty="0">
                <a:hlinkClick r:id="rId8"/>
              </a:rPr>
              <a:t>Practical Framework for SharePoint Metrics</a:t>
            </a:r>
            <a:endParaRPr lang="en-US" sz="1471" dirty="0"/>
          </a:p>
          <a:p>
            <a:pPr lvl="1"/>
            <a:r>
              <a:rPr lang="en-US" sz="1471" dirty="0" err="1">
                <a:hlinkClick r:id="rId9"/>
              </a:rPr>
              <a:t>ImproveIT</a:t>
            </a:r>
            <a:endParaRPr lang="en-US" sz="1471" dirty="0"/>
          </a:p>
        </p:txBody>
      </p:sp>
      <p:sp>
        <p:nvSpPr>
          <p:cNvPr id="2" name="Title 1"/>
          <p:cNvSpPr>
            <a:spLocks noGrp="1"/>
          </p:cNvSpPr>
          <p:nvPr>
            <p:ph type="title"/>
          </p:nvPr>
        </p:nvSpPr>
        <p:spPr/>
        <p:txBody>
          <a:bodyPr/>
          <a:lstStyle/>
          <a:p>
            <a:r>
              <a:rPr lang="en-US"/>
              <a:t>User Adoption Resources</a:t>
            </a:r>
            <a:endParaRPr lang="en-US" dirty="0"/>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73693" y="3849142"/>
            <a:ext cx="4058453" cy="1032997"/>
          </a:xfrm>
          <a:prstGeom prst="rect">
            <a:avLst/>
          </a:prstGeom>
        </p:spPr>
      </p:pic>
    </p:spTree>
    <p:extLst>
      <p:ext uri="{BB962C8B-B14F-4D97-AF65-F5344CB8AC3E}">
        <p14:creationId xmlns:p14="http://schemas.microsoft.com/office/powerpoint/2010/main" val="6492096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Thanks for watching!</a:t>
            </a:r>
          </a:p>
        </p:txBody>
      </p:sp>
    </p:spTree>
    <p:extLst>
      <p:ext uri="{BB962C8B-B14F-4D97-AF65-F5344CB8AC3E}">
        <p14:creationId xmlns:p14="http://schemas.microsoft.com/office/powerpoint/2010/main" val="400505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built it, why don’t users just come?</a:t>
            </a:r>
          </a:p>
        </p:txBody>
      </p:sp>
      <p:grpSp>
        <p:nvGrpSpPr>
          <p:cNvPr id="9" name="Group 8"/>
          <p:cNvGrpSpPr/>
          <p:nvPr/>
        </p:nvGrpSpPr>
        <p:grpSpPr>
          <a:xfrm>
            <a:off x="297143" y="987918"/>
            <a:ext cx="2160608" cy="3540638"/>
            <a:chOff x="395382" y="1185830"/>
            <a:chExt cx="2881219" cy="4721520"/>
          </a:xfrm>
        </p:grpSpPr>
        <p:sp>
          <p:nvSpPr>
            <p:cNvPr id="4" name="Rectangle 3"/>
            <p:cNvSpPr/>
            <p:nvPr/>
          </p:nvSpPr>
          <p:spPr bwMode="auto">
            <a:xfrm>
              <a:off x="395383" y="1185830"/>
              <a:ext cx="2881218" cy="2547970"/>
            </a:xfrm>
            <a:prstGeom prst="rect">
              <a:avLst/>
            </a:prstGeom>
            <a:solidFill>
              <a:srgbClr val="444910"/>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27723" tIns="107556" rIns="127723" bIns="107556" numCol="1" spcCol="0" rtlCol="0" fromWordArt="0" anchor="t" anchorCtr="0" forceAA="0" compatLnSpc="1">
              <a:prstTxWarp prst="textNoShape">
                <a:avLst/>
              </a:prstTxWarp>
              <a:noAutofit/>
            </a:bodyPr>
            <a:lstStyle/>
            <a:p>
              <a:pPr defTabSz="685532" fontAlgn="base">
                <a:spcBef>
                  <a:spcPct val="0"/>
                </a:spcBef>
                <a:spcAft>
                  <a:spcPct val="0"/>
                </a:spcAft>
              </a:pPr>
              <a:r>
                <a:rPr lang="en-US" sz="2647" kern="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Adoption rarely happens all at once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382" y="3733800"/>
              <a:ext cx="2881217" cy="2173550"/>
            </a:xfrm>
            <a:prstGeom prst="rect">
              <a:avLst/>
            </a:prstGeom>
          </p:spPr>
        </p:pic>
      </p:grpSp>
      <p:grpSp>
        <p:nvGrpSpPr>
          <p:cNvPr id="10" name="Group 9"/>
          <p:cNvGrpSpPr/>
          <p:nvPr/>
        </p:nvGrpSpPr>
        <p:grpSpPr>
          <a:xfrm>
            <a:off x="2487355" y="987918"/>
            <a:ext cx="3086868" cy="3538906"/>
            <a:chOff x="3316078" y="1185830"/>
            <a:chExt cx="4116408" cy="4719211"/>
          </a:xfrm>
        </p:grpSpPr>
        <p:sp>
          <p:nvSpPr>
            <p:cNvPr id="5" name="Rectangle 4"/>
            <p:cNvSpPr/>
            <p:nvPr/>
          </p:nvSpPr>
          <p:spPr bwMode="auto">
            <a:xfrm>
              <a:off x="3316078" y="1185830"/>
              <a:ext cx="4114799" cy="2547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defTabSz="685532" fontAlgn="base">
                <a:spcBef>
                  <a:spcPct val="0"/>
                </a:spcBef>
                <a:spcAft>
                  <a:spcPct val="0"/>
                </a:spcAft>
              </a:pPr>
              <a:r>
                <a:rPr lang="en-US" sz="2647" kern="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WIIFM</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6078" y="3733800"/>
              <a:ext cx="4116408" cy="2171241"/>
            </a:xfrm>
            <a:prstGeom prst="rect">
              <a:avLst/>
            </a:prstGeom>
          </p:spPr>
        </p:pic>
      </p:grpSp>
      <p:grpSp>
        <p:nvGrpSpPr>
          <p:cNvPr id="12" name="Group 11"/>
          <p:cNvGrpSpPr/>
          <p:nvPr/>
        </p:nvGrpSpPr>
        <p:grpSpPr>
          <a:xfrm>
            <a:off x="5599349" y="987798"/>
            <a:ext cx="3334484" cy="3547287"/>
            <a:chOff x="7465991" y="1185672"/>
            <a:chExt cx="4446609" cy="4730386"/>
          </a:xfrm>
        </p:grpSpPr>
        <p:sp>
          <p:nvSpPr>
            <p:cNvPr id="3" name="Rectangle 2"/>
            <p:cNvSpPr/>
            <p:nvPr/>
          </p:nvSpPr>
          <p:spPr bwMode="auto">
            <a:xfrm>
              <a:off x="7467600" y="1185672"/>
              <a:ext cx="4445000" cy="1786128"/>
            </a:xfrm>
            <a:prstGeom prst="rect">
              <a:avLst/>
            </a:prstGeom>
            <a:solidFill>
              <a:srgbClr val="0781C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defTabSz="685532" fontAlgn="base">
                <a:lnSpc>
                  <a:spcPct val="90000"/>
                </a:lnSpc>
                <a:spcBef>
                  <a:spcPct val="0"/>
                </a:spcBef>
                <a:spcAft>
                  <a:spcPct val="0"/>
                </a:spcAft>
              </a:pPr>
              <a:r>
                <a:rPr lang="en-US" sz="2647" kern="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The solution has to be worth adopting</a:t>
              </a: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5991" y="2971800"/>
              <a:ext cx="4446609" cy="2944258"/>
            </a:xfrm>
            <a:prstGeom prst="rect">
              <a:avLst/>
            </a:prstGeom>
          </p:spPr>
        </p:pic>
      </p:grpSp>
    </p:spTree>
    <p:extLst>
      <p:ext uri="{BB962C8B-B14F-4D97-AF65-F5344CB8AC3E}">
        <p14:creationId xmlns:p14="http://schemas.microsoft.com/office/powerpoint/2010/main" val="64376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9" y="365"/>
            <a:ext cx="9142703" cy="5142770"/>
          </a:xfrm>
          <a:prstGeom prst="rect">
            <a:avLst/>
          </a:prstGeom>
        </p:spPr>
      </p:pic>
      <p:sp>
        <p:nvSpPr>
          <p:cNvPr id="5" name="Rectangle 4"/>
          <p:cNvSpPr/>
          <p:nvPr/>
        </p:nvSpPr>
        <p:spPr bwMode="auto">
          <a:xfrm>
            <a:off x="269208" y="3949988"/>
            <a:ext cx="7798811" cy="974852"/>
          </a:xfrm>
          <a:prstGeom prst="rect">
            <a:avLst/>
          </a:prstGeom>
          <a:solidFill>
            <a:srgbClr val="FD3731">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defTabSz="685532" fontAlgn="base">
              <a:lnSpc>
                <a:spcPct val="90000"/>
              </a:lnSpc>
              <a:spcBef>
                <a:spcPct val="0"/>
              </a:spcBef>
              <a:spcAft>
                <a:spcPts val="882"/>
              </a:spcAft>
            </a:pPr>
            <a:r>
              <a:rPr lang="en-US" sz="2940" kern="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Tip # 2: Adoptable solutions solve measurable problems</a:t>
            </a:r>
          </a:p>
        </p:txBody>
      </p:sp>
    </p:spTree>
    <p:extLst>
      <p:ext uri="{BB962C8B-B14F-4D97-AF65-F5344CB8AC3E}">
        <p14:creationId xmlns:p14="http://schemas.microsoft.com/office/powerpoint/2010/main" val="7386657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Collaboration Challenges</a:t>
            </a:r>
          </a:p>
        </p:txBody>
      </p:sp>
      <p:grpSp>
        <p:nvGrpSpPr>
          <p:cNvPr id="7" name="Group 6"/>
          <p:cNvGrpSpPr/>
          <p:nvPr/>
        </p:nvGrpSpPr>
        <p:grpSpPr>
          <a:xfrm>
            <a:off x="672595" y="1361590"/>
            <a:ext cx="2487552" cy="2823707"/>
            <a:chOff x="823336" y="2308555"/>
            <a:chExt cx="3383243" cy="3840438"/>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7020" y="3680140"/>
              <a:ext cx="3291804" cy="1873082"/>
            </a:xfrm>
            <a:prstGeom prst="rect">
              <a:avLst/>
            </a:prstGeom>
          </p:spPr>
        </p:pic>
        <p:sp>
          <p:nvSpPr>
            <p:cNvPr id="5" name="Rectangle 4"/>
            <p:cNvSpPr/>
            <p:nvPr/>
          </p:nvSpPr>
          <p:spPr bwMode="auto">
            <a:xfrm>
              <a:off x="823336" y="2308555"/>
              <a:ext cx="3383243" cy="1097268"/>
            </a:xfrm>
            <a:prstGeom prst="rect">
              <a:avLst/>
            </a:prstGeom>
            <a:solidFill>
              <a:srgbClr val="29559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059" kern="0" dirty="0">
                  <a:gradFill>
                    <a:gsLst>
                      <a:gs pos="0">
                        <a:srgbClr val="FFFFFF"/>
                      </a:gs>
                      <a:gs pos="100000">
                        <a:srgbClr val="FFFFFF"/>
                      </a:gs>
                    </a:gsLst>
                    <a:lin ang="5400000" scaled="0"/>
                  </a:gradFill>
                  <a:latin typeface="+mj-lt"/>
                </a:rPr>
                <a:t>Curing </a:t>
              </a:r>
              <a:r>
                <a:rPr lang="en-US" sz="2059" kern="0" dirty="0" err="1">
                  <a:gradFill>
                    <a:gsLst>
                      <a:gs pos="0">
                        <a:srgbClr val="FFFFFF"/>
                      </a:gs>
                      <a:gs pos="100000">
                        <a:srgbClr val="FFFFFF"/>
                      </a:gs>
                    </a:gsLst>
                    <a:lin ang="5400000" scaled="0"/>
                  </a:gradFill>
                  <a:latin typeface="+mj-lt"/>
                </a:rPr>
                <a:t>Versionitis</a:t>
              </a:r>
              <a:endParaRPr lang="en-US" sz="2647" kern="0" dirty="0">
                <a:gradFill>
                  <a:gsLst>
                    <a:gs pos="0">
                      <a:srgbClr val="FFFFFF"/>
                    </a:gs>
                    <a:gs pos="100000">
                      <a:srgbClr val="FFFFFF"/>
                    </a:gs>
                  </a:gsLst>
                  <a:lin ang="5400000" scaled="0"/>
                </a:gradFill>
                <a:latin typeface="+mj-lt"/>
              </a:endParaRPr>
            </a:p>
          </p:txBody>
        </p:sp>
        <p:sp>
          <p:nvSpPr>
            <p:cNvPr id="6" name="Rectangle 5"/>
            <p:cNvSpPr/>
            <p:nvPr/>
          </p:nvSpPr>
          <p:spPr bwMode="auto">
            <a:xfrm>
              <a:off x="823336" y="3405823"/>
              <a:ext cx="3383243" cy="2743170"/>
            </a:xfrm>
            <a:prstGeom prst="rect">
              <a:avLst/>
            </a:prstGeom>
            <a:noFill/>
            <a:ln>
              <a:solidFill>
                <a:srgbClr val="2955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kern="0" dirty="0">
                <a:gradFill>
                  <a:gsLst>
                    <a:gs pos="0">
                      <a:srgbClr val="FFFFFF"/>
                    </a:gs>
                    <a:gs pos="100000">
                      <a:srgbClr val="FFFFFF"/>
                    </a:gs>
                  </a:gsLst>
                  <a:lin ang="5400000" scaled="0"/>
                </a:gradFill>
              </a:endParaRPr>
            </a:p>
          </p:txBody>
        </p:sp>
      </p:grpSp>
      <p:grpSp>
        <p:nvGrpSpPr>
          <p:cNvPr id="10" name="Group 9"/>
          <p:cNvGrpSpPr/>
          <p:nvPr/>
        </p:nvGrpSpPr>
        <p:grpSpPr>
          <a:xfrm>
            <a:off x="3227424" y="1361590"/>
            <a:ext cx="2487552" cy="2823707"/>
            <a:chOff x="4298018" y="1851360"/>
            <a:chExt cx="3383243" cy="3840438"/>
          </a:xfrm>
        </p:grpSpPr>
        <p:sp>
          <p:nvSpPr>
            <p:cNvPr id="8" name="Rectangle 7"/>
            <p:cNvSpPr/>
            <p:nvPr/>
          </p:nvSpPr>
          <p:spPr bwMode="auto">
            <a:xfrm>
              <a:off x="4298018" y="1851360"/>
              <a:ext cx="3383243" cy="1097268"/>
            </a:xfrm>
            <a:prstGeom prst="rect">
              <a:avLst/>
            </a:prstGeom>
            <a:solidFill>
              <a:srgbClr val="71ABF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059" kern="0" dirty="0">
                  <a:gradFill>
                    <a:gsLst>
                      <a:gs pos="0">
                        <a:srgbClr val="FFFFFF"/>
                      </a:gs>
                      <a:gs pos="100000">
                        <a:srgbClr val="FFFFFF"/>
                      </a:gs>
                    </a:gsLst>
                    <a:lin ang="5400000" scaled="0"/>
                  </a:gradFill>
                  <a:latin typeface="+mj-lt"/>
                </a:rPr>
                <a:t>Finding Expertise</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2133" y="2948297"/>
              <a:ext cx="3379127" cy="2743501"/>
            </a:xfrm>
            <a:prstGeom prst="rect">
              <a:avLst/>
            </a:prstGeom>
          </p:spPr>
        </p:pic>
      </p:grpSp>
      <p:grpSp>
        <p:nvGrpSpPr>
          <p:cNvPr id="13" name="Group 12"/>
          <p:cNvGrpSpPr/>
          <p:nvPr/>
        </p:nvGrpSpPr>
        <p:grpSpPr>
          <a:xfrm>
            <a:off x="5785278" y="1360190"/>
            <a:ext cx="2481953" cy="2823729"/>
            <a:chOff x="7228243" y="1666578"/>
            <a:chExt cx="3375629" cy="3840468"/>
          </a:xfrm>
        </p:grpSpPr>
        <p:sp>
          <p:nvSpPr>
            <p:cNvPr id="11" name="Rectangle 10"/>
            <p:cNvSpPr/>
            <p:nvPr/>
          </p:nvSpPr>
          <p:spPr bwMode="auto">
            <a:xfrm>
              <a:off x="7228244" y="1666578"/>
              <a:ext cx="3375628" cy="1097268"/>
            </a:xfrm>
            <a:prstGeom prst="rect">
              <a:avLst/>
            </a:prstGeom>
            <a:solidFill>
              <a:srgbClr val="13358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059" kern="0" dirty="0">
                  <a:gradFill>
                    <a:gsLst>
                      <a:gs pos="0">
                        <a:srgbClr val="FFFFFF"/>
                      </a:gs>
                      <a:gs pos="100000">
                        <a:srgbClr val="FFFFFF"/>
                      </a:gs>
                    </a:gsLst>
                    <a:lin ang="5400000" scaled="0"/>
                  </a:gradFill>
                  <a:latin typeface="+mj-lt"/>
                </a:rPr>
                <a:t>Sharing with Partners and Customers</a:t>
              </a:r>
            </a:p>
          </p:txBody>
        </p:sp>
        <p:pic>
          <p:nvPicPr>
            <p:cNvPr id="12" name="Picture 1027" descr="NGE model* (0.00.06.00).JPG                                    00003F4F&#10;Ext Rhino™                     B22D584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69"/>
            <a:stretch/>
          </p:blipFill>
          <p:spPr bwMode="ltGray">
            <a:xfrm>
              <a:off x="7228243" y="2763846"/>
              <a:ext cx="3375628"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095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Collaboration Challenges</a:t>
            </a:r>
          </a:p>
        </p:txBody>
      </p:sp>
      <p:grpSp>
        <p:nvGrpSpPr>
          <p:cNvPr id="2" name="Group 1"/>
          <p:cNvGrpSpPr/>
          <p:nvPr/>
        </p:nvGrpSpPr>
        <p:grpSpPr>
          <a:xfrm>
            <a:off x="672595" y="1361590"/>
            <a:ext cx="2490577" cy="2823707"/>
            <a:chOff x="914775" y="1851360"/>
            <a:chExt cx="3387358" cy="3840438"/>
          </a:xfrm>
        </p:grpSpPr>
        <p:pic>
          <p:nvPicPr>
            <p:cNvPr id="15" name="Content Placehold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3005" y="2533514"/>
              <a:ext cx="3379128" cy="3158284"/>
            </a:xfrm>
            <a:prstGeom prst="rect">
              <a:avLst/>
            </a:prstGeom>
          </p:spPr>
        </p:pic>
        <p:sp>
          <p:nvSpPr>
            <p:cNvPr id="7" name="Rectangle 6"/>
            <p:cNvSpPr/>
            <p:nvPr/>
          </p:nvSpPr>
          <p:spPr bwMode="auto">
            <a:xfrm>
              <a:off x="914775" y="1851360"/>
              <a:ext cx="3383243" cy="1097268"/>
            </a:xfrm>
            <a:prstGeom prst="rect">
              <a:avLst/>
            </a:prstGeom>
            <a:solidFill>
              <a:srgbClr val="D4413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059" kern="0" dirty="0">
                  <a:gradFill>
                    <a:gsLst>
                      <a:gs pos="0">
                        <a:srgbClr val="FFFFFF"/>
                      </a:gs>
                      <a:gs pos="100000">
                        <a:srgbClr val="FFFFFF"/>
                      </a:gs>
                    </a:gsLst>
                    <a:lin ang="5400000" scaled="0"/>
                  </a:gradFill>
                  <a:latin typeface="+mj-lt"/>
                </a:rPr>
                <a:t>Collecting and Tracking Information</a:t>
              </a:r>
              <a:endParaRPr lang="en-US" sz="2647" kern="0" dirty="0">
                <a:gradFill>
                  <a:gsLst>
                    <a:gs pos="0">
                      <a:srgbClr val="FFFFFF"/>
                    </a:gs>
                    <a:gs pos="100000">
                      <a:srgbClr val="FFFFFF"/>
                    </a:gs>
                  </a:gsLst>
                  <a:lin ang="5400000" scaled="0"/>
                </a:gradFill>
                <a:latin typeface="+mj-lt"/>
              </a:endParaRPr>
            </a:p>
          </p:txBody>
        </p:sp>
      </p:grpSp>
      <p:grpSp>
        <p:nvGrpSpPr>
          <p:cNvPr id="6" name="Group 5"/>
          <p:cNvGrpSpPr/>
          <p:nvPr/>
        </p:nvGrpSpPr>
        <p:grpSpPr>
          <a:xfrm>
            <a:off x="5785278" y="1360190"/>
            <a:ext cx="2481953" cy="2825107"/>
            <a:chOff x="7868380" y="1849456"/>
            <a:chExt cx="3375628" cy="3842342"/>
          </a:xfrm>
        </p:grpSpPr>
        <p:sp>
          <p:nvSpPr>
            <p:cNvPr id="5" name="Rectangle 4"/>
            <p:cNvSpPr/>
            <p:nvPr/>
          </p:nvSpPr>
          <p:spPr bwMode="auto">
            <a:xfrm>
              <a:off x="7868380" y="2948628"/>
              <a:ext cx="3375628" cy="2743170"/>
            </a:xfrm>
            <a:prstGeom prst="rect">
              <a:avLst/>
            </a:prstGeom>
            <a:solidFill>
              <a:srgbClr val="AFAEA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kern="0" dirty="0">
                <a:gradFill>
                  <a:gsLst>
                    <a:gs pos="0">
                      <a:srgbClr val="FFFFFF"/>
                    </a:gs>
                    <a:gs pos="100000">
                      <a:srgbClr val="FFFFFF"/>
                    </a:gs>
                  </a:gsLst>
                  <a:lin ang="5400000" scaled="0"/>
                </a:gradFill>
              </a:endParaRPr>
            </a:p>
          </p:txBody>
        </p:sp>
        <p:sp>
          <p:nvSpPr>
            <p:cNvPr id="13" name="Rectangle 12"/>
            <p:cNvSpPr/>
            <p:nvPr/>
          </p:nvSpPr>
          <p:spPr bwMode="auto">
            <a:xfrm>
              <a:off x="7868380" y="1849456"/>
              <a:ext cx="3375628" cy="1097268"/>
            </a:xfrm>
            <a:prstGeom prst="rect">
              <a:avLst/>
            </a:prstGeom>
            <a:solidFill>
              <a:srgbClr val="FF96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059" kern="0" dirty="0">
                  <a:gradFill>
                    <a:gsLst>
                      <a:gs pos="0">
                        <a:srgbClr val="FFFFFF"/>
                      </a:gs>
                      <a:gs pos="100000">
                        <a:srgbClr val="FFFFFF"/>
                      </a:gs>
                    </a:gsLst>
                    <a:lin ang="5400000" scaled="0"/>
                  </a:gradFill>
                  <a:latin typeface="+mj-lt"/>
                </a:rPr>
                <a:t>Keeping People Informed</a:t>
              </a:r>
            </a:p>
          </p:txBody>
        </p:sp>
        <p:pic>
          <p:nvPicPr>
            <p:cNvPr id="1028" name="Picture 4" descr="http://tse1.mm.bing.net/th?&amp;id=OIP.M762d3fd2545b3e9dfd562b09746c677cH0&amp;w=190&amp;h=190&amp;c=0&amp;pid=1.9&amp;rs=0&amp;p=0"/>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158" b="90000" l="4737" r="95263"/>
                      </a14:imgEffect>
                    </a14:imgLayer>
                  </a14:imgProps>
                </a:ext>
                <a:ext uri="{28A0092B-C50C-407E-A947-70E740481C1C}">
                  <a14:useLocalDpi xmlns:a14="http://schemas.microsoft.com/office/drawing/2010/main"/>
                </a:ext>
              </a:extLst>
            </a:blip>
            <a:srcRect/>
            <a:stretch>
              <a:fillRect/>
            </a:stretch>
          </p:blipFill>
          <p:spPr bwMode="auto">
            <a:xfrm>
              <a:off x="8412773" y="3141020"/>
              <a:ext cx="2358384" cy="23583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224399" y="1361590"/>
            <a:ext cx="2490531" cy="2826131"/>
            <a:chOff x="4385405" y="1851360"/>
            <a:chExt cx="3387295" cy="3843734"/>
          </a:xfrm>
        </p:grpSpPr>
        <p:sp>
          <p:nvSpPr>
            <p:cNvPr id="10" name="Rectangle 9"/>
            <p:cNvSpPr/>
            <p:nvPr/>
          </p:nvSpPr>
          <p:spPr bwMode="auto">
            <a:xfrm>
              <a:off x="4385405" y="1851360"/>
              <a:ext cx="3383243" cy="1097267"/>
            </a:xfrm>
            <a:prstGeom prst="rect">
              <a:avLst/>
            </a:prstGeom>
            <a:solidFill>
              <a:srgbClr val="23232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2059" kern="0" dirty="0">
                  <a:solidFill>
                    <a:schemeClr val="bg1"/>
                  </a:solidFill>
                  <a:latin typeface="+mj-lt"/>
                </a:rPr>
                <a:t>Managing Tasks and Projects</a:t>
              </a:r>
            </a:p>
          </p:txBody>
        </p:sp>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97750" y="2948627"/>
              <a:ext cx="3374950" cy="2746467"/>
            </a:xfrm>
            <a:prstGeom prst="rect">
              <a:avLst/>
            </a:prstGeom>
            <a:ln>
              <a:solidFill>
                <a:srgbClr val="0DF70D"/>
              </a:solidFill>
            </a:ln>
          </p:spPr>
        </p:pic>
      </p:grpSp>
    </p:spTree>
    <p:extLst>
      <p:ext uri="{BB962C8B-B14F-4D97-AF65-F5344CB8AC3E}">
        <p14:creationId xmlns:p14="http://schemas.microsoft.com/office/powerpoint/2010/main" val="4177116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5068</TotalTime>
  <Words>3372</Words>
  <Application>Microsoft Office PowerPoint</Application>
  <PresentationFormat>On-screen Show (16:9)</PresentationFormat>
  <Paragraphs>314</Paragraphs>
  <Slides>54</Slides>
  <Notes>44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54</vt:i4>
      </vt:variant>
    </vt:vector>
  </HeadingPairs>
  <TitlesOfParts>
    <vt:vector size="66" baseType="lpstr">
      <vt:lpstr>Arial</vt:lpstr>
      <vt:lpstr>Arial Black</vt:lpstr>
      <vt:lpstr>Calibri</vt:lpstr>
      <vt:lpstr>Segoe UI</vt:lpstr>
      <vt:lpstr>Segoe UI Light</vt:lpstr>
      <vt:lpstr>Segoe UI Semilight</vt:lpstr>
      <vt:lpstr>Times New Roman</vt:lpstr>
      <vt:lpstr>Wingdings</vt:lpstr>
      <vt:lpstr>Wingdings 3</vt:lpstr>
      <vt:lpstr>Office Theme</vt:lpstr>
      <vt:lpstr>1_Origin</vt:lpstr>
      <vt:lpstr>5-30499_SPC_2014_Exec_Template_16x9</vt:lpstr>
      <vt:lpstr>PowerPoint Presentation</vt:lpstr>
      <vt:lpstr>About Me</vt:lpstr>
      <vt:lpstr>PowerPoint Presentation</vt:lpstr>
      <vt:lpstr>But wait, then why are we here?</vt:lpstr>
      <vt:lpstr>Results mean …</vt:lpstr>
      <vt:lpstr>We built it, why don’t users just come?</vt:lpstr>
      <vt:lpstr>PowerPoint Presentation</vt:lpstr>
      <vt:lpstr>Real World Collaboration Challenges</vt:lpstr>
      <vt:lpstr>More Collaboration Challenges</vt:lpstr>
      <vt:lpstr>Real World Enterprise Social Challenges</vt:lpstr>
      <vt:lpstr>Engaging content</vt:lpstr>
      <vt:lpstr>Tip # 3: It’s personal</vt:lpstr>
      <vt:lpstr>All about my ROLE!</vt:lpstr>
      <vt:lpstr>PowerPoint Presentation</vt:lpstr>
      <vt:lpstr>PowerPoint Presentation</vt:lpstr>
      <vt:lpstr>Why is change so hard?</vt:lpstr>
      <vt:lpstr>PowerPoint Presentation</vt:lpstr>
      <vt:lpstr>Ease in to change …</vt:lpstr>
      <vt:lpstr>PowerPoint Presentation</vt:lpstr>
      <vt:lpstr>PowerPoint Presentation</vt:lpstr>
      <vt:lpstr>But it’s not just the leaders …</vt:lpstr>
      <vt:lpstr>PowerPoint Presentation</vt:lpstr>
      <vt:lpstr>PowerPoint Presentation</vt:lpstr>
      <vt:lpstr>Plan a training roadmap – for comfort</vt:lpstr>
      <vt:lpstr>Just-in-Time/In Context Training</vt:lpstr>
      <vt:lpstr>Just-in-Time/In Context Training</vt:lpstr>
      <vt:lpstr>PowerPoint Presentation</vt:lpstr>
      <vt:lpstr>PowerPoint Presentation</vt:lpstr>
      <vt:lpstr>Launch ideas that worked … mostly</vt:lpstr>
      <vt:lpstr>Photo Booth</vt:lpstr>
      <vt:lpstr>Launch Videos</vt:lpstr>
      <vt:lpstr>What is Office 365 Launch Video (Regis)</vt:lpstr>
      <vt:lpstr>Persistent communications that worked</vt:lpstr>
      <vt:lpstr>Other ideas for your communications plan</vt:lpstr>
      <vt:lpstr>PowerPoint Presentation</vt:lpstr>
      <vt:lpstr>It takes a village</vt:lpstr>
      <vt:lpstr>You are not alone – lots of help from Microsoft: fasttrack.office.com</vt:lpstr>
      <vt:lpstr>Adoption Planning Tool</vt:lpstr>
      <vt:lpstr>PowerPoint Presentation</vt:lpstr>
      <vt:lpstr>Incentives and rewards help kick-start</vt:lpstr>
      <vt:lpstr>People-based scavenger hunt</vt:lpstr>
      <vt:lpstr>Fun with food</vt:lpstr>
      <vt:lpstr>PowerPoint Presentation</vt:lpstr>
      <vt:lpstr>PowerPoint Presentation</vt:lpstr>
      <vt:lpstr>PowerPoint Presentation</vt:lpstr>
      <vt:lpstr>...allow users to provide feedback …</vt:lpstr>
      <vt:lpstr>PowerPoint Presentation</vt:lpstr>
      <vt:lpstr>PowerPoint Presentation</vt:lpstr>
      <vt:lpstr>PowerPoint Presentation</vt:lpstr>
      <vt:lpstr>PowerPoint Presentation</vt:lpstr>
      <vt:lpstr>The Tips</vt:lpstr>
      <vt:lpstr>PowerPoint Presentation</vt:lpstr>
      <vt:lpstr>User Adoption Resources</vt:lpstr>
      <vt:lpstr>Thanks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Speakers Slide Deck PowerPoint</dc:title>
  <dc:creator>Fraser Beadle</dc:creator>
  <cp:lastModifiedBy>Susan Hanley</cp:lastModifiedBy>
  <cp:revision>143</cp:revision>
  <cp:lastPrinted>2015-03-26T17:38:44Z</cp:lastPrinted>
  <dcterms:created xsi:type="dcterms:W3CDTF">2015-03-24T16:43:11Z</dcterms:created>
  <dcterms:modified xsi:type="dcterms:W3CDTF">2016-04-03T18:16:20Z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0x0101005928EF9A9397C04CAB126381B204A148</vt:lpwstr>
  </property>
</Properties>
</file>