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2" r:id="rId4"/>
    <p:sldMasterId id="2147484218" r:id="rId5"/>
    <p:sldMasterId id="2147484231" r:id="rId6"/>
  </p:sldMasterIdLst>
  <p:notesMasterIdLst>
    <p:notesMasterId r:id="rId52"/>
  </p:notesMasterIdLst>
  <p:handoutMasterIdLst>
    <p:handoutMasterId r:id="rId53"/>
  </p:handoutMasterIdLst>
  <p:sldIdLst>
    <p:sldId id="1361" r:id="rId7"/>
    <p:sldId id="1415" r:id="rId8"/>
    <p:sldId id="1414" r:id="rId9"/>
    <p:sldId id="1363" r:id="rId10"/>
    <p:sldId id="1416" r:id="rId11"/>
    <p:sldId id="1435" r:id="rId12"/>
    <p:sldId id="1436" r:id="rId13"/>
    <p:sldId id="1417" r:id="rId14"/>
    <p:sldId id="1418" r:id="rId15"/>
    <p:sldId id="1364" r:id="rId16"/>
    <p:sldId id="1420" r:id="rId17"/>
    <p:sldId id="1419" r:id="rId18"/>
    <p:sldId id="1372" r:id="rId19"/>
    <p:sldId id="1437" r:id="rId20"/>
    <p:sldId id="1408" r:id="rId21"/>
    <p:sldId id="1385" r:id="rId22"/>
    <p:sldId id="1405" r:id="rId23"/>
    <p:sldId id="1384" r:id="rId24"/>
    <p:sldId id="1386" r:id="rId25"/>
    <p:sldId id="1387" r:id="rId26"/>
    <p:sldId id="1393" r:id="rId27"/>
    <p:sldId id="1407" r:id="rId28"/>
    <p:sldId id="1388" r:id="rId29"/>
    <p:sldId id="1394" r:id="rId30"/>
    <p:sldId id="1406" r:id="rId31"/>
    <p:sldId id="1421" r:id="rId32"/>
    <p:sldId id="1389" r:id="rId33"/>
    <p:sldId id="1390" r:id="rId34"/>
    <p:sldId id="1379" r:id="rId35"/>
    <p:sldId id="1396" r:id="rId36"/>
    <p:sldId id="1430" r:id="rId37"/>
    <p:sldId id="1432" r:id="rId38"/>
    <p:sldId id="1397" r:id="rId39"/>
    <p:sldId id="1427" r:id="rId40"/>
    <p:sldId id="1428" r:id="rId41"/>
    <p:sldId id="1431" r:id="rId42"/>
    <p:sldId id="1382" r:id="rId43"/>
    <p:sldId id="1433" r:id="rId44"/>
    <p:sldId id="1434" r:id="rId45"/>
    <p:sldId id="1429" r:id="rId46"/>
    <p:sldId id="1404" r:id="rId47"/>
    <p:sldId id="1412" r:id="rId48"/>
    <p:sldId id="1381" r:id="rId49"/>
    <p:sldId id="1395" r:id="rId50"/>
    <p:sldId id="1438"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ep-by-Step Create a Governance Site" id="{2266D7F5-89A7-478C-8A43-C1409DDC88B9}">
          <p14:sldIdLst>
            <p14:sldId id="1361"/>
            <p14:sldId id="1415"/>
            <p14:sldId id="1414"/>
            <p14:sldId id="1363"/>
            <p14:sldId id="1416"/>
            <p14:sldId id="1435"/>
            <p14:sldId id="1436"/>
            <p14:sldId id="1417"/>
            <p14:sldId id="1418"/>
            <p14:sldId id="1364"/>
            <p14:sldId id="1420"/>
            <p14:sldId id="1419"/>
            <p14:sldId id="1372"/>
            <p14:sldId id="1437"/>
            <p14:sldId id="1408"/>
            <p14:sldId id="1385"/>
            <p14:sldId id="1405"/>
            <p14:sldId id="1384"/>
            <p14:sldId id="1386"/>
            <p14:sldId id="1387"/>
            <p14:sldId id="1393"/>
            <p14:sldId id="1407"/>
            <p14:sldId id="1388"/>
            <p14:sldId id="1394"/>
            <p14:sldId id="1406"/>
            <p14:sldId id="1421"/>
            <p14:sldId id="1389"/>
            <p14:sldId id="1390"/>
            <p14:sldId id="1379"/>
            <p14:sldId id="1396"/>
            <p14:sldId id="1430"/>
            <p14:sldId id="1432"/>
            <p14:sldId id="1397"/>
            <p14:sldId id="1427"/>
            <p14:sldId id="1428"/>
            <p14:sldId id="1431"/>
            <p14:sldId id="1382"/>
            <p14:sldId id="1433"/>
            <p14:sldId id="1434"/>
            <p14:sldId id="1429"/>
            <p14:sldId id="1404"/>
            <p14:sldId id="1412"/>
            <p14:sldId id="1381"/>
            <p14:sldId id="1395"/>
            <p14:sldId id="143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933"/>
    <a:srgbClr val="0072C6"/>
    <a:srgbClr val="136B48"/>
    <a:srgbClr val="B1C234"/>
    <a:srgbClr val="4472C4"/>
    <a:srgbClr val="120B07"/>
    <a:srgbClr val="FFD864"/>
    <a:srgbClr val="669933"/>
    <a:srgbClr val="33CC33"/>
    <a:srgbClr val="56A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0985" autoAdjust="0"/>
  </p:normalViewPr>
  <p:slideViewPr>
    <p:cSldViewPr snapToObjects="1">
      <p:cViewPr varScale="1">
        <p:scale>
          <a:sx n="40" d="100"/>
          <a:sy n="40" d="100"/>
        </p:scale>
        <p:origin x="1017" y="30"/>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F7754-932B-4D27-8CD3-E9708D81F24C}" type="doc">
      <dgm:prSet loTypeId="urn:microsoft.com/office/officeart/2005/8/layout/hProcess9" loCatId="process" qsTypeId="urn:microsoft.com/office/officeart/2005/8/quickstyle/simple1" qsCatId="simple" csTypeId="urn:microsoft.com/office/officeart/2005/8/colors/colorful3" csCatId="colorful" phldr="1"/>
      <dgm:spPr/>
    </dgm:pt>
    <dgm:pt modelId="{67021781-3907-46D6-B00D-49CE55AC6691}">
      <dgm:prSet phldrT="[Text]"/>
      <dgm:spPr/>
      <dgm:t>
        <a:bodyPr/>
        <a:lstStyle/>
        <a:p>
          <a:r>
            <a:rPr lang="en-US" dirty="0" smtClean="0">
              <a:solidFill>
                <a:srgbClr val="2C2933"/>
              </a:solidFill>
            </a:rPr>
            <a:t>Understand what needs to be governed</a:t>
          </a:r>
          <a:endParaRPr lang="en-US" dirty="0">
            <a:solidFill>
              <a:srgbClr val="2C2933"/>
            </a:solidFill>
          </a:endParaRPr>
        </a:p>
      </dgm:t>
    </dgm:pt>
    <dgm:pt modelId="{CA633E4B-4CC1-4D08-B46D-0A9FE997DB2E}" type="parTrans" cxnId="{1429DED4-9471-4DD0-8355-CBA319A0ACFA}">
      <dgm:prSet/>
      <dgm:spPr/>
      <dgm:t>
        <a:bodyPr/>
        <a:lstStyle/>
        <a:p>
          <a:endParaRPr lang="en-US"/>
        </a:p>
      </dgm:t>
    </dgm:pt>
    <dgm:pt modelId="{48ADB8E4-8BA5-4CA6-8CB1-845154DBEA4B}" type="sibTrans" cxnId="{1429DED4-9471-4DD0-8355-CBA319A0ACFA}">
      <dgm:prSet/>
      <dgm:spPr/>
      <dgm:t>
        <a:bodyPr/>
        <a:lstStyle/>
        <a:p>
          <a:endParaRPr lang="en-US"/>
        </a:p>
      </dgm:t>
    </dgm:pt>
    <dgm:pt modelId="{69FCA44A-9A3F-4A29-9B5E-9CF1193B137E}">
      <dgm:prSet phldrT="[Text]"/>
      <dgm:spPr/>
      <dgm:t>
        <a:bodyPr/>
        <a:lstStyle/>
        <a:p>
          <a:r>
            <a:rPr lang="en-US" dirty="0" smtClean="0">
              <a:solidFill>
                <a:srgbClr val="2C2933"/>
              </a:solidFill>
            </a:rPr>
            <a:t>Create the governance content</a:t>
          </a:r>
          <a:endParaRPr lang="en-US" dirty="0">
            <a:solidFill>
              <a:srgbClr val="2C2933"/>
            </a:solidFill>
          </a:endParaRPr>
        </a:p>
      </dgm:t>
    </dgm:pt>
    <dgm:pt modelId="{4651A4E1-89FE-47E2-AD3B-DE60CCBE7908}" type="parTrans" cxnId="{EC982F62-C081-4AE0-B7C5-4CF0E8CC1521}">
      <dgm:prSet/>
      <dgm:spPr/>
      <dgm:t>
        <a:bodyPr/>
        <a:lstStyle/>
        <a:p>
          <a:endParaRPr lang="en-US"/>
        </a:p>
      </dgm:t>
    </dgm:pt>
    <dgm:pt modelId="{FC6CA706-AB70-4745-AD8F-84AADCF6337D}" type="sibTrans" cxnId="{EC982F62-C081-4AE0-B7C5-4CF0E8CC1521}">
      <dgm:prSet/>
      <dgm:spPr/>
      <dgm:t>
        <a:bodyPr/>
        <a:lstStyle/>
        <a:p>
          <a:endParaRPr lang="en-US"/>
        </a:p>
      </dgm:t>
    </dgm:pt>
    <dgm:pt modelId="{79EB5993-3548-4C02-8CC8-9B236B385EAD}">
      <dgm:prSet phldrT="[Text]"/>
      <dgm:spPr/>
      <dgm:t>
        <a:bodyPr/>
        <a:lstStyle/>
        <a:p>
          <a:r>
            <a:rPr lang="en-US" dirty="0" smtClean="0">
              <a:solidFill>
                <a:srgbClr val="2C2933"/>
              </a:solidFill>
            </a:rPr>
            <a:t>Deliver the content when and where it is needed</a:t>
          </a:r>
          <a:endParaRPr lang="en-US" dirty="0">
            <a:solidFill>
              <a:srgbClr val="2C2933"/>
            </a:solidFill>
          </a:endParaRPr>
        </a:p>
      </dgm:t>
    </dgm:pt>
    <dgm:pt modelId="{F05182D5-EDE9-4599-8917-B5B369F11EB4}" type="parTrans" cxnId="{78F9AD6E-0464-4C26-BB31-353B817C0ABE}">
      <dgm:prSet/>
      <dgm:spPr/>
      <dgm:t>
        <a:bodyPr/>
        <a:lstStyle/>
        <a:p>
          <a:endParaRPr lang="en-US"/>
        </a:p>
      </dgm:t>
    </dgm:pt>
    <dgm:pt modelId="{1982E87B-11A6-4518-A1D4-9526D7CDE86B}" type="sibTrans" cxnId="{78F9AD6E-0464-4C26-BB31-353B817C0ABE}">
      <dgm:prSet/>
      <dgm:spPr/>
      <dgm:t>
        <a:bodyPr/>
        <a:lstStyle/>
        <a:p>
          <a:endParaRPr lang="en-US"/>
        </a:p>
      </dgm:t>
    </dgm:pt>
    <dgm:pt modelId="{CD39A9F5-8568-4F5D-AE86-6AD9F007450C}" type="pres">
      <dgm:prSet presAssocID="{2EBF7754-932B-4D27-8CD3-E9708D81F24C}" presName="CompostProcess" presStyleCnt="0">
        <dgm:presLayoutVars>
          <dgm:dir/>
          <dgm:resizeHandles val="exact"/>
        </dgm:presLayoutVars>
      </dgm:prSet>
      <dgm:spPr/>
    </dgm:pt>
    <dgm:pt modelId="{9ED32E10-AA87-4210-8197-56DB58AE7F97}" type="pres">
      <dgm:prSet presAssocID="{2EBF7754-932B-4D27-8CD3-E9708D81F24C}" presName="arrow" presStyleLbl="bgShp" presStyleIdx="0" presStyleCnt="1"/>
      <dgm:spPr/>
    </dgm:pt>
    <dgm:pt modelId="{D90FDFD0-A0B6-49A6-BC74-C45687EC752B}" type="pres">
      <dgm:prSet presAssocID="{2EBF7754-932B-4D27-8CD3-E9708D81F24C}" presName="linearProcess" presStyleCnt="0"/>
      <dgm:spPr/>
    </dgm:pt>
    <dgm:pt modelId="{25CC85D0-FC45-4926-B95B-C0B3D72DB184}" type="pres">
      <dgm:prSet presAssocID="{67021781-3907-46D6-B00D-49CE55AC6691}" presName="textNode" presStyleLbl="node1" presStyleIdx="0" presStyleCnt="3">
        <dgm:presLayoutVars>
          <dgm:bulletEnabled val="1"/>
        </dgm:presLayoutVars>
      </dgm:prSet>
      <dgm:spPr/>
      <dgm:t>
        <a:bodyPr/>
        <a:lstStyle/>
        <a:p>
          <a:endParaRPr lang="en-US"/>
        </a:p>
      </dgm:t>
    </dgm:pt>
    <dgm:pt modelId="{C339F2A7-0A5E-440B-847C-6E6529F9B751}" type="pres">
      <dgm:prSet presAssocID="{48ADB8E4-8BA5-4CA6-8CB1-845154DBEA4B}" presName="sibTrans" presStyleCnt="0"/>
      <dgm:spPr/>
    </dgm:pt>
    <dgm:pt modelId="{90AC970E-36BF-4660-8461-A6650301FE07}" type="pres">
      <dgm:prSet presAssocID="{69FCA44A-9A3F-4A29-9B5E-9CF1193B137E}" presName="textNode" presStyleLbl="node1" presStyleIdx="1" presStyleCnt="3">
        <dgm:presLayoutVars>
          <dgm:bulletEnabled val="1"/>
        </dgm:presLayoutVars>
      </dgm:prSet>
      <dgm:spPr/>
      <dgm:t>
        <a:bodyPr/>
        <a:lstStyle/>
        <a:p>
          <a:endParaRPr lang="en-US"/>
        </a:p>
      </dgm:t>
    </dgm:pt>
    <dgm:pt modelId="{EA5019A2-C33E-4073-8872-4996F63F1281}" type="pres">
      <dgm:prSet presAssocID="{FC6CA706-AB70-4745-AD8F-84AADCF6337D}" presName="sibTrans" presStyleCnt="0"/>
      <dgm:spPr/>
    </dgm:pt>
    <dgm:pt modelId="{ED7EDAF6-C375-4DA1-8ADD-2F71CCBEB48D}" type="pres">
      <dgm:prSet presAssocID="{79EB5993-3548-4C02-8CC8-9B236B385EAD}" presName="textNode" presStyleLbl="node1" presStyleIdx="2" presStyleCnt="3">
        <dgm:presLayoutVars>
          <dgm:bulletEnabled val="1"/>
        </dgm:presLayoutVars>
      </dgm:prSet>
      <dgm:spPr/>
      <dgm:t>
        <a:bodyPr/>
        <a:lstStyle/>
        <a:p>
          <a:endParaRPr lang="en-US"/>
        </a:p>
      </dgm:t>
    </dgm:pt>
  </dgm:ptLst>
  <dgm:cxnLst>
    <dgm:cxn modelId="{4711C731-BA86-4BDB-98FA-C65106641128}" type="presOf" srcId="{69FCA44A-9A3F-4A29-9B5E-9CF1193B137E}" destId="{90AC970E-36BF-4660-8461-A6650301FE07}" srcOrd="0" destOrd="0" presId="urn:microsoft.com/office/officeart/2005/8/layout/hProcess9"/>
    <dgm:cxn modelId="{EC982F62-C081-4AE0-B7C5-4CF0E8CC1521}" srcId="{2EBF7754-932B-4D27-8CD3-E9708D81F24C}" destId="{69FCA44A-9A3F-4A29-9B5E-9CF1193B137E}" srcOrd="1" destOrd="0" parTransId="{4651A4E1-89FE-47E2-AD3B-DE60CCBE7908}" sibTransId="{FC6CA706-AB70-4745-AD8F-84AADCF6337D}"/>
    <dgm:cxn modelId="{1429DED4-9471-4DD0-8355-CBA319A0ACFA}" srcId="{2EBF7754-932B-4D27-8CD3-E9708D81F24C}" destId="{67021781-3907-46D6-B00D-49CE55AC6691}" srcOrd="0" destOrd="0" parTransId="{CA633E4B-4CC1-4D08-B46D-0A9FE997DB2E}" sibTransId="{48ADB8E4-8BA5-4CA6-8CB1-845154DBEA4B}"/>
    <dgm:cxn modelId="{AB4F4BB4-6D7E-42FF-8B27-D4A7C5961003}" type="presOf" srcId="{79EB5993-3548-4C02-8CC8-9B236B385EAD}" destId="{ED7EDAF6-C375-4DA1-8ADD-2F71CCBEB48D}" srcOrd="0" destOrd="0" presId="urn:microsoft.com/office/officeart/2005/8/layout/hProcess9"/>
    <dgm:cxn modelId="{78F9AD6E-0464-4C26-BB31-353B817C0ABE}" srcId="{2EBF7754-932B-4D27-8CD3-E9708D81F24C}" destId="{79EB5993-3548-4C02-8CC8-9B236B385EAD}" srcOrd="2" destOrd="0" parTransId="{F05182D5-EDE9-4599-8917-B5B369F11EB4}" sibTransId="{1982E87B-11A6-4518-A1D4-9526D7CDE86B}"/>
    <dgm:cxn modelId="{7AE657EB-0E82-489F-833B-38972E35349D}" type="presOf" srcId="{67021781-3907-46D6-B00D-49CE55AC6691}" destId="{25CC85D0-FC45-4926-B95B-C0B3D72DB184}" srcOrd="0" destOrd="0" presId="urn:microsoft.com/office/officeart/2005/8/layout/hProcess9"/>
    <dgm:cxn modelId="{F07FE8BE-319C-4701-A99A-B9F21FC37CD5}" type="presOf" srcId="{2EBF7754-932B-4D27-8CD3-E9708D81F24C}" destId="{CD39A9F5-8568-4F5D-AE86-6AD9F007450C}" srcOrd="0" destOrd="0" presId="urn:microsoft.com/office/officeart/2005/8/layout/hProcess9"/>
    <dgm:cxn modelId="{89B9AAB2-B383-47C3-BBDC-1940D2AE7243}" type="presParOf" srcId="{CD39A9F5-8568-4F5D-AE86-6AD9F007450C}" destId="{9ED32E10-AA87-4210-8197-56DB58AE7F97}" srcOrd="0" destOrd="0" presId="urn:microsoft.com/office/officeart/2005/8/layout/hProcess9"/>
    <dgm:cxn modelId="{48F6C005-01F1-4B47-B62B-765DF897306A}" type="presParOf" srcId="{CD39A9F5-8568-4F5D-AE86-6AD9F007450C}" destId="{D90FDFD0-A0B6-49A6-BC74-C45687EC752B}" srcOrd="1" destOrd="0" presId="urn:microsoft.com/office/officeart/2005/8/layout/hProcess9"/>
    <dgm:cxn modelId="{09395DFB-9809-47D6-AC2C-8081C7F07037}" type="presParOf" srcId="{D90FDFD0-A0B6-49A6-BC74-C45687EC752B}" destId="{25CC85D0-FC45-4926-B95B-C0B3D72DB184}" srcOrd="0" destOrd="0" presId="urn:microsoft.com/office/officeart/2005/8/layout/hProcess9"/>
    <dgm:cxn modelId="{E11EADA8-491E-48CD-ADEA-983E80997386}" type="presParOf" srcId="{D90FDFD0-A0B6-49A6-BC74-C45687EC752B}" destId="{C339F2A7-0A5E-440B-847C-6E6529F9B751}" srcOrd="1" destOrd="0" presId="urn:microsoft.com/office/officeart/2005/8/layout/hProcess9"/>
    <dgm:cxn modelId="{9D6AA5BF-A042-4D8D-9795-EFE28F5C1472}" type="presParOf" srcId="{D90FDFD0-A0B6-49A6-BC74-C45687EC752B}" destId="{90AC970E-36BF-4660-8461-A6650301FE07}" srcOrd="2" destOrd="0" presId="urn:microsoft.com/office/officeart/2005/8/layout/hProcess9"/>
    <dgm:cxn modelId="{14ADCD4D-76C4-4F56-A046-F757B2F9013F}" type="presParOf" srcId="{D90FDFD0-A0B6-49A6-BC74-C45687EC752B}" destId="{EA5019A2-C33E-4073-8872-4996F63F1281}" srcOrd="3" destOrd="0" presId="urn:microsoft.com/office/officeart/2005/8/layout/hProcess9"/>
    <dgm:cxn modelId="{AD5FD1D3-B882-405A-970B-76B265416693}" type="presParOf" srcId="{D90FDFD0-A0B6-49A6-BC74-C45687EC752B}" destId="{ED7EDAF6-C375-4DA1-8ADD-2F71CCBEB4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3D8B41-3115-4B0D-8C14-06DD3FAC9488}" type="datetime1">
              <a:rPr lang="en-US" smtClean="0">
                <a:latin typeface="Segoe UI" pitchFamily="34" charset="0"/>
              </a:rPr>
              <a:t>7/25/2015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48EF7E0F-507E-4FE5-BF75-9D3967B45F5D}" type="datetime1">
              <a:rPr lang="en-US" smtClean="0"/>
              <a:t>7/25/2015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46812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3683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62590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1636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8846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7325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Page Type, you can choose to leave a default</a:t>
            </a:r>
            <a:r>
              <a:rPr lang="en-US" baseline="0" dirty="0" smtClean="0"/>
              <a:t> value or not.</a:t>
            </a:r>
          </a:p>
          <a:p>
            <a:pPr marL="388712" lvl="1" indent="-171450">
              <a:buFont typeface="Arial" panose="020B0604020202020204" pitchFamily="34" charset="0"/>
              <a:buChar char="•"/>
            </a:pPr>
            <a:r>
              <a:rPr lang="en-US" baseline="0" dirty="0" smtClean="0"/>
              <a:t>Description: Type of page.</a:t>
            </a:r>
            <a:endParaRPr lang="en-US" dirty="0" smtClean="0"/>
          </a:p>
          <a:p>
            <a:pPr marL="171450" indent="-171450">
              <a:buFont typeface="Arial" panose="020B0604020202020204" pitchFamily="34" charset="0"/>
              <a:buChar char="•"/>
            </a:pPr>
            <a:r>
              <a:rPr lang="en-US" dirty="0" smtClean="0"/>
              <a:t>For Training</a:t>
            </a:r>
            <a:r>
              <a:rPr lang="en-US" baseline="0" dirty="0" smtClean="0"/>
              <a:t> Subject, I like to use verb phrases. If you want to do “group by” views, this will need to be a dropdown choice field. Be sure to add a Description such as: Primary subject for this page. I usually erase the default value.</a:t>
            </a:r>
          </a:p>
          <a:p>
            <a:pPr marL="388712" lvl="1" indent="-171450">
              <a:buFont typeface="Arial" panose="020B0604020202020204" pitchFamily="34" charset="0"/>
              <a:buChar char="•"/>
            </a:pPr>
            <a:r>
              <a:rPr lang="en-US" baseline="0" dirty="0" smtClean="0"/>
              <a:t>Description: Primary subject for this content.</a:t>
            </a:r>
          </a:p>
          <a:p>
            <a:pPr marL="171450" indent="-171450">
              <a:buFont typeface="Arial" panose="020B0604020202020204" pitchFamily="34" charset="0"/>
              <a:buChar char="•"/>
            </a:pPr>
            <a:r>
              <a:rPr lang="en-US" baseline="0" dirty="0" smtClean="0"/>
              <a:t>For Audience, keep the list simple and make sure that these roles are aligned with the Roles that you define in your governance plan.</a:t>
            </a:r>
          </a:p>
          <a:p>
            <a:pPr marL="388712" lvl="1" indent="-171450">
              <a:buFont typeface="Arial" panose="020B0604020202020204" pitchFamily="34" charset="0"/>
              <a:buChar char="•"/>
            </a:pPr>
            <a:r>
              <a:rPr lang="en-US" dirty="0" smtClean="0"/>
              <a:t>Description: User audience(s) for whom this content applies.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5CF9676C-FC58-4ABB-99FD-E2C8D1DCD181}"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6371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Gear &gt; Site Settings &gt; Site Columns</a:t>
            </a:r>
          </a:p>
          <a:p>
            <a:pPr marL="171450" indent="-171450">
              <a:buFont typeface="Arial" panose="020B0604020202020204" pitchFamily="34" charset="0"/>
              <a:buChar char="•"/>
            </a:pPr>
            <a:r>
              <a:rPr lang="en-US" dirty="0" smtClean="0"/>
              <a:t>Decide if you need a default</a:t>
            </a:r>
            <a:r>
              <a:rPr lang="en-US" baseline="0" dirty="0" smtClean="0"/>
              <a:t> value. If not, be sure to erase the automatic default.</a:t>
            </a:r>
          </a:p>
          <a:p>
            <a:pPr marL="171450" indent="-171450">
              <a:buFont typeface="Arial" panose="020B0604020202020204" pitchFamily="34" charset="0"/>
              <a:buChar char="•"/>
            </a:pPr>
            <a:r>
              <a:rPr lang="en-US" baseline="0" dirty="0" smtClean="0"/>
              <a:t>The reason you want to create column names in “</a:t>
            </a:r>
            <a:r>
              <a:rPr lang="en-US" baseline="0" dirty="0" err="1" smtClean="0"/>
              <a:t>CamelCase</a:t>
            </a:r>
            <a:r>
              <a:rPr lang="en-US" baseline="0" dirty="0" smtClean="0"/>
              <a:t>” is that spaces in the names get encoded with a long string of characters (x0020) replacing each space in the “behind the scenes” name. If you create your columns in </a:t>
            </a:r>
            <a:r>
              <a:rPr lang="en-US" baseline="0" dirty="0" err="1" smtClean="0"/>
              <a:t>CamelCase</a:t>
            </a:r>
            <a:r>
              <a:rPr lang="en-US" baseline="0" dirty="0" smtClean="0"/>
              <a:t>, it will be easier to use them in Content Query and Content Search web parts.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260AA5EC-F091-428E-91D8-872082B23AA7}"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8410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9229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28071F4A-4F98-4F84-8177-C1F6D45CF549}"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2373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7455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a:t>
            </a:fld>
            <a:endParaRPr lang="en-US"/>
          </a:p>
        </p:txBody>
      </p:sp>
    </p:spTree>
    <p:extLst>
      <p:ext uri="{BB962C8B-B14F-4D97-AF65-F5344CB8AC3E}">
        <p14:creationId xmlns:p14="http://schemas.microsoft.com/office/powerpoint/2010/main" val="235018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a:t>
            </a:r>
            <a:r>
              <a:rPr lang="en-US" baseline="0" dirty="0" smtClean="0"/>
              <a:t> Wiki pages, it doesn’t matter whether you create the page name with spaces or without – SharePoint is going to replace the spaces in the URL with %20 no matter what you do.</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2BF18039-825B-4D64-A917-7135AEDFC652}"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5429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76700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Publishing features must</a:t>
            </a:r>
            <a:r>
              <a:rPr lang="en-US" baseline="0" dirty="0" smtClean="0"/>
              <a:t> be enabled for the Site Collection in order to see the Content Query Web Part as an option. They do not have to be enabled on your individual site.</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5173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create a content query</a:t>
            </a:r>
            <a:r>
              <a:rPr lang="en-US" baseline="0" dirty="0" smtClean="0"/>
              <a:t> web part, you can export it so that you can re-use it in other similar contexts. Yes, you will create one CQWP for each context but you will not need any custom code – or a developer to do this (and you only make each web part one time – and you can re-use existing web parts to create new ones).</a:t>
            </a:r>
          </a:p>
          <a:p>
            <a:endParaRPr lang="en-US" baseline="0" dirty="0" smtClean="0"/>
          </a:p>
          <a:p>
            <a:r>
              <a:rPr lang="en-US" baseline="0" dirty="0" smtClean="0"/>
              <a:t>Note: Publishing Features must be activated for the Site Collection in order to use CQWPs.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81B4C805-7771-451D-AE02-000F5F14A25E}"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93236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07902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pros and cons</a:t>
            </a:r>
            <a:r>
              <a:rPr lang="en-US" baseline="0" dirty="0" smtClean="0"/>
              <a:t> to both options. I prefer a Team Site with wiki pages, but your mileage may vary.</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153496A-F008-4D84-BAEC-BBE11D42BB54}"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856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a:t> will not work in on-prem but approach will. Just need to follow the steps in the presentation to re-create.</a:t>
            </a: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76343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23265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05847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539471-D214-4894-AF2B-49B44F63F7FD}" type="slidenum">
              <a:rPr lang="en-US" smtClean="0"/>
              <a:t>3</a:t>
            </a:fld>
            <a:endParaRPr lang="en-US"/>
          </a:p>
        </p:txBody>
      </p:sp>
    </p:spTree>
    <p:extLst>
      <p:ext uri="{BB962C8B-B14F-4D97-AF65-F5344CB8AC3E}">
        <p14:creationId xmlns:p14="http://schemas.microsoft.com/office/powerpoint/2010/main" val="4354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a:t>
            </a:fld>
            <a:endParaRPr lang="en-US"/>
          </a:p>
        </p:txBody>
      </p:sp>
    </p:spTree>
    <p:extLst>
      <p:ext uri="{BB962C8B-B14F-4D97-AF65-F5344CB8AC3E}">
        <p14:creationId xmlns:p14="http://schemas.microsoft.com/office/powerpoint/2010/main" val="371155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5031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8135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3527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9619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7/25/2015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2169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lumn_Ti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2034238"/>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2034238"/>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bwMode="auto">
          <a:xfrm>
            <a:off x="274639" y="1394165"/>
            <a:ext cx="5486399" cy="54863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Activity</a:t>
            </a:r>
            <a:endParaRPr lang="en-US" sz="2800" dirty="0">
              <a:gradFill>
                <a:gsLst>
                  <a:gs pos="0">
                    <a:srgbClr val="FFFFFF"/>
                  </a:gs>
                  <a:gs pos="100000">
                    <a:srgbClr val="FFFFFF"/>
                  </a:gs>
                </a:gsLst>
                <a:lin ang="5400000" scaled="0"/>
              </a:gradFill>
              <a:latin typeface="+mj-lt"/>
            </a:endParaRPr>
          </a:p>
        </p:txBody>
      </p:sp>
      <p:sp>
        <p:nvSpPr>
          <p:cNvPr id="6" name="Rectangle 5"/>
          <p:cNvSpPr/>
          <p:nvPr userDrawn="1"/>
        </p:nvSpPr>
        <p:spPr bwMode="auto">
          <a:xfrm>
            <a:off x="6675438" y="1394165"/>
            <a:ext cx="5486399" cy="54863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Tips and Recommendations</a:t>
            </a:r>
            <a:endParaRPr lang="en-US" sz="28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0235302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dirty="0"/>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616626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9765533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8571658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5092317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2721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1278675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373573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7785910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23578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547672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165052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7258" y="1144706"/>
            <a:ext cx="9181960" cy="2435131"/>
          </a:xfrm>
        </p:spPr>
        <p:txBody>
          <a:bodyPr anchor="b">
            <a:normAutofit/>
          </a:bodyPr>
          <a:lstStyle>
            <a:lvl1pPr algn="ctr">
              <a:defRPr sz="4896"/>
            </a:lvl1pPr>
          </a:lstStyle>
          <a:p>
            <a:r>
              <a:rPr lang="en-US" smtClean="0"/>
              <a:t>Click to edit Master title style</a:t>
            </a:r>
            <a:endParaRPr lang="en-US" dirty="0"/>
          </a:p>
        </p:txBody>
      </p:sp>
      <p:sp>
        <p:nvSpPr>
          <p:cNvPr id="3" name="Subtitle 2"/>
          <p:cNvSpPr>
            <a:spLocks noGrp="1"/>
          </p:cNvSpPr>
          <p:nvPr>
            <p:ph type="subTitle" idx="1"/>
          </p:nvPr>
        </p:nvSpPr>
        <p:spPr>
          <a:xfrm>
            <a:off x="1627258" y="3673745"/>
            <a:ext cx="9181960"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979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60466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3893" y="670310"/>
            <a:ext cx="9928689" cy="2909528"/>
          </a:xfrm>
        </p:spPr>
        <p:txBody>
          <a:bodyPr anchor="b">
            <a:normAutofit/>
          </a:bodyPr>
          <a:lstStyle>
            <a:lvl1pPr>
              <a:defRPr sz="3468"/>
            </a:lvl1pPr>
          </a:lstStyle>
          <a:p>
            <a:r>
              <a:rPr lang="en-US" smtClean="0"/>
              <a:t>Click to edit Master title style</a:t>
            </a:r>
            <a:endParaRPr lang="en-US" dirty="0"/>
          </a:p>
        </p:txBody>
      </p:sp>
      <p:sp>
        <p:nvSpPr>
          <p:cNvPr id="3" name="Text Placeholder 2"/>
          <p:cNvSpPr>
            <a:spLocks noGrp="1"/>
          </p:cNvSpPr>
          <p:nvPr>
            <p:ph type="body" idx="1"/>
          </p:nvPr>
        </p:nvSpPr>
        <p:spPr>
          <a:xfrm>
            <a:off x="1253893" y="3673746"/>
            <a:ext cx="9928689" cy="1530052"/>
          </a:xfrm>
        </p:spPr>
        <p:txBody>
          <a:bodyPr/>
          <a:lstStyle>
            <a:lvl1pPr marL="0" indent="0" algn="ctr">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98840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2119" y="621736"/>
            <a:ext cx="10561375" cy="135272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32119" y="2129892"/>
            <a:ext cx="5208390" cy="3776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193" y="2129892"/>
            <a:ext cx="5196302" cy="3776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3728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2119" y="621736"/>
            <a:ext cx="10561375" cy="1351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64700" y="2129893"/>
            <a:ext cx="4977037" cy="840314"/>
          </a:xfrm>
        </p:spPr>
        <p:txBody>
          <a:bodyPr anchor="b"/>
          <a:lstStyle>
            <a:lvl1pPr marL="0" indent="0">
              <a:lnSpc>
                <a:spcPct val="100000"/>
              </a:lnSpc>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932119" y="2970207"/>
            <a:ext cx="5209618" cy="2936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30377" y="2129893"/>
            <a:ext cx="4963118" cy="840314"/>
          </a:xfrm>
        </p:spPr>
        <p:txBody>
          <a:bodyPr anchor="b"/>
          <a:lstStyle>
            <a:lvl1pPr marL="0" indent="0">
              <a:lnSpc>
                <a:spcPct val="100000"/>
              </a:lnSpc>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6" y="2970207"/>
            <a:ext cx="5197530" cy="2936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43826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0635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352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5621" y="621736"/>
            <a:ext cx="4011087" cy="2409225"/>
          </a:xfrm>
        </p:spPr>
        <p:txBody>
          <a:bodyPr anchor="b">
            <a:normAutofit/>
          </a:bodyPr>
          <a:lstStyle>
            <a:lvl1pPr>
              <a:defRPr sz="2856"/>
            </a:lvl1pPr>
          </a:lstStyle>
          <a:p>
            <a:r>
              <a:rPr lang="en-US" smtClean="0"/>
              <a:t>Click to edit Master title style</a:t>
            </a:r>
            <a:endParaRPr lang="en-US" dirty="0"/>
          </a:p>
        </p:txBody>
      </p:sp>
      <p:sp>
        <p:nvSpPr>
          <p:cNvPr id="3" name="Content Placeholder 2"/>
          <p:cNvSpPr>
            <a:spLocks noGrp="1"/>
          </p:cNvSpPr>
          <p:nvPr>
            <p:ph idx="1"/>
          </p:nvPr>
        </p:nvSpPr>
        <p:spPr>
          <a:xfrm>
            <a:off x="5179890" y="621736"/>
            <a:ext cx="6313604" cy="528475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35621" y="3030961"/>
            <a:ext cx="4011087" cy="2875526"/>
          </a:xfrm>
        </p:spPr>
        <p:txBody>
          <a:bodyPr/>
          <a:lstStyle>
            <a:lvl1pPr marL="0" indent="0" algn="ctr">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84749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5620" y="621736"/>
            <a:ext cx="6048677" cy="2409225"/>
          </a:xfrm>
        </p:spPr>
        <p:txBody>
          <a:bodyPr anchor="b">
            <a:normAutofit/>
          </a:bodyPr>
          <a:lstStyle>
            <a:lvl1pPr>
              <a:defRPr sz="326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573687" y="773988"/>
            <a:ext cx="3320633" cy="498024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932118" y="3030961"/>
            <a:ext cx="6053958" cy="2875527"/>
          </a:xfrm>
        </p:spPr>
        <p:txBody>
          <a:bodyPr>
            <a:normAutofit/>
          </a:bodyPr>
          <a:lstStyle>
            <a:lvl1pPr marL="0" indent="0" algn="ctr">
              <a:buNone/>
              <a:defRPr sz="1836"/>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90230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2130" y="4374763"/>
            <a:ext cx="10575455" cy="835666"/>
          </a:xfrm>
        </p:spPr>
        <p:txBody>
          <a:bodyPr anchor="b">
            <a:normAutofit/>
          </a:bodyPr>
          <a:lstStyle>
            <a:lvl1pPr>
              <a:defRPr sz="285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130" y="633690"/>
            <a:ext cx="10575455" cy="344701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932118" y="5210430"/>
            <a:ext cx="10573858" cy="696058"/>
          </a:xfrm>
        </p:spPr>
        <p:txBody>
          <a:bodyPr>
            <a:normAutofit/>
          </a:bodyPr>
          <a:lstStyle>
            <a:lvl1pPr marL="0" indent="0" algn="ctr">
              <a:buNone/>
              <a:defRPr sz="1836"/>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1240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2119" y="621736"/>
            <a:ext cx="10561376" cy="3493039"/>
          </a:xfrm>
        </p:spPr>
        <p:txBody>
          <a:bodyPr anchor="ctr"/>
          <a:lstStyle>
            <a:lvl1pPr>
              <a:defRPr sz="3264"/>
            </a:lvl1pPr>
          </a:lstStyle>
          <a:p>
            <a:r>
              <a:rPr lang="en-US" smtClean="0"/>
              <a:t>Click to edit Master title style</a:t>
            </a:r>
            <a:endParaRPr lang="en-US" dirty="0"/>
          </a:p>
        </p:txBody>
      </p:sp>
      <p:sp>
        <p:nvSpPr>
          <p:cNvPr id="4" name="Text Placeholder 3"/>
          <p:cNvSpPr>
            <a:spLocks noGrp="1"/>
          </p:cNvSpPr>
          <p:nvPr>
            <p:ph type="body" sz="half" idx="2"/>
          </p:nvPr>
        </p:nvSpPr>
        <p:spPr>
          <a:xfrm>
            <a:off x="932119" y="4288527"/>
            <a:ext cx="10561375" cy="1623882"/>
          </a:xfrm>
        </p:spPr>
        <p:txBody>
          <a:bodyPr anchor="ctr"/>
          <a:lstStyle>
            <a:lvl1pPr marL="0" indent="0" algn="ctr">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284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211" y="621736"/>
            <a:ext cx="9489292" cy="3052485"/>
          </a:xfrm>
        </p:spPr>
        <p:txBody>
          <a:bodyPr anchor="ctr"/>
          <a:lstStyle>
            <a:lvl1pPr>
              <a:defRPr sz="3264"/>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55147" y="3681898"/>
            <a:ext cx="8927801" cy="435309"/>
          </a:xfrm>
        </p:spPr>
        <p:txBody>
          <a:bodyPr anchor="t">
            <a:normAutofit/>
          </a:bodyPr>
          <a:lstStyle>
            <a:lvl1pPr marL="0" indent="0" algn="r">
              <a:buNone/>
              <a:defRPr sz="1428"/>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4" name="Text Placeholder 3"/>
          <p:cNvSpPr>
            <a:spLocks noGrp="1"/>
          </p:cNvSpPr>
          <p:nvPr>
            <p:ph type="body" sz="half" idx="2"/>
          </p:nvPr>
        </p:nvSpPr>
        <p:spPr>
          <a:xfrm>
            <a:off x="932118" y="4288528"/>
            <a:ext cx="10561376" cy="1617961"/>
          </a:xfrm>
        </p:spPr>
        <p:txBody>
          <a:bodyPr anchor="ctr">
            <a:normAutofit/>
          </a:bodyPr>
          <a:lstStyle>
            <a:lvl1pPr marL="0" indent="0" algn="ctr">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53388" y="749878"/>
            <a:ext cx="621824" cy="596417"/>
          </a:xfrm>
          <a:prstGeom prst="rect">
            <a:avLst/>
          </a:prstGeom>
        </p:spPr>
        <p:txBody>
          <a:bodyPr vert="horz" lIns="93260" tIns="46630" rIns="93260" bIns="4663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66298"/>
            <a:r>
              <a:rPr lang="en-US" sz="8159" dirty="0">
                <a:solidFill>
                  <a:prstClr val="white"/>
                </a:solidFill>
                <a:effectLst/>
              </a:rPr>
              <a:t>“</a:t>
            </a:r>
          </a:p>
        </p:txBody>
      </p:sp>
      <p:sp>
        <p:nvSpPr>
          <p:cNvPr id="13" name="TextBox 12"/>
          <p:cNvSpPr txBox="1"/>
          <p:nvPr/>
        </p:nvSpPr>
        <p:spPr>
          <a:xfrm>
            <a:off x="10871670" y="3031260"/>
            <a:ext cx="621824" cy="596417"/>
          </a:xfrm>
          <a:prstGeom prst="rect">
            <a:avLst/>
          </a:prstGeom>
        </p:spPr>
        <p:txBody>
          <a:bodyPr vert="horz" lIns="93260" tIns="46630" rIns="93260" bIns="4663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66298"/>
            <a:r>
              <a:rPr lang="en-US" sz="8159" dirty="0">
                <a:solidFill>
                  <a:prstClr val="white"/>
                </a:solidFill>
                <a:effectLst/>
              </a:rPr>
              <a:t>”</a:t>
            </a:r>
          </a:p>
        </p:txBody>
      </p:sp>
    </p:spTree>
    <p:extLst>
      <p:ext uri="{BB962C8B-B14F-4D97-AF65-F5344CB8AC3E}">
        <p14:creationId xmlns:p14="http://schemas.microsoft.com/office/powerpoint/2010/main" val="1917955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2130" y="2169284"/>
            <a:ext cx="10562973" cy="2561839"/>
          </a:xfrm>
        </p:spPr>
        <p:txBody>
          <a:bodyPr anchor="b"/>
          <a:lstStyle>
            <a:lvl1pPr>
              <a:defRPr sz="3264"/>
            </a:lvl1pPr>
          </a:lstStyle>
          <a:p>
            <a:r>
              <a:rPr lang="en-US" smtClean="0"/>
              <a:t>Click to edit Master title style</a:t>
            </a:r>
            <a:endParaRPr lang="en-US" dirty="0"/>
          </a:p>
        </p:txBody>
      </p:sp>
      <p:sp>
        <p:nvSpPr>
          <p:cNvPr id="4" name="Text Placeholder 3"/>
          <p:cNvSpPr>
            <a:spLocks noGrp="1"/>
          </p:cNvSpPr>
          <p:nvPr>
            <p:ph type="body" sz="half" idx="2"/>
          </p:nvPr>
        </p:nvSpPr>
        <p:spPr>
          <a:xfrm>
            <a:off x="932118" y="4743137"/>
            <a:ext cx="10561378" cy="1163351"/>
          </a:xfrm>
        </p:spPr>
        <p:txBody>
          <a:bodyPr anchor="t"/>
          <a:lstStyle>
            <a:lvl1pPr marL="0" indent="0" algn="ctr">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6355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32118" y="621736"/>
            <a:ext cx="10561376" cy="135195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32117" y="2129892"/>
            <a:ext cx="3365107" cy="839695"/>
          </a:xfrm>
        </p:spPr>
        <p:txBody>
          <a:bodyPr anchor="b">
            <a:noAutofit/>
          </a:bodyPr>
          <a:lstStyle>
            <a:lvl1pPr marL="0" indent="0" algn="ctr">
              <a:lnSpc>
                <a:spcPct val="100000"/>
              </a:lnSpc>
              <a:buNone/>
              <a:defRPr sz="2448"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8" name="Text Placeholder 3"/>
          <p:cNvSpPr>
            <a:spLocks noGrp="1"/>
          </p:cNvSpPr>
          <p:nvPr>
            <p:ph type="body" sz="half" idx="15"/>
          </p:nvPr>
        </p:nvSpPr>
        <p:spPr>
          <a:xfrm>
            <a:off x="932117" y="2969587"/>
            <a:ext cx="3365107" cy="2936901"/>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9" name="Text Placeholder 4"/>
          <p:cNvSpPr>
            <a:spLocks noGrp="1"/>
          </p:cNvSpPr>
          <p:nvPr>
            <p:ph type="body" sz="quarter" idx="3"/>
          </p:nvPr>
        </p:nvSpPr>
        <p:spPr>
          <a:xfrm>
            <a:off x="4534007" y="2129893"/>
            <a:ext cx="3364701" cy="839694"/>
          </a:xfrm>
        </p:spPr>
        <p:txBody>
          <a:bodyPr anchor="b">
            <a:noAutofit/>
          </a:bodyPr>
          <a:lstStyle>
            <a:lvl1pPr marL="0" indent="0" algn="ctr">
              <a:lnSpc>
                <a:spcPct val="100000"/>
              </a:lnSpc>
              <a:buNone/>
              <a:defRPr sz="2448"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10" name="Text Placeholder 3"/>
          <p:cNvSpPr>
            <a:spLocks noGrp="1"/>
          </p:cNvSpPr>
          <p:nvPr>
            <p:ph type="body" sz="half" idx="16"/>
          </p:nvPr>
        </p:nvSpPr>
        <p:spPr>
          <a:xfrm>
            <a:off x="4534008" y="2969587"/>
            <a:ext cx="3365989" cy="2936901"/>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11" name="Text Placeholder 4"/>
          <p:cNvSpPr>
            <a:spLocks noGrp="1"/>
          </p:cNvSpPr>
          <p:nvPr>
            <p:ph type="body" sz="quarter" idx="13"/>
          </p:nvPr>
        </p:nvSpPr>
        <p:spPr>
          <a:xfrm>
            <a:off x="8133180" y="2129893"/>
            <a:ext cx="3357207" cy="839694"/>
          </a:xfrm>
        </p:spPr>
        <p:txBody>
          <a:bodyPr anchor="b">
            <a:noAutofit/>
          </a:bodyPr>
          <a:lstStyle>
            <a:lvl1pPr marL="0" indent="0" algn="ctr">
              <a:lnSpc>
                <a:spcPct val="100000"/>
              </a:lnSpc>
              <a:buNone/>
              <a:defRPr sz="2448"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12" name="Text Placeholder 3"/>
          <p:cNvSpPr>
            <a:spLocks noGrp="1"/>
          </p:cNvSpPr>
          <p:nvPr>
            <p:ph type="body" sz="half" idx="17"/>
          </p:nvPr>
        </p:nvSpPr>
        <p:spPr>
          <a:xfrm>
            <a:off x="8136289" y="2969587"/>
            <a:ext cx="3357207" cy="2936901"/>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126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32119" y="621736"/>
            <a:ext cx="10561376" cy="135195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32119" y="4279428"/>
            <a:ext cx="3365106" cy="587734"/>
          </a:xfrm>
        </p:spPr>
        <p:txBody>
          <a:bodyPr anchor="b">
            <a:noAutofit/>
          </a:bodyPr>
          <a:lstStyle>
            <a:lvl1pPr marL="0" indent="0" algn="ctr">
              <a:lnSpc>
                <a:spcPct val="100000"/>
              </a:lnSpc>
              <a:buNone/>
              <a:defRPr sz="2040"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20" name="Picture Placeholder 2"/>
          <p:cNvSpPr>
            <a:spLocks noGrp="1" noChangeAspect="1"/>
          </p:cNvSpPr>
          <p:nvPr>
            <p:ph type="pic" idx="15"/>
          </p:nvPr>
        </p:nvSpPr>
        <p:spPr>
          <a:xfrm>
            <a:off x="1113917" y="2344754"/>
            <a:ext cx="2999004"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98" indent="0">
              <a:buNone/>
              <a:defRPr sz="1632"/>
            </a:lvl2pPr>
            <a:lvl3pPr marL="932597" indent="0">
              <a:buNone/>
              <a:defRPr sz="1632"/>
            </a:lvl3pPr>
            <a:lvl4pPr marL="1398895" indent="0">
              <a:buNone/>
              <a:defRPr sz="1632"/>
            </a:lvl4pPr>
            <a:lvl5pPr marL="1865193" indent="0">
              <a:buNone/>
              <a:defRPr sz="1632"/>
            </a:lvl5pPr>
            <a:lvl6pPr marL="2331491" indent="0">
              <a:buNone/>
              <a:defRPr sz="1632"/>
            </a:lvl6pPr>
            <a:lvl7pPr marL="2797790" indent="0">
              <a:buNone/>
              <a:defRPr sz="1632"/>
            </a:lvl7pPr>
            <a:lvl8pPr marL="3264088" indent="0">
              <a:buNone/>
              <a:defRPr sz="1632"/>
            </a:lvl8pPr>
            <a:lvl9pPr marL="3730386" indent="0">
              <a:buNone/>
              <a:defRPr sz="1632"/>
            </a:lvl9pPr>
          </a:lstStyle>
          <a:p>
            <a:r>
              <a:rPr lang="en-US" smtClean="0"/>
              <a:t>Click icon to add picture</a:t>
            </a:r>
            <a:endParaRPr lang="en-US" dirty="0"/>
          </a:p>
        </p:txBody>
      </p:sp>
      <p:sp>
        <p:nvSpPr>
          <p:cNvPr id="21" name="Text Placeholder 3"/>
          <p:cNvSpPr>
            <a:spLocks noGrp="1"/>
          </p:cNvSpPr>
          <p:nvPr>
            <p:ph type="body" sz="half" idx="18"/>
          </p:nvPr>
        </p:nvSpPr>
        <p:spPr>
          <a:xfrm>
            <a:off x="932119" y="4867163"/>
            <a:ext cx="3365106" cy="1039324"/>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22" name="Text Placeholder 4"/>
          <p:cNvSpPr>
            <a:spLocks noGrp="1"/>
          </p:cNvSpPr>
          <p:nvPr>
            <p:ph type="body" sz="quarter" idx="3"/>
          </p:nvPr>
        </p:nvSpPr>
        <p:spPr>
          <a:xfrm>
            <a:off x="4531787" y="4279428"/>
            <a:ext cx="3365134" cy="587734"/>
          </a:xfrm>
        </p:spPr>
        <p:txBody>
          <a:bodyPr anchor="b">
            <a:noAutofit/>
          </a:bodyPr>
          <a:lstStyle>
            <a:lvl1pPr marL="0" indent="0" algn="ctr">
              <a:lnSpc>
                <a:spcPct val="100000"/>
              </a:lnSpc>
              <a:buNone/>
              <a:defRPr sz="2040"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23" name="Picture Placeholder 2"/>
          <p:cNvSpPr>
            <a:spLocks noGrp="1" noChangeAspect="1"/>
          </p:cNvSpPr>
          <p:nvPr>
            <p:ph type="pic" idx="21"/>
          </p:nvPr>
        </p:nvSpPr>
        <p:spPr>
          <a:xfrm>
            <a:off x="4660614" y="2344754"/>
            <a:ext cx="2989288"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98" indent="0">
              <a:buNone/>
              <a:defRPr sz="1632"/>
            </a:lvl2pPr>
            <a:lvl3pPr marL="932597" indent="0">
              <a:buNone/>
              <a:defRPr sz="1632"/>
            </a:lvl3pPr>
            <a:lvl4pPr marL="1398895" indent="0">
              <a:buNone/>
              <a:defRPr sz="1632"/>
            </a:lvl4pPr>
            <a:lvl5pPr marL="1865193" indent="0">
              <a:buNone/>
              <a:defRPr sz="1632"/>
            </a:lvl5pPr>
            <a:lvl6pPr marL="2331491" indent="0">
              <a:buNone/>
              <a:defRPr sz="1632"/>
            </a:lvl6pPr>
            <a:lvl7pPr marL="2797790" indent="0">
              <a:buNone/>
              <a:defRPr sz="1632"/>
            </a:lvl7pPr>
            <a:lvl8pPr marL="3264088" indent="0">
              <a:buNone/>
              <a:defRPr sz="1632"/>
            </a:lvl8pPr>
            <a:lvl9pPr marL="3730386" indent="0">
              <a:buNone/>
              <a:defRPr sz="1632"/>
            </a:lvl9pPr>
          </a:lstStyle>
          <a:p>
            <a:r>
              <a:rPr lang="en-US" smtClean="0"/>
              <a:t>Click icon to add picture</a:t>
            </a:r>
            <a:endParaRPr lang="en-US" dirty="0"/>
          </a:p>
        </p:txBody>
      </p:sp>
      <p:sp>
        <p:nvSpPr>
          <p:cNvPr id="24" name="Text Placeholder 3"/>
          <p:cNvSpPr>
            <a:spLocks noGrp="1"/>
          </p:cNvSpPr>
          <p:nvPr>
            <p:ph type="body" sz="half" idx="19"/>
          </p:nvPr>
        </p:nvSpPr>
        <p:spPr>
          <a:xfrm>
            <a:off x="4530406" y="4867162"/>
            <a:ext cx="3366515" cy="1039324"/>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25" name="Text Placeholder 4"/>
          <p:cNvSpPr>
            <a:spLocks noGrp="1"/>
          </p:cNvSpPr>
          <p:nvPr>
            <p:ph type="body" sz="quarter" idx="13"/>
          </p:nvPr>
        </p:nvSpPr>
        <p:spPr>
          <a:xfrm>
            <a:off x="8133307" y="4279428"/>
            <a:ext cx="3355869" cy="587734"/>
          </a:xfrm>
        </p:spPr>
        <p:txBody>
          <a:bodyPr anchor="b">
            <a:noAutofit/>
          </a:bodyPr>
          <a:lstStyle>
            <a:lvl1pPr marL="0" indent="0" algn="ctr">
              <a:lnSpc>
                <a:spcPct val="100000"/>
              </a:lnSpc>
              <a:buNone/>
              <a:defRPr sz="2040" b="0">
                <a:solidFill>
                  <a:schemeClr val="tx1"/>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26" name="Picture Placeholder 2"/>
          <p:cNvSpPr>
            <a:spLocks noGrp="1" noChangeAspect="1"/>
          </p:cNvSpPr>
          <p:nvPr>
            <p:ph type="pic" idx="22"/>
          </p:nvPr>
        </p:nvSpPr>
        <p:spPr>
          <a:xfrm>
            <a:off x="8316284" y="2344754"/>
            <a:ext cx="2990908"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98" indent="0">
              <a:buNone/>
              <a:defRPr sz="1632"/>
            </a:lvl2pPr>
            <a:lvl3pPr marL="932597" indent="0">
              <a:buNone/>
              <a:defRPr sz="1632"/>
            </a:lvl3pPr>
            <a:lvl4pPr marL="1398895" indent="0">
              <a:buNone/>
              <a:defRPr sz="1632"/>
            </a:lvl4pPr>
            <a:lvl5pPr marL="1865193" indent="0">
              <a:buNone/>
              <a:defRPr sz="1632"/>
            </a:lvl5pPr>
            <a:lvl6pPr marL="2331491" indent="0">
              <a:buNone/>
              <a:defRPr sz="1632"/>
            </a:lvl6pPr>
            <a:lvl7pPr marL="2797790" indent="0">
              <a:buNone/>
              <a:defRPr sz="1632"/>
            </a:lvl7pPr>
            <a:lvl8pPr marL="3264088" indent="0">
              <a:buNone/>
              <a:defRPr sz="1632"/>
            </a:lvl8pPr>
            <a:lvl9pPr marL="3730386" indent="0">
              <a:buNone/>
              <a:defRPr sz="1632"/>
            </a:lvl9pPr>
          </a:lstStyle>
          <a:p>
            <a:r>
              <a:rPr lang="en-US" smtClean="0"/>
              <a:t>Click icon to add picture</a:t>
            </a:r>
            <a:endParaRPr lang="en-US" dirty="0"/>
          </a:p>
        </p:txBody>
      </p:sp>
      <p:sp>
        <p:nvSpPr>
          <p:cNvPr id="27" name="Text Placeholder 3"/>
          <p:cNvSpPr>
            <a:spLocks noGrp="1"/>
          </p:cNvSpPr>
          <p:nvPr>
            <p:ph type="body" sz="half" idx="20"/>
          </p:nvPr>
        </p:nvSpPr>
        <p:spPr>
          <a:xfrm>
            <a:off x="8133179" y="4867163"/>
            <a:ext cx="3360315" cy="1039323"/>
          </a:xfrm>
        </p:spPr>
        <p:txBody>
          <a:bodyPr anchor="t">
            <a:normAutofit/>
          </a:bodyPr>
          <a:lstStyle>
            <a:lvl1pPr marL="0" indent="0" algn="ctr">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0869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6754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3" y="621735"/>
            <a:ext cx="2593643" cy="528475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32118" y="621735"/>
            <a:ext cx="7812278" cy="52847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7/25/2015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59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4.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30" r:id="rId1"/>
    <p:sldLayoutId id="2147484101" r:id="rId2"/>
    <p:sldLayoutId id="2147484102" r:id="rId3"/>
    <p:sldLayoutId id="2147484098" r:id="rId4"/>
    <p:sldLayoutId id="2147484212" r:id="rId5"/>
    <p:sldLayoutId id="2147484086" r:id="rId6"/>
    <p:sldLayoutId id="2147484211" r:id="rId7"/>
    <p:sldLayoutId id="2147484100" r:id="rId8"/>
    <p:sldLayoutId id="2147484213" r:id="rId9"/>
    <p:sldLayoutId id="2147484089" r:id="rId10"/>
    <p:sldLayoutId id="2147484215" r:id="rId11"/>
    <p:sldLayoutId id="2147484230" r:id="rId12"/>
    <p:sldLayoutId id="2147484092" r:id="rId13"/>
    <p:sldLayoutId id="2147484190" r:id="rId14"/>
    <p:sldLayoutId id="2147484195" r:id="rId15"/>
    <p:sldLayoutId id="2147484209" r:id="rId16"/>
    <p:sldLayoutId id="2147484196" r:id="rId17"/>
    <p:sldLayoutId id="2147484208" r:id="rId18"/>
    <p:sldLayoutId id="2147484192" r:id="rId19"/>
    <p:sldLayoutId id="2147484093" r:id="rId20"/>
    <p:sldLayoutId id="2147484127" r:id="rId21"/>
    <p:sldLayoutId id="2147484128" r:id="rId22"/>
    <p:sldLayoutId id="2147484129" r:id="rId23"/>
    <p:sldLayoutId id="2147484217" r:id="rId24"/>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80822232"/>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2119" y="621736"/>
            <a:ext cx="10561375" cy="135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2119" y="2137791"/>
            <a:ext cx="10561376" cy="37686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32711" y="6000396"/>
            <a:ext cx="2798207" cy="372394"/>
          </a:xfrm>
          <a:prstGeom prst="rect">
            <a:avLst/>
          </a:prstGeom>
        </p:spPr>
        <p:txBody>
          <a:bodyPr vert="horz" lIns="91440" tIns="45720" rIns="91440" bIns="45720" rtlCol="0" anchor="ctr"/>
          <a:lstStyle>
            <a:lvl1pPr algn="r">
              <a:defRPr sz="1020">
                <a:solidFill>
                  <a:schemeClr val="tx1">
                    <a:tint val="75000"/>
                  </a:schemeClr>
                </a:solidFill>
              </a:defRPr>
            </a:lvl1pPr>
          </a:lstStyle>
          <a:p>
            <a:pPr defTabSz="466298"/>
            <a:fld id="{48A87A34-81AB-432B-8DAE-1953F412C126}" type="datetimeFigureOut">
              <a:rPr lang="en-US" smtClean="0">
                <a:solidFill>
                  <a:prstClr val="white">
                    <a:tint val="75000"/>
                  </a:prstClr>
                </a:solidFill>
              </a:rPr>
              <a:pPr defTabSz="466298"/>
              <a:t>7/25/2015</a:t>
            </a:fld>
            <a:endParaRPr lang="en-US" dirty="0">
              <a:solidFill>
                <a:prstClr val="white">
                  <a:tint val="75000"/>
                </a:prstClr>
              </a:solidFill>
            </a:endParaRPr>
          </a:p>
        </p:txBody>
      </p:sp>
      <p:sp>
        <p:nvSpPr>
          <p:cNvPr id="5" name="Footer Placeholder 4"/>
          <p:cNvSpPr>
            <a:spLocks noGrp="1"/>
          </p:cNvSpPr>
          <p:nvPr>
            <p:ph type="ftr" sz="quarter" idx="3"/>
          </p:nvPr>
        </p:nvSpPr>
        <p:spPr>
          <a:xfrm>
            <a:off x="932118" y="6000396"/>
            <a:ext cx="6806670" cy="372394"/>
          </a:xfrm>
          <a:prstGeom prst="rect">
            <a:avLst/>
          </a:prstGeom>
        </p:spPr>
        <p:txBody>
          <a:bodyPr vert="horz" lIns="91440" tIns="45720" rIns="91440" bIns="45720" rtlCol="0" anchor="ctr"/>
          <a:lstStyle>
            <a:lvl1pPr algn="l">
              <a:defRPr sz="1020">
                <a:solidFill>
                  <a:schemeClr val="tx1">
                    <a:tint val="75000"/>
                  </a:schemeClr>
                </a:solidFill>
              </a:defRPr>
            </a:lvl1pPr>
          </a:lstStyle>
          <a:p>
            <a:pPr defTabSz="466298"/>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4839" y="6000396"/>
            <a:ext cx="768655" cy="372394"/>
          </a:xfrm>
          <a:prstGeom prst="rect">
            <a:avLst/>
          </a:prstGeom>
        </p:spPr>
        <p:txBody>
          <a:bodyPr vert="horz" lIns="91440" tIns="45720" rIns="91440" bIns="45720" rtlCol="0" anchor="ctr"/>
          <a:lstStyle>
            <a:lvl1pPr algn="r">
              <a:defRPr sz="1020">
                <a:solidFill>
                  <a:schemeClr val="tx1">
                    <a:tint val="75000"/>
                  </a:schemeClr>
                </a:solidFill>
              </a:defRPr>
            </a:lvl1pPr>
          </a:lstStyle>
          <a:p>
            <a:pPr defTabSz="466298"/>
            <a:fld id="{6D22F896-40B5-4ADD-8801-0D06FADFA095}" type="slidenum">
              <a:rPr lang="en-US" smtClean="0">
                <a:solidFill>
                  <a:prstClr val="white">
                    <a:tint val="75000"/>
                  </a:prstClr>
                </a:solidFill>
              </a:rPr>
              <a:pPr defTabSz="466298"/>
              <a:t>‹#›</a:t>
            </a:fld>
            <a:endParaRPr lang="en-US" dirty="0">
              <a:solidFill>
                <a:prstClr val="white">
                  <a:tint val="75000"/>
                </a:prstClr>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11923" y="126291"/>
            <a:ext cx="4857998" cy="990890"/>
          </a:xfrm>
          <a:prstGeom prst="rect">
            <a:avLst/>
          </a:prstGeom>
        </p:spPr>
      </p:pic>
    </p:spTree>
    <p:extLst>
      <p:ext uri="{BB962C8B-B14F-4D97-AF65-F5344CB8AC3E}">
        <p14:creationId xmlns:p14="http://schemas.microsoft.com/office/powerpoint/2010/main" val="4125439593"/>
      </p:ext>
    </p:extLst>
  </p:cSld>
  <p:clrMap bg1="dk1" tx1="lt1" bg2="dk2" tx2="lt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 id="2147484246" r:id="rId15"/>
    <p:sldLayoutId id="2147484247" r:id="rId16"/>
    <p:sldLayoutId id="2147484248" r:id="rId17"/>
  </p:sldLayoutIdLst>
  <p:timing>
    <p:tnLst>
      <p:par>
        <p:cTn id="1" dur="indefinite" restart="never" nodeType="tmRoot"/>
      </p:par>
    </p:tnLst>
  </p:timing>
  <p:txStyles>
    <p:titleStyle>
      <a:lvl1pPr algn="ctr" defTabSz="932597" rtl="0" eaLnBrk="1" latinLnBrk="0" hangingPunct="1">
        <a:lnSpc>
          <a:spcPct val="90000"/>
        </a:lnSpc>
        <a:spcBef>
          <a:spcPct val="0"/>
        </a:spcBef>
        <a:buNone/>
        <a:defRPr sz="3468"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33149" indent="-233149" algn="l" defTabSz="932597" rtl="0" eaLnBrk="1" latinLnBrk="0" hangingPunct="1">
        <a:lnSpc>
          <a:spcPct val="120000"/>
        </a:lnSpc>
        <a:spcBef>
          <a:spcPts val="1020"/>
        </a:spcBef>
        <a:buFont typeface="Arial" panose="020B0604020202020204" pitchFamily="34" charset="0"/>
        <a:buChar char="•"/>
        <a:defRPr sz="2040" kern="1200">
          <a:solidFill>
            <a:schemeClr val="tx1"/>
          </a:solidFill>
          <a:effectLst>
            <a:outerShdw blurRad="50800" dist="38100" dir="2700000" algn="tl" rotWithShape="0">
              <a:srgbClr val="000000">
                <a:alpha val="48000"/>
              </a:srgbClr>
            </a:outerShdw>
          </a:effectLst>
          <a:latin typeface="+mn-lt"/>
          <a:ea typeface="+mn-ea"/>
          <a:cs typeface="+mn-cs"/>
        </a:defRPr>
      </a:lvl1pPr>
      <a:lvl2pPr marL="699447" indent="-233149" algn="l" defTabSz="932597" rtl="0" eaLnBrk="1" latinLnBrk="0" hangingPunct="1">
        <a:lnSpc>
          <a:spcPct val="120000"/>
        </a:lnSpc>
        <a:spcBef>
          <a:spcPts val="510"/>
        </a:spcBef>
        <a:buFont typeface="Arial" panose="020B0604020202020204" pitchFamily="34" charset="0"/>
        <a:buChar char="•"/>
        <a:defRPr sz="1836" kern="1200">
          <a:solidFill>
            <a:schemeClr val="tx1"/>
          </a:solidFill>
          <a:effectLst>
            <a:outerShdw blurRad="50800" dist="38100" dir="2700000" algn="tl" rotWithShape="0">
              <a:srgbClr val="000000">
                <a:alpha val="48000"/>
              </a:srgbClr>
            </a:outerShdw>
          </a:effectLst>
          <a:latin typeface="+mn-lt"/>
          <a:ea typeface="+mn-ea"/>
          <a:cs typeface="+mn-cs"/>
        </a:defRPr>
      </a:lvl2pPr>
      <a:lvl3pPr marL="1165746" indent="-233149" algn="l" defTabSz="932597" rtl="0" eaLnBrk="1" latinLnBrk="0" hangingPunct="1">
        <a:lnSpc>
          <a:spcPct val="120000"/>
        </a:lnSpc>
        <a:spcBef>
          <a:spcPts val="510"/>
        </a:spcBef>
        <a:buFont typeface="Arial" panose="020B0604020202020204" pitchFamily="34" charset="0"/>
        <a:buChar char="•"/>
        <a:defRPr sz="1632" kern="1200">
          <a:solidFill>
            <a:schemeClr val="tx1"/>
          </a:solidFill>
          <a:effectLst>
            <a:outerShdw blurRad="50800" dist="38100" dir="2700000" algn="tl" rotWithShape="0">
              <a:srgbClr val="000000">
                <a:alpha val="48000"/>
              </a:srgbClr>
            </a:outerShdw>
          </a:effectLst>
          <a:latin typeface="+mn-lt"/>
          <a:ea typeface="+mn-ea"/>
          <a:cs typeface="+mn-cs"/>
        </a:defRPr>
      </a:lvl3pPr>
      <a:lvl4pPr marL="1632044" indent="-233149" algn="l" defTabSz="932597" rtl="0" eaLnBrk="1" latinLnBrk="0" hangingPunct="1">
        <a:lnSpc>
          <a:spcPct val="120000"/>
        </a:lnSpc>
        <a:spcBef>
          <a:spcPts val="510"/>
        </a:spcBef>
        <a:buFont typeface="Arial" panose="020B0604020202020204" pitchFamily="34" charset="0"/>
        <a:buChar char="•"/>
        <a:defRPr sz="1428" kern="1200">
          <a:solidFill>
            <a:schemeClr val="tx1"/>
          </a:solidFill>
          <a:effectLst>
            <a:outerShdw blurRad="50800" dist="38100" dir="2700000" algn="tl" rotWithShape="0">
              <a:srgbClr val="000000">
                <a:alpha val="48000"/>
              </a:srgbClr>
            </a:outerShdw>
          </a:effectLst>
          <a:latin typeface="+mn-lt"/>
          <a:ea typeface="+mn-ea"/>
          <a:cs typeface="+mn-cs"/>
        </a:defRPr>
      </a:lvl4pPr>
      <a:lvl5pPr marL="2098342" indent="-233149" algn="l" defTabSz="932597"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5pPr>
      <a:lvl6pPr marL="2564641" indent="-233149" algn="l" defTabSz="932597"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6pPr>
      <a:lvl7pPr marL="3030939" indent="-233149" algn="l" defTabSz="932597"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7pPr>
      <a:lvl8pPr marL="3497237" indent="-233149" algn="l" defTabSz="932597"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8pPr>
      <a:lvl9pPr marL="3963535" indent="-233149" algn="l" defTabSz="932597"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hyperlink" Target="https://www.yammer.com/itpronetwork/uploaded_files/29825344" TargetMode="Externa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package" Target="../embeddings/Microsoft_Word_Document1.docx"/><Relationship Id="rId10" Type="http://schemas.openxmlformats.org/officeDocument/2006/relationships/image" Target="../media/image39.png"/><Relationship Id="rId4" Type="http://schemas.openxmlformats.org/officeDocument/2006/relationships/oleObject" Target="../embeddings/oleObject1.bin"/><Relationship Id="rId9" Type="http://schemas.openxmlformats.org/officeDocument/2006/relationships/image" Target="../media/image38.wmf"/></Relationships>
</file>

<file path=ppt/slides/_rels/slide41.xml.rels><?xml version="1.0" encoding="UTF-8" standalone="yes"?>
<Relationships xmlns="http://schemas.openxmlformats.org/package/2006/relationships"><Relationship Id="rId3" Type="http://schemas.openxmlformats.org/officeDocument/2006/relationships/hyperlink" Target="http://tiny.cc/SPGovQuestion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ocialmediagovernance.com/policies.php" TargetMode="External"/><Relationship Id="rId5" Type="http://schemas.openxmlformats.org/officeDocument/2006/relationships/hyperlink" Target="http://tiny.cc/SPGovSiteTemplate" TargetMode="External"/><Relationship Id="rId4" Type="http://schemas.openxmlformats.org/officeDocument/2006/relationships/hyperlink" Target="http://tiny.cc/ContentAuthor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7163" y="5536510"/>
            <a:ext cx="2713320" cy="944235"/>
          </a:xfrm>
          <a:prstGeom prst="rect">
            <a:avLst/>
          </a:prstGeom>
        </p:spPr>
      </p:pic>
      <p:sp>
        <p:nvSpPr>
          <p:cNvPr id="6" name="Title 1"/>
          <p:cNvSpPr txBox="1">
            <a:spLocks/>
          </p:cNvSpPr>
          <p:nvPr/>
        </p:nvSpPr>
        <p:spPr>
          <a:xfrm>
            <a:off x="366141" y="662653"/>
            <a:ext cx="8229510" cy="374899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Step by Step Approach to Create Your Own Consumable SharePoint Governance Plan</a:t>
            </a:r>
            <a:endParaRPr lang="en-US" sz="60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0" y="5499143"/>
            <a:ext cx="5394901"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 Saturday New York</a:t>
            </a:r>
          </a:p>
          <a:p>
            <a:pPr>
              <a:lnSpc>
                <a:spcPct val="90000"/>
              </a:lnSpc>
              <a:spcAft>
                <a:spcPts val="600"/>
              </a:spcAft>
            </a:pPr>
            <a:r>
              <a:rPr lang="en-US" sz="2400" dirty="0" smtClean="0">
                <a:gradFill>
                  <a:gsLst>
                    <a:gs pos="2917">
                      <a:schemeClr val="tx1"/>
                    </a:gs>
                    <a:gs pos="30000">
                      <a:schemeClr val="tx1"/>
                    </a:gs>
                  </a:gsLst>
                  <a:lin ang="5400000" scaled="0"/>
                </a:gradFill>
              </a:rPr>
              <a:t>July 25,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sp>
        <p:nvSpPr>
          <p:cNvPr id="12" name="TextBox 11"/>
          <p:cNvSpPr txBox="1"/>
          <p:nvPr/>
        </p:nvSpPr>
        <p:spPr>
          <a:xfrm>
            <a:off x="9327163" y="6359461"/>
            <a:ext cx="274317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©2015 Susan Hanley LLC</a:t>
            </a:r>
          </a:p>
        </p:txBody>
      </p:sp>
    </p:spTree>
    <p:extLst>
      <p:ext uri="{BB962C8B-B14F-4D97-AF65-F5344CB8AC3E}">
        <p14:creationId xmlns:p14="http://schemas.microsoft.com/office/powerpoint/2010/main" val="20383240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Governance Content</a:t>
            </a:r>
            <a:endParaRPr lang="en-US" dirty="0"/>
          </a:p>
        </p:txBody>
      </p:sp>
      <p:sp>
        <p:nvSpPr>
          <p:cNvPr id="5" name="Rectangle 4"/>
          <p:cNvSpPr/>
          <p:nvPr/>
        </p:nvSpPr>
        <p:spPr bwMode="auto">
          <a:xfrm>
            <a:off x="549020" y="1394164"/>
            <a:ext cx="4799332" cy="155290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Policies</a:t>
            </a:r>
            <a:endParaRPr lang="en-US" sz="4400" b="1" dirty="0">
              <a:solidFill>
                <a:schemeClr val="tx1"/>
              </a:solidFill>
              <a:latin typeface="+mj-lt"/>
            </a:endParaRPr>
          </a:p>
        </p:txBody>
      </p:sp>
      <p:sp>
        <p:nvSpPr>
          <p:cNvPr id="6" name="Rectangle 5"/>
          <p:cNvSpPr/>
          <p:nvPr/>
        </p:nvSpPr>
        <p:spPr bwMode="auto">
          <a:xfrm>
            <a:off x="5484294" y="1403262"/>
            <a:ext cx="6677478" cy="155290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Build in templates</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Automate validation</a:t>
            </a:r>
            <a:endParaRPr lang="en-US" sz="2800" b="1" dirty="0">
              <a:solidFill>
                <a:schemeClr val="tx1"/>
              </a:solidFill>
              <a:latin typeface="+mj-lt"/>
            </a:endParaRPr>
          </a:p>
        </p:txBody>
      </p:sp>
      <p:sp>
        <p:nvSpPr>
          <p:cNvPr id="7" name="Rectangle 6"/>
          <p:cNvSpPr/>
          <p:nvPr/>
        </p:nvSpPr>
        <p:spPr bwMode="auto">
          <a:xfrm>
            <a:off x="549020" y="3040067"/>
            <a:ext cx="4799332" cy="1552901"/>
          </a:xfrm>
          <a:prstGeom prst="rect">
            <a:avLst/>
          </a:prstGeom>
          <a:solidFill>
            <a:schemeClr val="tx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Guidelines</a:t>
            </a:r>
            <a:endParaRPr lang="en-US" sz="4400" b="1" dirty="0">
              <a:solidFill>
                <a:schemeClr val="tx1"/>
              </a:solidFill>
              <a:latin typeface="+mj-lt"/>
            </a:endParaRPr>
          </a:p>
        </p:txBody>
      </p:sp>
      <p:sp>
        <p:nvSpPr>
          <p:cNvPr id="8" name="Rectangle 7"/>
          <p:cNvSpPr/>
          <p:nvPr/>
        </p:nvSpPr>
        <p:spPr bwMode="auto">
          <a:xfrm>
            <a:off x="5484294" y="3049165"/>
            <a:ext cx="6677478" cy="1552901"/>
          </a:xfrm>
          <a:prstGeom prst="rect">
            <a:avLst/>
          </a:prstGeom>
          <a:solidFill>
            <a:schemeClr val="tx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Automate validation where possible</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Support with training</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Remind in context</a:t>
            </a:r>
            <a:endParaRPr lang="en-US" sz="2800" b="1" dirty="0">
              <a:solidFill>
                <a:schemeClr val="tx1"/>
              </a:solidFill>
              <a:latin typeface="+mj-lt"/>
            </a:endParaRPr>
          </a:p>
        </p:txBody>
      </p:sp>
      <p:sp>
        <p:nvSpPr>
          <p:cNvPr id="9" name="Rectangle 8"/>
          <p:cNvSpPr/>
          <p:nvPr/>
        </p:nvSpPr>
        <p:spPr bwMode="auto">
          <a:xfrm>
            <a:off x="549020" y="4685969"/>
            <a:ext cx="4799332" cy="155290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Roles and Responsibilities</a:t>
            </a:r>
            <a:endParaRPr lang="en-US" sz="4400" b="1" dirty="0">
              <a:solidFill>
                <a:schemeClr val="tx1"/>
              </a:solidFill>
              <a:latin typeface="+mj-lt"/>
            </a:endParaRPr>
          </a:p>
        </p:txBody>
      </p:sp>
      <p:sp>
        <p:nvSpPr>
          <p:cNvPr id="10" name="Rectangle 9"/>
          <p:cNvSpPr/>
          <p:nvPr/>
        </p:nvSpPr>
        <p:spPr bwMode="auto">
          <a:xfrm>
            <a:off x="5484294" y="4695067"/>
            <a:ext cx="6677478" cy="155290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Add to job descriptions</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Align with training</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Review on a regular basis</a:t>
            </a:r>
            <a:endParaRPr lang="en-US" sz="2800" b="1" dirty="0">
              <a:solidFill>
                <a:schemeClr val="tx1"/>
              </a:solidFill>
              <a:latin typeface="+mj-lt"/>
            </a:endParaRPr>
          </a:p>
        </p:txBody>
      </p:sp>
    </p:spTree>
    <p:extLst>
      <p:ext uri="{BB962C8B-B14F-4D97-AF65-F5344CB8AC3E}">
        <p14:creationId xmlns:p14="http://schemas.microsoft.com/office/powerpoint/2010/main" val="3787512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8869647" cy="5027582"/>
          </a:xfrm>
        </p:spPr>
        <p:txBody>
          <a:bodyPr/>
          <a:lstStyle/>
          <a:p>
            <a:r>
              <a:rPr lang="en-US" dirty="0" smtClean="0"/>
              <a:t>Single focused pages - one “page” per topic</a:t>
            </a:r>
          </a:p>
          <a:p>
            <a:r>
              <a:rPr lang="en-US" dirty="0" smtClean="0"/>
              <a:t>Write for the reader – use header styles to emphasize and make the pages </a:t>
            </a:r>
            <a:r>
              <a:rPr lang="en-US" dirty="0" err="1" smtClean="0"/>
              <a:t>scannable</a:t>
            </a:r>
            <a:endParaRPr lang="en-US" dirty="0" smtClean="0"/>
          </a:p>
          <a:p>
            <a:r>
              <a:rPr lang="en-US" dirty="0" smtClean="0"/>
              <a:t>You HAVE more time – so write the shorter letter!</a:t>
            </a:r>
            <a:endParaRPr lang="en-US" dirty="0"/>
          </a:p>
        </p:txBody>
      </p:sp>
      <p:sp>
        <p:nvSpPr>
          <p:cNvPr id="2" name="Title 1"/>
          <p:cNvSpPr>
            <a:spLocks noGrp="1"/>
          </p:cNvSpPr>
          <p:nvPr>
            <p:ph type="title"/>
          </p:nvPr>
        </p:nvSpPr>
        <p:spPr/>
        <p:txBody>
          <a:bodyPr/>
          <a:lstStyle/>
          <a:p>
            <a:r>
              <a:rPr lang="en-US" dirty="0" smtClean="0"/>
              <a:t>Content principles</a:t>
            </a:r>
            <a:endParaRPr lang="en-US" dirty="0"/>
          </a:p>
        </p:txBody>
      </p:sp>
      <p:sp>
        <p:nvSpPr>
          <p:cNvPr id="4" name="Rectangle 3"/>
          <p:cNvSpPr/>
          <p:nvPr/>
        </p:nvSpPr>
        <p:spPr>
          <a:xfrm>
            <a:off x="9190005" y="754092"/>
            <a:ext cx="2928478" cy="5632311"/>
          </a:xfrm>
          <a:prstGeom prst="rect">
            <a:avLst/>
          </a:prstGeom>
          <a:solidFill>
            <a:schemeClr val="accent3">
              <a:lumMod val="40000"/>
              <a:lumOff val="60000"/>
            </a:schemeClr>
          </a:solidFill>
        </p:spPr>
        <p:txBody>
          <a:bodyPr wrap="square">
            <a:spAutoFit/>
          </a:bodyPr>
          <a:lstStyle/>
          <a:p>
            <a:r>
              <a:rPr lang="en-US" sz="3600" i="1" dirty="0" smtClean="0"/>
              <a:t>“</a:t>
            </a:r>
            <a:r>
              <a:rPr lang="fr-FR" sz="3600" i="1" dirty="0" smtClean="0">
                <a:latin typeface="+mj-lt"/>
              </a:rPr>
              <a:t>Je </a:t>
            </a:r>
            <a:r>
              <a:rPr lang="fr-FR" sz="3600" i="1" dirty="0">
                <a:latin typeface="+mj-lt"/>
              </a:rPr>
              <a:t>n’ai fait celle-ci plus longue que parce que je n’ai pas eu le loisir de la faire plus courte</a:t>
            </a:r>
            <a:r>
              <a:rPr lang="fr-FR" sz="3600" i="1" dirty="0" smtClean="0">
                <a:latin typeface="+mj-lt"/>
              </a:rPr>
              <a:t>.</a:t>
            </a:r>
            <a:r>
              <a:rPr lang="en-US" sz="3600" i="1" dirty="0" smtClean="0"/>
              <a:t>”</a:t>
            </a:r>
          </a:p>
          <a:p>
            <a:endParaRPr lang="en-US" sz="3600" dirty="0">
              <a:latin typeface="+mj-lt"/>
            </a:endParaRPr>
          </a:p>
          <a:p>
            <a:pPr marL="171450" indent="-171450"/>
            <a:r>
              <a:rPr lang="en-US" dirty="0" smtClean="0">
                <a:latin typeface="+mj-lt"/>
              </a:rPr>
              <a:t>--</a:t>
            </a:r>
            <a:r>
              <a:rPr lang="en-US" dirty="0" err="1" smtClean="0">
                <a:latin typeface="+mj-lt"/>
              </a:rPr>
              <a:t>Mathmetician</a:t>
            </a:r>
            <a:r>
              <a:rPr lang="en-US" dirty="0" smtClean="0">
                <a:latin typeface="+mj-lt"/>
              </a:rPr>
              <a:t>/Philosopher Blaise Pascal</a:t>
            </a:r>
            <a:endParaRPr lang="en-US" dirty="0">
              <a:latin typeface="+mj-lt"/>
            </a:endParaRPr>
          </a:p>
        </p:txBody>
      </p:sp>
    </p:spTree>
    <p:extLst>
      <p:ext uri="{BB962C8B-B14F-4D97-AF65-F5344CB8AC3E}">
        <p14:creationId xmlns:p14="http://schemas.microsoft.com/office/powerpoint/2010/main" val="18692152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 Just-in-Time</a:t>
            </a:r>
            <a:endParaRPr lang="en-US" dirty="0"/>
          </a:p>
        </p:txBody>
      </p:sp>
      <p:sp>
        <p:nvSpPr>
          <p:cNvPr id="4" name="Rectangle 3"/>
          <p:cNvSpPr/>
          <p:nvPr/>
        </p:nvSpPr>
        <p:spPr bwMode="auto">
          <a:xfrm>
            <a:off x="549019" y="1851360"/>
            <a:ext cx="3108926" cy="3840438"/>
          </a:xfrm>
          <a:prstGeom prst="rect">
            <a:avLst/>
          </a:prstGeom>
          <a:solidFill>
            <a:schemeClr val="accent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solidFill>
                  <a:schemeClr val="tx1"/>
                </a:solidFill>
                <a:latin typeface="+mj-lt"/>
              </a:rPr>
              <a:t>Content</a:t>
            </a:r>
            <a:endParaRPr lang="en-US" sz="6000" dirty="0">
              <a:solidFill>
                <a:schemeClr val="tx1"/>
              </a:solidFill>
              <a:latin typeface="+mj-lt"/>
            </a:endParaRPr>
          </a:p>
        </p:txBody>
      </p:sp>
      <p:sp>
        <p:nvSpPr>
          <p:cNvPr id="5" name="Rectangle 4"/>
          <p:cNvSpPr/>
          <p:nvPr/>
        </p:nvSpPr>
        <p:spPr bwMode="auto">
          <a:xfrm>
            <a:off x="4023701" y="1844479"/>
            <a:ext cx="3566121" cy="38404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Container</a:t>
            </a:r>
            <a:endParaRPr lang="en-US" sz="6000" dirty="0">
              <a:gradFill>
                <a:gsLst>
                  <a:gs pos="0">
                    <a:srgbClr val="FFFFFF"/>
                  </a:gs>
                  <a:gs pos="100000">
                    <a:srgbClr val="FFFFFF"/>
                  </a:gs>
                </a:gsLst>
                <a:lin ang="5400000" scaled="0"/>
              </a:gradFill>
              <a:latin typeface="+mj-lt"/>
            </a:endParaRPr>
          </a:p>
        </p:txBody>
      </p:sp>
      <p:sp>
        <p:nvSpPr>
          <p:cNvPr id="6" name="Rectangle 5"/>
          <p:cNvSpPr/>
          <p:nvPr/>
        </p:nvSpPr>
        <p:spPr bwMode="auto">
          <a:xfrm>
            <a:off x="7955578" y="1844479"/>
            <a:ext cx="3748999" cy="3840438"/>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Delivery Mechanism</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31712620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40613"/>
          </a:xfrm>
        </p:spPr>
        <p:txBody>
          <a:bodyPr/>
          <a:lstStyle/>
          <a:p>
            <a:r>
              <a:rPr lang="en-US" sz="3600" dirty="0" smtClean="0"/>
              <a:t>A library of content based on your decisions</a:t>
            </a:r>
          </a:p>
          <a:p>
            <a:pPr lvl="1"/>
            <a:r>
              <a:rPr lang="en-US" sz="2000" dirty="0" smtClean="0"/>
              <a:t>Publishing or Team Site? It depends.</a:t>
            </a:r>
          </a:p>
          <a:p>
            <a:r>
              <a:rPr lang="en-US" sz="3600" dirty="0" smtClean="0"/>
              <a:t>Metadata to organize the content</a:t>
            </a:r>
          </a:p>
          <a:p>
            <a:r>
              <a:rPr lang="en-US" sz="3600" dirty="0" smtClean="0"/>
              <a:t>Web parts to “connect” the content</a:t>
            </a:r>
          </a:p>
        </p:txBody>
      </p:sp>
      <p:sp>
        <p:nvSpPr>
          <p:cNvPr id="3" name="Title 2"/>
          <p:cNvSpPr>
            <a:spLocks noGrp="1"/>
          </p:cNvSpPr>
          <p:nvPr>
            <p:ph type="title"/>
          </p:nvPr>
        </p:nvSpPr>
        <p:spPr/>
        <p:txBody>
          <a:bodyPr/>
          <a:lstStyle/>
          <a:p>
            <a:r>
              <a:rPr lang="en-US" dirty="0" smtClean="0"/>
              <a:t>Building the container</a:t>
            </a:r>
            <a:endParaRPr lang="en-US" dirty="0"/>
          </a:p>
        </p:txBody>
      </p:sp>
    </p:spTree>
    <p:extLst>
      <p:ext uri="{BB962C8B-B14F-4D97-AF65-F5344CB8AC3E}">
        <p14:creationId xmlns:p14="http://schemas.microsoft.com/office/powerpoint/2010/main" val="2654807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119848"/>
            <a:ext cx="11887200" cy="5583067"/>
          </a:xfrm>
        </p:spPr>
        <p:txBody>
          <a:bodyPr/>
          <a:lstStyle/>
          <a:p>
            <a:r>
              <a:rPr lang="en-US" sz="2800" dirty="0" smtClean="0"/>
              <a:t>Step 1: Create the Site (Container)</a:t>
            </a:r>
          </a:p>
          <a:p>
            <a:r>
              <a:rPr lang="en-US" sz="2800" dirty="0" smtClean="0"/>
              <a:t>Step 2: Create Columns and Content Types</a:t>
            </a:r>
          </a:p>
          <a:p>
            <a:pPr lvl="1"/>
            <a:r>
              <a:rPr lang="en-US" sz="1600" dirty="0" smtClean="0"/>
              <a:t>Create the columns</a:t>
            </a:r>
          </a:p>
          <a:p>
            <a:pPr lvl="1"/>
            <a:r>
              <a:rPr lang="en-US" sz="1600" dirty="0" smtClean="0"/>
              <a:t>Create the content type</a:t>
            </a:r>
          </a:p>
          <a:p>
            <a:r>
              <a:rPr lang="en-US" sz="2800" dirty="0" smtClean="0"/>
              <a:t>Step 3: Edit the Site Pages Library and Create Views</a:t>
            </a:r>
          </a:p>
          <a:p>
            <a:pPr lvl="1"/>
            <a:r>
              <a:rPr lang="en-US" sz="1600" dirty="0" smtClean="0"/>
              <a:t>Add the content type to the Site Pages Library</a:t>
            </a:r>
          </a:p>
          <a:p>
            <a:pPr lvl="1"/>
            <a:r>
              <a:rPr lang="en-US" sz="1600" dirty="0" smtClean="0"/>
              <a:t>Create Custom Views</a:t>
            </a:r>
          </a:p>
          <a:p>
            <a:r>
              <a:rPr lang="en-US" sz="2800" dirty="0" smtClean="0"/>
              <a:t>Step 4: Add Content Pages</a:t>
            </a:r>
          </a:p>
          <a:p>
            <a:pPr lvl="1"/>
            <a:r>
              <a:rPr lang="en-US" sz="1600" dirty="0" smtClean="0"/>
              <a:t>Add the page and select the layout</a:t>
            </a:r>
          </a:p>
          <a:p>
            <a:pPr lvl="1"/>
            <a:r>
              <a:rPr lang="en-US" sz="1600" dirty="0" smtClean="0"/>
              <a:t>Assign metadata – don’t forget the Title</a:t>
            </a:r>
          </a:p>
          <a:p>
            <a:r>
              <a:rPr lang="en-US" sz="2800" dirty="0" smtClean="0"/>
              <a:t>Step 5: Connect </a:t>
            </a:r>
            <a:r>
              <a:rPr lang="en-US" sz="2800" dirty="0"/>
              <a:t>R</a:t>
            </a:r>
            <a:r>
              <a:rPr lang="en-US" sz="2800" dirty="0" smtClean="0"/>
              <a:t>elated </a:t>
            </a:r>
            <a:r>
              <a:rPr lang="en-US" sz="2800" dirty="0"/>
              <a:t>P</a:t>
            </a:r>
            <a:r>
              <a:rPr lang="en-US" sz="2800" dirty="0" smtClean="0"/>
              <a:t>ages</a:t>
            </a:r>
          </a:p>
          <a:p>
            <a:pPr lvl="1"/>
            <a:r>
              <a:rPr lang="en-US" sz="1600" dirty="0" smtClean="0"/>
              <a:t>Link</a:t>
            </a:r>
          </a:p>
          <a:p>
            <a:pPr lvl="1"/>
            <a:r>
              <a:rPr lang="en-US" sz="1600" dirty="0" smtClean="0"/>
              <a:t>Content Query</a:t>
            </a:r>
          </a:p>
          <a:p>
            <a:r>
              <a:rPr lang="en-US" sz="2800" dirty="0" smtClean="0"/>
              <a:t>Step 6: Create Roadmaps</a:t>
            </a:r>
          </a:p>
          <a:p>
            <a:r>
              <a:rPr lang="en-US" sz="2800" dirty="0" smtClean="0"/>
              <a:t>Step 7: Add Additional Just-in-Time Delivery</a:t>
            </a:r>
            <a:endParaRPr lang="en-US" sz="2800" dirty="0"/>
          </a:p>
        </p:txBody>
      </p:sp>
      <p:sp>
        <p:nvSpPr>
          <p:cNvPr id="3" name="Title 2"/>
          <p:cNvSpPr>
            <a:spLocks noGrp="1"/>
          </p:cNvSpPr>
          <p:nvPr>
            <p:ph type="title"/>
          </p:nvPr>
        </p:nvSpPr>
        <p:spPr/>
        <p:txBody>
          <a:bodyPr/>
          <a:lstStyle/>
          <a:p>
            <a:r>
              <a:rPr lang="en-US" dirty="0" smtClean="0"/>
              <a:t>The Steps: Overview</a:t>
            </a:r>
            <a:endParaRPr lang="en-US" dirty="0"/>
          </a:p>
        </p:txBody>
      </p:sp>
    </p:spTree>
    <p:extLst>
      <p:ext uri="{BB962C8B-B14F-4D97-AF65-F5344CB8AC3E}">
        <p14:creationId xmlns:p14="http://schemas.microsoft.com/office/powerpoint/2010/main" val="16412434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Create the Site</a:t>
            </a:r>
            <a:endParaRPr lang="en-US" dirty="0"/>
          </a:p>
        </p:txBody>
      </p:sp>
      <p:sp>
        <p:nvSpPr>
          <p:cNvPr id="2" name="Text Placeholder 1"/>
          <p:cNvSpPr>
            <a:spLocks noGrp="1"/>
          </p:cNvSpPr>
          <p:nvPr>
            <p:ph type="body" sz="quarter" idx="10"/>
          </p:nvPr>
        </p:nvSpPr>
        <p:spPr>
          <a:xfrm>
            <a:off x="274639" y="2034238"/>
            <a:ext cx="5486399" cy="3330142"/>
          </a:xfrm>
        </p:spPr>
        <p:txBody>
          <a:bodyPr/>
          <a:lstStyle/>
          <a:p>
            <a:r>
              <a:rPr lang="en-US" dirty="0" smtClean="0"/>
              <a:t>Choose Publishing or Team Site</a:t>
            </a:r>
          </a:p>
          <a:p>
            <a:r>
              <a:rPr lang="en-US" dirty="0"/>
              <a:t>OR, start with the template </a:t>
            </a:r>
            <a:r>
              <a:rPr lang="en-US" dirty="0" smtClean="0"/>
              <a:t>site (a team site) </a:t>
            </a:r>
            <a:r>
              <a:rPr lang="en-US" dirty="0"/>
              <a:t>and you don’t have to do Steps 1-3</a:t>
            </a:r>
            <a:r>
              <a:rPr lang="en-US" dirty="0" smtClean="0"/>
              <a:t>.</a:t>
            </a:r>
            <a:endParaRPr lang="en-US" dirty="0"/>
          </a:p>
        </p:txBody>
      </p:sp>
      <p:sp>
        <p:nvSpPr>
          <p:cNvPr id="4" name="Text Placeholder 3"/>
          <p:cNvSpPr>
            <a:spLocks noGrp="1"/>
          </p:cNvSpPr>
          <p:nvPr>
            <p:ph type="body" sz="quarter" idx="11"/>
          </p:nvPr>
        </p:nvSpPr>
        <p:spPr/>
        <p:txBody>
          <a:bodyPr/>
          <a:lstStyle/>
          <a:p>
            <a:r>
              <a:rPr lang="en-US" sz="3200" dirty="0"/>
              <a:t>If Team Site:</a:t>
            </a:r>
          </a:p>
          <a:p>
            <a:pPr lvl="1"/>
            <a:r>
              <a:rPr lang="en-US" sz="2000" dirty="0"/>
              <a:t>Remove the Getting Started links from the home page</a:t>
            </a:r>
          </a:p>
          <a:p>
            <a:pPr lvl="1"/>
            <a:r>
              <a:rPr lang="en-US" sz="2000" dirty="0"/>
              <a:t>Delete the Newsfeed web part on the home page</a:t>
            </a:r>
          </a:p>
          <a:p>
            <a:pPr lvl="1"/>
            <a:r>
              <a:rPr lang="en-US" sz="2000" dirty="0"/>
              <a:t>Deactivate the Newsfeed Site Feature</a:t>
            </a:r>
          </a:p>
          <a:p>
            <a:pPr lvl="1"/>
            <a:r>
              <a:rPr lang="en-US" sz="2000" dirty="0"/>
              <a:t>Delete the Documents library on the home page</a:t>
            </a:r>
          </a:p>
          <a:p>
            <a:pPr lvl="1"/>
            <a:r>
              <a:rPr lang="en-US" sz="2000" dirty="0"/>
              <a:t>Delete the Site Notebook (from the Site Assets library) and deactivate the Site Notebook </a:t>
            </a:r>
            <a:r>
              <a:rPr lang="en-US" sz="2000" dirty="0" smtClean="0"/>
              <a:t>feature</a:t>
            </a:r>
            <a:endParaRPr lang="en-US" sz="2000" dirty="0"/>
          </a:p>
        </p:txBody>
      </p:sp>
    </p:spTree>
    <p:extLst>
      <p:ext uri="{BB962C8B-B14F-4D97-AF65-F5344CB8AC3E}">
        <p14:creationId xmlns:p14="http://schemas.microsoft.com/office/powerpoint/2010/main" val="3908638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2: Site Columns and Content Types</a:t>
            </a:r>
            <a:endParaRPr lang="en-US" dirty="0"/>
          </a:p>
        </p:txBody>
      </p:sp>
      <p:sp>
        <p:nvSpPr>
          <p:cNvPr id="4" name="Text Placeholder 3"/>
          <p:cNvSpPr>
            <a:spLocks noGrp="1"/>
          </p:cNvSpPr>
          <p:nvPr>
            <p:ph type="body" sz="quarter" idx="10"/>
          </p:nvPr>
        </p:nvSpPr>
        <p:spPr>
          <a:xfrm>
            <a:off x="274639" y="2034238"/>
            <a:ext cx="5486399" cy="2862322"/>
          </a:xfrm>
        </p:spPr>
        <p:txBody>
          <a:bodyPr/>
          <a:lstStyle/>
          <a:p>
            <a:r>
              <a:rPr lang="en-US" sz="3200" dirty="0" smtClean="0"/>
              <a:t>Create your Site Columns</a:t>
            </a:r>
          </a:p>
          <a:p>
            <a:r>
              <a:rPr lang="en-US" sz="3200" dirty="0" smtClean="0"/>
              <a:t>Create a Site Content Type called Training Page</a:t>
            </a:r>
          </a:p>
          <a:p>
            <a:r>
              <a:rPr lang="en-US" sz="3200" dirty="0" smtClean="0"/>
              <a:t>Add the 3 Site Columns </a:t>
            </a:r>
          </a:p>
          <a:p>
            <a:r>
              <a:rPr lang="en-US" sz="3200" dirty="0" smtClean="0"/>
              <a:t>Change the Column Order</a:t>
            </a:r>
          </a:p>
        </p:txBody>
      </p:sp>
      <p:sp>
        <p:nvSpPr>
          <p:cNvPr id="2" name="Text Placeholder 1"/>
          <p:cNvSpPr>
            <a:spLocks noGrp="1"/>
          </p:cNvSpPr>
          <p:nvPr>
            <p:ph type="body" sz="quarter" idx="11"/>
          </p:nvPr>
        </p:nvSpPr>
        <p:spPr>
          <a:xfrm>
            <a:off x="6675439" y="2034238"/>
            <a:ext cx="5486399" cy="5045997"/>
          </a:xfrm>
        </p:spPr>
        <p:txBody>
          <a:bodyPr/>
          <a:lstStyle/>
          <a:p>
            <a:r>
              <a:rPr lang="en-US" sz="2800" dirty="0" smtClean="0"/>
              <a:t>See next page for Site Column definition</a:t>
            </a:r>
          </a:p>
          <a:p>
            <a:r>
              <a:rPr lang="en-US" sz="2800" dirty="0" smtClean="0"/>
              <a:t>Content Type – Governance and Training Page</a:t>
            </a:r>
          </a:p>
          <a:p>
            <a:pPr lvl="1"/>
            <a:r>
              <a:rPr lang="en-US" sz="1400" dirty="0"/>
              <a:t>Name: </a:t>
            </a:r>
            <a:r>
              <a:rPr lang="en-US" sz="1400" dirty="0" err="1"/>
              <a:t>TrainingPage</a:t>
            </a:r>
            <a:r>
              <a:rPr lang="en-US" sz="1400" dirty="0"/>
              <a:t> (rename Governance and Training Page in a second pass)</a:t>
            </a:r>
          </a:p>
          <a:p>
            <a:pPr lvl="1"/>
            <a:r>
              <a:rPr lang="en-US" sz="1400" dirty="0"/>
              <a:t>Description: Create a new Governance or Training page.</a:t>
            </a:r>
          </a:p>
          <a:p>
            <a:pPr lvl="1"/>
            <a:r>
              <a:rPr lang="en-US" sz="1400" dirty="0"/>
              <a:t>Select parent from: Document Content Types.</a:t>
            </a:r>
          </a:p>
          <a:p>
            <a:pPr lvl="1"/>
            <a:r>
              <a:rPr lang="en-US" sz="1400" dirty="0"/>
              <a:t>Parent Content Type: Wiki Page</a:t>
            </a:r>
          </a:p>
          <a:p>
            <a:pPr lvl="1"/>
            <a:r>
              <a:rPr lang="en-US" sz="1400" dirty="0"/>
              <a:t>Group: Training and Governance Content </a:t>
            </a:r>
            <a:r>
              <a:rPr lang="en-US" sz="1400" dirty="0" smtClean="0"/>
              <a:t>Types</a:t>
            </a:r>
          </a:p>
          <a:p>
            <a:pPr lvl="1"/>
            <a:r>
              <a:rPr lang="en-US" sz="1400" dirty="0" smtClean="0"/>
              <a:t>Site Columns:</a:t>
            </a:r>
          </a:p>
          <a:p>
            <a:pPr lvl="2"/>
            <a:r>
              <a:rPr lang="en-US" sz="1100" dirty="0" smtClean="0"/>
              <a:t>Page Type</a:t>
            </a:r>
          </a:p>
          <a:p>
            <a:pPr lvl="2"/>
            <a:r>
              <a:rPr lang="en-US" sz="1100" dirty="0" smtClean="0"/>
              <a:t>Training Subject</a:t>
            </a:r>
          </a:p>
          <a:p>
            <a:pPr lvl="2"/>
            <a:r>
              <a:rPr lang="en-US" sz="1100" dirty="0" smtClean="0"/>
              <a:t>Audience</a:t>
            </a:r>
          </a:p>
          <a:p>
            <a:pPr lvl="1"/>
            <a:r>
              <a:rPr lang="en-US" sz="1500" dirty="0" smtClean="0"/>
              <a:t>Column Order:</a:t>
            </a:r>
          </a:p>
          <a:p>
            <a:pPr lvl="2"/>
            <a:r>
              <a:rPr lang="en-US" sz="1100" dirty="0" smtClean="0"/>
              <a:t>Name, Page Type, Training Subject, Audience, Wiki Content</a:t>
            </a:r>
            <a:endParaRPr lang="en-US" sz="1100" dirty="0"/>
          </a:p>
          <a:p>
            <a:pPr marL="0" indent="0">
              <a:buNone/>
            </a:pPr>
            <a:endParaRPr lang="en-US" sz="2800" dirty="0"/>
          </a:p>
        </p:txBody>
      </p:sp>
    </p:spTree>
    <p:extLst>
      <p:ext uri="{BB962C8B-B14F-4D97-AF65-F5344CB8AC3E}">
        <p14:creationId xmlns:p14="http://schemas.microsoft.com/office/powerpoint/2010/main" val="11707082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Columns</a:t>
            </a:r>
            <a:endParaRPr lang="en-US" dirty="0"/>
          </a:p>
        </p:txBody>
      </p:sp>
      <p:sp>
        <p:nvSpPr>
          <p:cNvPr id="5" name="Text Placeholder 4"/>
          <p:cNvSpPr>
            <a:spLocks noGrp="1"/>
          </p:cNvSpPr>
          <p:nvPr>
            <p:ph type="body" sz="quarter" idx="10"/>
          </p:nvPr>
        </p:nvSpPr>
        <p:spPr/>
        <p:txBody>
          <a:bodyPr/>
          <a:lstStyle/>
          <a:p>
            <a:r>
              <a:rPr lang="en-US" sz="3200" dirty="0" smtClean="0"/>
              <a:t>Page Type (dropdown)</a:t>
            </a:r>
          </a:p>
          <a:p>
            <a:pPr lvl="1"/>
            <a:r>
              <a:rPr lang="en-US" sz="2000" dirty="0" smtClean="0"/>
              <a:t>Governance</a:t>
            </a:r>
          </a:p>
          <a:p>
            <a:pPr lvl="1"/>
            <a:r>
              <a:rPr lang="en-US" sz="2000" dirty="0" smtClean="0"/>
              <a:t>Training</a:t>
            </a:r>
          </a:p>
          <a:p>
            <a:pPr lvl="1"/>
            <a:r>
              <a:rPr lang="en-US" sz="2000" dirty="0" smtClean="0"/>
              <a:t>Roadmap</a:t>
            </a:r>
          </a:p>
          <a:p>
            <a:r>
              <a:rPr lang="en-US" sz="3200" dirty="0" smtClean="0"/>
              <a:t>Training Subject (dropdown)</a:t>
            </a:r>
          </a:p>
          <a:p>
            <a:pPr lvl="1"/>
            <a:r>
              <a:rPr lang="en-US" sz="2000" dirty="0"/>
              <a:t>Blogging</a:t>
            </a:r>
          </a:p>
          <a:p>
            <a:pPr lvl="1"/>
            <a:r>
              <a:rPr lang="en-US" sz="2000" dirty="0" smtClean="0"/>
              <a:t>Complying with Governance Requirements</a:t>
            </a:r>
          </a:p>
          <a:p>
            <a:pPr lvl="1"/>
            <a:r>
              <a:rPr lang="en-US" sz="2000" dirty="0" smtClean="0"/>
              <a:t>Complying </a:t>
            </a:r>
            <a:r>
              <a:rPr lang="en-US" sz="2000" dirty="0"/>
              <a:t>with Records Management </a:t>
            </a:r>
            <a:r>
              <a:rPr lang="en-US" sz="2000" dirty="0" smtClean="0"/>
              <a:t>Requirements</a:t>
            </a:r>
          </a:p>
          <a:p>
            <a:pPr lvl="1"/>
            <a:r>
              <a:rPr lang="en-US" sz="2000" dirty="0" smtClean="0"/>
              <a:t>Managing Sites</a:t>
            </a:r>
          </a:p>
          <a:p>
            <a:pPr lvl="1"/>
            <a:r>
              <a:rPr lang="en-US" sz="2000" dirty="0" smtClean="0"/>
              <a:t>Moderating Communities</a:t>
            </a:r>
          </a:p>
          <a:p>
            <a:pPr lvl="1"/>
            <a:r>
              <a:rPr lang="en-US" sz="2000" dirty="0" smtClean="0"/>
              <a:t>Searching</a:t>
            </a:r>
          </a:p>
          <a:p>
            <a:pPr lvl="1"/>
            <a:r>
              <a:rPr lang="en-US" sz="2000" dirty="0" smtClean="0"/>
              <a:t>Using </a:t>
            </a:r>
            <a:r>
              <a:rPr lang="en-US" sz="2000" dirty="0"/>
              <a:t>Social Tools</a:t>
            </a:r>
          </a:p>
          <a:p>
            <a:pPr lvl="1"/>
            <a:r>
              <a:rPr lang="en-US" sz="2000" dirty="0" smtClean="0"/>
              <a:t>Working with Documents</a:t>
            </a:r>
          </a:p>
          <a:p>
            <a:pPr lvl="1"/>
            <a:r>
              <a:rPr lang="en-US" sz="2000" dirty="0" smtClean="0"/>
              <a:t>Working with Images</a:t>
            </a:r>
          </a:p>
        </p:txBody>
      </p:sp>
      <p:sp>
        <p:nvSpPr>
          <p:cNvPr id="6" name="Text Placeholder 5"/>
          <p:cNvSpPr>
            <a:spLocks noGrp="1"/>
          </p:cNvSpPr>
          <p:nvPr>
            <p:ph type="body" sz="quarter" idx="11"/>
          </p:nvPr>
        </p:nvSpPr>
        <p:spPr>
          <a:xfrm>
            <a:off x="6675439" y="1212849"/>
            <a:ext cx="5486399" cy="2320635"/>
          </a:xfrm>
        </p:spPr>
        <p:txBody>
          <a:bodyPr/>
          <a:lstStyle/>
          <a:p>
            <a:r>
              <a:rPr lang="en-US" sz="3200" dirty="0" smtClean="0"/>
              <a:t>Audience (checkbox)</a:t>
            </a:r>
          </a:p>
          <a:p>
            <a:pPr lvl="1"/>
            <a:r>
              <a:rPr lang="en-US" sz="2000" dirty="0" smtClean="0"/>
              <a:t>All Users (default)</a:t>
            </a:r>
          </a:p>
          <a:p>
            <a:pPr lvl="1"/>
            <a:r>
              <a:rPr lang="en-US" sz="2000" dirty="0" smtClean="0"/>
              <a:t>Community Moderator</a:t>
            </a:r>
          </a:p>
          <a:p>
            <a:pPr lvl="1"/>
            <a:r>
              <a:rPr lang="en-US" sz="2000" dirty="0" smtClean="0"/>
              <a:t>Content Contributor</a:t>
            </a:r>
          </a:p>
          <a:p>
            <a:pPr lvl="1"/>
            <a:r>
              <a:rPr lang="en-US" sz="2000" dirty="0"/>
              <a:t>Managing Editor</a:t>
            </a:r>
          </a:p>
          <a:p>
            <a:pPr lvl="1"/>
            <a:r>
              <a:rPr lang="en-US" sz="2000" dirty="0" smtClean="0"/>
              <a:t>Site Sponsor</a:t>
            </a:r>
          </a:p>
        </p:txBody>
      </p:sp>
      <p:grpSp>
        <p:nvGrpSpPr>
          <p:cNvPr id="4" name="Group 3"/>
          <p:cNvGrpSpPr/>
          <p:nvPr/>
        </p:nvGrpSpPr>
        <p:grpSpPr>
          <a:xfrm>
            <a:off x="5303847" y="4451059"/>
            <a:ext cx="3688989" cy="1957459"/>
            <a:chOff x="5846905" y="4320213"/>
            <a:chExt cx="3688989" cy="1957459"/>
          </a:xfrm>
        </p:grpSpPr>
        <p:sp>
          <p:nvSpPr>
            <p:cNvPr id="3" name="TextBox 2"/>
            <p:cNvSpPr txBox="1"/>
            <p:nvPr/>
          </p:nvSpPr>
          <p:spPr>
            <a:xfrm>
              <a:off x="6518403" y="4320213"/>
              <a:ext cx="3017491" cy="1957459"/>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2000" dirty="0" smtClean="0"/>
                <a:t>These are examples of Training Subjects. You will likely have more – but try to see if you can keep the number under 20.</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6905" y="4320213"/>
              <a:ext cx="601033" cy="601033"/>
            </a:xfrm>
            <a:prstGeom prst="rect">
              <a:avLst/>
            </a:prstGeom>
          </p:spPr>
        </p:pic>
      </p:grpSp>
    </p:spTree>
    <p:extLst>
      <p:ext uri="{BB962C8B-B14F-4D97-AF65-F5344CB8AC3E}">
        <p14:creationId xmlns:p14="http://schemas.microsoft.com/office/powerpoint/2010/main" val="24014782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6309676" cy="6994525"/>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idx="4294967295"/>
          </p:nvPr>
        </p:nvSpPr>
        <p:spPr>
          <a:xfrm>
            <a:off x="782507" y="1281885"/>
            <a:ext cx="4297363" cy="4299255"/>
          </a:xfrm>
        </p:spPr>
        <p:txBody>
          <a:bodyPr/>
          <a:lstStyle/>
          <a:p>
            <a:r>
              <a:rPr lang="en-US" sz="7200" dirty="0" smtClean="0">
                <a:solidFill>
                  <a:schemeClr val="bg1"/>
                </a:solidFill>
              </a:rPr>
              <a:t>Tips for Creating Site Columns</a:t>
            </a:r>
            <a:endParaRPr lang="en-US" sz="7200" dirty="0">
              <a:solidFill>
                <a:schemeClr val="bg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7022" y="22504"/>
            <a:ext cx="5421883" cy="6949440"/>
          </a:xfrm>
          <a:prstGeom prst="rect">
            <a:avLst/>
          </a:prstGeom>
        </p:spPr>
      </p:pic>
    </p:spTree>
    <p:extLst>
      <p:ext uri="{BB962C8B-B14F-4D97-AF65-F5344CB8AC3E}">
        <p14:creationId xmlns:p14="http://schemas.microsoft.com/office/powerpoint/2010/main" val="28494143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Edit the Library and Create Views</a:t>
            </a:r>
            <a:endParaRPr lang="en-US" dirty="0"/>
          </a:p>
        </p:txBody>
      </p:sp>
      <p:sp>
        <p:nvSpPr>
          <p:cNvPr id="4" name="Text Placeholder 3"/>
          <p:cNvSpPr>
            <a:spLocks noGrp="1"/>
          </p:cNvSpPr>
          <p:nvPr>
            <p:ph type="body" sz="quarter" idx="10"/>
          </p:nvPr>
        </p:nvSpPr>
        <p:spPr>
          <a:xfrm>
            <a:off x="274639" y="2034238"/>
            <a:ext cx="5486399" cy="3828740"/>
          </a:xfrm>
        </p:spPr>
        <p:txBody>
          <a:bodyPr/>
          <a:lstStyle/>
          <a:p>
            <a:r>
              <a:rPr lang="en-US" sz="3600" dirty="0" smtClean="0"/>
              <a:t>Add your custom Content Type to the Site Pages library </a:t>
            </a:r>
          </a:p>
          <a:p>
            <a:r>
              <a:rPr lang="en-US" sz="3600" dirty="0" smtClean="0"/>
              <a:t>Edit the All Pages view to make sure it shows Title and your custom columns</a:t>
            </a:r>
          </a:p>
        </p:txBody>
      </p:sp>
      <p:sp>
        <p:nvSpPr>
          <p:cNvPr id="2" name="Text Placeholder 1"/>
          <p:cNvSpPr>
            <a:spLocks noGrp="1"/>
          </p:cNvSpPr>
          <p:nvPr>
            <p:ph type="body" sz="quarter" idx="11"/>
          </p:nvPr>
        </p:nvSpPr>
        <p:spPr>
          <a:xfrm>
            <a:off x="6675439" y="2034238"/>
            <a:ext cx="5486399" cy="4444294"/>
          </a:xfrm>
        </p:spPr>
        <p:txBody>
          <a:bodyPr/>
          <a:lstStyle/>
          <a:p>
            <a:r>
              <a:rPr lang="en-US" sz="2800" dirty="0" smtClean="0"/>
              <a:t>Make your custom Content Type the default by placing it in position 1</a:t>
            </a:r>
          </a:p>
          <a:p>
            <a:r>
              <a:rPr lang="en-US" sz="2800" dirty="0" smtClean="0"/>
              <a:t>Suggested column display order for the All Pages view:</a:t>
            </a:r>
          </a:p>
          <a:p>
            <a:pPr lvl="1"/>
            <a:r>
              <a:rPr lang="en-US" sz="1600" dirty="0"/>
              <a:t>Type - 1</a:t>
            </a:r>
          </a:p>
          <a:p>
            <a:pPr lvl="1"/>
            <a:r>
              <a:rPr lang="en-US" sz="1600" dirty="0"/>
              <a:t>Name - 2</a:t>
            </a:r>
          </a:p>
          <a:p>
            <a:pPr lvl="1"/>
            <a:r>
              <a:rPr lang="en-US" sz="1600" dirty="0"/>
              <a:t>Title - 3</a:t>
            </a:r>
          </a:p>
          <a:p>
            <a:pPr lvl="1"/>
            <a:r>
              <a:rPr lang="en-US" sz="1600" dirty="0"/>
              <a:t>Page Type - 4</a:t>
            </a:r>
          </a:p>
          <a:p>
            <a:pPr lvl="1"/>
            <a:r>
              <a:rPr lang="en-US" sz="1600" dirty="0"/>
              <a:t>Training Subject - 5</a:t>
            </a:r>
          </a:p>
          <a:p>
            <a:pPr lvl="1"/>
            <a:r>
              <a:rPr lang="en-US" sz="1600" dirty="0"/>
              <a:t>Audience - 6</a:t>
            </a:r>
          </a:p>
          <a:p>
            <a:pPr lvl="1"/>
            <a:r>
              <a:rPr lang="en-US" sz="1600" dirty="0"/>
              <a:t>Modified By - 7</a:t>
            </a:r>
          </a:p>
          <a:p>
            <a:pPr lvl="1"/>
            <a:r>
              <a:rPr lang="en-US" sz="1600" dirty="0"/>
              <a:t>Modified - </a:t>
            </a:r>
            <a:r>
              <a:rPr lang="en-US" sz="1600" dirty="0" smtClean="0"/>
              <a:t>8</a:t>
            </a:r>
            <a:endParaRPr lang="en-US" sz="1600" dirty="0"/>
          </a:p>
        </p:txBody>
      </p:sp>
    </p:spTree>
    <p:extLst>
      <p:ext uri="{BB962C8B-B14F-4D97-AF65-F5344CB8AC3E}">
        <p14:creationId xmlns:p14="http://schemas.microsoft.com/office/powerpoint/2010/main" val="12911745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705" r="-727"/>
          <a:stretch/>
        </p:blipFill>
        <p:spPr>
          <a:xfrm>
            <a:off x="0" y="-241883"/>
            <a:ext cx="12618582" cy="7223680"/>
          </a:xfrm>
          <a:prstGeom prst="rect">
            <a:avLst/>
          </a:prstGeom>
        </p:spPr>
      </p:pic>
      <p:sp>
        <p:nvSpPr>
          <p:cNvPr id="2" name="Title 1"/>
          <p:cNvSpPr>
            <a:spLocks noGrp="1"/>
          </p:cNvSpPr>
          <p:nvPr>
            <p:ph type="title" idx="4294967295"/>
          </p:nvPr>
        </p:nvSpPr>
        <p:spPr>
          <a:xfrm>
            <a:off x="183263" y="388336"/>
            <a:ext cx="11704192" cy="1028409"/>
          </a:xfrm>
          <a:solidFill>
            <a:srgbClr val="B1C234">
              <a:alpha val="80000"/>
            </a:srgbClr>
          </a:solidFill>
        </p:spPr>
        <p:txBody>
          <a:bodyPr/>
          <a:lstStyle/>
          <a:p>
            <a:r>
              <a:rPr lang="en-US" sz="4400" dirty="0" smtClean="0">
                <a:latin typeface="Segoe UI Light" panose="020B0502040204020203" pitchFamily="34" charset="0"/>
                <a:cs typeface="Segoe UI Light" panose="020B0502040204020203" pitchFamily="34" charset="0"/>
              </a:rPr>
              <a:t>Why does governance need to be “consumable?”</a:t>
            </a:r>
            <a:endParaRPr lang="en-US" sz="4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72317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Library and Views, continued</a:t>
            </a:r>
            <a:endParaRPr lang="en-US" dirty="0"/>
          </a:p>
        </p:txBody>
      </p:sp>
      <p:sp>
        <p:nvSpPr>
          <p:cNvPr id="4" name="Text Placeholder 3"/>
          <p:cNvSpPr>
            <a:spLocks noGrp="1"/>
          </p:cNvSpPr>
          <p:nvPr>
            <p:ph type="body" sz="quarter" idx="10"/>
          </p:nvPr>
        </p:nvSpPr>
        <p:spPr>
          <a:xfrm>
            <a:off x="274639" y="2034238"/>
            <a:ext cx="5486399" cy="4327338"/>
          </a:xfrm>
        </p:spPr>
        <p:txBody>
          <a:bodyPr/>
          <a:lstStyle/>
          <a:p>
            <a:r>
              <a:rPr lang="en-US" dirty="0" smtClean="0"/>
              <a:t>Create a view that filters for just Training pages and another that filters for just Governance pages.</a:t>
            </a:r>
          </a:p>
          <a:p>
            <a:r>
              <a:rPr lang="en-US" dirty="0" smtClean="0"/>
              <a:t>In the Training page view, Group By: Training Subject.</a:t>
            </a:r>
          </a:p>
        </p:txBody>
      </p:sp>
      <p:sp>
        <p:nvSpPr>
          <p:cNvPr id="2" name="Text Placeholder 1"/>
          <p:cNvSpPr>
            <a:spLocks noGrp="1"/>
          </p:cNvSpPr>
          <p:nvPr>
            <p:ph type="body" sz="quarter" idx="11"/>
          </p:nvPr>
        </p:nvSpPr>
        <p:spPr>
          <a:xfrm>
            <a:off x="6675439" y="2034238"/>
            <a:ext cx="5486399" cy="4090351"/>
          </a:xfrm>
        </p:spPr>
        <p:txBody>
          <a:bodyPr/>
          <a:lstStyle/>
          <a:p>
            <a:r>
              <a:rPr lang="en-US" sz="2800" dirty="0" smtClean="0"/>
              <a:t>View tips:</a:t>
            </a:r>
          </a:p>
          <a:p>
            <a:pPr lvl="1"/>
            <a:r>
              <a:rPr lang="en-US" sz="1800" dirty="0"/>
              <a:t>In these views, you do not need to display the Page Type since you are filtering for Page Type. You also don’t need to show Title.</a:t>
            </a:r>
          </a:p>
          <a:p>
            <a:pPr lvl="1"/>
            <a:r>
              <a:rPr lang="en-US" sz="1800" dirty="0"/>
              <a:t>Choose Name (linked to document) instead of Name (lined to document with edit menu)</a:t>
            </a:r>
          </a:p>
          <a:p>
            <a:pPr lvl="1"/>
            <a:r>
              <a:rPr lang="en-US" sz="1800" dirty="0"/>
              <a:t>Sort by Name, ascending</a:t>
            </a:r>
          </a:p>
          <a:p>
            <a:pPr lvl="1"/>
            <a:r>
              <a:rPr lang="en-US" sz="1800" dirty="0"/>
              <a:t>Filter: Page Type = Training (or Governance</a:t>
            </a:r>
            <a:r>
              <a:rPr lang="en-US" sz="1800" dirty="0" smtClean="0"/>
              <a:t>)</a:t>
            </a:r>
          </a:p>
          <a:p>
            <a:pPr lvl="1"/>
            <a:r>
              <a:rPr lang="en-US" sz="1800" dirty="0" smtClean="0"/>
              <a:t>Training pages view: </a:t>
            </a:r>
            <a:r>
              <a:rPr lang="en-US" sz="1800" dirty="0"/>
              <a:t>In this view, I typically do not show Type, Title, Modified By, or Modified because this is the view that I’ll use on the home page of the site. I also un-check Training Subject since that is used in the Group By</a:t>
            </a:r>
            <a:r>
              <a:rPr lang="en-US" sz="1800" dirty="0" smtClean="0"/>
              <a:t>.</a:t>
            </a:r>
            <a:endParaRPr lang="en-US" sz="1800" dirty="0"/>
          </a:p>
        </p:txBody>
      </p:sp>
    </p:spTree>
    <p:extLst>
      <p:ext uri="{BB962C8B-B14F-4D97-AF65-F5344CB8AC3E}">
        <p14:creationId xmlns:p14="http://schemas.microsoft.com/office/powerpoint/2010/main" val="42462754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Create different views of your library for different contexts –for people managing content as well as consuming</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205" y="2001753"/>
            <a:ext cx="4239611" cy="460754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816" y="2001753"/>
            <a:ext cx="7698387" cy="4123881"/>
          </a:xfrm>
          <a:prstGeom prst="rect">
            <a:avLst/>
          </a:prstGeom>
        </p:spPr>
      </p:pic>
    </p:spTree>
    <p:extLst>
      <p:ext uri="{BB962C8B-B14F-4D97-AF65-F5344CB8AC3E}">
        <p14:creationId xmlns:p14="http://schemas.microsoft.com/office/powerpoint/2010/main" val="21384407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Add Content Pages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2043" y="1394165"/>
            <a:ext cx="8553785" cy="5123459"/>
          </a:xfrm>
          <a:prstGeom prst="rect">
            <a:avLst/>
          </a:prstGeom>
        </p:spPr>
      </p:pic>
    </p:spTree>
    <p:extLst>
      <p:ext uri="{BB962C8B-B14F-4D97-AF65-F5344CB8AC3E}">
        <p14:creationId xmlns:p14="http://schemas.microsoft.com/office/powerpoint/2010/main" val="14572490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57056" y="1959770"/>
            <a:ext cx="2446583" cy="1512228"/>
          </a:xfrm>
          <a:prstGeom prst="rect">
            <a:avLst/>
          </a:prstGeom>
        </p:spPr>
      </p:pic>
      <p:sp>
        <p:nvSpPr>
          <p:cNvPr id="3" name="Title 2"/>
          <p:cNvSpPr>
            <a:spLocks noGrp="1"/>
          </p:cNvSpPr>
          <p:nvPr>
            <p:ph type="title"/>
          </p:nvPr>
        </p:nvSpPr>
        <p:spPr/>
        <p:txBody>
          <a:bodyPr/>
          <a:lstStyle/>
          <a:p>
            <a:r>
              <a:rPr lang="en-US" dirty="0" smtClean="0"/>
              <a:t>Step 4: Add Content Pages</a:t>
            </a:r>
            <a:endParaRPr lang="en-US" dirty="0"/>
          </a:p>
        </p:txBody>
      </p:sp>
      <p:sp>
        <p:nvSpPr>
          <p:cNvPr id="2" name="Text Placeholder 1"/>
          <p:cNvSpPr>
            <a:spLocks noGrp="1"/>
          </p:cNvSpPr>
          <p:nvPr>
            <p:ph type="body" sz="quarter" idx="10"/>
          </p:nvPr>
        </p:nvSpPr>
        <p:spPr>
          <a:xfrm>
            <a:off x="274639" y="2034238"/>
            <a:ext cx="5486399" cy="5010602"/>
          </a:xfrm>
        </p:spPr>
        <p:txBody>
          <a:bodyPr/>
          <a:lstStyle/>
          <a:p>
            <a:r>
              <a:rPr lang="en-US" sz="3200" dirty="0" smtClean="0"/>
              <a:t>Gear &gt; Add page</a:t>
            </a:r>
          </a:p>
          <a:p>
            <a:r>
              <a:rPr lang="en-US" sz="3200" dirty="0" smtClean="0"/>
              <a:t>Give the page a name – it’s OK to use spaces</a:t>
            </a:r>
          </a:p>
          <a:p>
            <a:r>
              <a:rPr lang="en-US" sz="3200" dirty="0" smtClean="0"/>
              <a:t>Choose the Text Layout</a:t>
            </a:r>
          </a:p>
          <a:p>
            <a:r>
              <a:rPr lang="en-US" sz="3200" dirty="0" smtClean="0"/>
              <a:t>Edit the Page Properties in the Ribbon</a:t>
            </a:r>
          </a:p>
          <a:p>
            <a:pPr lvl="1"/>
            <a:r>
              <a:rPr lang="en-US" sz="1800" dirty="0" smtClean="0"/>
              <a:t>PAGE &gt; Edit Properties</a:t>
            </a:r>
          </a:p>
          <a:p>
            <a:r>
              <a:rPr lang="en-US" sz="3000" dirty="0" smtClean="0"/>
              <a:t>Give the page a Title from the Quick Edit view in Library Settings.</a:t>
            </a:r>
          </a:p>
        </p:txBody>
      </p:sp>
      <p:sp>
        <p:nvSpPr>
          <p:cNvPr id="8" name="Text Placeholder 7"/>
          <p:cNvSpPr>
            <a:spLocks noGrp="1"/>
          </p:cNvSpPr>
          <p:nvPr>
            <p:ph type="body" sz="quarter" idx="11"/>
          </p:nvPr>
        </p:nvSpPr>
        <p:spPr>
          <a:xfrm>
            <a:off x="6675439" y="2034238"/>
            <a:ext cx="5486399" cy="4962897"/>
          </a:xfrm>
        </p:spPr>
        <p:txBody>
          <a:bodyPr/>
          <a:lstStyle/>
          <a:p>
            <a:endParaRPr lang="en-US" sz="2000" dirty="0" smtClean="0"/>
          </a:p>
          <a:p>
            <a:endParaRPr lang="en-US" sz="2000" dirty="0"/>
          </a:p>
          <a:p>
            <a:pPr marL="0" indent="0">
              <a:buNone/>
            </a:pPr>
            <a:endParaRPr lang="en-US" sz="2000" dirty="0" smtClean="0"/>
          </a:p>
          <a:p>
            <a:endParaRPr lang="en-US" sz="100" dirty="0" smtClean="0"/>
          </a:p>
          <a:p>
            <a:r>
              <a:rPr lang="en-US" sz="2000" dirty="0" smtClean="0"/>
              <a:t>Note </a:t>
            </a:r>
            <a:r>
              <a:rPr lang="en-US" sz="2000" dirty="0"/>
              <a:t>that you can’t edit the Title from the properties page. This can only be done using Quick Edit in Library Settings</a:t>
            </a:r>
            <a:r>
              <a:rPr lang="en-US" sz="2000" dirty="0" smtClean="0"/>
              <a:t>.</a:t>
            </a:r>
          </a:p>
          <a:p>
            <a:endParaRPr lang="en-US" sz="2000" dirty="0" smtClean="0"/>
          </a:p>
          <a:p>
            <a:endParaRPr lang="en-US" sz="2000" dirty="0"/>
          </a:p>
          <a:p>
            <a:endParaRPr lang="en-US" sz="2000" dirty="0" smtClean="0"/>
          </a:p>
          <a:p>
            <a:r>
              <a:rPr lang="en-US" sz="2000" dirty="0" smtClean="0"/>
              <a:t>Use “one column with sidebar” for the Text Layout of pages.</a:t>
            </a:r>
            <a:endParaRPr lang="en-US" sz="2000" dirty="0"/>
          </a:p>
          <a:p>
            <a:endParaRPr lang="en-US" sz="2000" dirty="0"/>
          </a:p>
        </p:txBody>
      </p:sp>
      <p:grpSp>
        <p:nvGrpSpPr>
          <p:cNvPr id="7" name="Group 6"/>
          <p:cNvGrpSpPr/>
          <p:nvPr/>
        </p:nvGrpSpPr>
        <p:grpSpPr>
          <a:xfrm>
            <a:off x="8229895" y="4476481"/>
            <a:ext cx="3840438" cy="1181862"/>
            <a:chOff x="6309610" y="5352720"/>
            <a:chExt cx="3840438" cy="1181862"/>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610" y="5397793"/>
              <a:ext cx="601033" cy="601033"/>
            </a:xfrm>
            <a:prstGeom prst="rect">
              <a:avLst/>
            </a:prstGeom>
          </p:spPr>
        </p:pic>
        <p:sp>
          <p:nvSpPr>
            <p:cNvPr id="6" name="TextBox 5"/>
            <p:cNvSpPr txBox="1"/>
            <p:nvPr/>
          </p:nvSpPr>
          <p:spPr>
            <a:xfrm>
              <a:off x="6950829" y="5352720"/>
              <a:ext cx="3199219" cy="1181862"/>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The reason you want to add a “clean” title to each page is for the CQWP to show related content.</a:t>
              </a:r>
            </a:p>
          </p:txBody>
        </p:sp>
      </p:grpSp>
    </p:spTree>
    <p:extLst>
      <p:ext uri="{BB962C8B-B14F-4D97-AF65-F5344CB8AC3E}">
        <p14:creationId xmlns:p14="http://schemas.microsoft.com/office/powerpoint/2010/main" val="30640531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why you want to add Titles to pages</a:t>
            </a:r>
            <a:endParaRPr lang="en-US" dirty="0"/>
          </a:p>
        </p:txBody>
      </p:sp>
      <p:sp>
        <p:nvSpPr>
          <p:cNvPr id="5" name="Text Placeholder 4"/>
          <p:cNvSpPr>
            <a:spLocks noGrp="1"/>
          </p:cNvSpPr>
          <p:nvPr>
            <p:ph type="body" sz="quarter" idx="10"/>
          </p:nvPr>
        </p:nvSpPr>
        <p:spPr>
          <a:xfrm>
            <a:off x="274573" y="2423925"/>
            <a:ext cx="5486399" cy="1988237"/>
          </a:xfrm>
        </p:spPr>
        <p:txBody>
          <a:bodyPr/>
          <a:lstStyle/>
          <a:p>
            <a:r>
              <a:rPr lang="en-US" dirty="0" smtClean="0"/>
              <a:t>Before</a:t>
            </a:r>
          </a:p>
          <a:p>
            <a:endParaRPr lang="en-US" dirty="0"/>
          </a:p>
          <a:p>
            <a:endParaRPr lang="en-US" dirty="0"/>
          </a:p>
        </p:txBody>
      </p:sp>
      <p:sp>
        <p:nvSpPr>
          <p:cNvPr id="6" name="Text Placeholder 5"/>
          <p:cNvSpPr>
            <a:spLocks noGrp="1"/>
          </p:cNvSpPr>
          <p:nvPr>
            <p:ph type="body" sz="quarter" idx="11"/>
          </p:nvPr>
        </p:nvSpPr>
        <p:spPr>
          <a:xfrm>
            <a:off x="6675373" y="2423925"/>
            <a:ext cx="5486399" cy="2640723"/>
          </a:xfrm>
        </p:spPr>
        <p:txBody>
          <a:bodyPr/>
          <a:lstStyle/>
          <a:p>
            <a:r>
              <a:rPr lang="en-US" dirty="0" smtClean="0"/>
              <a:t>After</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627624" y="3418043"/>
            <a:ext cx="4780296" cy="1619769"/>
          </a:xfrm>
          <a:prstGeom prst="rect">
            <a:avLst/>
          </a:prstGeom>
        </p:spPr>
      </p:pic>
      <p:pic>
        <p:nvPicPr>
          <p:cNvPr id="8" name="Picture 7"/>
          <p:cNvPicPr>
            <a:picLocks noChangeAspect="1"/>
          </p:cNvPicPr>
          <p:nvPr/>
        </p:nvPicPr>
        <p:blipFill>
          <a:blip r:embed="rId3"/>
          <a:stretch>
            <a:fillRect/>
          </a:stretch>
        </p:blipFill>
        <p:spPr>
          <a:xfrm>
            <a:off x="6631729" y="3406842"/>
            <a:ext cx="4272608" cy="2010639"/>
          </a:xfrm>
          <a:prstGeom prst="rect">
            <a:avLst/>
          </a:prstGeom>
        </p:spPr>
      </p:pic>
    </p:spTree>
    <p:extLst>
      <p:ext uri="{BB962C8B-B14F-4D97-AF65-F5344CB8AC3E}">
        <p14:creationId xmlns:p14="http://schemas.microsoft.com/office/powerpoint/2010/main" val="7182920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Layout for Content Pages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895" y="1366957"/>
            <a:ext cx="11013051" cy="5236267"/>
          </a:xfrm>
          <a:prstGeom prst="rect">
            <a:avLst/>
          </a:prstGeom>
        </p:spPr>
      </p:pic>
    </p:spTree>
    <p:extLst>
      <p:ext uri="{BB962C8B-B14F-4D97-AF65-F5344CB8AC3E}">
        <p14:creationId xmlns:p14="http://schemas.microsoft.com/office/powerpoint/2010/main" val="17770900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5: Connect Related Pages</a:t>
            </a:r>
          </a:p>
        </p:txBody>
      </p:sp>
      <p:sp>
        <p:nvSpPr>
          <p:cNvPr id="4" name="Text Placeholder 3"/>
          <p:cNvSpPr>
            <a:spLocks noGrp="1"/>
          </p:cNvSpPr>
          <p:nvPr>
            <p:ph type="body" sz="quarter" idx="10"/>
          </p:nvPr>
        </p:nvSpPr>
        <p:spPr>
          <a:xfrm>
            <a:off x="274639" y="2034238"/>
            <a:ext cx="5486399" cy="4327338"/>
          </a:xfrm>
        </p:spPr>
        <p:txBody>
          <a:bodyPr/>
          <a:lstStyle/>
          <a:p>
            <a:r>
              <a:rPr lang="en-US" dirty="0" smtClean="0"/>
              <a:t>Use inline </a:t>
            </a:r>
            <a:r>
              <a:rPr lang="en-US" b="1" dirty="0" smtClean="0"/>
              <a:t>hyperlinks</a:t>
            </a:r>
            <a:r>
              <a:rPr lang="en-US" dirty="0" smtClean="0"/>
              <a:t> to provide details or more information about a specific topic referenced on a page.</a:t>
            </a:r>
          </a:p>
          <a:p>
            <a:r>
              <a:rPr lang="en-US" dirty="0" smtClean="0"/>
              <a:t>Use </a:t>
            </a:r>
            <a:r>
              <a:rPr lang="en-US" b="1" dirty="0" smtClean="0"/>
              <a:t>related pages</a:t>
            </a:r>
            <a:r>
              <a:rPr lang="en-US" dirty="0" smtClean="0"/>
              <a:t> to group content that is about the same topic.</a:t>
            </a:r>
            <a:endParaRPr lang="en-US" dirty="0"/>
          </a:p>
        </p:txBody>
      </p:sp>
      <p:sp>
        <p:nvSpPr>
          <p:cNvPr id="5" name="Text Placeholder 4"/>
          <p:cNvSpPr>
            <a:spLocks noGrp="1"/>
          </p:cNvSpPr>
          <p:nvPr>
            <p:ph type="body" sz="quarter" idx="11"/>
          </p:nvPr>
        </p:nvSpPr>
        <p:spPr>
          <a:xfrm>
            <a:off x="6675439" y="2034238"/>
            <a:ext cx="5486399" cy="2665345"/>
          </a:xfrm>
        </p:spPr>
        <p:txBody>
          <a:bodyPr/>
          <a:lstStyle/>
          <a:p>
            <a:r>
              <a:rPr lang="en-US" sz="2800" dirty="0" smtClean="0"/>
              <a:t>Keep content pages focused and short.</a:t>
            </a:r>
          </a:p>
          <a:p>
            <a:r>
              <a:rPr lang="en-US" sz="2800" dirty="0" smtClean="0"/>
              <a:t>Keep your pages “</a:t>
            </a:r>
            <a:r>
              <a:rPr lang="en-US" sz="2800" dirty="0" err="1" smtClean="0"/>
              <a:t>scannable</a:t>
            </a:r>
            <a:r>
              <a:rPr lang="en-US" sz="2800" dirty="0" smtClean="0"/>
              <a:t>.” </a:t>
            </a:r>
            <a:r>
              <a:rPr lang="en-US" sz="2800" b="1" dirty="0" smtClean="0"/>
              <a:t>Don’t use “click here for more information.” </a:t>
            </a:r>
            <a:r>
              <a:rPr lang="en-US" sz="2800" dirty="0" smtClean="0"/>
              <a:t>Add a hyperlink directly to the topic.</a:t>
            </a:r>
          </a:p>
        </p:txBody>
      </p:sp>
    </p:spTree>
    <p:extLst>
      <p:ext uri="{BB962C8B-B14F-4D97-AF65-F5344CB8AC3E}">
        <p14:creationId xmlns:p14="http://schemas.microsoft.com/office/powerpoint/2010/main" val="31869846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5: Connect Related Pages – Inline hyperlinks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458" y="1942799"/>
            <a:ext cx="6015006" cy="4866006"/>
          </a:xfrm>
          <a:prstGeom prst="rect">
            <a:avLst/>
          </a:prstGeom>
        </p:spPr>
      </p:pic>
      <p:grpSp>
        <p:nvGrpSpPr>
          <p:cNvPr id="6" name="Group 5"/>
          <p:cNvGrpSpPr/>
          <p:nvPr/>
        </p:nvGrpSpPr>
        <p:grpSpPr>
          <a:xfrm>
            <a:off x="7056538" y="1577043"/>
            <a:ext cx="5157519" cy="4835170"/>
            <a:chOff x="6272678" y="5352720"/>
            <a:chExt cx="5340783" cy="483517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2678" y="5352720"/>
              <a:ext cx="601033" cy="601033"/>
            </a:xfrm>
            <a:prstGeom prst="rect">
              <a:avLst/>
            </a:prstGeom>
          </p:spPr>
        </p:pic>
        <p:sp>
          <p:nvSpPr>
            <p:cNvPr id="8" name="TextBox 7"/>
            <p:cNvSpPr txBox="1"/>
            <p:nvPr/>
          </p:nvSpPr>
          <p:spPr>
            <a:xfrm>
              <a:off x="6950829" y="5352720"/>
              <a:ext cx="4662632" cy="4835170"/>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If you want to create a link to a page but you don’t want to use the exact name of the page as your hyperlink, use a Pipe character to separate the terms.</a:t>
              </a:r>
            </a:p>
            <a:p>
              <a:pPr>
                <a:lnSpc>
                  <a:spcPct val="90000"/>
                </a:lnSpc>
                <a:spcAft>
                  <a:spcPts val="600"/>
                </a:spcAft>
              </a:pPr>
              <a:endParaRPr lang="en-US" sz="2000" dirty="0">
                <a:gradFill>
                  <a:gsLst>
                    <a:gs pos="2917">
                      <a:schemeClr val="tx1"/>
                    </a:gs>
                    <a:gs pos="30000">
                      <a:schemeClr val="tx1"/>
                    </a:gs>
                  </a:gsLst>
                  <a:lin ang="5400000" scaled="0"/>
                </a:gradFill>
              </a:endParaRPr>
            </a:p>
            <a:p>
              <a:pPr>
                <a:lnSpc>
                  <a:spcPct val="90000"/>
                </a:lnSpc>
                <a:spcAft>
                  <a:spcPts val="600"/>
                </a:spcAft>
              </a:pPr>
              <a:r>
                <a:rPr lang="en-US" sz="2000" dirty="0" smtClean="0">
                  <a:gradFill>
                    <a:gsLst>
                      <a:gs pos="2917">
                        <a:schemeClr val="tx1"/>
                      </a:gs>
                      <a:gs pos="30000">
                        <a:schemeClr val="tx1"/>
                      </a:gs>
                    </a:gsLst>
                    <a:lin ang="5400000" scaled="0"/>
                  </a:gradFill>
                </a:rPr>
                <a:t>For example, if this is what you want the text to read</a:t>
              </a:r>
            </a:p>
            <a:p>
              <a:pPr>
                <a:lnSpc>
                  <a:spcPct val="90000"/>
                </a:lnSpc>
                <a:spcAft>
                  <a:spcPts val="600"/>
                </a:spcAft>
              </a:pPr>
              <a:r>
                <a:rPr lang="en-US" b="1" dirty="0" smtClean="0">
                  <a:gradFill>
                    <a:gsLst>
                      <a:gs pos="2917">
                        <a:schemeClr val="tx1"/>
                      </a:gs>
                      <a:gs pos="30000">
                        <a:schemeClr val="tx1"/>
                      </a:gs>
                    </a:gsLst>
                    <a:lin ang="5400000" scaled="0"/>
                  </a:gradFill>
                </a:rPr>
                <a:t>… by </a:t>
              </a:r>
              <a:r>
                <a:rPr lang="en-US" b="1" u="sng" dirty="0" smtClean="0">
                  <a:solidFill>
                    <a:srgbClr val="4472C4"/>
                  </a:solidFill>
                </a:rPr>
                <a:t>creating an alert </a:t>
              </a:r>
              <a:r>
                <a:rPr lang="en-US" b="1" dirty="0" smtClean="0">
                  <a:gradFill>
                    <a:gsLst>
                      <a:gs pos="2917">
                        <a:schemeClr val="tx1"/>
                      </a:gs>
                      <a:gs pos="30000">
                        <a:schemeClr val="tx1"/>
                      </a:gs>
                    </a:gsLst>
                    <a:lin ang="5400000" scaled="0"/>
                  </a:gradFill>
                </a:rPr>
                <a:t>for that document.</a:t>
              </a:r>
            </a:p>
            <a:p>
              <a:pPr>
                <a:lnSpc>
                  <a:spcPct val="90000"/>
                </a:lnSpc>
                <a:spcAft>
                  <a:spcPts val="600"/>
                </a:spcAft>
              </a:pPr>
              <a:r>
                <a:rPr lang="en-US" sz="2000" dirty="0" smtClean="0">
                  <a:gradFill>
                    <a:gsLst>
                      <a:gs pos="2917">
                        <a:schemeClr val="tx1"/>
                      </a:gs>
                      <a:gs pos="30000">
                        <a:schemeClr val="tx1"/>
                      </a:gs>
                    </a:gsLst>
                    <a:lin ang="5400000" scaled="0"/>
                  </a:gradFill>
                </a:rPr>
                <a:t>but the page is called </a:t>
              </a:r>
              <a:r>
                <a:rPr lang="en-US" sz="2000" i="1" dirty="0" smtClean="0">
                  <a:gradFill>
                    <a:gsLst>
                      <a:gs pos="2917">
                        <a:schemeClr val="tx1"/>
                      </a:gs>
                      <a:gs pos="30000">
                        <a:schemeClr val="tx1"/>
                      </a:gs>
                    </a:gsLst>
                    <a:lin ang="5400000" scaled="0"/>
                  </a:gradFill>
                </a:rPr>
                <a:t>Setting Up an Alert</a:t>
              </a:r>
              <a:r>
                <a:rPr lang="en-US" sz="2000" dirty="0" smtClean="0">
                  <a:gradFill>
                    <a:gsLst>
                      <a:gs pos="2917">
                        <a:schemeClr val="tx1"/>
                      </a:gs>
                      <a:gs pos="30000">
                        <a:schemeClr val="tx1"/>
                      </a:gs>
                    </a:gsLst>
                    <a:lin ang="5400000" scaled="0"/>
                  </a:gradFill>
                </a:rPr>
                <a:t>, you can create a link using the following syntax in Edit mode:</a:t>
              </a:r>
            </a:p>
            <a:p>
              <a:pPr>
                <a:lnSpc>
                  <a:spcPct val="90000"/>
                </a:lnSpc>
                <a:spcAft>
                  <a:spcPts val="600"/>
                </a:spcAft>
              </a:pPr>
              <a:r>
                <a:rPr lang="en-US" b="1" dirty="0" smtClean="0">
                  <a:gradFill>
                    <a:gsLst>
                      <a:gs pos="2917">
                        <a:schemeClr val="tx1"/>
                      </a:gs>
                      <a:gs pos="30000">
                        <a:schemeClr val="tx1"/>
                      </a:gs>
                    </a:gsLst>
                    <a:lin ang="5400000" scaled="0"/>
                  </a:gradFill>
                </a:rPr>
                <a:t>…by [[Setting Up an </a:t>
              </a:r>
              <a:r>
                <a:rPr lang="en-US" b="1" dirty="0" err="1" smtClean="0">
                  <a:gradFill>
                    <a:gsLst>
                      <a:gs pos="2917">
                        <a:schemeClr val="tx1"/>
                      </a:gs>
                      <a:gs pos="30000">
                        <a:schemeClr val="tx1"/>
                      </a:gs>
                    </a:gsLst>
                    <a:lin ang="5400000" scaled="0"/>
                  </a:gradFill>
                </a:rPr>
                <a:t>Alert|</a:t>
              </a:r>
              <a:r>
                <a:rPr lang="en-US" b="1" dirty="0" err="1" smtClean="0">
                  <a:solidFill>
                    <a:srgbClr val="FF0000"/>
                  </a:solidFill>
                </a:rPr>
                <a:t>creating</a:t>
              </a:r>
              <a:r>
                <a:rPr lang="en-US" b="1" dirty="0" smtClean="0">
                  <a:gradFill>
                    <a:gsLst>
                      <a:gs pos="2917">
                        <a:schemeClr val="tx1"/>
                      </a:gs>
                      <a:gs pos="30000">
                        <a:schemeClr val="tx1"/>
                      </a:gs>
                    </a:gsLst>
                    <a:lin ang="5400000" scaled="0"/>
                  </a:gradFill>
                </a:rPr>
                <a:t> </a:t>
              </a:r>
              <a:r>
                <a:rPr lang="en-US" b="1" dirty="0" smtClean="0">
                  <a:solidFill>
                    <a:srgbClr val="FF0000"/>
                  </a:solidFill>
                </a:rPr>
                <a:t>an alert</a:t>
              </a:r>
              <a:r>
                <a:rPr lang="en-US" b="1" dirty="0" smtClean="0">
                  <a:gradFill>
                    <a:gsLst>
                      <a:gs pos="2917">
                        <a:schemeClr val="tx1"/>
                      </a:gs>
                      <a:gs pos="30000">
                        <a:schemeClr val="tx1"/>
                      </a:gs>
                    </a:gsLst>
                    <a:lin ang="5400000" scaled="0"/>
                  </a:gradFill>
                </a:rPr>
                <a:t>]].</a:t>
              </a:r>
              <a:endParaRPr lang="en-US" b="1"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9224396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077" y="2217116"/>
            <a:ext cx="4023380" cy="3927229"/>
          </a:xfrm>
        </p:spPr>
        <p:txBody>
          <a:bodyPr/>
          <a:lstStyle/>
          <a:p>
            <a:r>
              <a:rPr lang="en-US" sz="3200" dirty="0" smtClean="0"/>
              <a:t>Shows “more like this</a:t>
            </a:r>
          </a:p>
          <a:p>
            <a:r>
              <a:rPr lang="en-US" sz="3200" dirty="0" smtClean="0"/>
              <a:t>Dynamic</a:t>
            </a:r>
          </a:p>
          <a:p>
            <a:r>
              <a:rPr lang="en-US" sz="3200" dirty="0" smtClean="0"/>
              <a:t>Like Amazon recommendations – if you like this page, you’ll probably like this one too!</a:t>
            </a:r>
            <a:endParaRPr lang="en-US" sz="3200" dirty="0"/>
          </a:p>
        </p:txBody>
      </p:sp>
      <p:sp>
        <p:nvSpPr>
          <p:cNvPr id="2" name="Title 1"/>
          <p:cNvSpPr>
            <a:spLocks noGrp="1"/>
          </p:cNvSpPr>
          <p:nvPr>
            <p:ph type="title"/>
          </p:nvPr>
        </p:nvSpPr>
        <p:spPr/>
        <p:txBody>
          <a:bodyPr/>
          <a:lstStyle/>
          <a:p>
            <a:r>
              <a:rPr lang="en-US" dirty="0" smtClean="0"/>
              <a:t>Step 5: Connect Related Pages – Content Query Web Part</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3774" y="2034238"/>
            <a:ext cx="7403387" cy="4616872"/>
          </a:xfrm>
          <a:prstGeom prst="rect">
            <a:avLst/>
          </a:prstGeom>
        </p:spPr>
      </p:pic>
    </p:spTree>
    <p:extLst>
      <p:ext uri="{BB962C8B-B14F-4D97-AF65-F5344CB8AC3E}">
        <p14:creationId xmlns:p14="http://schemas.microsoft.com/office/powerpoint/2010/main" val="16219316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7315184" cy="4693593"/>
          </a:xfrm>
        </p:spPr>
        <p:txBody>
          <a:bodyPr/>
          <a:lstStyle/>
          <a:p>
            <a:r>
              <a:rPr lang="en-US" sz="2400" dirty="0" smtClean="0"/>
              <a:t>Insert Web Part&gt;Content Rollup&gt;Content Query</a:t>
            </a:r>
          </a:p>
          <a:p>
            <a:r>
              <a:rPr lang="en-US" sz="2400" dirty="0" smtClean="0"/>
              <a:t>Edit Web Part in the tool pane</a:t>
            </a:r>
          </a:p>
          <a:p>
            <a:pPr lvl="1"/>
            <a:r>
              <a:rPr lang="en-US" sz="1400" dirty="0" smtClean="0"/>
              <a:t>Query Source: point to the Site Pages library on the site you are on</a:t>
            </a:r>
          </a:p>
          <a:p>
            <a:pPr lvl="1"/>
            <a:r>
              <a:rPr lang="en-US" sz="1400" dirty="0" smtClean="0"/>
              <a:t>Additional Filters: </a:t>
            </a:r>
          </a:p>
          <a:p>
            <a:pPr lvl="2"/>
            <a:r>
              <a:rPr lang="en-US" sz="1400" dirty="0" smtClean="0"/>
              <a:t>Show items when Training Subject is equal to [Subject for the page you are creating]</a:t>
            </a:r>
          </a:p>
          <a:p>
            <a:pPr lvl="2"/>
            <a:r>
              <a:rPr lang="en-US" sz="1400" dirty="0" smtClean="0"/>
              <a:t>Add other filters if needed (for example, in some contexts, you may want to filter by Page Type)</a:t>
            </a:r>
          </a:p>
          <a:p>
            <a:pPr lvl="1"/>
            <a:r>
              <a:rPr lang="en-US" sz="1400" dirty="0" smtClean="0"/>
              <a:t>Presentation</a:t>
            </a:r>
          </a:p>
          <a:p>
            <a:pPr lvl="2"/>
            <a:r>
              <a:rPr lang="en-US" sz="1400" dirty="0" smtClean="0"/>
              <a:t>Uncheck the box that limits the number of items to display</a:t>
            </a:r>
          </a:p>
          <a:p>
            <a:pPr lvl="2"/>
            <a:r>
              <a:rPr lang="en-US" sz="1400" dirty="0" smtClean="0"/>
              <a:t>Sort by Name, Ascending</a:t>
            </a:r>
          </a:p>
          <a:p>
            <a:pPr lvl="1"/>
            <a:r>
              <a:rPr lang="en-US" sz="1400" dirty="0" smtClean="0"/>
              <a:t>Style</a:t>
            </a:r>
          </a:p>
          <a:p>
            <a:pPr lvl="2"/>
            <a:r>
              <a:rPr lang="en-US" sz="1400" dirty="0" smtClean="0"/>
              <a:t>Choose an Item Style that aligns with your other lists and branding. I usually pick Bulleted Title.</a:t>
            </a:r>
          </a:p>
          <a:p>
            <a:pPr lvl="1"/>
            <a:r>
              <a:rPr lang="en-US" sz="1400" dirty="0" smtClean="0"/>
              <a:t>Appearance</a:t>
            </a:r>
          </a:p>
          <a:p>
            <a:pPr lvl="2"/>
            <a:r>
              <a:rPr lang="en-US" sz="1400" dirty="0" smtClean="0"/>
              <a:t>Pick a title like Related Pages. If you are going to save the web part to re-use, make sure that you give it a unique title, such as Related Pages-Documents, so that you can easily find the web part in a list. You can always change the default title each time you use the web part on a page.</a:t>
            </a:r>
          </a:p>
        </p:txBody>
      </p:sp>
      <p:sp>
        <p:nvSpPr>
          <p:cNvPr id="3" name="Title 2"/>
          <p:cNvSpPr>
            <a:spLocks noGrp="1"/>
          </p:cNvSpPr>
          <p:nvPr>
            <p:ph type="title"/>
          </p:nvPr>
        </p:nvSpPr>
        <p:spPr/>
        <p:txBody>
          <a:bodyPr/>
          <a:lstStyle/>
          <a:p>
            <a:r>
              <a:rPr lang="en-US" smtClean="0"/>
              <a:t>Create a Content Query Web Part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5857" y="1443781"/>
            <a:ext cx="4380493" cy="2686419"/>
          </a:xfrm>
          <a:prstGeom prst="rect">
            <a:avLst/>
          </a:prstGeom>
        </p:spPr>
      </p:pic>
      <p:pic>
        <p:nvPicPr>
          <p:cNvPr id="5" name="Picture 4"/>
          <p:cNvPicPr>
            <a:picLocks noChangeAspect="1"/>
          </p:cNvPicPr>
          <p:nvPr/>
        </p:nvPicPr>
        <p:blipFill>
          <a:blip r:embed="rId4"/>
          <a:stretch>
            <a:fillRect/>
          </a:stretch>
        </p:blipFill>
        <p:spPr>
          <a:xfrm>
            <a:off x="8138456" y="4320213"/>
            <a:ext cx="3704762" cy="1885714"/>
          </a:xfrm>
          <a:prstGeom prst="rect">
            <a:avLst/>
          </a:prstGeom>
        </p:spPr>
      </p:pic>
    </p:spTree>
    <p:extLst>
      <p:ext uri="{BB962C8B-B14F-4D97-AF65-F5344CB8AC3E}">
        <p14:creationId xmlns:p14="http://schemas.microsoft.com/office/powerpoint/2010/main" val="16161513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Governance Plan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1" y="2034238"/>
            <a:ext cx="6535183" cy="48667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4994" y="1211287"/>
            <a:ext cx="7318346" cy="54887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2243" y="-16361"/>
            <a:ext cx="12467434" cy="7010886"/>
          </a:xfrm>
          <a:prstGeom prst="rect">
            <a:avLst/>
          </a:prstGeom>
        </p:spPr>
      </p:pic>
    </p:spTree>
    <p:extLst>
      <p:ext uri="{BB962C8B-B14F-4D97-AF65-F5344CB8AC3E}">
        <p14:creationId xmlns:p14="http://schemas.microsoft.com/office/powerpoint/2010/main" val="2522646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6: Create Roadmaps</a:t>
            </a:r>
            <a:endParaRPr lang="en-US" dirty="0"/>
          </a:p>
        </p:txBody>
      </p:sp>
      <p:sp>
        <p:nvSpPr>
          <p:cNvPr id="2" name="Text Placeholder 1"/>
          <p:cNvSpPr>
            <a:spLocks noGrp="1"/>
          </p:cNvSpPr>
          <p:nvPr>
            <p:ph type="body" sz="quarter" idx="10"/>
          </p:nvPr>
        </p:nvSpPr>
        <p:spPr>
          <a:xfrm>
            <a:off x="274639" y="2034238"/>
            <a:ext cx="5486399" cy="4690515"/>
          </a:xfrm>
        </p:spPr>
        <p:txBody>
          <a:bodyPr/>
          <a:lstStyle/>
          <a:p>
            <a:r>
              <a:rPr lang="en-US" sz="3200" dirty="0" smtClean="0"/>
              <a:t>Provide overview guidance on the Governance and Training site home page</a:t>
            </a:r>
          </a:p>
          <a:p>
            <a:r>
              <a:rPr lang="en-US" sz="3200" dirty="0" smtClean="0"/>
              <a:t>Create a roadmap to </a:t>
            </a:r>
            <a:r>
              <a:rPr lang="en-US" sz="3200" b="1" dirty="0" smtClean="0"/>
              <a:t>guide users by role</a:t>
            </a:r>
          </a:p>
          <a:p>
            <a:r>
              <a:rPr lang="en-US" sz="3200" dirty="0" smtClean="0"/>
              <a:t>View of content to </a:t>
            </a:r>
            <a:r>
              <a:rPr lang="en-US" sz="3200" b="1" dirty="0" smtClean="0"/>
              <a:t>collect content by type </a:t>
            </a:r>
            <a:r>
              <a:rPr lang="en-US" sz="3200" dirty="0" smtClean="0"/>
              <a:t>(e.g. all Governance, all Training)</a:t>
            </a:r>
          </a:p>
          <a:p>
            <a:endParaRPr lang="en-US" sz="3200" dirty="0"/>
          </a:p>
        </p:txBody>
      </p:sp>
      <p:sp>
        <p:nvSpPr>
          <p:cNvPr id="4" name="Text Placeholder 3"/>
          <p:cNvSpPr>
            <a:spLocks noGrp="1"/>
          </p:cNvSpPr>
          <p:nvPr>
            <p:ph type="body" sz="quarter" idx="11"/>
          </p:nvPr>
        </p:nvSpPr>
        <p:spPr>
          <a:xfrm>
            <a:off x="6675439" y="2034238"/>
            <a:ext cx="5486399" cy="2123658"/>
          </a:xfrm>
        </p:spPr>
        <p:txBody>
          <a:bodyPr/>
          <a:lstStyle/>
          <a:p>
            <a:r>
              <a:rPr lang="en-US" sz="2800" dirty="0" smtClean="0"/>
              <a:t>Assume that users play multiple roles on different sites, but when they come to the home page, they know what “hat” they are wearing (or want to wear).</a:t>
            </a:r>
            <a:endParaRPr lang="en-US" sz="2800" dirty="0"/>
          </a:p>
        </p:txBody>
      </p:sp>
    </p:spTree>
    <p:extLst>
      <p:ext uri="{BB962C8B-B14F-4D97-AF65-F5344CB8AC3E}">
        <p14:creationId xmlns:p14="http://schemas.microsoft.com/office/powerpoint/2010/main" val="20628439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Example</a:t>
            </a:r>
            <a:endParaRPr lang="en-US" dirty="0"/>
          </a:p>
        </p:txBody>
      </p:sp>
      <p:pic>
        <p:nvPicPr>
          <p:cNvPr id="3" name="Picture 2"/>
          <p:cNvPicPr>
            <a:picLocks noChangeAspect="1"/>
          </p:cNvPicPr>
          <p:nvPr/>
        </p:nvPicPr>
        <p:blipFill>
          <a:blip r:embed="rId3"/>
          <a:stretch>
            <a:fillRect/>
          </a:stretch>
        </p:blipFill>
        <p:spPr>
          <a:xfrm>
            <a:off x="1920604" y="1302726"/>
            <a:ext cx="9055182" cy="5484778"/>
          </a:xfrm>
          <a:prstGeom prst="rect">
            <a:avLst/>
          </a:prstGeom>
        </p:spPr>
      </p:pic>
    </p:spTree>
    <p:extLst>
      <p:ext uri="{BB962C8B-B14F-4D97-AF65-F5344CB8AC3E}">
        <p14:creationId xmlns:p14="http://schemas.microsoft.com/office/powerpoint/2010/main" val="34468451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769989"/>
          </a:xfrm>
        </p:spPr>
        <p:txBody>
          <a:bodyPr/>
          <a:lstStyle/>
          <a:p>
            <a:r>
              <a:rPr lang="en-US" dirty="0" smtClean="0"/>
              <a:t>Design a home page – consider multiple scenarios</a:t>
            </a:r>
          </a:p>
          <a:p>
            <a:r>
              <a:rPr lang="en-US" dirty="0" smtClean="0"/>
              <a:t>Incorporate your guiding principles </a:t>
            </a:r>
          </a:p>
          <a:p>
            <a:r>
              <a:rPr lang="en-US" dirty="0" smtClean="0"/>
              <a:t>Consider your “in context” delivery options</a:t>
            </a:r>
          </a:p>
          <a:p>
            <a:endParaRPr lang="en-US" dirty="0"/>
          </a:p>
        </p:txBody>
      </p:sp>
      <p:sp>
        <p:nvSpPr>
          <p:cNvPr id="2" name="Title 1"/>
          <p:cNvSpPr>
            <a:spLocks noGrp="1"/>
          </p:cNvSpPr>
          <p:nvPr>
            <p:ph type="title"/>
          </p:nvPr>
        </p:nvSpPr>
        <p:spPr/>
        <p:txBody>
          <a:bodyPr/>
          <a:lstStyle/>
          <a:p>
            <a:r>
              <a:rPr lang="en-US" dirty="0" smtClean="0"/>
              <a:t>Tie it together</a:t>
            </a:r>
            <a:endParaRPr lang="en-US" dirty="0"/>
          </a:p>
        </p:txBody>
      </p:sp>
    </p:spTree>
    <p:extLst>
      <p:ext uri="{BB962C8B-B14F-4D97-AF65-F5344CB8AC3E}">
        <p14:creationId xmlns:p14="http://schemas.microsoft.com/office/powerpoint/2010/main" val="14178082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3749063" cy="5318379"/>
          </a:xfrm>
        </p:spPr>
        <p:txBody>
          <a:bodyPr/>
          <a:lstStyle/>
          <a:p>
            <a:r>
              <a:rPr lang="en-US" sz="2400" b="1" dirty="0" smtClean="0"/>
              <a:t>Search</a:t>
            </a:r>
            <a:r>
              <a:rPr lang="en-US" sz="2400" dirty="0" smtClean="0"/>
              <a:t>:</a:t>
            </a:r>
            <a:r>
              <a:rPr lang="en-US" sz="2400" i="1" dirty="0" smtClean="0"/>
              <a:t> </a:t>
            </a:r>
            <a:r>
              <a:rPr lang="en-US" sz="2400" dirty="0" smtClean="0"/>
              <a:t>I know what I want but I don’t have a clue where it might be</a:t>
            </a:r>
          </a:p>
          <a:p>
            <a:r>
              <a:rPr lang="en-US" sz="2400" b="1" dirty="0" smtClean="0"/>
              <a:t>By Subject View</a:t>
            </a:r>
            <a:r>
              <a:rPr lang="en-US" sz="2400" dirty="0" smtClean="0"/>
              <a:t>: I know what type of action I want to take and I want to see what my options are</a:t>
            </a:r>
          </a:p>
          <a:p>
            <a:r>
              <a:rPr lang="en-US" sz="2400" b="1" dirty="0" smtClean="0"/>
              <a:t>Roadmaps</a:t>
            </a:r>
            <a:r>
              <a:rPr lang="en-US" sz="2400" dirty="0" smtClean="0"/>
              <a:t>: I’m trying to get an overview of what I need to do for this role I’ve signed up for </a:t>
            </a:r>
            <a:r>
              <a:rPr lang="en-US" sz="2400" b="1" dirty="0" smtClean="0"/>
              <a:t>OR</a:t>
            </a:r>
            <a:r>
              <a:rPr lang="en-US" sz="2400" dirty="0" smtClean="0"/>
              <a:t> I need a “one stop shop” for a point in time – e.g. Getting Started.  </a:t>
            </a:r>
            <a:endParaRPr lang="en-US" sz="2400" dirty="0"/>
          </a:p>
        </p:txBody>
      </p:sp>
      <p:sp>
        <p:nvSpPr>
          <p:cNvPr id="2" name="Title 1"/>
          <p:cNvSpPr>
            <a:spLocks noGrp="1"/>
          </p:cNvSpPr>
          <p:nvPr>
            <p:ph type="title"/>
          </p:nvPr>
        </p:nvSpPr>
        <p:spPr/>
        <p:txBody>
          <a:bodyPr/>
          <a:lstStyle/>
          <a:p>
            <a:r>
              <a:rPr lang="en-US" dirty="0" smtClean="0"/>
              <a:t>Sample Home Page User Scenarios</a:t>
            </a:r>
            <a:endParaRPr lang="en-US" dirty="0"/>
          </a:p>
        </p:txBody>
      </p:sp>
      <p:grpSp>
        <p:nvGrpSpPr>
          <p:cNvPr id="13" name="Group 12"/>
          <p:cNvGrpSpPr/>
          <p:nvPr/>
        </p:nvGrpSpPr>
        <p:grpSpPr>
          <a:xfrm>
            <a:off x="4015525" y="1302726"/>
            <a:ext cx="8163078" cy="4940498"/>
            <a:chOff x="4093524" y="1302726"/>
            <a:chExt cx="8163078" cy="4940498"/>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3524" y="1302726"/>
              <a:ext cx="8163078" cy="4940498"/>
            </a:xfrm>
            <a:prstGeom prst="rect">
              <a:avLst/>
            </a:prstGeom>
          </p:spPr>
        </p:pic>
        <p:sp>
          <p:nvSpPr>
            <p:cNvPr id="12" name="Rectangle 11"/>
            <p:cNvSpPr/>
            <p:nvPr/>
          </p:nvSpPr>
          <p:spPr bwMode="auto">
            <a:xfrm>
              <a:off x="4115140" y="4045896"/>
              <a:ext cx="822951" cy="45719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8" name="Straight Arrow Connector 7"/>
          <p:cNvCxnSpPr/>
          <p:nvPr/>
        </p:nvCxnSpPr>
        <p:spPr>
          <a:xfrm>
            <a:off x="3861549" y="3040068"/>
            <a:ext cx="1533737" cy="46015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840823" y="1485604"/>
            <a:ext cx="6583608" cy="9143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984064" y="2806169"/>
            <a:ext cx="1411222" cy="2450039"/>
            <a:chOff x="3984064" y="2806169"/>
            <a:chExt cx="1411222" cy="2450039"/>
          </a:xfrm>
        </p:grpSpPr>
        <p:cxnSp>
          <p:nvCxnSpPr>
            <p:cNvPr id="10" name="Straight Arrow Connector 9"/>
            <p:cNvCxnSpPr/>
            <p:nvPr/>
          </p:nvCxnSpPr>
          <p:spPr>
            <a:xfrm flipV="1">
              <a:off x="3984064" y="4341818"/>
              <a:ext cx="614468" cy="91439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4023701" y="2806169"/>
              <a:ext cx="1371585" cy="1463024"/>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24095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Guiding Principles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6772" y="1212849"/>
            <a:ext cx="8485297" cy="5570348"/>
          </a:xfrm>
          <a:prstGeom prst="rect">
            <a:avLst/>
          </a:prstGeom>
        </p:spPr>
      </p:pic>
    </p:spTree>
    <p:extLst>
      <p:ext uri="{BB962C8B-B14F-4D97-AF65-F5344CB8AC3E}">
        <p14:creationId xmlns:p14="http://schemas.microsoft.com/office/powerpoint/2010/main" val="35857894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6400794" cy="4308872"/>
          </a:xfrm>
        </p:spPr>
        <p:txBody>
          <a:bodyPr/>
          <a:lstStyle/>
          <a:p>
            <a:r>
              <a:rPr lang="en-US" dirty="0" smtClean="0"/>
              <a:t>Point users to the site in top navigation</a:t>
            </a:r>
          </a:p>
          <a:p>
            <a:r>
              <a:rPr lang="en-US" dirty="0" smtClean="0"/>
              <a:t>Add links in context to relevant pages</a:t>
            </a:r>
          </a:p>
          <a:p>
            <a:r>
              <a:rPr lang="en-US" dirty="0" smtClean="0"/>
              <a:t>Use a third party tool to contextually deliver your content (plus more)</a:t>
            </a:r>
            <a:endParaRPr lang="en-US" dirty="0"/>
          </a:p>
        </p:txBody>
      </p:sp>
      <p:sp>
        <p:nvSpPr>
          <p:cNvPr id="2" name="Title 1"/>
          <p:cNvSpPr>
            <a:spLocks noGrp="1"/>
          </p:cNvSpPr>
          <p:nvPr>
            <p:ph type="title"/>
          </p:nvPr>
        </p:nvSpPr>
        <p:spPr>
          <a:xfrm>
            <a:off x="274639" y="205458"/>
            <a:ext cx="11889564" cy="917575"/>
          </a:xfrm>
        </p:spPr>
        <p:txBody>
          <a:bodyPr/>
          <a:lstStyle/>
          <a:p>
            <a:r>
              <a:rPr lang="en-US" sz="4000" dirty="0" smtClean="0"/>
              <a:t>Step 7: Add Just-in-time/In Context Delivery</a:t>
            </a:r>
            <a:endParaRPr lang="en-US" sz="4000" dirty="0"/>
          </a:p>
        </p:txBody>
      </p:sp>
      <p:pic>
        <p:nvPicPr>
          <p:cNvPr id="4" name="Content Placeholder 4"/>
          <p:cNvPicPr>
            <a:picLocks noChangeAspect="1"/>
          </p:cNvPicPr>
          <p:nvPr/>
        </p:nvPicPr>
        <p:blipFill rotWithShape="1">
          <a:blip r:embed="rId2" cstate="email">
            <a:extLst>
              <a:ext uri="{28A0092B-C50C-407E-A947-70E740481C1C}">
                <a14:useLocalDpi xmlns:a14="http://schemas.microsoft.com/office/drawing/2010/main"/>
              </a:ext>
            </a:extLst>
          </a:blip>
          <a:srcRect b="38831"/>
          <a:stretch/>
        </p:blipFill>
        <p:spPr>
          <a:xfrm>
            <a:off x="6401115" y="1630160"/>
            <a:ext cx="5465763" cy="798273"/>
          </a:xfrm>
          <a:prstGeom prst="rect">
            <a:avLst/>
          </a:prstGeom>
        </p:spPr>
      </p:pic>
      <p:grpSp>
        <p:nvGrpSpPr>
          <p:cNvPr id="11" name="Group 10"/>
          <p:cNvGrpSpPr/>
          <p:nvPr/>
        </p:nvGrpSpPr>
        <p:grpSpPr>
          <a:xfrm>
            <a:off x="6390371" y="2648752"/>
            <a:ext cx="5670127" cy="4221757"/>
            <a:chOff x="6492554" y="2251997"/>
            <a:chExt cx="5670127" cy="4221757"/>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3993" y="2254556"/>
              <a:ext cx="3768275" cy="2119655"/>
            </a:xfrm>
            <a:prstGeom prst="rect">
              <a:avLst/>
            </a:prstGeom>
          </p:spPr>
        </p:pic>
        <p:grpSp>
          <p:nvGrpSpPr>
            <p:cNvPr id="6" name="Group 5"/>
            <p:cNvGrpSpPr>
              <a:grpSpLocks noChangeAspect="1"/>
            </p:cNvGrpSpPr>
            <p:nvPr/>
          </p:nvGrpSpPr>
          <p:grpSpPr>
            <a:xfrm>
              <a:off x="10493542" y="2251997"/>
              <a:ext cx="1341231" cy="396755"/>
              <a:chOff x="235759" y="119760"/>
              <a:chExt cx="5795867" cy="171450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2554" y="4594530"/>
              <a:ext cx="4470274" cy="1879224"/>
            </a:xfrm>
            <a:prstGeom prst="rect">
              <a:avLst/>
            </a:prstGeom>
          </p:spPr>
        </p:pic>
        <p:pic>
          <p:nvPicPr>
            <p:cNvPr id="10" name="Picture 9"/>
            <p:cNvPicPr>
              <a:picLocks noChangeAspect="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95291" y="4503091"/>
              <a:ext cx="1167390" cy="1332091"/>
            </a:xfrm>
            <a:prstGeom prst="rect">
              <a:avLst/>
            </a:prstGeom>
            <a:noFill/>
            <a:ln>
              <a:noFill/>
            </a:ln>
          </p:spPr>
        </p:pic>
      </p:grpSp>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80250" y="831132"/>
            <a:ext cx="4372032" cy="545598"/>
          </a:xfrm>
          <a:prstGeom prst="rect">
            <a:avLst/>
          </a:prstGeom>
        </p:spPr>
      </p:pic>
    </p:spTree>
    <p:extLst>
      <p:ext uri="{BB962C8B-B14F-4D97-AF65-F5344CB8AC3E}">
        <p14:creationId xmlns:p14="http://schemas.microsoft.com/office/powerpoint/2010/main" val="2194205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25937"/>
          </a:xfrm>
        </p:spPr>
        <p:txBody>
          <a:bodyPr/>
          <a:lstStyle/>
          <a:p>
            <a:r>
              <a:rPr lang="en-US" dirty="0" smtClean="0"/>
              <a:t>Consumable content is not delivered in long documents</a:t>
            </a:r>
          </a:p>
          <a:p>
            <a:pPr lvl="1"/>
            <a:r>
              <a:rPr lang="en-US" dirty="0" smtClean="0"/>
              <a:t>Short pages</a:t>
            </a:r>
          </a:p>
          <a:p>
            <a:pPr lvl="1"/>
            <a:r>
              <a:rPr lang="en-US" dirty="0" smtClean="0"/>
              <a:t>Supplement text content with short video where you can</a:t>
            </a:r>
          </a:p>
          <a:p>
            <a:r>
              <a:rPr lang="en-US" dirty="0" smtClean="0"/>
              <a:t>Guide users to related content using shared metadata, related pages “roll ups”, and hyperlinks</a:t>
            </a:r>
          </a:p>
          <a:p>
            <a:r>
              <a:rPr lang="en-US" dirty="0" smtClean="0"/>
              <a:t>Deliver “in context” where possible</a:t>
            </a:r>
          </a:p>
          <a:p>
            <a:pPr lvl="1"/>
            <a:r>
              <a:rPr lang="en-US" dirty="0" smtClean="0"/>
              <a:t>It won’t be enough just to have the site.</a:t>
            </a:r>
          </a:p>
          <a:p>
            <a:pPr lvl="1"/>
            <a:r>
              <a:rPr lang="en-US" dirty="0" smtClean="0"/>
              <a:t>You need to be able to deliver what people need just when they need it.</a:t>
            </a:r>
            <a:endParaRPr lang="en-US" dirty="0"/>
          </a:p>
        </p:txBody>
      </p:sp>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7111271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91826891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Library Decision: Wiki Pages or Publishing Pages?</a:t>
            </a:r>
            <a:endParaRPr lang="en-US" sz="4400" dirty="0"/>
          </a:p>
        </p:txBody>
      </p:sp>
      <p:graphicFrame>
        <p:nvGraphicFramePr>
          <p:cNvPr id="5" name="Table 4"/>
          <p:cNvGraphicFramePr>
            <a:graphicFrameLocks noGrp="1"/>
          </p:cNvGraphicFramePr>
          <p:nvPr>
            <p:extLst/>
          </p:nvPr>
        </p:nvGraphicFramePr>
        <p:xfrm>
          <a:off x="183262" y="1145030"/>
          <a:ext cx="12069949" cy="5089146"/>
        </p:xfrm>
        <a:graphic>
          <a:graphicData uri="http://schemas.openxmlformats.org/drawingml/2006/table">
            <a:tbl>
              <a:tblPr firstRow="1" firstCol="1" bandRow="1">
                <a:tableStyleId>{F2DE63D5-997A-4646-A377-4702673A728D}</a:tableStyleId>
              </a:tblPr>
              <a:tblGrid>
                <a:gridCol w="1980280"/>
                <a:gridCol w="4714799"/>
                <a:gridCol w="5374870"/>
              </a:tblGrid>
              <a:tr h="0">
                <a:tc>
                  <a:txBody>
                    <a:bodyPr/>
                    <a:lstStyle/>
                    <a:p>
                      <a:pPr marL="0" marR="0">
                        <a:lnSpc>
                          <a:spcPct val="107000"/>
                        </a:lnSpc>
                        <a:spcBef>
                          <a:spcPts val="0"/>
                        </a:spcBef>
                        <a:spcAft>
                          <a:spcPts val="0"/>
                        </a:spcAft>
                      </a:pPr>
                      <a:r>
                        <a:rPr lang="en-US" sz="1600" dirty="0">
                          <a:effectLst/>
                        </a:rPr>
                        <a:t>Capability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Wiki Site</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Publishing Site</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650439">
                <a:tc>
                  <a:txBody>
                    <a:bodyPr/>
                    <a:lstStyle/>
                    <a:p>
                      <a:pPr marL="0" marR="0">
                        <a:lnSpc>
                          <a:spcPct val="107000"/>
                        </a:lnSpc>
                        <a:spcBef>
                          <a:spcPts val="0"/>
                        </a:spcBef>
                        <a:spcAft>
                          <a:spcPts val="0"/>
                        </a:spcAft>
                      </a:pPr>
                      <a:r>
                        <a:rPr lang="en-US" sz="1600">
                          <a:effectLst/>
                        </a:rPr>
                        <a:t>Page Layout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Easily changed using Text Layout – but not easy to make consistent.</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Easy to enforce consistent page structures using page templates, but harder to create page templates since they need to be configured </a:t>
                      </a:r>
                      <a:r>
                        <a:rPr lang="en-US" sz="1600" dirty="0" smtClean="0">
                          <a:effectLst/>
                        </a:rPr>
                        <a:t>in advance,</a:t>
                      </a:r>
                      <a:r>
                        <a:rPr lang="en-US" sz="1600" baseline="0" dirty="0" smtClean="0">
                          <a:effectLst/>
                        </a:rPr>
                        <a:t> often by a developer.</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485745">
                <a:tc>
                  <a:txBody>
                    <a:bodyPr/>
                    <a:lstStyle/>
                    <a:p>
                      <a:pPr marL="0" marR="0">
                        <a:lnSpc>
                          <a:spcPct val="107000"/>
                        </a:lnSpc>
                        <a:spcBef>
                          <a:spcPts val="0"/>
                        </a:spcBef>
                        <a:spcAft>
                          <a:spcPts val="0"/>
                        </a:spcAft>
                      </a:pPr>
                      <a:r>
                        <a:rPr lang="en-US" sz="1600">
                          <a:effectLst/>
                        </a:rPr>
                        <a:t>Modifying Page Layout Based on Content </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Easily changed – assuming that available Text Layouts </a:t>
                      </a:r>
                      <a:r>
                        <a:rPr lang="en-US" sz="1600" dirty="0" smtClean="0">
                          <a:effectLst/>
                        </a:rPr>
                        <a:t>meet </a:t>
                      </a:r>
                      <a:r>
                        <a:rPr lang="en-US" sz="1600" dirty="0">
                          <a:effectLst/>
                        </a:rPr>
                        <a:t>the need.</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Harder to change since a new page layout would have to be developed (unless one of the “out of the box” structures happens to meet the need).</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979827">
                <a:tc>
                  <a:txBody>
                    <a:bodyPr/>
                    <a:lstStyle/>
                    <a:p>
                      <a:pPr marL="0" marR="0">
                        <a:lnSpc>
                          <a:spcPct val="107000"/>
                        </a:lnSpc>
                        <a:spcBef>
                          <a:spcPts val="0"/>
                        </a:spcBef>
                        <a:spcAft>
                          <a:spcPts val="0"/>
                        </a:spcAft>
                      </a:pPr>
                      <a:r>
                        <a:rPr lang="en-US" sz="1600">
                          <a:effectLst/>
                        </a:rPr>
                        <a:t>Reusable Content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smtClean="0">
                          <a:effectLst/>
                        </a:rPr>
                        <a:t>Use hyperlinks </a:t>
                      </a:r>
                      <a:r>
                        <a:rPr lang="en-US" sz="1600" dirty="0">
                          <a:effectLst/>
                        </a:rPr>
                        <a:t>to direct users to the shared content – but that takes the user to a different page.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Content that is shared on multiple pages can be stored once as Reusable Content at the root of the site and the “inserted” in as many pages that need it using variables. To the end user, this looks as if the content is on the same page. Better approach if there is a lot of reusable content.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650439">
                <a:tc>
                  <a:txBody>
                    <a:bodyPr/>
                    <a:lstStyle/>
                    <a:p>
                      <a:pPr marL="0" marR="0">
                        <a:lnSpc>
                          <a:spcPct val="107000"/>
                        </a:lnSpc>
                        <a:spcBef>
                          <a:spcPts val="0"/>
                        </a:spcBef>
                        <a:spcAft>
                          <a:spcPts val="0"/>
                        </a:spcAft>
                      </a:pPr>
                      <a:r>
                        <a:rPr lang="en-US" sz="1600">
                          <a:effectLst/>
                        </a:rPr>
                        <a:t>Hyperlinks Between Pages</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Easy to create using the standard [[ approach to add or link to new wiki pages. Super easy for content managers if there are lots of interconnected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User must use Insert Hyperlink for each link and find the page to connect to. (More steps than for a wiki page. Less convenient than the wiki page approach if there are a lot of hyperlinks between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bl>
          </a:graphicData>
        </a:graphic>
      </p:graphicFrame>
    </p:spTree>
    <p:extLst>
      <p:ext uri="{BB962C8B-B14F-4D97-AF65-F5344CB8AC3E}">
        <p14:creationId xmlns:p14="http://schemas.microsoft.com/office/powerpoint/2010/main" val="175689489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Library Decision: Wiki Pages or Publishing Pages?</a:t>
            </a:r>
            <a:endParaRPr lang="en-US" sz="4400" dirty="0"/>
          </a:p>
        </p:txBody>
      </p:sp>
      <p:graphicFrame>
        <p:nvGraphicFramePr>
          <p:cNvPr id="5" name="Table 4"/>
          <p:cNvGraphicFramePr>
            <a:graphicFrameLocks noGrp="1"/>
          </p:cNvGraphicFramePr>
          <p:nvPr>
            <p:extLst/>
          </p:nvPr>
        </p:nvGraphicFramePr>
        <p:xfrm>
          <a:off x="183262" y="1145030"/>
          <a:ext cx="12069949" cy="4828224"/>
        </p:xfrm>
        <a:graphic>
          <a:graphicData uri="http://schemas.openxmlformats.org/drawingml/2006/table">
            <a:tbl>
              <a:tblPr firstRow="1" firstCol="1" bandRow="1">
                <a:tableStyleId>{F2DE63D5-997A-4646-A377-4702673A728D}</a:tableStyleId>
              </a:tblPr>
              <a:tblGrid>
                <a:gridCol w="1980280"/>
                <a:gridCol w="4714799"/>
                <a:gridCol w="5374870"/>
              </a:tblGrid>
              <a:tr h="0">
                <a:tc>
                  <a:txBody>
                    <a:bodyPr/>
                    <a:lstStyle/>
                    <a:p>
                      <a:pPr marL="0" marR="0">
                        <a:lnSpc>
                          <a:spcPct val="107000"/>
                        </a:lnSpc>
                        <a:spcBef>
                          <a:spcPts val="0"/>
                        </a:spcBef>
                        <a:spcAft>
                          <a:spcPts val="0"/>
                        </a:spcAft>
                      </a:pPr>
                      <a:r>
                        <a:rPr lang="en-US" sz="1600" dirty="0">
                          <a:effectLst/>
                        </a:rPr>
                        <a:t>Capability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Wiki Site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Publishing Site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815133">
                <a:tc>
                  <a:txBody>
                    <a:bodyPr/>
                    <a:lstStyle/>
                    <a:p>
                      <a:pPr marL="0" marR="0">
                        <a:lnSpc>
                          <a:spcPct val="107000"/>
                        </a:lnSpc>
                        <a:spcBef>
                          <a:spcPts val="0"/>
                        </a:spcBef>
                        <a:spcAft>
                          <a:spcPts val="0"/>
                        </a:spcAft>
                      </a:pPr>
                      <a:r>
                        <a:rPr lang="en-US" sz="1600" dirty="0">
                          <a:effectLst/>
                        </a:rPr>
                        <a:t>Reviewing Content Prior to Publishing</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Can add formal workflow if required, but can also save major and minor versions for a simple workflow process. Manually have to check in and publish pages on the day you want them to “go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Built in formal workflow as well as formal scheduling (using automated process) of when pages “go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321051">
                <a:tc>
                  <a:txBody>
                    <a:bodyPr/>
                    <a:lstStyle/>
                    <a:p>
                      <a:pPr marL="0" marR="0">
                        <a:lnSpc>
                          <a:spcPct val="107000"/>
                        </a:lnSpc>
                        <a:spcBef>
                          <a:spcPts val="0"/>
                        </a:spcBef>
                        <a:spcAft>
                          <a:spcPts val="0"/>
                        </a:spcAft>
                      </a:pPr>
                      <a:r>
                        <a:rPr lang="en-US" sz="1600" dirty="0">
                          <a:effectLst/>
                        </a:rPr>
                        <a:t>Adding Images to Pages and </a:t>
                      </a:r>
                      <a:r>
                        <a:rPr lang="en-US" sz="1600" dirty="0" smtClean="0">
                          <a:effectLst/>
                        </a:rPr>
                        <a:t>Controlling Layout</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Much easier for content </a:t>
                      </a:r>
                      <a:r>
                        <a:rPr lang="en-US" sz="1600" dirty="0" smtClean="0">
                          <a:effectLst/>
                        </a:rPr>
                        <a:t>creators – but you do need to have a plan for where images will</a:t>
                      </a:r>
                      <a:r>
                        <a:rPr lang="en-US" sz="1600" baseline="0" dirty="0" smtClean="0">
                          <a:effectLst/>
                        </a:rPr>
                        <a:t>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More formal process to add images to pages. </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650439">
                <a:tc>
                  <a:txBody>
                    <a:bodyPr/>
                    <a:lstStyle/>
                    <a:p>
                      <a:pPr marL="0" marR="0">
                        <a:lnSpc>
                          <a:spcPct val="107000"/>
                        </a:lnSpc>
                        <a:spcBef>
                          <a:spcPts val="0"/>
                        </a:spcBef>
                        <a:spcAft>
                          <a:spcPts val="0"/>
                        </a:spcAft>
                      </a:pPr>
                      <a:r>
                        <a:rPr lang="en-US" sz="1600" dirty="0">
                          <a:effectLst/>
                        </a:rPr>
                        <a:t>Adding Metadata to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All done in the Page Properties view. New metadata is automatically visible to the content manager when it is added to the Site 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Can be added to the editing view of the page itself, but each new layout must be created in advance and every time you add a new metadata value, the page template needs to be updated.</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r h="0">
                <a:tc>
                  <a:txBody>
                    <a:bodyPr/>
                    <a:lstStyle/>
                    <a:p>
                      <a:pPr marL="0" marR="0">
                        <a:lnSpc>
                          <a:spcPct val="107000"/>
                        </a:lnSpc>
                        <a:spcBef>
                          <a:spcPts val="0"/>
                        </a:spcBef>
                        <a:spcAft>
                          <a:spcPts val="0"/>
                        </a:spcAft>
                      </a:pPr>
                      <a:r>
                        <a:rPr lang="en-US" sz="1600" dirty="0">
                          <a:effectLst/>
                        </a:rPr>
                        <a:t>Location of New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Site 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r>
            </a:tbl>
          </a:graphicData>
        </a:graphic>
      </p:graphicFrame>
    </p:spTree>
    <p:extLst>
      <p:ext uri="{BB962C8B-B14F-4D97-AF65-F5344CB8AC3E}">
        <p14:creationId xmlns:p14="http://schemas.microsoft.com/office/powerpoint/2010/main" val="4606170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4FAB73BC-B049-4115-A692-8D63A059BFB8}" type="slidenum">
              <a:rPr lang="en-US" smtClean="0"/>
              <a:pPr/>
              <a:t>4</a:t>
            </a:fld>
            <a:endParaRPr lang="en-US" dirty="0"/>
          </a:p>
        </p:txBody>
      </p:sp>
      <p:sp>
        <p:nvSpPr>
          <p:cNvPr id="2" name="Title 1"/>
          <p:cNvSpPr>
            <a:spLocks noGrp="1"/>
          </p:cNvSpPr>
          <p:nvPr>
            <p:ph type="title"/>
          </p:nvPr>
        </p:nvSpPr>
        <p:spPr/>
        <p:txBody>
          <a:bodyPr/>
          <a:lstStyle/>
          <a:p>
            <a:r>
              <a:rPr lang="en-US" dirty="0" smtClean="0"/>
              <a:t>Understand what your end state goal really 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6295" y="0"/>
            <a:ext cx="8089298" cy="7023773"/>
          </a:xfrm>
          <a:prstGeom prst="rect">
            <a:avLst/>
          </a:prstGeom>
        </p:spPr>
      </p:pic>
      <p:sp>
        <p:nvSpPr>
          <p:cNvPr id="5" name="Rectangle 4"/>
          <p:cNvSpPr/>
          <p:nvPr/>
        </p:nvSpPr>
        <p:spPr>
          <a:xfrm>
            <a:off x="882" y="-1"/>
            <a:ext cx="4345413" cy="7023773"/>
          </a:xfrm>
          <a:prstGeom prst="rect">
            <a:avLst/>
          </a:prstGeom>
          <a:solidFill>
            <a:srgbClr val="549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96" dirty="0" smtClean="0">
                <a:latin typeface="+mj-lt"/>
              </a:rPr>
              <a:t>The end game for governance is BUSINESS RESULTS!</a:t>
            </a:r>
            <a:endParaRPr lang="en-US" sz="4896" dirty="0">
              <a:latin typeface="+mj-lt"/>
            </a:endParaRPr>
          </a:p>
        </p:txBody>
      </p:sp>
    </p:spTree>
    <p:extLst>
      <p:ext uri="{BB962C8B-B14F-4D97-AF65-F5344CB8AC3E}">
        <p14:creationId xmlns:p14="http://schemas.microsoft.com/office/powerpoint/2010/main" val="154610081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607141"/>
          </a:xfrm>
        </p:spPr>
        <p:txBody>
          <a:bodyPr/>
          <a:lstStyle/>
          <a:p>
            <a:r>
              <a:rPr lang="en-US" dirty="0" smtClean="0"/>
              <a:t>File Naming Recommendations</a:t>
            </a:r>
          </a:p>
          <a:p>
            <a:r>
              <a:rPr lang="en-US" dirty="0" smtClean="0"/>
              <a:t>Sample Guiding Principles</a:t>
            </a:r>
          </a:p>
          <a:p>
            <a:r>
              <a:rPr lang="en-US" dirty="0" smtClean="0"/>
              <a:t>Cargill Yammer Etiquette Guide (from Office 365 Yammer </a:t>
            </a:r>
            <a:r>
              <a:rPr lang="en-US" dirty="0" err="1" smtClean="0"/>
              <a:t>Network|Yammer</a:t>
            </a:r>
            <a:r>
              <a:rPr lang="en-US" dirty="0" smtClean="0"/>
              <a:t> &amp; Enterprise Social Group): </a:t>
            </a:r>
          </a:p>
          <a:p>
            <a:pPr lvl="1">
              <a:buClr>
                <a:srgbClr val="505050"/>
              </a:buClr>
            </a:pPr>
            <a:r>
              <a:rPr lang="en-US" dirty="0">
                <a:gradFill>
                  <a:gsLst>
                    <a:gs pos="1250">
                      <a:srgbClr val="505050"/>
                    </a:gs>
                    <a:gs pos="100000">
                      <a:srgbClr val="505050"/>
                    </a:gs>
                  </a:gsLst>
                  <a:lin ang="5400000" scaled="0"/>
                </a:gradFill>
                <a:hlinkClick r:id="rId3"/>
              </a:rPr>
              <a:t>https://</a:t>
            </a:r>
            <a:r>
              <a:rPr lang="en-US" dirty="0" smtClean="0">
                <a:gradFill>
                  <a:gsLst>
                    <a:gs pos="1250">
                      <a:srgbClr val="505050"/>
                    </a:gs>
                    <a:gs pos="100000">
                      <a:srgbClr val="505050"/>
                    </a:gs>
                  </a:gsLst>
                  <a:lin ang="5400000" scaled="0"/>
                </a:gradFill>
                <a:hlinkClick r:id="rId3"/>
              </a:rPr>
              <a:t>www.yammer.com/itpronetwork/uploaded_files/29825344</a:t>
            </a:r>
            <a:r>
              <a:rPr lang="en-US" dirty="0" smtClean="0"/>
              <a:t> </a:t>
            </a:r>
            <a:endParaRPr lang="en-US" dirty="0"/>
          </a:p>
        </p:txBody>
      </p:sp>
      <p:sp>
        <p:nvSpPr>
          <p:cNvPr id="2" name="Title 1"/>
          <p:cNvSpPr>
            <a:spLocks noGrp="1"/>
          </p:cNvSpPr>
          <p:nvPr>
            <p:ph type="title"/>
          </p:nvPr>
        </p:nvSpPr>
        <p:spPr/>
        <p:txBody>
          <a:bodyPr/>
          <a:lstStyle/>
          <a:p>
            <a:r>
              <a:rPr lang="en-US" dirty="0" smtClean="0"/>
              <a:t>Sample Content</a:t>
            </a:r>
            <a:endParaRPr lang="en-US" dirty="0"/>
          </a:p>
        </p:txBody>
      </p:sp>
      <p:graphicFrame>
        <p:nvGraphicFramePr>
          <p:cNvPr id="3" name="Object 2" title="File Naming Recommendations"/>
          <p:cNvGraphicFramePr>
            <a:graphicFrameLocks noChangeAspect="1"/>
          </p:cNvGraphicFramePr>
          <p:nvPr>
            <p:extLst>
              <p:ext uri="{D42A27DB-BD31-4B8C-83A1-F6EECF244321}">
                <p14:modId xmlns:p14="http://schemas.microsoft.com/office/powerpoint/2010/main" val="2785922391"/>
              </p:ext>
            </p:extLst>
          </p:nvPr>
        </p:nvGraphicFramePr>
        <p:xfrm>
          <a:off x="7589822" y="1235415"/>
          <a:ext cx="914400" cy="771525"/>
        </p:xfrm>
        <a:graphic>
          <a:graphicData uri="http://schemas.openxmlformats.org/presentationml/2006/ole">
            <mc:AlternateContent xmlns:mc="http://schemas.openxmlformats.org/markup-compatibility/2006">
              <mc:Choice xmlns:v="urn:schemas-microsoft-com:vml" Requires="v">
                <p:oleObj spid="_x0000_s103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7589822" y="1235415"/>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06814020"/>
              </p:ext>
            </p:extLst>
          </p:nvPr>
        </p:nvGraphicFramePr>
        <p:xfrm>
          <a:off x="6583993" y="2006940"/>
          <a:ext cx="914400" cy="771525"/>
        </p:xfrm>
        <a:graphic>
          <a:graphicData uri="http://schemas.openxmlformats.org/presentationml/2006/ole">
            <mc:AlternateContent xmlns:mc="http://schemas.openxmlformats.org/markup-compatibility/2006">
              <mc:Choice xmlns:v="urn:schemas-microsoft-com:vml" Requires="v">
                <p:oleObj spid="_x0000_s1038" name="Document" showAsIcon="1" r:id="rId8" imgW="914400" imgH="771480" progId="Word.Document.12">
                  <p:embed/>
                </p:oleObj>
              </mc:Choice>
              <mc:Fallback>
                <p:oleObj name="Document" showAsIcon="1" r:id="rId8" imgW="914400" imgH="771480" progId="Word.Document.12">
                  <p:embed/>
                  <p:pic>
                    <p:nvPicPr>
                      <p:cNvPr id="0" name=""/>
                      <p:cNvPicPr/>
                      <p:nvPr/>
                    </p:nvPicPr>
                    <p:blipFill>
                      <a:blip r:embed="rId9"/>
                      <a:stretch>
                        <a:fillRect/>
                      </a:stretch>
                    </p:blipFill>
                    <p:spPr>
                      <a:xfrm>
                        <a:off x="6583993" y="2006940"/>
                        <a:ext cx="914400" cy="771525"/>
                      </a:xfrm>
                      <a:prstGeom prst="rect">
                        <a:avLst/>
                      </a:prstGeom>
                    </p:spPr>
                  </p:pic>
                </p:oleObj>
              </mc:Fallback>
            </mc:AlternateContent>
          </a:graphicData>
        </a:graphic>
      </p:graphicFrame>
      <p:pic>
        <p:nvPicPr>
          <p:cNvPr id="6" name="Picture 7" descr="C:\Users\Susan\AppData\Local\Temp\SNAGHTML1fedf5ef.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67236" y="3983763"/>
            <a:ext cx="2013002" cy="167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069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515356"/>
          </a:xfrm>
        </p:spPr>
        <p:txBody>
          <a:bodyPr/>
          <a:lstStyle/>
          <a:p>
            <a:r>
              <a:rPr lang="en-US" dirty="0" smtClean="0"/>
              <a:t>Governance Questions: </a:t>
            </a:r>
            <a:r>
              <a:rPr lang="en-US" dirty="0">
                <a:hlinkClick r:id="rId3"/>
              </a:rPr>
              <a:t>http://tiny.cc/SPGovQuestions</a:t>
            </a:r>
            <a:endParaRPr lang="en-US" dirty="0" smtClean="0"/>
          </a:p>
          <a:p>
            <a:r>
              <a:rPr lang="en-US" dirty="0" smtClean="0"/>
              <a:t>Content Authoring Quick Guide: </a:t>
            </a:r>
            <a:r>
              <a:rPr lang="en-US" dirty="0">
                <a:solidFill>
                  <a:schemeClr val="tx2"/>
                </a:solidFill>
                <a:cs typeface="Segoe UI Light" panose="020B0502040204020203" pitchFamily="34" charset="0"/>
                <a:hlinkClick r:id="rId4"/>
              </a:rPr>
              <a:t>http://tiny.cc/SPContentAuthoring</a:t>
            </a:r>
            <a:endParaRPr lang="en-US" dirty="0" smtClean="0">
              <a:solidFill>
                <a:schemeClr val="tx2"/>
              </a:solidFill>
              <a:cs typeface="Segoe UI Light" panose="020B0502040204020203" pitchFamily="34" charset="0"/>
            </a:endParaRPr>
          </a:p>
          <a:p>
            <a:r>
              <a:rPr lang="en-US" dirty="0" smtClean="0">
                <a:solidFill>
                  <a:schemeClr val="tx2"/>
                </a:solidFill>
                <a:cs typeface="Segoe UI Light" panose="020B0502040204020203" pitchFamily="34" charset="0"/>
              </a:rPr>
              <a:t>Governance Site .</a:t>
            </a:r>
            <a:r>
              <a:rPr lang="en-US" dirty="0" err="1" smtClean="0">
                <a:solidFill>
                  <a:schemeClr val="tx2"/>
                </a:solidFill>
                <a:cs typeface="Segoe UI Light" panose="020B0502040204020203" pitchFamily="34" charset="0"/>
              </a:rPr>
              <a:t>wsp</a:t>
            </a:r>
            <a:r>
              <a:rPr lang="en-US" dirty="0">
                <a:solidFill>
                  <a:schemeClr val="tx2"/>
                </a:solidFill>
                <a:cs typeface="Segoe UI Light" panose="020B0502040204020203" pitchFamily="34" charset="0"/>
              </a:rPr>
              <a:t> </a:t>
            </a:r>
            <a:r>
              <a:rPr lang="en-US" dirty="0" smtClean="0">
                <a:solidFill>
                  <a:schemeClr val="tx2"/>
                </a:solidFill>
                <a:cs typeface="Segoe UI Light" panose="020B0502040204020203" pitchFamily="34" charset="0"/>
                <a:hlinkClick r:id="rId5"/>
              </a:rPr>
              <a:t>http</a:t>
            </a:r>
            <a:r>
              <a:rPr lang="en-US" dirty="0">
                <a:solidFill>
                  <a:schemeClr val="tx2"/>
                </a:solidFill>
                <a:cs typeface="Segoe UI Light" panose="020B0502040204020203" pitchFamily="34" charset="0"/>
                <a:hlinkClick r:id="rId5"/>
              </a:rPr>
              <a:t>://tiny.cc/SPGovSiteTemplate</a:t>
            </a:r>
            <a:endParaRPr lang="en-US" dirty="0" smtClean="0">
              <a:solidFill>
                <a:schemeClr val="tx2"/>
              </a:solidFill>
              <a:cs typeface="Segoe UI Light" panose="020B0502040204020203" pitchFamily="34" charset="0"/>
            </a:endParaRPr>
          </a:p>
          <a:p>
            <a:pPr lvl="1"/>
            <a:r>
              <a:rPr lang="en-US" dirty="0" smtClean="0">
                <a:solidFill>
                  <a:schemeClr val="tx2"/>
                </a:solidFill>
                <a:cs typeface="Segoe UI Light" panose="020B0502040204020203" pitchFamily="34" charset="0"/>
              </a:rPr>
              <a:t>Works only in Office 365 (see instructions on next page)</a:t>
            </a:r>
          </a:p>
          <a:p>
            <a:r>
              <a:rPr lang="en-US" dirty="0" smtClean="0">
                <a:solidFill>
                  <a:schemeClr val="tx2"/>
                </a:solidFill>
                <a:cs typeface="Segoe UI Light" panose="020B0502040204020203" pitchFamily="34" charset="0"/>
              </a:rPr>
              <a:t>Sample Social Media Policies</a:t>
            </a:r>
          </a:p>
          <a:p>
            <a:pPr marL="404813" indent="0">
              <a:buNone/>
            </a:pPr>
            <a:r>
              <a:rPr lang="en-US" dirty="0">
                <a:solidFill>
                  <a:schemeClr val="tx2"/>
                </a:solidFill>
                <a:cs typeface="Segoe UI Light" panose="020B0502040204020203" pitchFamily="34" charset="0"/>
                <a:hlinkClick r:id="rId6"/>
              </a:rPr>
              <a:t>http://socialmediagovernance.com/policies.php</a:t>
            </a:r>
            <a:endParaRPr lang="en-US" dirty="0">
              <a:solidFill>
                <a:schemeClr val="tx2"/>
              </a:solidFill>
              <a:cs typeface="Segoe UI Light" panose="020B0502040204020203" pitchFamily="34" charset="0"/>
            </a:endParaRPr>
          </a:p>
        </p:txBody>
      </p:sp>
      <p:sp>
        <p:nvSpPr>
          <p:cNvPr id="3" name="Title 2"/>
          <p:cNvSpPr>
            <a:spLocks noGrp="1"/>
          </p:cNvSpPr>
          <p:nvPr>
            <p:ph type="title"/>
          </p:nvPr>
        </p:nvSpPr>
        <p:spPr/>
        <p:txBody>
          <a:bodyPr/>
          <a:lstStyle/>
          <a:p>
            <a:r>
              <a:rPr lang="en-US" dirty="0" smtClean="0"/>
              <a:t>Links</a:t>
            </a:r>
            <a:endParaRPr lang="en-US" dirty="0"/>
          </a:p>
        </p:txBody>
      </p:sp>
    </p:spTree>
    <p:extLst>
      <p:ext uri="{BB962C8B-B14F-4D97-AF65-F5344CB8AC3E}">
        <p14:creationId xmlns:p14="http://schemas.microsoft.com/office/powerpoint/2010/main" val="126381225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69135"/>
          </a:xfrm>
        </p:spPr>
        <p:txBody>
          <a:bodyPr/>
          <a:lstStyle/>
          <a:p>
            <a:r>
              <a:rPr lang="en-US" sz="2800" dirty="0" smtClean="0"/>
              <a:t>Create a new Site Collection using the Team Site template.</a:t>
            </a:r>
          </a:p>
          <a:p>
            <a:r>
              <a:rPr lang="en-US" sz="2800" dirty="0" smtClean="0"/>
              <a:t>Enable the SharePoint Server Publishing Infrastructure site collection feature.</a:t>
            </a:r>
          </a:p>
          <a:p>
            <a:r>
              <a:rPr lang="en-US" sz="2800" dirty="0" smtClean="0"/>
              <a:t>From Site Settings, go to Galleries &gt; Solutions and upload the .</a:t>
            </a:r>
            <a:r>
              <a:rPr lang="en-US" sz="2800" dirty="0" err="1" smtClean="0"/>
              <a:t>wsp</a:t>
            </a:r>
            <a:r>
              <a:rPr lang="en-US" sz="2800" dirty="0" smtClean="0"/>
              <a:t> file to the solutions gallery and activate it.</a:t>
            </a:r>
          </a:p>
          <a:p>
            <a:r>
              <a:rPr lang="en-US" sz="2800" dirty="0" smtClean="0"/>
              <a:t>Go to Site Contents and create a New </a:t>
            </a:r>
            <a:r>
              <a:rPr lang="en-US" sz="2800" dirty="0" err="1" smtClean="0"/>
              <a:t>Subsite</a:t>
            </a:r>
            <a:r>
              <a:rPr lang="en-US" sz="2800" dirty="0" smtClean="0"/>
              <a:t> using the Governance Site Template (found in the Custom tab.) You can use all the default site settings.</a:t>
            </a:r>
          </a:p>
          <a:p>
            <a:r>
              <a:rPr lang="en-US" sz="2800" dirty="0" smtClean="0"/>
              <a:t>Your new site will have a home page and 3 content pages. You will need to “re-point” the Related Pages web parts to the Site Pages library on your site per the instructions in this deck.</a:t>
            </a:r>
          </a:p>
          <a:p>
            <a:r>
              <a:rPr lang="en-US" sz="2800" dirty="0" smtClean="0"/>
              <a:t>All of the Site Columns and Content Types described in this presentation will be there.</a:t>
            </a:r>
          </a:p>
        </p:txBody>
      </p:sp>
      <p:sp>
        <p:nvSpPr>
          <p:cNvPr id="3" name="Title 2"/>
          <p:cNvSpPr>
            <a:spLocks noGrp="1"/>
          </p:cNvSpPr>
          <p:nvPr>
            <p:ph type="title"/>
          </p:nvPr>
        </p:nvSpPr>
        <p:spPr/>
        <p:txBody>
          <a:bodyPr/>
          <a:lstStyle/>
          <a:p>
            <a:r>
              <a:rPr lang="en-US" dirty="0" smtClean="0"/>
              <a:t>Using the Template (Office 365 only)</a:t>
            </a:r>
            <a:endParaRPr lang="en-US" dirty="0"/>
          </a:p>
        </p:txBody>
      </p:sp>
    </p:spTree>
    <p:extLst>
      <p:ext uri="{BB962C8B-B14F-4D97-AF65-F5344CB8AC3E}">
        <p14:creationId xmlns:p14="http://schemas.microsoft.com/office/powerpoint/2010/main" val="180129559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663089"/>
          </a:xfrm>
        </p:spPr>
        <p:txBody>
          <a:bodyPr/>
          <a:lstStyle/>
          <a:p>
            <a:r>
              <a:rPr lang="en-US" dirty="0" smtClean="0"/>
              <a:t>Try to keep all content to one page</a:t>
            </a:r>
          </a:p>
          <a:p>
            <a:r>
              <a:rPr lang="en-US" dirty="0" smtClean="0"/>
              <a:t>If you need to use more pages, use in-page anchor links and create a summary at the top</a:t>
            </a:r>
          </a:p>
          <a:p>
            <a:r>
              <a:rPr lang="en-US" dirty="0" smtClean="0"/>
              <a:t>Create [[ ]] links to other pages if you need to expand an explanation</a:t>
            </a:r>
          </a:p>
          <a:p>
            <a:r>
              <a:rPr lang="en-US" dirty="0" smtClean="0"/>
              <a:t>Use tables if you need to get more control about the display of text</a:t>
            </a:r>
          </a:p>
          <a:p>
            <a:r>
              <a:rPr lang="en-US" dirty="0" smtClean="0"/>
              <a:t>Assign a target role to each page – so that you can create role-based learning roadmaps</a:t>
            </a:r>
          </a:p>
        </p:txBody>
      </p:sp>
      <p:sp>
        <p:nvSpPr>
          <p:cNvPr id="3" name="Title 2"/>
          <p:cNvSpPr>
            <a:spLocks noGrp="1"/>
          </p:cNvSpPr>
          <p:nvPr>
            <p:ph type="title"/>
          </p:nvPr>
        </p:nvSpPr>
        <p:spPr/>
        <p:txBody>
          <a:bodyPr/>
          <a:lstStyle/>
          <a:p>
            <a:r>
              <a:rPr lang="en-US" dirty="0" smtClean="0"/>
              <a:t>Tips for Content</a:t>
            </a:r>
            <a:endParaRPr lang="en-US" dirty="0"/>
          </a:p>
        </p:txBody>
      </p:sp>
    </p:spTree>
    <p:extLst>
      <p:ext uri="{BB962C8B-B14F-4D97-AF65-F5344CB8AC3E}">
        <p14:creationId xmlns:p14="http://schemas.microsoft.com/office/powerpoint/2010/main" val="211124695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62870"/>
          </a:xfrm>
        </p:spPr>
        <p:txBody>
          <a:bodyPr/>
          <a:lstStyle/>
          <a:p>
            <a:r>
              <a:rPr lang="en-US" dirty="0" smtClean="0"/>
              <a:t>Create images that you want to use on your pages and store them on your computer or in a file share until you are ready to use them on your page.</a:t>
            </a:r>
          </a:p>
          <a:p>
            <a:r>
              <a:rPr lang="en-US" dirty="0" smtClean="0"/>
              <a:t>Upload them to the page when you are creating the content.</a:t>
            </a:r>
          </a:p>
          <a:p>
            <a:r>
              <a:rPr lang="en-US" dirty="0" smtClean="0"/>
              <a:t>SharePoint will automatically create a Folder with the name of the page in the Site Assets library and store your images in that folder.</a:t>
            </a:r>
            <a:endParaRPr lang="en-US" dirty="0"/>
          </a:p>
        </p:txBody>
      </p:sp>
      <p:sp>
        <p:nvSpPr>
          <p:cNvPr id="3" name="Title 2"/>
          <p:cNvSpPr>
            <a:spLocks noGrp="1"/>
          </p:cNvSpPr>
          <p:nvPr>
            <p:ph type="title"/>
          </p:nvPr>
        </p:nvSpPr>
        <p:spPr/>
        <p:txBody>
          <a:bodyPr/>
          <a:lstStyle/>
          <a:p>
            <a:r>
              <a:rPr lang="en-US" dirty="0" smtClean="0"/>
              <a:t>Tips for Using Images on Pages</a:t>
            </a:r>
            <a:endParaRPr lang="en-US" dirty="0"/>
          </a:p>
        </p:txBody>
      </p:sp>
    </p:spTree>
    <p:extLst>
      <p:ext uri="{BB962C8B-B14F-4D97-AF65-F5344CB8AC3E}">
        <p14:creationId xmlns:p14="http://schemas.microsoft.com/office/powerpoint/2010/main" val="308133066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977" y="1246099"/>
            <a:ext cx="4297835" cy="1374619"/>
          </a:xfrm>
        </p:spPr>
        <p:txBody>
          <a:bodyPr anchor="t"/>
          <a:lstStyle/>
          <a:p>
            <a:r>
              <a:rPr lang="en-US" dirty="0"/>
              <a:t>Thank You</a:t>
            </a:r>
            <a:br>
              <a:rPr lang="en-US" dirty="0"/>
            </a:br>
            <a:r>
              <a:rPr lang="en-US" dirty="0"/>
              <a:t>EVENT Sponsors</a:t>
            </a:r>
          </a:p>
        </p:txBody>
      </p:sp>
      <p:sp>
        <p:nvSpPr>
          <p:cNvPr id="19" name="Text Placeholder 18"/>
          <p:cNvSpPr>
            <a:spLocks noGrp="1"/>
          </p:cNvSpPr>
          <p:nvPr>
            <p:ph type="body" sz="half" idx="2"/>
          </p:nvPr>
        </p:nvSpPr>
        <p:spPr>
          <a:xfrm>
            <a:off x="932866" y="2238248"/>
            <a:ext cx="4542946" cy="3899978"/>
          </a:xfrm>
        </p:spPr>
        <p:txBody>
          <a:bodyPr>
            <a:normAutofit lnSpcReduction="10000"/>
          </a:bodyPr>
          <a:lstStyle/>
          <a:p>
            <a:r>
              <a:rPr lang="en-US" dirty="0"/>
              <a:t>We appreciated you supporting the New York SharePoint Community!</a:t>
            </a:r>
          </a:p>
          <a:p>
            <a:pPr marL="291436" indent="-291436" algn="l">
              <a:buFont typeface="Arial" panose="020B0604020202020204" pitchFamily="34" charset="0"/>
              <a:buChar char="•"/>
            </a:pPr>
            <a:endParaRPr lang="en-US" dirty="0"/>
          </a:p>
          <a:p>
            <a:pPr marL="291436" indent="-291436" algn="l">
              <a:buFont typeface="Arial" panose="020B0604020202020204" pitchFamily="34" charset="0"/>
              <a:buChar char="•"/>
            </a:pPr>
            <a:r>
              <a:rPr lang="en-US" dirty="0" smtClean="0"/>
              <a:t>Diamond, Platinum, Gold, &amp; Silver have tables scattered throughout</a:t>
            </a:r>
          </a:p>
          <a:p>
            <a:pPr marL="291436" indent="-291436" algn="l">
              <a:buFont typeface="Arial" panose="020B0604020202020204" pitchFamily="34" charset="0"/>
              <a:buChar char="•"/>
            </a:pPr>
            <a:r>
              <a:rPr lang="en-US" dirty="0" smtClean="0"/>
              <a:t>Please visit them and inquire about their products &amp; services</a:t>
            </a:r>
          </a:p>
          <a:p>
            <a:pPr marL="291436" indent="-291436" algn="l">
              <a:buFont typeface="Arial" panose="020B0604020202020204" pitchFamily="34" charset="0"/>
              <a:buChar char="•"/>
            </a:pPr>
            <a:r>
              <a:rPr lang="en-US" dirty="0" smtClean="0"/>
              <a:t>To be eligible for prizes make sure to get your bingo card stamped by ALL sponsor</a:t>
            </a:r>
          </a:p>
          <a:p>
            <a:pPr marL="291436" indent="-291436" algn="l">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6246572" y="169563"/>
            <a:ext cx="5067053" cy="6569992"/>
          </a:xfrm>
          <a:prstGeom prst="rect">
            <a:avLst/>
          </a:prstGeom>
        </p:spPr>
      </p:pic>
    </p:spTree>
    <p:extLst>
      <p:ext uri="{BB962C8B-B14F-4D97-AF65-F5344CB8AC3E}">
        <p14:creationId xmlns:p14="http://schemas.microsoft.com/office/powerpoint/2010/main" val="330498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9"/>
            <a:ext cx="12527143" cy="7167004"/>
          </a:xfrm>
          <a:prstGeom prst="rect">
            <a:avLst/>
          </a:prstGeom>
        </p:spPr>
      </p:pic>
    </p:spTree>
    <p:extLst>
      <p:ext uri="{BB962C8B-B14F-4D97-AF65-F5344CB8AC3E}">
        <p14:creationId xmlns:p14="http://schemas.microsoft.com/office/powerpoint/2010/main" val="24687727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0573079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9384" y="1394165"/>
            <a:ext cx="8318459" cy="5102225"/>
          </a:xfrm>
          <a:prstGeom prst="rect">
            <a:avLst/>
          </a:prstGeom>
        </p:spPr>
      </p:pic>
      <p:sp>
        <p:nvSpPr>
          <p:cNvPr id="4" name="Title 3"/>
          <p:cNvSpPr>
            <a:spLocks noGrp="1"/>
          </p:cNvSpPr>
          <p:nvPr>
            <p:ph type="title"/>
          </p:nvPr>
        </p:nvSpPr>
        <p:spPr/>
        <p:txBody>
          <a:bodyPr/>
          <a:lstStyle/>
          <a:p>
            <a:r>
              <a:rPr lang="en-US" dirty="0" smtClean="0"/>
              <a:t>Demo Fail Backup Slide </a:t>
            </a:r>
            <a:r>
              <a:rPr lang="en-US" dirty="0" smtClean="0">
                <a:sym typeface="Wingdings" panose="05000000000000000000" pitchFamily="2" charset="2"/>
              </a:rPr>
              <a:t></a:t>
            </a:r>
            <a:endParaRPr lang="en-US" dirty="0"/>
          </a:p>
        </p:txBody>
      </p:sp>
      <p:sp>
        <p:nvSpPr>
          <p:cNvPr id="5" name="TextBox 4"/>
          <p:cNvSpPr txBox="1"/>
          <p:nvPr/>
        </p:nvSpPr>
        <p:spPr>
          <a:xfrm>
            <a:off x="366141" y="1485604"/>
            <a:ext cx="3291804" cy="3850285"/>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Training and governance content in one place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Content grouped by “topic”</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“Learning Roadmaps” to get people started</a:t>
            </a:r>
          </a:p>
          <a:p>
            <a:pPr marL="342900" indent="-342900">
              <a:lnSpc>
                <a:spcPct val="90000"/>
              </a:lnSpc>
              <a:spcAft>
                <a:spcPts val="600"/>
              </a:spcAft>
              <a:buFont typeface="Arial" panose="020B0604020202020204" pitchFamily="34" charset="0"/>
              <a:buChar char="•"/>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992441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68370449"/>
              </p:ext>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Understand and Plan</a:t>
            </a:r>
            <a:endParaRPr lang="en-US" dirty="0"/>
          </a:p>
        </p:txBody>
      </p:sp>
    </p:spTree>
    <p:extLst>
      <p:ext uri="{BB962C8B-B14F-4D97-AF65-F5344CB8AC3E}">
        <p14:creationId xmlns:p14="http://schemas.microsoft.com/office/powerpoint/2010/main" val="1575460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5432" y="1220494"/>
            <a:ext cx="5120436" cy="383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p14="http://schemas.microsoft.com/office/powerpoint/2010/main" val="3115331719"/>
              </p:ext>
            </p:extLst>
          </p:nvPr>
        </p:nvGraphicFramePr>
        <p:xfrm>
          <a:off x="6967103" y="5187180"/>
          <a:ext cx="4494789" cy="741680"/>
        </p:xfrm>
        <a:graphic>
          <a:graphicData uri="http://schemas.openxmlformats.org/drawingml/2006/table">
            <a:tbl>
              <a:tblPr firstRow="1" bandRow="1">
                <a:tableStyleId>{F5AB1C69-6EDB-4FF4-983F-18BD219EF322}</a:tableStyleId>
              </a:tblPr>
              <a:tblGrid>
                <a:gridCol w="3273272"/>
                <a:gridCol w="1221517"/>
              </a:tblGrid>
              <a:tr h="370840">
                <a:tc>
                  <a:txBody>
                    <a:bodyPr/>
                    <a:lstStyle/>
                    <a:p>
                      <a:r>
                        <a:rPr lang="en-US" dirty="0" smtClean="0">
                          <a:solidFill>
                            <a:schemeClr val="tx1"/>
                          </a:solidFill>
                          <a:latin typeface="+mj-lt"/>
                        </a:rPr>
                        <a:t>Governance Question</a:t>
                      </a:r>
                      <a:endParaRPr lang="en-US" dirty="0">
                        <a:solidFill>
                          <a:schemeClr val="tx1"/>
                        </a:solidFill>
                        <a:latin typeface="+mj-lt"/>
                      </a:endParaRPr>
                    </a:p>
                  </a:txBody>
                  <a:tcPr/>
                </a:tc>
                <a:tc>
                  <a:txBody>
                    <a:bodyPr/>
                    <a:lstStyle/>
                    <a:p>
                      <a:r>
                        <a:rPr lang="en-US" dirty="0" smtClean="0">
                          <a:solidFill>
                            <a:schemeClr val="tx1"/>
                          </a:solidFill>
                          <a:latin typeface="+mj-lt"/>
                        </a:rPr>
                        <a:t>Decision</a:t>
                      </a:r>
                      <a:endParaRPr lang="en-US" dirty="0">
                        <a:solidFill>
                          <a:schemeClr val="tx1"/>
                        </a:solidFill>
                        <a:latin typeface="+mj-lt"/>
                      </a:endParaRPr>
                    </a:p>
                  </a:txBody>
                  <a:tcPr/>
                </a:tc>
              </a:tr>
              <a:tr h="370840">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
        <p:nvSpPr>
          <p:cNvPr id="13" name="TextBox 12"/>
          <p:cNvSpPr txBox="1"/>
          <p:nvPr/>
        </p:nvSpPr>
        <p:spPr>
          <a:xfrm>
            <a:off x="6714985" y="6021653"/>
            <a:ext cx="5377597" cy="707886"/>
          </a:xfrm>
          <a:prstGeom prst="rect">
            <a:avLst/>
          </a:prstGeom>
          <a:noFill/>
        </p:spPr>
        <p:txBody>
          <a:bodyPr wrap="square" rtlCol="0">
            <a:spAutoFit/>
          </a:bodyPr>
          <a:lstStyle/>
          <a:p>
            <a:pPr defTabSz="466298"/>
            <a:r>
              <a:rPr lang="en-US" sz="2000" dirty="0">
                <a:latin typeface="Segoe UI Light" panose="020B0502040204020203" pitchFamily="34" charset="0"/>
                <a:cs typeface="Segoe UI Light" panose="020B0502040204020203" pitchFamily="34" charset="0"/>
              </a:rPr>
              <a:t>Suggestion: Add a third column for </a:t>
            </a:r>
            <a:r>
              <a:rPr lang="en-US" sz="2000" dirty="0" smtClean="0">
                <a:latin typeface="Segoe UI Light" panose="020B0502040204020203" pitchFamily="34" charset="0"/>
                <a:cs typeface="Segoe UI Light" panose="020B0502040204020203" pitchFamily="34" charset="0"/>
              </a:rPr>
              <a:t>traceability and store the whole thing in a SharePoint list</a:t>
            </a:r>
            <a:endParaRPr lang="en-US" sz="20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457580" y="1552646"/>
            <a:ext cx="5669218" cy="4130361"/>
          </a:xfrm>
          <a:prstGeom prst="rect">
            <a:avLst/>
          </a:prstGeom>
          <a:noFill/>
        </p:spPr>
        <p:txBody>
          <a:bodyPr wrap="square" lIns="182880" tIns="146304" rIns="182880" bIns="146304" rtlCol="0">
            <a:spAutoFit/>
          </a:bodyPr>
          <a:lstStyle/>
          <a:p>
            <a:pPr marL="285750" indent="-285750">
              <a:buFont typeface="Arial" panose="020B0604020202020204" pitchFamily="34" charset="0"/>
              <a:buChar char="•"/>
            </a:pPr>
            <a:r>
              <a:rPr lang="en-US" sz="2800" dirty="0">
                <a:latin typeface="+mj-lt"/>
              </a:rPr>
              <a:t>What are we going to allow?</a:t>
            </a:r>
          </a:p>
          <a:p>
            <a:pPr marL="285750" indent="-285750">
              <a:buFont typeface="Arial" panose="020B0604020202020204" pitchFamily="34" charset="0"/>
              <a:buChar char="•"/>
            </a:pPr>
            <a:r>
              <a:rPr lang="en-US" sz="2800" dirty="0">
                <a:latin typeface="+mj-lt"/>
              </a:rPr>
              <a:t>Who is responsible for what?</a:t>
            </a:r>
          </a:p>
          <a:p>
            <a:pPr marL="285750" indent="-285750">
              <a:buFont typeface="Arial" panose="020B0604020202020204" pitchFamily="34" charset="0"/>
              <a:buChar char="•"/>
            </a:pPr>
            <a:r>
              <a:rPr lang="en-US" sz="2800" dirty="0">
                <a:latin typeface="+mj-lt"/>
              </a:rPr>
              <a:t>What kind of training do I need for what type of privileges?</a:t>
            </a:r>
          </a:p>
          <a:p>
            <a:pPr marL="285750" indent="-285750">
              <a:buFont typeface="Arial" panose="020B0604020202020204" pitchFamily="34" charset="0"/>
              <a:buChar char="•"/>
            </a:pPr>
            <a:r>
              <a:rPr lang="en-US" sz="2800" dirty="0">
                <a:latin typeface="+mj-lt"/>
              </a:rPr>
              <a:t>Who is in charge of keeping everyone in line?</a:t>
            </a:r>
          </a:p>
          <a:p>
            <a:pPr marL="285750" indent="-285750">
              <a:buFont typeface="Arial" panose="020B0604020202020204" pitchFamily="34" charset="0"/>
              <a:buChar char="•"/>
            </a:pPr>
            <a:r>
              <a:rPr lang="en-US" sz="2800" dirty="0">
                <a:latin typeface="+mj-lt"/>
              </a:rPr>
              <a:t>What happens to the bad kids?</a:t>
            </a:r>
          </a:p>
          <a:p>
            <a:pPr marL="285750" indent="-285750">
              <a:buFont typeface="Arial" panose="020B0604020202020204" pitchFamily="34" charset="0"/>
              <a:buChar char="•"/>
            </a:pPr>
            <a:endParaRPr lang="en-US" sz="2800" dirty="0">
              <a:latin typeface="+mj-lt"/>
            </a:endParaRPr>
          </a:p>
          <a:p>
            <a:pPr marL="285750" indent="-285750">
              <a:lnSpc>
                <a:spcPct val="90000"/>
              </a:lnSpc>
              <a:spcAft>
                <a:spcPts val="600"/>
              </a:spcAft>
              <a:buFont typeface="Arial" panose="020B0604020202020204" pitchFamily="34" charset="0"/>
              <a:buChar char="•"/>
            </a:pPr>
            <a:endParaRPr lang="en-US" sz="2800" dirty="0" err="1" smtClean="0">
              <a:gradFill>
                <a:gsLst>
                  <a:gs pos="2917">
                    <a:schemeClr val="tx1"/>
                  </a:gs>
                  <a:gs pos="30000">
                    <a:schemeClr val="tx1"/>
                  </a:gs>
                </a:gsLst>
                <a:lin ang="5400000" scaled="0"/>
              </a:gradFill>
              <a:latin typeface="+mj-lt"/>
            </a:endParaRPr>
          </a:p>
        </p:txBody>
      </p:sp>
      <p:sp>
        <p:nvSpPr>
          <p:cNvPr id="11" name="Rectangle 10"/>
          <p:cNvSpPr/>
          <p:nvPr/>
        </p:nvSpPr>
        <p:spPr bwMode="auto">
          <a:xfrm>
            <a:off x="560140" y="1234935"/>
            <a:ext cx="2377414" cy="21945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More than 100!</a:t>
            </a:r>
            <a:endParaRPr lang="en-US" sz="2000" dirty="0">
              <a:solidFill>
                <a:srgbClr val="2C2933"/>
              </a:solidFill>
            </a:endParaRPr>
          </a:p>
        </p:txBody>
      </p:sp>
      <p:sp>
        <p:nvSpPr>
          <p:cNvPr id="19" name="Rectangle 18"/>
          <p:cNvSpPr/>
          <p:nvPr/>
        </p:nvSpPr>
        <p:spPr bwMode="auto">
          <a:xfrm>
            <a:off x="3088661" y="1234935"/>
            <a:ext cx="2377414" cy="2194536"/>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Updated Regularly</a:t>
            </a:r>
            <a:endParaRPr lang="en-US" sz="2000" dirty="0">
              <a:solidFill>
                <a:srgbClr val="2C2933"/>
              </a:solidFill>
            </a:endParaRPr>
          </a:p>
        </p:txBody>
      </p:sp>
      <p:sp>
        <p:nvSpPr>
          <p:cNvPr id="20" name="Rectangle 19"/>
          <p:cNvSpPr/>
          <p:nvPr/>
        </p:nvSpPr>
        <p:spPr bwMode="auto">
          <a:xfrm>
            <a:off x="604934" y="3559315"/>
            <a:ext cx="2377414" cy="2194536"/>
          </a:xfrm>
          <a:prstGeom prst="rect">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SharePoint-</a:t>
            </a:r>
            <a:r>
              <a:rPr lang="en-US" sz="2000" dirty="0" err="1" smtClean="0">
                <a:solidFill>
                  <a:srgbClr val="2C2933"/>
                </a:solidFill>
              </a:rPr>
              <a:t>ish</a:t>
            </a:r>
            <a:r>
              <a:rPr lang="en-US" sz="2000" dirty="0" smtClean="0">
                <a:solidFill>
                  <a:srgbClr val="2C2933"/>
                </a:solidFill>
              </a:rPr>
              <a:t>, but not exclusively</a:t>
            </a:r>
            <a:endParaRPr lang="en-US" sz="2000" dirty="0">
              <a:solidFill>
                <a:srgbClr val="2C2933"/>
              </a:solidFill>
            </a:endParaRPr>
          </a:p>
        </p:txBody>
      </p:sp>
      <p:sp>
        <p:nvSpPr>
          <p:cNvPr id="21" name="Rectangle 20"/>
          <p:cNvSpPr/>
          <p:nvPr/>
        </p:nvSpPr>
        <p:spPr bwMode="auto">
          <a:xfrm>
            <a:off x="3109311" y="3559315"/>
            <a:ext cx="2377414" cy="2194536"/>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On </a:t>
            </a:r>
            <a:r>
              <a:rPr lang="en-US" sz="2000" dirty="0" err="1" smtClean="0">
                <a:solidFill>
                  <a:schemeClr val="bg1"/>
                </a:solidFill>
              </a:rPr>
              <a:t>prem</a:t>
            </a:r>
            <a:r>
              <a:rPr lang="en-US" sz="2000" dirty="0" smtClean="0">
                <a:solidFill>
                  <a:schemeClr val="bg1"/>
                </a:solidFill>
              </a:rPr>
              <a:t> and </a:t>
            </a:r>
          </a:p>
          <a:p>
            <a:pPr algn="ctr" defTabSz="932472" fontAlgn="base">
              <a:spcBef>
                <a:spcPct val="0"/>
              </a:spcBef>
              <a:spcAft>
                <a:spcPct val="0"/>
              </a:spcAft>
            </a:pPr>
            <a:r>
              <a:rPr lang="en-US" sz="2000" dirty="0" smtClean="0">
                <a:solidFill>
                  <a:schemeClr val="bg1"/>
                </a:solidFill>
              </a:rPr>
              <a:t>cloudy</a:t>
            </a:r>
            <a:endParaRPr lang="en-US" sz="2000" dirty="0">
              <a:solidFill>
                <a:schemeClr val="bg1"/>
              </a:solidFill>
            </a:endParaRPr>
          </a:p>
        </p:txBody>
      </p:sp>
      <p:sp>
        <p:nvSpPr>
          <p:cNvPr id="2" name="Title 1"/>
          <p:cNvSpPr>
            <a:spLocks noGrp="1"/>
          </p:cNvSpPr>
          <p:nvPr>
            <p:ph type="title"/>
          </p:nvPr>
        </p:nvSpPr>
        <p:spPr/>
        <p:txBody>
          <a:bodyPr/>
          <a:lstStyle/>
          <a:p>
            <a:r>
              <a:rPr lang="en-US" dirty="0" smtClean="0"/>
              <a:t>Understand What Needs to be Governed</a:t>
            </a:r>
            <a:endParaRPr lang="en-US" dirty="0"/>
          </a:p>
        </p:txBody>
      </p:sp>
    </p:spTree>
    <p:extLst>
      <p:ext uri="{BB962C8B-B14F-4D97-AF65-F5344CB8AC3E}">
        <p14:creationId xmlns:p14="http://schemas.microsoft.com/office/powerpoint/2010/main" val="176533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19" grpId="0" animBg="1"/>
      <p:bldP spid="20" grpId="0" animBg="1"/>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4304480f-1873-4e50-9541-9e4e1375c8eb"/>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5601</TotalTime>
  <Words>5921</Words>
  <Application>Microsoft Office PowerPoint</Application>
  <PresentationFormat>Custom</PresentationFormat>
  <Paragraphs>392</Paragraphs>
  <Slides>45</Slides>
  <Notes>28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8" baseType="lpstr">
      <vt:lpstr>Arial</vt:lpstr>
      <vt:lpstr>Bookman Old Style</vt:lpstr>
      <vt:lpstr>Calibri</vt:lpstr>
      <vt:lpstr>Rockwell</vt:lpstr>
      <vt:lpstr>Segoe UI</vt:lpstr>
      <vt:lpstr>Segoe UI Light</vt:lpstr>
      <vt:lpstr>Times New Roman</vt:lpstr>
      <vt:lpstr>Wingdings</vt:lpstr>
      <vt:lpstr>Wingdings 3</vt:lpstr>
      <vt:lpstr>5-30499_SPC_2014_Exec_Template_16x9</vt:lpstr>
      <vt:lpstr>Origin</vt:lpstr>
      <vt:lpstr>Damask</vt:lpstr>
      <vt:lpstr>Document</vt:lpstr>
      <vt:lpstr>PowerPoint Presentation</vt:lpstr>
      <vt:lpstr>Why does governance need to be “consumable?”</vt:lpstr>
      <vt:lpstr>Typical Governance Plan</vt:lpstr>
      <vt:lpstr>Understand what your end state goal really is!</vt:lpstr>
      <vt:lpstr>PowerPoint Presentation</vt:lpstr>
      <vt:lpstr>Demo</vt:lpstr>
      <vt:lpstr>Demo Fail Backup Slide </vt:lpstr>
      <vt:lpstr>Understand and Plan</vt:lpstr>
      <vt:lpstr>Understand What Needs to be Governed</vt:lpstr>
      <vt:lpstr>Create the Governance Content</vt:lpstr>
      <vt:lpstr>Content principles</vt:lpstr>
      <vt:lpstr>Deliver Just-in-Time</vt:lpstr>
      <vt:lpstr>Building the container</vt:lpstr>
      <vt:lpstr>The Steps: Overview</vt:lpstr>
      <vt:lpstr>Step 1: Create the Site</vt:lpstr>
      <vt:lpstr>Step 2: Site Columns and Content Types</vt:lpstr>
      <vt:lpstr>Site Columns</vt:lpstr>
      <vt:lpstr>Tips for Creating Site Columns</vt:lpstr>
      <vt:lpstr>Step 3: Edit the Library and Create Views</vt:lpstr>
      <vt:lpstr>Step 3: Library and Views, continued</vt:lpstr>
      <vt:lpstr>Create different views of your library for different contexts –for people managing content as well as consuming</vt:lpstr>
      <vt:lpstr>Step 4: Add Content Pages</vt:lpstr>
      <vt:lpstr>Step 4: Add Content Pages</vt:lpstr>
      <vt:lpstr>Here’s why you want to add Titles to pages</vt:lpstr>
      <vt:lpstr>Text Layout for Content Pages</vt:lpstr>
      <vt:lpstr>Step 5: Connect Related Pages</vt:lpstr>
      <vt:lpstr>Step 5: Connect Related Pages – Inline hyperlinks</vt:lpstr>
      <vt:lpstr>Step 5: Connect Related Pages – Content Query Web Part</vt:lpstr>
      <vt:lpstr>Create a Content Query Web Part</vt:lpstr>
      <vt:lpstr>Step 6: Create Roadmaps</vt:lpstr>
      <vt:lpstr>Roadmap Example</vt:lpstr>
      <vt:lpstr>Tie it together</vt:lpstr>
      <vt:lpstr>Sample Home Page User Scenarios</vt:lpstr>
      <vt:lpstr>Sample Guiding Principles</vt:lpstr>
      <vt:lpstr>Step 7: Add Just-in-time/In Context Delivery</vt:lpstr>
      <vt:lpstr>Summary</vt:lpstr>
      <vt:lpstr>Resources</vt:lpstr>
      <vt:lpstr>Library Decision: Wiki Pages or Publishing Pages?</vt:lpstr>
      <vt:lpstr>Library Decision: Wiki Pages or Publishing Pages?</vt:lpstr>
      <vt:lpstr>Sample Content</vt:lpstr>
      <vt:lpstr>Links</vt:lpstr>
      <vt:lpstr>Using the Template (Office 365 only)</vt:lpstr>
      <vt:lpstr>Tips for Content</vt:lpstr>
      <vt:lpstr>Tips for Using Images on Pages</vt:lpstr>
      <vt:lpstr>Thank You EVENT Sponsors</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Consumable Governance Step by Step</dc:title>
  <dc:subject/>
  <dc:creator>sue@susanhanley.com</dc:creator>
  <cp:keywords>SharePoint Governance</cp:keywords>
  <dc:description/>
  <cp:lastModifiedBy>Susan Hanley</cp:lastModifiedBy>
  <cp:revision>441</cp:revision>
  <dcterms:created xsi:type="dcterms:W3CDTF">2013-10-21T21:40:33Z</dcterms:created>
  <dcterms:modified xsi:type="dcterms:W3CDTF">2015-07-25T16:03:29Z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