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Lst>
  <p:notesMasterIdLst>
    <p:notesMasterId r:id="rId44"/>
  </p:notesMasterIdLst>
  <p:handoutMasterIdLst>
    <p:handoutMasterId r:id="rId45"/>
  </p:handoutMasterIdLst>
  <p:sldIdLst>
    <p:sldId id="1322" r:id="rId6"/>
    <p:sldId id="1386" r:id="rId7"/>
    <p:sldId id="1385" r:id="rId8"/>
    <p:sldId id="1325" r:id="rId9"/>
    <p:sldId id="1384" r:id="rId10"/>
    <p:sldId id="1330" r:id="rId11"/>
    <p:sldId id="1331" r:id="rId12"/>
    <p:sldId id="1332" r:id="rId13"/>
    <p:sldId id="1367" r:id="rId14"/>
    <p:sldId id="1334" r:id="rId15"/>
    <p:sldId id="1335" r:id="rId16"/>
    <p:sldId id="1336" r:id="rId17"/>
    <p:sldId id="1337" r:id="rId18"/>
    <p:sldId id="1338" r:id="rId19"/>
    <p:sldId id="1339" r:id="rId20"/>
    <p:sldId id="1341" r:id="rId21"/>
    <p:sldId id="1342" r:id="rId22"/>
    <p:sldId id="1368" r:id="rId23"/>
    <p:sldId id="1345" r:id="rId24"/>
    <p:sldId id="1346" r:id="rId25"/>
    <p:sldId id="1373" r:id="rId26"/>
    <p:sldId id="1348" r:id="rId27"/>
    <p:sldId id="1349" r:id="rId28"/>
    <p:sldId id="1374" r:id="rId29"/>
    <p:sldId id="1375" r:id="rId30"/>
    <p:sldId id="1376" r:id="rId31"/>
    <p:sldId id="1377" r:id="rId32"/>
    <p:sldId id="1378" r:id="rId33"/>
    <p:sldId id="1379" r:id="rId34"/>
    <p:sldId id="1380" r:id="rId35"/>
    <p:sldId id="1387" r:id="rId36"/>
    <p:sldId id="1382" r:id="rId37"/>
    <p:sldId id="1383" r:id="rId38"/>
    <p:sldId id="1360" r:id="rId39"/>
    <p:sldId id="1361" r:id="rId40"/>
    <p:sldId id="1321" r:id="rId41"/>
    <p:sldId id="1362" r:id="rId42"/>
    <p:sldId id="1364"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09"/>
    <a:srgbClr val="842528"/>
    <a:srgbClr val="467C76"/>
    <a:srgbClr val="3D53A5"/>
    <a:srgbClr val="0072C6"/>
    <a:srgbClr val="EA7E98"/>
    <a:srgbClr val="96ACC9"/>
    <a:srgbClr val="0D4232"/>
    <a:srgbClr val="2958A1"/>
    <a:srgbClr val="334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5" autoAdjust="0"/>
    <p:restoredTop sz="53855" autoAdjust="0"/>
  </p:normalViewPr>
  <p:slideViewPr>
    <p:cSldViewPr snapToObjects="1">
      <p:cViewPr varScale="1">
        <p:scale>
          <a:sx n="36" d="100"/>
          <a:sy n="36" d="100"/>
        </p:scale>
        <p:origin x="1632" y="42"/>
      </p:cViewPr>
      <p:guideLst/>
    </p:cSldViewPr>
  </p:slideViewPr>
  <p:outlineViewPr>
    <p:cViewPr>
      <p:scale>
        <a:sx n="33" d="100"/>
        <a:sy n="33" d="100"/>
      </p:scale>
      <p:origin x="0" y="-21634"/>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11383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10</a:t>
            </a:fld>
            <a:endParaRPr lang="en-US" dirty="0"/>
          </a:p>
        </p:txBody>
      </p:sp>
    </p:spTree>
    <p:extLst>
      <p:ext uri="{BB962C8B-B14F-4D97-AF65-F5344CB8AC3E}">
        <p14:creationId xmlns:p14="http://schemas.microsoft.com/office/powerpoint/2010/main" val="412028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90149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12</a:t>
            </a:fld>
            <a:endParaRPr lang="en-US" dirty="0"/>
          </a:p>
        </p:txBody>
      </p:sp>
    </p:spTree>
    <p:extLst>
      <p:ext uri="{BB962C8B-B14F-4D97-AF65-F5344CB8AC3E}">
        <p14:creationId xmlns:p14="http://schemas.microsoft.com/office/powerpoint/2010/main" val="25247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13</a:t>
            </a:fld>
            <a:endParaRPr lang="en-US" dirty="0"/>
          </a:p>
        </p:txBody>
      </p:sp>
    </p:spTree>
    <p:extLst>
      <p:ext uri="{BB962C8B-B14F-4D97-AF65-F5344CB8AC3E}">
        <p14:creationId xmlns:p14="http://schemas.microsoft.com/office/powerpoint/2010/main" val="7050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14</a:t>
            </a:fld>
            <a:endParaRPr lang="en-US" dirty="0"/>
          </a:p>
        </p:txBody>
      </p:sp>
    </p:spTree>
    <p:extLst>
      <p:ext uri="{BB962C8B-B14F-4D97-AF65-F5344CB8AC3E}">
        <p14:creationId xmlns:p14="http://schemas.microsoft.com/office/powerpoint/2010/main" val="305722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15</a:t>
            </a:fld>
            <a:endParaRPr lang="en-US" dirty="0"/>
          </a:p>
        </p:txBody>
      </p:sp>
    </p:spTree>
    <p:extLst>
      <p:ext uri="{BB962C8B-B14F-4D97-AF65-F5344CB8AC3E}">
        <p14:creationId xmlns:p14="http://schemas.microsoft.com/office/powerpoint/2010/main" val="135797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72411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17</a:t>
            </a:fld>
            <a:endParaRPr lang="en-US" dirty="0"/>
          </a:p>
        </p:txBody>
      </p:sp>
    </p:spTree>
    <p:extLst>
      <p:ext uri="{BB962C8B-B14F-4D97-AF65-F5344CB8AC3E}">
        <p14:creationId xmlns:p14="http://schemas.microsoft.com/office/powerpoint/2010/main" val="71274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650714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19</a:t>
            </a:fld>
            <a:endParaRPr lang="en-US"/>
          </a:p>
        </p:txBody>
      </p:sp>
    </p:spTree>
    <p:extLst>
      <p:ext uri="{BB962C8B-B14F-4D97-AF65-F5344CB8AC3E}">
        <p14:creationId xmlns:p14="http://schemas.microsoft.com/office/powerpoint/2010/main" val="408580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a:t>
            </a:fld>
            <a:endParaRPr lang="en-US" dirty="0"/>
          </a:p>
        </p:txBody>
      </p:sp>
    </p:spTree>
    <p:extLst>
      <p:ext uri="{BB962C8B-B14F-4D97-AF65-F5344CB8AC3E}">
        <p14:creationId xmlns:p14="http://schemas.microsoft.com/office/powerpoint/2010/main" val="193637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79655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59702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22</a:t>
            </a:fld>
            <a:endParaRPr lang="en-US" dirty="0"/>
          </a:p>
        </p:txBody>
      </p:sp>
    </p:spTree>
    <p:extLst>
      <p:ext uri="{BB962C8B-B14F-4D97-AF65-F5344CB8AC3E}">
        <p14:creationId xmlns:p14="http://schemas.microsoft.com/office/powerpoint/2010/main" val="95253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23</a:t>
            </a:fld>
            <a:endParaRPr lang="en-US" dirty="0"/>
          </a:p>
        </p:txBody>
      </p:sp>
    </p:spTree>
    <p:extLst>
      <p:ext uri="{BB962C8B-B14F-4D97-AF65-F5344CB8AC3E}">
        <p14:creationId xmlns:p14="http://schemas.microsoft.com/office/powerpoint/2010/main" val="21989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996205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25</a:t>
            </a:fld>
            <a:endParaRPr lang="en-US" dirty="0"/>
          </a:p>
        </p:txBody>
      </p:sp>
    </p:spTree>
    <p:extLst>
      <p:ext uri="{BB962C8B-B14F-4D97-AF65-F5344CB8AC3E}">
        <p14:creationId xmlns:p14="http://schemas.microsoft.com/office/powerpoint/2010/main" val="4205054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26</a:t>
            </a:fld>
            <a:endParaRPr lang="en-US" dirty="0"/>
          </a:p>
        </p:txBody>
      </p:sp>
    </p:spTree>
    <p:extLst>
      <p:ext uri="{BB962C8B-B14F-4D97-AF65-F5344CB8AC3E}">
        <p14:creationId xmlns:p14="http://schemas.microsoft.com/office/powerpoint/2010/main" val="1594645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658471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28</a:t>
            </a:fld>
            <a:endParaRPr lang="en-US" dirty="0"/>
          </a:p>
        </p:txBody>
      </p:sp>
    </p:spTree>
    <p:extLst>
      <p:ext uri="{BB962C8B-B14F-4D97-AF65-F5344CB8AC3E}">
        <p14:creationId xmlns:p14="http://schemas.microsoft.com/office/powerpoint/2010/main" val="536383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29</a:t>
            </a:fld>
            <a:endParaRPr lang="en-US" dirty="0"/>
          </a:p>
        </p:txBody>
      </p:sp>
    </p:spTree>
    <p:extLst>
      <p:ext uri="{BB962C8B-B14F-4D97-AF65-F5344CB8AC3E}">
        <p14:creationId xmlns:p14="http://schemas.microsoft.com/office/powerpoint/2010/main" val="408794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190510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31</a:t>
            </a:fld>
            <a:endParaRPr lang="en-US" dirty="0"/>
          </a:p>
        </p:txBody>
      </p:sp>
    </p:spTree>
    <p:extLst>
      <p:ext uri="{BB962C8B-B14F-4D97-AF65-F5344CB8AC3E}">
        <p14:creationId xmlns:p14="http://schemas.microsoft.com/office/powerpoint/2010/main" val="3845081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461714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33</a:t>
            </a:fld>
            <a:endParaRPr lang="en-US" dirty="0"/>
          </a:p>
        </p:txBody>
      </p:sp>
    </p:spTree>
    <p:extLst>
      <p:ext uri="{BB962C8B-B14F-4D97-AF65-F5344CB8AC3E}">
        <p14:creationId xmlns:p14="http://schemas.microsoft.com/office/powerpoint/2010/main" val="2015105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0654AE9-005B-4E0A-B4AD-453AFC17949A}" type="slidenum">
              <a:rPr lang="en-US" smtClean="0"/>
              <a:t>34</a:t>
            </a:fld>
            <a:endParaRPr lang="en-US" dirty="0"/>
          </a:p>
        </p:txBody>
      </p:sp>
    </p:spTree>
    <p:extLst>
      <p:ext uri="{BB962C8B-B14F-4D97-AF65-F5344CB8AC3E}">
        <p14:creationId xmlns:p14="http://schemas.microsoft.com/office/powerpoint/2010/main" val="911951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35</a:t>
            </a:fld>
            <a:endParaRPr lang="en-US" dirty="0"/>
          </a:p>
        </p:txBody>
      </p:sp>
    </p:spTree>
    <p:extLst>
      <p:ext uri="{BB962C8B-B14F-4D97-AF65-F5344CB8AC3E}">
        <p14:creationId xmlns:p14="http://schemas.microsoft.com/office/powerpoint/2010/main" val="346313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2446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654AE9-005B-4E0A-B4AD-453AFC17949A}" type="slidenum">
              <a:rPr lang="en-US" smtClean="0"/>
              <a:t>4</a:t>
            </a:fld>
            <a:endParaRPr lang="en-US" dirty="0"/>
          </a:p>
        </p:txBody>
      </p:sp>
    </p:spTree>
    <p:extLst>
      <p:ext uri="{BB962C8B-B14F-4D97-AF65-F5344CB8AC3E}">
        <p14:creationId xmlns:p14="http://schemas.microsoft.com/office/powerpoint/2010/main" val="310506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73838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187819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7</a:t>
            </a:fld>
            <a:endParaRPr lang="en-US" dirty="0"/>
          </a:p>
        </p:txBody>
      </p:sp>
    </p:spTree>
    <p:extLst>
      <p:ext uri="{BB962C8B-B14F-4D97-AF65-F5344CB8AC3E}">
        <p14:creationId xmlns:p14="http://schemas.microsoft.com/office/powerpoint/2010/main" val="311440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8</a:t>
            </a:fld>
            <a:endParaRPr lang="en-US" dirty="0"/>
          </a:p>
        </p:txBody>
      </p:sp>
    </p:spTree>
    <p:extLst>
      <p:ext uri="{BB962C8B-B14F-4D97-AF65-F5344CB8AC3E}">
        <p14:creationId xmlns:p14="http://schemas.microsoft.com/office/powerpoint/2010/main" val="428095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21294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789981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6775723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lvl1pPr>
              <a:defRPr sz="3672"/>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normAutofit/>
          </a:bodyPr>
          <a:lstStyle>
            <a:lvl1pPr>
              <a:defRPr sz="3264"/>
            </a:lvl1pPr>
            <a:lvl2pPr>
              <a:buClr>
                <a:schemeClr val="accent1"/>
              </a:buClr>
              <a:defRPr sz="2856"/>
            </a:lvl2pPr>
            <a:lvl3pPr>
              <a:buClr>
                <a:schemeClr val="accent1"/>
              </a:buClr>
              <a:defRPr sz="2448"/>
            </a:lvl3pPr>
            <a:lvl4pPr>
              <a:buClr>
                <a:schemeClr val="accent1"/>
              </a:buClr>
              <a:defRPr sz="2040"/>
            </a:lvl4pPr>
            <a:lvl5pPr>
              <a:buClr>
                <a:schemeClr val="accent1"/>
              </a:buClr>
              <a:defRPr sz="1836"/>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9184824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7554874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8087378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2414065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070909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5359050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ustom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46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301464864"/>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Lst>
  <p:timing>
    <p:tnLst>
      <p:par>
        <p:cTn id="1" dur="indefinite" restart="never" nodeType="tmRoot"/>
      </p:par>
    </p:tnLst>
  </p:timing>
  <p:hf hdr="0" ftr="0" dt="0"/>
  <p:txStyles>
    <p:titleStyle>
      <a:lvl1pPr algn="l" rtl="0" eaLnBrk="1" latinLnBrk="0" hangingPunct="1">
        <a:spcBef>
          <a:spcPct val="0"/>
        </a:spcBef>
        <a:buNone/>
        <a:defRPr kumimoji="0" sz="3672"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usanhanley.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WMF"/><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2.WMF"/><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3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hbr.org/2014/07/managing-change-one-day-at-a-time/ar/1" TargetMode="External"/><Relationship Id="rId3" Type="http://schemas.openxmlformats.org/officeDocument/2006/relationships/hyperlink" Target="https://about.yammer.com/success/engage/" TargetMode="External"/><Relationship Id="rId7" Type="http://schemas.openxmlformats.org/officeDocument/2006/relationships/hyperlink" Target="http://hbr.org/2014/01/ideos-culture-of-helping/ar/1" TargetMode="External"/><Relationship Id="rId2" Type="http://schemas.openxmlformats.org/officeDocument/2006/relationships/hyperlink" Target="https://about.yammer.com/yammer-blog/tips-guides" TargetMode="External"/><Relationship Id="rId1" Type="http://schemas.openxmlformats.org/officeDocument/2006/relationships/slideLayout" Target="../slideLayouts/slideLayout12.xml"/><Relationship Id="rId6" Type="http://schemas.openxmlformats.org/officeDocument/2006/relationships/hyperlink" Target="http://www.deloitte.com/assets/Dcom-UnitedStates/Local%20Assets/Documents/TMT_us_tmt/us_tmt_ce_socialsoftware_fullreport_0209111.pdf" TargetMode="External"/><Relationship Id="rId5" Type="http://schemas.openxmlformats.org/officeDocument/2006/relationships/hyperlink" Target="http://sloanreview.mit.edu/projects/moving-beyond-marketing/" TargetMode="External"/><Relationship Id="rId10" Type="http://schemas.openxmlformats.org/officeDocument/2006/relationships/hyperlink" Target="http://www.amazon.com/Essential-SharePoint-Addison-Wesley-Microsoft-Technology/dp/0321884116/ref=dp_ob_title_bk" TargetMode="External"/><Relationship Id="rId4" Type="http://schemas.openxmlformats.org/officeDocument/2006/relationships/hyperlink" Target="http://www.digitalworkplacegroup.com/resources/download-reports/successful-social-intranets/" TargetMode="External"/><Relationship Id="rId9" Type="http://schemas.openxmlformats.org/officeDocument/2006/relationships/hyperlink" Target="http://www.amazon.com/User-Adoption-Strategies-Collaboration-ebook/dp/B0042X9AM0/ref=sr_1_1?ie=UTF8&amp;m=AG56TWVU5XWC2&amp;s=books&amp;qid=1297622639&amp;sr=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665287"/>
            <a:ext cx="11887200" cy="1831975"/>
          </a:xfrm>
        </p:spPr>
        <p:txBody>
          <a:bodyPr/>
          <a:lstStyle/>
          <a:p>
            <a:r>
              <a:rPr lang="en-US" sz="7200" dirty="0" smtClean="0"/>
              <a:t>Key </a:t>
            </a:r>
            <a:r>
              <a:rPr lang="en-US" sz="7200" dirty="0"/>
              <a:t>Steps to Ensuring Adoption and Success </a:t>
            </a:r>
            <a:r>
              <a:rPr lang="en-US" sz="7200" dirty="0" smtClean="0"/>
              <a:t>with Enterprise Social</a:t>
            </a:r>
            <a:endParaRPr lang="en-US" sz="7200" dirty="0"/>
          </a:p>
        </p:txBody>
      </p:sp>
      <p:sp>
        <p:nvSpPr>
          <p:cNvPr id="3" name="TextBox 2"/>
          <p:cNvSpPr txBox="1"/>
          <p:nvPr/>
        </p:nvSpPr>
        <p:spPr>
          <a:xfrm>
            <a:off x="366141" y="4658856"/>
            <a:ext cx="5943535"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November 6, 2014</a:t>
            </a:r>
          </a:p>
          <a:p>
            <a:pPr>
              <a:lnSpc>
                <a:spcPct val="90000"/>
              </a:lnSpc>
              <a:spcAft>
                <a:spcPts val="600"/>
              </a:spcAft>
            </a:pPr>
            <a:r>
              <a:rPr lang="en-US" sz="2400" dirty="0" smtClean="0">
                <a:gradFill>
                  <a:gsLst>
                    <a:gs pos="2917">
                      <a:schemeClr val="tx1"/>
                    </a:gs>
                    <a:gs pos="30000">
                      <a:schemeClr val="tx1"/>
                    </a:gs>
                  </a:gsLst>
                  <a:lin ang="5400000" scaled="0"/>
                </a:gradFill>
              </a:rPr>
              <a:t>Sue Hanley</a:t>
            </a:r>
          </a:p>
          <a:p>
            <a:pPr>
              <a:lnSpc>
                <a:spcPct val="90000"/>
              </a:lnSpc>
              <a:spcAft>
                <a:spcPts val="600"/>
              </a:spcAft>
            </a:pPr>
            <a:r>
              <a:rPr lang="en-US" sz="2400" dirty="0" smtClean="0">
                <a:solidFill>
                  <a:schemeClr val="accent6">
                    <a:lumMod val="60000"/>
                    <a:lumOff val="40000"/>
                  </a:schemeClr>
                </a:solidFill>
                <a:hlinkClick r:id="rId3"/>
              </a:rPr>
              <a:t>www.susanhanley.com</a:t>
            </a:r>
            <a:endParaRPr lang="en-US" sz="2400" dirty="0" smtClean="0">
              <a:solidFill>
                <a:schemeClr val="accent6">
                  <a:lumMod val="60000"/>
                  <a:lumOff val="40000"/>
                </a:schemeClr>
              </a:solidFill>
            </a:endParaRPr>
          </a:p>
          <a:p>
            <a:pPr>
              <a:lnSpc>
                <a:spcPct val="90000"/>
              </a:lnSpc>
              <a:spcAft>
                <a:spcPts val="600"/>
              </a:spcAft>
            </a:pPr>
            <a:r>
              <a:rPr lang="en-US" sz="2400" dirty="0" smtClean="0">
                <a:gradFill>
                  <a:gsLst>
                    <a:gs pos="2917">
                      <a:schemeClr val="tx1"/>
                    </a:gs>
                    <a:gs pos="30000">
                      <a:schemeClr val="tx1"/>
                    </a:gs>
                  </a:gsLst>
                  <a:lin ang="5400000" scaled="0"/>
                </a:gradFill>
              </a:rPr>
              <a:t>sue@susanhanley.com</a:t>
            </a:r>
          </a:p>
        </p:txBody>
      </p:sp>
      <p:sp>
        <p:nvSpPr>
          <p:cNvPr id="9" name="Text Box 41"/>
          <p:cNvSpPr txBox="1">
            <a:spLocks noChangeArrowheads="1"/>
          </p:cNvSpPr>
          <p:nvPr/>
        </p:nvSpPr>
        <p:spPr bwMode="auto">
          <a:xfrm>
            <a:off x="622655" y="6619518"/>
            <a:ext cx="2120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300">
                <a:solidFill>
                  <a:srgbClr val="333333"/>
                </a:solidFill>
                <a:latin typeface="Arial" charset="0"/>
              </a:defRPr>
            </a:lvl1pPr>
            <a:lvl2pPr marL="742950" indent="-285750" eaLnBrk="0" hangingPunct="0">
              <a:defRPr sz="1300">
                <a:solidFill>
                  <a:srgbClr val="333333"/>
                </a:solidFill>
                <a:latin typeface="Arial" charset="0"/>
              </a:defRPr>
            </a:lvl2pPr>
            <a:lvl3pPr marL="1143000" indent="-228600" eaLnBrk="0" hangingPunct="0">
              <a:defRPr sz="1300">
                <a:solidFill>
                  <a:srgbClr val="333333"/>
                </a:solidFill>
                <a:latin typeface="Arial" charset="0"/>
              </a:defRPr>
            </a:lvl3pPr>
            <a:lvl4pPr marL="1600200" indent="-228600" eaLnBrk="0" hangingPunct="0">
              <a:defRPr sz="1300">
                <a:solidFill>
                  <a:srgbClr val="333333"/>
                </a:solidFill>
                <a:latin typeface="Arial" charset="0"/>
              </a:defRPr>
            </a:lvl4pPr>
            <a:lvl5pPr marL="2057400" indent="-228600" eaLnBrk="0" hangingPunct="0">
              <a:defRPr sz="1300">
                <a:solidFill>
                  <a:srgbClr val="333333"/>
                </a:solidFill>
                <a:latin typeface="Arial" charset="0"/>
              </a:defRPr>
            </a:lvl5pPr>
            <a:lvl6pPr marL="2514600" indent="-228600" algn="ctr" eaLnBrk="0" fontAlgn="base" hangingPunct="0">
              <a:spcBef>
                <a:spcPct val="50000"/>
              </a:spcBef>
              <a:spcAft>
                <a:spcPct val="0"/>
              </a:spcAft>
              <a:buClr>
                <a:schemeClr val="folHlink"/>
              </a:buClr>
              <a:defRPr sz="1300">
                <a:solidFill>
                  <a:srgbClr val="333333"/>
                </a:solidFill>
                <a:latin typeface="Arial" charset="0"/>
              </a:defRPr>
            </a:lvl6pPr>
            <a:lvl7pPr marL="2971800" indent="-228600" algn="ctr" eaLnBrk="0" fontAlgn="base" hangingPunct="0">
              <a:spcBef>
                <a:spcPct val="50000"/>
              </a:spcBef>
              <a:spcAft>
                <a:spcPct val="0"/>
              </a:spcAft>
              <a:buClr>
                <a:schemeClr val="folHlink"/>
              </a:buClr>
              <a:defRPr sz="1300">
                <a:solidFill>
                  <a:srgbClr val="333333"/>
                </a:solidFill>
                <a:latin typeface="Arial" charset="0"/>
              </a:defRPr>
            </a:lvl7pPr>
            <a:lvl8pPr marL="3429000" indent="-228600" algn="ctr" eaLnBrk="0" fontAlgn="base" hangingPunct="0">
              <a:spcBef>
                <a:spcPct val="50000"/>
              </a:spcBef>
              <a:spcAft>
                <a:spcPct val="0"/>
              </a:spcAft>
              <a:buClr>
                <a:schemeClr val="folHlink"/>
              </a:buClr>
              <a:defRPr sz="1300">
                <a:solidFill>
                  <a:srgbClr val="333333"/>
                </a:solidFill>
                <a:latin typeface="Arial" charset="0"/>
              </a:defRPr>
            </a:lvl8pPr>
            <a:lvl9pPr marL="3886200" indent="-228600" algn="ctr" eaLnBrk="0" fontAlgn="base" hangingPunct="0">
              <a:spcBef>
                <a:spcPct val="50000"/>
              </a:spcBef>
              <a:spcAft>
                <a:spcPct val="0"/>
              </a:spcAft>
              <a:buClr>
                <a:schemeClr val="folHlink"/>
              </a:buClr>
              <a:defRPr sz="1300">
                <a:solidFill>
                  <a:srgbClr val="333333"/>
                </a:solidFill>
                <a:latin typeface="Arial" charset="0"/>
              </a:defRPr>
            </a:lvl9pPr>
          </a:lstStyle>
          <a:p>
            <a:pPr eaLnBrk="1" hangingPunct="1"/>
            <a:r>
              <a:rPr lang="en-US" sz="1200" dirty="0">
                <a:solidFill>
                  <a:schemeClr val="tx1"/>
                </a:solidFill>
                <a:latin typeface="+mn-lt"/>
                <a:cs typeface="Arial" charset="0"/>
              </a:rPr>
              <a:t>©</a:t>
            </a:r>
            <a:r>
              <a:rPr lang="en-US" sz="1200" dirty="0" smtClean="0">
                <a:solidFill>
                  <a:schemeClr val="tx1"/>
                </a:solidFill>
                <a:latin typeface="+mn-lt"/>
              </a:rPr>
              <a:t>2014 SUSAN HANLEY LLC</a:t>
            </a:r>
            <a:endParaRPr lang="en-US" sz="1200" dirty="0">
              <a:solidFill>
                <a:schemeClr val="tx1"/>
              </a:solidFill>
              <a:latin typeface="+mn-lt"/>
            </a:endParaRPr>
          </a:p>
        </p:txBody>
      </p:sp>
      <p:pic>
        <p:nvPicPr>
          <p:cNvPr id="5" name="Picture 4"/>
          <p:cNvPicPr>
            <a:picLocks noChangeAspect="1"/>
          </p:cNvPicPr>
          <p:nvPr/>
        </p:nvPicPr>
        <p:blipFill>
          <a:blip r:embed="rId4"/>
          <a:stretch>
            <a:fillRect/>
          </a:stretch>
        </p:blipFill>
        <p:spPr>
          <a:xfrm>
            <a:off x="9997830" y="296897"/>
            <a:ext cx="2180952" cy="876190"/>
          </a:xfrm>
          <a:prstGeom prst="rect">
            <a:avLst/>
          </a:prstGeom>
        </p:spPr>
      </p:pic>
    </p:spTree>
    <p:extLst>
      <p:ext uri="{BB962C8B-B14F-4D97-AF65-F5344CB8AC3E}">
        <p14:creationId xmlns:p14="http://schemas.microsoft.com/office/powerpoint/2010/main" val="21818102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540" y="6487091"/>
            <a:ext cx="2830935" cy="351527"/>
          </a:xfrm>
          <a:prstGeom prst="rect">
            <a:avLst/>
          </a:prstGeom>
        </p:spPr>
        <p:txBody>
          <a:bodyPr/>
          <a:lstStyle/>
          <a:p>
            <a:fld id="{EA7C8D44-3667-46F6-9772-CC52308E2A7F}" type="slidenum">
              <a:rPr kumimoji="0" lang="en-US" smtClean="0"/>
              <a:pPr/>
              <a:t>10</a:t>
            </a:fld>
            <a:endParaRPr kumimoji="0"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3620" y="991"/>
            <a:ext cx="7332855" cy="6993534"/>
          </a:xfrm>
          <a:prstGeom prst="rect">
            <a:avLst/>
          </a:prstGeom>
        </p:spPr>
      </p:pic>
      <p:sp>
        <p:nvSpPr>
          <p:cNvPr id="6" name="Rectangle 5"/>
          <p:cNvSpPr/>
          <p:nvPr/>
        </p:nvSpPr>
        <p:spPr>
          <a:xfrm>
            <a:off x="1764" y="497"/>
            <a:ext cx="5111700" cy="6993533"/>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#2 Understand your culture</a:t>
            </a:r>
          </a:p>
        </p:txBody>
      </p:sp>
      <p:grpSp>
        <p:nvGrpSpPr>
          <p:cNvPr id="8" name="Group 7"/>
          <p:cNvGrpSpPr/>
          <p:nvPr/>
        </p:nvGrpSpPr>
        <p:grpSpPr>
          <a:xfrm>
            <a:off x="218057" y="1004767"/>
            <a:ext cx="11470003" cy="5832147"/>
            <a:chOff x="-4969499" y="984808"/>
            <a:chExt cx="11247717" cy="5719121"/>
          </a:xfrm>
        </p:grpSpPr>
        <p:sp>
          <p:nvSpPr>
            <p:cNvPr id="7" name="Rectangle 6"/>
            <p:cNvSpPr/>
            <p:nvPr/>
          </p:nvSpPr>
          <p:spPr>
            <a:xfrm>
              <a:off x="563218" y="984808"/>
              <a:ext cx="5715000" cy="4572000"/>
            </a:xfrm>
            <a:prstGeom prst="rect">
              <a:avLst/>
            </a:prstGeom>
            <a:solidFill>
              <a:srgbClr val="FE62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a:t>
              </a:r>
              <a:r>
                <a:rPr lang="en-US" sz="4080" i="1" dirty="0">
                  <a:latin typeface="+mj-lt"/>
                </a:rPr>
                <a:t>The greatest benefits will be realized by organizations that have or can develop open, non-hierarchical, knowledge sharing cultures.”</a:t>
              </a:r>
            </a:p>
          </p:txBody>
        </p:sp>
        <p:sp>
          <p:nvSpPr>
            <p:cNvPr id="4" name="Rectangle 3"/>
            <p:cNvSpPr/>
            <p:nvPr/>
          </p:nvSpPr>
          <p:spPr>
            <a:xfrm>
              <a:off x="-4969499" y="5782271"/>
              <a:ext cx="4588436" cy="921658"/>
            </a:xfrm>
            <a:prstGeom prst="rect">
              <a:avLst/>
            </a:prstGeom>
          </p:spPr>
          <p:txBody>
            <a:bodyPr wrap="square">
              <a:spAutoFit/>
            </a:bodyPr>
            <a:lstStyle/>
            <a:p>
              <a:r>
                <a:rPr lang="en-US" sz="1836" dirty="0">
                  <a:solidFill>
                    <a:schemeClr val="bg1"/>
                  </a:solidFill>
                  <a:latin typeface="+mj-lt"/>
                </a:rPr>
                <a:t>McKinsey Global Initiative: “The social economy: Unlocking value and productivity through social technologies,” July 2012.</a:t>
              </a:r>
            </a:p>
          </p:txBody>
        </p:sp>
      </p:grpSp>
    </p:spTree>
    <p:extLst>
      <p:ext uri="{BB962C8B-B14F-4D97-AF65-F5344CB8AC3E}">
        <p14:creationId xmlns:p14="http://schemas.microsoft.com/office/powerpoint/2010/main" val="26804313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99" dirty="0"/>
              <a:t>Case Study: Aligning and creating the right culture </a:t>
            </a:r>
          </a:p>
        </p:txBody>
      </p:sp>
      <p:sp>
        <p:nvSpPr>
          <p:cNvPr id="6" name="Text Placeholder 5"/>
          <p:cNvSpPr>
            <a:spLocks noGrp="1"/>
          </p:cNvSpPr>
          <p:nvPr>
            <p:ph type="body" sz="quarter" idx="10"/>
          </p:nvPr>
        </p:nvSpPr>
        <p:spPr>
          <a:xfrm>
            <a:off x="772871" y="1211287"/>
            <a:ext cx="5485621" cy="5785378"/>
          </a:xfrm>
        </p:spPr>
        <p:txBody>
          <a:bodyPr/>
          <a:lstStyle/>
          <a:p>
            <a:r>
              <a:rPr lang="en-US" dirty="0" smtClean="0"/>
              <a:t>Organizational Goals</a:t>
            </a:r>
          </a:p>
          <a:p>
            <a:r>
              <a:rPr lang="en-US" b="1" dirty="0">
                <a:solidFill>
                  <a:srgbClr val="000000"/>
                </a:solidFill>
              </a:rPr>
              <a:t>Minimize cost and risk of reinventing the wheel</a:t>
            </a:r>
            <a:r>
              <a:rPr lang="en-US" dirty="0">
                <a:solidFill>
                  <a:srgbClr val="000000"/>
                </a:solidFill>
              </a:rPr>
              <a:t> in a global organization</a:t>
            </a:r>
          </a:p>
          <a:p>
            <a:r>
              <a:rPr lang="en-US" b="1" dirty="0">
                <a:solidFill>
                  <a:srgbClr val="000000"/>
                </a:solidFill>
              </a:rPr>
              <a:t>Build inventory of best practices </a:t>
            </a:r>
            <a:r>
              <a:rPr lang="en-US" dirty="0">
                <a:solidFill>
                  <a:srgbClr val="000000"/>
                </a:solidFill>
              </a:rPr>
              <a:t>and expertise on core topics</a:t>
            </a:r>
          </a:p>
          <a:p>
            <a:r>
              <a:rPr lang="en-US" b="1" dirty="0">
                <a:solidFill>
                  <a:srgbClr val="000000"/>
                </a:solidFill>
              </a:rPr>
              <a:t>Leverage expertise </a:t>
            </a:r>
            <a:r>
              <a:rPr lang="en-US" dirty="0">
                <a:solidFill>
                  <a:srgbClr val="000000"/>
                </a:solidFill>
              </a:rPr>
              <a:t>across the globe</a:t>
            </a:r>
          </a:p>
          <a:p>
            <a:endParaRPr lang="en-US" dirty="0"/>
          </a:p>
        </p:txBody>
      </p:sp>
      <p:sp>
        <p:nvSpPr>
          <p:cNvPr id="7" name="Text Placeholder 6"/>
          <p:cNvSpPr>
            <a:spLocks noGrp="1"/>
          </p:cNvSpPr>
          <p:nvPr>
            <p:ph type="body" sz="quarter" idx="11"/>
          </p:nvPr>
        </p:nvSpPr>
        <p:spPr>
          <a:xfrm>
            <a:off x="6706462" y="1211287"/>
            <a:ext cx="5485621" cy="3483537"/>
          </a:xfrm>
        </p:spPr>
        <p:txBody>
          <a:bodyPr/>
          <a:lstStyle/>
          <a:p>
            <a:r>
              <a:rPr lang="en-US" dirty="0" smtClean="0"/>
              <a:t>Solution</a:t>
            </a:r>
          </a:p>
          <a:p>
            <a:r>
              <a:rPr lang="en-US" dirty="0">
                <a:solidFill>
                  <a:srgbClr val="000000"/>
                </a:solidFill>
              </a:rPr>
              <a:t>Topic-focused Communities of Practice with SharePoint 2010</a:t>
            </a:r>
          </a:p>
          <a:p>
            <a:r>
              <a:rPr lang="en-US" dirty="0">
                <a:solidFill>
                  <a:srgbClr val="000000"/>
                </a:solidFill>
              </a:rPr>
              <a:t>Moving to SharePoint </a:t>
            </a:r>
            <a:r>
              <a:rPr lang="en-US" dirty="0" smtClean="0">
                <a:solidFill>
                  <a:srgbClr val="000000"/>
                </a:solidFill>
              </a:rPr>
              <a:t>2013/Yammer</a:t>
            </a:r>
            <a:endParaRPr lang="en-US" dirty="0">
              <a:solidFill>
                <a:srgbClr val="000000"/>
              </a:solidFill>
            </a:endParaRPr>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185" y="5417209"/>
            <a:ext cx="2548042" cy="121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6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951020" y="6487091"/>
            <a:ext cx="2830935" cy="351527"/>
          </a:xfrm>
          <a:prstGeom prst="rect">
            <a:avLst/>
          </a:prstGeom>
        </p:spPr>
        <p:txBody>
          <a:bodyPr/>
          <a:lstStyle/>
          <a:p>
            <a:fld id="{EA7C8D44-3667-46F6-9772-CC52308E2A7F}" type="slidenum">
              <a:rPr kumimoji="0" lang="en-US" smtClean="0"/>
              <a:pPr/>
              <a:t>12</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479" y="314333"/>
            <a:ext cx="11846930" cy="6493203"/>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22432" y="314333"/>
            <a:ext cx="2548042" cy="121791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575659" y="1929111"/>
            <a:ext cx="5050885" cy="2267505"/>
            <a:chOff x="6575659" y="1929111"/>
            <a:chExt cx="5050885" cy="2267505"/>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5659" y="2875616"/>
              <a:ext cx="483952" cy="929207"/>
            </a:xfrm>
            <a:prstGeom prst="rect">
              <a:avLst/>
            </a:prstGeom>
          </p:spPr>
        </p:pic>
        <p:grpSp>
          <p:nvGrpSpPr>
            <p:cNvPr id="8" name="Group 7"/>
            <p:cNvGrpSpPr/>
            <p:nvPr/>
          </p:nvGrpSpPr>
          <p:grpSpPr>
            <a:xfrm>
              <a:off x="8285189" y="1929111"/>
              <a:ext cx="3341355" cy="2267505"/>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grpSp>
        <p:nvGrpSpPr>
          <p:cNvPr id="14" name="Group 13"/>
          <p:cNvGrpSpPr/>
          <p:nvPr/>
        </p:nvGrpSpPr>
        <p:grpSpPr>
          <a:xfrm flipH="1">
            <a:off x="1750429" y="4395349"/>
            <a:ext cx="4454516" cy="2267505"/>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3700939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479" y="314333"/>
            <a:ext cx="11846930" cy="6493203"/>
          </a:xfrm>
          <a:prstGeom prst="rect">
            <a:avLst/>
          </a:prstGeom>
          <a:solidFill>
            <a:schemeClr val="bg1"/>
          </a:solidFill>
        </p:spPr>
      </p:pic>
      <p:pic>
        <p:nvPicPr>
          <p:cNvPr id="31"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22432" y="314333"/>
            <a:ext cx="2548042" cy="121791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287134" y="2046312"/>
            <a:ext cx="7421777" cy="3952650"/>
            <a:chOff x="2578471" y="1870163"/>
            <a:chExt cx="7277945" cy="3876049"/>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2818409" y="131618"/>
            <a:ext cx="5659079" cy="3671619"/>
            <a:chOff x="-1128743" y="-2645769"/>
            <a:chExt cx="5549407" cy="3600464"/>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4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530027" y="5504579"/>
            <a:ext cx="7346432" cy="1135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494" tIns="93247" rIns="186494" bIns="93247" rtlCol="0" anchor="t" anchorCtr="0"/>
          <a:lstStyle/>
          <a:p>
            <a:r>
              <a:rPr lang="en-US" sz="2856" dirty="0">
                <a:latin typeface="+mj-lt"/>
              </a:rPr>
              <a:t>Benefit: Solutions offset the </a:t>
            </a:r>
            <a:r>
              <a:rPr lang="en-US" sz="2856" b="1" dirty="0">
                <a:latin typeface="+mj-lt"/>
              </a:rPr>
              <a:t>risk of losing $120,000 </a:t>
            </a:r>
            <a:r>
              <a:rPr lang="en-US" sz="2856" dirty="0">
                <a:latin typeface="+mj-lt"/>
              </a:rPr>
              <a:t>of pre-commercial seed value.</a:t>
            </a:r>
          </a:p>
          <a:p>
            <a:endParaRPr lang="en-US" sz="2856" dirty="0">
              <a:latin typeface="+mj-lt"/>
            </a:endParaRPr>
          </a:p>
        </p:txBody>
      </p:sp>
      <p:cxnSp>
        <p:nvCxnSpPr>
          <p:cNvPr id="29" name="Straight Connector 28"/>
          <p:cNvCxnSpPr/>
          <p:nvPr/>
        </p:nvCxnSpPr>
        <p:spPr>
          <a:xfrm flipV="1">
            <a:off x="3692164" y="4902177"/>
            <a:ext cx="381362" cy="546956"/>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59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479" y="314333"/>
            <a:ext cx="11846930" cy="6493203"/>
          </a:xfrm>
          <a:prstGeom prst="rect">
            <a:avLst/>
          </a:prstGeom>
          <a:solidFill>
            <a:schemeClr val="bg1"/>
          </a:solidFill>
        </p:spPr>
      </p:pic>
      <p:pic>
        <p:nvPicPr>
          <p:cNvPr id="12"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22432" y="314333"/>
            <a:ext cx="2548042" cy="121791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843362" y="2117020"/>
            <a:ext cx="4589673" cy="4698745"/>
            <a:chOff x="2019299" y="2121232"/>
            <a:chExt cx="4500726" cy="4607685"/>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775897" y="2631893"/>
            <a:ext cx="5050884" cy="41756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47" bIns="93247" rtlCol="0" anchor="t" anchorCtr="0"/>
          <a:lstStyle/>
          <a:p>
            <a:pPr marL="291380" indent="-291380">
              <a:buFont typeface="Arial" panose="020B0604020202020204" pitchFamily="34" charset="0"/>
              <a:buChar char="•"/>
            </a:pPr>
            <a:r>
              <a:rPr lang="en-US" sz="2856" dirty="0">
                <a:latin typeface="+mj-lt"/>
              </a:rPr>
              <a:t>Senior manager’s email made it not only safe to ask questions – but admirable.</a:t>
            </a:r>
          </a:p>
          <a:p>
            <a:pPr marL="291380" indent="-291380">
              <a:buFont typeface="Arial" panose="020B0604020202020204" pitchFamily="34" charset="0"/>
              <a:buChar char="•"/>
            </a:pPr>
            <a:r>
              <a:rPr lang="en-US" sz="2856" dirty="0">
                <a:latin typeface="+mj-lt"/>
              </a:rPr>
              <a:t>Community became one of the busiest in the company.</a:t>
            </a:r>
          </a:p>
          <a:p>
            <a:pPr marL="291380" indent="-291380">
              <a:buFont typeface="Arial" panose="020B0604020202020204" pitchFamily="34" charset="0"/>
              <a:buChar char="•"/>
            </a:pPr>
            <a:r>
              <a:rPr lang="en-US" sz="2856" dirty="0">
                <a:latin typeface="+mj-lt"/>
              </a:rPr>
              <a:t>Other communities follow the lead – taking a cue from what worked and what was recognized and valued.</a:t>
            </a:r>
          </a:p>
          <a:p>
            <a:pPr marL="291380" indent="-291380">
              <a:buFont typeface="Arial" panose="020B0604020202020204" pitchFamily="34" charset="0"/>
              <a:buChar char="•"/>
            </a:pPr>
            <a:endParaRPr lang="en-US" sz="2856" dirty="0">
              <a:latin typeface="+mj-lt"/>
            </a:endParaRPr>
          </a:p>
        </p:txBody>
      </p:sp>
    </p:spTree>
    <p:extLst>
      <p:ext uri="{BB962C8B-B14F-4D97-AF65-F5344CB8AC3E}">
        <p14:creationId xmlns:p14="http://schemas.microsoft.com/office/powerpoint/2010/main" val="4233171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3411" y="1520859"/>
            <a:ext cx="3476562" cy="4738733"/>
            <a:chOff x="533400" y="1066800"/>
            <a:chExt cx="3409188" cy="464689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133600"/>
              <a:ext cx="3409188" cy="3580097"/>
            </a:xfrm>
            <a:prstGeom prst="rect">
              <a:avLst/>
            </a:prstGeom>
          </p:spPr>
        </p:pic>
        <p:sp>
          <p:nvSpPr>
            <p:cNvPr id="4" name="Rectangle 3"/>
            <p:cNvSpPr/>
            <p:nvPr/>
          </p:nvSpPr>
          <p:spPr>
            <a:xfrm>
              <a:off x="533400" y="1066800"/>
              <a:ext cx="3409188" cy="1066800"/>
            </a:xfrm>
            <a:prstGeom prst="rect">
              <a:avLst/>
            </a:prstGeom>
            <a:solidFill>
              <a:srgbClr val="F93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latin typeface="+mj-lt"/>
                </a:rPr>
                <a:t>Do you have a hero culture?</a:t>
              </a:r>
            </a:p>
          </p:txBody>
        </p:sp>
      </p:grpSp>
      <p:sp>
        <p:nvSpPr>
          <p:cNvPr id="7" name="AutoShape 4" descr="data:image/jpeg;base64,/9j/4AAQSkZJRgABAQAAAQABAAD/2wCEAAkGBhQSERUUExQUFRUVFBcUFBUXFBUXFBcUFBQVFRgUFBQXHCYeFxojGRcVHy8gIycpLCwsFR4xNTAqNSYrLCkBCQoKDgwOGg8PGiwcHyQsKSwsLCwsKSksKSwsLCwpLCwsLCwsLCwpKSwpLCwsLCwpKSkpLCwpKSwpLCksKSwsLP/AABEIARMAtwMBIgACEQEDEQH/xAAcAAABBQEBAQAAAAAAAAAAAAAFAAEDBAYCBwj/xABAEAABAwEFBQQIAwcDBQAAAAABAAIDEQQFEiExBhNBUXEiYYGRMjOhsbLB0fBCUnIUI2JzkuHxBySCFRY0U6L/xAAaAQADAQEBAQAAAAAAAAAAAAABAgMABAUG/8QAJxEAAgICAgEEAgIDAAAAAAAAAAECEQMxEiFBEzJRYULRIvCBkaH/2gAMAwEAAhEDEQA/AMGSkEmrui8s+iOSmqu1yQsE5T1SooLbLhblqTQfNFK3QsnxVk8UeM5aDU/JG7JFlyQqwZBrfE+OiNx5ZJJPwc6bl2wjZW8kUhYh9iARSMLIDLURVqMZKtCFcianQrEY1w9is4VG9qYCYGvK7mvBqKimf9u9Yi97s3Tv4T6J+XVekyNQG97Bia5tK4h2c6drqg0FScHZg0l25pBodRkeqZIdpGHJ07gmoiYaqaqcpkQDVSSTrAEumlR0XTFqMmdgpgmqmKAR3KjaTWRo5D3n+yuOQ5z6ynuoFSCOfO+qDdl1B5lGI0Gg0CLtNQudmQXsZRaEZIHYnUojcL8kUBlqByvRIdCaK9E9UQjLGJO5RBLEmFo4cFTtkVW94zV0qCYarBZ51f8AFhmd35+aHI9tVHmDThTyKzocko6cT/ijopUXONPiWKiISKdcFYA6SaidYxyUzEiV01EXyJySdclYYchDhTeE949gV9+hVCMdpPDyc2Z6QYhOSMWTOiAxPojN1TKDXYz0F7LHzRWx8lRgjyBVuN9M0RLsJtjzUzSuIZARVOJFQBZYV0WqvFNkpROiKO4KrLxVgyBU5nIBMttDDjaeYOX396LK4Vv7RZQXZ0pr7fcsXekrXSvLBRpdkPvzQeyuB9NFQhNRdFchyBccBMUiUljDVSXJSRoFioumFcFJpRB5JAVy4piVyVkjNnSjbFUrsJ3TYSKDUfJYSatDsVywWst4e1U4z7UUsllyFdEjAwtZre9wyBJHRL/qDgaEt7wHAn3qk27nSEg1w8ADl5cUTu+5900jEKGuVMqnUgE0qckyja7ISbT6JrFfOYboe/kjQJJqPFYu1WIhwoa0+tQtrc2cYrySrdFHqyhbrS5oNP7oPFfby4jtZUrkOOQ41WntV3h3PWv+VBBcrAa0NeqdR+Sbb8FKKZzhVpxDjSuR7+SvwVw56qb/AKc0HIZqSRtGpaocGXhJhikfyaadTl7ysC9be/HYbM8n8TmtH9VfcCsQ5C7ZbHGkc1XJXRCYBEoc1TgpEJqIgHqkuaJ1jWcpqpFMmEOkxK7jiLjRoJRGzXC8+ll7SsBySBgKRs+MdM0ekudrRp46oWJQ0lrjQHjw/wAJW34EWRPohiFCOq0dicCBVZ4ihyIPQ1RO7Z6ZJGx6s0sNnpopXtyUVjtAoo7wvARtPOmS1icLZTtMWa0Oz8vZWYDS5tcRJ11+S0Wz/oox2GS6CwdTUqVjQVVnaCDi0QqwXqWOwOPQ9yblTF42jQbtVrUMiF1+3AhV5JcRoNSi6FSa2BdsnAQsHEuyHcGn6+1YcrZX7szaHkvrj5AZUHIBZa03e9npNI6hK01stjnFqkyqSmDl0WqMhFFWOXJqpAJ6LCiokkksEaKIuNGipK0N3bJOdm8+A+ZR257kZENM+JOqMsjVEjgnmfgFWa5WsFAKUUpsnJEgxRTxkaI0QtsEWqy1Cxt92ai9ALqrP3/YatJAU38lIvwZexR1Z0KIWdtCobHF2XgaihHgrtkoaEZ8fBSls68b6CUMuEZqnaZcVQUWZAHx14hAbwsrxUsIryIqD80NlERxtkaeyT04UWiui8SwUIQe6LQ1wpK8RvpoRRpNaZOOR4LURXZGD65lNdW/XROkxJzWmWTPjzPkhVvs9TUahTWl9ezAXPNPSyDG5HOtO1nTLv1UkF3OA7by48dAB0AWfZo/JFYZCctCi11Wcuf0zUENmDSe/wCiN3PDQV56dAmgrZLLKkWA3mobTdbJBRzQeo+atu1UwGS6Thsxd5bCxuruzhPI5hY+9dnJYTm3LmMwvY90oprC1woQleNPRaGeUfs8KLSNUxXqF77CxvqWdk92nksNe+z0kJzGXPgpOLWzshmjMEApJy1JAserxxVUzm0yTRVCsGOqueQRdFy4KQCi51WMDLXFhOIeKr2mEOHcUVtEVRRDI/yngaKbVDpmVZBu5y06H3HL6KlGDBaDEfRdVzPHMj3o/tFZMhIOGvQqrfV2GeBkzPTaK+I19oSVdospVTLV32ijSFHaGVr96odYbXjbiGujhxDhwRSzuDsio/R1faILPACcwidigjH4R5BVxBR1ESstj96ZDWXmPB9EUCmIyXEcNF1K7KicmzmyxF7w0cTT+60ZjDQANAq1x2LCC4+kQaDu5q1MVeMeMbOLJPlKjgZlTqGzhWE6JMVVzVM9yjxVWsB24qCexteKEAhWWjJOAiY8+2m2K/HCKc2/RMt9LFVJTeNMtHPJKgQxqnYKIbYrdXXl7kTqHURJhOPZmR7Q4FlHAEVJrmOirW3ZqWJhe4swt1oSTmQNKd62N1epj/Q33BQbQNrZ5B3D4mq3BVZLm7owThUITecRYcXDR31RjDRR2qzh7SOa52rRZdMFy2cSR05hCtmhQywO1aat7wciRz4eaLXbUVYdWmngqV83cQ4Sx1D251GqT7H+ipaNlsT95G7dvPpClY3U5t1FdVUtcJhcA6gLtOR6H5I5HbHSNBBwvFD/AAu7nNVW/Iv2iBzQKSjtNByqRqGk5Goqg4qRSE5RdMqWeepFfNFo7WFjrstpbVklWubwcCD5FXmXmDoQo6OzZq/24UVy7IN4Q46a+CG3bdBeA59cOobTNx7+TVpbMwgU492g7leEXtnJlyeEW4miteXuUEz+2rMQyVSf0laTOaJYs4opseS1ViYN2zIeg33BVr9AEDurfiCpwpE+VsyssiVnKrzOVizDJSWyj0WQnJTNUcklE4p1iSXLU6xjJiz8QiNjmJblwUNmaHAc/sKdtmLHVGhU0MEWXjJTKR4poA5wGXClV0+2SOFC95B1Bc4jyKO2DZuJ8bHnFVzWk9rKpHRNelxxxxOeMVQBSp7wFTi6sTkrM29lVGGqbCR3j2opduz7paOJwt4c3DmBw6pEmx26MvarLheJB0d8ipZIahb5mzkAFC3F+on3DJdHZ+D/ANY8CR80/pMX1EeWy2HAajRdRio5reXhse0tO6JH8LjUHuDtR4rGGylri0ggtJHfUKUoOLHUkys+72SDtsa6mlQPZyUthuKFpxtiYHcDStO8DgrlkgJcGgEkkUHetfd+yjQBvCa/laaDoTx8EYwsznXkzrI6jxVprdFq23JCPwD2n5ppLjiP4adCf8K3pslzRmtAqEp7SPXldBjbib2m8eY6/VZ+X0lOSopHs31h9Uz9DfhCqbQ+od1b8QVuxerZ+hvwhU9o/wDx39W/EF0P2kF7jFk1KIQjJDbLmStbdlyB0Yc+tTmBWlB3rngrLTdAmqovnAJc40GgWtkuOIAk4gNScXBYTaBzcQayoaCSKmpocqn2laacUHHUnQUhmDtDVJD7BUU7/okgmNKNMA2S0lhHJaKzWkOAP33IDGwPbUa/ZUlnlLD3JU6Aer3Z6mP9DfcFDforA/oPiC6uV1bPCecbPhC5vz1D/D4guv8AE5/JmbmsOOVrToKl3RvDxy81tAFjbBeBidiaASRTPlXqr52jk4NZ5O+qnCSSHkm2FLzvpkORq52uEcBzJ4Krd+07JJN2WljjSmYIJPCvArP2+YyFzyO0eA7hlTyVOxscbRGWgnStATSjgammiV5HYVBUejLIbY2ECRsg/EKO6tpQ+Rp4LXoHtSyrGdT7lWauIkHTKmx9iBDpTqOw3u4k+0DzWnQzZyLDZ29XH/6KuW00jfTXA74StHqIJdsqz37G00zdTkBTzJzU9jvFkvonMag5HqsiFcu2cMka4mgFa9CDy8Eim7GcVRqyK6rCXrZd3M5vAZt6HMfTwWuN9Rfn/wDl30WX2jtbHzBzDUYACaEZgnn3ELZKaDjtM19h9Uz9DfhCpbTH/bP6t+IK7YT+6Z+hvwhUdpoi6zlrRUucxoHWRqo/aIvcANmbt3jqn0Rme/kFtFVu2wiGNrBw1PM8SmvS1mOJzgKkacgSaVPcEIrigyfJgnaS9NY2nIZyH2hvzPgsNvd5IT31+iv3tbcLDnVzq+JOpVC72UAK5ckrZ2YY0rCEYOIDuSUlmOZPgkihZvsz93vARLdg+Pv+6IRY3ZjvzRdvDqPbkgibPR7lFLPF/LZ8IXN+GkD+g+IKS6PURfy2/CFxfXqH+HxBdf4kPJkDQ6cFbsVgfIaNGXFx9EeKa7bp3ktBk0Zu+g6rYxxhoAAoBoFKML7KSlQMs2z7G5u7R8h5Ii1jWDIBo7qAKhel8bvstGJ3Hk3rzPcs/a5HTFuMk0exw5Ah4OQ4J3JR0Ik3s2aB7UOo2P8AUfhRxANrh+7YeTq+FEZ+0ENhG5PUN8fiKmvD1Un6HfCVXuA/7dn/AC+JysXj6mT+W74SivaZ7MaxylaVSjkV6zRlxAaKk6Bc6LMaTRC5RmtC+6ZfyHzb9UEvGyPjcA8YSc6VByzHDotJMMWbuweqj/Q34QrCr2D1Uf6G/CFO5wAqcgMye5dK0c72Oo7RCHtc06OBB8Vl7v2mMttoD+6NY2DhXUPPeSKdCFrEFJSC00eNX64skLHek0lp614KazP7I10Wi2z2bDrRvakB4FaD8baN9ow+1CnXS4DKhoOi4JY5KTPQhkjxSImWgjQ0TrjdEapIWx6TAlgfib0WgsuQoVkLvnoacD9lauwS4m96pFnLJHplzj9xF/Lb8IUd/Glnf0HxBS3R6iL+W34Qor/P+3f0HxNXZ+JzeStsuaxudxx08gPqjKzeylqAxRnIntt8qOA8gtItDRpbMRjOJ2LXEa9aq1YrM57wGjQgnkADxWjmu2NxxOaCeJzFetNV0XMibwaK0AHEn3pFD5Gc/gsINtK2rGjvPuRlB9pPRZ+o+5PLQsdj7MSVgA4tc5p86/NErVFiY5oyxNIr1BCy9z3kIZSHZMkpU8nDQ9FrAUIO1QZKmecTB0by17S1w1B+XMI/s3Z3OeH0OFtc+BNKUHNahzAdRVOlWOmFztCWL2vmrNT8rWg9SSfmFrbZa2xtLnHoOJPILz69py5znHUmqGV9UHGu7PQLu9VH/Lb8IQzbKYtschHHCP6ntFPaiV2epj/ls+EKjtTZ8dmc3+Jh8ntPyTy9oi9xgbCzDhzIIoR1GYPVen2O0iRjXjRwB/t5rz1915ZEkrT7H2k4HRu1Yaj9Lvoa+alj6dFMnasJX3ZccR5t7Q8NfZVZYDy9pW3IWSttmwSObyOXQ5j2Kk15FiyhabGH669ySsJKLimVU2jyWJ+E5dVqLrfVtQcxn4LH2WerQeWR6c17FsPspAbLDMWuc57A5wLjhqf4eXcpY4uTofI6RqbnH7iKv/rZ8IUd/wD/AI7+g+JqvgIXtHMBDhJzeQB4HET7B5rtfSOVdsyLSRQgkEGoI1r3I3Ytp5KUcGu79D40yWLva0uZO128cIwGAhjmEsc55FZYzm5jsmgjRNC54tjwJZMLWtfhJGGr3SAigGgAFB3cVyqTWjqeO1Zt59pZODWN78yUNdaXvdVziT96clkNm74kcSZXvc0QiR2MtOeJ3aZTPDhaRnxC5sd/yGx2gmQmRrRI12hbvIw7CMvwuDh4LOd7G9BptL6/6ehm/wCWn4a/p/uqVovmSUBr8ORrkKd3PvWUt9ueJjikka1jbOQGNDmkyveDvWmlQcIbWuVVFab2lE0jG4sItFmbiDm0a12DEyhzOKp0CLmKsP8Af9fs0dr0ryK6st9TxerNW/lcKt8OI8Cgcj3C3Fm9kwYBJgqMFS5wIph9GlMvarV/yPa2ERF4L5g0iNzWvcN3IaBz8hmAc+S1+TcO0gu7/UKRuRhYT3OcPZQrh+3kzhlGxn9Tj4aBZG+5HttAa0vrghAJLMON8rml01RnUCmXHkrVqtTxaHUe7Cy0WeIMywFkzauxClSc8jwol5y+RvRQbN4Pl7T3EnmeHcBw8EnWcP1Ky16XhKx1oYHuFXu3R/IIWl8gH/HD5rVWaEujGZBLRmNRVuoPAop2CUOKTDcd8ysY1rcNGgNGXACnNRWm95JGlr8NDTQcjXmsWLbKyyWh+9lc9sjmNLi00Ec+AYchmRr8l3bLzlMdrPbjc2aFrG4mFzA7dAta4VbniP8AUm5gWHv/AD+v2aqM1XdnndG8uZQGlMxUH7yVO7mEMaHY68d45rnip0c5vZPggVzXi9z+1JITIyZ2Atbu/wB3MWDduGbcIoCKGuJbkKoXZsI9o5q5ln9P91BbrY6Q4iBWgGWVRX36rJXPbXyGAOe7t2MvcaiuMyNbjGXpAEojs49xZIXySSHeyMGMggNjkc0UoBmRSvTgsp30GWLj2Fw+oBGadV2voXDhkQBwB4eYJ8UkxM8Wuy0UOehyK9y2T2vskNjhjfOxrmRgOaQ6oOfcvn1klCjtktYc0Hlr0UVJwdotKKmqPcL1/wBRrLDHjYXS10wNIHi51AB5rGW3ap1pfjLgODWjRo5Dn3lZy7ZxTA7NrtOWajt9zuYKxHLUA/IoTySkPihCO9mhkjY9zXuaC5vouIBIoaj2qxHKMRdQYiAC4akAmgPmfNY6xX0+uHCa8uXijMEjzmaKXMs4BdlmjphwNpgMdKfgJqW9Kq/HZWuriY1wcwRmo1YK0aRyzKERzonYrWOKpGSZKcGuzu84YnEF0TXPaAGktBIFagA9VyGwtoZAwbyRlC6gxyj0KV1dll0TPdifRZ/bK0je2KIHtftkLw0a4WF2J1OQqM+9UXbIttIOXtGyKXfPcxgoAXuIaAK5AuOQzPtRpkLXhjiA7CQ9h1oaEBwPQnPvWO25fvhZrOI3SmWbE6NpaHOihYXuFXEAZlmvJXbimfLcxbQ71tmms5b+LeRMfDh69keadR8k3JhTeWW0l5jdDMQAyTA5r6AEuaHYTzqQo5jZmyOkkMO8iwBznObiYX+rDqnImuVeeSD7CW2yyGJsMdZY7DCyaVtQwEEAwPGQ3mIF2lacUEvcGO9pp30NmhnsZnaeBfZ3Mjn7xG41/wCSbirNzaRv22KNxOKNpJL61Aqd4A1/9QAB6KSyXjD+7DJIzvMW6Ae04wz0sFD2sPGmi7LaGq8lt+9gktErQaXZM7dAaFttmkcfJj2oRRpNnptpFmMBkxQ7gkuc/E3dEl+bi6tPT9qis5s9ojeWGKVj3DeFpa9rntDaYi00qBh9iA7T2HcXCYtDHBA05fiEsJcafqqVo9lrXHLDVksM1HkOkhi3TC6oNN3wIaWrcVsym0S3Q6Ldjc4N3U4cBBbUOIdQjL0q1UbJLHHPhBgZaH1OHEwSuxZ+jWudK9+qz3+m14xOswgbI0zRumc+MVxNabQ+hOWnab5qkLZZ2Wy0xzx7yaS3QPgYARJQRswStdl2GkEnOmqyj4NyZrW2KCB1QI43SOwDRpe7N2FvM6mgT3dNHR27LCA9wdhIIEle2DT8VTmg23Ae59hETgx5tgwuc3GAd1JmW1FelQq2w2IRTh5DnC22nEQMIJxipArkCeCFUrDyb2HrdasLuOYHzSU26qalJK7DR4SYySrtgjIIoaDmVHLknY7IKTbo6scU2HLJLQ4QSa8KZBaOF3ZFSdNKrEWC2UkC1Mdvy0UXaOhwXgnkiGoXcLyPFQxygqRoSgosCVWmP5KlErTAsAv2a0Bpq5S2eISOxNcD3VVJrK8/NQ2VhhnaR6LzQivHmqxl8kJw8otf90xNl3Pb3mLDTCNf2j9npXF+btfpz7ldk2oaxmMMkeBObOQ0MrvBIIx6TwMJeQAa8c6KQbLQGbfkHHvd9qKY9zutKaU7VPzZ9ymds7EWFnaobR+0mjhXeb0TU09HEBly4rrpHHZCdpYhaBASd4Xtbh7Or4XTYqVqWhrCCaakBX7Vb2xmNpDiZZN02n5sD3556UY72Kg7ZqLfb7tF+Nsmo1ZC+EDStMLzlzorVrusSOieS4bp5e0AjCXljmAuyqaBzqUI1zqsEoN2thLJnlsgEDDIatb24xJJEXx9rTHE8drCcq0oV1NtbA1oeXEsdaXWYPGEtMjcXaqDTAcNA7vCr/8AaLA2ZvbLZmlh7Y7LDJJLhjyyGOR5zqc+QCa1bMsexzCwlrpJZS2opinY9jgMshSR1ORA5LWjdl+27QRx2b9pIeWFjHhoaC8iTDhaG19LtDKquMtgIDhoQHA8wRUHyQG0XPvIo4XRuLIyygLiMW7bhaHOFDTQ5UzAVmyXW+NjGCuFkbY2guBFG5BxNPSplXTuS2GhrDttBLAZwHiNr2NeSG9kSBhD3FriMIEjS7Orc6gUK5tO1cTTBibI3fsa9tQyrWveyNuMYq1LpGZNDiASSMjShZtnBFDJZwJC2Vm7cS5pOERCIAEAAUYBnSvE1Vu13AJpI5HVD4wAwgiraPZJUZa9gA9znDijaBTO2bTxOmfAMWNjnhwoKdhrXE65g4qDva7Sie5r4baIxK1rgx2YrgNRQGvYc4DXQmooagJRbKxtm33a3h3lTUUpLhqKU0GHLliOqt3TdYssTYw57mNADS7DUNAAAq1reA4556rMKLMUjUlPG9p0SQMzwF8hKjDVZezJRFqSy632ELjsjTJ0C0zohQUWKs9ocxwI/wA+C1cUpc0E5KGRd2zsi010TsCkZIRxVWp5pjIQojBmG0g0U7XIPZ7Sr8M9UUI0FbMVBecnaZ+tvvC4htFFUkk3k8bQa9sHuyzVEybVG9hd2R9ldg1+81FGchXzUh6VXaeeM89fena9cub3kJqfdFgkuJIvCjSMf3RAxKKJyuQ2iYIgOSRxXTGBRzGma6a9AJ3iTFqQKYuRMVzZRXiOn0TqQu5JJaDZ4AbUuHTKoy1Rv0yKaRnIo8BuZeM1QDUZCntP1R+7bwD2UNMlhZpiOKKXHebW5HxSZMX8bRfFnt8Wa7GAa6Lp0oI08UPkt8YFcQ+ahN/xN1d4DNcnCT0jqlKK2wo15Vmz2wDIrNy7VRcGvPkPmh821Br2WAdST8k6wzfgk8+NeTem2CivbL2fFIZXCgAo09/FYu5NoYXCk3Zd3mjO7Nb+7L2jwjA4U5CjgP6SnjjcX2SyZU1UTURyciD3KQSDoUIhtjTy6tPvCux2muhB6ros5S5j6FIMH3VQB3cB9812Hkf5WMTBiXiVFUn/ACljpz8isYmql4+xVzMeRTNm5lYxPPmFG37yXEk1OKibaEDFph1CbGoWyrlzj/nJExYe/gkqwPOvnROsY+Y0+M8ynSXSQOUkkljD1XRSSWCIKRqSSASQBWbO8tNQSDzBofYkkgE1Oyt7zOe4OkcQBUVzPnqvQrBMXAYs6jPIJJLnl7ii0X7FIakVyqrtc0klgnbCmc8pJIgOS7RSNckkgE4lcVAGA6hJJYxKwU0TyJJIgI6/fikkksY//9k="/>
          <p:cNvSpPr>
            <a:spLocks noChangeAspect="1" noChangeArrowheads="1"/>
          </p:cNvSpPr>
          <p:nvPr/>
        </p:nvSpPr>
        <p:spPr bwMode="auto">
          <a:xfrm>
            <a:off x="160413" y="-146821"/>
            <a:ext cx="310824" cy="31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endParaRPr lang="en-US" sz="1836" dirty="0"/>
          </a:p>
        </p:txBody>
      </p:sp>
      <p:grpSp>
        <p:nvGrpSpPr>
          <p:cNvPr id="14" name="Group 13"/>
          <p:cNvGrpSpPr/>
          <p:nvPr/>
        </p:nvGrpSpPr>
        <p:grpSpPr>
          <a:xfrm>
            <a:off x="4333092" y="1485889"/>
            <a:ext cx="7459768" cy="4773701"/>
            <a:chOff x="4419601" y="1032509"/>
            <a:chExt cx="7315199" cy="4681188"/>
          </a:xfrm>
        </p:grpSpPr>
        <p:grpSp>
          <p:nvGrpSpPr>
            <p:cNvPr id="13" name="Group 12"/>
            <p:cNvGrpSpPr/>
            <p:nvPr/>
          </p:nvGrpSpPr>
          <p:grpSpPr>
            <a:xfrm>
              <a:off x="4419601" y="1032510"/>
              <a:ext cx="2405210" cy="4681187"/>
              <a:chOff x="4419601" y="1032510"/>
              <a:chExt cx="2405210" cy="4681187"/>
            </a:xfrm>
          </p:grpSpPr>
          <p:pic>
            <p:nvPicPr>
              <p:cNvPr id="6" name="Picture 5"/>
              <p:cNvPicPr>
                <a:picLocks noChangeAspect="1"/>
              </p:cNvPicPr>
              <p:nvPr/>
            </p:nvPicPr>
            <p:blipFill>
              <a:blip r:embed="rId4"/>
              <a:stretch>
                <a:fillRect/>
              </a:stretch>
            </p:blipFill>
            <p:spPr>
              <a:xfrm>
                <a:off x="4419601" y="2099310"/>
                <a:ext cx="2405210" cy="3614387"/>
              </a:xfrm>
              <a:prstGeom prst="rect">
                <a:avLst/>
              </a:prstGeom>
            </p:spPr>
          </p:pic>
          <p:sp>
            <p:nvSpPr>
              <p:cNvPr id="9" name="Rectangle 8"/>
              <p:cNvSpPr/>
              <p:nvPr/>
            </p:nvSpPr>
            <p:spPr>
              <a:xfrm>
                <a:off x="4419601" y="1032510"/>
                <a:ext cx="2405210" cy="1066800"/>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latin typeface="+mj-lt"/>
                  </a:rPr>
                  <a:t>What is valued?</a:t>
                </a:r>
              </a:p>
            </p:txBody>
          </p:sp>
        </p:grpSp>
        <p:sp>
          <p:nvSpPr>
            <p:cNvPr id="11" name="Rectangle 10"/>
            <p:cNvSpPr/>
            <p:nvPr/>
          </p:nvSpPr>
          <p:spPr>
            <a:xfrm>
              <a:off x="6871632" y="1032509"/>
              <a:ext cx="4863168" cy="4681187"/>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lIns="186494" tIns="559482" rIns="186494" bIns="93247" rtlCol="0" anchor="t" anchorCtr="0"/>
            <a:lstStyle/>
            <a:p>
              <a:pPr algn="ctr"/>
              <a:r>
                <a:rPr lang="en-US" sz="2040" i="1" dirty="0">
                  <a:latin typeface="+mj-lt"/>
                </a:rPr>
                <a:t>“For our entire history, we had rewarded the inventor or the person who came up with the good idea. Boundaryless would make heroes out of people who </a:t>
              </a:r>
              <a:r>
                <a:rPr lang="en-US" sz="2040" b="1" i="1" dirty="0">
                  <a:latin typeface="+mj-lt"/>
                </a:rPr>
                <a:t>recognized and developed a good idea</a:t>
              </a:r>
              <a:r>
                <a:rPr lang="en-US" sz="2040" i="1" dirty="0">
                  <a:latin typeface="+mj-lt"/>
                </a:rPr>
                <a:t>, </a:t>
              </a:r>
              <a:r>
                <a:rPr lang="en-US" sz="2040" b="1" i="1" dirty="0">
                  <a:latin typeface="+mj-lt"/>
                </a:rPr>
                <a:t>not just those who came up with one</a:t>
              </a:r>
              <a:r>
                <a:rPr lang="en-US" sz="2040" i="1" dirty="0">
                  <a:latin typeface="+mj-lt"/>
                </a:rPr>
                <a:t>. As a result, leaders were encouraged to share the credit for ideas with their teams rather than take full credit themselves. It made a huge difference in how we all related to one another.”</a:t>
              </a:r>
            </a:p>
          </p:txBody>
        </p:sp>
      </p:grpSp>
      <p:sp>
        <p:nvSpPr>
          <p:cNvPr id="8" name="Title 7"/>
          <p:cNvSpPr>
            <a:spLocks noGrp="1"/>
          </p:cNvSpPr>
          <p:nvPr>
            <p:ph type="title"/>
          </p:nvPr>
        </p:nvSpPr>
        <p:spPr/>
        <p:txBody>
          <a:bodyPr/>
          <a:lstStyle/>
          <a:p>
            <a:r>
              <a:rPr lang="en-US" dirty="0" smtClean="0"/>
              <a:t>Social is an HR value</a:t>
            </a:r>
            <a:endParaRPr lang="en-US" dirty="0"/>
          </a:p>
        </p:txBody>
      </p:sp>
    </p:spTree>
    <p:extLst>
      <p:ext uri="{BB962C8B-B14F-4D97-AF65-F5344CB8AC3E}">
        <p14:creationId xmlns:p14="http://schemas.microsoft.com/office/powerpoint/2010/main" val="2405818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0" y="-26352"/>
            <a:ext cx="12509512" cy="7020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981" y="5600061"/>
            <a:ext cx="4479793" cy="1115804"/>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a:latin typeface="+mj-lt"/>
              </a:rPr>
              <a:t>#3 Recruit friends</a:t>
            </a:r>
          </a:p>
        </p:txBody>
      </p:sp>
    </p:spTree>
    <p:extLst>
      <p:ext uri="{BB962C8B-B14F-4D97-AF65-F5344CB8AC3E}">
        <p14:creationId xmlns:p14="http://schemas.microsoft.com/office/powerpoint/2010/main" val="24202497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540" y="6487091"/>
            <a:ext cx="2830935" cy="351527"/>
          </a:xfrm>
          <a:prstGeom prst="rect">
            <a:avLst/>
          </a:prstGeom>
        </p:spPr>
        <p:txBody>
          <a:bodyPr/>
          <a:lstStyle/>
          <a:p>
            <a:fld id="{EA7C8D44-3667-46F6-9772-CC52308E2A7F}" type="slidenum">
              <a:rPr kumimoji="0" lang="en-US" smtClean="0"/>
              <a:pPr/>
              <a:t>17</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813" y="497"/>
            <a:ext cx="10539899" cy="6993533"/>
          </a:xfrm>
          <a:prstGeom prst="rect">
            <a:avLst/>
          </a:prstGeom>
        </p:spPr>
      </p:pic>
      <p:sp>
        <p:nvSpPr>
          <p:cNvPr id="5" name="Rectangle 4"/>
          <p:cNvSpPr/>
          <p:nvPr/>
        </p:nvSpPr>
        <p:spPr>
          <a:xfrm>
            <a:off x="1763" y="-68859"/>
            <a:ext cx="3341355" cy="70667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Leaders model the behavior</a:t>
            </a:r>
          </a:p>
        </p:txBody>
      </p:sp>
      <p:grpSp>
        <p:nvGrpSpPr>
          <p:cNvPr id="7" name="Group 6"/>
          <p:cNvGrpSpPr/>
          <p:nvPr/>
        </p:nvGrpSpPr>
        <p:grpSpPr>
          <a:xfrm>
            <a:off x="3887058" y="699849"/>
            <a:ext cx="8504914" cy="5606073"/>
            <a:chOff x="3810000" y="685800"/>
            <a:chExt cx="8340090" cy="5497428"/>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6235" rtlCol="0" anchor="t" anchorCtr="0"/>
            <a:lstStyle/>
            <a:p>
              <a:pPr algn="ctr"/>
              <a:r>
                <a:rPr lang="en-US" sz="5506" dirty="0">
                  <a:solidFill>
                    <a:schemeClr val="tx1"/>
                  </a:solidFill>
                  <a:latin typeface="+mj-lt"/>
                </a:rPr>
                <a:t>“</a:t>
              </a:r>
              <a:r>
                <a:rPr lang="en-US" sz="5506" i="1" dirty="0">
                  <a:solidFill>
                    <a:schemeClr val="tx1"/>
                  </a:solidFill>
                  <a:latin typeface="+mj-lt"/>
                </a:rPr>
                <a:t>No involvement by leaders, </a:t>
              </a:r>
            </a:p>
            <a:p>
              <a:pPr algn="ctr"/>
              <a:r>
                <a:rPr lang="en-US" sz="5506" i="1" dirty="0">
                  <a:solidFill>
                    <a:schemeClr val="tx1"/>
                  </a:solidFill>
                  <a:latin typeface="+mj-lt"/>
                </a:rPr>
                <a:t>no commitment by employees.</a:t>
              </a:r>
            </a:p>
            <a:p>
              <a:pPr algn="ctr"/>
              <a:r>
                <a:rPr lang="en-US" sz="5506" i="1" dirty="0">
                  <a:solidFill>
                    <a:schemeClr val="tx1"/>
                  </a:solidFill>
                  <a:latin typeface="+mj-lt"/>
                </a:rPr>
                <a:t>No exceptions</a:t>
              </a:r>
              <a:r>
                <a:rPr lang="en-US" sz="5506" dirty="0">
                  <a:solidFill>
                    <a:schemeClr val="tx1"/>
                  </a:solidFill>
                  <a:latin typeface="+mj-lt"/>
                </a:rPr>
                <a:t>.”</a:t>
              </a:r>
            </a:p>
          </p:txBody>
        </p:sp>
        <p:sp>
          <p:nvSpPr>
            <p:cNvPr id="6" name="Rectangle 5"/>
            <p:cNvSpPr/>
            <p:nvPr/>
          </p:nvSpPr>
          <p:spPr>
            <a:xfrm>
              <a:off x="6054090" y="5525869"/>
              <a:ext cx="6096000" cy="657359"/>
            </a:xfrm>
            <a:prstGeom prst="rect">
              <a:avLst/>
            </a:prstGeom>
          </p:spPr>
          <p:txBody>
            <a:bodyPr>
              <a:spAutoFit/>
            </a:bodyPr>
            <a:lstStyle/>
            <a:p>
              <a:r>
                <a:rPr lang="en-US" sz="1836" dirty="0">
                  <a:latin typeface="+mj-lt"/>
                </a:rPr>
                <a:t>Vala Afshar, Chief Marketing and Customer Officer at Enterasys</a:t>
              </a:r>
            </a:p>
          </p:txBody>
        </p:sp>
      </p:grpSp>
    </p:spTree>
    <p:extLst>
      <p:ext uri="{BB962C8B-B14F-4D97-AF65-F5344CB8AC3E}">
        <p14:creationId xmlns:p14="http://schemas.microsoft.com/office/powerpoint/2010/main" val="133793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getting leaders engaged</a:t>
            </a:r>
            <a:endParaRPr lang="en-US" dirty="0"/>
          </a:p>
        </p:txBody>
      </p:sp>
      <p:sp>
        <p:nvSpPr>
          <p:cNvPr id="3" name="Text Placeholder 2"/>
          <p:cNvSpPr>
            <a:spLocks noGrp="1"/>
          </p:cNvSpPr>
          <p:nvPr>
            <p:ph type="body" sz="quarter" idx="10"/>
          </p:nvPr>
        </p:nvSpPr>
        <p:spPr>
          <a:xfrm>
            <a:off x="274638" y="1212850"/>
            <a:ext cx="11887200" cy="5613845"/>
          </a:xfrm>
        </p:spPr>
        <p:txBody>
          <a:bodyPr/>
          <a:lstStyle/>
          <a:p>
            <a:r>
              <a:rPr lang="en-US" dirty="0" smtClean="0"/>
              <a:t>Jams – targeted, real time collaboration</a:t>
            </a:r>
          </a:p>
          <a:p>
            <a:r>
              <a:rPr lang="en-US" dirty="0" smtClean="0"/>
              <a:t>Focused messaging – e.g. travel logs</a:t>
            </a:r>
          </a:p>
          <a:p>
            <a:r>
              <a:rPr lang="en-US" dirty="0" smtClean="0"/>
              <a:t>“Like” what ever they do</a:t>
            </a:r>
          </a:p>
          <a:p>
            <a:r>
              <a:rPr lang="en-US" dirty="0" smtClean="0"/>
              <a:t>Make it easy</a:t>
            </a:r>
          </a:p>
          <a:p>
            <a:pPr lvl="1"/>
            <a:r>
              <a:rPr lang="en-US" dirty="0" smtClean="0"/>
              <a:t>Mobile</a:t>
            </a:r>
            <a:endParaRPr lang="en-US" dirty="0"/>
          </a:p>
          <a:p>
            <a:pPr lvl="1"/>
            <a:r>
              <a:rPr lang="en-US" dirty="0" smtClean="0"/>
              <a:t>Start where they are: keep it in the comfort zone</a:t>
            </a:r>
          </a:p>
          <a:p>
            <a:r>
              <a:rPr lang="en-US" dirty="0" smtClean="0"/>
              <a:t>Find an ally – it only takes one … with one success</a:t>
            </a:r>
          </a:p>
          <a:p>
            <a:endParaRPr lang="en-US" dirty="0" smtClean="0"/>
          </a:p>
          <a:p>
            <a:endParaRPr lang="en-US" dirty="0"/>
          </a:p>
        </p:txBody>
      </p:sp>
    </p:spTree>
    <p:extLst>
      <p:ext uri="{BB962C8B-B14F-4D97-AF65-F5344CB8AC3E}">
        <p14:creationId xmlns:p14="http://schemas.microsoft.com/office/powerpoint/2010/main" val="12619504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782533" y="6482465"/>
            <a:ext cx="2797413" cy="372342"/>
          </a:xfrm>
          <a:prstGeom prst="rect">
            <a:avLst/>
          </a:prstGeom>
        </p:spPr>
        <p:txBody>
          <a:bodyPr/>
          <a:lstStyle/>
          <a:p>
            <a:fld id="{EA7C8D44-3667-46F6-9772-CC52308E2A7F}" type="slidenum">
              <a:rPr kumimoji="0" lang="en-US" smtClean="0"/>
              <a:pPr/>
              <a:t>19</a:t>
            </a:fld>
            <a:endParaRPr kumimoji="0" lang="en-US"/>
          </a:p>
        </p:txBody>
      </p:sp>
      <p:pic>
        <p:nvPicPr>
          <p:cNvPr id="8" name="Picture 5" descr="C:\Users\Susan Hanley\AppData\Local\Microsoft\Windows\Temporary Internet Files\Content.IE5\8O2UPDWT\MP900185223[1].jpg"/>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a:stretch/>
        </p:blipFill>
        <p:spPr bwMode="auto">
          <a:xfrm>
            <a:off x="5951620" y="497"/>
            <a:ext cx="6483587" cy="6993533"/>
          </a:xfrm>
          <a:prstGeom prst="rect">
            <a:avLst/>
          </a:prstGeom>
          <a:blipFill>
            <a:blip r:embed="rId4">
              <a:extLst>
                <a:ext uri="{28A0092B-C50C-407E-A947-70E740481C1C}">
                  <a14:useLocalDpi xmlns:a14="http://schemas.microsoft.com/office/drawing/2010/main"/>
                </a:ext>
              </a:extLst>
            </a:blip>
            <a:tile tx="0" ty="0" sx="100000" sy="100000" flip="none" algn="tl"/>
          </a:blipFill>
          <a:extLst/>
        </p:spPr>
      </p:pic>
      <p:sp>
        <p:nvSpPr>
          <p:cNvPr id="4" name="Rectangle 3"/>
          <p:cNvSpPr/>
          <p:nvPr/>
        </p:nvSpPr>
        <p:spPr>
          <a:xfrm>
            <a:off x="1765" y="497"/>
            <a:ext cx="5949855" cy="6993533"/>
          </a:xfrm>
          <a:prstGeom prst="rect">
            <a:avLst/>
          </a:prstGeom>
          <a:solidFill>
            <a:srgbClr val="6B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29" dirty="0">
                <a:latin typeface="+mj-lt"/>
              </a:rPr>
              <a:t>It </a:t>
            </a:r>
            <a:r>
              <a:rPr lang="en-US" sz="6729" dirty="0">
                <a:latin typeface="+mj-lt"/>
                <a:cs typeface="Segoe UI" panose="020B0502040204020203" pitchFamily="34" charset="0"/>
              </a:rPr>
              <a:t>takes</a:t>
            </a:r>
            <a:r>
              <a:rPr lang="en-US" sz="6729" dirty="0">
                <a:latin typeface="+mj-lt"/>
              </a:rPr>
              <a:t> </a:t>
            </a:r>
          </a:p>
          <a:p>
            <a:pPr algn="ctr"/>
            <a:r>
              <a:rPr lang="en-US" sz="6729" dirty="0">
                <a:latin typeface="+mj-lt"/>
              </a:rPr>
              <a:t>a village</a:t>
            </a:r>
          </a:p>
        </p:txBody>
      </p:sp>
      <p:grpSp>
        <p:nvGrpSpPr>
          <p:cNvPr id="11" name="Group 10"/>
          <p:cNvGrpSpPr/>
          <p:nvPr/>
        </p:nvGrpSpPr>
        <p:grpSpPr>
          <a:xfrm>
            <a:off x="890951" y="1753600"/>
            <a:ext cx="4022745" cy="3846461"/>
            <a:chOff x="890195" y="1753352"/>
            <a:chExt cx="4023316" cy="3847007"/>
          </a:xfrm>
        </p:grpSpPr>
        <p:cxnSp>
          <p:nvCxnSpPr>
            <p:cNvPr id="3" name="Straight Connector 2"/>
            <p:cNvCxnSpPr/>
            <p:nvPr/>
          </p:nvCxnSpPr>
          <p:spPr>
            <a:xfrm>
              <a:off x="890195" y="1759921"/>
              <a:ext cx="4023316" cy="3840438"/>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90195" y="1753352"/>
              <a:ext cx="4023316" cy="3822701"/>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3074" name="Picture 2" descr="http://2.bp.blogspot.com/-c2U3HUQZVy8/UV7KI2bodLI/AAAAAAAAA4g/DJEEmv-FmNY/s1600/galaxy_universe-normal.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24"/>
          <a:stretch/>
        </p:blipFill>
        <p:spPr bwMode="auto">
          <a:xfrm>
            <a:off x="5669681" y="-22081"/>
            <a:ext cx="6765526" cy="701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1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4532" y="484783"/>
            <a:ext cx="4321189" cy="586254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49" y="578194"/>
            <a:ext cx="4341070" cy="558476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2736" y="488072"/>
            <a:ext cx="5119511" cy="622814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7960" y="1331194"/>
            <a:ext cx="5963592" cy="5014561"/>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2061" y="1572980"/>
            <a:ext cx="4138556" cy="4914535"/>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653" y="1034731"/>
            <a:ext cx="4128947" cy="5108794"/>
          </a:xfrm>
          <a:prstGeom prst="rect">
            <a:avLst/>
          </a:prstGeom>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23649" y="797518"/>
            <a:ext cx="4500859" cy="5802706"/>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01" y="0"/>
            <a:ext cx="12435374" cy="6994525"/>
          </a:xfrm>
          <a:prstGeom prst="rect">
            <a:avLst/>
          </a:prstGeom>
        </p:spPr>
      </p:pic>
    </p:spTree>
    <p:extLst>
      <p:ext uri="{BB962C8B-B14F-4D97-AF65-F5344CB8AC3E}">
        <p14:creationId xmlns:p14="http://schemas.microsoft.com/office/powerpoint/2010/main" val="3102776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par>
                          <p:cTn id="31" fill="hold">
                            <p:stCondLst>
                              <p:cond delay="6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iki-images.enotes.com/c/c4/Super_Hero_Squad_Sho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05013" y="497"/>
            <a:ext cx="5230580" cy="69935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883" y="497"/>
            <a:ext cx="7204131" cy="6993533"/>
          </a:xfrm>
          <a:prstGeom prst="rect">
            <a:avLst/>
          </a:prstGeom>
          <a:solidFill>
            <a:srgbClr val="174B9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1189805" y="297352"/>
            <a:ext cx="4937006" cy="916822"/>
          </a:xfrm>
          <a:prstGeom prst="rect">
            <a:avLst/>
          </a:prstGeom>
          <a:noFill/>
        </p:spPr>
        <p:txBody>
          <a:bodyPr wrap="square" lIns="182854" tIns="146283" rIns="182854" bIns="146283" rtlCol="0">
            <a:spAutoFit/>
          </a:bodyPr>
          <a:lstStyle/>
          <a:p>
            <a:pPr algn="ctr">
              <a:lnSpc>
                <a:spcPct val="90000"/>
              </a:lnSpc>
              <a:spcAft>
                <a:spcPts val="600"/>
              </a:spcAft>
            </a:pPr>
            <a:r>
              <a:rPr lang="en-US" sz="4399" dirty="0">
                <a:solidFill>
                  <a:srgbClr val="FFC000"/>
                </a:solidFill>
                <a:latin typeface="Snap ITC" panose="04040A07060A02020202" pitchFamily="82" charset="0"/>
              </a:rPr>
              <a:t>Champions</a:t>
            </a:r>
          </a:p>
        </p:txBody>
      </p:sp>
      <p:sp>
        <p:nvSpPr>
          <p:cNvPr id="7" name="TextBox 6"/>
          <p:cNvSpPr txBox="1"/>
          <p:nvPr/>
        </p:nvSpPr>
        <p:spPr>
          <a:xfrm>
            <a:off x="458397" y="1120185"/>
            <a:ext cx="6399822" cy="5316573"/>
          </a:xfrm>
          <a:prstGeom prst="rect">
            <a:avLst/>
          </a:prstGeom>
          <a:noFill/>
        </p:spPr>
        <p:txBody>
          <a:bodyPr wrap="square" lIns="182854" tIns="146283" rIns="182854" bIns="146283" rtlCol="0">
            <a:spAutoFit/>
          </a:bodyPr>
          <a:lstStyle/>
          <a:p>
            <a:pPr marL="342834" indent="-342834">
              <a:buFont typeface="Arial" panose="020B0604020202020204" pitchFamily="34" charset="0"/>
              <a:buChar char="•"/>
            </a:pPr>
            <a:r>
              <a:rPr lang="en-US" sz="3199" dirty="0">
                <a:solidFill>
                  <a:schemeClr val="bg1"/>
                </a:solidFill>
                <a:latin typeface="+mj-lt"/>
              </a:rPr>
              <a:t>Encourage and promote people and conversations</a:t>
            </a:r>
          </a:p>
          <a:p>
            <a:pPr marL="342834" indent="-342834">
              <a:buFont typeface="Arial" panose="020B0604020202020204" pitchFamily="34" charset="0"/>
              <a:buChar char="•"/>
            </a:pPr>
            <a:r>
              <a:rPr lang="en-US" sz="3199" dirty="0">
                <a:solidFill>
                  <a:schemeClr val="bg1"/>
                </a:solidFill>
                <a:latin typeface="+mj-lt"/>
              </a:rPr>
              <a:t>Monitor conversations</a:t>
            </a:r>
          </a:p>
          <a:p>
            <a:pPr marL="342834" indent="-342834">
              <a:buFont typeface="Arial" panose="020B0604020202020204" pitchFamily="34" charset="0"/>
              <a:buChar char="•"/>
            </a:pPr>
            <a:r>
              <a:rPr lang="en-US" sz="3199" dirty="0">
                <a:solidFill>
                  <a:schemeClr val="bg1"/>
                </a:solidFill>
                <a:latin typeface="+mj-lt"/>
              </a:rPr>
              <a:t>Curate stories</a:t>
            </a:r>
          </a:p>
          <a:p>
            <a:pPr marL="342834" indent="-342834">
              <a:buFont typeface="Arial" panose="020B0604020202020204" pitchFamily="34" charset="0"/>
              <a:buChar char="•"/>
            </a:pPr>
            <a:r>
              <a:rPr lang="en-US" sz="3199" dirty="0">
                <a:solidFill>
                  <a:schemeClr val="bg1"/>
                </a:solidFill>
                <a:latin typeface="+mj-lt"/>
              </a:rPr>
              <a:t>Celebrate successes</a:t>
            </a:r>
          </a:p>
          <a:p>
            <a:pPr marL="342834" indent="-342834">
              <a:buFont typeface="Arial" panose="020B0604020202020204" pitchFamily="34" charset="0"/>
              <a:buChar char="•"/>
            </a:pPr>
            <a:r>
              <a:rPr lang="en-US" sz="3199" dirty="0">
                <a:solidFill>
                  <a:schemeClr val="bg1"/>
                </a:solidFill>
                <a:latin typeface="+mj-lt"/>
              </a:rPr>
              <a:t>Handle negative situations</a:t>
            </a:r>
          </a:p>
          <a:p>
            <a:pPr marL="342834" indent="-342834">
              <a:buFont typeface="Arial" panose="020B0604020202020204" pitchFamily="34" charset="0"/>
              <a:buChar char="•"/>
            </a:pPr>
            <a:r>
              <a:rPr lang="en-US" sz="3199" dirty="0">
                <a:solidFill>
                  <a:schemeClr val="bg1"/>
                </a:solidFill>
                <a:latin typeface="+mj-lt"/>
              </a:rPr>
              <a:t>Educate and welcome</a:t>
            </a:r>
          </a:p>
          <a:p>
            <a:pPr marL="342834" indent="-342834">
              <a:buFont typeface="Arial" panose="020B0604020202020204" pitchFamily="34" charset="0"/>
              <a:buChar char="•"/>
            </a:pPr>
            <a:r>
              <a:rPr lang="en-US" sz="3199" dirty="0">
                <a:solidFill>
                  <a:schemeClr val="bg1"/>
                </a:solidFill>
                <a:latin typeface="+mj-lt"/>
              </a:rPr>
              <a:t>Nurture members – inspire engagement</a:t>
            </a:r>
          </a:p>
          <a:p>
            <a:pPr marL="342834" indent="-342834">
              <a:buFont typeface="Arial" panose="020B0604020202020204" pitchFamily="34" charset="0"/>
              <a:buChar char="•"/>
            </a:pPr>
            <a:r>
              <a:rPr lang="en-US" sz="3199" dirty="0">
                <a:solidFill>
                  <a:schemeClr val="bg1"/>
                </a:solidFill>
                <a:latin typeface="+mj-lt"/>
              </a:rPr>
              <a:t>Remove roadblocks</a:t>
            </a:r>
          </a:p>
        </p:txBody>
      </p:sp>
    </p:spTree>
    <p:extLst>
      <p:ext uri="{BB962C8B-B14F-4D97-AF65-F5344CB8AC3E}">
        <p14:creationId xmlns:p14="http://schemas.microsoft.com/office/powerpoint/2010/main" val="36595118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want this moment …</a:t>
            </a:r>
            <a:endParaRPr lang="en-US" dirty="0"/>
          </a:p>
        </p:txBody>
      </p:sp>
      <p:pic>
        <p:nvPicPr>
          <p:cNvPr id="2" name="Picture 1"/>
          <p:cNvPicPr>
            <a:picLocks noChangeAspect="1"/>
          </p:cNvPicPr>
          <p:nvPr/>
        </p:nvPicPr>
        <p:blipFill>
          <a:blip r:embed="rId3"/>
          <a:stretch>
            <a:fillRect/>
          </a:stretch>
        </p:blipFill>
        <p:spPr>
          <a:xfrm>
            <a:off x="2652116" y="1759921"/>
            <a:ext cx="7557557" cy="4153657"/>
          </a:xfrm>
          <a:prstGeom prst="rect">
            <a:avLst/>
          </a:prstGeom>
        </p:spPr>
      </p:pic>
    </p:spTree>
    <p:extLst>
      <p:ext uri="{BB962C8B-B14F-4D97-AF65-F5344CB8AC3E}">
        <p14:creationId xmlns:p14="http://schemas.microsoft.com/office/powerpoint/2010/main" val="32507581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3" y="-69"/>
            <a:ext cx="12433939" cy="6994099"/>
          </a:xfrm>
          <a:prstGeom prst="rect">
            <a:avLst/>
          </a:prstGeom>
        </p:spPr>
      </p:pic>
      <p:sp>
        <p:nvSpPr>
          <p:cNvPr id="5" name="Rectangle 4"/>
          <p:cNvSpPr/>
          <p:nvPr/>
        </p:nvSpPr>
        <p:spPr>
          <a:xfrm>
            <a:off x="183981" y="5782913"/>
            <a:ext cx="12067741" cy="1115804"/>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a:latin typeface="+mj-lt"/>
              </a:rPr>
              <a:t>#4 Understand the comfort zone for your users</a:t>
            </a:r>
          </a:p>
        </p:txBody>
      </p:sp>
    </p:spTree>
    <p:extLst>
      <p:ext uri="{BB962C8B-B14F-4D97-AF65-F5344CB8AC3E}">
        <p14:creationId xmlns:p14="http://schemas.microsoft.com/office/powerpoint/2010/main" val="39519685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540" y="6487091"/>
            <a:ext cx="2830935" cy="351527"/>
          </a:xfrm>
          <a:prstGeom prst="rect">
            <a:avLst/>
          </a:prstGeom>
        </p:spPr>
        <p:txBody>
          <a:bodyPr/>
          <a:lstStyle/>
          <a:p>
            <a:fld id="{EA7C8D44-3667-46F6-9772-CC52308E2A7F}" type="slidenum">
              <a:rPr kumimoji="0" lang="en-US" smtClean="0"/>
              <a:pPr/>
              <a:t>23</a:t>
            </a:fld>
            <a:endParaRPr kumimoji="0" lang="en-US" dirty="0"/>
          </a:p>
        </p:txBody>
      </p:sp>
      <p:pic>
        <p:nvPicPr>
          <p:cNvPr id="3"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37" y="-77209"/>
            <a:ext cx="12529831" cy="707123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4473" y="1554614"/>
            <a:ext cx="2389457" cy="2389457"/>
          </a:xfrm>
          <a:prstGeom prst="rect">
            <a:avLst/>
          </a:prstGeom>
        </p:spPr>
      </p:pic>
      <p:sp>
        <p:nvSpPr>
          <p:cNvPr id="5" name="Rectangle 4"/>
          <p:cNvSpPr/>
          <p:nvPr/>
        </p:nvSpPr>
        <p:spPr>
          <a:xfrm>
            <a:off x="333309" y="446379"/>
            <a:ext cx="5827945" cy="6216474"/>
          </a:xfrm>
          <a:prstGeom prst="rect">
            <a:avLst/>
          </a:prstGeom>
          <a:solidFill>
            <a:srgbClr val="5C7151">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3999" dirty="0">
                <a:latin typeface="+mj-lt"/>
              </a:rPr>
              <a:t>If you want to remove a big barrier to getting people to engage with social tools, find a way to </a:t>
            </a:r>
            <a:r>
              <a:rPr lang="en-US" sz="3999" b="1" dirty="0">
                <a:latin typeface="+mj-lt"/>
              </a:rPr>
              <a:t>keep your users in their COMFORT ZONE,</a:t>
            </a:r>
            <a:r>
              <a:rPr lang="en-US" sz="3999" dirty="0">
                <a:latin typeface="+mj-lt"/>
              </a:rPr>
              <a:t> </a:t>
            </a:r>
          </a:p>
          <a:p>
            <a:pPr algn="ctr">
              <a:defRPr/>
            </a:pPr>
            <a:r>
              <a:rPr lang="en-US" sz="3999" dirty="0">
                <a:latin typeface="+mj-lt"/>
              </a:rPr>
              <a:t>even if it’s only just to get started.</a:t>
            </a:r>
          </a:p>
        </p:txBody>
      </p:sp>
    </p:spTree>
    <p:extLst>
      <p:ext uri="{BB962C8B-B14F-4D97-AF65-F5344CB8AC3E}">
        <p14:creationId xmlns:p14="http://schemas.microsoft.com/office/powerpoint/2010/main" val="1418353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E-mail Integration</a:t>
            </a:r>
          </a:p>
        </p:txBody>
      </p:sp>
      <p:sp>
        <p:nvSpPr>
          <p:cNvPr id="3" name="Text Placeholder 2"/>
          <p:cNvSpPr>
            <a:spLocks noGrp="1"/>
          </p:cNvSpPr>
          <p:nvPr>
            <p:ph type="body" sz="quarter" idx="10"/>
          </p:nvPr>
        </p:nvSpPr>
        <p:spPr>
          <a:xfrm>
            <a:off x="274639" y="1212849"/>
            <a:ext cx="5486399" cy="5576911"/>
          </a:xfrm>
        </p:spPr>
        <p:txBody>
          <a:bodyPr/>
          <a:lstStyle/>
          <a:p>
            <a:r>
              <a:rPr lang="en-US" dirty="0" smtClean="0"/>
              <a:t>Organizational Goals</a:t>
            </a:r>
          </a:p>
          <a:p>
            <a:r>
              <a:rPr lang="en-US" sz="3200" b="1" dirty="0">
                <a:solidFill>
                  <a:srgbClr val="000000"/>
                </a:solidFill>
              </a:rPr>
              <a:t>Engage congregations </a:t>
            </a:r>
            <a:r>
              <a:rPr lang="en-US" sz="3200" dirty="0">
                <a:solidFill>
                  <a:srgbClr val="000000"/>
                </a:solidFill>
              </a:rPr>
              <a:t>in communities of practice focused on expanding the reach of the Union</a:t>
            </a:r>
          </a:p>
          <a:p>
            <a:r>
              <a:rPr lang="en-US" sz="3200" b="1" dirty="0">
                <a:solidFill>
                  <a:srgbClr val="000000"/>
                </a:solidFill>
              </a:rPr>
              <a:t>Build inventory of practices </a:t>
            </a:r>
            <a:r>
              <a:rPr lang="en-US" sz="3200" dirty="0">
                <a:solidFill>
                  <a:srgbClr val="000000"/>
                </a:solidFill>
              </a:rPr>
              <a:t>and expertise on core topics</a:t>
            </a:r>
          </a:p>
          <a:p>
            <a:r>
              <a:rPr lang="en-US" sz="3200" dirty="0">
                <a:solidFill>
                  <a:srgbClr val="000000"/>
                </a:solidFill>
              </a:rPr>
              <a:t>Help congregations function better as sacred communities by </a:t>
            </a:r>
            <a:r>
              <a:rPr lang="en-US" sz="3200" b="1" dirty="0">
                <a:solidFill>
                  <a:srgbClr val="000000"/>
                </a:solidFill>
              </a:rPr>
              <a:t>providing opportunities to collaborate with </a:t>
            </a:r>
            <a:r>
              <a:rPr lang="en-US" sz="3200" b="1" dirty="0" smtClean="0">
                <a:solidFill>
                  <a:srgbClr val="000000"/>
                </a:solidFill>
              </a:rPr>
              <a:t>others</a:t>
            </a:r>
            <a:endParaRPr lang="en-US" sz="3200" b="1" dirty="0">
              <a:solidFill>
                <a:srgbClr val="000000"/>
              </a:solidFill>
            </a:endParaRPr>
          </a:p>
        </p:txBody>
      </p:sp>
      <p:sp>
        <p:nvSpPr>
          <p:cNvPr id="4" name="Text Placeholder 3"/>
          <p:cNvSpPr>
            <a:spLocks noGrp="1"/>
          </p:cNvSpPr>
          <p:nvPr>
            <p:ph type="body" sz="quarter" idx="11"/>
          </p:nvPr>
        </p:nvSpPr>
        <p:spPr>
          <a:xfrm>
            <a:off x="6675439" y="1212849"/>
            <a:ext cx="5486399" cy="4899803"/>
          </a:xfrm>
        </p:spPr>
        <p:txBody>
          <a:bodyPr/>
          <a:lstStyle/>
          <a:p>
            <a:r>
              <a:rPr lang="en-US" dirty="0" smtClean="0"/>
              <a:t>Solution</a:t>
            </a:r>
          </a:p>
          <a:p>
            <a:r>
              <a:rPr lang="en-US" sz="3200" dirty="0">
                <a:solidFill>
                  <a:srgbClr val="000000"/>
                </a:solidFill>
              </a:rPr>
              <a:t>The </a:t>
            </a:r>
            <a:r>
              <a:rPr lang="en-US" sz="3200" dirty="0" smtClean="0">
                <a:solidFill>
                  <a:srgbClr val="000000"/>
                </a:solidFill>
              </a:rPr>
              <a:t>Tent: Extranet </a:t>
            </a:r>
            <a:endParaRPr lang="en-US" sz="3200" dirty="0">
              <a:solidFill>
                <a:srgbClr val="000000"/>
              </a:solidFill>
            </a:endParaRPr>
          </a:p>
          <a:p>
            <a:r>
              <a:rPr lang="en-US" sz="3200" dirty="0">
                <a:solidFill>
                  <a:srgbClr val="000000"/>
                </a:solidFill>
              </a:rPr>
              <a:t>Community Sites based on SharePoint 2013 Online </a:t>
            </a:r>
            <a:endParaRPr lang="en-US" sz="3200" dirty="0" smtClean="0">
              <a:solidFill>
                <a:srgbClr val="000000"/>
              </a:solidFill>
            </a:endParaRPr>
          </a:p>
          <a:p>
            <a:r>
              <a:rPr lang="en-US" sz="3200" dirty="0" smtClean="0">
                <a:solidFill>
                  <a:srgbClr val="000000"/>
                </a:solidFill>
              </a:rPr>
              <a:t>Connects </a:t>
            </a:r>
            <a:r>
              <a:rPr lang="en-US" sz="3200" dirty="0">
                <a:solidFill>
                  <a:srgbClr val="000000"/>
                </a:solidFill>
              </a:rPr>
              <a:t>different groups by </a:t>
            </a:r>
            <a:r>
              <a:rPr lang="en-US" sz="3200" b="1" dirty="0">
                <a:solidFill>
                  <a:srgbClr val="000000"/>
                </a:solidFill>
              </a:rPr>
              <a:t>role</a:t>
            </a:r>
            <a:r>
              <a:rPr lang="en-US" sz="3200" dirty="0">
                <a:solidFill>
                  <a:srgbClr val="000000"/>
                </a:solidFill>
              </a:rPr>
              <a:t> (Temple Administrators), by </a:t>
            </a:r>
            <a:r>
              <a:rPr lang="en-US" sz="3200" b="1" dirty="0">
                <a:solidFill>
                  <a:srgbClr val="000000"/>
                </a:solidFill>
              </a:rPr>
              <a:t>topic </a:t>
            </a:r>
            <a:r>
              <a:rPr lang="en-US" sz="3200" dirty="0">
                <a:solidFill>
                  <a:srgbClr val="000000"/>
                </a:solidFill>
              </a:rPr>
              <a:t>(Fundraising), or by </a:t>
            </a:r>
            <a:r>
              <a:rPr lang="en-US" sz="3200" b="1" dirty="0">
                <a:solidFill>
                  <a:srgbClr val="000000"/>
                </a:solidFill>
              </a:rPr>
              <a:t>attribute</a:t>
            </a:r>
            <a:r>
              <a:rPr lang="en-US" sz="3200" dirty="0">
                <a:solidFill>
                  <a:srgbClr val="000000"/>
                </a:solidFill>
              </a:rPr>
              <a:t> (small congregations)</a:t>
            </a:r>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970"/>
          <a:stretch/>
        </p:blipFill>
        <p:spPr>
          <a:xfrm>
            <a:off x="9033661" y="300138"/>
            <a:ext cx="3402814" cy="658335"/>
          </a:xfrm>
          <a:prstGeom prst="rect">
            <a:avLst/>
          </a:prstGeom>
        </p:spPr>
      </p:pic>
    </p:spTree>
    <p:extLst>
      <p:ext uri="{BB962C8B-B14F-4D97-AF65-F5344CB8AC3E}">
        <p14:creationId xmlns:p14="http://schemas.microsoft.com/office/powerpoint/2010/main" val="1125540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 what happened?</a:t>
            </a:r>
            <a:endParaRPr lang="en-US" dirty="0"/>
          </a:p>
        </p:txBody>
      </p:sp>
      <p:sp>
        <p:nvSpPr>
          <p:cNvPr id="2" name="Text Placeholder 1"/>
          <p:cNvSpPr>
            <a:spLocks noGrp="1"/>
          </p:cNvSpPr>
          <p:nvPr>
            <p:ph type="body" sz="quarter" idx="10"/>
          </p:nvPr>
        </p:nvSpPr>
        <p:spPr/>
        <p:txBody>
          <a:bodyPr/>
          <a:lstStyle/>
          <a:p>
            <a:r>
              <a:rPr lang="en-US" dirty="0" smtClean="0"/>
              <a:t>They had the right stuff …	</a:t>
            </a:r>
            <a:endParaRPr lang="en-US" dirty="0"/>
          </a:p>
        </p:txBody>
      </p:sp>
      <p:sp>
        <p:nvSpPr>
          <p:cNvPr id="3" name="Text Placeholder 2"/>
          <p:cNvSpPr>
            <a:spLocks noGrp="1"/>
          </p:cNvSpPr>
          <p:nvPr>
            <p:ph type="body" sz="quarter" idx="11"/>
          </p:nvPr>
        </p:nvSpPr>
        <p:spPr/>
        <p:txBody>
          <a:bodyPr/>
          <a:lstStyle/>
          <a:p>
            <a:r>
              <a:rPr lang="en-US" dirty="0" smtClean="0"/>
              <a:t>The initial reality …</a:t>
            </a:r>
            <a:endParaRPr lang="en-US" dirty="0"/>
          </a:p>
        </p:txBody>
      </p:sp>
      <p:sp>
        <p:nvSpPr>
          <p:cNvPr id="5" name="Content Placeholder 4"/>
          <p:cNvSpPr>
            <a:spLocks noGrp="1"/>
          </p:cNvSpPr>
          <p:nvPr>
            <p:ph sz="quarter" idx="4294967295"/>
          </p:nvPr>
        </p:nvSpPr>
        <p:spPr>
          <a:xfrm>
            <a:off x="405456" y="1787525"/>
            <a:ext cx="5492750" cy="4708981"/>
          </a:xfrm>
        </p:spPr>
        <p:txBody>
          <a:bodyPr/>
          <a:lstStyle/>
          <a:p>
            <a:r>
              <a:rPr lang="en-US" sz="2800" dirty="0" smtClean="0"/>
              <a:t>Existing solution no longer supported – so people have to change</a:t>
            </a:r>
          </a:p>
          <a:p>
            <a:r>
              <a:rPr lang="en-US" sz="2800" dirty="0" smtClean="0"/>
              <a:t>New solution provided enhanced functionality – especially SEARCH</a:t>
            </a:r>
          </a:p>
          <a:p>
            <a:r>
              <a:rPr lang="en-US" sz="2800" dirty="0" smtClean="0"/>
              <a:t>Existing communities – both in real life and online – with real need to connect</a:t>
            </a:r>
          </a:p>
          <a:p>
            <a:r>
              <a:rPr lang="en-US" sz="2800" dirty="0" smtClean="0"/>
              <a:t>Designated moderators to support and engage</a:t>
            </a:r>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7315505" y="2388346"/>
            <a:ext cx="3128962" cy="3127375"/>
          </a:xfrm>
        </p:spPr>
      </p:pic>
    </p:spTree>
    <p:extLst>
      <p:ext uri="{BB962C8B-B14F-4D97-AF65-F5344CB8AC3E}">
        <p14:creationId xmlns:p14="http://schemas.microsoft.com/office/powerpoint/2010/main" val="3017315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639" y="295274"/>
            <a:ext cx="7406622" cy="917575"/>
          </a:xfrm>
        </p:spPr>
        <p:txBody>
          <a:bodyPr/>
          <a:lstStyle/>
          <a:p>
            <a:r>
              <a:rPr lang="en-US" dirty="0" smtClean="0"/>
              <a:t>Until, … connect to email!</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543" y="1851360"/>
            <a:ext cx="6013057" cy="3524102"/>
          </a:xfrm>
          <a:prstGeom prst="rect">
            <a:avLst/>
          </a:prstGeom>
        </p:spPr>
      </p:pic>
      <p:pic>
        <p:nvPicPr>
          <p:cNvPr id="9" name="Picture 2" descr="https://encrypted-tbn2.gstatic.com/images?q=tbn:ANd9GcSPbK1oItbNQjRQ-fDeOuAJRnV10GCNwj5F75hy-_RHz6lOLW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29895" y="2131137"/>
            <a:ext cx="3200365" cy="320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49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it’s only going to get better!</a:t>
            </a:r>
            <a:endParaRPr lang="en-US" dirty="0"/>
          </a:p>
        </p:txBody>
      </p:sp>
      <p:pic>
        <p:nvPicPr>
          <p:cNvPr id="2050" name="Picture 2" descr="OWA Groups conversation fe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3481" y="1585940"/>
            <a:ext cx="7954267" cy="401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1524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Now … results!</a:t>
            </a:r>
            <a:endParaRPr lang="en-US" dirty="0"/>
          </a:p>
        </p:txBody>
      </p:sp>
      <p:sp>
        <p:nvSpPr>
          <p:cNvPr id="18" name="Freeform 17"/>
          <p:cNvSpPr/>
          <p:nvPr/>
        </p:nvSpPr>
        <p:spPr>
          <a:xfrm>
            <a:off x="4156572" y="1181218"/>
            <a:ext cx="4321141"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Provides validation to board, saves time</a:t>
            </a:r>
            <a:r>
              <a:rPr lang="en-US" sz="2040" dirty="0" smtClean="0"/>
              <a:t>, </a:t>
            </a:r>
            <a:r>
              <a:rPr lang="en-US" sz="2040" dirty="0"/>
              <a:t>eliminates false starts</a:t>
            </a:r>
          </a:p>
        </p:txBody>
      </p:sp>
      <p:sp>
        <p:nvSpPr>
          <p:cNvPr id="19" name="Freeform 18"/>
          <p:cNvSpPr/>
          <p:nvPr/>
        </p:nvSpPr>
        <p:spPr>
          <a:xfrm>
            <a:off x="420878" y="1079010"/>
            <a:ext cx="3743466" cy="1046016"/>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323" tIns="97693" rIns="144323" bIns="97693" numCol="1" spcCol="1270" anchor="ctr" anchorCtr="0">
            <a:noAutofit/>
          </a:bodyPr>
          <a:lstStyle/>
          <a:p>
            <a:pPr algn="ctr" defTabSz="1088029">
              <a:lnSpc>
                <a:spcPct val="90000"/>
              </a:lnSpc>
              <a:spcBef>
                <a:spcPct val="0"/>
              </a:spcBef>
              <a:spcAft>
                <a:spcPct val="35000"/>
              </a:spcAft>
            </a:pPr>
            <a:r>
              <a:rPr lang="en-US" sz="2448" dirty="0"/>
              <a:t>Benchmarking/Best Practices</a:t>
            </a:r>
          </a:p>
        </p:txBody>
      </p:sp>
      <p:sp>
        <p:nvSpPr>
          <p:cNvPr id="20" name="Freeform 19"/>
          <p:cNvSpPr/>
          <p:nvPr/>
        </p:nvSpPr>
        <p:spPr>
          <a:xfrm>
            <a:off x="4164345" y="2172719"/>
            <a:ext cx="4221403" cy="1237443"/>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for not just the original poster – but for other members with similar issues</a:t>
            </a:r>
          </a:p>
        </p:txBody>
      </p:sp>
      <p:sp>
        <p:nvSpPr>
          <p:cNvPr id="21" name="Freeform 20"/>
          <p:cNvSpPr/>
          <p:nvPr/>
        </p:nvSpPr>
        <p:spPr>
          <a:xfrm>
            <a:off x="420878" y="2167046"/>
            <a:ext cx="3743466" cy="1214422"/>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Document Sharing/Document Starters</a:t>
            </a:r>
          </a:p>
        </p:txBody>
      </p:sp>
      <p:sp>
        <p:nvSpPr>
          <p:cNvPr id="22" name="Freeform 21"/>
          <p:cNvSpPr/>
          <p:nvPr/>
        </p:nvSpPr>
        <p:spPr>
          <a:xfrm>
            <a:off x="4156572" y="3544853"/>
            <a:ext cx="4321140" cy="1220130"/>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improves quality of outcomes, avoid potential litigation, increase revenue</a:t>
            </a:r>
          </a:p>
        </p:txBody>
      </p:sp>
      <p:sp>
        <p:nvSpPr>
          <p:cNvPr id="23" name="Freeform 22"/>
          <p:cNvSpPr/>
          <p:nvPr/>
        </p:nvSpPr>
        <p:spPr>
          <a:xfrm>
            <a:off x="413105" y="3491863"/>
            <a:ext cx="3743466" cy="1323353"/>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Information Sharing </a:t>
            </a:r>
          </a:p>
        </p:txBody>
      </p:sp>
      <p:sp>
        <p:nvSpPr>
          <p:cNvPr id="24" name="Freeform 23"/>
          <p:cNvSpPr/>
          <p:nvPr/>
        </p:nvSpPr>
        <p:spPr>
          <a:xfrm>
            <a:off x="4156572" y="4964856"/>
            <a:ext cx="4321141"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improves quality of outcomes</a:t>
            </a:r>
          </a:p>
        </p:txBody>
      </p:sp>
      <p:sp>
        <p:nvSpPr>
          <p:cNvPr id="25" name="Freeform 24"/>
          <p:cNvSpPr/>
          <p:nvPr/>
        </p:nvSpPr>
        <p:spPr>
          <a:xfrm>
            <a:off x="420878" y="4911086"/>
            <a:ext cx="3743466" cy="890584"/>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Help/Locate Expertise </a:t>
            </a:r>
          </a:p>
        </p:txBody>
      </p:sp>
      <p:sp>
        <p:nvSpPr>
          <p:cNvPr id="26" name="Freeform 25"/>
          <p:cNvSpPr/>
          <p:nvPr/>
        </p:nvSpPr>
        <p:spPr>
          <a:xfrm>
            <a:off x="4156572" y="5986533"/>
            <a:ext cx="4229176"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increases connections among members</a:t>
            </a:r>
          </a:p>
        </p:txBody>
      </p:sp>
      <p:sp>
        <p:nvSpPr>
          <p:cNvPr id="27" name="Freeform 26"/>
          <p:cNvSpPr/>
          <p:nvPr/>
        </p:nvSpPr>
        <p:spPr>
          <a:xfrm>
            <a:off x="420878" y="5939091"/>
            <a:ext cx="3743466" cy="941414"/>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Resource Gathering/ Expense Sharing </a:t>
            </a:r>
          </a:p>
        </p:txBody>
      </p:sp>
      <p:sp>
        <p:nvSpPr>
          <p:cNvPr id="28" name="Freeform 27"/>
          <p:cNvSpPr/>
          <p:nvPr/>
        </p:nvSpPr>
        <p:spPr>
          <a:xfrm>
            <a:off x="8346890" y="1181218"/>
            <a:ext cx="3997760"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233149" lvl="1" indent="-233149" defTabSz="453346">
              <a:lnSpc>
                <a:spcPct val="90000"/>
              </a:lnSpc>
              <a:spcBef>
                <a:spcPct val="0"/>
              </a:spcBef>
              <a:spcAft>
                <a:spcPct val="15000"/>
              </a:spcAft>
              <a:buChar char="••"/>
            </a:pPr>
            <a:r>
              <a:rPr lang="en-US" sz="2040" dirty="0"/>
              <a:t>Do you provide these services?</a:t>
            </a:r>
          </a:p>
          <a:p>
            <a:pPr marL="233149" lvl="1" indent="-233149" defTabSz="453346">
              <a:lnSpc>
                <a:spcPct val="90000"/>
              </a:lnSpc>
              <a:spcBef>
                <a:spcPct val="0"/>
              </a:spcBef>
              <a:spcAft>
                <a:spcPct val="15000"/>
              </a:spcAft>
              <a:buChar char="••"/>
            </a:pPr>
            <a:r>
              <a:rPr lang="en-US" sz="2040" dirty="0"/>
              <a:t>How do you do it?</a:t>
            </a:r>
          </a:p>
        </p:txBody>
      </p:sp>
      <p:sp>
        <p:nvSpPr>
          <p:cNvPr id="29" name="Freeform 28"/>
          <p:cNvSpPr/>
          <p:nvPr/>
        </p:nvSpPr>
        <p:spPr>
          <a:xfrm>
            <a:off x="8346890" y="2171340"/>
            <a:ext cx="3997760" cy="1237443"/>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233149" lvl="1" indent="-233149" defTabSz="453346">
              <a:lnSpc>
                <a:spcPct val="90000"/>
              </a:lnSpc>
              <a:spcBef>
                <a:spcPct val="0"/>
              </a:spcBef>
              <a:spcAft>
                <a:spcPct val="15000"/>
              </a:spcAft>
              <a:buChar char="••"/>
            </a:pPr>
            <a:r>
              <a:rPr lang="en-US" sz="2040" dirty="0"/>
              <a:t>Policies</a:t>
            </a:r>
          </a:p>
          <a:p>
            <a:pPr marL="233149" lvl="1" indent="-233149" defTabSz="453346">
              <a:lnSpc>
                <a:spcPct val="90000"/>
              </a:lnSpc>
              <a:spcBef>
                <a:spcPct val="0"/>
              </a:spcBef>
              <a:spcAft>
                <a:spcPct val="15000"/>
              </a:spcAft>
              <a:buChar char="••"/>
            </a:pPr>
            <a:r>
              <a:rPr lang="en-US" sz="2040" dirty="0"/>
              <a:t>Employee Manual</a:t>
            </a:r>
          </a:p>
          <a:p>
            <a:pPr marL="233149" lvl="1" indent="-233149" defTabSz="453346">
              <a:lnSpc>
                <a:spcPct val="90000"/>
              </a:lnSpc>
              <a:spcBef>
                <a:spcPct val="0"/>
              </a:spcBef>
              <a:spcAft>
                <a:spcPct val="15000"/>
              </a:spcAft>
              <a:buChar char="••"/>
            </a:pPr>
            <a:r>
              <a:rPr lang="en-US" sz="2040" dirty="0"/>
              <a:t>Templates</a:t>
            </a:r>
          </a:p>
        </p:txBody>
      </p:sp>
      <p:sp>
        <p:nvSpPr>
          <p:cNvPr id="31" name="Freeform 30"/>
          <p:cNvSpPr/>
          <p:nvPr/>
        </p:nvSpPr>
        <p:spPr>
          <a:xfrm>
            <a:off x="8377977" y="3544854"/>
            <a:ext cx="3966672" cy="1221508"/>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Legal rulings</a:t>
            </a:r>
          </a:p>
          <a:p>
            <a:pPr marL="174862" lvl="1" indent="-174862" defTabSz="453346">
              <a:lnSpc>
                <a:spcPct val="90000"/>
              </a:lnSpc>
              <a:spcBef>
                <a:spcPct val="0"/>
              </a:spcBef>
              <a:spcAft>
                <a:spcPct val="15000"/>
              </a:spcAft>
              <a:buChar char="••"/>
            </a:pPr>
            <a:r>
              <a:rPr lang="en-US" sz="2040" dirty="0"/>
              <a:t>Tax </a:t>
            </a:r>
            <a:r>
              <a:rPr lang="en-US" sz="2040" dirty="0" smtClean="0"/>
              <a:t>implications</a:t>
            </a:r>
          </a:p>
          <a:p>
            <a:pPr marL="174862" lvl="1" indent="-174862" defTabSz="453346">
              <a:lnSpc>
                <a:spcPct val="90000"/>
              </a:lnSpc>
              <a:spcBef>
                <a:spcPct val="0"/>
              </a:spcBef>
              <a:spcAft>
                <a:spcPct val="15000"/>
              </a:spcAft>
              <a:buChar char="••"/>
            </a:pPr>
            <a:r>
              <a:rPr lang="en-US" sz="2040" dirty="0" smtClean="0"/>
              <a:t>Best practices</a:t>
            </a:r>
            <a:endParaRPr lang="en-US" sz="2040" dirty="0"/>
          </a:p>
        </p:txBody>
      </p:sp>
      <p:sp>
        <p:nvSpPr>
          <p:cNvPr id="33" name="Freeform 32"/>
          <p:cNvSpPr/>
          <p:nvPr/>
        </p:nvSpPr>
        <p:spPr>
          <a:xfrm>
            <a:off x="8340931" y="4964856"/>
            <a:ext cx="4003717"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Grant applications</a:t>
            </a:r>
          </a:p>
          <a:p>
            <a:pPr marL="174862" lvl="1" indent="-174862" defTabSz="453346">
              <a:lnSpc>
                <a:spcPct val="90000"/>
              </a:lnSpc>
              <a:spcBef>
                <a:spcPct val="0"/>
              </a:spcBef>
              <a:spcAft>
                <a:spcPct val="15000"/>
              </a:spcAft>
              <a:buChar char="••"/>
            </a:pPr>
            <a:r>
              <a:rPr lang="en-US" sz="2040" dirty="0"/>
              <a:t>Compliance</a:t>
            </a:r>
          </a:p>
        </p:txBody>
      </p:sp>
      <p:sp>
        <p:nvSpPr>
          <p:cNvPr id="34" name="Freeform 33"/>
          <p:cNvSpPr/>
          <p:nvPr/>
        </p:nvSpPr>
        <p:spPr>
          <a:xfrm>
            <a:off x="8317617" y="5986533"/>
            <a:ext cx="4027032"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Shared expenses</a:t>
            </a:r>
          </a:p>
          <a:p>
            <a:pPr marL="174862" lvl="1" indent="-174862" defTabSz="453346">
              <a:lnSpc>
                <a:spcPct val="90000"/>
              </a:lnSpc>
              <a:spcBef>
                <a:spcPct val="0"/>
              </a:spcBef>
              <a:spcAft>
                <a:spcPct val="15000"/>
              </a:spcAft>
              <a:buChar char="••"/>
            </a:pPr>
            <a:r>
              <a:rPr lang="en-US" sz="2040" dirty="0"/>
              <a:t>Booth staffing</a:t>
            </a:r>
          </a:p>
        </p:txBody>
      </p:sp>
    </p:spTree>
    <p:extLst>
      <p:ext uri="{BB962C8B-B14F-4D97-AF65-F5344CB8AC3E}">
        <p14:creationId xmlns:p14="http://schemas.microsoft.com/office/powerpoint/2010/main" val="290106429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29</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 y="-1"/>
            <a:ext cx="5245894" cy="6994525"/>
          </a:xfrm>
          <a:prstGeom prst="rect">
            <a:avLst/>
          </a:prstGeom>
        </p:spPr>
      </p:pic>
      <p:sp>
        <p:nvSpPr>
          <p:cNvPr id="4" name="Rectangle 3"/>
          <p:cNvSpPr/>
          <p:nvPr/>
        </p:nvSpPr>
        <p:spPr>
          <a:xfrm>
            <a:off x="4996969" y="-7772"/>
            <a:ext cx="7438623" cy="7002297"/>
          </a:xfrm>
          <a:prstGeom prst="rect">
            <a:avLst/>
          </a:prstGeom>
          <a:solidFill>
            <a:srgbClr val="2F5788"/>
          </a:solidFill>
          <a:ln>
            <a:noFill/>
          </a:ln>
        </p:spPr>
        <p:style>
          <a:lnRef idx="2">
            <a:schemeClr val="dk1">
              <a:shade val="50000"/>
            </a:schemeClr>
          </a:lnRef>
          <a:fillRef idx="1">
            <a:schemeClr val="dk1"/>
          </a:fillRef>
          <a:effectRef idx="0">
            <a:schemeClr val="dk1"/>
          </a:effectRef>
          <a:fontRef idx="minor">
            <a:schemeClr val="lt1"/>
          </a:fontRef>
        </p:style>
        <p:txBody>
          <a:bodyPr lIns="466302" tIns="466302" rIns="466302" bIns="466302" rtlCol="0" anchor="ctr" anchorCtr="0"/>
          <a:lstStyle/>
          <a:p>
            <a:pPr marL="291436" indent="-291436">
              <a:buFont typeface="Arial" panose="020B0604020202020204" pitchFamily="34" charset="0"/>
              <a:buChar char="•"/>
            </a:pPr>
            <a:r>
              <a:rPr lang="en-US" sz="4400" dirty="0"/>
              <a:t>What makes a good </a:t>
            </a:r>
            <a:r>
              <a:rPr lang="en-US" sz="4400" dirty="0" smtClean="0"/>
              <a:t>post? What </a:t>
            </a:r>
            <a:r>
              <a:rPr lang="en-US" sz="4400" dirty="0"/>
              <a:t>business scenarios should you post about?</a:t>
            </a:r>
          </a:p>
          <a:p>
            <a:pPr marL="291436" indent="-291436">
              <a:buFont typeface="Arial" panose="020B0604020202020204" pitchFamily="34" charset="0"/>
              <a:buChar char="•"/>
            </a:pPr>
            <a:r>
              <a:rPr lang="en-US" sz="4400" dirty="0" smtClean="0"/>
              <a:t>Provide simple guidance about what is OK and what is not OK</a:t>
            </a:r>
          </a:p>
          <a:p>
            <a:pPr marL="291436" indent="-291436">
              <a:buFont typeface="Arial" panose="020B0604020202020204" pitchFamily="34" charset="0"/>
              <a:buChar char="•"/>
            </a:pPr>
            <a:r>
              <a:rPr lang="en-US" sz="4400" dirty="0" smtClean="0"/>
              <a:t>Provide “what goes where” examples</a:t>
            </a:r>
            <a:endParaRPr lang="en-US" sz="4400" dirty="0"/>
          </a:p>
        </p:txBody>
      </p:sp>
      <p:sp>
        <p:nvSpPr>
          <p:cNvPr id="6" name="Rectangle 5"/>
          <p:cNvSpPr/>
          <p:nvPr/>
        </p:nvSpPr>
        <p:spPr>
          <a:xfrm>
            <a:off x="322851" y="479775"/>
            <a:ext cx="4352149" cy="1266300"/>
          </a:xfrm>
          <a:prstGeom prst="rect">
            <a:avLst/>
          </a:prstGeom>
          <a:solidFill>
            <a:srgbClr val="5D8EC8">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latin typeface="+mj-lt"/>
              </a:rPr>
              <a:t>#5 </a:t>
            </a:r>
            <a:r>
              <a:rPr lang="en-US" sz="4800" dirty="0" smtClean="0">
                <a:latin typeface="+mj-lt"/>
              </a:rPr>
              <a:t>Show me!</a:t>
            </a:r>
            <a:endParaRPr lang="en-US" sz="4800" dirty="0">
              <a:latin typeface="+mj-lt"/>
            </a:endParaRPr>
          </a:p>
        </p:txBody>
      </p:sp>
    </p:spTree>
    <p:extLst>
      <p:ext uri="{BB962C8B-B14F-4D97-AF65-F5344CB8AC3E}">
        <p14:creationId xmlns:p14="http://schemas.microsoft.com/office/powerpoint/2010/main" val="1633637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1485898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74315" y="874316"/>
            <a:ext cx="6994526" cy="5245895"/>
          </a:xfrm>
          <a:prstGeom prst="rect">
            <a:avLst/>
          </a:prstGeom>
        </p:spPr>
      </p:pic>
      <p:sp>
        <p:nvSpPr>
          <p:cNvPr id="3" name="Rectangle 2"/>
          <p:cNvSpPr/>
          <p:nvPr/>
        </p:nvSpPr>
        <p:spPr bwMode="auto">
          <a:xfrm>
            <a:off x="5245896" y="0"/>
            <a:ext cx="7190579" cy="6994527"/>
          </a:xfrm>
          <a:prstGeom prst="rect">
            <a:avLst/>
          </a:prstGeom>
          <a:solidFill>
            <a:srgbClr val="99CFF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365760"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Tips from Stan Garfield at Deloitte Global Services:</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Rectangle 3"/>
          <p:cNvSpPr/>
          <p:nvPr/>
        </p:nvSpPr>
        <p:spPr>
          <a:xfrm>
            <a:off x="5853683" y="509530"/>
            <a:ext cx="6216650" cy="6370975"/>
          </a:xfrm>
          <a:prstGeom prst="rect">
            <a:avLst/>
          </a:prstGeom>
        </p:spPr>
        <p:txBody>
          <a:bodyPr>
            <a:spAutoFit/>
          </a:bodyPr>
          <a:lstStyle/>
          <a:p>
            <a:pPr marL="305702" indent="-509504">
              <a:spcBef>
                <a:spcPts val="1337"/>
              </a:spcBef>
            </a:pPr>
            <a:r>
              <a:rPr lang="en-US" sz="3100" dirty="0">
                <a:solidFill>
                  <a:srgbClr val="002776"/>
                </a:solidFill>
              </a:rPr>
              <a:t>S</a:t>
            </a:r>
            <a:r>
              <a:rPr lang="en-US" dirty="0">
                <a:solidFill>
                  <a:srgbClr val="002776"/>
                </a:solidFill>
              </a:rPr>
              <a:t>hare a link. “Here is a link to the latest Forrester Wave report on social networking.”</a:t>
            </a:r>
          </a:p>
          <a:p>
            <a:pPr marL="305702" indent="-407603">
              <a:spcBef>
                <a:spcPts val="1337"/>
              </a:spcBef>
            </a:pPr>
            <a:r>
              <a:rPr lang="en-US" sz="3100" dirty="0">
                <a:solidFill>
                  <a:srgbClr val="002776"/>
                </a:solidFill>
              </a:rPr>
              <a:t>A</a:t>
            </a:r>
            <a:r>
              <a:rPr lang="en-US" dirty="0">
                <a:solidFill>
                  <a:srgbClr val="002776"/>
                </a:solidFill>
              </a:rPr>
              <a:t>sk a question. “Has anyone encountered this problem before, and if so, how was it solved?”</a:t>
            </a:r>
          </a:p>
          <a:p>
            <a:pPr marL="203801" indent="-305702">
              <a:spcBef>
                <a:spcPts val="1337"/>
              </a:spcBef>
            </a:pPr>
            <a:r>
              <a:rPr lang="en-US" sz="3100" dirty="0">
                <a:solidFill>
                  <a:srgbClr val="002776"/>
                </a:solidFill>
              </a:rPr>
              <a:t>F</a:t>
            </a:r>
            <a:r>
              <a:rPr lang="en-US" dirty="0">
                <a:solidFill>
                  <a:srgbClr val="002776"/>
                </a:solidFill>
              </a:rPr>
              <a:t>ind a resource. “Looking for a specialist in retirement benefits to help win a bid in Calgary.”</a:t>
            </a:r>
          </a:p>
          <a:p>
            <a:pPr marL="305702" indent="-407603">
              <a:spcBef>
                <a:spcPts val="1337"/>
              </a:spcBef>
            </a:pPr>
            <a:r>
              <a:rPr lang="en-US" sz="3100" dirty="0">
                <a:solidFill>
                  <a:srgbClr val="002776"/>
                </a:solidFill>
              </a:rPr>
              <a:t>A</a:t>
            </a:r>
            <a:r>
              <a:rPr lang="en-US" dirty="0">
                <a:solidFill>
                  <a:srgbClr val="002776"/>
                </a:solidFill>
              </a:rPr>
              <a:t>nswer a post. “Here are links to three relevant </a:t>
            </a:r>
            <a:r>
              <a:rPr lang="en-US" dirty="0" err="1">
                <a:solidFill>
                  <a:srgbClr val="002776"/>
                </a:solidFill>
              </a:rPr>
              <a:t>quals</a:t>
            </a:r>
            <a:r>
              <a:rPr lang="en-US" dirty="0">
                <a:solidFill>
                  <a:srgbClr val="002776"/>
                </a:solidFill>
              </a:rPr>
              <a:t> in the </a:t>
            </a:r>
            <a:r>
              <a:rPr lang="en-US" dirty="0" err="1">
                <a:solidFill>
                  <a:srgbClr val="002776"/>
                </a:solidFill>
              </a:rPr>
              <a:t>quals</a:t>
            </a:r>
            <a:r>
              <a:rPr lang="en-US" dirty="0">
                <a:solidFill>
                  <a:srgbClr val="002776"/>
                </a:solidFill>
              </a:rPr>
              <a:t> database.”</a:t>
            </a:r>
          </a:p>
          <a:p>
            <a:pPr marL="305702" indent="-305702">
              <a:spcBef>
                <a:spcPts val="1337"/>
              </a:spcBef>
            </a:pPr>
            <a:r>
              <a:rPr lang="en-US" sz="3100" dirty="0">
                <a:solidFill>
                  <a:srgbClr val="002776"/>
                </a:solidFill>
              </a:rPr>
              <a:t>R</a:t>
            </a:r>
            <a:r>
              <a:rPr lang="en-US" dirty="0">
                <a:solidFill>
                  <a:srgbClr val="002776"/>
                </a:solidFill>
              </a:rPr>
              <a:t>ecognize a colleague. “Thanks to @</a:t>
            </a:r>
            <a:r>
              <a:rPr lang="en-US" dirty="0" err="1">
                <a:solidFill>
                  <a:srgbClr val="002776"/>
                </a:solidFill>
              </a:rPr>
              <a:t>dpalmer</a:t>
            </a:r>
            <a:r>
              <a:rPr lang="en-US" dirty="0">
                <a:solidFill>
                  <a:srgbClr val="002776"/>
                </a:solidFill>
              </a:rPr>
              <a:t> for hosting an excellent planning session today.”</a:t>
            </a:r>
          </a:p>
          <a:p>
            <a:pPr marL="101901" indent="-203801">
              <a:spcBef>
                <a:spcPts val="1337"/>
              </a:spcBef>
            </a:pPr>
            <a:r>
              <a:rPr lang="en-US" sz="3100" dirty="0">
                <a:solidFill>
                  <a:srgbClr val="002776"/>
                </a:solidFill>
              </a:rPr>
              <a:t>I</a:t>
            </a:r>
            <a:r>
              <a:rPr lang="en-US" dirty="0">
                <a:solidFill>
                  <a:srgbClr val="002776"/>
                </a:solidFill>
              </a:rPr>
              <a:t>nform about your activities. “Will be in the Philadelphia office today; does anyone wish to meet?”</a:t>
            </a:r>
          </a:p>
          <a:p>
            <a:pPr marL="305702" indent="-305702">
              <a:spcBef>
                <a:spcPts val="1337"/>
              </a:spcBef>
            </a:pPr>
            <a:r>
              <a:rPr lang="en-US" sz="3100" dirty="0">
                <a:solidFill>
                  <a:srgbClr val="002776"/>
                </a:solidFill>
              </a:rPr>
              <a:t>S</a:t>
            </a:r>
            <a:r>
              <a:rPr lang="en-US" dirty="0">
                <a:solidFill>
                  <a:srgbClr val="002776"/>
                </a:solidFill>
              </a:rPr>
              <a:t>uggest an idea. “Local office TV screens should display the global Yammer conversation stream.”</a:t>
            </a:r>
          </a:p>
        </p:txBody>
      </p:sp>
    </p:spTree>
    <p:extLst>
      <p:ext uri="{BB962C8B-B14F-4D97-AF65-F5344CB8AC3E}">
        <p14:creationId xmlns:p14="http://schemas.microsoft.com/office/powerpoint/2010/main" val="17607523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31</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 y="-1"/>
            <a:ext cx="10446898" cy="6994525"/>
          </a:xfrm>
          <a:prstGeom prst="rect">
            <a:avLst/>
          </a:prstGeom>
        </p:spPr>
      </p:pic>
      <p:sp>
        <p:nvSpPr>
          <p:cNvPr id="4" name="Rectangle 3"/>
          <p:cNvSpPr/>
          <p:nvPr/>
        </p:nvSpPr>
        <p:spPr>
          <a:xfrm>
            <a:off x="8394312" y="-2"/>
            <a:ext cx="4041280" cy="699452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Social moves quickly … have governance guidelines in place </a:t>
            </a:r>
            <a:r>
              <a:rPr lang="en-US" sz="4488" b="1" dirty="0">
                <a:latin typeface="+mj-lt"/>
              </a:rPr>
              <a:t>before</a:t>
            </a:r>
            <a:r>
              <a:rPr lang="en-US" sz="4488" dirty="0">
                <a:latin typeface="+mj-lt"/>
              </a:rPr>
              <a:t> situations arise</a:t>
            </a:r>
          </a:p>
        </p:txBody>
      </p:sp>
      <p:grpSp>
        <p:nvGrpSpPr>
          <p:cNvPr id="8" name="Group 7"/>
          <p:cNvGrpSpPr/>
          <p:nvPr/>
        </p:nvGrpSpPr>
        <p:grpSpPr>
          <a:xfrm>
            <a:off x="312290" y="114020"/>
            <a:ext cx="7879107" cy="6815068"/>
            <a:chOff x="395502" y="23556"/>
            <a:chExt cx="7725316" cy="6682047"/>
          </a:xfrm>
        </p:grpSpPr>
        <p:sp>
          <p:nvSpPr>
            <p:cNvPr id="5" name="Rectangle 4"/>
            <p:cNvSpPr/>
            <p:nvPr/>
          </p:nvSpPr>
          <p:spPr>
            <a:xfrm>
              <a:off x="395502" y="23556"/>
              <a:ext cx="7696200" cy="6682047"/>
            </a:xfrm>
            <a:prstGeom prst="rect">
              <a:avLst/>
            </a:prstGeom>
            <a:solidFill>
              <a:srgbClr val="4F8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Content Placeholder 2"/>
            <p:cNvSpPr txBox="1">
              <a:spLocks/>
            </p:cNvSpPr>
            <p:nvPr/>
          </p:nvSpPr>
          <p:spPr>
            <a:xfrm>
              <a:off x="424618" y="6083250"/>
              <a:ext cx="7696200" cy="621792"/>
            </a:xfrm>
            <a:prstGeom prst="rect">
              <a:avLst/>
            </a:prstGeom>
            <a:ln>
              <a:noFill/>
            </a:ln>
          </p:spPr>
          <p:txBody>
            <a:bodyPr>
              <a:norm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856" dirty="0">
                  <a:solidFill>
                    <a:schemeClr val="bg1"/>
                  </a:solidFill>
                </a:rPr>
                <a:t>http://socialmediagovernance.com/policies/</a:t>
              </a:r>
            </a:p>
          </p:txBody>
        </p:sp>
      </p:gr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8980" y="428562"/>
            <a:ext cx="4376676" cy="5766427"/>
          </a:xfrm>
          <a:prstGeom prst="rect">
            <a:avLst/>
          </a:prstGeom>
        </p:spPr>
      </p:pic>
    </p:spTree>
    <p:extLst>
      <p:ext uri="{BB962C8B-B14F-4D97-AF65-F5344CB8AC3E}">
        <p14:creationId xmlns:p14="http://schemas.microsoft.com/office/powerpoint/2010/main" val="169209459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Clear, simple guidance to change some habits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9238" y="1642932"/>
            <a:ext cx="2742857" cy="2742857"/>
          </a:xfrm>
          <a:prstGeom prst="rect">
            <a:avLst/>
          </a:prstGeom>
        </p:spPr>
      </p:pic>
      <p:pic>
        <p:nvPicPr>
          <p:cNvPr id="4098" name="Picture 2" descr="https://encrypted-tbn2.gstatic.com/images?q=tbn:ANd9GcSPbK1oItbNQjRQ-fDeOuAJRnV10GCNwj5F75hy-_RHz6lOLW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47017" y="19427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03482" y="4320213"/>
            <a:ext cx="3657560"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Private</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Assign a Task</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External</a:t>
            </a:r>
          </a:p>
        </p:txBody>
      </p:sp>
      <p:sp>
        <p:nvSpPr>
          <p:cNvPr id="13" name="TextBox 12"/>
          <p:cNvSpPr txBox="1"/>
          <p:nvPr/>
        </p:nvSpPr>
        <p:spPr>
          <a:xfrm>
            <a:off x="7132627" y="4316782"/>
            <a:ext cx="4846267"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Q &amp; A</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Not sure who knows</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FYI</a:t>
            </a:r>
          </a:p>
        </p:txBody>
      </p:sp>
    </p:spTree>
    <p:extLst>
      <p:ext uri="{BB962C8B-B14F-4D97-AF65-F5344CB8AC3E}">
        <p14:creationId xmlns:p14="http://schemas.microsoft.com/office/powerpoint/2010/main" val="172493730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9676" y="479775"/>
            <a:ext cx="5879866" cy="7170244"/>
          </a:xfrm>
          <a:prstGeom prst="rect">
            <a:avLst/>
          </a:prstGeom>
        </p:spPr>
      </p:pic>
      <p:sp>
        <p:nvSpPr>
          <p:cNvPr id="7" name="Rectangle 6"/>
          <p:cNvSpPr/>
          <p:nvPr/>
        </p:nvSpPr>
        <p:spPr>
          <a:xfrm>
            <a:off x="948384" y="1942799"/>
            <a:ext cx="6393886" cy="2636598"/>
          </a:xfrm>
          <a:prstGeom prst="rect">
            <a:avLst/>
          </a:prstGeom>
          <a:noFill/>
        </p:spPr>
        <p:txBody>
          <a:bodyPr wrap="none" lIns="93260" tIns="46630" rIns="93260" bIns="46630">
            <a:spAutoFit/>
          </a:bodyPr>
          <a:lstStyle/>
          <a:p>
            <a:pPr algn="ctr"/>
            <a:r>
              <a:rPr lang="en-US" sz="5507" dirty="0" smtClean="0">
                <a:ln w="0"/>
                <a:latin typeface="+mj-lt"/>
              </a:rPr>
              <a:t>Don’t </a:t>
            </a:r>
            <a:r>
              <a:rPr lang="en-US" sz="5507" dirty="0">
                <a:ln w="0"/>
                <a:latin typeface="+mj-lt"/>
              </a:rPr>
              <a:t>underestimate </a:t>
            </a:r>
          </a:p>
          <a:p>
            <a:pPr algn="ctr"/>
            <a:r>
              <a:rPr lang="en-US" sz="5507" dirty="0">
                <a:ln w="0"/>
                <a:latin typeface="+mj-lt"/>
              </a:rPr>
              <a:t>the importance </a:t>
            </a:r>
          </a:p>
          <a:p>
            <a:pPr algn="ctr"/>
            <a:r>
              <a:rPr lang="en-US" sz="5507" dirty="0">
                <a:ln w="0"/>
                <a:latin typeface="+mj-lt"/>
              </a:rPr>
              <a:t>of training</a:t>
            </a:r>
          </a:p>
        </p:txBody>
      </p:sp>
    </p:spTree>
    <p:extLst>
      <p:ext uri="{BB962C8B-B14F-4D97-AF65-F5344CB8AC3E}">
        <p14:creationId xmlns:p14="http://schemas.microsoft.com/office/powerpoint/2010/main" val="107185208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488173" y="845907"/>
            <a:ext cx="3125851" cy="5533040"/>
            <a:chOff x="3508063" y="1221203"/>
            <a:chExt cx="3126294" cy="5533824"/>
          </a:xfrm>
        </p:grpSpPr>
        <p:grpSp>
          <p:nvGrpSpPr>
            <p:cNvPr id="9" name="Group 8"/>
            <p:cNvGrpSpPr/>
            <p:nvPr/>
          </p:nvGrpSpPr>
          <p:grpSpPr>
            <a:xfrm>
              <a:off x="3508063" y="1221203"/>
              <a:ext cx="3126294" cy="5533824"/>
              <a:chOff x="4756170" y="914400"/>
              <a:chExt cx="3065272" cy="542581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170" y="2295618"/>
                <a:ext cx="3065272" cy="4044592"/>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Too many competing priorities</a:t>
                </a:r>
              </a:p>
            </p:txBody>
          </p:sp>
        </p:grpSp>
        <p:sp>
          <p:nvSpPr>
            <p:cNvPr id="12" name="Rectangle 11"/>
            <p:cNvSpPr/>
            <p:nvPr/>
          </p:nvSpPr>
          <p:spPr bwMode="auto">
            <a:xfrm>
              <a:off x="3607176" y="2893475"/>
              <a:ext cx="2926048" cy="3622603"/>
            </a:xfrm>
            <a:prstGeom prst="rect">
              <a:avLst/>
            </a:prstGeom>
            <a:solidFill>
              <a:srgbClr val="0909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182854" numCol="1" rtlCol="0" anchor="t" anchorCtr="0" compatLnSpc="1">
              <a:prstTxWarp prst="textNoShape">
                <a:avLst/>
              </a:prstTxWarp>
            </a:bodyPr>
            <a:lstStyle/>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Align where work gets done</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Engage and nurture champions … and leaders</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Provide examples</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Train!</a:t>
              </a:r>
            </a:p>
          </p:txBody>
        </p:sp>
      </p:grpSp>
      <p:grpSp>
        <p:nvGrpSpPr>
          <p:cNvPr id="21" name="Group 20"/>
          <p:cNvGrpSpPr/>
          <p:nvPr/>
        </p:nvGrpSpPr>
        <p:grpSpPr>
          <a:xfrm>
            <a:off x="6700982" y="845340"/>
            <a:ext cx="5447563" cy="5528222"/>
            <a:chOff x="6832861" y="1240911"/>
            <a:chExt cx="5448342" cy="5529007"/>
          </a:xfrm>
        </p:grpSpPr>
        <p:grpSp>
          <p:nvGrpSpPr>
            <p:cNvPr id="2" name="Group 1"/>
            <p:cNvGrpSpPr/>
            <p:nvPr/>
          </p:nvGrpSpPr>
          <p:grpSpPr>
            <a:xfrm>
              <a:off x="6832861" y="1240911"/>
              <a:ext cx="5448342" cy="5529007"/>
              <a:chOff x="6824602" y="946424"/>
              <a:chExt cx="5341997" cy="5421087"/>
            </a:xfrm>
          </p:grpSpPr>
          <p:sp>
            <p:nvSpPr>
              <p:cNvPr id="14" name="Rectangle 13"/>
              <p:cNvSpPr/>
              <p:nvPr/>
            </p:nvSpPr>
            <p:spPr>
              <a:xfrm>
                <a:off x="6824602"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Lack of proven business case</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4608" y="2361018"/>
                <a:ext cx="5341991" cy="4006493"/>
              </a:xfrm>
              <a:prstGeom prst="rect">
                <a:avLst/>
              </a:prstGeom>
            </p:spPr>
          </p:pic>
        </p:grpSp>
        <p:sp>
          <p:nvSpPr>
            <p:cNvPr id="16" name="Rectangle 15"/>
            <p:cNvSpPr/>
            <p:nvPr/>
          </p:nvSpPr>
          <p:spPr bwMode="auto">
            <a:xfrm>
              <a:off x="7130482" y="2897926"/>
              <a:ext cx="4889081" cy="3622603"/>
            </a:xfrm>
            <a:prstGeom prst="rect">
              <a:avLst/>
            </a:prstGeom>
            <a:solidFill>
              <a:srgbClr val="F76F3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182854" numCol="1" rtlCol="0" anchor="t" anchorCtr="0" compatLnSpc="1">
              <a:prstTxWarp prst="textNoShape">
                <a:avLst/>
              </a:prstTxWarp>
            </a:bodyPr>
            <a:lstStyle/>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Start with a meaningful business problem</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Measure what matters</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Collect and share stories … all the time … at every opportunity</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Don’t think it has to be only you – get your </a:t>
              </a:r>
              <a:r>
                <a:rPr lang="en-US" sz="2400" strike="sngStrike" dirty="0">
                  <a:gradFill>
                    <a:gsLst>
                      <a:gs pos="0">
                        <a:srgbClr val="FFFFFF"/>
                      </a:gs>
                      <a:gs pos="100000">
                        <a:srgbClr val="FFFFFF"/>
                      </a:gs>
                    </a:gsLst>
                    <a:lin ang="5400000" scaled="0"/>
                  </a:gradFill>
                  <a:latin typeface="+mj-lt"/>
                </a:rPr>
                <a:t>village</a:t>
              </a:r>
              <a:r>
                <a:rPr lang="en-US" sz="2400" dirty="0">
                  <a:gradFill>
                    <a:gsLst>
                      <a:gs pos="0">
                        <a:srgbClr val="FFFFFF"/>
                      </a:gs>
                      <a:gs pos="100000">
                        <a:srgbClr val="FFFFFF"/>
                      </a:gs>
                    </a:gsLst>
                    <a:lin ang="5400000" scaled="0"/>
                  </a:gradFill>
                  <a:latin typeface="+mj-lt"/>
                </a:rPr>
                <a:t> universe to help!</a:t>
              </a:r>
            </a:p>
          </p:txBody>
        </p:sp>
      </p:grpSp>
      <p:grpSp>
        <p:nvGrpSpPr>
          <p:cNvPr id="19" name="Group 18"/>
          <p:cNvGrpSpPr/>
          <p:nvPr/>
        </p:nvGrpSpPr>
        <p:grpSpPr>
          <a:xfrm>
            <a:off x="285489" y="845908"/>
            <a:ext cx="3125851" cy="5567073"/>
            <a:chOff x="183263" y="1221203"/>
            <a:chExt cx="3126294" cy="5567863"/>
          </a:xfrm>
        </p:grpSpPr>
        <p:grpSp>
          <p:nvGrpSpPr>
            <p:cNvPr id="5" name="Group 4"/>
            <p:cNvGrpSpPr/>
            <p:nvPr/>
          </p:nvGrpSpPr>
          <p:grpSpPr>
            <a:xfrm>
              <a:off x="183263" y="1221203"/>
              <a:ext cx="3126294" cy="5567863"/>
              <a:chOff x="914400" y="914400"/>
              <a:chExt cx="3065272" cy="5459185"/>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2295618"/>
                <a:ext cx="3065272" cy="4077967"/>
              </a:xfrm>
              <a:prstGeom prst="rect">
                <a:avLst/>
              </a:prstGeom>
            </p:spPr>
          </p:pic>
          <p:sp>
            <p:nvSpPr>
              <p:cNvPr id="7" name="Rectangle 6"/>
              <p:cNvSpPr/>
              <p:nvPr/>
            </p:nvSpPr>
            <p:spPr>
              <a:xfrm>
                <a:off x="914400" y="914400"/>
                <a:ext cx="3065272" cy="1381218"/>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Not aligned with our culture</a:t>
                </a:r>
              </a:p>
            </p:txBody>
          </p:sp>
        </p:grpSp>
        <p:sp>
          <p:nvSpPr>
            <p:cNvPr id="17" name="Rectangle 16"/>
            <p:cNvSpPr/>
            <p:nvPr/>
          </p:nvSpPr>
          <p:spPr bwMode="auto">
            <a:xfrm>
              <a:off x="283386" y="2897926"/>
              <a:ext cx="2926048" cy="3622603"/>
            </a:xfrm>
            <a:prstGeom prst="rect">
              <a:avLst/>
            </a:prstGeom>
            <a:solidFill>
              <a:srgbClr val="84252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182854" numCol="1" rtlCol="0" anchor="t" anchorCtr="0" compatLnSpc="1">
              <a:prstTxWarp prst="textNoShape">
                <a:avLst/>
              </a:prstTxWarp>
            </a:bodyPr>
            <a:lstStyle/>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Engage and nurture champions … and leaders</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Make it easy</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Promote great stories</a:t>
              </a:r>
            </a:p>
            <a:p>
              <a:pPr marL="342834" indent="-342834" defTabSz="932293"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latin typeface="+mj-lt"/>
                </a:rPr>
                <a:t>Embrace the comfort zone</a:t>
              </a:r>
            </a:p>
          </p:txBody>
        </p:sp>
      </p:grpSp>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432948" cy="7020913"/>
          </a:xfrm>
          <a:prstGeom prst="rect">
            <a:avLst/>
          </a:prstGeom>
        </p:spPr>
      </p:pic>
      <p:sp>
        <p:nvSpPr>
          <p:cNvPr id="13" name="Title 12"/>
          <p:cNvSpPr>
            <a:spLocks noGrp="1"/>
          </p:cNvSpPr>
          <p:nvPr>
            <p:ph type="title"/>
          </p:nvPr>
        </p:nvSpPr>
        <p:spPr>
          <a:xfrm>
            <a:off x="507731" y="156510"/>
            <a:ext cx="10072116" cy="940376"/>
          </a:xfrm>
        </p:spPr>
        <p:txBody>
          <a:bodyPr/>
          <a:lstStyle/>
          <a:p>
            <a:r>
              <a:rPr lang="en-US" dirty="0" smtClean="0">
                <a:solidFill>
                  <a:schemeClr val="bg1"/>
                </a:solidFill>
              </a:rPr>
              <a:t>Breaking down the barriers</a:t>
            </a:r>
            <a:endParaRPr lang="en-US" dirty="0">
              <a:solidFill>
                <a:schemeClr val="bg1"/>
              </a:solidFill>
            </a:endParaRPr>
          </a:p>
        </p:txBody>
      </p:sp>
    </p:spTree>
    <p:extLst>
      <p:ext uri="{BB962C8B-B14F-4D97-AF65-F5344CB8AC3E}">
        <p14:creationId xmlns:p14="http://schemas.microsoft.com/office/powerpoint/2010/main" val="3148248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540" y="6487091"/>
            <a:ext cx="2830935" cy="351527"/>
          </a:xfrm>
          <a:prstGeom prst="rect">
            <a:avLst/>
          </a:prstGeom>
        </p:spPr>
        <p:txBody>
          <a:bodyPr/>
          <a:lstStyle/>
          <a:p>
            <a:fld id="{EA7C8D44-3667-46F6-9772-CC52308E2A7F}" type="slidenum">
              <a:rPr kumimoji="0" lang="en-US" smtClean="0"/>
              <a:pPr/>
              <a:t>35</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 y="12578"/>
            <a:ext cx="12432948" cy="6981450"/>
          </a:xfrm>
          <a:prstGeom prst="rect">
            <a:avLst/>
          </a:prstGeom>
        </p:spPr>
      </p:pic>
      <p:sp>
        <p:nvSpPr>
          <p:cNvPr id="4" name="Rectangle 3"/>
          <p:cNvSpPr/>
          <p:nvPr/>
        </p:nvSpPr>
        <p:spPr>
          <a:xfrm>
            <a:off x="157175" y="233614"/>
            <a:ext cx="6915827" cy="932471"/>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It’s not a sprint, it’s a journey</a:t>
            </a:r>
          </a:p>
        </p:txBody>
      </p:sp>
      <p:sp>
        <p:nvSpPr>
          <p:cNvPr id="5" name="Rectangle 4"/>
          <p:cNvSpPr/>
          <p:nvPr/>
        </p:nvSpPr>
        <p:spPr>
          <a:xfrm>
            <a:off x="277407" y="1865434"/>
            <a:ext cx="2741534" cy="388529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Keep it simple</a:t>
            </a:r>
          </a:p>
        </p:txBody>
      </p:sp>
      <p:sp>
        <p:nvSpPr>
          <p:cNvPr id="6" name="Rectangle 5"/>
          <p:cNvSpPr/>
          <p:nvPr/>
        </p:nvSpPr>
        <p:spPr>
          <a:xfrm>
            <a:off x="3331260" y="1869932"/>
            <a:ext cx="2741534" cy="388529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Align where work gets done</a:t>
            </a:r>
          </a:p>
        </p:txBody>
      </p:sp>
      <p:sp>
        <p:nvSpPr>
          <p:cNvPr id="7" name="Rectangle 6"/>
          <p:cNvSpPr/>
          <p:nvPr/>
        </p:nvSpPr>
        <p:spPr>
          <a:xfrm>
            <a:off x="6396008" y="1865433"/>
            <a:ext cx="2741534" cy="388529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Lead the way</a:t>
            </a:r>
          </a:p>
        </p:txBody>
      </p:sp>
      <p:sp>
        <p:nvSpPr>
          <p:cNvPr id="8" name="Rectangle 7"/>
          <p:cNvSpPr/>
          <p:nvPr/>
        </p:nvSpPr>
        <p:spPr>
          <a:xfrm>
            <a:off x="9434897" y="1865432"/>
            <a:ext cx="2741534" cy="388529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Be patient – change takes time</a:t>
            </a:r>
          </a:p>
        </p:txBody>
      </p:sp>
    </p:spTree>
    <p:extLst>
      <p:ext uri="{BB962C8B-B14F-4D97-AF65-F5344CB8AC3E}">
        <p14:creationId xmlns:p14="http://schemas.microsoft.com/office/powerpoint/2010/main" val="337410976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1709" y="338023"/>
            <a:ext cx="4098354" cy="478376"/>
          </a:xfrm>
          <a:prstGeom prst="rect">
            <a:avLst/>
          </a:prstGeom>
          <a:noFill/>
        </p:spPr>
        <p:txBody>
          <a:bodyPr wrap="square" rtlCol="1">
            <a:spAutoFit/>
          </a:bodyPr>
          <a:lstStyle/>
          <a:p>
            <a:pPr defTabSz="466298"/>
            <a:r>
              <a:rPr lang="en-US" sz="2448" b="1" dirty="0" smtClean="0">
                <a:solidFill>
                  <a:prstClr val="black"/>
                </a:solidFill>
                <a:latin typeface="Segoe UI Light" panose="020B0502040204020203" pitchFamily="34" charset="0"/>
                <a:cs typeface="Segoe UI Light" panose="020B0502040204020203" pitchFamily="34" charset="0"/>
              </a:rPr>
              <a:t>Sue </a:t>
            </a:r>
            <a:r>
              <a:rPr lang="en-US" sz="2448" b="1" dirty="0">
                <a:solidFill>
                  <a:prstClr val="black"/>
                </a:solidFill>
                <a:latin typeface="Segoe UI Light" panose="020B0502040204020203" pitchFamily="34" charset="0"/>
                <a:cs typeface="Segoe UI Light" panose="020B0502040204020203" pitchFamily="34" charset="0"/>
              </a:rPr>
              <a:t>Hanley</a:t>
            </a:r>
          </a:p>
        </p:txBody>
      </p:sp>
      <p:grpSp>
        <p:nvGrpSpPr>
          <p:cNvPr id="4" name="Group 3"/>
          <p:cNvGrpSpPr/>
          <p:nvPr/>
        </p:nvGrpSpPr>
        <p:grpSpPr>
          <a:xfrm>
            <a:off x="7497720" y="932604"/>
            <a:ext cx="3138295" cy="703097"/>
            <a:chOff x="4379474" y="1868512"/>
            <a:chExt cx="3077039" cy="689373"/>
          </a:xfrm>
        </p:grpSpPr>
        <p:sp>
          <p:nvSpPr>
            <p:cNvPr id="5" name="Freeform 12"/>
            <p:cNvSpPr>
              <a:spLocks noChangeAspect="1" noEditPoints="1"/>
            </p:cNvSpPr>
            <p:nvPr/>
          </p:nvSpPr>
          <p:spPr bwMode="auto">
            <a:xfrm>
              <a:off x="4466845" y="1868512"/>
              <a:ext cx="375921" cy="300335"/>
            </a:xfrm>
            <a:custGeom>
              <a:avLst/>
              <a:gdLst>
                <a:gd name="T0" fmla="*/ 376 w 396"/>
                <a:gd name="T1" fmla="*/ 20 h 316"/>
                <a:gd name="T2" fmla="*/ 376 w 396"/>
                <a:gd name="T3" fmla="*/ 20 h 316"/>
                <a:gd name="T4" fmla="*/ 320 w 396"/>
                <a:gd name="T5" fmla="*/ 0 h 316"/>
                <a:gd name="T6" fmla="*/ 65 w 396"/>
                <a:gd name="T7" fmla="*/ 0 h 316"/>
                <a:gd name="T8" fmla="*/ 15 w 396"/>
                <a:gd name="T9" fmla="*/ 20 h 316"/>
                <a:gd name="T10" fmla="*/ 18 w 396"/>
                <a:gd name="T11" fmla="*/ 20 h 316"/>
                <a:gd name="T12" fmla="*/ 0 w 396"/>
                <a:gd name="T13" fmla="*/ 70 h 316"/>
                <a:gd name="T14" fmla="*/ 0 w 396"/>
                <a:gd name="T15" fmla="*/ 72 h 316"/>
                <a:gd name="T16" fmla="*/ 0 w 396"/>
                <a:gd name="T17" fmla="*/ 244 h 316"/>
                <a:gd name="T18" fmla="*/ 15 w 396"/>
                <a:gd name="T19" fmla="*/ 296 h 316"/>
                <a:gd name="T20" fmla="*/ 15 w 396"/>
                <a:gd name="T21" fmla="*/ 296 h 316"/>
                <a:gd name="T22" fmla="*/ 65 w 396"/>
                <a:gd name="T23" fmla="*/ 316 h 316"/>
                <a:gd name="T24" fmla="*/ 320 w 396"/>
                <a:gd name="T25" fmla="*/ 316 h 316"/>
                <a:gd name="T26" fmla="*/ 373 w 396"/>
                <a:gd name="T27" fmla="*/ 295 h 316"/>
                <a:gd name="T28" fmla="*/ 396 w 396"/>
                <a:gd name="T29" fmla="*/ 244 h 316"/>
                <a:gd name="T30" fmla="*/ 396 w 396"/>
                <a:gd name="T31" fmla="*/ 70 h 316"/>
                <a:gd name="T32" fmla="*/ 396 w 396"/>
                <a:gd name="T33" fmla="*/ 70 h 316"/>
                <a:gd name="T34" fmla="*/ 376 w 396"/>
                <a:gd name="T35" fmla="*/ 20 h 316"/>
                <a:gd name="T36" fmla="*/ 360 w 396"/>
                <a:gd name="T37" fmla="*/ 244 h 316"/>
                <a:gd name="T38" fmla="*/ 347 w 396"/>
                <a:gd name="T39" fmla="*/ 269 h 316"/>
                <a:gd name="T40" fmla="*/ 320 w 396"/>
                <a:gd name="T41" fmla="*/ 280 h 316"/>
                <a:gd name="T42" fmla="*/ 65 w 396"/>
                <a:gd name="T43" fmla="*/ 280 h 316"/>
                <a:gd name="T44" fmla="*/ 44 w 396"/>
                <a:gd name="T45" fmla="*/ 269 h 316"/>
                <a:gd name="T46" fmla="*/ 36 w 396"/>
                <a:gd name="T47" fmla="*/ 244 h 316"/>
                <a:gd name="T48" fmla="*/ 36 w 396"/>
                <a:gd name="T49" fmla="*/ 104 h 316"/>
                <a:gd name="T50" fmla="*/ 185 w 396"/>
                <a:gd name="T51" fmla="*/ 194 h 316"/>
                <a:gd name="T52" fmla="*/ 193 w 396"/>
                <a:gd name="T53" fmla="*/ 197 h 316"/>
                <a:gd name="T54" fmla="*/ 204 w 396"/>
                <a:gd name="T55" fmla="*/ 194 h 316"/>
                <a:gd name="T56" fmla="*/ 360 w 396"/>
                <a:gd name="T57" fmla="*/ 102 h 316"/>
                <a:gd name="T58" fmla="*/ 360 w 396"/>
                <a:gd name="T59" fmla="*/ 244 h 316"/>
                <a:gd name="T60" fmla="*/ 345 w 396"/>
                <a:gd name="T61" fmla="*/ 46 h 316"/>
                <a:gd name="T62" fmla="*/ 353 w 396"/>
                <a:gd name="T63" fmla="*/ 61 h 316"/>
                <a:gd name="T64" fmla="*/ 192 w 396"/>
                <a:gd name="T65" fmla="*/ 158 h 316"/>
                <a:gd name="T66" fmla="*/ 32 w 396"/>
                <a:gd name="T67" fmla="*/ 62 h 316"/>
                <a:gd name="T68" fmla="*/ 41 w 396"/>
                <a:gd name="T69" fmla="*/ 46 h 316"/>
                <a:gd name="T70" fmla="*/ 65 w 396"/>
                <a:gd name="T71" fmla="*/ 36 h 316"/>
                <a:gd name="T72" fmla="*/ 320 w 396"/>
                <a:gd name="T73" fmla="*/ 36 h 316"/>
                <a:gd name="T74" fmla="*/ 345 w 396"/>
                <a:gd name="T75" fmla="*/ 4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16">
                  <a:moveTo>
                    <a:pt x="376" y="20"/>
                  </a:moveTo>
                  <a:cubicBezTo>
                    <a:pt x="376" y="20"/>
                    <a:pt x="376" y="20"/>
                    <a:pt x="376" y="20"/>
                  </a:cubicBezTo>
                  <a:cubicBezTo>
                    <a:pt x="364" y="7"/>
                    <a:pt x="340" y="0"/>
                    <a:pt x="320" y="0"/>
                  </a:cubicBezTo>
                  <a:cubicBezTo>
                    <a:pt x="65" y="0"/>
                    <a:pt x="65" y="0"/>
                    <a:pt x="65" y="0"/>
                  </a:cubicBezTo>
                  <a:cubicBezTo>
                    <a:pt x="46" y="0"/>
                    <a:pt x="28" y="7"/>
                    <a:pt x="15" y="20"/>
                  </a:cubicBezTo>
                  <a:cubicBezTo>
                    <a:pt x="18" y="20"/>
                    <a:pt x="18" y="20"/>
                    <a:pt x="18" y="20"/>
                  </a:cubicBezTo>
                  <a:cubicBezTo>
                    <a:pt x="5" y="33"/>
                    <a:pt x="0" y="50"/>
                    <a:pt x="0" y="70"/>
                  </a:cubicBezTo>
                  <a:cubicBezTo>
                    <a:pt x="0" y="72"/>
                    <a:pt x="0" y="72"/>
                    <a:pt x="0" y="72"/>
                  </a:cubicBezTo>
                  <a:cubicBezTo>
                    <a:pt x="0" y="244"/>
                    <a:pt x="0" y="244"/>
                    <a:pt x="0" y="244"/>
                  </a:cubicBezTo>
                  <a:cubicBezTo>
                    <a:pt x="0" y="264"/>
                    <a:pt x="3" y="284"/>
                    <a:pt x="15" y="296"/>
                  </a:cubicBezTo>
                  <a:cubicBezTo>
                    <a:pt x="15" y="296"/>
                    <a:pt x="15" y="296"/>
                    <a:pt x="15" y="296"/>
                  </a:cubicBezTo>
                  <a:cubicBezTo>
                    <a:pt x="28" y="308"/>
                    <a:pt x="46" y="316"/>
                    <a:pt x="65" y="316"/>
                  </a:cubicBezTo>
                  <a:cubicBezTo>
                    <a:pt x="320" y="316"/>
                    <a:pt x="320" y="316"/>
                    <a:pt x="320" y="316"/>
                  </a:cubicBezTo>
                  <a:cubicBezTo>
                    <a:pt x="340" y="316"/>
                    <a:pt x="360" y="308"/>
                    <a:pt x="373" y="295"/>
                  </a:cubicBezTo>
                  <a:cubicBezTo>
                    <a:pt x="385" y="282"/>
                    <a:pt x="396" y="264"/>
                    <a:pt x="396" y="244"/>
                  </a:cubicBezTo>
                  <a:cubicBezTo>
                    <a:pt x="396" y="70"/>
                    <a:pt x="396" y="70"/>
                    <a:pt x="396" y="70"/>
                  </a:cubicBezTo>
                  <a:cubicBezTo>
                    <a:pt x="396" y="70"/>
                    <a:pt x="396" y="70"/>
                    <a:pt x="396" y="70"/>
                  </a:cubicBezTo>
                  <a:cubicBezTo>
                    <a:pt x="396" y="50"/>
                    <a:pt x="388" y="33"/>
                    <a:pt x="376" y="20"/>
                  </a:cubicBezTo>
                  <a:close/>
                  <a:moveTo>
                    <a:pt x="360" y="244"/>
                  </a:moveTo>
                  <a:cubicBezTo>
                    <a:pt x="360" y="254"/>
                    <a:pt x="354" y="263"/>
                    <a:pt x="347" y="269"/>
                  </a:cubicBezTo>
                  <a:cubicBezTo>
                    <a:pt x="341" y="276"/>
                    <a:pt x="330" y="280"/>
                    <a:pt x="320" y="280"/>
                  </a:cubicBezTo>
                  <a:cubicBezTo>
                    <a:pt x="65" y="280"/>
                    <a:pt x="65" y="280"/>
                    <a:pt x="65" y="280"/>
                  </a:cubicBezTo>
                  <a:cubicBezTo>
                    <a:pt x="56" y="280"/>
                    <a:pt x="50" y="276"/>
                    <a:pt x="44" y="269"/>
                  </a:cubicBezTo>
                  <a:cubicBezTo>
                    <a:pt x="37" y="263"/>
                    <a:pt x="36" y="254"/>
                    <a:pt x="36" y="244"/>
                  </a:cubicBezTo>
                  <a:cubicBezTo>
                    <a:pt x="36" y="104"/>
                    <a:pt x="36" y="104"/>
                    <a:pt x="36" y="104"/>
                  </a:cubicBezTo>
                  <a:cubicBezTo>
                    <a:pt x="185" y="194"/>
                    <a:pt x="185" y="194"/>
                    <a:pt x="185" y="194"/>
                  </a:cubicBezTo>
                  <a:cubicBezTo>
                    <a:pt x="188" y="196"/>
                    <a:pt x="190" y="197"/>
                    <a:pt x="193" y="197"/>
                  </a:cubicBezTo>
                  <a:cubicBezTo>
                    <a:pt x="196" y="197"/>
                    <a:pt x="201" y="196"/>
                    <a:pt x="204" y="194"/>
                  </a:cubicBezTo>
                  <a:cubicBezTo>
                    <a:pt x="360" y="102"/>
                    <a:pt x="360" y="102"/>
                    <a:pt x="360" y="102"/>
                  </a:cubicBezTo>
                  <a:lnTo>
                    <a:pt x="360" y="244"/>
                  </a:lnTo>
                  <a:close/>
                  <a:moveTo>
                    <a:pt x="345" y="46"/>
                  </a:moveTo>
                  <a:cubicBezTo>
                    <a:pt x="349" y="50"/>
                    <a:pt x="352" y="55"/>
                    <a:pt x="353" y="61"/>
                  </a:cubicBezTo>
                  <a:cubicBezTo>
                    <a:pt x="192" y="158"/>
                    <a:pt x="192" y="158"/>
                    <a:pt x="192" y="158"/>
                  </a:cubicBezTo>
                  <a:cubicBezTo>
                    <a:pt x="32" y="62"/>
                    <a:pt x="32" y="62"/>
                    <a:pt x="32" y="62"/>
                  </a:cubicBezTo>
                  <a:cubicBezTo>
                    <a:pt x="33" y="56"/>
                    <a:pt x="36" y="50"/>
                    <a:pt x="41" y="46"/>
                  </a:cubicBezTo>
                  <a:cubicBezTo>
                    <a:pt x="47" y="39"/>
                    <a:pt x="56" y="36"/>
                    <a:pt x="65" y="36"/>
                  </a:cubicBezTo>
                  <a:cubicBezTo>
                    <a:pt x="320" y="36"/>
                    <a:pt x="320" y="36"/>
                    <a:pt x="320" y="36"/>
                  </a:cubicBezTo>
                  <a:cubicBezTo>
                    <a:pt x="330" y="36"/>
                    <a:pt x="338" y="39"/>
                    <a:pt x="345" y="46"/>
                  </a:cubicBezTo>
                  <a:close/>
                </a:path>
              </a:pathLst>
            </a:custGeom>
            <a:solidFill>
              <a:schemeClr val="accent4"/>
            </a:solidFill>
            <a:ln>
              <a:noFill/>
            </a:ln>
          </p:spPr>
          <p:txBody>
            <a:bodyPr vert="horz" wrap="square" lIns="65574" tIns="32787" rIns="65574" bIns="32787" numCol="1" anchor="t" anchorCtr="0" compatLnSpc="1">
              <a:prstTxWarp prst="textNoShape">
                <a:avLst/>
              </a:prstTxWarp>
            </a:bodyPr>
            <a:lstStyle/>
            <a:p>
              <a:pPr defTabSz="466298"/>
              <a:endParaRPr lang="he-IL" sz="2448">
                <a:solidFill>
                  <a:prstClr val="black"/>
                </a:solidFill>
                <a:latin typeface="Segoe UI Light" panose="020B0502040204020203" pitchFamily="34" charset="0"/>
                <a:cs typeface="Segoe UI Light" panose="020B0502040204020203" pitchFamily="34" charset="0"/>
              </a:endParaRPr>
            </a:p>
          </p:txBody>
        </p:sp>
        <p:sp>
          <p:nvSpPr>
            <p:cNvPr id="6" name="TextBox 5"/>
            <p:cNvSpPr txBox="1"/>
            <p:nvPr/>
          </p:nvSpPr>
          <p:spPr>
            <a:xfrm>
              <a:off x="4379474" y="2098001"/>
              <a:ext cx="3077039" cy="459884"/>
            </a:xfrm>
            <a:prstGeom prst="rect">
              <a:avLst/>
            </a:prstGeom>
            <a:noFill/>
          </p:spPr>
          <p:txBody>
            <a:bodyPr wrap="none" rtlCol="1" anchor="ctr" anchorCtr="0">
              <a:spAutoFit/>
            </a:bodyPr>
            <a:lstStyle/>
            <a:p>
              <a:pPr defTabSz="466298"/>
              <a:r>
                <a:rPr lang="en-US" sz="2448" dirty="0">
                  <a:solidFill>
                    <a:srgbClr val="4472C4"/>
                  </a:solidFill>
                  <a:latin typeface="Segoe UI Light" panose="020B0502040204020203" pitchFamily="34" charset="0"/>
                  <a:cs typeface="Segoe UI Light" panose="020B0502040204020203" pitchFamily="34" charset="0"/>
                </a:rPr>
                <a:t>sue@susanhanley.com</a:t>
              </a:r>
              <a:endParaRPr lang="he-IL" sz="2448" dirty="0">
                <a:solidFill>
                  <a:srgbClr val="4472C4"/>
                </a:solidFill>
                <a:latin typeface="Segoe UI Light" panose="020B0502040204020203" pitchFamily="34" charset="0"/>
                <a:cs typeface="Segoe UI Light" panose="020B0502040204020203" pitchFamily="34" charset="0"/>
              </a:endParaRPr>
            </a:p>
          </p:txBody>
        </p:sp>
      </p:grpSp>
      <p:grpSp>
        <p:nvGrpSpPr>
          <p:cNvPr id="7" name="Group 6"/>
          <p:cNvGrpSpPr/>
          <p:nvPr/>
        </p:nvGrpSpPr>
        <p:grpSpPr>
          <a:xfrm>
            <a:off x="7497720" y="2699039"/>
            <a:ext cx="1778051" cy="719598"/>
            <a:chOff x="4370888" y="2311859"/>
            <a:chExt cx="1743346" cy="705552"/>
          </a:xfrm>
        </p:grpSpPr>
        <p:sp>
          <p:nvSpPr>
            <p:cNvPr id="8" name="Freeform 7"/>
            <p:cNvSpPr>
              <a:spLocks noChangeAspect="1"/>
            </p:cNvSpPr>
            <p:nvPr/>
          </p:nvSpPr>
          <p:spPr bwMode="auto">
            <a:xfrm>
              <a:off x="4415841" y="2311859"/>
              <a:ext cx="460341" cy="384894"/>
            </a:xfrm>
            <a:custGeom>
              <a:avLst/>
              <a:gdLst>
                <a:gd name="T0" fmla="*/ 158 w 178"/>
                <a:gd name="T1" fmla="*/ 55 h 149"/>
                <a:gd name="T2" fmla="*/ 177 w 178"/>
                <a:gd name="T3" fmla="*/ 43 h 149"/>
                <a:gd name="T4" fmla="*/ 156 w 178"/>
                <a:gd name="T5" fmla="*/ 45 h 149"/>
                <a:gd name="T6" fmla="*/ 155 w 178"/>
                <a:gd name="T7" fmla="*/ 41 h 149"/>
                <a:gd name="T8" fmla="*/ 118 w 178"/>
                <a:gd name="T9" fmla="*/ 12 h 149"/>
                <a:gd name="T10" fmla="*/ 122 w 178"/>
                <a:gd name="T11" fmla="*/ 10 h 149"/>
                <a:gd name="T12" fmla="*/ 133 w 178"/>
                <a:gd name="T13" fmla="*/ 4 h 149"/>
                <a:gd name="T14" fmla="*/ 115 w 178"/>
                <a:gd name="T15" fmla="*/ 7 h 149"/>
                <a:gd name="T16" fmla="*/ 125 w 178"/>
                <a:gd name="T17" fmla="*/ 0 h 149"/>
                <a:gd name="T18" fmla="*/ 111 w 178"/>
                <a:gd name="T19" fmla="*/ 7 h 149"/>
                <a:gd name="T20" fmla="*/ 114 w 178"/>
                <a:gd name="T21" fmla="*/ 1 h 149"/>
                <a:gd name="T22" fmla="*/ 86 w 178"/>
                <a:gd name="T23" fmla="*/ 44 h 149"/>
                <a:gd name="T24" fmla="*/ 72 w 178"/>
                <a:gd name="T25" fmla="*/ 34 h 149"/>
                <a:gd name="T26" fmla="*/ 26 w 178"/>
                <a:gd name="T27" fmla="*/ 13 h 149"/>
                <a:gd name="T28" fmla="*/ 42 w 178"/>
                <a:gd name="T29" fmla="*/ 36 h 149"/>
                <a:gd name="T30" fmla="*/ 31 w 178"/>
                <a:gd name="T31" fmla="*/ 37 h 149"/>
                <a:gd name="T32" fmla="*/ 51 w 178"/>
                <a:gd name="T33" fmla="*/ 55 h 149"/>
                <a:gd name="T34" fmla="*/ 39 w 178"/>
                <a:gd name="T35" fmla="*/ 60 h 149"/>
                <a:gd name="T36" fmla="*/ 60 w 178"/>
                <a:gd name="T37" fmla="*/ 70 h 149"/>
                <a:gd name="T38" fmla="*/ 66 w 178"/>
                <a:gd name="T39" fmla="*/ 86 h 149"/>
                <a:gd name="T40" fmla="*/ 0 w 178"/>
                <a:gd name="T41" fmla="*/ 87 h 149"/>
                <a:gd name="T42" fmla="*/ 157 w 178"/>
                <a:gd name="T43" fmla="*/ 65 h 149"/>
                <a:gd name="T44" fmla="*/ 178 w 178"/>
                <a:gd name="T45" fmla="*/ 57 h 149"/>
                <a:gd name="T46" fmla="*/ 158 w 178"/>
                <a:gd name="T47" fmla="*/ 5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49">
                  <a:moveTo>
                    <a:pt x="158" y="55"/>
                  </a:moveTo>
                  <a:cubicBezTo>
                    <a:pt x="168" y="54"/>
                    <a:pt x="175" y="49"/>
                    <a:pt x="177" y="43"/>
                  </a:cubicBezTo>
                  <a:cubicBezTo>
                    <a:pt x="174" y="45"/>
                    <a:pt x="162" y="48"/>
                    <a:pt x="156" y="45"/>
                  </a:cubicBezTo>
                  <a:cubicBezTo>
                    <a:pt x="156" y="44"/>
                    <a:pt x="156" y="43"/>
                    <a:pt x="155" y="41"/>
                  </a:cubicBezTo>
                  <a:cubicBezTo>
                    <a:pt x="151" y="24"/>
                    <a:pt x="134" y="10"/>
                    <a:pt x="118" y="12"/>
                  </a:cubicBezTo>
                  <a:cubicBezTo>
                    <a:pt x="119" y="11"/>
                    <a:pt x="120" y="11"/>
                    <a:pt x="122" y="10"/>
                  </a:cubicBezTo>
                  <a:cubicBezTo>
                    <a:pt x="124" y="9"/>
                    <a:pt x="134" y="8"/>
                    <a:pt x="133" y="4"/>
                  </a:cubicBezTo>
                  <a:cubicBezTo>
                    <a:pt x="131" y="0"/>
                    <a:pt x="118" y="6"/>
                    <a:pt x="115" y="7"/>
                  </a:cubicBezTo>
                  <a:cubicBezTo>
                    <a:pt x="119" y="6"/>
                    <a:pt x="124" y="4"/>
                    <a:pt x="125" y="0"/>
                  </a:cubicBezTo>
                  <a:cubicBezTo>
                    <a:pt x="120" y="1"/>
                    <a:pt x="115" y="3"/>
                    <a:pt x="111" y="7"/>
                  </a:cubicBezTo>
                  <a:cubicBezTo>
                    <a:pt x="112" y="5"/>
                    <a:pt x="113" y="3"/>
                    <a:pt x="114" y="1"/>
                  </a:cubicBezTo>
                  <a:cubicBezTo>
                    <a:pt x="100" y="10"/>
                    <a:pt x="92" y="27"/>
                    <a:pt x="86" y="44"/>
                  </a:cubicBezTo>
                  <a:cubicBezTo>
                    <a:pt x="81" y="39"/>
                    <a:pt x="76" y="36"/>
                    <a:pt x="72" y="34"/>
                  </a:cubicBezTo>
                  <a:cubicBezTo>
                    <a:pt x="61" y="27"/>
                    <a:pt x="48" y="21"/>
                    <a:pt x="26" y="13"/>
                  </a:cubicBezTo>
                  <a:cubicBezTo>
                    <a:pt x="26" y="20"/>
                    <a:pt x="30" y="30"/>
                    <a:pt x="42" y="36"/>
                  </a:cubicBezTo>
                  <a:cubicBezTo>
                    <a:pt x="39" y="35"/>
                    <a:pt x="35" y="36"/>
                    <a:pt x="31" y="37"/>
                  </a:cubicBezTo>
                  <a:cubicBezTo>
                    <a:pt x="32" y="45"/>
                    <a:pt x="37" y="52"/>
                    <a:pt x="51" y="55"/>
                  </a:cubicBezTo>
                  <a:cubicBezTo>
                    <a:pt x="45" y="55"/>
                    <a:pt x="41" y="57"/>
                    <a:pt x="39" y="60"/>
                  </a:cubicBezTo>
                  <a:cubicBezTo>
                    <a:pt x="41" y="65"/>
                    <a:pt x="48" y="72"/>
                    <a:pt x="60" y="70"/>
                  </a:cubicBezTo>
                  <a:cubicBezTo>
                    <a:pt x="47" y="76"/>
                    <a:pt x="55" y="87"/>
                    <a:pt x="66" y="86"/>
                  </a:cubicBezTo>
                  <a:cubicBezTo>
                    <a:pt x="47" y="105"/>
                    <a:pt x="17" y="104"/>
                    <a:pt x="0" y="87"/>
                  </a:cubicBezTo>
                  <a:cubicBezTo>
                    <a:pt x="45" y="149"/>
                    <a:pt x="142" y="124"/>
                    <a:pt x="157" y="65"/>
                  </a:cubicBezTo>
                  <a:cubicBezTo>
                    <a:pt x="168" y="65"/>
                    <a:pt x="174" y="61"/>
                    <a:pt x="178" y="57"/>
                  </a:cubicBezTo>
                  <a:cubicBezTo>
                    <a:pt x="172" y="58"/>
                    <a:pt x="163" y="57"/>
                    <a:pt x="158" y="55"/>
                  </a:cubicBezTo>
                  <a:close/>
                </a:path>
              </a:pathLst>
            </a:custGeom>
            <a:solidFill>
              <a:schemeClr val="accent4"/>
            </a:solidFill>
            <a:ln>
              <a:noFill/>
            </a:ln>
          </p:spPr>
          <p:txBody>
            <a:bodyPr vert="horz" wrap="square" lIns="65574" tIns="32787" rIns="65574" bIns="32787" numCol="1" anchor="t" anchorCtr="0" compatLnSpc="1">
              <a:prstTxWarp prst="textNoShape">
                <a:avLst/>
              </a:prstTxWarp>
            </a:bodyPr>
            <a:lstStyle/>
            <a:p>
              <a:pPr defTabSz="466298"/>
              <a:endParaRPr lang="he-IL" sz="2448">
                <a:solidFill>
                  <a:prstClr val="black"/>
                </a:solidFill>
                <a:latin typeface="Segoe UI Light" panose="020B0502040204020203" pitchFamily="34" charset="0"/>
                <a:cs typeface="Segoe UI Light" panose="020B0502040204020203" pitchFamily="34" charset="0"/>
              </a:endParaRPr>
            </a:p>
          </p:txBody>
        </p:sp>
        <p:sp>
          <p:nvSpPr>
            <p:cNvPr id="9" name="TextBox 8"/>
            <p:cNvSpPr txBox="1"/>
            <p:nvPr/>
          </p:nvSpPr>
          <p:spPr>
            <a:xfrm>
              <a:off x="4370888" y="2557527"/>
              <a:ext cx="1743346" cy="459884"/>
            </a:xfrm>
            <a:prstGeom prst="rect">
              <a:avLst/>
            </a:prstGeom>
            <a:noFill/>
          </p:spPr>
          <p:txBody>
            <a:bodyPr wrap="none" rtlCol="1" anchor="ctr" anchorCtr="0">
              <a:spAutoFit/>
            </a:bodyPr>
            <a:lstStyle/>
            <a:p>
              <a:pPr defTabSz="466298"/>
              <a:r>
                <a:rPr lang="en-US" sz="2448" dirty="0" err="1">
                  <a:solidFill>
                    <a:srgbClr val="4472C4"/>
                  </a:solidFill>
                  <a:latin typeface="Segoe UI Light" panose="020B0502040204020203" pitchFamily="34" charset="0"/>
                  <a:cs typeface="Segoe UI Light" panose="020B0502040204020203" pitchFamily="34" charset="0"/>
                </a:rPr>
                <a:t>susanhanley</a:t>
              </a:r>
              <a:endParaRPr lang="he-IL" sz="3264" dirty="0">
                <a:solidFill>
                  <a:srgbClr val="4472C4"/>
                </a:solidFill>
                <a:latin typeface="Segoe UI Light" panose="020B0502040204020203" pitchFamily="34" charset="0"/>
                <a:cs typeface="Segoe UI Light" panose="020B0502040204020203" pitchFamily="34" charset="0"/>
              </a:endParaRPr>
            </a:p>
          </p:txBody>
        </p:sp>
      </p:grpSp>
      <p:grpSp>
        <p:nvGrpSpPr>
          <p:cNvPr id="10" name="Group 9"/>
          <p:cNvGrpSpPr/>
          <p:nvPr/>
        </p:nvGrpSpPr>
        <p:grpSpPr>
          <a:xfrm>
            <a:off x="7497720" y="3497263"/>
            <a:ext cx="1778051" cy="698544"/>
            <a:chOff x="4270826" y="2998748"/>
            <a:chExt cx="1743346" cy="684909"/>
          </a:xfrm>
        </p:grpSpPr>
        <p:sp>
          <p:nvSpPr>
            <p:cNvPr id="11" name="Freeform 10"/>
            <p:cNvSpPr>
              <a:spLocks noChangeAspect="1" noEditPoints="1"/>
            </p:cNvSpPr>
            <p:nvPr/>
          </p:nvSpPr>
          <p:spPr bwMode="auto">
            <a:xfrm>
              <a:off x="4362972" y="2998748"/>
              <a:ext cx="335161" cy="274234"/>
            </a:xfrm>
            <a:custGeom>
              <a:avLst/>
              <a:gdLst>
                <a:gd name="T0" fmla="*/ 178 w 178"/>
                <a:gd name="T1" fmla="*/ 104 h 170"/>
                <a:gd name="T2" fmla="*/ 178 w 178"/>
                <a:gd name="T3" fmla="*/ 170 h 170"/>
                <a:gd name="T4" fmla="*/ 140 w 178"/>
                <a:gd name="T5" fmla="*/ 170 h 170"/>
                <a:gd name="T6" fmla="*/ 140 w 178"/>
                <a:gd name="T7" fmla="*/ 109 h 170"/>
                <a:gd name="T8" fmla="*/ 121 w 178"/>
                <a:gd name="T9" fmla="*/ 83 h 170"/>
                <a:gd name="T10" fmla="*/ 101 w 178"/>
                <a:gd name="T11" fmla="*/ 97 h 170"/>
                <a:gd name="T12" fmla="*/ 100 w 178"/>
                <a:gd name="T13" fmla="*/ 106 h 170"/>
                <a:gd name="T14" fmla="*/ 100 w 178"/>
                <a:gd name="T15" fmla="*/ 170 h 170"/>
                <a:gd name="T16" fmla="*/ 62 w 178"/>
                <a:gd name="T17" fmla="*/ 170 h 170"/>
                <a:gd name="T18" fmla="*/ 62 w 178"/>
                <a:gd name="T19" fmla="*/ 55 h 170"/>
                <a:gd name="T20" fmla="*/ 100 w 178"/>
                <a:gd name="T21" fmla="*/ 55 h 170"/>
                <a:gd name="T22" fmla="*/ 100 w 178"/>
                <a:gd name="T23" fmla="*/ 72 h 170"/>
                <a:gd name="T24" fmla="*/ 100 w 178"/>
                <a:gd name="T25" fmla="*/ 72 h 170"/>
                <a:gd name="T26" fmla="*/ 100 w 178"/>
                <a:gd name="T27" fmla="*/ 72 h 170"/>
                <a:gd name="T28" fmla="*/ 100 w 178"/>
                <a:gd name="T29" fmla="*/ 72 h 170"/>
                <a:gd name="T30" fmla="*/ 134 w 178"/>
                <a:gd name="T31" fmla="*/ 53 h 170"/>
                <a:gd name="T32" fmla="*/ 178 w 178"/>
                <a:gd name="T33" fmla="*/ 104 h 170"/>
                <a:gd name="T34" fmla="*/ 22 w 178"/>
                <a:gd name="T35" fmla="*/ 0 h 170"/>
                <a:gd name="T36" fmla="*/ 0 w 178"/>
                <a:gd name="T37" fmla="*/ 20 h 170"/>
                <a:gd name="T38" fmla="*/ 21 w 178"/>
                <a:gd name="T39" fmla="*/ 40 h 170"/>
                <a:gd name="T40" fmla="*/ 21 w 178"/>
                <a:gd name="T41" fmla="*/ 40 h 170"/>
                <a:gd name="T42" fmla="*/ 43 w 178"/>
                <a:gd name="T43" fmla="*/ 20 h 170"/>
                <a:gd name="T44" fmla="*/ 22 w 178"/>
                <a:gd name="T45" fmla="*/ 0 h 170"/>
                <a:gd name="T46" fmla="*/ 2 w 178"/>
                <a:gd name="T47" fmla="*/ 170 h 170"/>
                <a:gd name="T48" fmla="*/ 40 w 178"/>
                <a:gd name="T49" fmla="*/ 170 h 170"/>
                <a:gd name="T50" fmla="*/ 40 w 178"/>
                <a:gd name="T51" fmla="*/ 55 h 170"/>
                <a:gd name="T52" fmla="*/ 2 w 178"/>
                <a:gd name="T53" fmla="*/ 55 h 170"/>
                <a:gd name="T54" fmla="*/ 2 w 178"/>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170">
                  <a:moveTo>
                    <a:pt x="178" y="104"/>
                  </a:moveTo>
                  <a:cubicBezTo>
                    <a:pt x="178" y="170"/>
                    <a:pt x="178" y="170"/>
                    <a:pt x="178" y="170"/>
                  </a:cubicBezTo>
                  <a:cubicBezTo>
                    <a:pt x="140" y="170"/>
                    <a:pt x="140" y="170"/>
                    <a:pt x="140" y="170"/>
                  </a:cubicBezTo>
                  <a:cubicBezTo>
                    <a:pt x="140" y="109"/>
                    <a:pt x="140" y="109"/>
                    <a:pt x="140" y="109"/>
                  </a:cubicBezTo>
                  <a:cubicBezTo>
                    <a:pt x="140" y="93"/>
                    <a:pt x="134" y="83"/>
                    <a:pt x="121" y="83"/>
                  </a:cubicBezTo>
                  <a:cubicBezTo>
                    <a:pt x="110" y="83"/>
                    <a:pt x="104" y="90"/>
                    <a:pt x="101" y="97"/>
                  </a:cubicBezTo>
                  <a:cubicBezTo>
                    <a:pt x="100" y="99"/>
                    <a:pt x="100" y="103"/>
                    <a:pt x="100" y="106"/>
                  </a:cubicBezTo>
                  <a:cubicBezTo>
                    <a:pt x="100" y="170"/>
                    <a:pt x="100" y="170"/>
                    <a:pt x="100" y="170"/>
                  </a:cubicBezTo>
                  <a:cubicBezTo>
                    <a:pt x="62" y="170"/>
                    <a:pt x="62" y="170"/>
                    <a:pt x="62" y="170"/>
                  </a:cubicBezTo>
                  <a:cubicBezTo>
                    <a:pt x="62" y="170"/>
                    <a:pt x="62" y="66"/>
                    <a:pt x="62" y="55"/>
                  </a:cubicBezTo>
                  <a:cubicBezTo>
                    <a:pt x="100" y="55"/>
                    <a:pt x="100" y="55"/>
                    <a:pt x="100" y="55"/>
                  </a:cubicBezTo>
                  <a:cubicBezTo>
                    <a:pt x="100" y="72"/>
                    <a:pt x="100" y="72"/>
                    <a:pt x="100" y="72"/>
                  </a:cubicBezTo>
                  <a:cubicBezTo>
                    <a:pt x="100" y="72"/>
                    <a:pt x="100" y="72"/>
                    <a:pt x="100" y="72"/>
                  </a:cubicBezTo>
                  <a:cubicBezTo>
                    <a:pt x="100" y="72"/>
                    <a:pt x="100" y="72"/>
                    <a:pt x="100" y="72"/>
                  </a:cubicBezTo>
                  <a:cubicBezTo>
                    <a:pt x="100" y="72"/>
                    <a:pt x="100" y="72"/>
                    <a:pt x="100" y="72"/>
                  </a:cubicBezTo>
                  <a:cubicBezTo>
                    <a:pt x="105" y="64"/>
                    <a:pt x="114" y="53"/>
                    <a:pt x="134" y="53"/>
                  </a:cubicBezTo>
                  <a:cubicBezTo>
                    <a:pt x="159" y="53"/>
                    <a:pt x="178" y="69"/>
                    <a:pt x="178" y="104"/>
                  </a:cubicBezTo>
                  <a:close/>
                  <a:moveTo>
                    <a:pt x="22" y="0"/>
                  </a:moveTo>
                  <a:cubicBezTo>
                    <a:pt x="9" y="0"/>
                    <a:pt x="0" y="9"/>
                    <a:pt x="0" y="20"/>
                  </a:cubicBezTo>
                  <a:cubicBezTo>
                    <a:pt x="0" y="31"/>
                    <a:pt x="8" y="40"/>
                    <a:pt x="21" y="40"/>
                  </a:cubicBezTo>
                  <a:cubicBezTo>
                    <a:pt x="21" y="40"/>
                    <a:pt x="21" y="40"/>
                    <a:pt x="21" y="40"/>
                  </a:cubicBezTo>
                  <a:cubicBezTo>
                    <a:pt x="35" y="40"/>
                    <a:pt x="43" y="31"/>
                    <a:pt x="43" y="20"/>
                  </a:cubicBezTo>
                  <a:cubicBezTo>
                    <a:pt x="43" y="9"/>
                    <a:pt x="35" y="0"/>
                    <a:pt x="22" y="0"/>
                  </a:cubicBezTo>
                  <a:close/>
                  <a:moveTo>
                    <a:pt x="2" y="170"/>
                  </a:moveTo>
                  <a:cubicBezTo>
                    <a:pt x="40" y="170"/>
                    <a:pt x="40" y="170"/>
                    <a:pt x="40" y="170"/>
                  </a:cubicBezTo>
                  <a:cubicBezTo>
                    <a:pt x="40" y="55"/>
                    <a:pt x="40" y="55"/>
                    <a:pt x="40" y="55"/>
                  </a:cubicBezTo>
                  <a:cubicBezTo>
                    <a:pt x="2" y="55"/>
                    <a:pt x="2" y="55"/>
                    <a:pt x="2" y="55"/>
                  </a:cubicBezTo>
                  <a:lnTo>
                    <a:pt x="2" y="170"/>
                  </a:lnTo>
                  <a:close/>
                </a:path>
              </a:pathLst>
            </a:custGeom>
            <a:solidFill>
              <a:schemeClr val="accent4"/>
            </a:solidFill>
            <a:ln>
              <a:noFill/>
            </a:ln>
          </p:spPr>
          <p:txBody>
            <a:bodyPr vert="horz" wrap="square" lIns="65574" tIns="32787" rIns="65574" bIns="32787" numCol="1" anchor="t" anchorCtr="0" compatLnSpc="1">
              <a:prstTxWarp prst="textNoShape">
                <a:avLst/>
              </a:prstTxWarp>
            </a:bodyPr>
            <a:lstStyle/>
            <a:p>
              <a:pPr defTabSz="466298"/>
              <a:endParaRPr lang="he-IL" sz="2448">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4270826" y="3223773"/>
              <a:ext cx="1743346" cy="459884"/>
            </a:xfrm>
            <a:prstGeom prst="rect">
              <a:avLst/>
            </a:prstGeom>
            <a:noFill/>
          </p:spPr>
          <p:txBody>
            <a:bodyPr wrap="none" rtlCol="1" anchor="ctr" anchorCtr="0">
              <a:spAutoFit/>
            </a:bodyPr>
            <a:lstStyle/>
            <a:p>
              <a:pPr defTabSz="466298"/>
              <a:r>
                <a:rPr lang="en-US" sz="2448" dirty="0" err="1">
                  <a:solidFill>
                    <a:srgbClr val="4472C4"/>
                  </a:solidFill>
                  <a:latin typeface="Segoe UI Light" panose="020B0502040204020203" pitchFamily="34" charset="0"/>
                  <a:cs typeface="Segoe UI Light" panose="020B0502040204020203" pitchFamily="34" charset="0"/>
                </a:rPr>
                <a:t>susanhanley</a:t>
              </a:r>
              <a:endParaRPr lang="he-IL" sz="2448" dirty="0">
                <a:solidFill>
                  <a:srgbClr val="4472C4"/>
                </a:solidFill>
                <a:latin typeface="Segoe UI Light" panose="020B0502040204020203" pitchFamily="34" charset="0"/>
                <a:cs typeface="Segoe UI Light" panose="020B0502040204020203" pitchFamily="34" charset="0"/>
              </a:endParaRPr>
            </a:p>
          </p:txBody>
        </p:sp>
      </p:grpSp>
      <p:cxnSp>
        <p:nvCxnSpPr>
          <p:cNvPr id="13" name="Straight Connector 12"/>
          <p:cNvCxnSpPr/>
          <p:nvPr/>
        </p:nvCxnSpPr>
        <p:spPr>
          <a:xfrm>
            <a:off x="7497720" y="1632055"/>
            <a:ext cx="4627005" cy="0"/>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497720" y="340292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97720" y="4659371"/>
            <a:ext cx="4357540" cy="469039"/>
          </a:xfrm>
          <a:prstGeom prst="rect">
            <a:avLst/>
          </a:prstGeom>
          <a:noFill/>
        </p:spPr>
        <p:txBody>
          <a:bodyPr wrap="none" rtlCol="1" anchor="ctr" anchorCtr="0">
            <a:spAutoFit/>
          </a:bodyPr>
          <a:lstStyle/>
          <a:p>
            <a:pPr defTabSz="466298"/>
            <a:r>
              <a:rPr lang="en-US" sz="2448" dirty="0">
                <a:solidFill>
                  <a:srgbClr val="4472C4"/>
                </a:solidFill>
                <a:latin typeface="Segoe UI Light" panose="020B0502040204020203" pitchFamily="34" charset="0"/>
                <a:cs typeface="Segoe UI Light" panose="020B0502040204020203" pitchFamily="34" charset="0"/>
              </a:rPr>
              <a:t>www.slideshare.net/susanhanley</a:t>
            </a:r>
          </a:p>
        </p:txBody>
      </p:sp>
      <p:grpSp>
        <p:nvGrpSpPr>
          <p:cNvPr id="17" name="Group 16"/>
          <p:cNvGrpSpPr/>
          <p:nvPr/>
        </p:nvGrpSpPr>
        <p:grpSpPr>
          <a:xfrm>
            <a:off x="7538816" y="4344941"/>
            <a:ext cx="1637858" cy="395792"/>
            <a:chOff x="3370910" y="6170512"/>
            <a:chExt cx="2996553" cy="608599"/>
          </a:xfrm>
          <a:solidFill>
            <a:schemeClr val="accent4"/>
          </a:solidFill>
        </p:grpSpPr>
        <p:sp>
          <p:nvSpPr>
            <p:cNvPr id="18" name="Freeform 29"/>
            <p:cNvSpPr>
              <a:spLocks/>
            </p:cNvSpPr>
            <p:nvPr/>
          </p:nvSpPr>
          <p:spPr bwMode="auto">
            <a:xfrm>
              <a:off x="4040613" y="6403523"/>
              <a:ext cx="197978" cy="263971"/>
            </a:xfrm>
            <a:custGeom>
              <a:avLst/>
              <a:gdLst>
                <a:gd name="T0" fmla="*/ 103 w 103"/>
                <a:gd name="T1" fmla="*/ 97 h 137"/>
                <a:gd name="T2" fmla="*/ 101 w 103"/>
                <a:gd name="T3" fmla="*/ 109 h 137"/>
                <a:gd name="T4" fmla="*/ 94 w 103"/>
                <a:gd name="T5" fmla="*/ 122 h 137"/>
                <a:gd name="T6" fmla="*/ 78 w 103"/>
                <a:gd name="T7" fmla="*/ 133 h 137"/>
                <a:gd name="T8" fmla="*/ 51 w 103"/>
                <a:gd name="T9" fmla="*/ 137 h 137"/>
                <a:gd name="T10" fmla="*/ 28 w 103"/>
                <a:gd name="T11" fmla="*/ 134 h 137"/>
                <a:gd name="T12" fmla="*/ 14 w 103"/>
                <a:gd name="T13" fmla="*/ 126 h 137"/>
                <a:gd name="T14" fmla="*/ 4 w 103"/>
                <a:gd name="T15" fmla="*/ 114 h 137"/>
                <a:gd name="T16" fmla="*/ 0 w 103"/>
                <a:gd name="T17" fmla="*/ 101 h 137"/>
                <a:gd name="T18" fmla="*/ 2 w 103"/>
                <a:gd name="T19" fmla="*/ 96 h 137"/>
                <a:gd name="T20" fmla="*/ 7 w 103"/>
                <a:gd name="T21" fmla="*/ 94 h 137"/>
                <a:gd name="T22" fmla="*/ 12 w 103"/>
                <a:gd name="T23" fmla="*/ 96 h 137"/>
                <a:gd name="T24" fmla="*/ 15 w 103"/>
                <a:gd name="T25" fmla="*/ 103 h 137"/>
                <a:gd name="T26" fmla="*/ 52 w 103"/>
                <a:gd name="T27" fmla="*/ 125 h 137"/>
                <a:gd name="T28" fmla="*/ 78 w 103"/>
                <a:gd name="T29" fmla="*/ 117 h 137"/>
                <a:gd name="T30" fmla="*/ 87 w 103"/>
                <a:gd name="T31" fmla="*/ 100 h 137"/>
                <a:gd name="T32" fmla="*/ 80 w 103"/>
                <a:gd name="T33" fmla="*/ 84 h 137"/>
                <a:gd name="T34" fmla="*/ 61 w 103"/>
                <a:gd name="T35" fmla="*/ 77 h 137"/>
                <a:gd name="T36" fmla="*/ 46 w 103"/>
                <a:gd name="T37" fmla="*/ 72 h 137"/>
                <a:gd name="T38" fmla="*/ 32 w 103"/>
                <a:gd name="T39" fmla="*/ 69 h 137"/>
                <a:gd name="T40" fmla="*/ 22 w 103"/>
                <a:gd name="T41" fmla="*/ 65 h 137"/>
                <a:gd name="T42" fmla="*/ 15 w 103"/>
                <a:gd name="T43" fmla="*/ 61 h 137"/>
                <a:gd name="T44" fmla="*/ 6 w 103"/>
                <a:gd name="T45" fmla="*/ 50 h 137"/>
                <a:gd name="T46" fmla="*/ 2 w 103"/>
                <a:gd name="T47" fmla="*/ 37 h 137"/>
                <a:gd name="T48" fmla="*/ 12 w 103"/>
                <a:gd name="T49" fmla="*/ 12 h 137"/>
                <a:gd name="T50" fmla="*/ 48 w 103"/>
                <a:gd name="T51" fmla="*/ 0 h 137"/>
                <a:gd name="T52" fmla="*/ 79 w 103"/>
                <a:gd name="T53" fmla="*/ 7 h 137"/>
                <a:gd name="T54" fmla="*/ 93 w 103"/>
                <a:gd name="T55" fmla="*/ 21 h 137"/>
                <a:gd name="T56" fmla="*/ 96 w 103"/>
                <a:gd name="T57" fmla="*/ 32 h 137"/>
                <a:gd name="T58" fmla="*/ 95 w 103"/>
                <a:gd name="T59" fmla="*/ 36 h 137"/>
                <a:gd name="T60" fmla="*/ 89 w 103"/>
                <a:gd name="T61" fmla="*/ 39 h 137"/>
                <a:gd name="T62" fmla="*/ 85 w 103"/>
                <a:gd name="T63" fmla="*/ 37 h 137"/>
                <a:gd name="T64" fmla="*/ 82 w 103"/>
                <a:gd name="T65" fmla="*/ 31 h 137"/>
                <a:gd name="T66" fmla="*/ 62 w 103"/>
                <a:gd name="T67" fmla="*/ 14 h 137"/>
                <a:gd name="T68" fmla="*/ 49 w 103"/>
                <a:gd name="T69" fmla="*/ 12 h 137"/>
                <a:gd name="T70" fmla="*/ 27 w 103"/>
                <a:gd name="T71" fmla="*/ 18 h 137"/>
                <a:gd name="T72" fmla="*/ 18 w 103"/>
                <a:gd name="T73" fmla="*/ 34 h 137"/>
                <a:gd name="T74" fmla="*/ 22 w 103"/>
                <a:gd name="T75" fmla="*/ 46 h 137"/>
                <a:gd name="T76" fmla="*/ 35 w 103"/>
                <a:gd name="T77" fmla="*/ 53 h 137"/>
                <a:gd name="T78" fmla="*/ 56 w 103"/>
                <a:gd name="T79" fmla="*/ 59 h 137"/>
                <a:gd name="T80" fmla="*/ 91 w 103"/>
                <a:gd name="T81" fmla="*/ 71 h 137"/>
                <a:gd name="T82" fmla="*/ 103 w 103"/>
                <a:gd name="T83"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37">
                  <a:moveTo>
                    <a:pt x="103" y="97"/>
                  </a:moveTo>
                  <a:cubicBezTo>
                    <a:pt x="103" y="101"/>
                    <a:pt x="103" y="105"/>
                    <a:pt x="101" y="109"/>
                  </a:cubicBezTo>
                  <a:cubicBezTo>
                    <a:pt x="100" y="114"/>
                    <a:pt x="98" y="118"/>
                    <a:pt x="94" y="122"/>
                  </a:cubicBezTo>
                  <a:cubicBezTo>
                    <a:pt x="90" y="126"/>
                    <a:pt x="85" y="130"/>
                    <a:pt x="78" y="133"/>
                  </a:cubicBezTo>
                  <a:cubicBezTo>
                    <a:pt x="70" y="136"/>
                    <a:pt x="61" y="137"/>
                    <a:pt x="51" y="137"/>
                  </a:cubicBezTo>
                  <a:cubicBezTo>
                    <a:pt x="41" y="137"/>
                    <a:pt x="33" y="136"/>
                    <a:pt x="28" y="134"/>
                  </a:cubicBezTo>
                  <a:cubicBezTo>
                    <a:pt x="22" y="132"/>
                    <a:pt x="18" y="130"/>
                    <a:pt x="14" y="126"/>
                  </a:cubicBezTo>
                  <a:cubicBezTo>
                    <a:pt x="9" y="122"/>
                    <a:pt x="6" y="118"/>
                    <a:pt x="4" y="114"/>
                  </a:cubicBezTo>
                  <a:cubicBezTo>
                    <a:pt x="1" y="109"/>
                    <a:pt x="0" y="105"/>
                    <a:pt x="0" y="101"/>
                  </a:cubicBezTo>
                  <a:cubicBezTo>
                    <a:pt x="0" y="99"/>
                    <a:pt x="1" y="98"/>
                    <a:pt x="2" y="96"/>
                  </a:cubicBezTo>
                  <a:cubicBezTo>
                    <a:pt x="4" y="95"/>
                    <a:pt x="6" y="94"/>
                    <a:pt x="7" y="94"/>
                  </a:cubicBezTo>
                  <a:cubicBezTo>
                    <a:pt x="10" y="94"/>
                    <a:pt x="11" y="95"/>
                    <a:pt x="12" y="96"/>
                  </a:cubicBezTo>
                  <a:cubicBezTo>
                    <a:pt x="13" y="97"/>
                    <a:pt x="14" y="100"/>
                    <a:pt x="15" y="103"/>
                  </a:cubicBezTo>
                  <a:cubicBezTo>
                    <a:pt x="21" y="117"/>
                    <a:pt x="34" y="125"/>
                    <a:pt x="52" y="125"/>
                  </a:cubicBezTo>
                  <a:cubicBezTo>
                    <a:pt x="63" y="125"/>
                    <a:pt x="72" y="122"/>
                    <a:pt x="78" y="117"/>
                  </a:cubicBezTo>
                  <a:cubicBezTo>
                    <a:pt x="84" y="112"/>
                    <a:pt x="87" y="106"/>
                    <a:pt x="87" y="100"/>
                  </a:cubicBezTo>
                  <a:cubicBezTo>
                    <a:pt x="87" y="93"/>
                    <a:pt x="85" y="87"/>
                    <a:pt x="80" y="84"/>
                  </a:cubicBezTo>
                  <a:cubicBezTo>
                    <a:pt x="75" y="81"/>
                    <a:pt x="69" y="79"/>
                    <a:pt x="61" y="77"/>
                  </a:cubicBezTo>
                  <a:cubicBezTo>
                    <a:pt x="56" y="75"/>
                    <a:pt x="51" y="74"/>
                    <a:pt x="46" y="72"/>
                  </a:cubicBezTo>
                  <a:cubicBezTo>
                    <a:pt x="41" y="71"/>
                    <a:pt x="36" y="70"/>
                    <a:pt x="32" y="69"/>
                  </a:cubicBezTo>
                  <a:cubicBezTo>
                    <a:pt x="28" y="67"/>
                    <a:pt x="25" y="66"/>
                    <a:pt x="22" y="65"/>
                  </a:cubicBezTo>
                  <a:cubicBezTo>
                    <a:pt x="19" y="64"/>
                    <a:pt x="17" y="62"/>
                    <a:pt x="15" y="61"/>
                  </a:cubicBezTo>
                  <a:cubicBezTo>
                    <a:pt x="11" y="58"/>
                    <a:pt x="8" y="55"/>
                    <a:pt x="6" y="50"/>
                  </a:cubicBezTo>
                  <a:cubicBezTo>
                    <a:pt x="4" y="46"/>
                    <a:pt x="2" y="42"/>
                    <a:pt x="2" y="37"/>
                  </a:cubicBezTo>
                  <a:cubicBezTo>
                    <a:pt x="2" y="29"/>
                    <a:pt x="6" y="21"/>
                    <a:pt x="12" y="12"/>
                  </a:cubicBezTo>
                  <a:cubicBezTo>
                    <a:pt x="19" y="4"/>
                    <a:pt x="31" y="0"/>
                    <a:pt x="48" y="0"/>
                  </a:cubicBezTo>
                  <a:cubicBezTo>
                    <a:pt x="62" y="0"/>
                    <a:pt x="72" y="2"/>
                    <a:pt x="79" y="7"/>
                  </a:cubicBezTo>
                  <a:cubicBezTo>
                    <a:pt x="86" y="11"/>
                    <a:pt x="91" y="16"/>
                    <a:pt x="93" y="21"/>
                  </a:cubicBezTo>
                  <a:cubicBezTo>
                    <a:pt x="95" y="26"/>
                    <a:pt x="96" y="29"/>
                    <a:pt x="96" y="32"/>
                  </a:cubicBezTo>
                  <a:cubicBezTo>
                    <a:pt x="96" y="33"/>
                    <a:pt x="96" y="35"/>
                    <a:pt x="95" y="36"/>
                  </a:cubicBezTo>
                  <a:cubicBezTo>
                    <a:pt x="94" y="38"/>
                    <a:pt x="92" y="39"/>
                    <a:pt x="89" y="39"/>
                  </a:cubicBezTo>
                  <a:cubicBezTo>
                    <a:pt x="88" y="39"/>
                    <a:pt x="86" y="38"/>
                    <a:pt x="85" y="37"/>
                  </a:cubicBezTo>
                  <a:cubicBezTo>
                    <a:pt x="84" y="36"/>
                    <a:pt x="83" y="34"/>
                    <a:pt x="82" y="31"/>
                  </a:cubicBezTo>
                  <a:cubicBezTo>
                    <a:pt x="79" y="23"/>
                    <a:pt x="73" y="17"/>
                    <a:pt x="62" y="14"/>
                  </a:cubicBezTo>
                  <a:cubicBezTo>
                    <a:pt x="58" y="13"/>
                    <a:pt x="53" y="12"/>
                    <a:pt x="49" y="12"/>
                  </a:cubicBezTo>
                  <a:cubicBezTo>
                    <a:pt x="40" y="12"/>
                    <a:pt x="33" y="14"/>
                    <a:pt x="27" y="18"/>
                  </a:cubicBezTo>
                  <a:cubicBezTo>
                    <a:pt x="21" y="22"/>
                    <a:pt x="18" y="27"/>
                    <a:pt x="18" y="34"/>
                  </a:cubicBezTo>
                  <a:cubicBezTo>
                    <a:pt x="18" y="38"/>
                    <a:pt x="19" y="42"/>
                    <a:pt x="22" y="46"/>
                  </a:cubicBezTo>
                  <a:cubicBezTo>
                    <a:pt x="26" y="49"/>
                    <a:pt x="30" y="51"/>
                    <a:pt x="35" y="53"/>
                  </a:cubicBezTo>
                  <a:cubicBezTo>
                    <a:pt x="40" y="55"/>
                    <a:pt x="47" y="57"/>
                    <a:pt x="56" y="59"/>
                  </a:cubicBezTo>
                  <a:cubicBezTo>
                    <a:pt x="70" y="62"/>
                    <a:pt x="82" y="66"/>
                    <a:pt x="91" y="71"/>
                  </a:cubicBezTo>
                  <a:cubicBezTo>
                    <a:pt x="99" y="76"/>
                    <a:pt x="103" y="85"/>
                    <a:pt x="10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19" name="Freeform 30"/>
            <p:cNvSpPr>
              <a:spLocks/>
            </p:cNvSpPr>
            <p:nvPr/>
          </p:nvSpPr>
          <p:spPr bwMode="auto">
            <a:xfrm>
              <a:off x="4300509" y="6305757"/>
              <a:ext cx="30959" cy="361737"/>
            </a:xfrm>
            <a:custGeom>
              <a:avLst/>
              <a:gdLst>
                <a:gd name="T0" fmla="*/ 16 w 16"/>
                <a:gd name="T1" fmla="*/ 176 h 188"/>
                <a:gd name="T2" fmla="*/ 14 w 16"/>
                <a:gd name="T3" fmla="*/ 185 h 188"/>
                <a:gd name="T4" fmla="*/ 8 w 16"/>
                <a:gd name="T5" fmla="*/ 188 h 188"/>
                <a:gd name="T6" fmla="*/ 1 w 16"/>
                <a:gd name="T7" fmla="*/ 185 h 188"/>
                <a:gd name="T8" fmla="*/ 0 w 16"/>
                <a:gd name="T9" fmla="*/ 176 h 188"/>
                <a:gd name="T10" fmla="*/ 0 w 16"/>
                <a:gd name="T11" fmla="*/ 14 h 188"/>
                <a:gd name="T12" fmla="*/ 1 w 16"/>
                <a:gd name="T13" fmla="*/ 4 h 188"/>
                <a:gd name="T14" fmla="*/ 8 w 16"/>
                <a:gd name="T15" fmla="*/ 0 h 188"/>
                <a:gd name="T16" fmla="*/ 14 w 16"/>
                <a:gd name="T17" fmla="*/ 4 h 188"/>
                <a:gd name="T18" fmla="*/ 16 w 16"/>
                <a:gd name="T19" fmla="*/ 14 h 188"/>
                <a:gd name="T20" fmla="*/ 16 w 16"/>
                <a:gd name="T21"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8">
                  <a:moveTo>
                    <a:pt x="16" y="176"/>
                  </a:moveTo>
                  <a:cubicBezTo>
                    <a:pt x="16" y="180"/>
                    <a:pt x="15" y="183"/>
                    <a:pt x="14" y="185"/>
                  </a:cubicBezTo>
                  <a:cubicBezTo>
                    <a:pt x="14" y="187"/>
                    <a:pt x="11" y="188"/>
                    <a:pt x="8" y="188"/>
                  </a:cubicBezTo>
                  <a:cubicBezTo>
                    <a:pt x="5" y="188"/>
                    <a:pt x="2" y="187"/>
                    <a:pt x="1" y="185"/>
                  </a:cubicBezTo>
                  <a:cubicBezTo>
                    <a:pt x="1" y="183"/>
                    <a:pt x="0" y="180"/>
                    <a:pt x="0" y="176"/>
                  </a:cubicBezTo>
                  <a:cubicBezTo>
                    <a:pt x="0" y="14"/>
                    <a:pt x="0" y="14"/>
                    <a:pt x="0" y="14"/>
                  </a:cubicBezTo>
                  <a:cubicBezTo>
                    <a:pt x="0" y="9"/>
                    <a:pt x="1" y="6"/>
                    <a:pt x="1" y="4"/>
                  </a:cubicBezTo>
                  <a:cubicBezTo>
                    <a:pt x="2" y="2"/>
                    <a:pt x="4" y="0"/>
                    <a:pt x="8" y="0"/>
                  </a:cubicBezTo>
                  <a:cubicBezTo>
                    <a:pt x="11" y="0"/>
                    <a:pt x="13" y="2"/>
                    <a:pt x="14" y="4"/>
                  </a:cubicBezTo>
                  <a:cubicBezTo>
                    <a:pt x="15" y="6"/>
                    <a:pt x="16" y="9"/>
                    <a:pt x="16" y="14"/>
                  </a:cubicBezTo>
                  <a:lnTo>
                    <a:pt x="1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0" name="Freeform 31"/>
            <p:cNvSpPr>
              <a:spLocks noEditPoints="1"/>
            </p:cNvSpPr>
            <p:nvPr/>
          </p:nvSpPr>
          <p:spPr bwMode="auto">
            <a:xfrm>
              <a:off x="4403979" y="6317163"/>
              <a:ext cx="36663" cy="350331"/>
            </a:xfrm>
            <a:custGeom>
              <a:avLst/>
              <a:gdLst>
                <a:gd name="T0" fmla="*/ 19 w 19"/>
                <a:gd name="T1" fmla="*/ 9 h 182"/>
                <a:gd name="T2" fmla="*/ 17 w 19"/>
                <a:gd name="T3" fmla="*/ 16 h 182"/>
                <a:gd name="T4" fmla="*/ 9 w 19"/>
                <a:gd name="T5" fmla="*/ 19 h 182"/>
                <a:gd name="T6" fmla="*/ 2 w 19"/>
                <a:gd name="T7" fmla="*/ 16 h 182"/>
                <a:gd name="T8" fmla="*/ 0 w 19"/>
                <a:gd name="T9" fmla="*/ 9 h 182"/>
                <a:gd name="T10" fmla="*/ 3 w 19"/>
                <a:gd name="T11" fmla="*/ 2 h 182"/>
                <a:gd name="T12" fmla="*/ 9 w 19"/>
                <a:gd name="T13" fmla="*/ 0 h 182"/>
                <a:gd name="T14" fmla="*/ 16 w 19"/>
                <a:gd name="T15" fmla="*/ 2 h 182"/>
                <a:gd name="T16" fmla="*/ 19 w 19"/>
                <a:gd name="T17" fmla="*/ 9 h 182"/>
                <a:gd name="T18" fmla="*/ 17 w 19"/>
                <a:gd name="T19" fmla="*/ 170 h 182"/>
                <a:gd name="T20" fmla="*/ 16 w 19"/>
                <a:gd name="T21" fmla="*/ 179 h 182"/>
                <a:gd name="T22" fmla="*/ 9 w 19"/>
                <a:gd name="T23" fmla="*/ 182 h 182"/>
                <a:gd name="T24" fmla="*/ 3 w 19"/>
                <a:gd name="T25" fmla="*/ 179 h 182"/>
                <a:gd name="T26" fmla="*/ 2 w 19"/>
                <a:gd name="T27" fmla="*/ 170 h 182"/>
                <a:gd name="T28" fmla="*/ 2 w 19"/>
                <a:gd name="T29" fmla="*/ 58 h 182"/>
                <a:gd name="T30" fmla="*/ 3 w 19"/>
                <a:gd name="T31" fmla="*/ 48 h 182"/>
                <a:gd name="T32" fmla="*/ 9 w 19"/>
                <a:gd name="T33" fmla="*/ 45 h 182"/>
                <a:gd name="T34" fmla="*/ 16 w 19"/>
                <a:gd name="T35" fmla="*/ 48 h 182"/>
                <a:gd name="T36" fmla="*/ 17 w 19"/>
                <a:gd name="T37" fmla="*/ 58 h 182"/>
                <a:gd name="T38" fmla="*/ 17 w 19"/>
                <a:gd name="T39"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82">
                  <a:moveTo>
                    <a:pt x="19" y="9"/>
                  </a:moveTo>
                  <a:cubicBezTo>
                    <a:pt x="19" y="12"/>
                    <a:pt x="18" y="14"/>
                    <a:pt x="17" y="16"/>
                  </a:cubicBezTo>
                  <a:cubicBezTo>
                    <a:pt x="15" y="18"/>
                    <a:pt x="12" y="19"/>
                    <a:pt x="9" y="19"/>
                  </a:cubicBezTo>
                  <a:cubicBezTo>
                    <a:pt x="7" y="19"/>
                    <a:pt x="4" y="18"/>
                    <a:pt x="2" y="16"/>
                  </a:cubicBezTo>
                  <a:cubicBezTo>
                    <a:pt x="1" y="14"/>
                    <a:pt x="0" y="12"/>
                    <a:pt x="0" y="9"/>
                  </a:cubicBezTo>
                  <a:cubicBezTo>
                    <a:pt x="0" y="7"/>
                    <a:pt x="1" y="4"/>
                    <a:pt x="3" y="2"/>
                  </a:cubicBezTo>
                  <a:cubicBezTo>
                    <a:pt x="5" y="1"/>
                    <a:pt x="7" y="0"/>
                    <a:pt x="9" y="0"/>
                  </a:cubicBezTo>
                  <a:cubicBezTo>
                    <a:pt x="12" y="0"/>
                    <a:pt x="15" y="1"/>
                    <a:pt x="16" y="2"/>
                  </a:cubicBezTo>
                  <a:cubicBezTo>
                    <a:pt x="18" y="4"/>
                    <a:pt x="19" y="7"/>
                    <a:pt x="19" y="9"/>
                  </a:cubicBezTo>
                  <a:close/>
                  <a:moveTo>
                    <a:pt x="17" y="170"/>
                  </a:moveTo>
                  <a:cubicBezTo>
                    <a:pt x="17" y="174"/>
                    <a:pt x="17" y="177"/>
                    <a:pt x="16" y="179"/>
                  </a:cubicBezTo>
                  <a:cubicBezTo>
                    <a:pt x="15" y="181"/>
                    <a:pt x="13" y="182"/>
                    <a:pt x="9" y="182"/>
                  </a:cubicBezTo>
                  <a:cubicBezTo>
                    <a:pt x="6" y="182"/>
                    <a:pt x="4" y="181"/>
                    <a:pt x="3" y="179"/>
                  </a:cubicBezTo>
                  <a:cubicBezTo>
                    <a:pt x="2" y="177"/>
                    <a:pt x="2" y="174"/>
                    <a:pt x="2" y="170"/>
                  </a:cubicBezTo>
                  <a:cubicBezTo>
                    <a:pt x="2" y="58"/>
                    <a:pt x="2" y="58"/>
                    <a:pt x="2" y="58"/>
                  </a:cubicBezTo>
                  <a:cubicBezTo>
                    <a:pt x="2" y="54"/>
                    <a:pt x="2" y="50"/>
                    <a:pt x="3" y="48"/>
                  </a:cubicBezTo>
                  <a:cubicBezTo>
                    <a:pt x="4" y="46"/>
                    <a:pt x="6" y="45"/>
                    <a:pt x="9" y="45"/>
                  </a:cubicBezTo>
                  <a:cubicBezTo>
                    <a:pt x="13" y="45"/>
                    <a:pt x="15" y="46"/>
                    <a:pt x="16" y="48"/>
                  </a:cubicBezTo>
                  <a:cubicBezTo>
                    <a:pt x="17" y="51"/>
                    <a:pt x="17" y="54"/>
                    <a:pt x="17" y="58"/>
                  </a:cubicBezTo>
                  <a:lnTo>
                    <a:pt x="17"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1" name="Freeform 32"/>
            <p:cNvSpPr>
              <a:spLocks noEditPoints="1"/>
            </p:cNvSpPr>
            <p:nvPr/>
          </p:nvSpPr>
          <p:spPr bwMode="auto">
            <a:xfrm>
              <a:off x="4498487" y="6305757"/>
              <a:ext cx="238714" cy="361737"/>
            </a:xfrm>
            <a:custGeom>
              <a:avLst/>
              <a:gdLst>
                <a:gd name="T0" fmla="*/ 124 w 124"/>
                <a:gd name="T1" fmla="*/ 176 h 188"/>
                <a:gd name="T2" fmla="*/ 122 w 124"/>
                <a:gd name="T3" fmla="*/ 185 h 188"/>
                <a:gd name="T4" fmla="*/ 116 w 124"/>
                <a:gd name="T5" fmla="*/ 188 h 188"/>
                <a:gd name="T6" fmla="*/ 110 w 124"/>
                <a:gd name="T7" fmla="*/ 185 h 188"/>
                <a:gd name="T8" fmla="*/ 108 w 124"/>
                <a:gd name="T9" fmla="*/ 176 h 188"/>
                <a:gd name="T10" fmla="*/ 108 w 124"/>
                <a:gd name="T11" fmla="*/ 165 h 188"/>
                <a:gd name="T12" fmla="*/ 97 w 124"/>
                <a:gd name="T13" fmla="*/ 176 h 188"/>
                <a:gd name="T14" fmla="*/ 82 w 124"/>
                <a:gd name="T15" fmla="*/ 185 h 188"/>
                <a:gd name="T16" fmla="*/ 59 w 124"/>
                <a:gd name="T17" fmla="*/ 188 h 188"/>
                <a:gd name="T18" fmla="*/ 25 w 124"/>
                <a:gd name="T19" fmla="*/ 178 h 188"/>
                <a:gd name="T20" fmla="*/ 6 w 124"/>
                <a:gd name="T21" fmla="*/ 151 h 188"/>
                <a:gd name="T22" fmla="*/ 0 w 124"/>
                <a:gd name="T23" fmla="*/ 118 h 188"/>
                <a:gd name="T24" fmla="*/ 6 w 124"/>
                <a:gd name="T25" fmla="*/ 87 h 188"/>
                <a:gd name="T26" fmla="*/ 25 w 124"/>
                <a:gd name="T27" fmla="*/ 61 h 188"/>
                <a:gd name="T28" fmla="*/ 59 w 124"/>
                <a:gd name="T29" fmla="*/ 51 h 188"/>
                <a:gd name="T30" fmla="*/ 90 w 124"/>
                <a:gd name="T31" fmla="*/ 58 h 188"/>
                <a:gd name="T32" fmla="*/ 108 w 124"/>
                <a:gd name="T33" fmla="*/ 75 h 188"/>
                <a:gd name="T34" fmla="*/ 108 w 124"/>
                <a:gd name="T35" fmla="*/ 13 h 188"/>
                <a:gd name="T36" fmla="*/ 110 w 124"/>
                <a:gd name="T37" fmla="*/ 4 h 188"/>
                <a:gd name="T38" fmla="*/ 116 w 124"/>
                <a:gd name="T39" fmla="*/ 0 h 188"/>
                <a:gd name="T40" fmla="*/ 122 w 124"/>
                <a:gd name="T41" fmla="*/ 4 h 188"/>
                <a:gd name="T42" fmla="*/ 124 w 124"/>
                <a:gd name="T43" fmla="*/ 13 h 188"/>
                <a:gd name="T44" fmla="*/ 124 w 124"/>
                <a:gd name="T45" fmla="*/ 176 h 188"/>
                <a:gd name="T46" fmla="*/ 108 w 124"/>
                <a:gd name="T47" fmla="*/ 119 h 188"/>
                <a:gd name="T48" fmla="*/ 101 w 124"/>
                <a:gd name="T49" fmla="*/ 86 h 188"/>
                <a:gd name="T50" fmla="*/ 82 w 124"/>
                <a:gd name="T51" fmla="*/ 69 h 188"/>
                <a:gd name="T52" fmla="*/ 61 w 124"/>
                <a:gd name="T53" fmla="*/ 63 h 188"/>
                <a:gd name="T54" fmla="*/ 38 w 124"/>
                <a:gd name="T55" fmla="*/ 70 h 188"/>
                <a:gd name="T56" fmla="*/ 22 w 124"/>
                <a:gd name="T57" fmla="*/ 89 h 188"/>
                <a:gd name="T58" fmla="*/ 17 w 124"/>
                <a:gd name="T59" fmla="*/ 119 h 188"/>
                <a:gd name="T60" fmla="*/ 23 w 124"/>
                <a:gd name="T61" fmla="*/ 150 h 188"/>
                <a:gd name="T62" fmla="*/ 40 w 124"/>
                <a:gd name="T63" fmla="*/ 169 h 188"/>
                <a:gd name="T64" fmla="*/ 62 w 124"/>
                <a:gd name="T65" fmla="*/ 176 h 188"/>
                <a:gd name="T66" fmla="*/ 93 w 124"/>
                <a:gd name="T67" fmla="*/ 164 h 188"/>
                <a:gd name="T68" fmla="*/ 104 w 124"/>
                <a:gd name="T69" fmla="*/ 148 h 188"/>
                <a:gd name="T70" fmla="*/ 108 w 124"/>
                <a:gd name="T7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88">
                  <a:moveTo>
                    <a:pt x="124" y="176"/>
                  </a:moveTo>
                  <a:cubicBezTo>
                    <a:pt x="124" y="180"/>
                    <a:pt x="123" y="183"/>
                    <a:pt x="122" y="185"/>
                  </a:cubicBezTo>
                  <a:cubicBezTo>
                    <a:pt x="122" y="187"/>
                    <a:pt x="120" y="188"/>
                    <a:pt x="116" y="188"/>
                  </a:cubicBezTo>
                  <a:cubicBezTo>
                    <a:pt x="113" y="188"/>
                    <a:pt x="111" y="187"/>
                    <a:pt x="110" y="185"/>
                  </a:cubicBezTo>
                  <a:cubicBezTo>
                    <a:pt x="109" y="182"/>
                    <a:pt x="108" y="179"/>
                    <a:pt x="108" y="176"/>
                  </a:cubicBezTo>
                  <a:cubicBezTo>
                    <a:pt x="108" y="165"/>
                    <a:pt x="108" y="165"/>
                    <a:pt x="108" y="165"/>
                  </a:cubicBezTo>
                  <a:cubicBezTo>
                    <a:pt x="104" y="169"/>
                    <a:pt x="101" y="173"/>
                    <a:pt x="97" y="176"/>
                  </a:cubicBezTo>
                  <a:cubicBezTo>
                    <a:pt x="93" y="179"/>
                    <a:pt x="88" y="182"/>
                    <a:pt x="82" y="185"/>
                  </a:cubicBezTo>
                  <a:cubicBezTo>
                    <a:pt x="75" y="187"/>
                    <a:pt x="68" y="188"/>
                    <a:pt x="59" y="188"/>
                  </a:cubicBezTo>
                  <a:cubicBezTo>
                    <a:pt x="45" y="188"/>
                    <a:pt x="34" y="185"/>
                    <a:pt x="25" y="178"/>
                  </a:cubicBezTo>
                  <a:cubicBezTo>
                    <a:pt x="16" y="171"/>
                    <a:pt x="10" y="162"/>
                    <a:pt x="6" y="151"/>
                  </a:cubicBezTo>
                  <a:cubicBezTo>
                    <a:pt x="2" y="140"/>
                    <a:pt x="0" y="130"/>
                    <a:pt x="0" y="118"/>
                  </a:cubicBezTo>
                  <a:cubicBezTo>
                    <a:pt x="0" y="108"/>
                    <a:pt x="2" y="97"/>
                    <a:pt x="6" y="87"/>
                  </a:cubicBezTo>
                  <a:cubicBezTo>
                    <a:pt x="10" y="76"/>
                    <a:pt x="16" y="68"/>
                    <a:pt x="25" y="61"/>
                  </a:cubicBezTo>
                  <a:cubicBezTo>
                    <a:pt x="34" y="54"/>
                    <a:pt x="45" y="51"/>
                    <a:pt x="59" y="51"/>
                  </a:cubicBezTo>
                  <a:cubicBezTo>
                    <a:pt x="73" y="51"/>
                    <a:pt x="83" y="53"/>
                    <a:pt x="90" y="58"/>
                  </a:cubicBezTo>
                  <a:cubicBezTo>
                    <a:pt x="97" y="63"/>
                    <a:pt x="103" y="68"/>
                    <a:pt x="108" y="75"/>
                  </a:cubicBezTo>
                  <a:cubicBezTo>
                    <a:pt x="108" y="13"/>
                    <a:pt x="108" y="13"/>
                    <a:pt x="108" y="13"/>
                  </a:cubicBezTo>
                  <a:cubicBezTo>
                    <a:pt x="108" y="9"/>
                    <a:pt x="109" y="6"/>
                    <a:pt x="110" y="4"/>
                  </a:cubicBezTo>
                  <a:cubicBezTo>
                    <a:pt x="111" y="2"/>
                    <a:pt x="113" y="0"/>
                    <a:pt x="116" y="0"/>
                  </a:cubicBezTo>
                  <a:cubicBezTo>
                    <a:pt x="120" y="0"/>
                    <a:pt x="122" y="2"/>
                    <a:pt x="122" y="4"/>
                  </a:cubicBezTo>
                  <a:cubicBezTo>
                    <a:pt x="123" y="6"/>
                    <a:pt x="124" y="9"/>
                    <a:pt x="124" y="13"/>
                  </a:cubicBezTo>
                  <a:lnTo>
                    <a:pt x="124" y="176"/>
                  </a:lnTo>
                  <a:close/>
                  <a:moveTo>
                    <a:pt x="108" y="119"/>
                  </a:moveTo>
                  <a:cubicBezTo>
                    <a:pt x="108" y="106"/>
                    <a:pt x="106" y="95"/>
                    <a:pt x="101" y="86"/>
                  </a:cubicBezTo>
                  <a:cubicBezTo>
                    <a:pt x="96" y="78"/>
                    <a:pt x="90" y="72"/>
                    <a:pt x="82" y="69"/>
                  </a:cubicBezTo>
                  <a:cubicBezTo>
                    <a:pt x="75" y="65"/>
                    <a:pt x="68" y="63"/>
                    <a:pt x="61" y="63"/>
                  </a:cubicBezTo>
                  <a:cubicBezTo>
                    <a:pt x="52" y="63"/>
                    <a:pt x="45" y="66"/>
                    <a:pt x="38" y="70"/>
                  </a:cubicBezTo>
                  <a:cubicBezTo>
                    <a:pt x="32" y="74"/>
                    <a:pt x="26" y="81"/>
                    <a:pt x="22" y="89"/>
                  </a:cubicBezTo>
                  <a:cubicBezTo>
                    <a:pt x="19" y="97"/>
                    <a:pt x="17" y="108"/>
                    <a:pt x="17" y="119"/>
                  </a:cubicBezTo>
                  <a:cubicBezTo>
                    <a:pt x="17" y="131"/>
                    <a:pt x="19" y="142"/>
                    <a:pt x="23" y="150"/>
                  </a:cubicBezTo>
                  <a:cubicBezTo>
                    <a:pt x="27" y="159"/>
                    <a:pt x="33" y="165"/>
                    <a:pt x="40" y="169"/>
                  </a:cubicBezTo>
                  <a:cubicBezTo>
                    <a:pt x="46" y="174"/>
                    <a:pt x="54" y="176"/>
                    <a:pt x="62" y="176"/>
                  </a:cubicBezTo>
                  <a:cubicBezTo>
                    <a:pt x="74" y="176"/>
                    <a:pt x="84" y="172"/>
                    <a:pt x="93" y="164"/>
                  </a:cubicBezTo>
                  <a:cubicBezTo>
                    <a:pt x="97" y="160"/>
                    <a:pt x="101" y="154"/>
                    <a:pt x="104" y="148"/>
                  </a:cubicBezTo>
                  <a:cubicBezTo>
                    <a:pt x="107" y="141"/>
                    <a:pt x="108" y="131"/>
                    <a:pt x="108"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2" name="Freeform 33"/>
            <p:cNvSpPr>
              <a:spLocks noEditPoints="1"/>
            </p:cNvSpPr>
            <p:nvPr/>
          </p:nvSpPr>
          <p:spPr bwMode="auto">
            <a:xfrm>
              <a:off x="4799120" y="6403523"/>
              <a:ext cx="224864" cy="263971"/>
            </a:xfrm>
            <a:custGeom>
              <a:avLst/>
              <a:gdLst>
                <a:gd name="T0" fmla="*/ 117 w 117"/>
                <a:gd name="T1" fmla="*/ 59 h 137"/>
                <a:gd name="T2" fmla="*/ 113 w 117"/>
                <a:gd name="T3" fmla="*/ 69 h 137"/>
                <a:gd name="T4" fmla="*/ 102 w 117"/>
                <a:gd name="T5" fmla="*/ 70 h 137"/>
                <a:gd name="T6" fmla="*/ 16 w 117"/>
                <a:gd name="T7" fmla="*/ 70 h 137"/>
                <a:gd name="T8" fmla="*/ 19 w 117"/>
                <a:gd name="T9" fmla="*/ 92 h 137"/>
                <a:gd name="T10" fmla="*/ 27 w 117"/>
                <a:gd name="T11" fmla="*/ 109 h 137"/>
                <a:gd name="T12" fmla="*/ 42 w 117"/>
                <a:gd name="T13" fmla="*/ 121 h 137"/>
                <a:gd name="T14" fmla="*/ 60 w 117"/>
                <a:gd name="T15" fmla="*/ 125 h 137"/>
                <a:gd name="T16" fmla="*/ 81 w 117"/>
                <a:gd name="T17" fmla="*/ 119 h 137"/>
                <a:gd name="T18" fmla="*/ 99 w 117"/>
                <a:gd name="T19" fmla="*/ 96 h 137"/>
                <a:gd name="T20" fmla="*/ 106 w 117"/>
                <a:gd name="T21" fmla="*/ 91 h 137"/>
                <a:gd name="T22" fmla="*/ 112 w 117"/>
                <a:gd name="T23" fmla="*/ 93 h 137"/>
                <a:gd name="T24" fmla="*/ 114 w 117"/>
                <a:gd name="T25" fmla="*/ 98 h 137"/>
                <a:gd name="T26" fmla="*/ 109 w 117"/>
                <a:gd name="T27" fmla="*/ 112 h 137"/>
                <a:gd name="T28" fmla="*/ 92 w 117"/>
                <a:gd name="T29" fmla="*/ 129 h 137"/>
                <a:gd name="T30" fmla="*/ 60 w 117"/>
                <a:gd name="T31" fmla="*/ 137 h 137"/>
                <a:gd name="T32" fmla="*/ 15 w 117"/>
                <a:gd name="T33" fmla="*/ 118 h 137"/>
                <a:gd name="T34" fmla="*/ 0 w 117"/>
                <a:gd name="T35" fmla="*/ 69 h 137"/>
                <a:gd name="T36" fmla="*/ 7 w 117"/>
                <a:gd name="T37" fmla="*/ 32 h 137"/>
                <a:gd name="T38" fmla="*/ 27 w 117"/>
                <a:gd name="T39" fmla="*/ 8 h 137"/>
                <a:gd name="T40" fmla="*/ 60 w 117"/>
                <a:gd name="T41" fmla="*/ 0 h 137"/>
                <a:gd name="T42" fmla="*/ 97 w 117"/>
                <a:gd name="T43" fmla="*/ 13 h 137"/>
                <a:gd name="T44" fmla="*/ 113 w 117"/>
                <a:gd name="T45" fmla="*/ 39 h 137"/>
                <a:gd name="T46" fmla="*/ 117 w 117"/>
                <a:gd name="T47" fmla="*/ 59 h 137"/>
                <a:gd name="T48" fmla="*/ 100 w 117"/>
                <a:gd name="T49" fmla="*/ 58 h 137"/>
                <a:gd name="T50" fmla="*/ 99 w 117"/>
                <a:gd name="T51" fmla="*/ 47 h 137"/>
                <a:gd name="T52" fmla="*/ 96 w 117"/>
                <a:gd name="T53" fmla="*/ 37 h 137"/>
                <a:gd name="T54" fmla="*/ 90 w 117"/>
                <a:gd name="T55" fmla="*/ 27 h 137"/>
                <a:gd name="T56" fmla="*/ 78 w 117"/>
                <a:gd name="T57" fmla="*/ 16 h 137"/>
                <a:gd name="T58" fmla="*/ 59 w 117"/>
                <a:gd name="T59" fmla="*/ 12 h 137"/>
                <a:gd name="T60" fmla="*/ 28 w 117"/>
                <a:gd name="T61" fmla="*/ 28 h 137"/>
                <a:gd name="T62" fmla="*/ 20 w 117"/>
                <a:gd name="T63" fmla="*/ 42 h 137"/>
                <a:gd name="T64" fmla="*/ 16 w 117"/>
                <a:gd name="T65" fmla="*/ 58 h 137"/>
                <a:gd name="T66" fmla="*/ 100 w 117"/>
                <a:gd name="T67" fmla="*/ 5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7">
                  <a:moveTo>
                    <a:pt x="117" y="59"/>
                  </a:moveTo>
                  <a:cubicBezTo>
                    <a:pt x="117" y="64"/>
                    <a:pt x="115" y="67"/>
                    <a:pt x="113" y="69"/>
                  </a:cubicBezTo>
                  <a:cubicBezTo>
                    <a:pt x="111" y="70"/>
                    <a:pt x="107" y="70"/>
                    <a:pt x="102" y="70"/>
                  </a:cubicBezTo>
                  <a:cubicBezTo>
                    <a:pt x="16" y="70"/>
                    <a:pt x="16" y="70"/>
                    <a:pt x="16" y="70"/>
                  </a:cubicBezTo>
                  <a:cubicBezTo>
                    <a:pt x="16" y="78"/>
                    <a:pt x="17" y="85"/>
                    <a:pt x="19" y="92"/>
                  </a:cubicBezTo>
                  <a:cubicBezTo>
                    <a:pt x="21" y="99"/>
                    <a:pt x="24" y="104"/>
                    <a:pt x="27" y="109"/>
                  </a:cubicBezTo>
                  <a:cubicBezTo>
                    <a:pt x="31" y="114"/>
                    <a:pt x="36" y="118"/>
                    <a:pt x="42" y="121"/>
                  </a:cubicBezTo>
                  <a:cubicBezTo>
                    <a:pt x="47" y="123"/>
                    <a:pt x="53" y="125"/>
                    <a:pt x="60" y="125"/>
                  </a:cubicBezTo>
                  <a:cubicBezTo>
                    <a:pt x="67" y="125"/>
                    <a:pt x="74" y="123"/>
                    <a:pt x="81" y="119"/>
                  </a:cubicBezTo>
                  <a:cubicBezTo>
                    <a:pt x="89" y="116"/>
                    <a:pt x="95" y="108"/>
                    <a:pt x="99" y="96"/>
                  </a:cubicBezTo>
                  <a:cubicBezTo>
                    <a:pt x="101" y="92"/>
                    <a:pt x="103" y="91"/>
                    <a:pt x="106" y="91"/>
                  </a:cubicBezTo>
                  <a:cubicBezTo>
                    <a:pt x="109" y="91"/>
                    <a:pt x="111" y="91"/>
                    <a:pt x="112" y="93"/>
                  </a:cubicBezTo>
                  <a:cubicBezTo>
                    <a:pt x="113" y="94"/>
                    <a:pt x="114" y="96"/>
                    <a:pt x="114" y="98"/>
                  </a:cubicBezTo>
                  <a:cubicBezTo>
                    <a:pt x="114" y="101"/>
                    <a:pt x="112" y="105"/>
                    <a:pt x="109" y="112"/>
                  </a:cubicBezTo>
                  <a:cubicBezTo>
                    <a:pt x="106" y="118"/>
                    <a:pt x="100" y="124"/>
                    <a:pt x="92" y="129"/>
                  </a:cubicBezTo>
                  <a:cubicBezTo>
                    <a:pt x="84" y="135"/>
                    <a:pt x="73" y="137"/>
                    <a:pt x="60" y="137"/>
                  </a:cubicBezTo>
                  <a:cubicBezTo>
                    <a:pt x="40" y="137"/>
                    <a:pt x="25" y="131"/>
                    <a:pt x="15" y="118"/>
                  </a:cubicBezTo>
                  <a:cubicBezTo>
                    <a:pt x="5" y="105"/>
                    <a:pt x="0" y="89"/>
                    <a:pt x="0" y="69"/>
                  </a:cubicBezTo>
                  <a:cubicBezTo>
                    <a:pt x="0" y="55"/>
                    <a:pt x="2" y="43"/>
                    <a:pt x="7" y="32"/>
                  </a:cubicBezTo>
                  <a:cubicBezTo>
                    <a:pt x="12" y="22"/>
                    <a:pt x="18" y="14"/>
                    <a:pt x="27" y="8"/>
                  </a:cubicBezTo>
                  <a:cubicBezTo>
                    <a:pt x="36" y="3"/>
                    <a:pt x="47" y="0"/>
                    <a:pt x="60" y="0"/>
                  </a:cubicBezTo>
                  <a:cubicBezTo>
                    <a:pt x="76" y="0"/>
                    <a:pt x="89" y="4"/>
                    <a:pt x="97" y="13"/>
                  </a:cubicBezTo>
                  <a:cubicBezTo>
                    <a:pt x="106" y="21"/>
                    <a:pt x="111" y="30"/>
                    <a:pt x="113" y="39"/>
                  </a:cubicBezTo>
                  <a:cubicBezTo>
                    <a:pt x="116" y="48"/>
                    <a:pt x="117" y="55"/>
                    <a:pt x="117" y="59"/>
                  </a:cubicBezTo>
                  <a:close/>
                  <a:moveTo>
                    <a:pt x="100" y="58"/>
                  </a:moveTo>
                  <a:cubicBezTo>
                    <a:pt x="100" y="53"/>
                    <a:pt x="100" y="50"/>
                    <a:pt x="99" y="47"/>
                  </a:cubicBezTo>
                  <a:cubicBezTo>
                    <a:pt x="99" y="44"/>
                    <a:pt x="98" y="41"/>
                    <a:pt x="96" y="37"/>
                  </a:cubicBezTo>
                  <a:cubicBezTo>
                    <a:pt x="95" y="34"/>
                    <a:pt x="93" y="30"/>
                    <a:pt x="90" y="27"/>
                  </a:cubicBezTo>
                  <a:cubicBezTo>
                    <a:pt x="87" y="23"/>
                    <a:pt x="83" y="19"/>
                    <a:pt x="78" y="16"/>
                  </a:cubicBezTo>
                  <a:cubicBezTo>
                    <a:pt x="72" y="14"/>
                    <a:pt x="66" y="12"/>
                    <a:pt x="59" y="12"/>
                  </a:cubicBezTo>
                  <a:cubicBezTo>
                    <a:pt x="46" y="12"/>
                    <a:pt x="35" y="18"/>
                    <a:pt x="28" y="28"/>
                  </a:cubicBezTo>
                  <a:cubicBezTo>
                    <a:pt x="24" y="33"/>
                    <a:pt x="21" y="37"/>
                    <a:pt x="20" y="42"/>
                  </a:cubicBezTo>
                  <a:cubicBezTo>
                    <a:pt x="18" y="46"/>
                    <a:pt x="17" y="51"/>
                    <a:pt x="16" y="58"/>
                  </a:cubicBezTo>
                  <a:lnTo>
                    <a:pt x="10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3" name="Freeform 34"/>
            <p:cNvSpPr>
              <a:spLocks/>
            </p:cNvSpPr>
            <p:nvPr/>
          </p:nvSpPr>
          <p:spPr bwMode="auto">
            <a:xfrm>
              <a:off x="5066350" y="6403523"/>
              <a:ext cx="223234" cy="263971"/>
            </a:xfrm>
            <a:custGeom>
              <a:avLst/>
              <a:gdLst>
                <a:gd name="T0" fmla="*/ 32 w 116"/>
                <a:gd name="T1" fmla="*/ 35 h 137"/>
                <a:gd name="T2" fmla="*/ 39 w 116"/>
                <a:gd name="T3" fmla="*/ 45 h 137"/>
                <a:gd name="T4" fmla="*/ 70 w 116"/>
                <a:gd name="T5" fmla="*/ 55 h 137"/>
                <a:gd name="T6" fmla="*/ 116 w 116"/>
                <a:gd name="T7" fmla="*/ 93 h 137"/>
                <a:gd name="T8" fmla="*/ 100 w 116"/>
                <a:gd name="T9" fmla="*/ 126 h 137"/>
                <a:gd name="T10" fmla="*/ 57 w 116"/>
                <a:gd name="T11" fmla="*/ 137 h 137"/>
                <a:gd name="T12" fmla="*/ 14 w 116"/>
                <a:gd name="T13" fmla="*/ 126 h 137"/>
                <a:gd name="T14" fmla="*/ 0 w 116"/>
                <a:gd name="T15" fmla="*/ 101 h 137"/>
                <a:gd name="T16" fmla="*/ 4 w 116"/>
                <a:gd name="T17" fmla="*/ 92 h 137"/>
                <a:gd name="T18" fmla="*/ 14 w 116"/>
                <a:gd name="T19" fmla="*/ 88 h 137"/>
                <a:gd name="T20" fmla="*/ 28 w 116"/>
                <a:gd name="T21" fmla="*/ 97 h 137"/>
                <a:gd name="T22" fmla="*/ 42 w 116"/>
                <a:gd name="T23" fmla="*/ 112 h 137"/>
                <a:gd name="T24" fmla="*/ 60 w 116"/>
                <a:gd name="T25" fmla="*/ 115 h 137"/>
                <a:gd name="T26" fmla="*/ 76 w 116"/>
                <a:gd name="T27" fmla="*/ 111 h 137"/>
                <a:gd name="T28" fmla="*/ 83 w 116"/>
                <a:gd name="T29" fmla="*/ 99 h 137"/>
                <a:gd name="T30" fmla="*/ 77 w 116"/>
                <a:gd name="T31" fmla="*/ 88 h 137"/>
                <a:gd name="T32" fmla="*/ 48 w 116"/>
                <a:gd name="T33" fmla="*/ 78 h 137"/>
                <a:gd name="T34" fmla="*/ 13 w 116"/>
                <a:gd name="T35" fmla="*/ 63 h 137"/>
                <a:gd name="T36" fmla="*/ 1 w 116"/>
                <a:gd name="T37" fmla="*/ 39 h 137"/>
                <a:gd name="T38" fmla="*/ 15 w 116"/>
                <a:gd name="T39" fmla="*/ 12 h 137"/>
                <a:gd name="T40" fmla="*/ 55 w 116"/>
                <a:gd name="T41" fmla="*/ 0 h 137"/>
                <a:gd name="T42" fmla="*/ 95 w 116"/>
                <a:gd name="T43" fmla="*/ 10 h 137"/>
                <a:gd name="T44" fmla="*/ 109 w 116"/>
                <a:gd name="T45" fmla="*/ 31 h 137"/>
                <a:gd name="T46" fmla="*/ 105 w 116"/>
                <a:gd name="T47" fmla="*/ 40 h 137"/>
                <a:gd name="T48" fmla="*/ 95 w 116"/>
                <a:gd name="T49" fmla="*/ 44 h 137"/>
                <a:gd name="T50" fmla="*/ 77 w 116"/>
                <a:gd name="T51" fmla="*/ 33 h 137"/>
                <a:gd name="T52" fmla="*/ 54 w 116"/>
                <a:gd name="T53" fmla="*/ 21 h 137"/>
                <a:gd name="T54" fmla="*/ 39 w 116"/>
                <a:gd name="T55" fmla="*/ 25 h 137"/>
                <a:gd name="T56" fmla="*/ 32 w 116"/>
                <a:gd name="T57"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37">
                  <a:moveTo>
                    <a:pt x="32" y="35"/>
                  </a:moveTo>
                  <a:cubicBezTo>
                    <a:pt x="32" y="39"/>
                    <a:pt x="35" y="43"/>
                    <a:pt x="39" y="45"/>
                  </a:cubicBezTo>
                  <a:cubicBezTo>
                    <a:pt x="44" y="48"/>
                    <a:pt x="54" y="51"/>
                    <a:pt x="70" y="55"/>
                  </a:cubicBezTo>
                  <a:cubicBezTo>
                    <a:pt x="100" y="62"/>
                    <a:pt x="116" y="75"/>
                    <a:pt x="116" y="93"/>
                  </a:cubicBezTo>
                  <a:cubicBezTo>
                    <a:pt x="116" y="107"/>
                    <a:pt x="111" y="118"/>
                    <a:pt x="100" y="126"/>
                  </a:cubicBezTo>
                  <a:cubicBezTo>
                    <a:pt x="90" y="134"/>
                    <a:pt x="75" y="137"/>
                    <a:pt x="57" y="137"/>
                  </a:cubicBezTo>
                  <a:cubicBezTo>
                    <a:pt x="38" y="137"/>
                    <a:pt x="24" y="133"/>
                    <a:pt x="14" y="126"/>
                  </a:cubicBezTo>
                  <a:cubicBezTo>
                    <a:pt x="5" y="118"/>
                    <a:pt x="0" y="110"/>
                    <a:pt x="0" y="101"/>
                  </a:cubicBezTo>
                  <a:cubicBezTo>
                    <a:pt x="0" y="97"/>
                    <a:pt x="1" y="94"/>
                    <a:pt x="4" y="92"/>
                  </a:cubicBezTo>
                  <a:cubicBezTo>
                    <a:pt x="7" y="89"/>
                    <a:pt x="10" y="88"/>
                    <a:pt x="14" y="88"/>
                  </a:cubicBezTo>
                  <a:cubicBezTo>
                    <a:pt x="19" y="88"/>
                    <a:pt x="24" y="91"/>
                    <a:pt x="28" y="97"/>
                  </a:cubicBezTo>
                  <a:cubicBezTo>
                    <a:pt x="32" y="105"/>
                    <a:pt x="37" y="110"/>
                    <a:pt x="42" y="112"/>
                  </a:cubicBezTo>
                  <a:cubicBezTo>
                    <a:pt x="48" y="114"/>
                    <a:pt x="53" y="115"/>
                    <a:pt x="60" y="115"/>
                  </a:cubicBezTo>
                  <a:cubicBezTo>
                    <a:pt x="66" y="115"/>
                    <a:pt x="72" y="114"/>
                    <a:pt x="76" y="111"/>
                  </a:cubicBezTo>
                  <a:cubicBezTo>
                    <a:pt x="80" y="108"/>
                    <a:pt x="83" y="104"/>
                    <a:pt x="83" y="99"/>
                  </a:cubicBezTo>
                  <a:cubicBezTo>
                    <a:pt x="83" y="95"/>
                    <a:pt x="81" y="91"/>
                    <a:pt x="77" y="88"/>
                  </a:cubicBezTo>
                  <a:cubicBezTo>
                    <a:pt x="73" y="85"/>
                    <a:pt x="64" y="82"/>
                    <a:pt x="48" y="78"/>
                  </a:cubicBezTo>
                  <a:cubicBezTo>
                    <a:pt x="32" y="75"/>
                    <a:pt x="20" y="69"/>
                    <a:pt x="13" y="63"/>
                  </a:cubicBezTo>
                  <a:cubicBezTo>
                    <a:pt x="5" y="56"/>
                    <a:pt x="1" y="48"/>
                    <a:pt x="1" y="39"/>
                  </a:cubicBezTo>
                  <a:cubicBezTo>
                    <a:pt x="1" y="29"/>
                    <a:pt x="6" y="20"/>
                    <a:pt x="15" y="12"/>
                  </a:cubicBezTo>
                  <a:cubicBezTo>
                    <a:pt x="24" y="4"/>
                    <a:pt x="37" y="0"/>
                    <a:pt x="55" y="0"/>
                  </a:cubicBezTo>
                  <a:cubicBezTo>
                    <a:pt x="72" y="0"/>
                    <a:pt x="85" y="3"/>
                    <a:pt x="95" y="10"/>
                  </a:cubicBezTo>
                  <a:cubicBezTo>
                    <a:pt x="104" y="16"/>
                    <a:pt x="109" y="23"/>
                    <a:pt x="109" y="31"/>
                  </a:cubicBezTo>
                  <a:cubicBezTo>
                    <a:pt x="109" y="34"/>
                    <a:pt x="108" y="38"/>
                    <a:pt x="105" y="40"/>
                  </a:cubicBezTo>
                  <a:cubicBezTo>
                    <a:pt x="103" y="43"/>
                    <a:pt x="100" y="44"/>
                    <a:pt x="95" y="44"/>
                  </a:cubicBezTo>
                  <a:cubicBezTo>
                    <a:pt x="89" y="44"/>
                    <a:pt x="83" y="40"/>
                    <a:pt x="77" y="33"/>
                  </a:cubicBezTo>
                  <a:cubicBezTo>
                    <a:pt x="72" y="25"/>
                    <a:pt x="64" y="21"/>
                    <a:pt x="54" y="21"/>
                  </a:cubicBezTo>
                  <a:cubicBezTo>
                    <a:pt x="48" y="21"/>
                    <a:pt x="43" y="23"/>
                    <a:pt x="39" y="25"/>
                  </a:cubicBezTo>
                  <a:cubicBezTo>
                    <a:pt x="35" y="27"/>
                    <a:pt x="32" y="31"/>
                    <a:pt x="3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4" name="Freeform 35"/>
            <p:cNvSpPr>
              <a:spLocks/>
            </p:cNvSpPr>
            <p:nvPr/>
          </p:nvSpPr>
          <p:spPr bwMode="auto">
            <a:xfrm>
              <a:off x="5343356" y="6307386"/>
              <a:ext cx="231381" cy="360108"/>
            </a:xfrm>
            <a:custGeom>
              <a:avLst/>
              <a:gdLst>
                <a:gd name="T0" fmla="*/ 120 w 120"/>
                <a:gd name="T1" fmla="*/ 102 h 187"/>
                <a:gd name="T2" fmla="*/ 120 w 120"/>
                <a:gd name="T3" fmla="*/ 164 h 187"/>
                <a:gd name="T4" fmla="*/ 103 w 120"/>
                <a:gd name="T5" fmla="*/ 187 h 187"/>
                <a:gd name="T6" fmla="*/ 91 w 120"/>
                <a:gd name="T7" fmla="*/ 182 h 187"/>
                <a:gd name="T8" fmla="*/ 86 w 120"/>
                <a:gd name="T9" fmla="*/ 164 h 187"/>
                <a:gd name="T10" fmla="*/ 86 w 120"/>
                <a:gd name="T11" fmla="*/ 110 h 187"/>
                <a:gd name="T12" fmla="*/ 80 w 120"/>
                <a:gd name="T13" fmla="*/ 83 h 187"/>
                <a:gd name="T14" fmla="*/ 63 w 120"/>
                <a:gd name="T15" fmla="*/ 76 h 187"/>
                <a:gd name="T16" fmla="*/ 47 w 120"/>
                <a:gd name="T17" fmla="*/ 81 h 187"/>
                <a:gd name="T18" fmla="*/ 37 w 120"/>
                <a:gd name="T19" fmla="*/ 95 h 187"/>
                <a:gd name="T20" fmla="*/ 34 w 120"/>
                <a:gd name="T21" fmla="*/ 122 h 187"/>
                <a:gd name="T22" fmla="*/ 34 w 120"/>
                <a:gd name="T23" fmla="*/ 161 h 187"/>
                <a:gd name="T24" fmla="*/ 29 w 120"/>
                <a:gd name="T25" fmla="*/ 182 h 187"/>
                <a:gd name="T26" fmla="*/ 16 w 120"/>
                <a:gd name="T27" fmla="*/ 187 h 187"/>
                <a:gd name="T28" fmla="*/ 4 w 120"/>
                <a:gd name="T29" fmla="*/ 182 h 187"/>
                <a:gd name="T30" fmla="*/ 0 w 120"/>
                <a:gd name="T31" fmla="*/ 162 h 187"/>
                <a:gd name="T32" fmla="*/ 0 w 120"/>
                <a:gd name="T33" fmla="*/ 27 h 187"/>
                <a:gd name="T34" fmla="*/ 1 w 120"/>
                <a:gd name="T35" fmla="*/ 10 h 187"/>
                <a:gd name="T36" fmla="*/ 6 w 120"/>
                <a:gd name="T37" fmla="*/ 3 h 187"/>
                <a:gd name="T38" fmla="*/ 16 w 120"/>
                <a:gd name="T39" fmla="*/ 0 h 187"/>
                <a:gd name="T40" fmla="*/ 27 w 120"/>
                <a:gd name="T41" fmla="*/ 3 h 187"/>
                <a:gd name="T42" fmla="*/ 32 w 120"/>
                <a:gd name="T43" fmla="*/ 12 h 187"/>
                <a:gd name="T44" fmla="*/ 34 w 120"/>
                <a:gd name="T45" fmla="*/ 30 h 187"/>
                <a:gd name="T46" fmla="*/ 34 w 120"/>
                <a:gd name="T47" fmla="*/ 70 h 187"/>
                <a:gd name="T48" fmla="*/ 75 w 120"/>
                <a:gd name="T49" fmla="*/ 50 h 187"/>
                <a:gd name="T50" fmla="*/ 108 w 120"/>
                <a:gd name="T51" fmla="*/ 62 h 187"/>
                <a:gd name="T52" fmla="*/ 120 w 120"/>
                <a:gd name="T53" fmla="*/ 10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87">
                  <a:moveTo>
                    <a:pt x="120" y="102"/>
                  </a:moveTo>
                  <a:cubicBezTo>
                    <a:pt x="120" y="164"/>
                    <a:pt x="120" y="164"/>
                    <a:pt x="120" y="164"/>
                  </a:cubicBezTo>
                  <a:cubicBezTo>
                    <a:pt x="120" y="179"/>
                    <a:pt x="114" y="187"/>
                    <a:pt x="103" y="187"/>
                  </a:cubicBezTo>
                  <a:cubicBezTo>
                    <a:pt x="98" y="187"/>
                    <a:pt x="94" y="186"/>
                    <a:pt x="91" y="182"/>
                  </a:cubicBezTo>
                  <a:cubicBezTo>
                    <a:pt x="88" y="179"/>
                    <a:pt x="86" y="173"/>
                    <a:pt x="86" y="164"/>
                  </a:cubicBezTo>
                  <a:cubicBezTo>
                    <a:pt x="86" y="110"/>
                    <a:pt x="86" y="110"/>
                    <a:pt x="86" y="110"/>
                  </a:cubicBezTo>
                  <a:cubicBezTo>
                    <a:pt x="86" y="97"/>
                    <a:pt x="84" y="88"/>
                    <a:pt x="80" y="83"/>
                  </a:cubicBezTo>
                  <a:cubicBezTo>
                    <a:pt x="76" y="78"/>
                    <a:pt x="71" y="76"/>
                    <a:pt x="63" y="76"/>
                  </a:cubicBezTo>
                  <a:cubicBezTo>
                    <a:pt x="57" y="76"/>
                    <a:pt x="51" y="78"/>
                    <a:pt x="47" y="81"/>
                  </a:cubicBezTo>
                  <a:cubicBezTo>
                    <a:pt x="42" y="85"/>
                    <a:pt x="39" y="89"/>
                    <a:pt x="37" y="95"/>
                  </a:cubicBezTo>
                  <a:cubicBezTo>
                    <a:pt x="35" y="100"/>
                    <a:pt x="34" y="109"/>
                    <a:pt x="34" y="122"/>
                  </a:cubicBezTo>
                  <a:cubicBezTo>
                    <a:pt x="34" y="161"/>
                    <a:pt x="34" y="161"/>
                    <a:pt x="34" y="161"/>
                  </a:cubicBezTo>
                  <a:cubicBezTo>
                    <a:pt x="34" y="172"/>
                    <a:pt x="32" y="179"/>
                    <a:pt x="29" y="182"/>
                  </a:cubicBezTo>
                  <a:cubicBezTo>
                    <a:pt x="26" y="186"/>
                    <a:pt x="22" y="187"/>
                    <a:pt x="16" y="187"/>
                  </a:cubicBezTo>
                  <a:cubicBezTo>
                    <a:pt x="11" y="187"/>
                    <a:pt x="7" y="186"/>
                    <a:pt x="4" y="182"/>
                  </a:cubicBezTo>
                  <a:cubicBezTo>
                    <a:pt x="1" y="179"/>
                    <a:pt x="0" y="172"/>
                    <a:pt x="0" y="162"/>
                  </a:cubicBezTo>
                  <a:cubicBezTo>
                    <a:pt x="0" y="27"/>
                    <a:pt x="0" y="27"/>
                    <a:pt x="0" y="27"/>
                  </a:cubicBezTo>
                  <a:cubicBezTo>
                    <a:pt x="0" y="19"/>
                    <a:pt x="0" y="14"/>
                    <a:pt x="1" y="10"/>
                  </a:cubicBezTo>
                  <a:cubicBezTo>
                    <a:pt x="2" y="7"/>
                    <a:pt x="3" y="5"/>
                    <a:pt x="6" y="3"/>
                  </a:cubicBezTo>
                  <a:cubicBezTo>
                    <a:pt x="9" y="1"/>
                    <a:pt x="12" y="0"/>
                    <a:pt x="16" y="0"/>
                  </a:cubicBezTo>
                  <a:cubicBezTo>
                    <a:pt x="20" y="0"/>
                    <a:pt x="24" y="1"/>
                    <a:pt x="27" y="3"/>
                  </a:cubicBezTo>
                  <a:cubicBezTo>
                    <a:pt x="30" y="5"/>
                    <a:pt x="32" y="8"/>
                    <a:pt x="32" y="12"/>
                  </a:cubicBezTo>
                  <a:cubicBezTo>
                    <a:pt x="33" y="16"/>
                    <a:pt x="34" y="22"/>
                    <a:pt x="34" y="30"/>
                  </a:cubicBezTo>
                  <a:cubicBezTo>
                    <a:pt x="34" y="70"/>
                    <a:pt x="34" y="70"/>
                    <a:pt x="34" y="70"/>
                  </a:cubicBezTo>
                  <a:cubicBezTo>
                    <a:pt x="45" y="57"/>
                    <a:pt x="59" y="50"/>
                    <a:pt x="75" y="50"/>
                  </a:cubicBezTo>
                  <a:cubicBezTo>
                    <a:pt x="88" y="50"/>
                    <a:pt x="99" y="54"/>
                    <a:pt x="108" y="62"/>
                  </a:cubicBezTo>
                  <a:cubicBezTo>
                    <a:pt x="116" y="71"/>
                    <a:pt x="120" y="84"/>
                    <a:pt x="12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5" name="Freeform 36"/>
            <p:cNvSpPr>
              <a:spLocks noEditPoints="1"/>
            </p:cNvSpPr>
            <p:nvPr/>
          </p:nvSpPr>
          <p:spPr bwMode="auto">
            <a:xfrm>
              <a:off x="5624435" y="6403523"/>
              <a:ext cx="250120" cy="263971"/>
            </a:xfrm>
            <a:custGeom>
              <a:avLst/>
              <a:gdLst>
                <a:gd name="T0" fmla="*/ 115 w 130"/>
                <a:gd name="T1" fmla="*/ 137 h 137"/>
                <a:gd name="T2" fmla="*/ 93 w 130"/>
                <a:gd name="T3" fmla="*/ 118 h 137"/>
                <a:gd name="T4" fmla="*/ 46 w 130"/>
                <a:gd name="T5" fmla="*/ 137 h 137"/>
                <a:gd name="T6" fmla="*/ 12 w 130"/>
                <a:gd name="T7" fmla="*/ 126 h 137"/>
                <a:gd name="T8" fmla="*/ 0 w 130"/>
                <a:gd name="T9" fmla="*/ 99 h 137"/>
                <a:gd name="T10" fmla="*/ 8 w 130"/>
                <a:gd name="T11" fmla="*/ 77 h 137"/>
                <a:gd name="T12" fmla="*/ 26 w 130"/>
                <a:gd name="T13" fmla="*/ 65 h 137"/>
                <a:gd name="T14" fmla="*/ 56 w 130"/>
                <a:gd name="T15" fmla="*/ 57 h 137"/>
                <a:gd name="T16" fmla="*/ 91 w 130"/>
                <a:gd name="T17" fmla="*/ 49 h 137"/>
                <a:gd name="T18" fmla="*/ 85 w 130"/>
                <a:gd name="T19" fmla="*/ 28 h 137"/>
                <a:gd name="T20" fmla="*/ 66 w 130"/>
                <a:gd name="T21" fmla="*/ 23 h 137"/>
                <a:gd name="T22" fmla="*/ 36 w 130"/>
                <a:gd name="T23" fmla="*/ 36 h 137"/>
                <a:gd name="T24" fmla="*/ 29 w 130"/>
                <a:gd name="T25" fmla="*/ 46 h 137"/>
                <a:gd name="T26" fmla="*/ 20 w 130"/>
                <a:gd name="T27" fmla="*/ 49 h 137"/>
                <a:gd name="T28" fmla="*/ 11 w 130"/>
                <a:gd name="T29" fmla="*/ 46 h 137"/>
                <a:gd name="T30" fmla="*/ 6 w 130"/>
                <a:gd name="T31" fmla="*/ 36 h 137"/>
                <a:gd name="T32" fmla="*/ 21 w 130"/>
                <a:gd name="T33" fmla="*/ 12 h 137"/>
                <a:gd name="T34" fmla="*/ 65 w 130"/>
                <a:gd name="T35" fmla="*/ 0 h 137"/>
                <a:gd name="T36" fmla="*/ 111 w 130"/>
                <a:gd name="T37" fmla="*/ 10 h 137"/>
                <a:gd name="T38" fmla="*/ 124 w 130"/>
                <a:gd name="T39" fmla="*/ 54 h 137"/>
                <a:gd name="T40" fmla="*/ 124 w 130"/>
                <a:gd name="T41" fmla="*/ 86 h 137"/>
                <a:gd name="T42" fmla="*/ 127 w 130"/>
                <a:gd name="T43" fmla="*/ 110 h 137"/>
                <a:gd name="T44" fmla="*/ 130 w 130"/>
                <a:gd name="T45" fmla="*/ 124 h 137"/>
                <a:gd name="T46" fmla="*/ 125 w 130"/>
                <a:gd name="T47" fmla="*/ 133 h 137"/>
                <a:gd name="T48" fmla="*/ 115 w 130"/>
                <a:gd name="T49" fmla="*/ 137 h 137"/>
                <a:gd name="T50" fmla="*/ 91 w 130"/>
                <a:gd name="T51" fmla="*/ 69 h 137"/>
                <a:gd name="T52" fmla="*/ 66 w 130"/>
                <a:gd name="T53" fmla="*/ 76 h 137"/>
                <a:gd name="T54" fmla="*/ 41 w 130"/>
                <a:gd name="T55" fmla="*/ 84 h 137"/>
                <a:gd name="T56" fmla="*/ 34 w 130"/>
                <a:gd name="T57" fmla="*/ 97 h 137"/>
                <a:gd name="T58" fmla="*/ 40 w 130"/>
                <a:gd name="T59" fmla="*/ 110 h 137"/>
                <a:gd name="T60" fmla="*/ 56 w 130"/>
                <a:gd name="T61" fmla="*/ 115 h 137"/>
                <a:gd name="T62" fmla="*/ 77 w 130"/>
                <a:gd name="T63" fmla="*/ 109 h 137"/>
                <a:gd name="T64" fmla="*/ 89 w 130"/>
                <a:gd name="T65" fmla="*/ 94 h 137"/>
                <a:gd name="T66" fmla="*/ 91 w 130"/>
                <a:gd name="T6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137">
                  <a:moveTo>
                    <a:pt x="115" y="137"/>
                  </a:moveTo>
                  <a:cubicBezTo>
                    <a:pt x="108" y="137"/>
                    <a:pt x="101" y="131"/>
                    <a:pt x="93" y="118"/>
                  </a:cubicBezTo>
                  <a:cubicBezTo>
                    <a:pt x="77" y="131"/>
                    <a:pt x="61" y="137"/>
                    <a:pt x="46" y="137"/>
                  </a:cubicBezTo>
                  <a:cubicBezTo>
                    <a:pt x="31" y="137"/>
                    <a:pt x="20" y="134"/>
                    <a:pt x="12" y="126"/>
                  </a:cubicBezTo>
                  <a:cubicBezTo>
                    <a:pt x="4" y="119"/>
                    <a:pt x="0" y="110"/>
                    <a:pt x="0" y="99"/>
                  </a:cubicBezTo>
                  <a:cubicBezTo>
                    <a:pt x="0" y="90"/>
                    <a:pt x="3" y="82"/>
                    <a:pt x="8" y="77"/>
                  </a:cubicBezTo>
                  <a:cubicBezTo>
                    <a:pt x="14" y="71"/>
                    <a:pt x="19" y="67"/>
                    <a:pt x="26" y="65"/>
                  </a:cubicBezTo>
                  <a:cubicBezTo>
                    <a:pt x="32" y="63"/>
                    <a:pt x="42" y="60"/>
                    <a:pt x="56" y="57"/>
                  </a:cubicBezTo>
                  <a:cubicBezTo>
                    <a:pt x="71" y="54"/>
                    <a:pt x="82" y="51"/>
                    <a:pt x="91" y="49"/>
                  </a:cubicBezTo>
                  <a:cubicBezTo>
                    <a:pt x="91" y="39"/>
                    <a:pt x="89" y="32"/>
                    <a:pt x="85" y="28"/>
                  </a:cubicBezTo>
                  <a:cubicBezTo>
                    <a:pt x="81" y="25"/>
                    <a:pt x="75" y="23"/>
                    <a:pt x="66" y="23"/>
                  </a:cubicBezTo>
                  <a:cubicBezTo>
                    <a:pt x="51" y="23"/>
                    <a:pt x="41" y="27"/>
                    <a:pt x="36" y="36"/>
                  </a:cubicBezTo>
                  <a:cubicBezTo>
                    <a:pt x="34" y="40"/>
                    <a:pt x="31" y="44"/>
                    <a:pt x="29" y="46"/>
                  </a:cubicBezTo>
                  <a:cubicBezTo>
                    <a:pt x="27" y="48"/>
                    <a:pt x="24" y="49"/>
                    <a:pt x="20" y="49"/>
                  </a:cubicBezTo>
                  <a:cubicBezTo>
                    <a:pt x="17" y="49"/>
                    <a:pt x="14" y="48"/>
                    <a:pt x="11" y="46"/>
                  </a:cubicBezTo>
                  <a:cubicBezTo>
                    <a:pt x="8" y="43"/>
                    <a:pt x="6" y="40"/>
                    <a:pt x="6" y="36"/>
                  </a:cubicBezTo>
                  <a:cubicBezTo>
                    <a:pt x="6" y="28"/>
                    <a:pt x="11" y="19"/>
                    <a:pt x="21" y="12"/>
                  </a:cubicBezTo>
                  <a:cubicBezTo>
                    <a:pt x="30" y="4"/>
                    <a:pt x="45" y="0"/>
                    <a:pt x="65" y="0"/>
                  </a:cubicBezTo>
                  <a:cubicBezTo>
                    <a:pt x="86" y="0"/>
                    <a:pt x="101" y="3"/>
                    <a:pt x="111" y="10"/>
                  </a:cubicBezTo>
                  <a:cubicBezTo>
                    <a:pt x="120" y="18"/>
                    <a:pt x="125" y="32"/>
                    <a:pt x="124" y="54"/>
                  </a:cubicBezTo>
                  <a:cubicBezTo>
                    <a:pt x="124" y="86"/>
                    <a:pt x="124" y="86"/>
                    <a:pt x="124" y="86"/>
                  </a:cubicBezTo>
                  <a:cubicBezTo>
                    <a:pt x="123" y="95"/>
                    <a:pt x="124" y="103"/>
                    <a:pt x="127" y="110"/>
                  </a:cubicBezTo>
                  <a:cubicBezTo>
                    <a:pt x="129" y="116"/>
                    <a:pt x="130" y="121"/>
                    <a:pt x="130" y="124"/>
                  </a:cubicBezTo>
                  <a:cubicBezTo>
                    <a:pt x="130" y="127"/>
                    <a:pt x="129" y="131"/>
                    <a:pt x="125" y="133"/>
                  </a:cubicBezTo>
                  <a:cubicBezTo>
                    <a:pt x="122" y="136"/>
                    <a:pt x="119" y="137"/>
                    <a:pt x="115" y="137"/>
                  </a:cubicBezTo>
                  <a:close/>
                  <a:moveTo>
                    <a:pt x="91" y="69"/>
                  </a:moveTo>
                  <a:cubicBezTo>
                    <a:pt x="86" y="71"/>
                    <a:pt x="78" y="73"/>
                    <a:pt x="66" y="76"/>
                  </a:cubicBezTo>
                  <a:cubicBezTo>
                    <a:pt x="54" y="78"/>
                    <a:pt x="46" y="81"/>
                    <a:pt x="41" y="84"/>
                  </a:cubicBezTo>
                  <a:cubicBezTo>
                    <a:pt x="36" y="87"/>
                    <a:pt x="34" y="91"/>
                    <a:pt x="34" y="97"/>
                  </a:cubicBezTo>
                  <a:cubicBezTo>
                    <a:pt x="34" y="102"/>
                    <a:pt x="36" y="106"/>
                    <a:pt x="40" y="110"/>
                  </a:cubicBezTo>
                  <a:cubicBezTo>
                    <a:pt x="44" y="113"/>
                    <a:pt x="49" y="115"/>
                    <a:pt x="56" y="115"/>
                  </a:cubicBezTo>
                  <a:cubicBezTo>
                    <a:pt x="64" y="115"/>
                    <a:pt x="70" y="113"/>
                    <a:pt x="77" y="109"/>
                  </a:cubicBezTo>
                  <a:cubicBezTo>
                    <a:pt x="83" y="105"/>
                    <a:pt x="87" y="100"/>
                    <a:pt x="89" y="94"/>
                  </a:cubicBezTo>
                  <a:cubicBezTo>
                    <a:pt x="90" y="89"/>
                    <a:pt x="91" y="80"/>
                    <a:pt x="9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6" name="Freeform 37"/>
            <p:cNvSpPr>
              <a:spLocks/>
            </p:cNvSpPr>
            <p:nvPr/>
          </p:nvSpPr>
          <p:spPr bwMode="auto">
            <a:xfrm>
              <a:off x="5928327" y="6403523"/>
              <a:ext cx="179239" cy="263971"/>
            </a:xfrm>
            <a:custGeom>
              <a:avLst/>
              <a:gdLst>
                <a:gd name="T0" fmla="*/ 0 w 93"/>
                <a:gd name="T1" fmla="*/ 109 h 137"/>
                <a:gd name="T2" fmla="*/ 0 w 93"/>
                <a:gd name="T3" fmla="*/ 23 h 137"/>
                <a:gd name="T4" fmla="*/ 17 w 93"/>
                <a:gd name="T5" fmla="*/ 0 h 137"/>
                <a:gd name="T6" fmla="*/ 33 w 93"/>
                <a:gd name="T7" fmla="*/ 21 h 137"/>
                <a:gd name="T8" fmla="*/ 62 w 93"/>
                <a:gd name="T9" fmla="*/ 0 h 137"/>
                <a:gd name="T10" fmla="*/ 83 w 93"/>
                <a:gd name="T11" fmla="*/ 5 h 137"/>
                <a:gd name="T12" fmla="*/ 93 w 93"/>
                <a:gd name="T13" fmla="*/ 19 h 137"/>
                <a:gd name="T14" fmla="*/ 89 w 93"/>
                <a:gd name="T15" fmla="*/ 29 h 137"/>
                <a:gd name="T16" fmla="*/ 80 w 93"/>
                <a:gd name="T17" fmla="*/ 33 h 137"/>
                <a:gd name="T18" fmla="*/ 70 w 93"/>
                <a:gd name="T19" fmla="*/ 31 h 137"/>
                <a:gd name="T20" fmla="*/ 58 w 93"/>
                <a:gd name="T21" fmla="*/ 29 h 137"/>
                <a:gd name="T22" fmla="*/ 40 w 93"/>
                <a:gd name="T23" fmla="*/ 41 h 137"/>
                <a:gd name="T24" fmla="*/ 34 w 93"/>
                <a:gd name="T25" fmla="*/ 88 h 137"/>
                <a:gd name="T26" fmla="*/ 34 w 93"/>
                <a:gd name="T27" fmla="*/ 108 h 137"/>
                <a:gd name="T28" fmla="*/ 33 w 93"/>
                <a:gd name="T29" fmla="*/ 126 h 137"/>
                <a:gd name="T30" fmla="*/ 27 w 93"/>
                <a:gd name="T31" fmla="*/ 134 h 137"/>
                <a:gd name="T32" fmla="*/ 17 w 93"/>
                <a:gd name="T33" fmla="*/ 137 h 137"/>
                <a:gd name="T34" fmla="*/ 7 w 93"/>
                <a:gd name="T35" fmla="*/ 134 h 137"/>
                <a:gd name="T36" fmla="*/ 1 w 93"/>
                <a:gd name="T37" fmla="*/ 126 h 137"/>
                <a:gd name="T38" fmla="*/ 0 w 93"/>
                <a:gd name="T39"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37">
                  <a:moveTo>
                    <a:pt x="0" y="109"/>
                  </a:moveTo>
                  <a:cubicBezTo>
                    <a:pt x="0" y="23"/>
                    <a:pt x="0" y="23"/>
                    <a:pt x="0" y="23"/>
                  </a:cubicBezTo>
                  <a:cubicBezTo>
                    <a:pt x="0" y="7"/>
                    <a:pt x="6" y="0"/>
                    <a:pt x="17" y="0"/>
                  </a:cubicBezTo>
                  <a:cubicBezTo>
                    <a:pt x="28" y="0"/>
                    <a:pt x="33" y="7"/>
                    <a:pt x="33" y="21"/>
                  </a:cubicBezTo>
                  <a:cubicBezTo>
                    <a:pt x="40" y="7"/>
                    <a:pt x="50" y="0"/>
                    <a:pt x="62" y="0"/>
                  </a:cubicBezTo>
                  <a:cubicBezTo>
                    <a:pt x="69" y="0"/>
                    <a:pt x="76" y="1"/>
                    <a:pt x="83" y="5"/>
                  </a:cubicBezTo>
                  <a:cubicBezTo>
                    <a:pt x="90" y="8"/>
                    <a:pt x="93" y="13"/>
                    <a:pt x="93" y="19"/>
                  </a:cubicBezTo>
                  <a:cubicBezTo>
                    <a:pt x="93" y="23"/>
                    <a:pt x="92" y="26"/>
                    <a:pt x="89" y="29"/>
                  </a:cubicBezTo>
                  <a:cubicBezTo>
                    <a:pt x="86" y="32"/>
                    <a:pt x="83" y="33"/>
                    <a:pt x="80" y="33"/>
                  </a:cubicBezTo>
                  <a:cubicBezTo>
                    <a:pt x="78" y="33"/>
                    <a:pt x="75" y="32"/>
                    <a:pt x="70" y="31"/>
                  </a:cubicBezTo>
                  <a:cubicBezTo>
                    <a:pt x="65" y="30"/>
                    <a:pt x="61" y="29"/>
                    <a:pt x="58" y="29"/>
                  </a:cubicBezTo>
                  <a:cubicBezTo>
                    <a:pt x="50" y="29"/>
                    <a:pt x="44" y="33"/>
                    <a:pt x="40" y="41"/>
                  </a:cubicBezTo>
                  <a:cubicBezTo>
                    <a:pt x="36" y="49"/>
                    <a:pt x="34" y="65"/>
                    <a:pt x="34" y="88"/>
                  </a:cubicBezTo>
                  <a:cubicBezTo>
                    <a:pt x="34" y="108"/>
                    <a:pt x="34" y="108"/>
                    <a:pt x="34" y="108"/>
                  </a:cubicBezTo>
                  <a:cubicBezTo>
                    <a:pt x="34" y="117"/>
                    <a:pt x="34" y="122"/>
                    <a:pt x="33" y="126"/>
                  </a:cubicBezTo>
                  <a:cubicBezTo>
                    <a:pt x="32" y="129"/>
                    <a:pt x="30" y="131"/>
                    <a:pt x="27" y="134"/>
                  </a:cubicBezTo>
                  <a:cubicBezTo>
                    <a:pt x="24" y="136"/>
                    <a:pt x="21" y="137"/>
                    <a:pt x="17" y="137"/>
                  </a:cubicBezTo>
                  <a:cubicBezTo>
                    <a:pt x="13" y="137"/>
                    <a:pt x="10" y="136"/>
                    <a:pt x="7" y="134"/>
                  </a:cubicBezTo>
                  <a:cubicBezTo>
                    <a:pt x="4" y="132"/>
                    <a:pt x="2" y="129"/>
                    <a:pt x="1" y="126"/>
                  </a:cubicBezTo>
                  <a:cubicBezTo>
                    <a:pt x="1" y="123"/>
                    <a:pt x="0" y="118"/>
                    <a:pt x="0"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7" name="Freeform 38"/>
            <p:cNvSpPr>
              <a:spLocks noEditPoints="1"/>
            </p:cNvSpPr>
            <p:nvPr/>
          </p:nvSpPr>
          <p:spPr bwMode="auto">
            <a:xfrm>
              <a:off x="6118972" y="6403523"/>
              <a:ext cx="248491" cy="263971"/>
            </a:xfrm>
            <a:custGeom>
              <a:avLst/>
              <a:gdLst>
                <a:gd name="T0" fmla="*/ 101 w 129"/>
                <a:gd name="T1" fmla="*/ 77 h 137"/>
                <a:gd name="T2" fmla="*/ 34 w 129"/>
                <a:gd name="T3" fmla="*/ 77 h 137"/>
                <a:gd name="T4" fmla="*/ 45 w 129"/>
                <a:gd name="T5" fmla="*/ 105 h 137"/>
                <a:gd name="T6" fmla="*/ 68 w 129"/>
                <a:gd name="T7" fmla="*/ 115 h 137"/>
                <a:gd name="T8" fmla="*/ 100 w 129"/>
                <a:gd name="T9" fmla="*/ 100 h 137"/>
                <a:gd name="T10" fmla="*/ 109 w 129"/>
                <a:gd name="T11" fmla="*/ 92 h 137"/>
                <a:gd name="T12" fmla="*/ 116 w 129"/>
                <a:gd name="T13" fmla="*/ 91 h 137"/>
                <a:gd name="T14" fmla="*/ 124 w 129"/>
                <a:gd name="T15" fmla="*/ 94 h 137"/>
                <a:gd name="T16" fmla="*/ 127 w 129"/>
                <a:gd name="T17" fmla="*/ 101 h 137"/>
                <a:gd name="T18" fmla="*/ 111 w 129"/>
                <a:gd name="T19" fmla="*/ 125 h 137"/>
                <a:gd name="T20" fmla="*/ 69 w 129"/>
                <a:gd name="T21" fmla="*/ 137 h 137"/>
                <a:gd name="T22" fmla="*/ 18 w 129"/>
                <a:gd name="T23" fmla="*/ 118 h 137"/>
                <a:gd name="T24" fmla="*/ 0 w 129"/>
                <a:gd name="T25" fmla="*/ 69 h 137"/>
                <a:gd name="T26" fmla="*/ 18 w 129"/>
                <a:gd name="T27" fmla="*/ 19 h 137"/>
                <a:gd name="T28" fmla="*/ 66 w 129"/>
                <a:gd name="T29" fmla="*/ 0 h 137"/>
                <a:gd name="T30" fmla="*/ 112 w 129"/>
                <a:gd name="T31" fmla="*/ 18 h 137"/>
                <a:gd name="T32" fmla="*/ 129 w 129"/>
                <a:gd name="T33" fmla="*/ 57 h 137"/>
                <a:gd name="T34" fmla="*/ 123 w 129"/>
                <a:gd name="T35" fmla="*/ 71 h 137"/>
                <a:gd name="T36" fmla="*/ 101 w 129"/>
                <a:gd name="T37" fmla="*/ 77 h 137"/>
                <a:gd name="T38" fmla="*/ 65 w 129"/>
                <a:gd name="T39" fmla="*/ 23 h 137"/>
                <a:gd name="T40" fmla="*/ 34 w 129"/>
                <a:gd name="T41" fmla="*/ 58 h 137"/>
                <a:gd name="T42" fmla="*/ 96 w 129"/>
                <a:gd name="T43" fmla="*/ 58 h 137"/>
                <a:gd name="T44" fmla="*/ 87 w 129"/>
                <a:gd name="T45" fmla="*/ 32 h 137"/>
                <a:gd name="T46" fmla="*/ 65 w 129"/>
                <a:gd name="T47" fmla="*/ 2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137">
                  <a:moveTo>
                    <a:pt x="101" y="77"/>
                  </a:moveTo>
                  <a:cubicBezTo>
                    <a:pt x="34" y="77"/>
                    <a:pt x="34" y="77"/>
                    <a:pt x="34" y="77"/>
                  </a:cubicBezTo>
                  <a:cubicBezTo>
                    <a:pt x="35" y="89"/>
                    <a:pt x="38" y="99"/>
                    <a:pt x="45" y="105"/>
                  </a:cubicBezTo>
                  <a:cubicBezTo>
                    <a:pt x="51" y="112"/>
                    <a:pt x="59" y="115"/>
                    <a:pt x="68" y="115"/>
                  </a:cubicBezTo>
                  <a:cubicBezTo>
                    <a:pt x="80" y="115"/>
                    <a:pt x="90" y="110"/>
                    <a:pt x="100" y="100"/>
                  </a:cubicBezTo>
                  <a:cubicBezTo>
                    <a:pt x="104" y="96"/>
                    <a:pt x="107" y="93"/>
                    <a:pt x="109" y="92"/>
                  </a:cubicBezTo>
                  <a:cubicBezTo>
                    <a:pt x="111" y="91"/>
                    <a:pt x="113" y="91"/>
                    <a:pt x="116" y="91"/>
                  </a:cubicBezTo>
                  <a:cubicBezTo>
                    <a:pt x="119" y="91"/>
                    <a:pt x="122" y="92"/>
                    <a:pt x="124" y="94"/>
                  </a:cubicBezTo>
                  <a:cubicBezTo>
                    <a:pt x="126" y="96"/>
                    <a:pt x="127" y="98"/>
                    <a:pt x="127" y="101"/>
                  </a:cubicBezTo>
                  <a:cubicBezTo>
                    <a:pt x="127" y="108"/>
                    <a:pt x="122" y="116"/>
                    <a:pt x="111" y="125"/>
                  </a:cubicBezTo>
                  <a:cubicBezTo>
                    <a:pt x="101" y="133"/>
                    <a:pt x="87" y="137"/>
                    <a:pt x="69" y="137"/>
                  </a:cubicBezTo>
                  <a:cubicBezTo>
                    <a:pt x="46" y="137"/>
                    <a:pt x="29" y="131"/>
                    <a:pt x="18" y="118"/>
                  </a:cubicBezTo>
                  <a:cubicBezTo>
                    <a:pt x="6" y="105"/>
                    <a:pt x="0" y="89"/>
                    <a:pt x="0" y="69"/>
                  </a:cubicBezTo>
                  <a:cubicBezTo>
                    <a:pt x="0" y="48"/>
                    <a:pt x="6" y="31"/>
                    <a:pt x="18" y="19"/>
                  </a:cubicBezTo>
                  <a:cubicBezTo>
                    <a:pt x="29" y="6"/>
                    <a:pt x="46" y="0"/>
                    <a:pt x="66" y="0"/>
                  </a:cubicBezTo>
                  <a:cubicBezTo>
                    <a:pt x="86" y="0"/>
                    <a:pt x="102" y="6"/>
                    <a:pt x="112" y="18"/>
                  </a:cubicBezTo>
                  <a:cubicBezTo>
                    <a:pt x="123" y="30"/>
                    <a:pt x="129" y="43"/>
                    <a:pt x="129" y="57"/>
                  </a:cubicBezTo>
                  <a:cubicBezTo>
                    <a:pt x="129" y="63"/>
                    <a:pt x="127" y="68"/>
                    <a:pt x="123" y="71"/>
                  </a:cubicBezTo>
                  <a:cubicBezTo>
                    <a:pt x="120" y="75"/>
                    <a:pt x="112" y="77"/>
                    <a:pt x="101" y="77"/>
                  </a:cubicBezTo>
                  <a:close/>
                  <a:moveTo>
                    <a:pt x="65" y="23"/>
                  </a:moveTo>
                  <a:cubicBezTo>
                    <a:pt x="47" y="23"/>
                    <a:pt x="37" y="35"/>
                    <a:pt x="34" y="58"/>
                  </a:cubicBezTo>
                  <a:cubicBezTo>
                    <a:pt x="96" y="58"/>
                    <a:pt x="96" y="58"/>
                    <a:pt x="96" y="58"/>
                  </a:cubicBezTo>
                  <a:cubicBezTo>
                    <a:pt x="95" y="46"/>
                    <a:pt x="92" y="38"/>
                    <a:pt x="87" y="32"/>
                  </a:cubicBezTo>
                  <a:cubicBezTo>
                    <a:pt x="81" y="26"/>
                    <a:pt x="74" y="23"/>
                    <a:pt x="6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8" name="Freeform 39"/>
            <p:cNvSpPr>
              <a:spLocks/>
            </p:cNvSpPr>
            <p:nvPr/>
          </p:nvSpPr>
          <p:spPr bwMode="auto">
            <a:xfrm>
              <a:off x="3405128" y="6170512"/>
              <a:ext cx="494537" cy="310410"/>
            </a:xfrm>
            <a:custGeom>
              <a:avLst/>
              <a:gdLst>
                <a:gd name="T0" fmla="*/ 16 w 257"/>
                <a:gd name="T1" fmla="*/ 161 h 161"/>
                <a:gd name="T2" fmla="*/ 16 w 257"/>
                <a:gd name="T3" fmla="*/ 41 h 161"/>
                <a:gd name="T4" fmla="*/ 39 w 257"/>
                <a:gd name="T5" fmla="*/ 15 h 161"/>
                <a:gd name="T6" fmla="*/ 220 w 257"/>
                <a:gd name="T7" fmla="*/ 15 h 161"/>
                <a:gd name="T8" fmla="*/ 243 w 257"/>
                <a:gd name="T9" fmla="*/ 41 h 161"/>
                <a:gd name="T10" fmla="*/ 243 w 257"/>
                <a:gd name="T11" fmla="*/ 157 h 161"/>
                <a:gd name="T12" fmla="*/ 257 w 257"/>
                <a:gd name="T13" fmla="*/ 147 h 161"/>
                <a:gd name="T14" fmla="*/ 257 w 257"/>
                <a:gd name="T15" fmla="*/ 28 h 161"/>
                <a:gd name="T16" fmla="*/ 231 w 257"/>
                <a:gd name="T17" fmla="*/ 0 h 161"/>
                <a:gd name="T18" fmla="*/ 27 w 257"/>
                <a:gd name="T19" fmla="*/ 0 h 161"/>
                <a:gd name="T20" fmla="*/ 0 w 257"/>
                <a:gd name="T21" fmla="*/ 28 h 161"/>
                <a:gd name="T22" fmla="*/ 0 w 257"/>
                <a:gd name="T23" fmla="*/ 151 h 161"/>
                <a:gd name="T24" fmla="*/ 16 w 25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161">
                  <a:moveTo>
                    <a:pt x="16" y="161"/>
                  </a:moveTo>
                  <a:cubicBezTo>
                    <a:pt x="16" y="41"/>
                    <a:pt x="16" y="41"/>
                    <a:pt x="16" y="41"/>
                  </a:cubicBezTo>
                  <a:cubicBezTo>
                    <a:pt x="16" y="21"/>
                    <a:pt x="21" y="15"/>
                    <a:pt x="39" y="15"/>
                  </a:cubicBezTo>
                  <a:cubicBezTo>
                    <a:pt x="220" y="15"/>
                    <a:pt x="220" y="15"/>
                    <a:pt x="220" y="15"/>
                  </a:cubicBezTo>
                  <a:cubicBezTo>
                    <a:pt x="237" y="15"/>
                    <a:pt x="243" y="22"/>
                    <a:pt x="243" y="41"/>
                  </a:cubicBezTo>
                  <a:cubicBezTo>
                    <a:pt x="243" y="157"/>
                    <a:pt x="243" y="157"/>
                    <a:pt x="243" y="157"/>
                  </a:cubicBezTo>
                  <a:cubicBezTo>
                    <a:pt x="257" y="147"/>
                    <a:pt x="257" y="147"/>
                    <a:pt x="257" y="147"/>
                  </a:cubicBezTo>
                  <a:cubicBezTo>
                    <a:pt x="257" y="28"/>
                    <a:pt x="257" y="28"/>
                    <a:pt x="257" y="28"/>
                  </a:cubicBezTo>
                  <a:cubicBezTo>
                    <a:pt x="257" y="13"/>
                    <a:pt x="245" y="0"/>
                    <a:pt x="231" y="0"/>
                  </a:cubicBezTo>
                  <a:cubicBezTo>
                    <a:pt x="27" y="0"/>
                    <a:pt x="27" y="0"/>
                    <a:pt x="27" y="0"/>
                  </a:cubicBezTo>
                  <a:cubicBezTo>
                    <a:pt x="12" y="0"/>
                    <a:pt x="0" y="13"/>
                    <a:pt x="0" y="28"/>
                  </a:cubicBezTo>
                  <a:cubicBezTo>
                    <a:pt x="0" y="151"/>
                    <a:pt x="0" y="151"/>
                    <a:pt x="0" y="151"/>
                  </a:cubicBezTo>
                  <a:cubicBezTo>
                    <a:pt x="16" y="161"/>
                    <a:pt x="16" y="161"/>
                    <a:pt x="16" y="1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29" name="Freeform 40"/>
            <p:cNvSpPr>
              <a:spLocks/>
            </p:cNvSpPr>
            <p:nvPr/>
          </p:nvSpPr>
          <p:spPr bwMode="auto">
            <a:xfrm>
              <a:off x="3657693" y="6424706"/>
              <a:ext cx="277006" cy="354405"/>
            </a:xfrm>
            <a:custGeom>
              <a:avLst/>
              <a:gdLst>
                <a:gd name="T0" fmla="*/ 1 w 144"/>
                <a:gd name="T1" fmla="*/ 51 h 184"/>
                <a:gd name="T2" fmla="*/ 21 w 144"/>
                <a:gd name="T3" fmla="*/ 34 h 184"/>
                <a:gd name="T4" fmla="*/ 129 w 144"/>
                <a:gd name="T5" fmla="*/ 7 h 184"/>
                <a:gd name="T6" fmla="*/ 138 w 144"/>
                <a:gd name="T7" fmla="*/ 17 h 184"/>
                <a:gd name="T8" fmla="*/ 78 w 144"/>
                <a:gd name="T9" fmla="*/ 58 h 184"/>
                <a:gd name="T10" fmla="*/ 1 w 144"/>
                <a:gd name="T11" fmla="*/ 128 h 184"/>
                <a:gd name="T12" fmla="*/ 1 w 144"/>
                <a:gd name="T13" fmla="*/ 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1" y="51"/>
                  </a:moveTo>
                  <a:cubicBezTo>
                    <a:pt x="1" y="40"/>
                    <a:pt x="6" y="34"/>
                    <a:pt x="21" y="34"/>
                  </a:cubicBezTo>
                  <a:cubicBezTo>
                    <a:pt x="41" y="35"/>
                    <a:pt x="83" y="40"/>
                    <a:pt x="129" y="7"/>
                  </a:cubicBezTo>
                  <a:cubicBezTo>
                    <a:pt x="138" y="0"/>
                    <a:pt x="144" y="9"/>
                    <a:pt x="138" y="17"/>
                  </a:cubicBezTo>
                  <a:cubicBezTo>
                    <a:pt x="128" y="29"/>
                    <a:pt x="108" y="45"/>
                    <a:pt x="78" y="58"/>
                  </a:cubicBezTo>
                  <a:cubicBezTo>
                    <a:pt x="110" y="167"/>
                    <a:pt x="0" y="184"/>
                    <a:pt x="1" y="128"/>
                  </a:cubicBezTo>
                  <a:cubicBezTo>
                    <a:pt x="1" y="130"/>
                    <a:pt x="1" y="51"/>
                    <a:pt x="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30" name="Oval 41"/>
            <p:cNvSpPr>
              <a:spLocks noChangeArrowheads="1"/>
            </p:cNvSpPr>
            <p:nvPr/>
          </p:nvSpPr>
          <p:spPr bwMode="auto">
            <a:xfrm>
              <a:off x="3511042" y="6338346"/>
              <a:ext cx="135244" cy="1270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31" name="Oval 42"/>
            <p:cNvSpPr>
              <a:spLocks noChangeArrowheads="1"/>
            </p:cNvSpPr>
            <p:nvPr/>
          </p:nvSpPr>
          <p:spPr bwMode="auto">
            <a:xfrm>
              <a:off x="3667469" y="6338346"/>
              <a:ext cx="134429" cy="1270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32" name="Freeform 43"/>
            <p:cNvSpPr>
              <a:spLocks/>
            </p:cNvSpPr>
            <p:nvPr/>
          </p:nvSpPr>
          <p:spPr bwMode="auto">
            <a:xfrm>
              <a:off x="3659322" y="6500476"/>
              <a:ext cx="115691" cy="101840"/>
            </a:xfrm>
            <a:custGeom>
              <a:avLst/>
              <a:gdLst>
                <a:gd name="T0" fmla="*/ 0 w 60"/>
                <a:gd name="T1" fmla="*/ 45 h 53"/>
                <a:gd name="T2" fmla="*/ 58 w 60"/>
                <a:gd name="T3" fmla="*/ 8 h 53"/>
                <a:gd name="T4" fmla="*/ 52 w 60"/>
                <a:gd name="T5" fmla="*/ 6 h 53"/>
                <a:gd name="T6" fmla="*/ 1 w 60"/>
                <a:gd name="T7" fmla="*/ 33 h 53"/>
                <a:gd name="T8" fmla="*/ 0 w 60"/>
                <a:gd name="T9" fmla="*/ 45 h 53"/>
              </a:gdLst>
              <a:ahLst/>
              <a:cxnLst>
                <a:cxn ang="0">
                  <a:pos x="T0" y="T1"/>
                </a:cxn>
                <a:cxn ang="0">
                  <a:pos x="T2" y="T3"/>
                </a:cxn>
                <a:cxn ang="0">
                  <a:pos x="T4" y="T5"/>
                </a:cxn>
                <a:cxn ang="0">
                  <a:pos x="T6" y="T7"/>
                </a:cxn>
                <a:cxn ang="0">
                  <a:pos x="T8" y="T9"/>
                </a:cxn>
              </a:cxnLst>
              <a:rect l="0" t="0" r="r" b="b"/>
              <a:pathLst>
                <a:path w="60" h="53">
                  <a:moveTo>
                    <a:pt x="0" y="45"/>
                  </a:moveTo>
                  <a:cubicBezTo>
                    <a:pt x="0" y="45"/>
                    <a:pt x="47" y="53"/>
                    <a:pt x="58" y="8"/>
                  </a:cubicBezTo>
                  <a:cubicBezTo>
                    <a:pt x="60" y="0"/>
                    <a:pt x="56" y="1"/>
                    <a:pt x="52" y="6"/>
                  </a:cubicBezTo>
                  <a:cubicBezTo>
                    <a:pt x="49" y="11"/>
                    <a:pt x="16" y="32"/>
                    <a:pt x="1" y="33"/>
                  </a:cubicBezTo>
                  <a:cubicBezTo>
                    <a:pt x="0" y="45"/>
                    <a:pt x="0" y="45"/>
                    <a:pt x="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33" name="Freeform 44"/>
            <p:cNvSpPr>
              <a:spLocks/>
            </p:cNvSpPr>
            <p:nvPr/>
          </p:nvSpPr>
          <p:spPr bwMode="auto">
            <a:xfrm>
              <a:off x="3370910" y="6424706"/>
              <a:ext cx="409806" cy="354405"/>
            </a:xfrm>
            <a:custGeom>
              <a:avLst/>
              <a:gdLst>
                <a:gd name="T0" fmla="*/ 195 w 213"/>
                <a:gd name="T1" fmla="*/ 43 h 184"/>
                <a:gd name="T2" fmla="*/ 140 w 213"/>
                <a:gd name="T3" fmla="*/ 40 h 184"/>
                <a:gd name="T4" fmla="*/ 139 w 213"/>
                <a:gd name="T5" fmla="*/ 39 h 184"/>
                <a:gd name="T6" fmla="*/ 123 w 213"/>
                <a:gd name="T7" fmla="*/ 34 h 184"/>
                <a:gd name="T8" fmla="*/ 15 w 213"/>
                <a:gd name="T9" fmla="*/ 7 h 184"/>
                <a:gd name="T10" fmla="*/ 6 w 213"/>
                <a:gd name="T11" fmla="*/ 17 h 184"/>
                <a:gd name="T12" fmla="*/ 66 w 213"/>
                <a:gd name="T13" fmla="*/ 58 h 184"/>
                <a:gd name="T14" fmla="*/ 142 w 213"/>
                <a:gd name="T15" fmla="*/ 128 h 184"/>
                <a:gd name="T16" fmla="*/ 143 w 213"/>
                <a:gd name="T17" fmla="*/ 73 h 184"/>
                <a:gd name="T18" fmla="*/ 178 w 213"/>
                <a:gd name="T19" fmla="*/ 75 h 184"/>
                <a:gd name="T20" fmla="*/ 207 w 213"/>
                <a:gd name="T21" fmla="*/ 50 h 184"/>
                <a:gd name="T22" fmla="*/ 195 w 213"/>
                <a:gd name="T23" fmla="*/ 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84">
                  <a:moveTo>
                    <a:pt x="195" y="43"/>
                  </a:moveTo>
                  <a:cubicBezTo>
                    <a:pt x="180" y="64"/>
                    <a:pt x="162" y="60"/>
                    <a:pt x="140" y="40"/>
                  </a:cubicBezTo>
                  <a:cubicBezTo>
                    <a:pt x="140" y="40"/>
                    <a:pt x="139" y="39"/>
                    <a:pt x="139" y="39"/>
                  </a:cubicBezTo>
                  <a:cubicBezTo>
                    <a:pt x="136" y="36"/>
                    <a:pt x="131" y="34"/>
                    <a:pt x="123" y="34"/>
                  </a:cubicBezTo>
                  <a:cubicBezTo>
                    <a:pt x="102" y="35"/>
                    <a:pt x="61" y="40"/>
                    <a:pt x="15" y="7"/>
                  </a:cubicBezTo>
                  <a:cubicBezTo>
                    <a:pt x="6" y="0"/>
                    <a:pt x="0" y="9"/>
                    <a:pt x="6" y="17"/>
                  </a:cubicBezTo>
                  <a:cubicBezTo>
                    <a:pt x="16" y="29"/>
                    <a:pt x="36" y="45"/>
                    <a:pt x="66" y="58"/>
                  </a:cubicBezTo>
                  <a:cubicBezTo>
                    <a:pt x="34" y="167"/>
                    <a:pt x="144" y="184"/>
                    <a:pt x="142" y="128"/>
                  </a:cubicBezTo>
                  <a:cubicBezTo>
                    <a:pt x="142" y="129"/>
                    <a:pt x="143" y="96"/>
                    <a:pt x="143" y="73"/>
                  </a:cubicBezTo>
                  <a:cubicBezTo>
                    <a:pt x="155" y="76"/>
                    <a:pt x="161" y="79"/>
                    <a:pt x="178" y="75"/>
                  </a:cubicBezTo>
                  <a:cubicBezTo>
                    <a:pt x="195" y="71"/>
                    <a:pt x="204" y="59"/>
                    <a:pt x="207" y="50"/>
                  </a:cubicBezTo>
                  <a:cubicBezTo>
                    <a:pt x="213" y="36"/>
                    <a:pt x="203" y="32"/>
                    <a:pt x="19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sp>
          <p:nvSpPr>
            <p:cNvPr id="34" name="Freeform 45"/>
            <p:cNvSpPr>
              <a:spLocks/>
            </p:cNvSpPr>
            <p:nvPr/>
          </p:nvSpPr>
          <p:spPr bwMode="auto">
            <a:xfrm>
              <a:off x="3684578" y="6502105"/>
              <a:ext cx="80658" cy="40736"/>
            </a:xfrm>
            <a:custGeom>
              <a:avLst/>
              <a:gdLst>
                <a:gd name="T0" fmla="*/ 39 w 42"/>
                <a:gd name="T1" fmla="*/ 0 h 21"/>
                <a:gd name="T2" fmla="*/ 38 w 42"/>
                <a:gd name="T3" fmla="*/ 1 h 21"/>
                <a:gd name="T4" fmla="*/ 10 w 42"/>
                <a:gd name="T5" fmla="*/ 20 h 21"/>
                <a:gd name="T6" fmla="*/ 0 w 42"/>
                <a:gd name="T7" fmla="*/ 18 h 21"/>
                <a:gd name="T8" fmla="*/ 12 w 42"/>
                <a:gd name="T9" fmla="*/ 21 h 21"/>
                <a:gd name="T10" fmla="*/ 41 w 42"/>
                <a:gd name="T11" fmla="*/ 5 h 21"/>
                <a:gd name="T12" fmla="*/ 39 w 4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2" h="21">
                  <a:moveTo>
                    <a:pt x="39" y="0"/>
                  </a:moveTo>
                  <a:cubicBezTo>
                    <a:pt x="38" y="0"/>
                    <a:pt x="38" y="1"/>
                    <a:pt x="38" y="1"/>
                  </a:cubicBezTo>
                  <a:cubicBezTo>
                    <a:pt x="27" y="15"/>
                    <a:pt x="18" y="20"/>
                    <a:pt x="10" y="20"/>
                  </a:cubicBezTo>
                  <a:cubicBezTo>
                    <a:pt x="7" y="20"/>
                    <a:pt x="4" y="19"/>
                    <a:pt x="0" y="18"/>
                  </a:cubicBezTo>
                  <a:cubicBezTo>
                    <a:pt x="4" y="20"/>
                    <a:pt x="8" y="21"/>
                    <a:pt x="12" y="21"/>
                  </a:cubicBezTo>
                  <a:cubicBezTo>
                    <a:pt x="27" y="21"/>
                    <a:pt x="41" y="5"/>
                    <a:pt x="41" y="5"/>
                  </a:cubicBezTo>
                  <a:cubicBezTo>
                    <a:pt x="42" y="3"/>
                    <a:pt x="41"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pPr defTabSz="466298"/>
              <a:endParaRPr lang="en-US" sz="2448">
                <a:solidFill>
                  <a:prstClr val="black"/>
                </a:solidFill>
                <a:latin typeface="Segoe UI Light" panose="020B0502040204020203" pitchFamily="34" charset="0"/>
                <a:cs typeface="Segoe UI Light" panose="020B0502040204020203" pitchFamily="34" charset="0"/>
              </a:endParaRPr>
            </a:p>
          </p:txBody>
        </p:sp>
      </p:grpSp>
      <p:sp>
        <p:nvSpPr>
          <p:cNvPr id="36" name="TextBox 35"/>
          <p:cNvSpPr txBox="1"/>
          <p:nvPr/>
        </p:nvSpPr>
        <p:spPr>
          <a:xfrm>
            <a:off x="7461709" y="5569005"/>
            <a:ext cx="4974766" cy="862581"/>
          </a:xfrm>
          <a:prstGeom prst="rect">
            <a:avLst/>
          </a:prstGeom>
          <a:noFill/>
        </p:spPr>
        <p:txBody>
          <a:bodyPr wrap="square" rtlCol="1" anchor="ctr" anchorCtr="0">
            <a:spAutoFit/>
          </a:bodyPr>
          <a:lstStyle/>
          <a:p>
            <a:pPr defTabSz="466298"/>
            <a:r>
              <a:rPr lang="en-US" sz="2448" dirty="0">
                <a:solidFill>
                  <a:srgbClr val="4472C4"/>
                </a:solidFill>
                <a:latin typeface="Segoe UI Light" panose="020B0502040204020203" pitchFamily="34" charset="0"/>
                <a:cs typeface="Segoe UI Light" panose="020B0502040204020203" pitchFamily="34" charset="0"/>
              </a:rPr>
              <a:t>http://www.networkworld.com/blog/essential-sharepoint</a:t>
            </a:r>
            <a:endParaRPr lang="en-US" sz="2448" dirty="0">
              <a:solidFill>
                <a:srgbClr val="4472C4"/>
              </a:solidFill>
              <a:latin typeface="Segoe UI Light" panose="020B0502040204020203" pitchFamily="34" charset="0"/>
              <a:cs typeface="Segoe UI Light" panose="020B0502040204020203" pitchFamily="34" charset="0"/>
            </a:endParaRPr>
          </a:p>
        </p:txBody>
      </p:sp>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508731">
            <a:off x="656377" y="2338857"/>
            <a:ext cx="5024504" cy="3352287"/>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7720" y="5207035"/>
            <a:ext cx="1806694" cy="398249"/>
          </a:xfrm>
          <a:prstGeom prst="rect">
            <a:avLst/>
          </a:prstGeom>
        </p:spPr>
      </p:pic>
      <p:cxnSp>
        <p:nvCxnSpPr>
          <p:cNvPr id="61" name="Straight Connector 60"/>
          <p:cNvCxnSpPr/>
          <p:nvPr/>
        </p:nvCxnSpPr>
        <p:spPr>
          <a:xfrm flipV="1">
            <a:off x="7525851" y="418009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525851" y="5112697"/>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538816" y="647920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9" descr="sharepointbookcover verysmal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9945" y="3458404"/>
            <a:ext cx="1247700" cy="1663601"/>
          </a:xfrm>
          <a:prstGeom prst="rect">
            <a:avLst/>
          </a:prstGeom>
          <a:noFill/>
          <a:ln w="9525">
            <a:noFill/>
            <a:miter lim="800000"/>
            <a:headEnd/>
            <a:tailEnd/>
          </a:ln>
        </p:spPr>
      </p:pic>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1855" y="4245731"/>
            <a:ext cx="1228785" cy="1646826"/>
          </a:xfrm>
          <a:prstGeom prst="rect">
            <a:avLst/>
          </a:prstGeom>
        </p:spPr>
      </p:pic>
      <p:pic>
        <p:nvPicPr>
          <p:cNvPr id="42" name="Picture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1710" y="5171053"/>
            <a:ext cx="1294654" cy="1643472"/>
          </a:xfrm>
          <a:prstGeom prst="rect">
            <a:avLst/>
          </a:prstGeom>
        </p:spPr>
      </p:pic>
      <p:grpSp>
        <p:nvGrpSpPr>
          <p:cNvPr id="43" name="Group 42"/>
          <p:cNvGrpSpPr/>
          <p:nvPr/>
        </p:nvGrpSpPr>
        <p:grpSpPr>
          <a:xfrm>
            <a:off x="7544564" y="1748631"/>
            <a:ext cx="3745747" cy="823549"/>
            <a:chOff x="10257085" y="6882025"/>
            <a:chExt cx="3113199" cy="807474"/>
          </a:xfrm>
        </p:grpSpPr>
        <p:sp>
          <p:nvSpPr>
            <p:cNvPr id="44" name="TextBox 43"/>
            <p:cNvSpPr txBox="1"/>
            <p:nvPr/>
          </p:nvSpPr>
          <p:spPr>
            <a:xfrm>
              <a:off x="10257085" y="7220460"/>
              <a:ext cx="3113199" cy="469039"/>
            </a:xfrm>
            <a:prstGeom prst="rect">
              <a:avLst/>
            </a:prstGeom>
            <a:noFill/>
          </p:spPr>
          <p:txBody>
            <a:bodyPr wrap="square" rtlCol="0">
              <a:spAutoFit/>
            </a:bodyPr>
            <a:lstStyle/>
            <a:p>
              <a:pPr defTabSz="466298"/>
              <a:r>
                <a:rPr lang="en-US" sz="2448" dirty="0">
                  <a:solidFill>
                    <a:srgbClr val="4472C4"/>
                  </a:solidFill>
                  <a:latin typeface="Segoe UI Light" panose="020B0502040204020203" pitchFamily="34" charset="0"/>
                  <a:cs typeface="Segoe UI Light" panose="020B0502040204020203" pitchFamily="34" charset="0"/>
                </a:rPr>
                <a:t>www.susanhanley.com</a:t>
              </a:r>
            </a:p>
          </p:txBody>
        </p:sp>
        <p:pic>
          <p:nvPicPr>
            <p:cNvPr id="45" name="Picture 44"/>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273637" y="6882025"/>
              <a:ext cx="315606" cy="366630"/>
            </a:xfrm>
            <a:prstGeom prst="rect">
              <a:avLst/>
            </a:prstGeom>
          </p:spPr>
        </p:pic>
      </p:grpSp>
      <p:cxnSp>
        <p:nvCxnSpPr>
          <p:cNvPr id="46" name="Straight Connector 45"/>
          <p:cNvCxnSpPr/>
          <p:nvPr/>
        </p:nvCxnSpPr>
        <p:spPr>
          <a:xfrm>
            <a:off x="7525850" y="2564659"/>
            <a:ext cx="4627005" cy="0"/>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49472" y="338023"/>
            <a:ext cx="3631823" cy="2308324"/>
          </a:xfrm>
          <a:prstGeom prst="rect">
            <a:avLst/>
          </a:prstGeom>
        </p:spPr>
        <p:txBody>
          <a:bodyPr wrap="square">
            <a:spAutoFit/>
          </a:bodyPr>
          <a:lstStyle/>
          <a:p>
            <a:pPr marL="291436" indent="-291436" defTabSz="466298">
              <a:buFont typeface="Arial" panose="020B0604020202020204" pitchFamily="34" charset="0"/>
              <a:buChar char="•"/>
            </a:pPr>
            <a:r>
              <a:rPr lang="en-US" sz="2400" dirty="0">
                <a:solidFill>
                  <a:srgbClr val="4472C4"/>
                </a:solidFill>
                <a:latin typeface="Segoe UI Light" panose="020B0502040204020203" pitchFamily="34" charset="0"/>
                <a:cs typeface="Segoe UI Light" panose="020B0502040204020203" pitchFamily="34" charset="0"/>
              </a:rPr>
              <a:t>Governance</a:t>
            </a:r>
          </a:p>
          <a:p>
            <a:pPr marL="291436" indent="-291436" defTabSz="466298">
              <a:buFont typeface="Arial" panose="020B0604020202020204" pitchFamily="34" charset="0"/>
              <a:buChar char="•"/>
            </a:pPr>
            <a:r>
              <a:rPr lang="en-US" sz="2400" dirty="0">
                <a:solidFill>
                  <a:srgbClr val="4472C4"/>
                </a:solidFill>
                <a:latin typeface="Segoe UI Light" panose="020B0502040204020203" pitchFamily="34" charset="0"/>
                <a:cs typeface="Segoe UI Light" panose="020B0502040204020203" pitchFamily="34" charset="0"/>
              </a:rPr>
              <a:t>User Adoption</a:t>
            </a:r>
          </a:p>
          <a:p>
            <a:pPr marL="291436" indent="-291436" defTabSz="466298">
              <a:buFont typeface="Arial" panose="020B0604020202020204" pitchFamily="34" charset="0"/>
              <a:buChar char="•"/>
            </a:pPr>
            <a:r>
              <a:rPr lang="en-US" sz="2400" dirty="0">
                <a:solidFill>
                  <a:srgbClr val="4472C4"/>
                </a:solidFill>
                <a:latin typeface="Segoe UI Light" panose="020B0502040204020203" pitchFamily="34" charset="0"/>
                <a:cs typeface="Segoe UI Light" panose="020B0502040204020203" pitchFamily="34" charset="0"/>
              </a:rPr>
              <a:t>Metrics</a:t>
            </a:r>
          </a:p>
          <a:p>
            <a:pPr marL="291436" indent="-291436" defTabSz="466298">
              <a:buFont typeface="Arial" panose="020B0604020202020204" pitchFamily="34" charset="0"/>
              <a:buChar char="•"/>
            </a:pPr>
            <a:r>
              <a:rPr lang="en-US" sz="2400" dirty="0">
                <a:solidFill>
                  <a:srgbClr val="4472C4"/>
                </a:solidFill>
                <a:latin typeface="Segoe UI Light" panose="020B0502040204020203" pitchFamily="34" charset="0"/>
                <a:cs typeface="Segoe UI Light" panose="020B0502040204020203" pitchFamily="34" charset="0"/>
              </a:rPr>
              <a:t>Information Architecture</a:t>
            </a:r>
          </a:p>
          <a:p>
            <a:pPr marL="291436" indent="-291436" defTabSz="466298">
              <a:buFont typeface="Arial" panose="020B0604020202020204" pitchFamily="34" charset="0"/>
              <a:buChar char="•"/>
            </a:pPr>
            <a:r>
              <a:rPr lang="en-US" sz="2400" dirty="0">
                <a:solidFill>
                  <a:srgbClr val="4472C4"/>
                </a:solidFill>
                <a:latin typeface="Segoe UI Light" panose="020B0502040204020203" pitchFamily="34" charset="0"/>
                <a:cs typeface="Segoe UI Light" panose="020B0502040204020203" pitchFamily="34" charset="0"/>
              </a:rPr>
              <a:t>Knowledge Management</a:t>
            </a:r>
          </a:p>
        </p:txBody>
      </p:sp>
      <p:sp>
        <p:nvSpPr>
          <p:cNvPr id="49" name="TextBox 48"/>
          <p:cNvSpPr txBox="1"/>
          <p:nvPr/>
        </p:nvSpPr>
        <p:spPr>
          <a:xfrm>
            <a:off x="274702" y="226525"/>
            <a:ext cx="4098354" cy="478376"/>
          </a:xfrm>
          <a:prstGeom prst="rect">
            <a:avLst/>
          </a:prstGeom>
          <a:noFill/>
        </p:spPr>
        <p:txBody>
          <a:bodyPr wrap="square" rtlCol="1">
            <a:spAutoFit/>
          </a:bodyPr>
          <a:lstStyle/>
          <a:p>
            <a:pPr defTabSz="466298"/>
            <a:r>
              <a:rPr lang="en-US" sz="2448" i="1" dirty="0" smtClean="0">
                <a:solidFill>
                  <a:prstClr val="black"/>
                </a:solidFill>
                <a:latin typeface="Segoe UI Light" panose="020B0502040204020203" pitchFamily="34" charset="0"/>
                <a:cs typeface="Segoe UI Light" panose="020B0502040204020203" pitchFamily="34" charset="0"/>
              </a:rPr>
              <a:t>How to contact me:</a:t>
            </a:r>
            <a:endParaRPr lang="en-US" sz="2448" i="1" dirty="0">
              <a:solidFill>
                <a:prstClr val="black"/>
              </a:solidFill>
              <a:latin typeface="Segoe UI Light" panose="020B0502040204020203" pitchFamily="34" charset="0"/>
              <a:cs typeface="Segoe UI Light" panose="020B0502040204020203" pitchFamily="34" charset="0"/>
            </a:endParaRPr>
          </a:p>
        </p:txBody>
      </p:sp>
      <p:pic>
        <p:nvPicPr>
          <p:cNvPr id="50"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15140" y="6251243"/>
            <a:ext cx="2889739" cy="583154"/>
          </a:xfrm>
          <a:prstGeom prst="rect">
            <a:avLst/>
          </a:prstGeom>
        </p:spPr>
      </p:pic>
    </p:spTree>
    <p:extLst>
      <p:ext uri="{BB962C8B-B14F-4D97-AF65-F5344CB8AC3E}">
        <p14:creationId xmlns:p14="http://schemas.microsoft.com/office/powerpoint/2010/main" val="121597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Tree>
    <p:extLst>
      <p:ext uri="{BB962C8B-B14F-4D97-AF65-F5344CB8AC3E}">
        <p14:creationId xmlns:p14="http://schemas.microsoft.com/office/powerpoint/2010/main" val="286187391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oAutofit/>
          </a:bodyPr>
          <a:lstStyle/>
          <a:p>
            <a:r>
              <a:rPr lang="en-US" sz="2000" dirty="0">
                <a:hlinkClick r:id="rId2"/>
              </a:rPr>
              <a:t>https://about.yammer.com/yammer-blog/tips-guides</a:t>
            </a:r>
            <a:endParaRPr lang="en-US" sz="2000" dirty="0"/>
          </a:p>
          <a:p>
            <a:r>
              <a:rPr lang="en-US" sz="2000" dirty="0">
                <a:hlinkClick r:id="rId3"/>
              </a:rPr>
              <a:t>https://about.yammer.com/success/engage/</a:t>
            </a:r>
            <a:endParaRPr lang="en-US" sz="2000" dirty="0"/>
          </a:p>
          <a:p>
            <a:r>
              <a:rPr lang="en-US" sz="2000" dirty="0"/>
              <a:t>Successful Social Intranets: Creating business value through strategic alignment and adoption planning </a:t>
            </a:r>
            <a:r>
              <a:rPr lang="en-US" sz="2000" dirty="0">
                <a:hlinkClick r:id="rId4"/>
              </a:rPr>
              <a:t>http://www.digitalworkplacegroup.com/resources/download-reports/successful-social-intranets/</a:t>
            </a:r>
            <a:endParaRPr lang="en-US" sz="2000" dirty="0"/>
          </a:p>
          <a:p>
            <a:r>
              <a:rPr lang="en-US" sz="2000" dirty="0"/>
              <a:t>Moving Beyond Marketing: Generating Social Business Value Across the Enterprise, MIT Sloan Management Review, July 14, 2014. </a:t>
            </a:r>
            <a:r>
              <a:rPr lang="en-US" sz="2000" dirty="0">
                <a:hlinkClick r:id="rId5"/>
              </a:rPr>
              <a:t>http://sloanreview.mit.edu/projects/moving-beyond-marketing/</a:t>
            </a:r>
            <a:endParaRPr lang="en-US" sz="2000" dirty="0"/>
          </a:p>
          <a:p>
            <a:r>
              <a:rPr lang="en-US" sz="2000" dirty="0"/>
              <a:t>Deloitte research white paper “Social software for business performance - The missing link in social software: Measureable business performance improvements.”</a:t>
            </a:r>
          </a:p>
          <a:p>
            <a:pPr lvl="1"/>
            <a:r>
              <a:rPr lang="en-US" sz="1200" dirty="0">
                <a:hlinkClick r:id="rId6"/>
              </a:rPr>
              <a:t>http://www.deloitte.com/assets/Dcom-UnitedStates/Local%20Assets/Documents/TMT_us_tmt/us_tmt_ce_socialsoftware_fullreport_0209111.pdf</a:t>
            </a:r>
            <a:endParaRPr lang="en-US" sz="1200" dirty="0"/>
          </a:p>
          <a:p>
            <a:r>
              <a:rPr lang="en-US" sz="2000" dirty="0"/>
              <a:t>IDEO’s Culture of Helping, Harvard Business Review, January-February 2014 </a:t>
            </a:r>
            <a:r>
              <a:rPr lang="en-US" sz="2000" dirty="0">
                <a:hlinkClick r:id="rId7"/>
              </a:rPr>
              <a:t>http://hbr.org/2014/01/ideos-culture-of-helping/ar/1</a:t>
            </a:r>
            <a:endParaRPr lang="en-US" sz="2000" dirty="0"/>
          </a:p>
          <a:p>
            <a:r>
              <a:rPr lang="en-US" sz="2000" dirty="0"/>
              <a:t>Managing Change One Day at a Time, July August 2014, Harvard Business Review. </a:t>
            </a:r>
            <a:r>
              <a:rPr lang="en-US" sz="2000" dirty="0">
                <a:hlinkClick r:id="rId8"/>
              </a:rPr>
              <a:t>http://hbr.org/2014/07/managing-change-one-day-at-a-time/ar/1</a:t>
            </a:r>
            <a:endParaRPr lang="en-US" sz="2000" dirty="0"/>
          </a:p>
          <a:p>
            <a:r>
              <a:rPr lang="en-US" sz="2000" dirty="0">
                <a:hlinkClick r:id="rId9"/>
              </a:rPr>
              <a:t>User Adoption Strategies: Shifting Second Wave People to New Collaboration Technology</a:t>
            </a:r>
            <a:r>
              <a:rPr lang="en-US" sz="2000" dirty="0"/>
              <a:t> by Michael Sampson </a:t>
            </a:r>
          </a:p>
          <a:p>
            <a:r>
              <a:rPr lang="en-US" sz="2000" dirty="0">
                <a:hlinkClick r:id="rId10"/>
              </a:rPr>
              <a:t>Essential SharePoint 2013</a:t>
            </a:r>
            <a:r>
              <a:rPr lang="en-US" sz="2000" dirty="0"/>
              <a:t> by Scott Jamison, Susan Hanley, and Chris Bortlik</a:t>
            </a:r>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2493001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83539" y="965625"/>
            <a:ext cx="5447563" cy="5823438"/>
            <a:chOff x="6824608" y="946424"/>
            <a:chExt cx="5341991" cy="5710582"/>
          </a:xfrm>
        </p:grpSpPr>
        <p:sp>
          <p:nvSpPr>
            <p:cNvPr id="14" name="Rectangle 13"/>
            <p:cNvSpPr/>
            <p:nvPr/>
          </p:nvSpPr>
          <p:spPr>
            <a:xfrm>
              <a:off x="6824608"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Lack of proven business case</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4608" y="2361017"/>
              <a:ext cx="5341991" cy="4295989"/>
            </a:xfrm>
            <a:prstGeom prst="rect">
              <a:avLst/>
            </a:prstGeom>
          </p:spPr>
        </p:pic>
      </p:grpSp>
      <p:grpSp>
        <p:nvGrpSpPr>
          <p:cNvPr id="8" name="Group 7"/>
          <p:cNvGrpSpPr/>
          <p:nvPr/>
        </p:nvGrpSpPr>
        <p:grpSpPr>
          <a:xfrm>
            <a:off x="234881" y="945920"/>
            <a:ext cx="3125851" cy="5843144"/>
            <a:chOff x="234881" y="945920"/>
            <a:chExt cx="3125851" cy="5843144"/>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881" y="2354433"/>
              <a:ext cx="3125851" cy="4434631"/>
            </a:xfrm>
            <a:prstGeom prst="rect">
              <a:avLst/>
            </a:prstGeom>
          </p:spPr>
        </p:pic>
        <p:sp>
          <p:nvSpPr>
            <p:cNvPr id="7" name="Rectangle 6"/>
            <p:cNvSpPr/>
            <p:nvPr/>
          </p:nvSpPr>
          <p:spPr>
            <a:xfrm>
              <a:off x="234881" y="945920"/>
              <a:ext cx="3125851" cy="1408514"/>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Not aligned with our culture</a:t>
              </a:r>
            </a:p>
          </p:txBody>
        </p:sp>
        <p:sp>
          <p:nvSpPr>
            <p:cNvPr id="3" name="Rectangle 2"/>
            <p:cNvSpPr/>
            <p:nvPr/>
          </p:nvSpPr>
          <p:spPr>
            <a:xfrm>
              <a:off x="366141" y="2701002"/>
              <a:ext cx="2766303" cy="3539430"/>
            </a:xfrm>
            <a:prstGeom prst="rect">
              <a:avLst/>
            </a:prstGeom>
            <a:solidFill>
              <a:srgbClr val="842528">
                <a:alpha val="80000"/>
              </a:srgbClr>
            </a:solidFill>
          </p:spPr>
          <p:txBody>
            <a:bodyPr wrap="square">
              <a:spAutoFit/>
            </a:bodyPr>
            <a:lstStyle/>
            <a:p>
              <a:pPr marL="465138" indent="-349250">
                <a:buFont typeface="Wingdings" panose="05000000000000000000" pitchFamily="2" charset="2"/>
                <a:buChar char="§"/>
              </a:pPr>
              <a:r>
                <a:rPr lang="en-US" sz="2800" dirty="0">
                  <a:solidFill>
                    <a:schemeClr val="bg1"/>
                  </a:solidFill>
                  <a:latin typeface="+mj-lt"/>
                </a:rPr>
                <a:t>Knowledge is power</a:t>
              </a:r>
            </a:p>
            <a:p>
              <a:pPr marL="465138" indent="-349250">
                <a:buFont typeface="Wingdings" panose="05000000000000000000" pitchFamily="2" charset="2"/>
                <a:buChar char="§"/>
              </a:pPr>
              <a:r>
                <a:rPr lang="en-US" sz="2800" dirty="0">
                  <a:solidFill>
                    <a:schemeClr val="bg1"/>
                  </a:solidFill>
                  <a:latin typeface="+mj-lt"/>
                </a:rPr>
                <a:t>Command and control</a:t>
              </a:r>
            </a:p>
            <a:p>
              <a:pPr marL="465138" indent="-349250">
                <a:buFont typeface="Wingdings" panose="05000000000000000000" pitchFamily="2" charset="2"/>
                <a:buChar char="§"/>
              </a:pPr>
              <a:r>
                <a:rPr lang="en-US" sz="2800" dirty="0">
                  <a:solidFill>
                    <a:schemeClr val="bg1"/>
                  </a:solidFill>
                  <a:latin typeface="+mj-lt"/>
                </a:rPr>
                <a:t>Fear of rejection</a:t>
              </a:r>
            </a:p>
            <a:p>
              <a:pPr marL="465138" indent="-349250">
                <a:buFont typeface="Wingdings" panose="05000000000000000000" pitchFamily="2" charset="2"/>
                <a:buChar char="§"/>
              </a:pPr>
              <a:r>
                <a:rPr lang="en-US" sz="2800" dirty="0">
                  <a:solidFill>
                    <a:schemeClr val="bg1"/>
                  </a:solidFill>
                  <a:latin typeface="+mj-lt"/>
                </a:rPr>
                <a:t>Fear of change</a:t>
              </a:r>
            </a:p>
          </p:txBody>
        </p:sp>
      </p:grpSp>
      <p:grpSp>
        <p:nvGrpSpPr>
          <p:cNvPr id="12" name="Group 11"/>
          <p:cNvGrpSpPr/>
          <p:nvPr/>
        </p:nvGrpSpPr>
        <p:grpSpPr>
          <a:xfrm>
            <a:off x="3559209" y="945919"/>
            <a:ext cx="3125851" cy="5843147"/>
            <a:chOff x="3559209" y="945919"/>
            <a:chExt cx="3125851" cy="5843147"/>
          </a:xfrm>
        </p:grpSpPr>
        <p:grpSp>
          <p:nvGrpSpPr>
            <p:cNvPr id="9" name="Group 8"/>
            <p:cNvGrpSpPr/>
            <p:nvPr/>
          </p:nvGrpSpPr>
          <p:grpSpPr>
            <a:xfrm>
              <a:off x="3559209" y="945919"/>
              <a:ext cx="3125851" cy="5843147"/>
              <a:chOff x="4756170" y="914400"/>
              <a:chExt cx="3065272" cy="5729907"/>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6170" y="2295618"/>
                <a:ext cx="3065272" cy="4348689"/>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Too many competing priorities</a:t>
                </a:r>
              </a:p>
            </p:txBody>
          </p:sp>
        </p:grpSp>
        <p:sp>
          <p:nvSpPr>
            <p:cNvPr id="13" name="Rectangle 12"/>
            <p:cNvSpPr/>
            <p:nvPr/>
          </p:nvSpPr>
          <p:spPr>
            <a:xfrm>
              <a:off x="3676648" y="2644142"/>
              <a:ext cx="2890975" cy="3970318"/>
            </a:xfrm>
            <a:prstGeom prst="rect">
              <a:avLst/>
            </a:prstGeom>
            <a:solidFill>
              <a:srgbClr val="090909">
                <a:alpha val="80000"/>
              </a:srgbClr>
            </a:solidFill>
          </p:spPr>
          <p:txBody>
            <a:bodyPr wrap="square">
              <a:spAutoFit/>
            </a:bodyPr>
            <a:lstStyle/>
            <a:p>
              <a:pPr marL="465138" indent="-349250">
                <a:buFont typeface="Wingdings" panose="05000000000000000000" pitchFamily="2" charset="2"/>
                <a:buChar char="§"/>
              </a:pPr>
              <a:r>
                <a:rPr lang="en-US" sz="2800" dirty="0">
                  <a:solidFill>
                    <a:schemeClr val="bg1"/>
                  </a:solidFill>
                  <a:latin typeface="+mj-lt"/>
                </a:rPr>
                <a:t>Flavor of the month</a:t>
              </a:r>
            </a:p>
            <a:p>
              <a:pPr marL="465138" indent="-349250">
                <a:buFont typeface="Wingdings" panose="05000000000000000000" pitchFamily="2" charset="2"/>
                <a:buChar char="§"/>
              </a:pPr>
              <a:r>
                <a:rPr lang="en-US" sz="2800" dirty="0">
                  <a:solidFill>
                    <a:schemeClr val="bg1"/>
                  </a:solidFill>
                  <a:latin typeface="+mj-lt"/>
                </a:rPr>
                <a:t>Collaboration talk combined with individual tasks and goals</a:t>
              </a:r>
            </a:p>
            <a:p>
              <a:pPr marL="465138" indent="-349250">
                <a:buFont typeface="Wingdings" panose="05000000000000000000" pitchFamily="2" charset="2"/>
                <a:buChar char="§"/>
              </a:pPr>
              <a:r>
                <a:rPr lang="en-US" sz="2800" dirty="0">
                  <a:solidFill>
                    <a:schemeClr val="bg1"/>
                  </a:solidFill>
                  <a:latin typeface="+mj-lt"/>
                </a:rPr>
                <a:t>Organizational ADD</a:t>
              </a:r>
            </a:p>
          </p:txBody>
        </p:sp>
      </p:gr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0"/>
            <a:ext cx="12527529" cy="6998335"/>
          </a:xfrm>
          <a:prstGeom prst="rect">
            <a:avLst/>
          </a:prstGeom>
        </p:spPr>
      </p:pic>
    </p:spTree>
    <p:extLst>
      <p:ext uri="{BB962C8B-B14F-4D97-AF65-F5344CB8AC3E}">
        <p14:creationId xmlns:p14="http://schemas.microsoft.com/office/powerpoint/2010/main" val="3813816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SdgRBHlTa1YDs9Kb2sRxZJbJQiWdDic93Ky03ENteOzLuuEWgT50XehXS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8969" y="125025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05848" y="2077293"/>
            <a:ext cx="2660315" cy="2660315"/>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l="5400" t="16666" r="6386" b="11111"/>
          <a:stretch/>
        </p:blipFill>
        <p:spPr>
          <a:xfrm>
            <a:off x="4206579" y="3317852"/>
            <a:ext cx="4480511" cy="1188708"/>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4244" y="1569639"/>
            <a:ext cx="2920026" cy="1118137"/>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27506" y="3390055"/>
            <a:ext cx="2179245" cy="1220377"/>
          </a:xfrm>
          <a:prstGeom prst="rect">
            <a:avLst/>
          </a:prstGeom>
        </p:spPr>
      </p:pic>
      <p:pic>
        <p:nvPicPr>
          <p:cNvPr id="8" name="Picture 7"/>
          <p:cNvPicPr>
            <a:picLocks noChangeAspect="1"/>
          </p:cNvPicPr>
          <p:nvPr/>
        </p:nvPicPr>
        <p:blipFill>
          <a:blip r:embed="rId8"/>
          <a:stretch>
            <a:fillRect/>
          </a:stretch>
        </p:blipFill>
        <p:spPr>
          <a:xfrm>
            <a:off x="758140" y="4669214"/>
            <a:ext cx="2476500" cy="1847850"/>
          </a:xfrm>
          <a:prstGeom prst="rect">
            <a:avLst/>
          </a:prstGeom>
        </p:spPr>
      </p:pic>
      <p:pic>
        <p:nvPicPr>
          <p:cNvPr id="10" name="Picture 9"/>
          <p:cNvPicPr>
            <a:picLocks noChangeAspect="1"/>
          </p:cNvPicPr>
          <p:nvPr/>
        </p:nvPicPr>
        <p:blipFill>
          <a:blip r:embed="rId9"/>
          <a:stretch>
            <a:fillRect/>
          </a:stretch>
        </p:blipFill>
        <p:spPr>
          <a:xfrm>
            <a:off x="9330854" y="4935997"/>
            <a:ext cx="2115840" cy="1581067"/>
          </a:xfrm>
          <a:prstGeom prst="rect">
            <a:avLst/>
          </a:prstGeom>
        </p:spPr>
      </p:pic>
      <p:grpSp>
        <p:nvGrpSpPr>
          <p:cNvPr id="13" name="Group 12"/>
          <p:cNvGrpSpPr/>
          <p:nvPr/>
        </p:nvGrpSpPr>
        <p:grpSpPr>
          <a:xfrm>
            <a:off x="4768718" y="4879674"/>
            <a:ext cx="2576152" cy="1431446"/>
            <a:chOff x="5163237" y="5083150"/>
            <a:chExt cx="2576152" cy="1431446"/>
          </a:xfrm>
        </p:grpSpPr>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88686" y="5083150"/>
              <a:ext cx="1450703" cy="1431446"/>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63237" y="5906234"/>
              <a:ext cx="1387688" cy="555075"/>
            </a:xfrm>
            <a:prstGeom prst="rect">
              <a:avLst/>
            </a:prstGeom>
          </p:spPr>
        </p:pic>
      </p:grpSp>
      <p:sp>
        <p:nvSpPr>
          <p:cNvPr id="15" name="Title 14"/>
          <p:cNvSpPr>
            <a:spLocks noGrp="1"/>
          </p:cNvSpPr>
          <p:nvPr>
            <p:ph type="title"/>
          </p:nvPr>
        </p:nvSpPr>
        <p:spPr/>
        <p:txBody>
          <a:bodyPr/>
          <a:lstStyle/>
          <a:p>
            <a:r>
              <a:rPr lang="en-US" dirty="0" smtClean="0"/>
              <a:t>Challenges and barriers are platform-independent</a:t>
            </a:r>
            <a:endParaRPr lang="en-US" dirty="0"/>
          </a:p>
        </p:txBody>
      </p:sp>
    </p:spTree>
    <p:extLst>
      <p:ext uri="{BB962C8B-B14F-4D97-AF65-F5344CB8AC3E}">
        <p14:creationId xmlns:p14="http://schemas.microsoft.com/office/powerpoint/2010/main" val="28114685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29528" y="-81096"/>
            <a:ext cx="12475697" cy="7074629"/>
          </a:xfrm>
          <a:prstGeom prst="rect">
            <a:avLst/>
          </a:prstGeom>
        </p:spPr>
      </p:pic>
      <p:sp>
        <p:nvSpPr>
          <p:cNvPr id="12" name="Title 11"/>
          <p:cNvSpPr>
            <a:spLocks noGrp="1"/>
          </p:cNvSpPr>
          <p:nvPr>
            <p:ph type="title"/>
          </p:nvPr>
        </p:nvSpPr>
        <p:spPr>
          <a:xfrm>
            <a:off x="275482" y="205927"/>
            <a:ext cx="7382524" cy="917444"/>
          </a:xfrm>
        </p:spPr>
        <p:txBody>
          <a:bodyPr>
            <a:normAutofit fontScale="90000"/>
          </a:bodyPr>
          <a:lstStyle/>
          <a:p>
            <a:r>
              <a:rPr lang="en-US" dirty="0" smtClean="0"/>
              <a:t>A Roadmap to Overcome Barriers and Ensure Success</a:t>
            </a:r>
            <a:endParaRPr lang="en-US" dirty="0"/>
          </a:p>
        </p:txBody>
      </p:sp>
      <p:grpSp>
        <p:nvGrpSpPr>
          <p:cNvPr id="6" name="Group 5"/>
          <p:cNvGrpSpPr/>
          <p:nvPr/>
        </p:nvGrpSpPr>
        <p:grpSpPr>
          <a:xfrm rot="20933268">
            <a:off x="80210" y="1805672"/>
            <a:ext cx="12224251" cy="3910168"/>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418"/>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418"/>
              <a:endParaRPr lang="en-US" sz="1836" dirty="0">
                <a:solidFill>
                  <a:prstClr val="black"/>
                </a:solidFill>
                <a:latin typeface="+mj-lt"/>
              </a:endParaRPr>
            </a:p>
          </p:txBody>
        </p:sp>
      </p:grpSp>
      <p:grpSp>
        <p:nvGrpSpPr>
          <p:cNvPr id="20" name="Group 19"/>
          <p:cNvGrpSpPr/>
          <p:nvPr/>
        </p:nvGrpSpPr>
        <p:grpSpPr>
          <a:xfrm>
            <a:off x="414065" y="1787846"/>
            <a:ext cx="2656579" cy="3918733"/>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47" bIns="93247" rtlCol="0" anchor="ctr" anchorCtr="0"/>
            <a:lstStyle/>
            <a:p>
              <a:pPr algn="ctr" defTabSz="932418">
                <a:defRPr/>
              </a:pPr>
              <a:r>
                <a:rPr lang="en-US" sz="2856" kern="0" dirty="0">
                  <a:solidFill>
                    <a:prstClr val="white"/>
                  </a:solidFill>
                  <a:latin typeface="+mj-lt"/>
                  <a:ea typeface="Segoe UI" pitchFamily="34" charset="0"/>
                  <a:cs typeface="Segoe UI" pitchFamily="34" charset="0"/>
                </a:rPr>
                <a:t>Clearly identify the business problem</a:t>
              </a: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418">
                  <a:defRPr/>
                </a:pPr>
                <a:endParaRPr lang="en-US" sz="1836" kern="0" dirty="0">
                  <a:solidFill>
                    <a:prstClr val="white"/>
                  </a:solidFill>
                  <a:latin typeface="+mj-lt"/>
                </a:endParaRPr>
              </a:p>
            </p:txBody>
          </p:sp>
        </p:grpSp>
      </p:grpSp>
      <p:grpSp>
        <p:nvGrpSpPr>
          <p:cNvPr id="25" name="Group 24"/>
          <p:cNvGrpSpPr/>
          <p:nvPr/>
        </p:nvGrpSpPr>
        <p:grpSpPr>
          <a:xfrm>
            <a:off x="3032409" y="3253764"/>
            <a:ext cx="3030555" cy="3489745"/>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47" bIns="93247" rtlCol="0" anchor="ctr" anchorCtr="0"/>
            <a:lstStyle/>
            <a:p>
              <a:pPr algn="ctr" defTabSz="932418"/>
              <a:r>
                <a:rPr lang="en-US" sz="2856" dirty="0">
                  <a:solidFill>
                    <a:prstClr val="white"/>
                  </a:solidFill>
                  <a:latin typeface="+mj-lt"/>
                  <a:ea typeface="Segoe UI" pitchFamily="34" charset="0"/>
                  <a:cs typeface="Segoe UI" pitchFamily="34" charset="0"/>
                </a:rPr>
                <a:t>Understand your culture</a:t>
              </a: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prstClr val="white"/>
                  </a:solidFill>
                  <a:latin typeface="+mj-lt"/>
                </a:endParaRPr>
              </a:p>
            </p:txBody>
          </p:sp>
        </p:grpSp>
      </p:grpSp>
      <p:grpSp>
        <p:nvGrpSpPr>
          <p:cNvPr id="30" name="Group 29"/>
          <p:cNvGrpSpPr/>
          <p:nvPr/>
        </p:nvGrpSpPr>
        <p:grpSpPr>
          <a:xfrm>
            <a:off x="5238970" y="1569298"/>
            <a:ext cx="2540637" cy="3135604"/>
            <a:chOff x="2267022" y="1173842"/>
            <a:chExt cx="1638156" cy="1827225"/>
          </a:xfrm>
        </p:grpSpPr>
        <p:grpSp>
          <p:nvGrpSpPr>
            <p:cNvPr id="31" name="Group 30"/>
            <p:cNvGrpSpPr/>
            <p:nvPr/>
          </p:nvGrpSpPr>
          <p:grpSpPr>
            <a:xfrm>
              <a:off x="2819400" y="2461095"/>
              <a:ext cx="533400" cy="539972"/>
              <a:chOff x="1028604" y="1908810"/>
              <a:chExt cx="533400" cy="539972"/>
            </a:xfrm>
          </p:grpSpPr>
          <p:cxnSp>
            <p:nvCxnSpPr>
              <p:cNvPr id="35" name="Straight Connector 34"/>
              <p:cNvCxnSpPr/>
              <p:nvPr/>
            </p:nvCxnSpPr>
            <p:spPr>
              <a:xfrm>
                <a:off x="1295304"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1028604"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prstClr val="white"/>
                  </a:solidFill>
                  <a:latin typeface="+mj-lt"/>
                </a:endParaRPr>
              </a:p>
            </p:txBody>
          </p:sp>
        </p:grpSp>
        <p:grpSp>
          <p:nvGrpSpPr>
            <p:cNvPr id="32" name="Group 31"/>
            <p:cNvGrpSpPr/>
            <p:nvPr/>
          </p:nvGrpSpPr>
          <p:grpSpPr>
            <a:xfrm>
              <a:off x="2267022" y="1173842"/>
              <a:ext cx="1638156" cy="1308059"/>
              <a:chOff x="2267022" y="1173842"/>
              <a:chExt cx="1638156" cy="1308059"/>
            </a:xfrm>
          </p:grpSpPr>
          <p:sp>
            <p:nvSpPr>
              <p:cNvPr id="33" name="Isosceles Triangle 32"/>
              <p:cNvSpPr/>
              <p:nvPr/>
            </p:nvSpPr>
            <p:spPr>
              <a:xfrm rot="10800000">
                <a:off x="2267022" y="1453724"/>
                <a:ext cx="1638156" cy="1028177"/>
              </a:xfrm>
              <a:prstGeom prst="triangle">
                <a:avLst/>
              </a:prstGeom>
              <a:solidFill>
                <a:srgbClr val="0E2B59"/>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defTabSz="932418"/>
                <a:r>
                  <a:rPr lang="en-US" sz="1836" dirty="0">
                    <a:solidFill>
                      <a:prstClr val="black"/>
                    </a:solidFill>
                    <a:latin typeface="+mj-lt"/>
                  </a:rPr>
                  <a:t> </a:t>
                </a:r>
              </a:p>
            </p:txBody>
          </p:sp>
          <p:sp>
            <p:nvSpPr>
              <p:cNvPr id="34" name="Octagon 33"/>
              <p:cNvSpPr/>
              <p:nvPr/>
            </p:nvSpPr>
            <p:spPr>
              <a:xfrm>
                <a:off x="2367887" y="1173842"/>
                <a:ext cx="1447704" cy="1165694"/>
              </a:xfrm>
              <a:prstGeom prst="octagon">
                <a:avLst/>
              </a:prstGeom>
              <a:noFill/>
              <a:ln w="6350">
                <a:noFill/>
              </a:ln>
            </p:spPr>
            <p:style>
              <a:lnRef idx="2">
                <a:schemeClr val="dk1"/>
              </a:lnRef>
              <a:fillRef idx="1">
                <a:schemeClr val="lt1"/>
              </a:fillRef>
              <a:effectRef idx="0">
                <a:schemeClr val="dk1"/>
              </a:effectRef>
              <a:fontRef idx="minor">
                <a:schemeClr val="dk1"/>
              </a:fontRef>
            </p:style>
            <p:txBody>
              <a:bodyPr tIns="93247" bIns="93247" rtlCol="0" anchor="ctr" anchorCtr="0"/>
              <a:lstStyle/>
              <a:p>
                <a:pPr algn="ctr" defTabSz="932418"/>
                <a:r>
                  <a:rPr lang="en-US" sz="2856" dirty="0">
                    <a:solidFill>
                      <a:prstClr val="white"/>
                    </a:solidFill>
                    <a:latin typeface="+mj-lt"/>
                    <a:ea typeface="Segoe UI" pitchFamily="34" charset="0"/>
                    <a:cs typeface="Segoe UI" pitchFamily="34" charset="0"/>
                  </a:rPr>
                  <a:t>Recruit friends</a:t>
                </a:r>
              </a:p>
            </p:txBody>
          </p:sp>
        </p:grpSp>
      </p:grpSp>
      <p:grpSp>
        <p:nvGrpSpPr>
          <p:cNvPr id="37" name="Group 36"/>
          <p:cNvGrpSpPr/>
          <p:nvPr/>
        </p:nvGrpSpPr>
        <p:grpSpPr>
          <a:xfrm>
            <a:off x="7874367" y="461867"/>
            <a:ext cx="2094886" cy="3209309"/>
            <a:chOff x="4763275" y="3122941"/>
            <a:chExt cx="1354282" cy="1836631"/>
          </a:xfrm>
        </p:grpSpPr>
        <p:sp>
          <p:nvSpPr>
            <p:cNvPr id="38" name="Rectangle 37"/>
            <p:cNvSpPr/>
            <p:nvPr/>
          </p:nvSpPr>
          <p:spPr>
            <a:xfrm>
              <a:off x="4763275" y="3122941"/>
              <a:ext cx="135428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47" bIns="93247" rtlCol="0" anchor="ctr" anchorCtr="0"/>
            <a:lstStyle/>
            <a:p>
              <a:pPr algn="ctr" defTabSz="932418"/>
              <a:r>
                <a:rPr lang="en-US" sz="2856" dirty="0">
                  <a:solidFill>
                    <a:prstClr val="white"/>
                  </a:solidFill>
                  <a:latin typeface="+mj-lt"/>
                  <a:ea typeface="Segoe UI" pitchFamily="34" charset="0"/>
                  <a:cs typeface="Segoe UI" pitchFamily="34" charset="0"/>
                </a:rPr>
                <a:t>Understand the comfort zone</a:t>
              </a: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prstClr val="white"/>
                  </a:solidFill>
                  <a:latin typeface="+mj-lt"/>
                </a:endParaRPr>
              </a:p>
            </p:txBody>
          </p:sp>
        </p:grpSp>
      </p:grpSp>
      <p:grpSp>
        <p:nvGrpSpPr>
          <p:cNvPr id="42" name="Group 41"/>
          <p:cNvGrpSpPr/>
          <p:nvPr/>
        </p:nvGrpSpPr>
        <p:grpSpPr>
          <a:xfrm>
            <a:off x="9297381" y="3380674"/>
            <a:ext cx="3030555" cy="3489745"/>
            <a:chOff x="1592484" y="3505200"/>
            <a:chExt cx="1630775" cy="1345978"/>
          </a:xfrm>
          <a:solidFill>
            <a:schemeClr val="accent6">
              <a:lumMod val="75000"/>
            </a:schemeClr>
          </a:solidFill>
        </p:grpSpPr>
        <p:sp>
          <p:nvSpPr>
            <p:cNvPr id="43" name="Right Arrow 42"/>
            <p:cNvSpPr/>
            <p:nvPr/>
          </p:nvSpPr>
          <p:spPr>
            <a:xfrm>
              <a:off x="1592484" y="3505200"/>
              <a:ext cx="1630775" cy="1066800"/>
            </a:xfrm>
            <a:prstGeom prst="rightArrow">
              <a:avLst/>
            </a:prstGeom>
            <a:solidFill>
              <a:srgbClr val="009E49"/>
            </a:solidFill>
            <a:ln w="6350">
              <a:noFill/>
            </a:ln>
          </p:spPr>
          <p:style>
            <a:lnRef idx="2">
              <a:schemeClr val="dk1"/>
            </a:lnRef>
            <a:fillRef idx="1">
              <a:schemeClr val="lt1"/>
            </a:fillRef>
            <a:effectRef idx="0">
              <a:schemeClr val="dk1"/>
            </a:effectRef>
            <a:fontRef idx="minor">
              <a:schemeClr val="dk1"/>
            </a:fontRef>
          </p:style>
          <p:txBody>
            <a:bodyPr tIns="93247" bIns="93247" rtlCol="0" anchor="ctr" anchorCtr="0"/>
            <a:lstStyle/>
            <a:p>
              <a:pPr algn="ctr" defTabSz="932418"/>
              <a:r>
                <a:rPr lang="en-US" sz="2856" dirty="0">
                  <a:solidFill>
                    <a:prstClr val="white"/>
                  </a:solidFill>
                  <a:latin typeface="+mj-lt"/>
                  <a:ea typeface="Segoe UI" pitchFamily="34" charset="0"/>
                  <a:cs typeface="Segoe UI" pitchFamily="34" charset="0"/>
                </a:rPr>
                <a:t>Show me!</a:t>
              </a:r>
            </a:p>
          </p:txBody>
        </p:sp>
        <p:grpSp>
          <p:nvGrpSpPr>
            <p:cNvPr id="44" name="Group 43"/>
            <p:cNvGrpSpPr/>
            <p:nvPr/>
          </p:nvGrpSpPr>
          <p:grpSpPr>
            <a:xfrm>
              <a:off x="1981200" y="4311206"/>
              <a:ext cx="533400" cy="539972"/>
              <a:chOff x="990600" y="1908810"/>
              <a:chExt cx="533400" cy="539972"/>
            </a:xfrm>
            <a:grpFill/>
          </p:grpSpPr>
          <p:cxnSp>
            <p:nvCxnSpPr>
              <p:cNvPr id="45" name="Straight Connector 44"/>
              <p:cNvCxnSpPr/>
              <p:nvPr/>
            </p:nvCxnSpPr>
            <p:spPr>
              <a:xfrm>
                <a:off x="1257300" y="1908810"/>
                <a:ext cx="0" cy="519208"/>
              </a:xfrm>
              <a:prstGeom prst="line">
                <a:avLst/>
              </a:prstGeom>
              <a:grpFill/>
              <a:ln w="38100"/>
            </p:spPr>
            <p:style>
              <a:lnRef idx="1">
                <a:schemeClr val="dk1"/>
              </a:lnRef>
              <a:fillRef idx="0">
                <a:schemeClr val="dk1"/>
              </a:fillRef>
              <a:effectRef idx="0">
                <a:schemeClr val="dk1"/>
              </a:effectRef>
              <a:fontRef idx="minor">
                <a:schemeClr val="tx1"/>
              </a:fontRef>
            </p:style>
          </p:cxnSp>
          <p:sp>
            <p:nvSpPr>
              <p:cNvPr id="46" name="Oval 45"/>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prstClr val="white"/>
                  </a:solidFill>
                  <a:latin typeface="+mj-lt"/>
                </a:endParaRPr>
              </a:p>
            </p:txBody>
          </p:sp>
        </p:grpSp>
      </p:grpSp>
    </p:spTree>
    <p:extLst>
      <p:ext uri="{BB962C8B-B14F-4D97-AF65-F5344CB8AC3E}">
        <p14:creationId xmlns:p14="http://schemas.microsoft.com/office/powerpoint/2010/main" val="58153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765" y="-6942"/>
            <a:ext cx="12432948" cy="6986116"/>
          </a:xfrm>
          <a:prstGeom prst="rect">
            <a:avLst/>
          </a:prstGeom>
        </p:spPr>
      </p:pic>
      <p:sp>
        <p:nvSpPr>
          <p:cNvPr id="3" name="Slide Number Placeholder 2"/>
          <p:cNvSpPr>
            <a:spLocks noGrp="1"/>
          </p:cNvSpPr>
          <p:nvPr>
            <p:ph type="sldNum" sz="quarter" idx="4294967295"/>
          </p:nvPr>
        </p:nvSpPr>
        <p:spPr>
          <a:xfrm>
            <a:off x="9137540" y="6487091"/>
            <a:ext cx="2830935" cy="351527"/>
          </a:xfrm>
          <a:prstGeom prst="rect">
            <a:avLst/>
          </a:prstGeom>
        </p:spPr>
        <p:txBody>
          <a:bodyPr/>
          <a:lstStyle/>
          <a:p>
            <a:fld id="{EA7C8D44-3667-46F6-9772-CC52308E2A7F}" type="slidenum">
              <a:rPr lang="en-US" smtClean="0"/>
              <a:pPr/>
              <a:t>7</a:t>
            </a:fld>
            <a:endParaRPr lang="en-US" dirty="0"/>
          </a:p>
        </p:txBody>
      </p:sp>
      <p:sp>
        <p:nvSpPr>
          <p:cNvPr id="7" name="Rectangle 6"/>
          <p:cNvSpPr/>
          <p:nvPr/>
        </p:nvSpPr>
        <p:spPr>
          <a:xfrm>
            <a:off x="390292" y="1710027"/>
            <a:ext cx="6216474" cy="486278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494" tIns="372988" rtlCol="0" anchor="t" anchorCtr="0"/>
          <a:lstStyle/>
          <a:p>
            <a:pPr marL="0" lvl="1"/>
            <a:r>
              <a:rPr lang="en-US" sz="4080" dirty="0">
                <a:latin typeface="+mj-lt"/>
              </a:rPr>
              <a:t>Which existing business processes would benefit from social capabilities?</a:t>
            </a:r>
          </a:p>
          <a:p>
            <a:endParaRPr lang="en-US" sz="4080" dirty="0">
              <a:latin typeface="+mj-lt"/>
            </a:endParaRPr>
          </a:p>
        </p:txBody>
      </p:sp>
      <p:sp>
        <p:nvSpPr>
          <p:cNvPr id="8" name="Rectangle 7"/>
          <p:cNvSpPr/>
          <p:nvPr/>
        </p:nvSpPr>
        <p:spPr>
          <a:xfrm>
            <a:off x="6762179" y="1710027"/>
            <a:ext cx="4273826" cy="4862783"/>
          </a:xfrm>
          <a:prstGeom prst="rect">
            <a:avLst/>
          </a:prstGeom>
          <a:solidFill>
            <a:schemeClr val="accent5">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186494" tIns="372988" rtlCol="0" anchor="t" anchorCtr="0"/>
          <a:lstStyle/>
          <a:p>
            <a:pPr marL="0" lvl="1"/>
            <a:r>
              <a:rPr lang="en-US" sz="4080" dirty="0">
                <a:latin typeface="+mj-lt"/>
              </a:rPr>
              <a:t>How will you measure success?</a:t>
            </a:r>
          </a:p>
        </p:txBody>
      </p:sp>
      <p:sp>
        <p:nvSpPr>
          <p:cNvPr id="9" name="Rectangle 8"/>
          <p:cNvSpPr/>
          <p:nvPr/>
        </p:nvSpPr>
        <p:spPr bwMode="auto">
          <a:xfrm>
            <a:off x="157176" y="155908"/>
            <a:ext cx="8980365" cy="836837"/>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ts val="1198"/>
              </a:spcAft>
            </a:pPr>
            <a:r>
              <a:rPr lang="en-US" sz="3672"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identify the business problem</a:t>
            </a:r>
          </a:p>
        </p:txBody>
      </p:sp>
    </p:spTree>
    <p:extLst>
      <p:ext uri="{BB962C8B-B14F-4D97-AF65-F5344CB8AC3E}">
        <p14:creationId xmlns:p14="http://schemas.microsoft.com/office/powerpoint/2010/main" val="623800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64" y="-68859"/>
            <a:ext cx="12432948" cy="7063384"/>
          </a:xfrm>
          <a:prstGeom prst="rect">
            <a:avLst/>
          </a:prstGeom>
        </p:spPr>
      </p:pic>
      <p:sp>
        <p:nvSpPr>
          <p:cNvPr id="4" name="Rectangle 3"/>
          <p:cNvSpPr/>
          <p:nvPr/>
        </p:nvSpPr>
        <p:spPr>
          <a:xfrm>
            <a:off x="458398" y="544437"/>
            <a:ext cx="4817767" cy="5905650"/>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41" tIns="93247" rtlCol="0" anchor="t" anchorCtr="0"/>
          <a:lstStyle/>
          <a:p>
            <a:r>
              <a:rPr lang="en-US" sz="4080" dirty="0">
                <a:latin typeface="+mj-lt"/>
              </a:rPr>
              <a:t>We collaborate in the</a:t>
            </a:r>
            <a:r>
              <a:rPr lang="en-US" sz="4080" b="1" dirty="0">
                <a:latin typeface="+mj-lt"/>
              </a:rPr>
              <a:t> context </a:t>
            </a:r>
            <a:r>
              <a:rPr lang="en-US" sz="4080" dirty="0">
                <a:latin typeface="+mj-lt"/>
              </a:rPr>
              <a:t>of a business activity, process, or task.</a:t>
            </a:r>
          </a:p>
          <a:p>
            <a:endParaRPr lang="en-US" sz="4080" dirty="0">
              <a:latin typeface="+mj-lt"/>
            </a:endParaRPr>
          </a:p>
          <a:p>
            <a:r>
              <a:rPr lang="en-US" sz="4080" dirty="0">
                <a:latin typeface="+mj-lt"/>
              </a:rPr>
              <a:t>We engage to solve problems – to get something done!</a:t>
            </a:r>
          </a:p>
        </p:txBody>
      </p:sp>
    </p:spTree>
    <p:extLst>
      <p:ext uri="{BB962C8B-B14F-4D97-AF65-F5344CB8AC3E}">
        <p14:creationId xmlns:p14="http://schemas.microsoft.com/office/powerpoint/2010/main" val="1551968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Which use cases? Focus on the critical moments of engagement and work backwards</a:t>
            </a:r>
          </a:p>
        </p:txBody>
      </p:sp>
      <p:grpSp>
        <p:nvGrpSpPr>
          <p:cNvPr id="19" name="Group 18"/>
          <p:cNvGrpSpPr/>
          <p:nvPr/>
        </p:nvGrpSpPr>
        <p:grpSpPr>
          <a:xfrm>
            <a:off x="3192512" y="1851360"/>
            <a:ext cx="2934286" cy="4754827"/>
            <a:chOff x="3192512" y="1851360"/>
            <a:chExt cx="2934286" cy="4754827"/>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362261"/>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Engineer struggling with a problem</a:t>
              </a:r>
            </a:p>
          </p:txBody>
        </p:sp>
      </p:grpSp>
      <p:grpSp>
        <p:nvGrpSpPr>
          <p:cNvPr id="21" name="Group 20"/>
          <p:cNvGrpSpPr/>
          <p:nvPr/>
        </p:nvGrpSpPr>
        <p:grpSpPr>
          <a:xfrm>
            <a:off x="6218237" y="1847943"/>
            <a:ext cx="2926048" cy="4754829"/>
            <a:chOff x="6218237" y="1847943"/>
            <a:chExt cx="2926048" cy="475482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35884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Project Manager looking for the most qualified resources for a project</a:t>
              </a:r>
            </a:p>
          </p:txBody>
        </p:sp>
      </p:grpSp>
      <p:grpSp>
        <p:nvGrpSpPr>
          <p:cNvPr id="23" name="Group 22"/>
          <p:cNvGrpSpPr/>
          <p:nvPr/>
        </p:nvGrpSpPr>
        <p:grpSpPr>
          <a:xfrm>
            <a:off x="9227487" y="1851359"/>
            <a:ext cx="2936716" cy="4754829"/>
            <a:chOff x="9227487" y="1851359"/>
            <a:chExt cx="2936716" cy="4754829"/>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Services agent working trying to solve a customer problem</a:t>
              </a:r>
            </a:p>
          </p:txBody>
        </p:sp>
      </p:grpSp>
      <p:grpSp>
        <p:nvGrpSpPr>
          <p:cNvPr id="18" name="Group 17"/>
          <p:cNvGrpSpPr/>
          <p:nvPr/>
        </p:nvGrpSpPr>
        <p:grpSpPr>
          <a:xfrm>
            <a:off x="166788" y="1847943"/>
            <a:ext cx="2942523" cy="4758245"/>
            <a:chOff x="166788" y="1847943"/>
            <a:chExt cx="2942523" cy="4758245"/>
          </a:xfrm>
        </p:grpSpPr>
        <p:sp>
          <p:nvSpPr>
            <p:cNvPr id="4" name="Rectangle 3"/>
            <p:cNvSpPr/>
            <p:nvPr/>
          </p:nvSpPr>
          <p:spPr bwMode="auto">
            <a:xfrm>
              <a:off x="183263"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training and mentoring</a:t>
              </a:r>
              <a:endParaRPr lang="en-US" sz="28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1555233673"/>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metadata/properties"/>
    <ds:schemaRef ds:uri="http://purl.org/dc/terms/"/>
    <ds:schemaRef ds:uri="4304480f-1873-4e50-9541-9e4e1375c8eb"/>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3755</TotalTime>
  <Words>2868</Words>
  <Application>Microsoft Office PowerPoint</Application>
  <PresentationFormat>Custom</PresentationFormat>
  <Paragraphs>274</Paragraphs>
  <Slides>38</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Segoe UI</vt:lpstr>
      <vt:lpstr>Segoe UI Light</vt:lpstr>
      <vt:lpstr>Snap ITC</vt:lpstr>
      <vt:lpstr>Wingdings</vt:lpstr>
      <vt:lpstr>Wingdings 3</vt:lpstr>
      <vt:lpstr>5-30499_SPC_2014_Exec_Template_16x9</vt:lpstr>
      <vt:lpstr>Origin</vt:lpstr>
      <vt:lpstr>Key Steps to Ensuring Adoption and Success with Enterprise Social</vt:lpstr>
      <vt:lpstr>PowerPoint Presentation</vt:lpstr>
      <vt:lpstr>PowerPoint Presentation</vt:lpstr>
      <vt:lpstr>PowerPoint Presentation</vt:lpstr>
      <vt:lpstr>Challenges and barriers are platform-independent</vt:lpstr>
      <vt:lpstr>A Roadmap to Overcome Barriers and Ensure Success</vt:lpstr>
      <vt:lpstr>PowerPoint Presentation</vt:lpstr>
      <vt:lpstr>PowerPoint Presentation</vt:lpstr>
      <vt:lpstr>Which use cases? Focus on the critical moments of engagement and work backwards</vt:lpstr>
      <vt:lpstr>PowerPoint Presentation</vt:lpstr>
      <vt:lpstr>Case Study: Aligning and creating the right culture </vt:lpstr>
      <vt:lpstr>PowerPoint Presentation</vt:lpstr>
      <vt:lpstr>PowerPoint Presentation</vt:lpstr>
      <vt:lpstr>PowerPoint Presentation</vt:lpstr>
      <vt:lpstr>Social is an HR value</vt:lpstr>
      <vt:lpstr>PowerPoint Presentation</vt:lpstr>
      <vt:lpstr>PowerPoint Presentation</vt:lpstr>
      <vt:lpstr>Tips for getting leaders engaged</vt:lpstr>
      <vt:lpstr>PowerPoint Presentation</vt:lpstr>
      <vt:lpstr>PowerPoint Presentation</vt:lpstr>
      <vt:lpstr>You want this moment …</vt:lpstr>
      <vt:lpstr>PowerPoint Presentation</vt:lpstr>
      <vt:lpstr>PowerPoint Presentation</vt:lpstr>
      <vt:lpstr>Case Study: E-mail Integration</vt:lpstr>
      <vt:lpstr>So, what happened?</vt:lpstr>
      <vt:lpstr>Until, … connect to email!</vt:lpstr>
      <vt:lpstr>And it’s only going to get better!</vt:lpstr>
      <vt:lpstr>Now … results!</vt:lpstr>
      <vt:lpstr>PowerPoint Presentation</vt:lpstr>
      <vt:lpstr>PowerPoint Presentation</vt:lpstr>
      <vt:lpstr>PowerPoint Presentation</vt:lpstr>
      <vt:lpstr>Clear, simple guidance to change some habits</vt:lpstr>
      <vt:lpstr>PowerPoint Presentation</vt:lpstr>
      <vt:lpstr>Breaking down the barriers</vt:lpstr>
      <vt:lpstr>PowerPoint Presentation</vt:lpstr>
      <vt:lpstr>PowerPoint Presentation</vt:lpstr>
      <vt:lpstr>Helpful Resources</vt:lpstr>
      <vt:lpstr>Resources</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Adoption and Success with Enterprise Social</dc:title>
  <dc:subject>SharePoint Conference 2014 Executive</dc:subject>
  <dc:creator>sue@susanhanley.com</dc:creator>
  <cp:keywords/>
  <dc:description>Template by: Mitchell Derrey, Silver Fox Productions, Inc.
Formatting by: 
Event Dates: March 2-6, 2014
Event Location: Las Vegas, NV
Audience Type: Internal/External</dc:description>
  <cp:lastModifiedBy>Susan Hanley</cp:lastModifiedBy>
  <cp:revision>244</cp:revision>
  <dcterms:created xsi:type="dcterms:W3CDTF">2013-10-21T21:40:33Z</dcterms:created>
  <dcterms:modified xsi:type="dcterms:W3CDTF">2014-10-25T20:32:52Z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