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80"/>
  </p:notesMasterIdLst>
  <p:sldIdLst>
    <p:sldId id="256" r:id="rId2"/>
    <p:sldId id="397" r:id="rId3"/>
    <p:sldId id="297" r:id="rId4"/>
    <p:sldId id="257" r:id="rId5"/>
    <p:sldId id="287" r:id="rId6"/>
    <p:sldId id="296" r:id="rId7"/>
    <p:sldId id="258" r:id="rId8"/>
    <p:sldId id="269" r:id="rId9"/>
    <p:sldId id="324" r:id="rId10"/>
    <p:sldId id="298" r:id="rId11"/>
    <p:sldId id="331" r:id="rId12"/>
    <p:sldId id="262" r:id="rId13"/>
    <p:sldId id="377" r:id="rId14"/>
    <p:sldId id="335" r:id="rId15"/>
    <p:sldId id="336" r:id="rId16"/>
    <p:sldId id="339" r:id="rId17"/>
    <p:sldId id="263" r:id="rId18"/>
    <p:sldId id="378" r:id="rId19"/>
    <p:sldId id="374" r:id="rId20"/>
    <p:sldId id="306" r:id="rId21"/>
    <p:sldId id="340" r:id="rId22"/>
    <p:sldId id="341" r:id="rId23"/>
    <p:sldId id="307" r:id="rId24"/>
    <p:sldId id="305" r:id="rId25"/>
    <p:sldId id="308" r:id="rId26"/>
    <p:sldId id="395" r:id="rId27"/>
    <p:sldId id="396" r:id="rId28"/>
    <p:sldId id="379" r:id="rId29"/>
    <p:sldId id="272" r:id="rId30"/>
    <p:sldId id="277" r:id="rId31"/>
    <p:sldId id="342" r:id="rId32"/>
    <p:sldId id="274" r:id="rId33"/>
    <p:sldId id="275" r:id="rId34"/>
    <p:sldId id="375" r:id="rId35"/>
    <p:sldId id="346" r:id="rId36"/>
    <p:sldId id="347" r:id="rId37"/>
    <p:sldId id="376" r:id="rId38"/>
    <p:sldId id="348" r:id="rId39"/>
    <p:sldId id="349" r:id="rId40"/>
    <p:sldId id="350" r:id="rId41"/>
    <p:sldId id="380" r:id="rId42"/>
    <p:sldId id="299" r:id="rId43"/>
    <p:sldId id="314" r:id="rId44"/>
    <p:sldId id="312" r:id="rId45"/>
    <p:sldId id="343" r:id="rId46"/>
    <p:sldId id="345" r:id="rId47"/>
    <p:sldId id="370" r:id="rId48"/>
    <p:sldId id="383" r:id="rId49"/>
    <p:sldId id="384" r:id="rId50"/>
    <p:sldId id="360" r:id="rId51"/>
    <p:sldId id="389" r:id="rId52"/>
    <p:sldId id="390" r:id="rId53"/>
    <p:sldId id="391" r:id="rId54"/>
    <p:sldId id="392" r:id="rId55"/>
    <p:sldId id="393" r:id="rId56"/>
    <p:sldId id="394" r:id="rId57"/>
    <p:sldId id="361" r:id="rId58"/>
    <p:sldId id="385" r:id="rId59"/>
    <p:sldId id="386" r:id="rId60"/>
    <p:sldId id="387" r:id="rId61"/>
    <p:sldId id="362" r:id="rId62"/>
    <p:sldId id="388" r:id="rId63"/>
    <p:sldId id="351" r:id="rId64"/>
    <p:sldId id="366" r:id="rId65"/>
    <p:sldId id="400" r:id="rId66"/>
    <p:sldId id="358" r:id="rId67"/>
    <p:sldId id="322" r:id="rId68"/>
    <p:sldId id="371" r:id="rId69"/>
    <p:sldId id="367" r:id="rId70"/>
    <p:sldId id="359" r:id="rId71"/>
    <p:sldId id="372" r:id="rId72"/>
    <p:sldId id="369" r:id="rId73"/>
    <p:sldId id="368" r:id="rId74"/>
    <p:sldId id="356" r:id="rId75"/>
    <p:sldId id="357" r:id="rId76"/>
    <p:sldId id="364" r:id="rId77"/>
    <p:sldId id="365" r:id="rId78"/>
    <p:sldId id="398" r:id="rId7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7779" autoAdjust="0"/>
  </p:normalViewPr>
  <p:slideViewPr>
    <p:cSldViewPr snapToGrid="0">
      <p:cViewPr varScale="1">
        <p:scale>
          <a:sx n="75" d="100"/>
          <a:sy n="75" d="100"/>
        </p:scale>
        <p:origin x="1812" y="6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E4F762-CA38-41B2-AD87-E2534B839C7D}" type="datetimeFigureOut">
              <a:rPr lang="en-US" smtClean="0"/>
              <a:t>8/16/2013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539471-D214-4894-AF2B-49B44F63F7FD}" type="slidenum">
              <a:rPr lang="en-US" smtClean="0"/>
              <a:t>‹#›</a:t>
            </a:fld>
            <a:endParaRPr lang="en-US"/>
          </a:p>
        </p:txBody>
      </p:sp>
    </p:spTree>
    <p:extLst>
      <p:ext uri="{BB962C8B-B14F-4D97-AF65-F5344CB8AC3E}">
        <p14:creationId xmlns:p14="http://schemas.microsoft.com/office/powerpoint/2010/main" val="855982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1</a:t>
            </a:fld>
            <a:endParaRPr lang="en-US"/>
          </a:p>
        </p:txBody>
      </p:sp>
    </p:spTree>
    <p:extLst>
      <p:ext uri="{BB962C8B-B14F-4D97-AF65-F5344CB8AC3E}">
        <p14:creationId xmlns:p14="http://schemas.microsoft.com/office/powerpoint/2010/main" val="42163943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10</a:t>
            </a:fld>
            <a:endParaRPr lang="en-US"/>
          </a:p>
        </p:txBody>
      </p:sp>
    </p:spTree>
    <p:extLst>
      <p:ext uri="{BB962C8B-B14F-4D97-AF65-F5344CB8AC3E}">
        <p14:creationId xmlns:p14="http://schemas.microsoft.com/office/powerpoint/2010/main" val="1238366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a:t>
            </a:r>
          </a:p>
          <a:p>
            <a:pPr marL="171450" indent="-171450">
              <a:buFont typeface="Arial" panose="020B0604020202020204" pitchFamily="34" charset="0"/>
              <a:buChar char="•"/>
            </a:pPr>
            <a:r>
              <a:rPr lang="en-US" dirty="0" smtClean="0"/>
              <a:t>http://www.zdnet.com/how-Microsoft-is-using-yammer</a:t>
            </a:r>
            <a:r>
              <a:rPr lang="en-US" baseline="0" dirty="0" smtClean="0"/>
              <a:t>-inside-the-company-7000014592/ (April 26, 2013)</a:t>
            </a:r>
          </a:p>
          <a:p>
            <a:pPr marL="171450" indent="-171450">
              <a:buFont typeface="Arial" panose="020B0604020202020204" pitchFamily="34" charset="0"/>
              <a:buChar char="•"/>
            </a:pPr>
            <a:r>
              <a:rPr lang="en-US" baseline="0" dirty="0" smtClean="0"/>
              <a:t>http://blogs.msdn.com/b/microsoftenterpriseinsight/archive/2013/04/25/making-Microsoft-a-connected-enterprise-with-yammer-and-sharepoint.aspx</a:t>
            </a:r>
          </a:p>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11</a:t>
            </a:fld>
            <a:endParaRPr lang="en-US"/>
          </a:p>
        </p:txBody>
      </p:sp>
    </p:spTree>
    <p:extLst>
      <p:ext uri="{BB962C8B-B14F-4D97-AF65-F5344CB8AC3E}">
        <p14:creationId xmlns:p14="http://schemas.microsoft.com/office/powerpoint/2010/main" val="1860541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12</a:t>
            </a:fld>
            <a:endParaRPr lang="en-US"/>
          </a:p>
        </p:txBody>
      </p:sp>
    </p:spTree>
    <p:extLst>
      <p:ext uri="{BB962C8B-B14F-4D97-AF65-F5344CB8AC3E}">
        <p14:creationId xmlns:p14="http://schemas.microsoft.com/office/powerpoint/2010/main" val="2208030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Engaging, right? </a:t>
            </a:r>
            <a:r>
              <a:rPr lang="en-US" dirty="0" smtClean="0">
                <a:sym typeface="Wingdings" panose="05000000000000000000" pitchFamily="2" charset="2"/>
              </a:rPr>
              <a:t> Not exactly.</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14</a:t>
            </a:fld>
            <a:endParaRPr lang="en-US"/>
          </a:p>
        </p:txBody>
      </p:sp>
    </p:spTree>
    <p:extLst>
      <p:ext uri="{BB962C8B-B14F-4D97-AF65-F5344CB8AC3E}">
        <p14:creationId xmlns:p14="http://schemas.microsoft.com/office/powerpoint/2010/main" val="27051824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74539471-D214-4894-AF2B-49B44F63F7FD}" type="slidenum">
              <a:rPr lang="en-US" smtClean="0"/>
              <a:t>15</a:t>
            </a:fld>
            <a:endParaRPr lang="en-US"/>
          </a:p>
        </p:txBody>
      </p:sp>
    </p:spTree>
    <p:extLst>
      <p:ext uri="{BB962C8B-B14F-4D97-AF65-F5344CB8AC3E}">
        <p14:creationId xmlns:p14="http://schemas.microsoft.com/office/powerpoint/2010/main" val="1811857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16</a:t>
            </a:fld>
            <a:endParaRPr lang="en-US"/>
          </a:p>
        </p:txBody>
      </p:sp>
    </p:spTree>
    <p:extLst>
      <p:ext uri="{BB962C8B-B14F-4D97-AF65-F5344CB8AC3E}">
        <p14:creationId xmlns:p14="http://schemas.microsoft.com/office/powerpoint/2010/main" val="2731080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If you expect that people will upload documents as part of their discussion QUESTIONS or ANSWERS, you SHOULD add a doc lib</a:t>
            </a:r>
          </a:p>
        </p:txBody>
      </p:sp>
      <p:sp>
        <p:nvSpPr>
          <p:cNvPr id="4" name="Slide Number Placeholder 3"/>
          <p:cNvSpPr>
            <a:spLocks noGrp="1"/>
          </p:cNvSpPr>
          <p:nvPr>
            <p:ph type="sldNum" sz="quarter" idx="10"/>
          </p:nvPr>
        </p:nvSpPr>
        <p:spPr/>
        <p:txBody>
          <a:bodyPr/>
          <a:lstStyle/>
          <a:p>
            <a:fld id="{74539471-D214-4894-AF2B-49B44F63F7FD}" type="slidenum">
              <a:rPr lang="en-US" smtClean="0"/>
              <a:t>17</a:t>
            </a:fld>
            <a:endParaRPr lang="en-US"/>
          </a:p>
        </p:txBody>
      </p:sp>
    </p:spTree>
    <p:extLst>
      <p:ext uri="{BB962C8B-B14F-4D97-AF65-F5344CB8AC3E}">
        <p14:creationId xmlns:p14="http://schemas.microsoft.com/office/powerpoint/2010/main" val="1235840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19</a:t>
            </a:fld>
            <a:endParaRPr lang="en-US"/>
          </a:p>
        </p:txBody>
      </p:sp>
    </p:spTree>
    <p:extLst>
      <p:ext uri="{BB962C8B-B14F-4D97-AF65-F5344CB8AC3E}">
        <p14:creationId xmlns:p14="http://schemas.microsoft.com/office/powerpoint/2010/main" val="6235961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20</a:t>
            </a:fld>
            <a:endParaRPr lang="en-US"/>
          </a:p>
        </p:txBody>
      </p:sp>
    </p:spTree>
    <p:extLst>
      <p:ext uri="{BB962C8B-B14F-4D97-AF65-F5344CB8AC3E}">
        <p14:creationId xmlns:p14="http://schemas.microsoft.com/office/powerpoint/2010/main" val="33585539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21</a:t>
            </a:fld>
            <a:endParaRPr lang="en-US"/>
          </a:p>
        </p:txBody>
      </p:sp>
    </p:spTree>
    <p:extLst>
      <p:ext uri="{BB962C8B-B14F-4D97-AF65-F5344CB8AC3E}">
        <p14:creationId xmlns:p14="http://schemas.microsoft.com/office/powerpoint/2010/main" val="108424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Moderated</a:t>
            </a:r>
            <a:r>
              <a:rPr lang="en-US" baseline="0" dirty="0" smtClean="0"/>
              <a:t> support forums are an example of where you might have previously used a traditional discussion list to allow people to ask and answer questions with both crowd-sourced and authoritative answers – such as Tech Support</a:t>
            </a:r>
          </a:p>
          <a:p>
            <a:endParaRPr lang="en-US" baseline="0" dirty="0" smtClean="0"/>
          </a:p>
          <a:p>
            <a:r>
              <a:rPr lang="en-US" baseline="0" dirty="0" smtClean="0"/>
              <a:t>A community for a role (Volunteers, Interns, New Employee) can also be helpful. URJ and NMCRS using to share best practices in crowd sourced knowledge exchange.</a:t>
            </a:r>
          </a:p>
          <a:p>
            <a:endParaRPr lang="en-US" baseline="0" dirty="0" smtClean="0"/>
          </a:p>
          <a:p>
            <a:r>
              <a:rPr lang="en-US" baseline="0" dirty="0" smtClean="0"/>
              <a:t>Knowledge exchanges are analogous to what the KM Community calls “Communities of Practice” or “Communities of Interest.”</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a:t>
            </a:fld>
            <a:endParaRPr lang="en-US"/>
          </a:p>
        </p:txBody>
      </p:sp>
    </p:spTree>
    <p:extLst>
      <p:ext uri="{BB962C8B-B14F-4D97-AF65-F5344CB8AC3E}">
        <p14:creationId xmlns:p14="http://schemas.microsoft.com/office/powerpoint/2010/main" val="36279851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People</a:t>
            </a:r>
            <a:r>
              <a:rPr lang="en-US" baseline="0" dirty="0" smtClean="0"/>
              <a:t> who have CHOSEN to join in an independent SITE COLLECTION. People who have joined OR made their first post in a SUB-SITE.</a:t>
            </a:r>
          </a:p>
          <a:p>
            <a:endParaRPr lang="en-US" baseline="0" dirty="0" smtClean="0"/>
          </a:p>
          <a:p>
            <a:r>
              <a:rPr lang="en-US" baseline="0" dirty="0" smtClean="0"/>
              <a:t>Not the same as Members security group.</a:t>
            </a:r>
            <a:endParaRPr lang="en-US" dirty="0" smtClean="0"/>
          </a:p>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22</a:t>
            </a:fld>
            <a:endParaRPr lang="en-US"/>
          </a:p>
        </p:txBody>
      </p:sp>
    </p:spTree>
    <p:extLst>
      <p:ext uri="{BB962C8B-B14F-4D97-AF65-F5344CB8AC3E}">
        <p14:creationId xmlns:p14="http://schemas.microsoft.com/office/powerpoint/2010/main" val="198094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sites have the security</a:t>
            </a:r>
            <a:r>
              <a:rPr lang="en-US" baseline="0" dirty="0" smtClean="0"/>
              <a:t> group called MEMBERS, but they also have a new list </a:t>
            </a:r>
            <a:r>
              <a:rPr lang="en-US" u="none" baseline="0" dirty="0" smtClean="0"/>
              <a:t>called Members. The Members list shows which users have explicitly joined the community – and just to make things REALLY confusing, Members in the Members list have nothing to do with Members in the Security group</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23</a:t>
            </a:fld>
            <a:endParaRPr lang="en-US"/>
          </a:p>
        </p:txBody>
      </p:sp>
    </p:spTree>
    <p:extLst>
      <p:ext uri="{BB962C8B-B14F-4D97-AF65-F5344CB8AC3E}">
        <p14:creationId xmlns:p14="http://schemas.microsoft.com/office/powerpoint/2010/main" val="37878396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Share the site with other users only</a:t>
            </a:r>
            <a:r>
              <a:rPr lang="en-US" baseline="0" dirty="0" smtClean="0"/>
              <a:t> after you are done configuring. That way, the site will not be surfaced in the Community Portal while you are working on it.</a:t>
            </a:r>
          </a:p>
          <a:p>
            <a:endParaRPr lang="en-US" baseline="0" dirty="0" smtClean="0"/>
          </a:p>
          <a:p>
            <a:r>
              <a:rPr lang="en-US" baseline="0" dirty="0" smtClean="0"/>
              <a:t>Check to see if you are in the members list, since you created the site. If you are not really a member of this community, be sure to remove yourself before turning the site over to the Moderator.</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24</a:t>
            </a:fld>
            <a:endParaRPr lang="en-US"/>
          </a:p>
        </p:txBody>
      </p:sp>
    </p:spTree>
    <p:extLst>
      <p:ext uri="{BB962C8B-B14F-4D97-AF65-F5344CB8AC3E}">
        <p14:creationId xmlns:p14="http://schemas.microsoft.com/office/powerpoint/2010/main" val="2029394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25</a:t>
            </a:fld>
            <a:endParaRPr lang="en-US"/>
          </a:p>
        </p:txBody>
      </p:sp>
    </p:spTree>
    <p:extLst>
      <p:ext uri="{BB962C8B-B14F-4D97-AF65-F5344CB8AC3E}">
        <p14:creationId xmlns:p14="http://schemas.microsoft.com/office/powerpoint/2010/main" val="3935996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28</a:t>
            </a:fld>
            <a:endParaRPr lang="en-US"/>
          </a:p>
        </p:txBody>
      </p:sp>
    </p:spTree>
    <p:extLst>
      <p:ext uri="{BB962C8B-B14F-4D97-AF65-F5344CB8AC3E}">
        <p14:creationId xmlns:p14="http://schemas.microsoft.com/office/powerpoint/2010/main" val="17135539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Tip: Categories</a:t>
            </a:r>
            <a:r>
              <a:rPr lang="en-US" baseline="0" dirty="0" smtClean="0"/>
              <a:t> sort in alpha order. If you don’t want General to show up first or in the middle, consider re-naming it to something like Unassigned.</a:t>
            </a:r>
          </a:p>
          <a:p>
            <a:endParaRPr lang="en-US" baseline="0" dirty="0" smtClean="0"/>
          </a:p>
          <a:p>
            <a:r>
              <a:rPr lang="en-US" baseline="0" dirty="0" smtClean="0"/>
              <a:t>SharePoint creates automatic views for all categories – and when you Feature a discussion or name it as a Best Reply, the only way to see it is from the Category view.</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29</a:t>
            </a:fld>
            <a:endParaRPr lang="en-US"/>
          </a:p>
        </p:txBody>
      </p:sp>
    </p:spTree>
    <p:extLst>
      <p:ext uri="{BB962C8B-B14F-4D97-AF65-F5344CB8AC3E}">
        <p14:creationId xmlns:p14="http://schemas.microsoft.com/office/powerpoint/2010/main" val="41187798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General shows up in between Ethics</a:t>
            </a:r>
            <a:r>
              <a:rPr lang="en-US" baseline="0" dirty="0" smtClean="0"/>
              <a:t> and Methods – which is not really a good thing. There are a easy ways to avoid this:</a:t>
            </a:r>
          </a:p>
          <a:p>
            <a:endParaRPr lang="en-US" baseline="0" dirty="0" smtClean="0"/>
          </a:p>
          <a:p>
            <a:pPr marL="228600" indent="-228600">
              <a:buAutoNum type="arabicParenR"/>
            </a:pPr>
            <a:r>
              <a:rPr lang="en-US" baseline="0" dirty="0" smtClean="0"/>
              <a:t>Name the category (blank space) General so it sorts first.</a:t>
            </a:r>
          </a:p>
          <a:p>
            <a:pPr marL="228600" indent="-228600">
              <a:buAutoNum type="arabicParenR"/>
            </a:pPr>
            <a:r>
              <a:rPr lang="en-US" baseline="0" dirty="0" smtClean="0"/>
              <a:t>Re-name it Unassigned or something that sorts at the end.</a:t>
            </a:r>
          </a:p>
          <a:p>
            <a:pPr marL="228600" indent="-228600">
              <a:buAutoNum type="arabicParenR"/>
            </a:pPr>
            <a:endParaRPr lang="en-US" baseline="0" dirty="0" smtClean="0"/>
          </a:p>
          <a:p>
            <a:pPr marL="0" indent="0">
              <a:buNone/>
            </a:pPr>
            <a:r>
              <a:rPr lang="en-US" baseline="0" dirty="0" smtClean="0"/>
              <a:t>Adding a “sort order” column will not fix this so you just need to decide how much this matters. It really depends on how LONG the list of categories is.</a:t>
            </a:r>
          </a:p>
        </p:txBody>
      </p:sp>
      <p:sp>
        <p:nvSpPr>
          <p:cNvPr id="4" name="Slide Number Placeholder 3"/>
          <p:cNvSpPr>
            <a:spLocks noGrp="1"/>
          </p:cNvSpPr>
          <p:nvPr>
            <p:ph type="sldNum" sz="quarter" idx="10"/>
          </p:nvPr>
        </p:nvSpPr>
        <p:spPr/>
        <p:txBody>
          <a:bodyPr/>
          <a:lstStyle/>
          <a:p>
            <a:fld id="{74539471-D214-4894-AF2B-49B44F63F7FD}" type="slidenum">
              <a:rPr lang="en-US" smtClean="0"/>
              <a:t>30</a:t>
            </a:fld>
            <a:endParaRPr lang="en-US"/>
          </a:p>
        </p:txBody>
      </p:sp>
    </p:spTree>
    <p:extLst>
      <p:ext uri="{BB962C8B-B14F-4D97-AF65-F5344CB8AC3E}">
        <p14:creationId xmlns:p14="http://schemas.microsoft.com/office/powerpoint/2010/main" val="8932177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Community tools is a web part that only Site Owners and moderators</a:t>
            </a:r>
            <a:r>
              <a:rPr lang="en-US" baseline="0" dirty="0" smtClean="0"/>
              <a:t> can see.</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31</a:t>
            </a:fld>
            <a:endParaRPr lang="en-US"/>
          </a:p>
        </p:txBody>
      </p:sp>
    </p:spTree>
    <p:extLst>
      <p:ext uri="{BB962C8B-B14F-4D97-AF65-F5344CB8AC3E}">
        <p14:creationId xmlns:p14="http://schemas.microsoft.com/office/powerpoint/2010/main" val="4121022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32</a:t>
            </a:fld>
            <a:endParaRPr lang="en-US"/>
          </a:p>
        </p:txBody>
      </p:sp>
    </p:spTree>
    <p:extLst>
      <p:ext uri="{BB962C8B-B14F-4D97-AF65-F5344CB8AC3E}">
        <p14:creationId xmlns:p14="http://schemas.microsoft.com/office/powerpoint/2010/main" val="28090983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33</a:t>
            </a:fld>
            <a:endParaRPr lang="en-US"/>
          </a:p>
        </p:txBody>
      </p:sp>
    </p:spTree>
    <p:extLst>
      <p:ext uri="{BB962C8B-B14F-4D97-AF65-F5344CB8AC3E}">
        <p14:creationId xmlns:p14="http://schemas.microsoft.com/office/powerpoint/2010/main" val="2649331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a:t>
            </a:fld>
            <a:endParaRPr lang="en-US"/>
          </a:p>
        </p:txBody>
      </p:sp>
    </p:spTree>
    <p:extLst>
      <p:ext uri="{BB962C8B-B14F-4D97-AF65-F5344CB8AC3E}">
        <p14:creationId xmlns:p14="http://schemas.microsoft.com/office/powerpoint/2010/main" val="12508757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Out of the box, the only place SharePoint</a:t>
            </a:r>
            <a:r>
              <a:rPr lang="en-US" baseline="0" dirty="0" smtClean="0"/>
              <a:t> 2013 supports gamification and reputation is with COMMUNITY FEATURES.</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35</a:t>
            </a:fld>
            <a:endParaRPr lang="en-US"/>
          </a:p>
        </p:txBody>
      </p:sp>
    </p:spTree>
    <p:extLst>
      <p:ext uri="{BB962C8B-B14F-4D97-AF65-F5344CB8AC3E}">
        <p14:creationId xmlns:p14="http://schemas.microsoft.com/office/powerpoint/2010/main" val="2128556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don’t have universal advice for what</a:t>
            </a:r>
            <a:r>
              <a:rPr lang="en-US" baseline="0" dirty="0" smtClean="0"/>
              <a:t> the points values should be, but here’s what we have learned:</a:t>
            </a:r>
          </a:p>
          <a:p>
            <a:endParaRPr lang="en-US" baseline="0" dirty="0" smtClean="0"/>
          </a:p>
          <a:p>
            <a:pPr marL="171450" indent="-171450">
              <a:buFont typeface="Arial" panose="020B0604020202020204" pitchFamily="34" charset="0"/>
              <a:buChar char="•"/>
            </a:pPr>
            <a:r>
              <a:rPr lang="en-US" baseline="0" dirty="0" smtClean="0"/>
              <a:t>Don’t award a lot of points for asking if you are primarily supporting a Q&amp;A community.</a:t>
            </a:r>
          </a:p>
          <a:p>
            <a:pPr marL="171450" indent="-171450">
              <a:buFont typeface="Arial" panose="020B0604020202020204" pitchFamily="34" charset="0"/>
              <a:buChar char="•"/>
            </a:pPr>
            <a:r>
              <a:rPr lang="en-US" baseline="0" dirty="0" smtClean="0"/>
              <a:t>If the goal is to get ANSWERS, bump up the REPLY values.</a:t>
            </a:r>
          </a:p>
          <a:p>
            <a:pPr marL="171450" indent="-171450">
              <a:buFont typeface="Arial" panose="020B0604020202020204" pitchFamily="34" charset="0"/>
              <a:buChar char="•"/>
            </a:pPr>
            <a:r>
              <a:rPr lang="en-US" baseline="0" dirty="0" smtClean="0"/>
              <a:t>Consider bumping up LIKES and RATINGS – as long as you are comfortable that no one is going to “GAME the GAME.”</a:t>
            </a:r>
          </a:p>
          <a:p>
            <a:pPr marL="171450" indent="-171450">
              <a:buFont typeface="Arial" panose="020B0604020202020204" pitchFamily="34" charset="0"/>
              <a:buChar char="•"/>
            </a:pPr>
            <a:r>
              <a:rPr lang="en-US" baseline="0" dirty="0" smtClean="0"/>
              <a:t>Be careful about even using the BEST REPLY feature – very often, there isn’t just one BEST REPLY.</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However, you CAN ask moderators to summarize the “good answers” and then create a consolidated post that they will award the “BEST REPLY” status. That’s OK, as long as the consolidated post is written by the MODERATOR, who can have a GIFTED BADGE. </a:t>
            </a:r>
          </a:p>
          <a:p>
            <a:pPr marL="171450" indent="-171450">
              <a:buFont typeface="Arial" panose="020B0604020202020204" pitchFamily="34" charset="0"/>
              <a:buChar char="•"/>
            </a:pPr>
            <a:r>
              <a:rPr lang="en-US" baseline="0" dirty="0" smtClean="0"/>
              <a:t>But, when you do that, be sure to add some LIKES or RATINGS to those answers that you used to create the “fake” BEST REPLY so that your contributors are recognized.</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36</a:t>
            </a:fld>
            <a:endParaRPr lang="en-US"/>
          </a:p>
        </p:txBody>
      </p:sp>
    </p:spTree>
    <p:extLst>
      <p:ext uri="{BB962C8B-B14F-4D97-AF65-F5344CB8AC3E}">
        <p14:creationId xmlns:p14="http://schemas.microsoft.com/office/powerpoint/2010/main" val="3469629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Accenture has a very sophisticated (and custom) gamification approach.</a:t>
            </a:r>
            <a:r>
              <a:rPr lang="en-US" baseline="0" dirty="0" smtClean="0"/>
              <a:t> </a:t>
            </a:r>
            <a:r>
              <a:rPr lang="en-US" dirty="0" smtClean="0"/>
              <a:t>They</a:t>
            </a:r>
            <a:r>
              <a:rPr lang="en-US" baseline="0" dirty="0" smtClean="0"/>
              <a:t> use 5 levels of achievements: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Novice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Problem Solver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Expert</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Master</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Visionary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AMS, we used another way</a:t>
            </a:r>
            <a:r>
              <a:rPr lang="en-US" sz="1200" kern="1200" baseline="0" dirty="0" smtClean="0">
                <a:solidFill>
                  <a:schemeClr val="tx1"/>
                </a:solidFill>
                <a:effectLst/>
                <a:latin typeface="+mn-lt"/>
                <a:ea typeface="+mn-ea"/>
                <a:cs typeface="+mn-cs"/>
              </a:rPr>
              <a:t> of assigning</a:t>
            </a:r>
            <a:r>
              <a:rPr lang="en-US" sz="1200" kern="1200" dirty="0" smtClean="0">
                <a:solidFill>
                  <a:schemeClr val="tx1"/>
                </a:solidFill>
                <a:effectLst/>
                <a:latin typeface="+mn-lt"/>
                <a:ea typeface="+mn-ea"/>
                <a:cs typeface="+mn-cs"/>
              </a:rPr>
              <a:t> expertise levels:</a:t>
            </a:r>
          </a:p>
          <a:p>
            <a:r>
              <a:rPr lang="en-US" sz="1200" kern="1200" dirty="0" smtClean="0">
                <a:solidFill>
                  <a:schemeClr val="tx1"/>
                </a:solidFill>
                <a:effectLst/>
                <a:latin typeface="+mn-lt"/>
                <a:ea typeface="+mn-ea"/>
                <a:cs typeface="+mn-cs"/>
              </a:rPr>
              <a:t>Knows About – You have information about the subject and can help direct inquiries.</a:t>
            </a:r>
          </a:p>
          <a:p>
            <a:r>
              <a:rPr lang="en-US" sz="1200" kern="1200" dirty="0" smtClean="0">
                <a:solidFill>
                  <a:schemeClr val="tx1"/>
                </a:solidFill>
                <a:effectLst/>
                <a:latin typeface="+mn-lt"/>
                <a:ea typeface="+mn-ea"/>
                <a:cs typeface="+mn-cs"/>
              </a:rPr>
              <a:t>Functional – You have used the discipline and can apply it to moderately complex problems.</a:t>
            </a:r>
          </a:p>
          <a:p>
            <a:r>
              <a:rPr lang="en-US" sz="1200" kern="1200" dirty="0" smtClean="0">
                <a:solidFill>
                  <a:schemeClr val="tx1"/>
                </a:solidFill>
                <a:effectLst/>
                <a:latin typeface="+mn-lt"/>
                <a:ea typeface="+mn-ea"/>
                <a:cs typeface="+mn-cs"/>
              </a:rPr>
              <a:t>Advanced – You have used the discipline extensively and can assist others in applying it to complex problems.</a:t>
            </a:r>
          </a:p>
          <a:p>
            <a:r>
              <a:rPr lang="en-US" sz="1200" kern="1200" dirty="0" smtClean="0">
                <a:solidFill>
                  <a:schemeClr val="tx1"/>
                </a:solidFill>
                <a:effectLst/>
                <a:latin typeface="+mn-lt"/>
                <a:ea typeface="+mn-ea"/>
                <a:cs typeface="+mn-cs"/>
              </a:rPr>
              <a:t>Expert – You are experienced in all aspects of the discipline and are able to develop creative solutions to complex problems.  You can educate others.</a:t>
            </a:r>
          </a:p>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38</a:t>
            </a:fld>
            <a:endParaRPr lang="en-US"/>
          </a:p>
        </p:txBody>
      </p:sp>
    </p:spTree>
    <p:extLst>
      <p:ext uri="{BB962C8B-B14F-4D97-AF65-F5344CB8AC3E}">
        <p14:creationId xmlns:p14="http://schemas.microsoft.com/office/powerpoint/2010/main" val="25475187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just ASSUME that gamification</a:t>
            </a:r>
            <a:r>
              <a:rPr lang="en-US" baseline="0" dirty="0" smtClean="0"/>
              <a:t> is right for your scenario. Try, but learn about it first.</a:t>
            </a:r>
          </a:p>
          <a:p>
            <a:endParaRPr lang="en-US" baseline="0" dirty="0" smtClean="0"/>
          </a:p>
          <a:p>
            <a:r>
              <a:rPr lang="en-US" baseline="0" dirty="0" smtClean="0"/>
              <a:t>Bottom line for my clients: THEY ARE TURNING POINTS OFF. You pretty much get the same features with points on or off. They like the Leaderboard, but not the Points.</a:t>
            </a:r>
            <a:endParaRPr lang="en-US" dirty="0"/>
          </a:p>
        </p:txBody>
      </p:sp>
      <p:sp>
        <p:nvSpPr>
          <p:cNvPr id="4" name="Slide Number Placeholder 3"/>
          <p:cNvSpPr>
            <a:spLocks noGrp="1"/>
          </p:cNvSpPr>
          <p:nvPr>
            <p:ph type="sldNum" sz="quarter" idx="10"/>
          </p:nvPr>
        </p:nvSpPr>
        <p:spPr/>
        <p:txBody>
          <a:bodyPr/>
          <a:lstStyle/>
          <a:p>
            <a:fld id="{4781C754-D1E9-47F9-8777-220D7863B15D}" type="slidenum">
              <a:rPr lang="en-US" smtClean="0"/>
              <a:pPr/>
              <a:t>39</a:t>
            </a:fld>
            <a:endParaRPr lang="en-US"/>
          </a:p>
        </p:txBody>
      </p:sp>
    </p:spTree>
    <p:extLst>
      <p:ext uri="{BB962C8B-B14F-4D97-AF65-F5344CB8AC3E}">
        <p14:creationId xmlns:p14="http://schemas.microsoft.com/office/powerpoint/2010/main" val="16420166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 for the most part, the HATE the concept. That said, what they really do like, at least in one very active community, is</a:t>
            </a:r>
            <a:r>
              <a:rPr lang="en-US" baseline="0" dirty="0" smtClean="0"/>
              <a:t> the easy ability to figure out who is dominating the conversation with inane questions or continuously answering just to hear himself talk.</a:t>
            </a:r>
          </a:p>
          <a:p>
            <a:endParaRPr lang="en-US" baseline="0" dirty="0" smtClean="0"/>
          </a:p>
          <a:p>
            <a:r>
              <a:rPr lang="en-US" baseline="0" dirty="0" smtClean="0"/>
              <a:t>BUT – you don’t need to enable points to see who is the most active. “Top Contributors” are tracked even when achievement points are disabled. The points just add a VISUAL to the chatter boxes.</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40</a:t>
            </a:fld>
            <a:endParaRPr lang="en-US"/>
          </a:p>
        </p:txBody>
      </p:sp>
    </p:spTree>
    <p:extLst>
      <p:ext uri="{BB962C8B-B14F-4D97-AF65-F5344CB8AC3E}">
        <p14:creationId xmlns:p14="http://schemas.microsoft.com/office/powerpoint/2010/main" val="22405750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important – </a:t>
            </a:r>
            <a:r>
              <a:rPr lang="en-US" b="1" baseline="0" dirty="0" smtClean="0"/>
              <a:t>it’s less about the technical things </a:t>
            </a:r>
            <a:r>
              <a:rPr lang="en-US" baseline="0" dirty="0" smtClean="0"/>
              <a:t>that Moderators do and more about the organizational things that they do to keep the community ALIVE!</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42</a:t>
            </a:fld>
            <a:endParaRPr lang="en-US"/>
          </a:p>
        </p:txBody>
      </p:sp>
    </p:spTree>
    <p:extLst>
      <p:ext uri="{BB962C8B-B14F-4D97-AF65-F5344CB8AC3E}">
        <p14:creationId xmlns:p14="http://schemas.microsoft.com/office/powerpoint/2010/main" val="7868496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en-US" dirty="0" smtClean="0"/>
              <a:t>Strong organizational and multitasking skills</a:t>
            </a:r>
          </a:p>
          <a:p>
            <a:pPr marL="171450" lvl="0" indent="-171450">
              <a:buFont typeface="Arial" panose="020B0604020202020204" pitchFamily="34" charset="0"/>
              <a:buChar char="•"/>
            </a:pPr>
            <a:r>
              <a:rPr lang="en-US" dirty="0" smtClean="0"/>
              <a:t>Approachable, empathetic, and patient – interested in engaging with other members of the community</a:t>
            </a:r>
          </a:p>
          <a:p>
            <a:pPr marL="171450" lvl="0" indent="-171450">
              <a:buFont typeface="Arial" panose="020B0604020202020204" pitchFamily="34" charset="0"/>
              <a:buChar char="•"/>
            </a:pPr>
            <a:r>
              <a:rPr lang="en-US" dirty="0" smtClean="0"/>
              <a:t>Inspired by people – willing to promote the success of others and, where necessary, work behind the scenes</a:t>
            </a:r>
          </a:p>
          <a:p>
            <a:pPr marL="171450" lvl="0" indent="-171450">
              <a:buFont typeface="Arial" panose="020B0604020202020204" pitchFamily="34" charset="0"/>
              <a:buChar char="•"/>
            </a:pPr>
            <a:r>
              <a:rPr lang="en-US" dirty="0" smtClean="0"/>
              <a:t>Inspires others</a:t>
            </a:r>
          </a:p>
          <a:p>
            <a:pPr marL="171450" lvl="0" indent="-171450">
              <a:buFont typeface="Arial" panose="020B0604020202020204" pitchFamily="34" charset="0"/>
              <a:buChar char="•"/>
            </a:pPr>
            <a:r>
              <a:rPr lang="en-US" dirty="0" smtClean="0"/>
              <a:t>Transparent and diplomatic – able to handle negative situations tactfully</a:t>
            </a:r>
          </a:p>
          <a:p>
            <a:pPr marL="171450" lvl="0" indent="-171450">
              <a:buFont typeface="Arial" panose="020B0604020202020204" pitchFamily="34" charset="0"/>
              <a:buChar char="•"/>
            </a:pPr>
            <a:r>
              <a:rPr lang="en-US" dirty="0" smtClean="0"/>
              <a:t>Expertise or experience in the community subject area – but doesn’t need to be the top level Subject Matter Expert but is well connected</a:t>
            </a:r>
          </a:p>
          <a:p>
            <a:pPr marL="171450" lvl="0" indent="-171450">
              <a:buFont typeface="Arial" panose="020B0604020202020204" pitchFamily="34" charset="0"/>
              <a:buChar char="•"/>
            </a:pPr>
            <a:r>
              <a:rPr lang="en-US" dirty="0" smtClean="0"/>
              <a:t>Confident and passionate about the vision for the community</a:t>
            </a:r>
          </a:p>
          <a:p>
            <a:pPr marL="171450" lvl="0" indent="-171450">
              <a:buFont typeface="Arial" panose="020B0604020202020204" pitchFamily="34" charset="0"/>
              <a:buChar char="•"/>
            </a:pPr>
            <a:r>
              <a:rPr lang="en-US" dirty="0" smtClean="0"/>
              <a:t>Comfortable with technology – willing to invest the time to learn how to use the SharePoint community tools</a:t>
            </a:r>
          </a:p>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43</a:t>
            </a:fld>
            <a:endParaRPr lang="en-US"/>
          </a:p>
        </p:txBody>
      </p:sp>
    </p:spTree>
    <p:extLst>
      <p:ext uri="{BB962C8B-B14F-4D97-AF65-F5344CB8AC3E}">
        <p14:creationId xmlns:p14="http://schemas.microsoft.com/office/powerpoint/2010/main" val="29631038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they will also need training</a:t>
            </a:r>
            <a:r>
              <a:rPr lang="en-US" baseline="0" dirty="0" smtClean="0"/>
              <a:t> – so don’t ignore this. Moderators have EDIT privileges on pages in your Community site. This can be dangerous if they don’t know how to use their powers.</a:t>
            </a:r>
          </a:p>
          <a:p>
            <a:endParaRPr lang="en-US" baseline="0" dirty="0" smtClean="0"/>
          </a:p>
          <a:p>
            <a:r>
              <a:rPr lang="en-US" baseline="0" dirty="0" smtClean="0"/>
              <a:t>It’s a bit like the Greatest American Hero – he had the suit but he didn’t know how to use it. </a:t>
            </a:r>
          </a:p>
        </p:txBody>
      </p:sp>
      <p:sp>
        <p:nvSpPr>
          <p:cNvPr id="4" name="Slide Number Placeholder 3"/>
          <p:cNvSpPr>
            <a:spLocks noGrp="1"/>
          </p:cNvSpPr>
          <p:nvPr>
            <p:ph type="sldNum" sz="quarter" idx="10"/>
          </p:nvPr>
        </p:nvSpPr>
        <p:spPr/>
        <p:txBody>
          <a:bodyPr/>
          <a:lstStyle/>
          <a:p>
            <a:fld id="{74539471-D214-4894-AF2B-49B44F63F7FD}" type="slidenum">
              <a:rPr lang="en-US" smtClean="0"/>
              <a:t>44</a:t>
            </a:fld>
            <a:endParaRPr lang="en-US"/>
          </a:p>
        </p:txBody>
      </p:sp>
    </p:spTree>
    <p:extLst>
      <p:ext uri="{BB962C8B-B14F-4D97-AF65-F5344CB8AC3E}">
        <p14:creationId xmlns:p14="http://schemas.microsoft.com/office/powerpoint/2010/main" val="6914591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45</a:t>
            </a:fld>
            <a:endParaRPr lang="en-US"/>
          </a:p>
        </p:txBody>
      </p:sp>
    </p:spTree>
    <p:extLst>
      <p:ext uri="{BB962C8B-B14F-4D97-AF65-F5344CB8AC3E}">
        <p14:creationId xmlns:p14="http://schemas.microsoft.com/office/powerpoint/2010/main" val="38566084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KM space</a:t>
            </a:r>
            <a:r>
              <a:rPr lang="en-US" baseline="0" dirty="0" smtClean="0"/>
              <a:t>, we call this the sense </a:t>
            </a:r>
            <a:r>
              <a:rPr lang="en-US" dirty="0" smtClean="0"/>
              <a:t>of ALIVENESS of the community.  </a:t>
            </a:r>
          </a:p>
          <a:p>
            <a:endParaRPr lang="en-US" dirty="0" smtClean="0"/>
          </a:p>
          <a:p>
            <a:r>
              <a:rPr lang="en-US" dirty="0" smtClean="0"/>
              <a:t>Communities that are “alive” do not always provide direct value to the organization (although this is usually the case), but they are without question providing value to the membership because the vibrancy of activity comes directly from member involvement.</a:t>
            </a:r>
          </a:p>
          <a:p>
            <a:endParaRPr lang="en-US" dirty="0" smtClean="0"/>
          </a:p>
          <a:p>
            <a:r>
              <a:rPr lang="en-US" dirty="0" smtClean="0"/>
              <a:t>One way assess the value of a community to its members is to conduct a periodic “health check,” looking for symptoms that indicate that the community may be in need of an intervention (not unlike a “shot in the arm”) or may be ready for dissolving or transforming. </a:t>
            </a:r>
          </a:p>
          <a:p>
            <a:endParaRPr lang="en-US" dirty="0" smtClean="0"/>
          </a:p>
          <a:p>
            <a:r>
              <a:rPr lang="en-US" dirty="0" smtClean="0"/>
              <a:t>The measures of community health are somewhat different depending on where the community is in its lifecycle, not unlike the measures of health in people, which may be different at different ages.  </a:t>
            </a:r>
          </a:p>
          <a:p>
            <a:endParaRPr lang="en-US" dirty="0" smtClean="0"/>
          </a:p>
          <a:p>
            <a:r>
              <a:rPr lang="en-US" dirty="0" smtClean="0"/>
              <a:t>The health measures can be divided across three dimensions:</a:t>
            </a:r>
          </a:p>
          <a:p>
            <a:pPr lvl="1"/>
            <a:r>
              <a:rPr lang="en-US" dirty="0" smtClean="0"/>
              <a:t>Sense of community: the “connectedness” of the members</a:t>
            </a:r>
          </a:p>
          <a:p>
            <a:pPr lvl="1"/>
            <a:r>
              <a:rPr lang="en-US" dirty="0" smtClean="0"/>
              <a:t>Domain of practice: the knowledge domain covered by the community</a:t>
            </a:r>
          </a:p>
          <a:p>
            <a:pPr lvl="1"/>
            <a:r>
              <a:rPr lang="en-US" dirty="0" smtClean="0"/>
              <a:t>Infrastructure and management support: the support elements critical to community survival.</a:t>
            </a:r>
          </a:p>
          <a:p>
            <a:endParaRPr lang="en-US" dirty="0" smtClean="0"/>
          </a:p>
        </p:txBody>
      </p:sp>
      <p:sp>
        <p:nvSpPr>
          <p:cNvPr id="4" name="Slide Number Placeholder 3"/>
          <p:cNvSpPr>
            <a:spLocks noGrp="1"/>
          </p:cNvSpPr>
          <p:nvPr>
            <p:ph type="sldNum" sz="quarter" idx="10"/>
          </p:nvPr>
        </p:nvSpPr>
        <p:spPr/>
        <p:txBody>
          <a:bodyPr/>
          <a:lstStyle/>
          <a:p>
            <a:fld id="{74539471-D214-4894-AF2B-49B44F63F7FD}" type="slidenum">
              <a:rPr lang="en-US" smtClean="0"/>
              <a:t>46</a:t>
            </a:fld>
            <a:endParaRPr lang="en-US"/>
          </a:p>
        </p:txBody>
      </p:sp>
    </p:spTree>
    <p:extLst>
      <p:ext uri="{BB962C8B-B14F-4D97-AF65-F5344CB8AC3E}">
        <p14:creationId xmlns:p14="http://schemas.microsoft.com/office/powerpoint/2010/main" val="3409357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4</a:t>
            </a:fld>
            <a:endParaRPr lang="en-US"/>
          </a:p>
        </p:txBody>
      </p:sp>
    </p:spTree>
    <p:extLst>
      <p:ext uri="{BB962C8B-B14F-4D97-AF65-F5344CB8AC3E}">
        <p14:creationId xmlns:p14="http://schemas.microsoft.com/office/powerpoint/2010/main" val="8967016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47</a:t>
            </a:fld>
            <a:endParaRPr lang="en-US"/>
          </a:p>
        </p:txBody>
      </p:sp>
    </p:spTree>
    <p:extLst>
      <p:ext uri="{BB962C8B-B14F-4D97-AF65-F5344CB8AC3E}">
        <p14:creationId xmlns:p14="http://schemas.microsoft.com/office/powerpoint/2010/main" val="15497393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48</a:t>
            </a:fld>
            <a:endParaRPr lang="en-US"/>
          </a:p>
        </p:txBody>
      </p:sp>
    </p:spTree>
    <p:extLst>
      <p:ext uri="{BB962C8B-B14F-4D97-AF65-F5344CB8AC3E}">
        <p14:creationId xmlns:p14="http://schemas.microsoft.com/office/powerpoint/2010/main" val="28059511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1C754-D1E9-47F9-8777-220D7863B15D}" type="slidenum">
              <a:rPr lang="en-US" smtClean="0"/>
              <a:pPr/>
              <a:t>49</a:t>
            </a:fld>
            <a:endParaRPr lang="en-US"/>
          </a:p>
        </p:txBody>
      </p:sp>
    </p:spTree>
    <p:extLst>
      <p:ext uri="{BB962C8B-B14F-4D97-AF65-F5344CB8AC3E}">
        <p14:creationId xmlns:p14="http://schemas.microsoft.com/office/powerpoint/2010/main" val="38151889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51</a:t>
            </a:fld>
            <a:endParaRPr lang="en-US"/>
          </a:p>
        </p:txBody>
      </p:sp>
    </p:spTree>
    <p:extLst>
      <p:ext uri="{BB962C8B-B14F-4D97-AF65-F5344CB8AC3E}">
        <p14:creationId xmlns:p14="http://schemas.microsoft.com/office/powerpoint/2010/main" val="41892870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52</a:t>
            </a:fld>
            <a:endParaRPr lang="en-US"/>
          </a:p>
        </p:txBody>
      </p:sp>
    </p:spTree>
    <p:extLst>
      <p:ext uri="{BB962C8B-B14F-4D97-AF65-F5344CB8AC3E}">
        <p14:creationId xmlns:p14="http://schemas.microsoft.com/office/powerpoint/2010/main" val="25011157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a:t>
            </a:r>
            <a:r>
              <a:rPr lang="en-US" baseline="0" dirty="0" smtClean="0"/>
              <a:t> is this so cool? Because it forces documents to be where they are supposed to be – in document libraries and not as attachments to lists!!</a:t>
            </a:r>
          </a:p>
          <a:p>
            <a:endParaRPr lang="en-US" baseline="0" dirty="0" smtClean="0"/>
          </a:p>
          <a:p>
            <a:r>
              <a:rPr lang="en-US" baseline="0" dirty="0" smtClean="0"/>
              <a:t>But, it’s not perfect:</a:t>
            </a:r>
          </a:p>
          <a:p>
            <a:r>
              <a:rPr lang="en-US" sz="2000" dirty="0" smtClean="0"/>
              <a:t>When a user clicks on a document link in a discussion post there is a bit of good and bad:</a:t>
            </a:r>
          </a:p>
          <a:p>
            <a:pPr marL="285750" indent="-285750">
              <a:buFont typeface="Arial" panose="020B0604020202020204" pitchFamily="34" charset="0"/>
              <a:buChar char="•"/>
            </a:pPr>
            <a:r>
              <a:rPr lang="en-US" sz="1600" dirty="0" smtClean="0"/>
              <a:t>User forced to download from the link (not the greatest experience)</a:t>
            </a:r>
          </a:p>
          <a:p>
            <a:pPr marL="285750" indent="-285750">
              <a:buFont typeface="Arial" panose="020B0604020202020204" pitchFamily="34" charset="0"/>
              <a:buChar char="•"/>
            </a:pPr>
            <a:r>
              <a:rPr lang="en-US" sz="1600" dirty="0" smtClean="0"/>
              <a:t>A (not really practical) work around is to ask the poster to edit the source code on the post and add ?web=1 to  the document URL to open in Office Web App</a:t>
            </a:r>
          </a:p>
          <a:p>
            <a:pPr marL="285750" indent="-285750">
              <a:buFont typeface="Arial" panose="020B0604020202020204" pitchFamily="34" charset="0"/>
              <a:buChar char="•"/>
            </a:pPr>
            <a:r>
              <a:rPr lang="en-US" sz="1600" dirty="0" smtClean="0"/>
              <a:t>Another code-based work around would be to change the user experience automatically (to add the ?web=1) – or open the document in the context.</a:t>
            </a:r>
          </a:p>
        </p:txBody>
      </p:sp>
      <p:sp>
        <p:nvSpPr>
          <p:cNvPr id="4" name="Slide Number Placeholder 3"/>
          <p:cNvSpPr>
            <a:spLocks noGrp="1"/>
          </p:cNvSpPr>
          <p:nvPr>
            <p:ph type="sldNum" sz="quarter" idx="10"/>
          </p:nvPr>
        </p:nvSpPr>
        <p:spPr/>
        <p:txBody>
          <a:bodyPr/>
          <a:lstStyle/>
          <a:p>
            <a:fld id="{74539471-D214-4894-AF2B-49B44F63F7FD}" type="slidenum">
              <a:rPr lang="en-US" smtClean="0"/>
              <a:t>53</a:t>
            </a:fld>
            <a:endParaRPr lang="en-US"/>
          </a:p>
        </p:txBody>
      </p:sp>
    </p:spTree>
    <p:extLst>
      <p:ext uri="{BB962C8B-B14F-4D97-AF65-F5344CB8AC3E}">
        <p14:creationId xmlns:p14="http://schemas.microsoft.com/office/powerpoint/2010/main" val="7826259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might</a:t>
            </a:r>
            <a:r>
              <a:rPr lang="en-US" baseline="0" dirty="0" smtClean="0"/>
              <a:t> be confusing to people because the camera icon doesn’t mean picture, it just means link to SOMETHING.</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54</a:t>
            </a:fld>
            <a:endParaRPr lang="en-US"/>
          </a:p>
        </p:txBody>
      </p:sp>
    </p:spTree>
    <p:extLst>
      <p:ext uri="{BB962C8B-B14F-4D97-AF65-F5344CB8AC3E}">
        <p14:creationId xmlns:p14="http://schemas.microsoft.com/office/powerpoint/2010/main" val="378748037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Exactl</a:t>
            </a:r>
            <a:r>
              <a:rPr lang="en-US" baseline="0" dirty="0" smtClean="0"/>
              <a:t>y where it belongs!</a:t>
            </a:r>
          </a:p>
          <a:p>
            <a:r>
              <a:rPr lang="en-US" baseline="0" dirty="0" smtClean="0"/>
              <a:t/>
            </a:r>
            <a:br>
              <a:rPr lang="en-US" baseline="0" dirty="0" smtClean="0"/>
            </a:br>
            <a:r>
              <a:rPr lang="en-US" baseline="0" dirty="0" smtClean="0"/>
              <a:t>And, if you have metadata in your document library, your user will be prompted for the metadata!</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55</a:t>
            </a:fld>
            <a:endParaRPr lang="en-US"/>
          </a:p>
        </p:txBody>
      </p:sp>
    </p:spTree>
    <p:extLst>
      <p:ext uri="{BB962C8B-B14F-4D97-AF65-F5344CB8AC3E}">
        <p14:creationId xmlns:p14="http://schemas.microsoft.com/office/powerpoint/2010/main" val="381083005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Note: if you can force the addition of the same content type twice via code (you can’t do this in the UI), you can accomplish the same thing as having two content types.</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56</a:t>
            </a:fld>
            <a:endParaRPr lang="en-US"/>
          </a:p>
        </p:txBody>
      </p:sp>
    </p:spTree>
    <p:extLst>
      <p:ext uri="{BB962C8B-B14F-4D97-AF65-F5344CB8AC3E}">
        <p14:creationId xmlns:p14="http://schemas.microsoft.com/office/powerpoint/2010/main" val="20112813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58</a:t>
            </a:fld>
            <a:endParaRPr lang="en-US"/>
          </a:p>
        </p:txBody>
      </p:sp>
    </p:spTree>
    <p:extLst>
      <p:ext uri="{BB962C8B-B14F-4D97-AF65-F5344CB8AC3E}">
        <p14:creationId xmlns:p14="http://schemas.microsoft.com/office/powerpoint/2010/main" val="17077771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Why communities? Communities help reduce the FRICTION in organizations. Whether formal or informal, communities help break down silos and encourage the free</a:t>
            </a:r>
            <a:r>
              <a:rPr lang="en-US" baseline="0" dirty="0" smtClean="0"/>
              <a:t> flow of knowledge from the people who HAVE it to the people who NEED it.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According to Gallup,</a:t>
            </a:r>
            <a:r>
              <a:rPr lang="en-US" baseline="0" dirty="0" smtClean="0"/>
              <a:t> o</a:t>
            </a:r>
            <a:r>
              <a:rPr lang="en-US" dirty="0" smtClean="0"/>
              <a:t>rganizations in the top quartile for engagement have:</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37%</a:t>
            </a:r>
            <a:r>
              <a:rPr lang="en-US" baseline="0" dirty="0" smtClean="0"/>
              <a:t> less absenteeism</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18% higher productivity</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25-49% less turnover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27% less employee theft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16% higher profitability</a:t>
            </a:r>
            <a:endParaRPr lang="en-US" dirty="0" smtClean="0"/>
          </a:p>
          <a:p>
            <a:endParaRPr lang="en-US" dirty="0" smtClean="0"/>
          </a:p>
          <a:p>
            <a:r>
              <a:rPr lang="en-US" dirty="0" smtClean="0"/>
              <a:t>Source: http://www.gallup.com/consulting/121535/employee-engagement-overview-brochure.aspx</a:t>
            </a:r>
          </a:p>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5</a:t>
            </a:fld>
            <a:endParaRPr lang="en-US"/>
          </a:p>
        </p:txBody>
      </p:sp>
    </p:spTree>
    <p:extLst>
      <p:ext uri="{BB962C8B-B14F-4D97-AF65-F5344CB8AC3E}">
        <p14:creationId xmlns:p14="http://schemas.microsoft.com/office/powerpoint/2010/main" val="258053922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59</a:t>
            </a:fld>
            <a:endParaRPr lang="en-US"/>
          </a:p>
        </p:txBody>
      </p:sp>
    </p:spTree>
    <p:extLst>
      <p:ext uri="{BB962C8B-B14F-4D97-AF65-F5344CB8AC3E}">
        <p14:creationId xmlns:p14="http://schemas.microsoft.com/office/powerpoint/2010/main" val="29526459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60</a:t>
            </a:fld>
            <a:endParaRPr lang="en-US"/>
          </a:p>
        </p:txBody>
      </p:sp>
    </p:spTree>
    <p:extLst>
      <p:ext uri="{BB962C8B-B14F-4D97-AF65-F5344CB8AC3E}">
        <p14:creationId xmlns:p14="http://schemas.microsoft.com/office/powerpoint/2010/main" val="38021326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61</a:t>
            </a:fld>
            <a:endParaRPr lang="en-US"/>
          </a:p>
        </p:txBody>
      </p:sp>
    </p:spTree>
    <p:extLst>
      <p:ext uri="{BB962C8B-B14F-4D97-AF65-F5344CB8AC3E}">
        <p14:creationId xmlns:p14="http://schemas.microsoft.com/office/powerpoint/2010/main" val="18292073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62</a:t>
            </a:fld>
            <a:endParaRPr lang="en-US"/>
          </a:p>
        </p:txBody>
      </p:sp>
    </p:spTree>
    <p:extLst>
      <p:ext uri="{BB962C8B-B14F-4D97-AF65-F5344CB8AC3E}">
        <p14:creationId xmlns:p14="http://schemas.microsoft.com/office/powerpoint/2010/main" val="25714928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a:t>
            </a:r>
            <a:r>
              <a:rPr lang="en-US" baseline="0" dirty="0" smtClean="0"/>
              <a:t> get the moderator to update the default text – “When our moderators get a chance …”</a:t>
            </a:r>
          </a:p>
          <a:p>
            <a:endParaRPr lang="en-US" baseline="0" dirty="0" smtClean="0"/>
          </a:p>
          <a:p>
            <a:r>
              <a:rPr lang="en-US" baseline="0" dirty="0" smtClean="0"/>
              <a:t>This is the stupidest message possible. When they get a chance? Really?</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63</a:t>
            </a:fld>
            <a:endParaRPr lang="en-US"/>
          </a:p>
        </p:txBody>
      </p:sp>
    </p:spTree>
    <p:extLst>
      <p:ext uri="{BB962C8B-B14F-4D97-AF65-F5344CB8AC3E}">
        <p14:creationId xmlns:p14="http://schemas.microsoft.com/office/powerpoint/2010/main" val="348080583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64</a:t>
            </a:fld>
            <a:endParaRPr lang="en-US"/>
          </a:p>
        </p:txBody>
      </p:sp>
    </p:spTree>
    <p:extLst>
      <p:ext uri="{BB962C8B-B14F-4D97-AF65-F5344CB8AC3E}">
        <p14:creationId xmlns:p14="http://schemas.microsoft.com/office/powerpoint/2010/main" val="369801767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smtClean="0"/>
          </a:p>
        </p:txBody>
      </p:sp>
      <p:sp>
        <p:nvSpPr>
          <p:cNvPr id="4" name="Slide Number Placeholder 3"/>
          <p:cNvSpPr>
            <a:spLocks noGrp="1"/>
          </p:cNvSpPr>
          <p:nvPr>
            <p:ph type="sldNum" sz="quarter" idx="10"/>
          </p:nvPr>
        </p:nvSpPr>
        <p:spPr/>
        <p:txBody>
          <a:bodyPr/>
          <a:lstStyle/>
          <a:p>
            <a:fld id="{74539471-D214-4894-AF2B-49B44F63F7FD}" type="slidenum">
              <a:rPr lang="en-US" smtClean="0"/>
              <a:t>67</a:t>
            </a:fld>
            <a:endParaRPr lang="en-US"/>
          </a:p>
        </p:txBody>
      </p:sp>
    </p:spTree>
    <p:extLst>
      <p:ext uri="{BB962C8B-B14F-4D97-AF65-F5344CB8AC3E}">
        <p14:creationId xmlns:p14="http://schemas.microsoft.com/office/powerpoint/2010/main" val="7655312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71</a:t>
            </a:fld>
            <a:endParaRPr lang="en-US"/>
          </a:p>
        </p:txBody>
      </p:sp>
    </p:spTree>
    <p:extLst>
      <p:ext uri="{BB962C8B-B14F-4D97-AF65-F5344CB8AC3E}">
        <p14:creationId xmlns:p14="http://schemas.microsoft.com/office/powerpoint/2010/main" val="17917732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Full URL for Sense of Community</a:t>
            </a:r>
            <a:r>
              <a:rPr lang="en-US" sz="1200" kern="1200" baseline="0" dirty="0" smtClean="0">
                <a:solidFill>
                  <a:schemeClr val="tx1"/>
                </a:solidFill>
                <a:effectLst/>
                <a:latin typeface="+mn-lt"/>
                <a:ea typeface="+mn-ea"/>
                <a:cs typeface="+mn-cs"/>
              </a:rPr>
              <a:t> Index: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http://www.communityscience.com/pdfs/Sense%20of%20Community%20Index-2%28SCI-2%29.pdf</a:t>
            </a:r>
          </a:p>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75</a:t>
            </a:fld>
            <a:endParaRPr lang="en-US"/>
          </a:p>
        </p:txBody>
      </p:sp>
    </p:spTree>
    <p:extLst>
      <p:ext uri="{BB962C8B-B14F-4D97-AF65-F5344CB8AC3E}">
        <p14:creationId xmlns:p14="http://schemas.microsoft.com/office/powerpoint/2010/main" val="176116160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You are looking for both GIVERS and TAKERS. At AMS we recognized the person who created the MOST DOWNLOADED/VIEWED asset as well as the people who REPORTED VALUE by re-using an asset.</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76</a:t>
            </a:fld>
            <a:endParaRPr lang="en-US"/>
          </a:p>
        </p:txBody>
      </p:sp>
    </p:spTree>
    <p:extLst>
      <p:ext uri="{BB962C8B-B14F-4D97-AF65-F5344CB8AC3E}">
        <p14:creationId xmlns:p14="http://schemas.microsoft.com/office/powerpoint/2010/main" val="1440724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SharePoint Communities can create one type of PLACE, but to be CLEAR, it often takes MORE than just ONLINE PLACE to build RELATIONSHIPS.</a:t>
            </a:r>
            <a:endParaRPr lang="en-US" dirty="0" smtClean="0"/>
          </a:p>
          <a:p>
            <a:endParaRPr lang="en-US" dirty="0" smtClean="0"/>
          </a:p>
          <a:p>
            <a:r>
              <a:rPr lang="en-US" dirty="0" smtClean="0"/>
              <a:t>SIKM Leaders is a large and engaged community. They meet in person once/year and have monthly calls with invited speakers.</a:t>
            </a:r>
          </a:p>
          <a:p>
            <a:endParaRPr lang="en-US" dirty="0" smtClean="0"/>
          </a:p>
          <a:p>
            <a:r>
              <a:rPr lang="en-US" dirty="0" smtClean="0"/>
              <a:t>Innovation jams: facilitated</a:t>
            </a:r>
            <a:r>
              <a:rPr lang="en-US" baseline="0" dirty="0" smtClean="0"/>
              <a:t> online sessions pioneered by IBM</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6</a:t>
            </a:fld>
            <a:endParaRPr lang="en-US"/>
          </a:p>
        </p:txBody>
      </p:sp>
    </p:spTree>
    <p:extLst>
      <p:ext uri="{BB962C8B-B14F-4D97-AF65-F5344CB8AC3E}">
        <p14:creationId xmlns:p14="http://schemas.microsoft.com/office/powerpoint/2010/main" val="226489265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77</a:t>
            </a:fld>
            <a:endParaRPr lang="en-US"/>
          </a:p>
        </p:txBody>
      </p:sp>
    </p:spTree>
    <p:extLst>
      <p:ext uri="{BB962C8B-B14F-4D97-AF65-F5344CB8AC3E}">
        <p14:creationId xmlns:p14="http://schemas.microsoft.com/office/powerpoint/2010/main" val="489519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Until</a:t>
            </a:r>
            <a:r>
              <a:rPr lang="en-US" baseline="0" dirty="0" smtClean="0"/>
              <a:t> 2013, SharePoint’s templates were primarily focused on project teams, but also persistent team that meet most of these characteristics.</a:t>
            </a:r>
          </a:p>
          <a:p>
            <a:endParaRPr lang="en-US" baseline="0" dirty="0" smtClean="0"/>
          </a:p>
          <a:p>
            <a:r>
              <a:rPr lang="en-US" baseline="0" dirty="0" smtClean="0"/>
              <a:t>But look at the criteria for a community of practice – these are not the same as project teams, communities are not necessarily defined by deliverables, they are fundamentally about sharing and exchanging knowledge and expertise.</a:t>
            </a:r>
          </a:p>
          <a:p>
            <a:endParaRPr lang="en-US" baseline="0" dirty="0" smtClean="0"/>
          </a:p>
          <a:p>
            <a:r>
              <a:rPr lang="en-US" baseline="0" dirty="0" smtClean="0"/>
              <a:t>The new Community Site template was designed to recognize this – to create a different type of online collaboration space for people with a shared interest or expertise.</a:t>
            </a:r>
          </a:p>
          <a:p>
            <a:endParaRPr lang="en-US" baseline="0" dirty="0" smtClean="0"/>
          </a:p>
          <a:p>
            <a:r>
              <a:rPr lang="en-US" baseline="0" dirty="0" smtClean="0"/>
              <a:t>These are not RULES, but general characteristics.</a:t>
            </a:r>
          </a:p>
          <a:p>
            <a:endParaRPr lang="en-US" baseline="0" dirty="0" smtClean="0"/>
          </a:p>
          <a:p>
            <a:r>
              <a:rPr lang="en-US" baseline="0" dirty="0" smtClean="0"/>
              <a:t>Teams, on the average, are SMALLER than Communities. BUT, that doesn’t mean that you don’t want a discussion board on your team site – when it comes to Team Sites, you actually have two choices – a SITE FEED or a DISCUSSION BOARD.  You want to choose 1, but not both.</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7</a:t>
            </a:fld>
            <a:endParaRPr lang="en-US"/>
          </a:p>
        </p:txBody>
      </p:sp>
    </p:spTree>
    <p:extLst>
      <p:ext uri="{BB962C8B-B14F-4D97-AF65-F5344CB8AC3E}">
        <p14:creationId xmlns:p14="http://schemas.microsoft.com/office/powerpoint/2010/main" val="3888505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8</a:t>
            </a:fld>
            <a:endParaRPr lang="en-US"/>
          </a:p>
        </p:txBody>
      </p:sp>
    </p:spTree>
    <p:extLst>
      <p:ext uri="{BB962C8B-B14F-4D97-AF65-F5344CB8AC3E}">
        <p14:creationId xmlns:p14="http://schemas.microsoft.com/office/powerpoint/2010/main" val="19610633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wait, you say. Is there</a:t>
            </a:r>
            <a:r>
              <a:rPr lang="en-US" baseline="0" dirty="0" smtClean="0"/>
              <a:t> an elephant in the room?</a:t>
            </a:r>
            <a:r>
              <a:rPr lang="en-US" dirty="0" smtClean="0"/>
              <a:t> What about Yammer?</a:t>
            </a:r>
            <a:r>
              <a:rPr lang="en-US" baseline="0" dirty="0" smtClean="0"/>
              <a:t>  Isn’t Yammer all about Communities?</a:t>
            </a:r>
            <a:endParaRPr lang="en-US" dirty="0"/>
          </a:p>
        </p:txBody>
      </p:sp>
      <p:sp>
        <p:nvSpPr>
          <p:cNvPr id="4" name="Slide Number Placeholder 3"/>
          <p:cNvSpPr>
            <a:spLocks noGrp="1"/>
          </p:cNvSpPr>
          <p:nvPr>
            <p:ph type="sldNum" sz="quarter" idx="10"/>
          </p:nvPr>
        </p:nvSpPr>
        <p:spPr/>
        <p:txBody>
          <a:bodyPr/>
          <a:lstStyle/>
          <a:p>
            <a:fld id="{74539471-D214-4894-AF2B-49B44F63F7FD}" type="slidenum">
              <a:rPr lang="en-US" smtClean="0"/>
              <a:t>9</a:t>
            </a:fld>
            <a:endParaRPr lang="en-US"/>
          </a:p>
        </p:txBody>
      </p:sp>
    </p:spTree>
    <p:extLst>
      <p:ext uri="{BB962C8B-B14F-4D97-AF65-F5344CB8AC3E}">
        <p14:creationId xmlns:p14="http://schemas.microsoft.com/office/powerpoint/2010/main" val="1551054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E299BDD-EDAF-46B1-9F18-E045E6CC0529}" type="datetime1">
              <a:rPr lang="en-US" smtClean="0"/>
              <a:t>8/16/2013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662C423-55F7-490F-A14C-ABE4F70BD361}" type="datetime1">
              <a:rPr lang="en-US" smtClean="0"/>
              <a:t>8/16/2013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299A172-6185-4874-A494-43739E799599}" type="datetime1">
              <a:rPr lang="en-US" smtClean="0"/>
              <a:t>8/16/2013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t" anchorCtr="0">
            <a:normAutofit/>
          </a:bodyPr>
          <a:lstStyle>
            <a:lvl1pPr marL="347663" indent="-347663">
              <a:defRPr sz="3600"/>
            </a:lvl1pPr>
            <a:lvl2pPr marL="804863" indent="-301625">
              <a:defRPr sz="3200"/>
            </a:lvl2pPr>
            <a:lvl3pPr marL="1262063" indent="-301625">
              <a:defRPr sz="2800"/>
            </a:lvl3pPr>
            <a:lvl4pPr marL="1719263" indent="-301625">
              <a:defRPr sz="2400"/>
            </a:lvl4pPr>
            <a:lvl5pPr marL="2176463" indent="-301625">
              <a:defRPr sz="2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3A3238CB-36FB-479E-A23A-BDF85DAED824}" type="datetime1">
              <a:rPr lang="en-US" smtClean="0"/>
              <a:t>8/16/2013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29E56A0-C564-4F31-92EE-E15A713AE601}" type="datetime1">
              <a:rPr lang="en-US" smtClean="0"/>
              <a:t>8/16/2013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37439744-D114-4E7A-82BB-6F31FDF9C69D}" type="datetime1">
              <a:rPr lang="en-US" smtClean="0"/>
              <a:t>8/16/2013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914AAFA4-B381-442F-A6AE-962B91A905A1}" type="datetime1">
              <a:rPr lang="en-US" smtClean="0"/>
              <a:t>8/16/2013</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2" name="Date Placeholder 1"/>
          <p:cNvSpPr>
            <a:spLocks noGrp="1"/>
          </p:cNvSpPr>
          <p:nvPr>
            <p:ph type="dt" sz="half" idx="10"/>
          </p:nvPr>
        </p:nvSpPr>
        <p:spPr/>
        <p:txBody>
          <a:bodyPr/>
          <a:lstStyle/>
          <a:p>
            <a:fld id="{98793A15-51EC-4CEC-BE48-F31F978ECFAE}" type="datetime1">
              <a:rPr lang="en-US" smtClean="0"/>
              <a:t>8/16/2013</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2C3E37A-427D-4C92-BF4F-C39E17E97DA1}" type="datetime1">
              <a:rPr lang="en-US" smtClean="0"/>
              <a:t>8/16/2013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25F02534-AF9C-4E8D-A05D-161EBCAEAED4}" type="datetime1">
              <a:rPr lang="en-US" smtClean="0"/>
              <a:t>8/16/2013</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BA3F1AFD-04C2-401E-BBDE-F6321D62A975}" type="datetime1">
              <a:rPr lang="en-US" smtClean="0"/>
              <a:t>8/16/2013</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15C0D136-FD5A-4575-99B8-12434AB0D3C2}" type="datetime1">
              <a:rPr lang="en-US" smtClean="0"/>
              <a:t>8/16/2013</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sue@susanhanley.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8.png"/><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3.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50.jpeg"/><Relationship Id="rId3" Type="http://schemas.openxmlformats.org/officeDocument/2006/relationships/image" Target="../media/image45.png"/><Relationship Id="rId7" Type="http://schemas.openxmlformats.org/officeDocument/2006/relationships/image" Target="../media/image49.WMF"/><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jpeg"/><Relationship Id="rId3" Type="http://schemas.openxmlformats.org/officeDocument/2006/relationships/image" Target="../media/image59.jpeg"/><Relationship Id="rId7" Type="http://schemas.microsoft.com/office/2007/relationships/hdphoto" Target="../media/hdphoto1.wdp"/><Relationship Id="rId12" Type="http://schemas.microsoft.com/office/2007/relationships/hdphoto" Target="../media/hdphoto3.wdp"/><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62.png"/><Relationship Id="rId11" Type="http://schemas.openxmlformats.org/officeDocument/2006/relationships/image" Target="../media/image65.png"/><Relationship Id="rId5" Type="http://schemas.openxmlformats.org/officeDocument/2006/relationships/image" Target="../media/image61.png"/><Relationship Id="rId10" Type="http://schemas.openxmlformats.org/officeDocument/2006/relationships/image" Target="../media/image64.png"/><Relationship Id="rId4" Type="http://schemas.openxmlformats.org/officeDocument/2006/relationships/image" Target="../media/image60.jpeg"/><Relationship Id="rId9" Type="http://schemas.microsoft.com/office/2007/relationships/hdphoto" Target="../media/hdphoto2.wdp"/></Relationships>
</file>

<file path=ppt/slides/_rels/slide49.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73.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http://tiny.cc/SenseofCommunityIndex" TargetMode="External"/><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hyperlink" Target="http://www.feverbee.com/measurement/" TargetMode="Externa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hyperlink" Target="http://technet.microsoft.com/en-us/library/jj219805(v=office.15)#uses" TargetMode="External"/><Relationship Id="rId2" Type="http://schemas.openxmlformats.org/officeDocument/2006/relationships/hyperlink" Target="https://www.nothingbutsharepoint.com/sites/eusp/Pages/What-is-a-SharePoint-2013-Community-Site.aspx" TargetMode="External"/><Relationship Id="rId1" Type="http://schemas.openxmlformats.org/officeDocument/2006/relationships/slideLayout" Target="../slideLayouts/slideLayout2.xml"/><Relationship Id="rId5" Type="http://schemas.openxmlformats.org/officeDocument/2006/relationships/image" Target="../media/image75.png"/><Relationship Id="rId4" Type="http://schemas.openxmlformats.org/officeDocument/2006/relationships/image" Target="../media/image74.pn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5300" y="1298448"/>
            <a:ext cx="7889748" cy="3255264"/>
          </a:xfrm>
        </p:spPr>
        <p:txBody>
          <a:bodyPr>
            <a:noAutofit/>
          </a:bodyPr>
          <a:lstStyle/>
          <a:p>
            <a:r>
              <a:rPr lang="en-US" sz="4400" b="1" dirty="0"/>
              <a:t>This is not your grandmother’s SharePoint site! </a:t>
            </a:r>
            <a:r>
              <a:rPr lang="en-US" sz="4400" b="1" dirty="0" smtClean="0"/>
              <a:t/>
            </a:r>
            <a:br>
              <a:rPr lang="en-US" sz="4400" b="1" dirty="0" smtClean="0"/>
            </a:br>
            <a:r>
              <a:rPr lang="en-US" sz="4400" b="1" dirty="0" smtClean="0"/>
              <a:t>Exploring </a:t>
            </a:r>
            <a:r>
              <a:rPr lang="en-US" sz="4400" b="1" dirty="0"/>
              <a:t>the New Community Site Template in SharePoint </a:t>
            </a:r>
            <a:r>
              <a:rPr lang="en-US" sz="4400" b="1" dirty="0" smtClean="0"/>
              <a:t>2013</a:t>
            </a:r>
            <a:endParaRPr lang="en-US" sz="4400" dirty="0"/>
          </a:p>
        </p:txBody>
      </p:sp>
      <p:sp>
        <p:nvSpPr>
          <p:cNvPr id="3" name="Subtitle 2"/>
          <p:cNvSpPr>
            <a:spLocks noGrp="1"/>
          </p:cNvSpPr>
          <p:nvPr>
            <p:ph type="subTitle" idx="1"/>
          </p:nvPr>
        </p:nvSpPr>
        <p:spPr>
          <a:xfrm>
            <a:off x="525467" y="4670246"/>
            <a:ext cx="7889748" cy="914400"/>
          </a:xfrm>
        </p:spPr>
        <p:txBody>
          <a:bodyPr>
            <a:normAutofit/>
          </a:bodyPr>
          <a:lstStyle/>
          <a:p>
            <a:r>
              <a:rPr lang="en-US" dirty="0" err="1" smtClean="0"/>
              <a:t>SPTechCon</a:t>
            </a:r>
            <a:r>
              <a:rPr lang="en-US" dirty="0" smtClean="0"/>
              <a:t> Boston</a:t>
            </a:r>
          </a:p>
          <a:p>
            <a:r>
              <a:rPr lang="en-US" dirty="0" smtClean="0"/>
              <a:t>August 2013</a:t>
            </a:r>
            <a:endParaRPr lang="en-US"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7000" y="141224"/>
            <a:ext cx="1524000" cy="530352"/>
          </a:xfrm>
          <a:prstGeom prst="rect">
            <a:avLst/>
          </a:prstGeom>
        </p:spPr>
      </p:pic>
      <p:sp>
        <p:nvSpPr>
          <p:cNvPr id="4" name="TextBox 3"/>
          <p:cNvSpPr txBox="1"/>
          <p:nvPr/>
        </p:nvSpPr>
        <p:spPr>
          <a:xfrm>
            <a:off x="9194800" y="2184400"/>
            <a:ext cx="2933700" cy="1723549"/>
          </a:xfrm>
          <a:prstGeom prst="rect">
            <a:avLst/>
          </a:prstGeom>
          <a:noFill/>
        </p:spPr>
        <p:txBody>
          <a:bodyPr wrap="square" rtlCol="0">
            <a:spAutoFit/>
          </a:bodyPr>
          <a:lstStyle/>
          <a:p>
            <a:pPr algn="r"/>
            <a:r>
              <a:rPr lang="en-US" sz="2800" dirty="0">
                <a:solidFill>
                  <a:schemeClr val="tx2"/>
                </a:solidFill>
              </a:rPr>
              <a:t>Sue Hanley</a:t>
            </a:r>
          </a:p>
          <a:p>
            <a:pPr algn="r"/>
            <a:r>
              <a:rPr lang="en-US" sz="2200" dirty="0" smtClean="0">
                <a:solidFill>
                  <a:schemeClr val="tx2"/>
                </a:solidFill>
                <a:hlinkClick r:id="rId4"/>
              </a:rPr>
              <a:t>sue@susanhanley.com</a:t>
            </a:r>
            <a:endParaRPr lang="en-US" sz="2200" dirty="0">
              <a:solidFill>
                <a:schemeClr val="tx2"/>
              </a:solidFill>
            </a:endParaRPr>
          </a:p>
          <a:p>
            <a:pPr algn="r"/>
            <a:r>
              <a:rPr lang="en-US" sz="2800" dirty="0">
                <a:solidFill>
                  <a:schemeClr val="tx2"/>
                </a:solidFill>
              </a:rPr>
              <a:t>@</a:t>
            </a:r>
            <a:r>
              <a:rPr lang="en-US" sz="2800" dirty="0" err="1">
                <a:solidFill>
                  <a:schemeClr val="tx2"/>
                </a:solidFill>
              </a:rPr>
              <a:t>susanhanley</a:t>
            </a:r>
            <a:endParaRPr lang="en-US" sz="2800" dirty="0">
              <a:solidFill>
                <a:schemeClr val="tx2"/>
              </a:solidFill>
            </a:endParaRPr>
          </a:p>
          <a:p>
            <a:pPr algn="r"/>
            <a:endParaRPr lang="en-US" sz="2800" dirty="0">
              <a:solidFill>
                <a:schemeClr val="tx2"/>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pPr/>
              <a:t>1</a:t>
            </a:fld>
            <a:endParaRPr lang="en-US" dirty="0"/>
          </a:p>
        </p:txBody>
      </p:sp>
      <p:sp>
        <p:nvSpPr>
          <p:cNvPr id="7" name="Text Box 41"/>
          <p:cNvSpPr txBox="1">
            <a:spLocks noChangeArrowheads="1"/>
          </p:cNvSpPr>
          <p:nvPr/>
        </p:nvSpPr>
        <p:spPr bwMode="auto">
          <a:xfrm>
            <a:off x="323221" y="6324600"/>
            <a:ext cx="21209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sz="1300">
                <a:solidFill>
                  <a:srgbClr val="333333"/>
                </a:solidFill>
                <a:latin typeface="Arial" charset="0"/>
              </a:defRPr>
            </a:lvl1pPr>
            <a:lvl2pPr marL="742950" indent="-285750" eaLnBrk="0" hangingPunct="0">
              <a:defRPr sz="1300">
                <a:solidFill>
                  <a:srgbClr val="333333"/>
                </a:solidFill>
                <a:latin typeface="Arial" charset="0"/>
              </a:defRPr>
            </a:lvl2pPr>
            <a:lvl3pPr marL="1143000" indent="-228600" eaLnBrk="0" hangingPunct="0">
              <a:defRPr sz="1300">
                <a:solidFill>
                  <a:srgbClr val="333333"/>
                </a:solidFill>
                <a:latin typeface="Arial" charset="0"/>
              </a:defRPr>
            </a:lvl3pPr>
            <a:lvl4pPr marL="1600200" indent="-228600" eaLnBrk="0" hangingPunct="0">
              <a:defRPr sz="1300">
                <a:solidFill>
                  <a:srgbClr val="333333"/>
                </a:solidFill>
                <a:latin typeface="Arial" charset="0"/>
              </a:defRPr>
            </a:lvl4pPr>
            <a:lvl5pPr marL="2057400" indent="-228600" eaLnBrk="0" hangingPunct="0">
              <a:defRPr sz="1300">
                <a:solidFill>
                  <a:srgbClr val="333333"/>
                </a:solidFill>
                <a:latin typeface="Arial" charset="0"/>
              </a:defRPr>
            </a:lvl5pPr>
            <a:lvl6pPr marL="2514600" indent="-228600" algn="ctr" eaLnBrk="0" fontAlgn="base" hangingPunct="0">
              <a:spcBef>
                <a:spcPct val="50000"/>
              </a:spcBef>
              <a:spcAft>
                <a:spcPct val="0"/>
              </a:spcAft>
              <a:buClr>
                <a:schemeClr val="folHlink"/>
              </a:buClr>
              <a:defRPr sz="1300">
                <a:solidFill>
                  <a:srgbClr val="333333"/>
                </a:solidFill>
                <a:latin typeface="Arial" charset="0"/>
              </a:defRPr>
            </a:lvl6pPr>
            <a:lvl7pPr marL="2971800" indent="-228600" algn="ctr" eaLnBrk="0" fontAlgn="base" hangingPunct="0">
              <a:spcBef>
                <a:spcPct val="50000"/>
              </a:spcBef>
              <a:spcAft>
                <a:spcPct val="0"/>
              </a:spcAft>
              <a:buClr>
                <a:schemeClr val="folHlink"/>
              </a:buClr>
              <a:defRPr sz="1300">
                <a:solidFill>
                  <a:srgbClr val="333333"/>
                </a:solidFill>
                <a:latin typeface="Arial" charset="0"/>
              </a:defRPr>
            </a:lvl7pPr>
            <a:lvl8pPr marL="3429000" indent="-228600" algn="ctr" eaLnBrk="0" fontAlgn="base" hangingPunct="0">
              <a:spcBef>
                <a:spcPct val="50000"/>
              </a:spcBef>
              <a:spcAft>
                <a:spcPct val="0"/>
              </a:spcAft>
              <a:buClr>
                <a:schemeClr val="folHlink"/>
              </a:buClr>
              <a:defRPr sz="1300">
                <a:solidFill>
                  <a:srgbClr val="333333"/>
                </a:solidFill>
                <a:latin typeface="Arial" charset="0"/>
              </a:defRPr>
            </a:lvl8pPr>
            <a:lvl9pPr marL="3886200" indent="-228600" algn="ctr" eaLnBrk="0" fontAlgn="base" hangingPunct="0">
              <a:spcBef>
                <a:spcPct val="50000"/>
              </a:spcBef>
              <a:spcAft>
                <a:spcPct val="0"/>
              </a:spcAft>
              <a:buClr>
                <a:schemeClr val="folHlink"/>
              </a:buClr>
              <a:defRPr sz="1300">
                <a:solidFill>
                  <a:srgbClr val="333333"/>
                </a:solidFill>
                <a:latin typeface="Arial" charset="0"/>
              </a:defRPr>
            </a:lvl9pPr>
          </a:lstStyle>
          <a:p>
            <a:pPr eaLnBrk="1" hangingPunct="1"/>
            <a:r>
              <a:rPr lang="en-US" sz="1200" dirty="0">
                <a:latin typeface="+mn-lt"/>
                <a:cs typeface="Arial" charset="0"/>
              </a:rPr>
              <a:t>©</a:t>
            </a:r>
            <a:r>
              <a:rPr lang="en-US" sz="1200" dirty="0" smtClean="0">
                <a:latin typeface="+mn-lt"/>
              </a:rPr>
              <a:t>2013 SUSAN HANLEY LLC</a:t>
            </a:r>
            <a:endParaRPr lang="en-US" sz="1200" dirty="0">
              <a:latin typeface="+mn-lt"/>
            </a:endParaRPr>
          </a:p>
        </p:txBody>
      </p:sp>
    </p:spTree>
    <p:extLst>
      <p:ext uri="{BB962C8B-B14F-4D97-AF65-F5344CB8AC3E}">
        <p14:creationId xmlns:p14="http://schemas.microsoft.com/office/powerpoint/2010/main" val="2169260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Community vs. Yammer Community</a:t>
            </a:r>
            <a:endParaRPr lang="en-US" dirty="0"/>
          </a:p>
        </p:txBody>
      </p:sp>
      <p:grpSp>
        <p:nvGrpSpPr>
          <p:cNvPr id="11" name="Group 10"/>
          <p:cNvGrpSpPr/>
          <p:nvPr/>
        </p:nvGrpSpPr>
        <p:grpSpPr>
          <a:xfrm>
            <a:off x="3911600" y="558800"/>
            <a:ext cx="7226300" cy="2923877"/>
            <a:chOff x="3911600" y="558800"/>
            <a:chExt cx="7226300" cy="2923877"/>
          </a:xfrm>
        </p:grpSpPr>
        <p:sp>
          <p:nvSpPr>
            <p:cNvPr id="4" name="Rectangle 3"/>
            <p:cNvSpPr/>
            <p:nvPr/>
          </p:nvSpPr>
          <p:spPr>
            <a:xfrm>
              <a:off x="3911600" y="725338"/>
              <a:ext cx="2933700" cy="2590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smtClean="0"/>
                <a:t>Community Site</a:t>
              </a:r>
              <a:endParaRPr lang="en-US" sz="3600" dirty="0"/>
            </a:p>
          </p:txBody>
        </p:sp>
        <p:sp>
          <p:nvSpPr>
            <p:cNvPr id="8" name="TextBox 7"/>
            <p:cNvSpPr txBox="1"/>
            <p:nvPr/>
          </p:nvSpPr>
          <p:spPr>
            <a:xfrm>
              <a:off x="7429500" y="558800"/>
              <a:ext cx="3708400" cy="2923877"/>
            </a:xfrm>
            <a:prstGeom prst="rect">
              <a:avLst/>
            </a:prstGeom>
            <a:noFill/>
          </p:spPr>
          <p:txBody>
            <a:bodyPr wrap="square" rtlCol="0">
              <a:spAutoFit/>
            </a:bodyPr>
            <a:lstStyle/>
            <a:p>
              <a:pPr marL="347663" indent="-347663" defTabSz="914400">
                <a:lnSpc>
                  <a:spcPct val="90000"/>
                </a:lnSpc>
                <a:spcBef>
                  <a:spcPts val="1200"/>
                </a:spcBef>
                <a:buClr>
                  <a:schemeClr val="accent1"/>
                </a:buClr>
                <a:buFont typeface="Wingdings 2" pitchFamily="18" charset="2"/>
                <a:buChar char=""/>
              </a:pPr>
              <a:r>
                <a:rPr lang="en-US" sz="3200" dirty="0" smtClean="0">
                  <a:solidFill>
                    <a:schemeClr val="tx2"/>
                  </a:solidFill>
                </a:rPr>
                <a:t>SharePoint Site</a:t>
              </a:r>
            </a:p>
            <a:p>
              <a:pPr marL="347663" indent="-347663" defTabSz="914400">
                <a:lnSpc>
                  <a:spcPct val="90000"/>
                </a:lnSpc>
                <a:spcBef>
                  <a:spcPts val="1200"/>
                </a:spcBef>
                <a:buClr>
                  <a:schemeClr val="accent1"/>
                </a:buClr>
                <a:buFont typeface="Wingdings 2" pitchFamily="18" charset="2"/>
                <a:buChar char=""/>
              </a:pPr>
              <a:r>
                <a:rPr lang="en-US" sz="3200" dirty="0" smtClean="0">
                  <a:solidFill>
                    <a:schemeClr val="tx2"/>
                  </a:solidFill>
                </a:rPr>
                <a:t>Discussion List</a:t>
              </a:r>
              <a:endParaRPr lang="en-US" sz="3200" dirty="0">
                <a:solidFill>
                  <a:schemeClr val="tx2"/>
                </a:solidFill>
              </a:endParaRPr>
            </a:p>
            <a:p>
              <a:pPr marL="347663" indent="-347663" defTabSz="914400">
                <a:lnSpc>
                  <a:spcPct val="90000"/>
                </a:lnSpc>
                <a:spcBef>
                  <a:spcPts val="1200"/>
                </a:spcBef>
                <a:buClr>
                  <a:schemeClr val="accent1"/>
                </a:buClr>
                <a:buFont typeface="Wingdings 2" pitchFamily="18" charset="2"/>
                <a:buChar char=""/>
              </a:pPr>
              <a:r>
                <a:rPr lang="en-US" sz="3200" dirty="0" smtClean="0">
                  <a:solidFill>
                    <a:schemeClr val="tx2"/>
                  </a:solidFill>
                </a:rPr>
                <a:t>Gamification</a:t>
              </a:r>
            </a:p>
            <a:p>
              <a:pPr marL="347663" indent="-347663" defTabSz="914400">
                <a:lnSpc>
                  <a:spcPct val="90000"/>
                </a:lnSpc>
                <a:spcBef>
                  <a:spcPts val="1200"/>
                </a:spcBef>
                <a:buClr>
                  <a:schemeClr val="accent1"/>
                </a:buClr>
                <a:buFont typeface="Wingdings 2" pitchFamily="18" charset="2"/>
                <a:buChar char=""/>
              </a:pPr>
              <a:r>
                <a:rPr lang="en-US" sz="3200" dirty="0" smtClean="0">
                  <a:solidFill>
                    <a:schemeClr val="tx2"/>
                  </a:solidFill>
                </a:rPr>
                <a:t>Members</a:t>
              </a:r>
            </a:p>
            <a:p>
              <a:pPr marL="347663" indent="-347663" defTabSz="914400">
                <a:lnSpc>
                  <a:spcPct val="90000"/>
                </a:lnSpc>
                <a:spcBef>
                  <a:spcPts val="1200"/>
                </a:spcBef>
                <a:buClr>
                  <a:schemeClr val="accent1"/>
                </a:buClr>
                <a:buFont typeface="Wingdings 2" pitchFamily="18" charset="2"/>
                <a:buChar char=""/>
              </a:pPr>
              <a:r>
                <a:rPr lang="en-US" sz="3200" dirty="0" smtClean="0">
                  <a:solidFill>
                    <a:schemeClr val="tx2"/>
                  </a:solidFill>
                </a:rPr>
                <a:t>Categories</a:t>
              </a:r>
            </a:p>
          </p:txBody>
        </p:sp>
      </p:grpSp>
      <p:grpSp>
        <p:nvGrpSpPr>
          <p:cNvPr id="10" name="Group 9"/>
          <p:cNvGrpSpPr/>
          <p:nvPr/>
        </p:nvGrpSpPr>
        <p:grpSpPr>
          <a:xfrm>
            <a:off x="4153694" y="3500628"/>
            <a:ext cx="7847806" cy="2833489"/>
            <a:chOff x="4153694" y="3500628"/>
            <a:chExt cx="7847806" cy="2833489"/>
          </a:xfrm>
        </p:grpSpPr>
        <p:pic>
          <p:nvPicPr>
            <p:cNvPr id="5" name="Picture 4"/>
            <p:cNvPicPr>
              <a:picLocks noChangeAspect="1"/>
            </p:cNvPicPr>
            <p:nvPr/>
          </p:nvPicPr>
          <p:blipFill>
            <a:blip r:embed="rId3"/>
            <a:stretch>
              <a:fillRect/>
            </a:stretch>
          </p:blipFill>
          <p:spPr>
            <a:xfrm>
              <a:off x="4153694" y="3500628"/>
              <a:ext cx="2576512" cy="2576512"/>
            </a:xfrm>
            <a:prstGeom prst="rect">
              <a:avLst/>
            </a:prstGeom>
          </p:spPr>
        </p:pic>
        <p:sp>
          <p:nvSpPr>
            <p:cNvPr id="9" name="TextBox 8"/>
            <p:cNvSpPr txBox="1"/>
            <p:nvPr/>
          </p:nvSpPr>
          <p:spPr>
            <a:xfrm>
              <a:off x="7429500" y="3564128"/>
              <a:ext cx="4572000" cy="2769989"/>
            </a:xfrm>
            <a:prstGeom prst="rect">
              <a:avLst/>
            </a:prstGeom>
            <a:noFill/>
          </p:spPr>
          <p:txBody>
            <a:bodyPr wrap="square" rtlCol="0">
              <a:spAutoFit/>
            </a:bodyPr>
            <a:lstStyle/>
            <a:p>
              <a:pPr marL="347663" indent="-347663" defTabSz="914400">
                <a:lnSpc>
                  <a:spcPct val="90000"/>
                </a:lnSpc>
                <a:spcBef>
                  <a:spcPts val="1200"/>
                </a:spcBef>
                <a:buClr>
                  <a:schemeClr val="accent1"/>
                </a:buClr>
                <a:buFont typeface="Wingdings 2" pitchFamily="18" charset="2"/>
                <a:buChar char=""/>
              </a:pPr>
              <a:r>
                <a:rPr lang="en-US" sz="3200" dirty="0" smtClean="0">
                  <a:solidFill>
                    <a:schemeClr val="tx2"/>
                  </a:solidFill>
                </a:rPr>
                <a:t>Newsfeed replacement</a:t>
              </a:r>
            </a:p>
            <a:p>
              <a:pPr marL="347663" indent="-347663" defTabSz="914400">
                <a:lnSpc>
                  <a:spcPct val="90000"/>
                </a:lnSpc>
                <a:spcBef>
                  <a:spcPts val="1200"/>
                </a:spcBef>
                <a:buClr>
                  <a:schemeClr val="accent1"/>
                </a:buClr>
                <a:buFont typeface="Wingdings 2" pitchFamily="18" charset="2"/>
                <a:buChar char=""/>
              </a:pPr>
              <a:r>
                <a:rPr lang="en-US" sz="3200" dirty="0" smtClean="0">
                  <a:solidFill>
                    <a:schemeClr val="tx2"/>
                  </a:solidFill>
                </a:rPr>
                <a:t>Groups instead of Categories</a:t>
              </a:r>
            </a:p>
            <a:p>
              <a:pPr marL="347663" indent="-347663" defTabSz="914400">
                <a:lnSpc>
                  <a:spcPct val="90000"/>
                </a:lnSpc>
                <a:spcBef>
                  <a:spcPts val="1200"/>
                </a:spcBef>
                <a:buClr>
                  <a:schemeClr val="accent1"/>
                </a:buClr>
                <a:buFont typeface="Wingdings 2" pitchFamily="18" charset="2"/>
                <a:buChar char=""/>
              </a:pPr>
              <a:r>
                <a:rPr lang="en-US" sz="3200" dirty="0" smtClean="0">
                  <a:solidFill>
                    <a:schemeClr val="tx2"/>
                  </a:solidFill>
                </a:rPr>
                <a:t>Not yet fully integrated</a:t>
              </a:r>
            </a:p>
            <a:p>
              <a:pPr marL="347663" indent="-347663" defTabSz="914400">
                <a:lnSpc>
                  <a:spcPct val="90000"/>
                </a:lnSpc>
                <a:spcBef>
                  <a:spcPts val="1200"/>
                </a:spcBef>
                <a:buClr>
                  <a:schemeClr val="accent1"/>
                </a:buClr>
                <a:buFont typeface="Wingdings 2" pitchFamily="18" charset="2"/>
                <a:buChar char=""/>
              </a:pPr>
              <a:r>
                <a:rPr lang="en-US" sz="3200" dirty="0" smtClean="0">
                  <a:solidFill>
                    <a:schemeClr val="tx2"/>
                  </a:solidFill>
                </a:rPr>
                <a:t>Cloud-only</a:t>
              </a:r>
            </a:p>
          </p:txBody>
        </p:sp>
      </p:grpSp>
      <p:pic>
        <p:nvPicPr>
          <p:cNvPr id="12" name="Picture 1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07843" y="1233678"/>
            <a:ext cx="4381500" cy="4381500"/>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10</a:t>
            </a:fld>
            <a:endParaRPr lang="en-US" dirty="0"/>
          </a:p>
        </p:txBody>
      </p:sp>
    </p:spTree>
    <p:extLst>
      <p:ext uri="{BB962C8B-B14F-4D97-AF65-F5344CB8AC3E}">
        <p14:creationId xmlns:p14="http://schemas.microsoft.com/office/powerpoint/2010/main" val="35704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nodeType="clickEffect">
                                  <p:stCondLst>
                                    <p:cond delay="0"/>
                                  </p:stCondLst>
                                  <p:childTnLst>
                                    <p:animEffect transition="out" filter="fade">
                                      <p:cBhvr>
                                        <p:cTn id="16" dur="1000"/>
                                        <p:tgtEl>
                                          <p:spTgt spid="11"/>
                                        </p:tgtEl>
                                      </p:cBhvr>
                                    </p:animEffect>
                                    <p:anim calcmode="lin" valueType="num">
                                      <p:cBhvr>
                                        <p:cTn id="17" dur="1000"/>
                                        <p:tgtEl>
                                          <p:spTgt spid="11"/>
                                        </p:tgtEl>
                                        <p:attrNameLst>
                                          <p:attrName>ppt_x</p:attrName>
                                        </p:attrNameLst>
                                      </p:cBhvr>
                                      <p:tavLst>
                                        <p:tav tm="0">
                                          <p:val>
                                            <p:strVal val="ppt_x"/>
                                          </p:val>
                                        </p:tav>
                                        <p:tav tm="100000">
                                          <p:val>
                                            <p:strVal val="ppt_x"/>
                                          </p:val>
                                        </p:tav>
                                      </p:tavLst>
                                    </p:anim>
                                    <p:anim calcmode="lin" valueType="num">
                                      <p:cBhvr>
                                        <p:cTn id="18" dur="1000"/>
                                        <p:tgtEl>
                                          <p:spTgt spid="11"/>
                                        </p:tgtEl>
                                        <p:attrNameLst>
                                          <p:attrName>ppt_y</p:attrName>
                                        </p:attrNameLst>
                                      </p:cBhvr>
                                      <p:tavLst>
                                        <p:tav tm="0">
                                          <p:val>
                                            <p:strVal val="ppt_y"/>
                                          </p:val>
                                        </p:tav>
                                        <p:tav tm="100000">
                                          <p:val>
                                            <p:strVal val="ppt_y+.1"/>
                                          </p:val>
                                        </p:tav>
                                      </p:tavLst>
                                    </p:anim>
                                    <p:set>
                                      <p:cBhvr>
                                        <p:cTn id="19" dur="1" fill="hold">
                                          <p:stCondLst>
                                            <p:cond delay="999"/>
                                          </p:stCondLst>
                                        </p:cTn>
                                        <p:tgtEl>
                                          <p:spTgt spid="11"/>
                                        </p:tgtEl>
                                        <p:attrNameLst>
                                          <p:attrName>style.visibility</p:attrName>
                                        </p:attrNameLst>
                                      </p:cBhvr>
                                      <p:to>
                                        <p:strVal val="hidden"/>
                                      </p:to>
                                    </p:set>
                                  </p:childTnLst>
                                </p:cTn>
                              </p:par>
                              <p:par>
                                <p:cTn id="20" presetID="47" presetClass="exit" presetSubtype="0" fill="hold" nodeType="withEffect">
                                  <p:stCondLst>
                                    <p:cond delay="0"/>
                                  </p:stCondLst>
                                  <p:childTnLst>
                                    <p:animEffect transition="out" filter="fade">
                                      <p:cBhvr>
                                        <p:cTn id="21" dur="1000"/>
                                        <p:tgtEl>
                                          <p:spTgt spid="10"/>
                                        </p:tgtEl>
                                      </p:cBhvr>
                                    </p:animEffect>
                                    <p:anim calcmode="lin" valueType="num">
                                      <p:cBhvr>
                                        <p:cTn id="22" dur="1000"/>
                                        <p:tgtEl>
                                          <p:spTgt spid="10"/>
                                        </p:tgtEl>
                                        <p:attrNameLst>
                                          <p:attrName>ppt_x</p:attrName>
                                        </p:attrNameLst>
                                      </p:cBhvr>
                                      <p:tavLst>
                                        <p:tav tm="0">
                                          <p:val>
                                            <p:strVal val="ppt_x"/>
                                          </p:val>
                                        </p:tav>
                                        <p:tav tm="100000">
                                          <p:val>
                                            <p:strVal val="ppt_x"/>
                                          </p:val>
                                        </p:tav>
                                      </p:tavLst>
                                    </p:anim>
                                    <p:anim calcmode="lin" valueType="num">
                                      <p:cBhvr>
                                        <p:cTn id="23" dur="1000"/>
                                        <p:tgtEl>
                                          <p:spTgt spid="10"/>
                                        </p:tgtEl>
                                        <p:attrNameLst>
                                          <p:attrName>ppt_y</p:attrName>
                                        </p:attrNameLst>
                                      </p:cBhvr>
                                      <p:tavLst>
                                        <p:tav tm="0">
                                          <p:val>
                                            <p:strVal val="ppt_y"/>
                                          </p:val>
                                        </p:tav>
                                        <p:tav tm="100000">
                                          <p:val>
                                            <p:strVal val="ppt_y-.1"/>
                                          </p:val>
                                        </p:tav>
                                      </p:tavLst>
                                    </p:anim>
                                    <p:set>
                                      <p:cBhvr>
                                        <p:cTn id="24" dur="1" fill="hold">
                                          <p:stCondLst>
                                            <p:cond delay="999"/>
                                          </p:stCondLst>
                                        </p:cTn>
                                        <p:tgtEl>
                                          <p:spTgt spid="10"/>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Microsoft doing internally?</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Employees have options</a:t>
            </a:r>
          </a:p>
          <a:p>
            <a:pPr lvl="1"/>
            <a:r>
              <a:rPr lang="en-US" dirty="0" smtClean="0"/>
              <a:t>SharePoint Online Site</a:t>
            </a:r>
          </a:p>
          <a:p>
            <a:pPr lvl="1"/>
            <a:r>
              <a:rPr lang="en-US" dirty="0" smtClean="0"/>
              <a:t>Yammer Group</a:t>
            </a:r>
          </a:p>
          <a:p>
            <a:r>
              <a:rPr lang="en-US" dirty="0" smtClean="0"/>
              <a:t>Teams that rely on document management prefer </a:t>
            </a:r>
            <a:r>
              <a:rPr lang="en-US" dirty="0" smtClean="0">
                <a:solidFill>
                  <a:schemeClr val="tx2"/>
                </a:solidFill>
              </a:rPr>
              <a:t>SharePoint</a:t>
            </a:r>
            <a:r>
              <a:rPr lang="en-US" dirty="0" smtClean="0"/>
              <a:t> Sites</a:t>
            </a:r>
          </a:p>
          <a:p>
            <a:r>
              <a:rPr lang="en-US" dirty="0" smtClean="0"/>
              <a:t>Teams that are more focused on conversations lean towards Yammer</a:t>
            </a:r>
          </a:p>
          <a:p>
            <a:r>
              <a:rPr lang="en-US" dirty="0" smtClean="0"/>
              <a:t>Increasingly -&gt; Yammer feed inside SharePoint team site</a:t>
            </a:r>
          </a:p>
          <a:p>
            <a:r>
              <a:rPr lang="en-US" b="1" dirty="0" smtClean="0"/>
              <a:t>Community Sites</a:t>
            </a:r>
            <a:r>
              <a:rPr lang="en-US" dirty="0" smtClean="0"/>
              <a:t>: </a:t>
            </a:r>
            <a:r>
              <a:rPr lang="en-US" b="1" dirty="0" smtClean="0"/>
              <a:t>moderated support communities (HR, legal affairs)</a:t>
            </a:r>
            <a:endParaRPr lang="en-US" b="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11</a:t>
            </a:fld>
            <a:endParaRPr lang="en-US" dirty="0"/>
          </a:p>
        </p:txBody>
      </p:sp>
    </p:spTree>
    <p:extLst>
      <p:ext uri="{BB962C8B-B14F-4D97-AF65-F5344CB8AC3E}">
        <p14:creationId xmlns:p14="http://schemas.microsoft.com/office/powerpoint/2010/main" val="2273212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in the Community Site template?</a:t>
            </a:r>
            <a:endParaRPr lang="en-US" dirty="0"/>
          </a:p>
        </p:txBody>
      </p:sp>
      <p:sp>
        <p:nvSpPr>
          <p:cNvPr id="3" name="Content Placeholder 2"/>
          <p:cNvSpPr>
            <a:spLocks noGrp="1"/>
          </p:cNvSpPr>
          <p:nvPr>
            <p:ph idx="1"/>
          </p:nvPr>
        </p:nvSpPr>
        <p:spPr/>
        <p:txBody>
          <a:bodyPr/>
          <a:lstStyle/>
          <a:p>
            <a:r>
              <a:rPr lang="en-US" dirty="0" smtClean="0"/>
              <a:t>Discussion List</a:t>
            </a:r>
          </a:p>
          <a:p>
            <a:r>
              <a:rPr lang="en-US" dirty="0" smtClean="0"/>
              <a:t>Join Feature</a:t>
            </a:r>
          </a:p>
          <a:p>
            <a:r>
              <a:rPr lang="en-US" dirty="0" smtClean="0"/>
              <a:t>Categories</a:t>
            </a:r>
            <a:endParaRPr lang="en-US" dirty="0"/>
          </a:p>
          <a:p>
            <a:r>
              <a:rPr lang="en-US" dirty="0" smtClean="0"/>
              <a:t>Members</a:t>
            </a:r>
          </a:p>
          <a:p>
            <a:r>
              <a:rPr lang="en-US" dirty="0" smtClean="0"/>
              <a:t>About</a:t>
            </a:r>
          </a:p>
          <a:p>
            <a:r>
              <a:rPr lang="en-US" dirty="0" smtClean="0"/>
              <a:t>Reputation/Gamification</a:t>
            </a:r>
            <a:endParaRPr lang="en-US" dirty="0"/>
          </a:p>
          <a:p>
            <a:r>
              <a:rPr lang="en-US" dirty="0" smtClean="0"/>
              <a:t>Moderation</a:t>
            </a:r>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12</a:t>
            </a:fld>
            <a:endParaRPr lang="en-US" dirty="0"/>
          </a:p>
        </p:txBody>
      </p:sp>
    </p:spTree>
    <p:extLst>
      <p:ext uri="{BB962C8B-B14F-4D97-AF65-F5344CB8AC3E}">
        <p14:creationId xmlns:p14="http://schemas.microsoft.com/office/powerpoint/2010/main" val="21196598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List – the main event</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13</a:t>
            </a:fld>
            <a:endParaRPr lang="en-US" dirty="0"/>
          </a:p>
        </p:txBody>
      </p:sp>
    </p:spTree>
    <p:extLst>
      <p:ext uri="{BB962C8B-B14F-4D97-AF65-F5344CB8AC3E}">
        <p14:creationId xmlns:p14="http://schemas.microsoft.com/office/powerpoint/2010/main" val="17729898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case you forgot, here’s a Discussion List in SharePoint 2010</a:t>
            </a:r>
            <a:endParaRPr lang="en-US" dirty="0"/>
          </a:p>
        </p:txBody>
      </p:sp>
      <p:pic>
        <p:nvPicPr>
          <p:cNvPr id="4" name="Picture 2" descr="http://sharepoint2010hosting.asphostcentral.com/image.axd?picture=2010%2F10%2Fpic_discuss.jpg"/>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4368800" y="881703"/>
            <a:ext cx="6630398" cy="527779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AB73BC-B049-4115-A692-8D63A059BFB8}" type="slidenum">
              <a:rPr lang="en-US" smtClean="0"/>
              <a:pPr/>
              <a:t>14</a:t>
            </a:fld>
            <a:endParaRPr lang="en-US" dirty="0"/>
          </a:p>
        </p:txBody>
      </p:sp>
    </p:spTree>
    <p:extLst>
      <p:ext uri="{BB962C8B-B14F-4D97-AF65-F5344CB8AC3E}">
        <p14:creationId xmlns:p14="http://schemas.microsoft.com/office/powerpoint/2010/main" val="867047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8000" y="767038"/>
            <a:ext cx="11486009" cy="4915724"/>
          </a:xfrm>
          <a:prstGeom prst="rect">
            <a:avLst/>
          </a:prstGeom>
        </p:spPr>
      </p:pic>
      <p:sp>
        <p:nvSpPr>
          <p:cNvPr id="3" name="Line Callout 1 (Border and Accent Bar) 2"/>
          <p:cNvSpPr/>
          <p:nvPr/>
        </p:nvSpPr>
        <p:spPr>
          <a:xfrm>
            <a:off x="3670300" y="2793302"/>
            <a:ext cx="1727200" cy="1155700"/>
          </a:xfrm>
          <a:prstGeom prst="accentBorderCallout1">
            <a:avLst>
              <a:gd name="adj1" fmla="val 18750"/>
              <a:gd name="adj2" fmla="val -8333"/>
              <a:gd name="adj3" fmla="val -35852"/>
              <a:gd name="adj4" fmla="val -3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Built in views to look at different content</a:t>
            </a:r>
            <a:endParaRPr lang="en-US" dirty="0"/>
          </a:p>
        </p:txBody>
      </p:sp>
      <p:sp>
        <p:nvSpPr>
          <p:cNvPr id="4" name="Line Callout 1 (Border and Accent Bar) 3"/>
          <p:cNvSpPr/>
          <p:nvPr/>
        </p:nvSpPr>
        <p:spPr>
          <a:xfrm flipH="1">
            <a:off x="228600" y="4322764"/>
            <a:ext cx="1460500" cy="1155700"/>
          </a:xfrm>
          <a:prstGeom prst="accentBorderCallout1">
            <a:avLst>
              <a:gd name="adj1" fmla="val 18750"/>
              <a:gd name="adj2" fmla="val -8333"/>
              <a:gd name="adj3" fmla="val -61127"/>
              <a:gd name="adj4" fmla="val -289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Content “reputation”</a:t>
            </a:r>
            <a:endParaRPr lang="en-US" dirty="0"/>
          </a:p>
        </p:txBody>
      </p:sp>
      <p:sp>
        <p:nvSpPr>
          <p:cNvPr id="5" name="Line Callout 1 (Border and Accent Bar) 4"/>
          <p:cNvSpPr/>
          <p:nvPr/>
        </p:nvSpPr>
        <p:spPr>
          <a:xfrm>
            <a:off x="10033000" y="1260975"/>
            <a:ext cx="1562100" cy="1155700"/>
          </a:xfrm>
          <a:prstGeom prst="accentBorderCallout1">
            <a:avLst>
              <a:gd name="adj1" fmla="val 18750"/>
              <a:gd name="adj2" fmla="val -8333"/>
              <a:gd name="adj3" fmla="val 56996"/>
              <a:gd name="adj4" fmla="val -42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Become a member by joining</a:t>
            </a:r>
            <a:endParaRPr lang="en-US" dirty="0"/>
          </a:p>
        </p:txBody>
      </p:sp>
      <p:sp>
        <p:nvSpPr>
          <p:cNvPr id="6" name="Line Callout 1 (Border and Accent Bar) 5"/>
          <p:cNvSpPr/>
          <p:nvPr/>
        </p:nvSpPr>
        <p:spPr>
          <a:xfrm>
            <a:off x="10287000" y="2793302"/>
            <a:ext cx="1562100" cy="1155700"/>
          </a:xfrm>
          <a:prstGeom prst="accentBorderCallout1">
            <a:avLst>
              <a:gd name="adj1" fmla="val 18750"/>
              <a:gd name="adj2" fmla="val -8333"/>
              <a:gd name="adj3" fmla="val 26226"/>
              <a:gd name="adj4" fmla="val -3914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Easily monitor “health”</a:t>
            </a:r>
            <a:endParaRPr lang="en-US" dirty="0"/>
          </a:p>
        </p:txBody>
      </p:sp>
      <p:sp>
        <p:nvSpPr>
          <p:cNvPr id="7" name="Line Callout 1 (Border and Accent Bar) 6"/>
          <p:cNvSpPr/>
          <p:nvPr/>
        </p:nvSpPr>
        <p:spPr>
          <a:xfrm>
            <a:off x="10287000" y="4448178"/>
            <a:ext cx="1562100" cy="1155700"/>
          </a:xfrm>
          <a:prstGeom prst="accentBorderCallout1">
            <a:avLst>
              <a:gd name="adj1" fmla="val 18750"/>
              <a:gd name="adj2" fmla="val -8333"/>
              <a:gd name="adj3" fmla="val 29523"/>
              <a:gd name="adj4" fmla="val -4808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See who is engaged</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smtClean="0"/>
              <a:pPr/>
              <a:t>15</a:t>
            </a:fld>
            <a:endParaRPr lang="en-US" dirty="0"/>
          </a:p>
        </p:txBody>
      </p:sp>
    </p:spTree>
    <p:extLst>
      <p:ext uri="{BB962C8B-B14F-4D97-AF65-F5344CB8AC3E}">
        <p14:creationId xmlns:p14="http://schemas.microsoft.com/office/powerpoint/2010/main" val="2213465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you get in the Community Site template?</a:t>
            </a:r>
            <a:endParaRPr lang="en-US" dirty="0"/>
          </a:p>
        </p:txBody>
      </p:sp>
      <p:pic>
        <p:nvPicPr>
          <p:cNvPr id="6" name="Content Placeholder 5"/>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963626" y="139701"/>
            <a:ext cx="6983774" cy="3782650"/>
          </a:xfrm>
          <a:prstGeom prst="rect">
            <a:avLst/>
          </a:prstGeom>
        </p:spPr>
      </p:pic>
      <p:pic>
        <p:nvPicPr>
          <p:cNvPr id="7" name="Picture 6"/>
          <p:cNvPicPr>
            <a:picLocks noChangeAspect="1"/>
          </p:cNvPicPr>
          <p:nvPr/>
        </p:nvPicPr>
        <p:blipFill>
          <a:blip r:embed="rId4"/>
          <a:stretch>
            <a:fillRect/>
          </a:stretch>
        </p:blipFill>
        <p:spPr>
          <a:xfrm>
            <a:off x="4164352" y="3706900"/>
            <a:ext cx="7000460" cy="1802220"/>
          </a:xfrm>
          <a:prstGeom prst="rect">
            <a:avLst/>
          </a:prstGeom>
        </p:spPr>
      </p:pic>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126252" y="5054786"/>
            <a:ext cx="2985748" cy="1454734"/>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16</a:t>
            </a:fld>
            <a:endParaRPr lang="en-US" dirty="0"/>
          </a:p>
        </p:txBody>
      </p:sp>
    </p:spTree>
    <p:extLst>
      <p:ext uri="{BB962C8B-B14F-4D97-AF65-F5344CB8AC3E}">
        <p14:creationId xmlns:p14="http://schemas.microsoft.com/office/powerpoint/2010/main" val="3545849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What’s not in the template (at least not by default)?</a:t>
            </a:r>
            <a:endParaRPr lang="en-US" dirty="0"/>
          </a:p>
        </p:txBody>
      </p:sp>
      <p:pic>
        <p:nvPicPr>
          <p:cNvPr id="8" name="Content Placeholder 7"/>
          <p:cNvPicPr>
            <a:picLocks noGrp="1" noChangeAspect="1"/>
          </p:cNvPicPr>
          <p:nvPr>
            <p:ph idx="1"/>
          </p:nvPr>
        </p:nvPicPr>
        <p:blipFill>
          <a:blip r:embed="rId3"/>
          <a:stretch>
            <a:fillRect/>
          </a:stretch>
        </p:blipFill>
        <p:spPr>
          <a:xfrm>
            <a:off x="6756400" y="2081313"/>
            <a:ext cx="1822385" cy="1788948"/>
          </a:xfrm>
          <a:prstGeom prst="rect">
            <a:avLst/>
          </a:prstGeom>
        </p:spPr>
      </p:pic>
      <p:sp>
        <p:nvSpPr>
          <p:cNvPr id="9" name="TextBox 8"/>
          <p:cNvSpPr txBox="1"/>
          <p:nvPr/>
        </p:nvSpPr>
        <p:spPr>
          <a:xfrm>
            <a:off x="6057900" y="3870261"/>
            <a:ext cx="3238500" cy="584775"/>
          </a:xfrm>
          <a:prstGeom prst="rect">
            <a:avLst/>
          </a:prstGeom>
          <a:noFill/>
        </p:spPr>
        <p:txBody>
          <a:bodyPr wrap="square" rtlCol="0">
            <a:spAutoFit/>
          </a:bodyPr>
          <a:lstStyle/>
          <a:p>
            <a:r>
              <a:rPr lang="en-US" sz="3200" dirty="0" smtClean="0"/>
              <a:t>Document Library</a:t>
            </a:r>
            <a:endParaRPr lang="en-US" sz="3200"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202839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Create and Join</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12812462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 a new Community Site</a:t>
            </a:r>
            <a:endParaRPr lang="en-US" dirty="0"/>
          </a:p>
        </p:txBody>
      </p:sp>
      <p:sp>
        <p:nvSpPr>
          <p:cNvPr id="3" name="Content Placeholder 2"/>
          <p:cNvSpPr>
            <a:spLocks noGrp="1"/>
          </p:cNvSpPr>
          <p:nvPr>
            <p:ph idx="1"/>
          </p:nvPr>
        </p:nvSpPr>
        <p:spPr/>
        <p:txBody>
          <a:bodyPr>
            <a:normAutofit lnSpcReduction="10000"/>
          </a:bodyPr>
          <a:lstStyle/>
          <a:p>
            <a:r>
              <a:rPr lang="en-US" dirty="0" smtClean="0"/>
              <a:t>New site collection or sub-site?</a:t>
            </a:r>
          </a:p>
          <a:p>
            <a:pPr lvl="1"/>
            <a:r>
              <a:rPr lang="en-US" dirty="0" smtClean="0"/>
              <a:t>Microsoft recommends new site collection because</a:t>
            </a:r>
          </a:p>
          <a:p>
            <a:pPr lvl="2"/>
            <a:r>
              <a:rPr lang="en-US" dirty="0" smtClean="0"/>
              <a:t>You never know which communities will take off and separate site collections are more scalable</a:t>
            </a:r>
          </a:p>
          <a:p>
            <a:pPr lvl="2"/>
            <a:r>
              <a:rPr lang="en-US" dirty="0" smtClean="0"/>
              <a:t>Some features only work if your community site is a separate site collection –  </a:t>
            </a:r>
            <a:r>
              <a:rPr lang="en-US" dirty="0" err="1" smtClean="0"/>
              <a:t>e.g.“auto</a:t>
            </a:r>
            <a:r>
              <a:rPr lang="en-US" dirty="0" smtClean="0"/>
              <a:t>-approval”</a:t>
            </a:r>
          </a:p>
          <a:p>
            <a:r>
              <a:rPr lang="en-US" dirty="0" smtClean="0"/>
              <a:t>But, you don’t have to – the Community Site template is available as a sub-site template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19</a:t>
            </a:fld>
            <a:endParaRPr lang="en-US" dirty="0"/>
          </a:p>
        </p:txBody>
      </p:sp>
    </p:spTree>
    <p:extLst>
      <p:ext uri="{BB962C8B-B14F-4D97-AF65-F5344CB8AC3E}">
        <p14:creationId xmlns:p14="http://schemas.microsoft.com/office/powerpoint/2010/main" val="131469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4508500" y="602068"/>
            <a:ext cx="6891098" cy="1269708"/>
            <a:chOff x="2598050" y="1795344"/>
            <a:chExt cx="6891098" cy="1269708"/>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98050" y="1795344"/>
              <a:ext cx="1269708" cy="1269708"/>
            </a:xfrm>
            <a:prstGeom prst="rect">
              <a:avLst/>
            </a:prstGeom>
          </p:spPr>
        </p:pic>
        <p:sp>
          <p:nvSpPr>
            <p:cNvPr id="4" name="TextBox 3"/>
            <p:cNvSpPr txBox="1"/>
            <p:nvPr/>
          </p:nvSpPr>
          <p:spPr>
            <a:xfrm>
              <a:off x="4726648" y="2059784"/>
              <a:ext cx="4762500" cy="584775"/>
            </a:xfrm>
            <a:prstGeom prst="rect">
              <a:avLst/>
            </a:prstGeom>
            <a:noFill/>
          </p:spPr>
          <p:txBody>
            <a:bodyPr wrap="square" rtlCol="0">
              <a:spAutoFit/>
            </a:bodyPr>
            <a:lstStyle/>
            <a:p>
              <a:pPr algn="ctr"/>
              <a:r>
                <a:rPr lang="en-US" sz="3200" dirty="0" smtClean="0"/>
                <a:t>Moderated Support Forum</a:t>
              </a:r>
              <a:endParaRPr lang="en-US" sz="3200" dirty="0"/>
            </a:p>
          </p:txBody>
        </p:sp>
      </p:grpSp>
      <p:grpSp>
        <p:nvGrpSpPr>
          <p:cNvPr id="10" name="Group 9"/>
          <p:cNvGrpSpPr/>
          <p:nvPr/>
        </p:nvGrpSpPr>
        <p:grpSpPr>
          <a:xfrm>
            <a:off x="3935138" y="1954996"/>
            <a:ext cx="7796908" cy="1469432"/>
            <a:chOff x="-1158777" y="3055143"/>
            <a:chExt cx="7796908" cy="1469432"/>
          </a:xfrm>
        </p:grpSpPr>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58777" y="3055143"/>
              <a:ext cx="2575785" cy="1469432"/>
            </a:xfrm>
            <a:prstGeom prst="rect">
              <a:avLst/>
            </a:prstGeom>
          </p:spPr>
        </p:pic>
        <p:sp>
          <p:nvSpPr>
            <p:cNvPr id="6" name="TextBox 5"/>
            <p:cNvSpPr txBox="1"/>
            <p:nvPr/>
          </p:nvSpPr>
          <p:spPr>
            <a:xfrm>
              <a:off x="1210735" y="3242325"/>
              <a:ext cx="5427396" cy="1077218"/>
            </a:xfrm>
            <a:prstGeom prst="rect">
              <a:avLst/>
            </a:prstGeom>
            <a:noFill/>
          </p:spPr>
          <p:txBody>
            <a:bodyPr wrap="square" rtlCol="0">
              <a:spAutoFit/>
            </a:bodyPr>
            <a:lstStyle/>
            <a:p>
              <a:pPr algn="ctr"/>
              <a:r>
                <a:rPr lang="en-US" sz="3200" dirty="0" smtClean="0"/>
                <a:t>“Crowd-sourced” Knowledge Exchange</a:t>
              </a:r>
              <a:endParaRPr lang="en-US" sz="3200" dirty="0"/>
            </a:p>
          </p:txBody>
        </p:sp>
      </p:grpSp>
      <p:sp>
        <p:nvSpPr>
          <p:cNvPr id="13" name="Title 12"/>
          <p:cNvSpPr>
            <a:spLocks noGrp="1"/>
          </p:cNvSpPr>
          <p:nvPr>
            <p:ph type="title"/>
          </p:nvPr>
        </p:nvSpPr>
        <p:spPr/>
        <p:txBody>
          <a:bodyPr/>
          <a:lstStyle/>
          <a:p>
            <a:r>
              <a:rPr lang="en-US" dirty="0" smtClean="0"/>
              <a:t>Examples of business scenarios enabled with Community Sites</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pPr/>
              <a:t>2</a:t>
            </a:fld>
            <a:endParaRPr lang="en-US" dirty="0"/>
          </a:p>
        </p:txBody>
      </p:sp>
      <p:grpSp>
        <p:nvGrpSpPr>
          <p:cNvPr id="8" name="Group 7"/>
          <p:cNvGrpSpPr/>
          <p:nvPr/>
        </p:nvGrpSpPr>
        <p:grpSpPr>
          <a:xfrm>
            <a:off x="4639565" y="3602120"/>
            <a:ext cx="7003581" cy="1321247"/>
            <a:chOff x="4969765" y="4765228"/>
            <a:chExt cx="7003581" cy="1321247"/>
          </a:xfrm>
        </p:grpSpPr>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69765" y="4765228"/>
              <a:ext cx="881261" cy="1321247"/>
            </a:xfrm>
            <a:prstGeom prst="rect">
              <a:avLst/>
            </a:prstGeom>
          </p:spPr>
        </p:pic>
        <p:sp>
          <p:nvSpPr>
            <p:cNvPr id="11" name="TextBox 10"/>
            <p:cNvSpPr txBox="1"/>
            <p:nvPr/>
          </p:nvSpPr>
          <p:spPr>
            <a:xfrm>
              <a:off x="6545950" y="4933292"/>
              <a:ext cx="5427396" cy="1077218"/>
            </a:xfrm>
            <a:prstGeom prst="rect">
              <a:avLst/>
            </a:prstGeom>
            <a:noFill/>
          </p:spPr>
          <p:txBody>
            <a:bodyPr wrap="square" rtlCol="0">
              <a:spAutoFit/>
            </a:bodyPr>
            <a:lstStyle/>
            <a:p>
              <a:pPr algn="ctr"/>
              <a:r>
                <a:rPr lang="en-US" sz="3200" dirty="0" smtClean="0"/>
                <a:t>“New Starters” or Interns Community</a:t>
              </a:r>
              <a:endParaRPr lang="en-US" sz="3200" dirty="0"/>
            </a:p>
          </p:txBody>
        </p:sp>
      </p:grpSp>
      <p:grpSp>
        <p:nvGrpSpPr>
          <p:cNvPr id="15" name="Group 14"/>
          <p:cNvGrpSpPr/>
          <p:nvPr/>
        </p:nvGrpSpPr>
        <p:grpSpPr>
          <a:xfrm>
            <a:off x="4313673" y="5107224"/>
            <a:ext cx="7227873" cy="1445601"/>
            <a:chOff x="4313673" y="5107224"/>
            <a:chExt cx="7227873" cy="1445601"/>
          </a:xfrm>
        </p:grpSpPr>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13673" y="5107224"/>
              <a:ext cx="1659362" cy="1445601"/>
            </a:xfrm>
            <a:prstGeom prst="rect">
              <a:avLst/>
            </a:prstGeom>
          </p:spPr>
        </p:pic>
        <p:sp>
          <p:nvSpPr>
            <p:cNvPr id="14" name="TextBox 13"/>
            <p:cNvSpPr txBox="1"/>
            <p:nvPr/>
          </p:nvSpPr>
          <p:spPr>
            <a:xfrm>
              <a:off x="6114150" y="5537636"/>
              <a:ext cx="5427396" cy="584775"/>
            </a:xfrm>
            <a:prstGeom prst="rect">
              <a:avLst/>
            </a:prstGeom>
            <a:noFill/>
          </p:spPr>
          <p:txBody>
            <a:bodyPr wrap="square" rtlCol="0">
              <a:spAutoFit/>
            </a:bodyPr>
            <a:lstStyle/>
            <a:p>
              <a:pPr algn="ctr"/>
              <a:r>
                <a:rPr lang="en-US" sz="3200" dirty="0" smtClean="0"/>
                <a:t>Customer Community</a:t>
              </a:r>
              <a:endParaRPr lang="en-US" sz="3200" dirty="0"/>
            </a:p>
          </p:txBody>
        </p:sp>
      </p:grpSp>
    </p:spTree>
    <p:extLst>
      <p:ext uri="{BB962C8B-B14F-4D97-AF65-F5344CB8AC3E}">
        <p14:creationId xmlns:p14="http://schemas.microsoft.com/office/powerpoint/2010/main" val="421999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Settings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05238" y="603148"/>
            <a:ext cx="7315200" cy="3432378"/>
          </a:xfrm>
          <a:prstGeom prst="rect">
            <a:avLst/>
          </a:prstGeom>
        </p:spPr>
      </p:pic>
      <p:sp>
        <p:nvSpPr>
          <p:cNvPr id="5" name="TextBox 4"/>
          <p:cNvSpPr txBox="1"/>
          <p:nvPr/>
        </p:nvSpPr>
        <p:spPr>
          <a:xfrm>
            <a:off x="3625057" y="4035526"/>
            <a:ext cx="7675562" cy="2677656"/>
          </a:xfrm>
          <a:prstGeom prst="rect">
            <a:avLst/>
          </a:prstGeom>
          <a:noFill/>
        </p:spPr>
        <p:txBody>
          <a:bodyPr wrap="square" rtlCol="0">
            <a:spAutoFit/>
          </a:bodyPr>
          <a:lstStyle/>
          <a:p>
            <a:r>
              <a:rPr lang="en-US" sz="2800" dirty="0" smtClean="0"/>
              <a:t>Auto-approval: </a:t>
            </a:r>
          </a:p>
          <a:p>
            <a:pPr marL="457200" indent="-457200">
              <a:buFont typeface="Arial" panose="020B0604020202020204" pitchFamily="34" charset="0"/>
              <a:buChar char="•"/>
            </a:pPr>
            <a:r>
              <a:rPr lang="en-US" sz="2800" dirty="0" smtClean="0"/>
              <a:t>When a user joins, they are automatically moved from the Visitors to the Members group – and they automatically FOLLOW the site.</a:t>
            </a:r>
          </a:p>
          <a:p>
            <a:pPr marL="457200" indent="-457200">
              <a:buFont typeface="Arial" panose="020B0604020202020204" pitchFamily="34" charset="0"/>
              <a:buChar char="•"/>
            </a:pPr>
            <a:r>
              <a:rPr lang="en-US" sz="2800" dirty="0" smtClean="0"/>
              <a:t>It’s OK to lurk. </a:t>
            </a:r>
            <a:r>
              <a:rPr lang="en-US" sz="2800" dirty="0" smtClean="0">
                <a:sym typeface="Wingdings" panose="05000000000000000000" pitchFamily="2" charset="2"/>
              </a:rPr>
              <a:t></a:t>
            </a:r>
          </a:p>
          <a:p>
            <a:pPr marL="457200" indent="-457200">
              <a:buFont typeface="Arial" panose="020B0604020202020204" pitchFamily="34" charset="0"/>
              <a:buChar char="•"/>
            </a:pPr>
            <a:r>
              <a:rPr lang="en-US" sz="2800" dirty="0" smtClean="0">
                <a:sym typeface="Wingdings" panose="05000000000000000000" pitchFamily="2" charset="2"/>
              </a:rPr>
              <a:t>Share with READ if you enable auto-approval.</a:t>
            </a:r>
            <a:endParaRPr lang="en-US" sz="2800" dirty="0" smtClean="0"/>
          </a:p>
        </p:txBody>
      </p:sp>
      <p:sp>
        <p:nvSpPr>
          <p:cNvPr id="3" name="TextBox 2"/>
          <p:cNvSpPr txBox="1"/>
          <p:nvPr/>
        </p:nvSpPr>
        <p:spPr>
          <a:xfrm>
            <a:off x="8763000" y="2624328"/>
            <a:ext cx="3136900" cy="923330"/>
          </a:xfrm>
          <a:prstGeom prst="rect">
            <a:avLst/>
          </a:prstGeom>
          <a:noFill/>
        </p:spPr>
        <p:txBody>
          <a:bodyPr wrap="square" rtlCol="0">
            <a:spAutoFit/>
          </a:bodyPr>
          <a:lstStyle/>
          <a:p>
            <a:r>
              <a:rPr lang="en-US" dirty="0" smtClean="0"/>
              <a:t>Only available if your community is an independent site collection</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20</a:t>
            </a:fld>
            <a:endParaRPr lang="en-US" dirty="0"/>
          </a:p>
        </p:txBody>
      </p:sp>
    </p:spTree>
    <p:extLst>
      <p:ext uri="{BB962C8B-B14F-4D97-AF65-F5344CB8AC3E}">
        <p14:creationId xmlns:p14="http://schemas.microsoft.com/office/powerpoint/2010/main" val="824446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does it mean to JOIN a community?</a:t>
            </a:r>
            <a:endParaRPr lang="en-US" dirty="0"/>
          </a:p>
        </p:txBody>
      </p:sp>
      <p:sp>
        <p:nvSpPr>
          <p:cNvPr id="3" name="Content Placeholder 2"/>
          <p:cNvSpPr>
            <a:spLocks noGrp="1"/>
          </p:cNvSpPr>
          <p:nvPr>
            <p:ph idx="1"/>
          </p:nvPr>
        </p:nvSpPr>
        <p:spPr>
          <a:xfrm>
            <a:off x="3869268" y="864108"/>
            <a:ext cx="7636932" cy="5120640"/>
          </a:xfrm>
        </p:spPr>
        <p:txBody>
          <a:bodyPr/>
          <a:lstStyle/>
          <a:p>
            <a:r>
              <a:rPr lang="en-US" dirty="0" smtClean="0"/>
              <a:t>In unique site collections with auto-approval, you get moved from Visitors to Members security group.</a:t>
            </a:r>
          </a:p>
          <a:p>
            <a:r>
              <a:rPr lang="en-US" dirty="0" smtClean="0"/>
              <a:t>In sub-sites or unique site collections, you are now FOLLOWing the site.</a:t>
            </a:r>
          </a:p>
          <a:p>
            <a:r>
              <a:rPr lang="en-US" dirty="0" smtClean="0"/>
              <a:t>Your name and reputation appear in the </a:t>
            </a:r>
            <a:r>
              <a:rPr lang="en-US" b="1" dirty="0" smtClean="0"/>
              <a:t>Members view</a:t>
            </a:r>
            <a:r>
              <a:rPr lang="en-US" dirty="0" smtClean="0"/>
              <a:t>.</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21</a:t>
            </a:fld>
            <a:endParaRPr lang="en-US" dirty="0"/>
          </a:p>
        </p:txBody>
      </p:sp>
    </p:spTree>
    <p:extLst>
      <p:ext uri="{BB962C8B-B14F-4D97-AF65-F5344CB8AC3E}">
        <p14:creationId xmlns:p14="http://schemas.microsoft.com/office/powerpoint/2010/main" val="268557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4300" y="639056"/>
            <a:ext cx="11970194" cy="5458009"/>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pPr/>
              <a:t>22</a:t>
            </a:fld>
            <a:endParaRPr lang="en-US" dirty="0"/>
          </a:p>
        </p:txBody>
      </p:sp>
    </p:spTree>
    <p:extLst>
      <p:ext uri="{BB962C8B-B14F-4D97-AF65-F5344CB8AC3E}">
        <p14:creationId xmlns:p14="http://schemas.microsoft.com/office/powerpoint/2010/main" val="3399634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additional ways a Community Site template is different from a Team Site template</a:t>
            </a:r>
            <a:endParaRPr lang="en-US" dirty="0"/>
          </a:p>
        </p:txBody>
      </p:sp>
      <p:sp>
        <p:nvSpPr>
          <p:cNvPr id="3" name="Content Placeholder 2"/>
          <p:cNvSpPr>
            <a:spLocks noGrp="1"/>
          </p:cNvSpPr>
          <p:nvPr>
            <p:ph idx="1"/>
          </p:nvPr>
        </p:nvSpPr>
        <p:spPr>
          <a:xfrm>
            <a:off x="3869268" y="864108"/>
            <a:ext cx="6722532" cy="5120640"/>
          </a:xfrm>
        </p:spPr>
        <p:txBody>
          <a:bodyPr>
            <a:normAutofit lnSpcReduction="10000"/>
          </a:bodyPr>
          <a:lstStyle/>
          <a:p>
            <a:r>
              <a:rPr lang="en-US" dirty="0" smtClean="0"/>
              <a:t>Default permissions for Members group is CONTRIBUTE (not EDIT)</a:t>
            </a:r>
          </a:p>
          <a:p>
            <a:r>
              <a:rPr lang="en-US" dirty="0" smtClean="0"/>
              <a:t>Sites created with the Community Site template automatically appear in the </a:t>
            </a:r>
            <a:r>
              <a:rPr lang="en-US" b="1" dirty="0" smtClean="0"/>
              <a:t>Community Portal </a:t>
            </a:r>
            <a:r>
              <a:rPr lang="en-US" dirty="0" smtClean="0"/>
              <a:t>(which is security trimmed)</a:t>
            </a:r>
          </a:p>
          <a:p>
            <a:r>
              <a:rPr lang="en-US" dirty="0" smtClean="0"/>
              <a:t>New security group: Moderators</a:t>
            </a:r>
          </a:p>
          <a:p>
            <a:r>
              <a:rPr lang="en-US" dirty="0" smtClean="0"/>
              <a:t>Oops – another type of Member</a:t>
            </a:r>
          </a:p>
        </p:txBody>
      </p:sp>
      <p:pic>
        <p:nvPicPr>
          <p:cNvPr id="4" name="Picture 3"/>
          <p:cNvPicPr>
            <a:picLocks noChangeAspect="1"/>
          </p:cNvPicPr>
          <p:nvPr/>
        </p:nvPicPr>
        <p:blipFill>
          <a:blip r:embed="rId3"/>
          <a:stretch>
            <a:fillRect/>
          </a:stretch>
        </p:blipFill>
        <p:spPr>
          <a:xfrm>
            <a:off x="10144310" y="2594066"/>
            <a:ext cx="1476190" cy="1466667"/>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23</a:t>
            </a:fld>
            <a:endParaRPr lang="en-US" dirty="0"/>
          </a:p>
        </p:txBody>
      </p:sp>
    </p:spTree>
    <p:extLst>
      <p:ext uri="{BB962C8B-B14F-4D97-AF65-F5344CB8AC3E}">
        <p14:creationId xmlns:p14="http://schemas.microsoft.com/office/powerpoint/2010/main" val="1278907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best practice</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186238" y="757237"/>
            <a:ext cx="3657600" cy="2438400"/>
          </a:xfrm>
        </p:spPr>
      </p:pic>
      <p:sp>
        <p:nvSpPr>
          <p:cNvPr id="5" name="Rectangle 4"/>
          <p:cNvSpPr/>
          <p:nvPr/>
        </p:nvSpPr>
        <p:spPr>
          <a:xfrm>
            <a:off x="7843838" y="762000"/>
            <a:ext cx="3776662" cy="2441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Configure first</a:t>
            </a:r>
            <a:endParaRPr lang="en-US" sz="4000" dirty="0"/>
          </a:p>
        </p:txBody>
      </p:sp>
      <p:sp>
        <p:nvSpPr>
          <p:cNvPr id="6" name="Rectangle 5"/>
          <p:cNvSpPr/>
          <p:nvPr/>
        </p:nvSpPr>
        <p:spPr>
          <a:xfrm>
            <a:off x="4067176" y="3644900"/>
            <a:ext cx="3776662" cy="2438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t>Then, invite users</a:t>
            </a:r>
            <a:endParaRPr lang="en-US" sz="4000" dirty="0"/>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008938" y="3644900"/>
            <a:ext cx="3452664" cy="2525495"/>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24</a:t>
            </a:fld>
            <a:endParaRPr lang="en-US" dirty="0"/>
          </a:p>
        </p:txBody>
      </p:sp>
    </p:spTree>
    <p:extLst>
      <p:ext uri="{BB962C8B-B14F-4D97-AF65-F5344CB8AC3E}">
        <p14:creationId xmlns:p14="http://schemas.microsoft.com/office/powerpoint/2010/main" val="3043473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create Communities as sub-sites …</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Consider whether they are private or public.</a:t>
            </a:r>
          </a:p>
          <a:p>
            <a:pPr lvl="1"/>
            <a:r>
              <a:rPr lang="en-US" dirty="0" smtClean="0"/>
              <a:t>If public, Share with EVERYONE as Members.  That way, anyone can post.</a:t>
            </a:r>
          </a:p>
          <a:p>
            <a:pPr lvl="1"/>
            <a:r>
              <a:rPr lang="en-US" dirty="0" smtClean="0"/>
              <a:t>If private, Share with the appropriate people as Members so that they can post.</a:t>
            </a:r>
          </a:p>
          <a:p>
            <a:r>
              <a:rPr lang="en-US" dirty="0" smtClean="0"/>
              <a:t>Auto-approval doesn’t work, so if you want membership to have an approval process, you will need to enable that on the Discussion List.</a:t>
            </a:r>
          </a:p>
          <a:p>
            <a:r>
              <a:rPr lang="en-US" dirty="0" smtClean="0"/>
              <a:t>Members security group does not equal Members list.</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25</a:t>
            </a:fld>
            <a:endParaRPr lang="en-US" dirty="0"/>
          </a:p>
        </p:txBody>
      </p:sp>
    </p:spTree>
    <p:extLst>
      <p:ext uri="{BB962C8B-B14F-4D97-AF65-F5344CB8AC3E}">
        <p14:creationId xmlns:p14="http://schemas.microsoft.com/office/powerpoint/2010/main" val="237366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26</a:t>
            </a:fld>
            <a:endParaRPr lang="en-US" dirty="0"/>
          </a:p>
        </p:txBody>
      </p:sp>
    </p:spTree>
    <p:extLst>
      <p:ext uri="{BB962C8B-B14F-4D97-AF65-F5344CB8AC3E}">
        <p14:creationId xmlns:p14="http://schemas.microsoft.com/office/powerpoint/2010/main" val="88760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Posting is easy – no training required </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27</a:t>
            </a:fld>
            <a:endParaRPr lang="en-US" dirty="0"/>
          </a:p>
        </p:txBody>
      </p:sp>
      <p:sp>
        <p:nvSpPr>
          <p:cNvPr id="5" name="TextBox 4"/>
          <p:cNvSpPr txBox="1"/>
          <p:nvPr/>
        </p:nvSpPr>
        <p:spPr>
          <a:xfrm>
            <a:off x="252919" y="4229100"/>
            <a:ext cx="2947482" cy="1754326"/>
          </a:xfrm>
          <a:prstGeom prst="rect">
            <a:avLst/>
          </a:prstGeom>
          <a:noFill/>
        </p:spPr>
        <p:txBody>
          <a:bodyPr wrap="square" rtlCol="0">
            <a:spAutoFit/>
          </a:bodyPr>
          <a:lstStyle/>
          <a:p>
            <a:pPr defTabSz="914400">
              <a:lnSpc>
                <a:spcPct val="90000"/>
              </a:lnSpc>
              <a:spcBef>
                <a:spcPct val="0"/>
              </a:spcBef>
            </a:pPr>
            <a:r>
              <a:rPr lang="en-US" sz="2400" spc="-60" dirty="0">
                <a:solidFill>
                  <a:srgbClr val="FFFFFF"/>
                </a:solidFill>
                <a:latin typeface="+mj-lt"/>
                <a:ea typeface="+mj-ea"/>
                <a:cs typeface="+mj-cs"/>
              </a:rPr>
              <a:t>… except for new concepts like #Hashtags and @Mentions if these are new to your users</a:t>
            </a:r>
          </a:p>
        </p:txBody>
      </p:sp>
      <p:pic>
        <p:nvPicPr>
          <p:cNvPr id="8" name="Content Placeholder 7"/>
          <p:cNvPicPr>
            <a:picLocks noGrp="1" noChangeAspect="1"/>
          </p:cNvPicPr>
          <p:nvPr>
            <p:ph idx="1"/>
          </p:nvPr>
        </p:nvPicPr>
        <p:blipFill>
          <a:blip r:embed="rId2"/>
          <a:stretch>
            <a:fillRect/>
          </a:stretch>
        </p:blipFill>
        <p:spPr>
          <a:xfrm>
            <a:off x="4007290" y="1348047"/>
            <a:ext cx="7038095" cy="4152381"/>
          </a:xfrm>
          <a:prstGeom prst="rect">
            <a:avLst/>
          </a:prstGeom>
        </p:spPr>
      </p:pic>
      <p:pic>
        <p:nvPicPr>
          <p:cNvPr id="9" name="Picture 8"/>
          <p:cNvPicPr>
            <a:picLocks noChangeAspect="1"/>
          </p:cNvPicPr>
          <p:nvPr/>
        </p:nvPicPr>
        <p:blipFill>
          <a:blip r:embed="rId3"/>
          <a:stretch>
            <a:fillRect/>
          </a:stretch>
        </p:blipFill>
        <p:spPr>
          <a:xfrm>
            <a:off x="4202685" y="1348047"/>
            <a:ext cx="6647303" cy="4167480"/>
          </a:xfrm>
          <a:prstGeom prst="rect">
            <a:avLst/>
          </a:prstGeom>
        </p:spPr>
      </p:pic>
      <p:pic>
        <p:nvPicPr>
          <p:cNvPr id="10" name="Picture 9"/>
          <p:cNvPicPr>
            <a:picLocks noChangeAspect="1"/>
          </p:cNvPicPr>
          <p:nvPr/>
        </p:nvPicPr>
        <p:blipFill>
          <a:blip r:embed="rId4"/>
          <a:stretch>
            <a:fillRect/>
          </a:stretch>
        </p:blipFill>
        <p:spPr>
          <a:xfrm>
            <a:off x="4628226" y="1876618"/>
            <a:ext cx="5466667" cy="3095238"/>
          </a:xfrm>
          <a:prstGeom prst="rect">
            <a:avLst/>
          </a:prstGeom>
        </p:spPr>
      </p:pic>
    </p:spTree>
    <p:extLst>
      <p:ext uri="{BB962C8B-B14F-4D97-AF65-F5344CB8AC3E}">
        <p14:creationId xmlns:p14="http://schemas.microsoft.com/office/powerpoint/2010/main" val="2783344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xit" presetSubtype="0" fill="hold"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xit" presetSubtype="0" fill="hold" nodeType="withEffect">
                                  <p:stCondLst>
                                    <p:cond delay="0"/>
                                  </p:stCondLst>
                                  <p:childTnLst>
                                    <p:animEffect transition="out" filter="fade">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 focus the conversation</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28</a:t>
            </a:fld>
            <a:endParaRPr lang="en-US" dirty="0"/>
          </a:p>
        </p:txBody>
      </p:sp>
    </p:spTree>
    <p:extLst>
      <p:ext uri="{BB962C8B-B14F-4D97-AF65-F5344CB8AC3E}">
        <p14:creationId xmlns:p14="http://schemas.microsoft.com/office/powerpoint/2010/main" val="19305467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Categories</a:t>
            </a:r>
            <a:endParaRPr lang="en-US" dirty="0"/>
          </a:p>
        </p:txBody>
      </p:sp>
      <p:sp>
        <p:nvSpPr>
          <p:cNvPr id="3" name="Content Placeholder 2"/>
          <p:cNvSpPr>
            <a:spLocks noGrp="1"/>
          </p:cNvSpPr>
          <p:nvPr>
            <p:ph idx="1"/>
          </p:nvPr>
        </p:nvSpPr>
        <p:spPr>
          <a:xfrm>
            <a:off x="3869268" y="3018092"/>
            <a:ext cx="7315200" cy="2941256"/>
          </a:xfrm>
        </p:spPr>
        <p:txBody>
          <a:bodyPr>
            <a:normAutofit lnSpcReduction="10000"/>
          </a:bodyPr>
          <a:lstStyle/>
          <a:p>
            <a:r>
              <a:rPr lang="en-US" sz="2800" dirty="0" smtClean="0"/>
              <a:t>Categories provide a way to focus conversations</a:t>
            </a:r>
          </a:p>
          <a:p>
            <a:r>
              <a:rPr lang="en-US" sz="2800" dirty="0" smtClean="0"/>
              <a:t>Set up by the Moderator or Site Owner</a:t>
            </a:r>
          </a:p>
          <a:p>
            <a:r>
              <a:rPr lang="en-US" sz="2800" dirty="0" smtClean="0"/>
              <a:t>Each term can have:</a:t>
            </a:r>
          </a:p>
          <a:p>
            <a:pPr lvl="1"/>
            <a:r>
              <a:rPr lang="en-US" sz="2400" dirty="0" smtClean="0"/>
              <a:t>Category Name: 1-2 words</a:t>
            </a:r>
          </a:p>
          <a:p>
            <a:pPr lvl="1"/>
            <a:r>
              <a:rPr lang="en-US" sz="2400" dirty="0" smtClean="0"/>
              <a:t>Image: store in Site Assets</a:t>
            </a:r>
          </a:p>
          <a:p>
            <a:pPr lvl="1"/>
            <a:r>
              <a:rPr lang="en-US" sz="2400" dirty="0" smtClean="0"/>
              <a:t>Description: short phrase that explains the focus</a:t>
            </a:r>
            <a:endParaRPr lang="en-US" sz="2400"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69268" y="437960"/>
            <a:ext cx="6760626" cy="2465201"/>
          </a:xfrm>
          <a:prstGeom prst="rect">
            <a:avLst/>
          </a:prstGeom>
        </p:spPr>
      </p:pic>
      <p:pic>
        <p:nvPicPr>
          <p:cNvPr id="4" name="Picture 3"/>
          <p:cNvPicPr>
            <a:picLocks noChangeAspect="1"/>
          </p:cNvPicPr>
          <p:nvPr/>
        </p:nvPicPr>
        <p:blipFill>
          <a:blip r:embed="rId4"/>
          <a:stretch>
            <a:fillRect/>
          </a:stretch>
        </p:blipFill>
        <p:spPr>
          <a:xfrm>
            <a:off x="9065683" y="552891"/>
            <a:ext cx="2010832" cy="1973364"/>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29</a:t>
            </a:fld>
            <a:endParaRPr lang="en-US" dirty="0"/>
          </a:p>
        </p:txBody>
      </p:sp>
    </p:spTree>
    <p:extLst>
      <p:ext uri="{BB962C8B-B14F-4D97-AF65-F5344CB8AC3E}">
        <p14:creationId xmlns:p14="http://schemas.microsoft.com/office/powerpoint/2010/main" val="31424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500"/>
                                        <p:tgtEl>
                                          <p:spTgt spid="3">
                                            <p:txEl>
                                              <p:pRg st="5" end="5"/>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normAutofit lnSpcReduction="10000"/>
          </a:bodyPr>
          <a:lstStyle/>
          <a:p>
            <a:r>
              <a:rPr lang="en-US" dirty="0" smtClean="0">
                <a:solidFill>
                  <a:schemeClr val="tx2"/>
                </a:solidFill>
              </a:rPr>
              <a:t>What is a community? What are we talking about?</a:t>
            </a:r>
          </a:p>
          <a:p>
            <a:r>
              <a:rPr lang="en-US" dirty="0" smtClean="0">
                <a:solidFill>
                  <a:schemeClr val="tx2"/>
                </a:solidFill>
              </a:rPr>
              <a:t>How do communities drive business value?</a:t>
            </a:r>
          </a:p>
          <a:p>
            <a:r>
              <a:rPr lang="en-US" dirty="0" smtClean="0">
                <a:solidFill>
                  <a:schemeClr val="tx2"/>
                </a:solidFill>
              </a:rPr>
              <a:t>How does SharePoint support communities (and how does Yammer fit in)?</a:t>
            </a:r>
          </a:p>
          <a:p>
            <a:r>
              <a:rPr lang="en-US" dirty="0" smtClean="0">
                <a:solidFill>
                  <a:schemeClr val="tx2"/>
                </a:solidFill>
              </a:rPr>
              <a:t>What is in the Community Site Template?</a:t>
            </a:r>
          </a:p>
          <a:p>
            <a:r>
              <a:rPr lang="en-US" dirty="0" smtClean="0">
                <a:solidFill>
                  <a:schemeClr val="tx2"/>
                </a:solidFill>
              </a:rPr>
              <a:t>What do I </a:t>
            </a:r>
            <a:r>
              <a:rPr lang="en-US" i="1" dirty="0" smtClean="0">
                <a:solidFill>
                  <a:schemeClr val="tx2"/>
                </a:solidFill>
              </a:rPr>
              <a:t>really</a:t>
            </a:r>
            <a:r>
              <a:rPr lang="en-US" dirty="0" smtClean="0">
                <a:solidFill>
                  <a:schemeClr val="tx2"/>
                </a:solidFill>
              </a:rPr>
              <a:t> need to know?</a:t>
            </a:r>
          </a:p>
        </p:txBody>
      </p:sp>
      <p:sp>
        <p:nvSpPr>
          <p:cNvPr id="4" name="Slide Number Placeholder 3"/>
          <p:cNvSpPr>
            <a:spLocks noGrp="1"/>
          </p:cNvSpPr>
          <p:nvPr>
            <p:ph type="sldNum" sz="quarter" idx="12"/>
          </p:nvPr>
        </p:nvSpPr>
        <p:spPr/>
        <p:txBody>
          <a:bodyPr/>
          <a:lstStyle/>
          <a:p>
            <a:fld id="{4FAB73BC-B049-4115-A692-8D63A059BFB8}" type="slidenum">
              <a:rPr lang="en-US" smtClean="0"/>
              <a:pPr/>
              <a:t>3</a:t>
            </a:fld>
            <a:endParaRPr lang="en-US" dirty="0"/>
          </a:p>
        </p:txBody>
      </p:sp>
    </p:spTree>
    <p:extLst>
      <p:ext uri="{BB962C8B-B14F-4D97-AF65-F5344CB8AC3E}">
        <p14:creationId xmlns:p14="http://schemas.microsoft.com/office/powerpoint/2010/main" val="13978599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Categories show up in a dropdown for users (in alpha order). The first category is the default.</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30</a:t>
            </a:fld>
            <a:endParaRPr lang="en-US" dirty="0"/>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257986" y="863600"/>
            <a:ext cx="6536703" cy="5121275"/>
          </a:xfrm>
          <a:prstGeom prst="rect">
            <a:avLst/>
          </a:prstGeom>
        </p:spPr>
      </p:pic>
    </p:spTree>
    <p:extLst>
      <p:ext uri="{BB962C8B-B14F-4D97-AF65-F5344CB8AC3E}">
        <p14:creationId xmlns:p14="http://schemas.microsoft.com/office/powerpoint/2010/main" val="24226161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Moderators create and manage Categories from </a:t>
            </a:r>
            <a:r>
              <a:rPr lang="en-US" b="1" dirty="0" smtClean="0"/>
              <a:t>Community tools</a:t>
            </a:r>
            <a:endParaRPr lang="en-US" b="1"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699835" y="463437"/>
            <a:ext cx="7062941" cy="3397363"/>
          </a:xfrm>
          <a:prstGeom prst="rect">
            <a:avLst/>
          </a:prstGeom>
        </p:spPr>
      </p:pic>
      <p:pic>
        <p:nvPicPr>
          <p:cNvPr id="5" name="Picture 4"/>
          <p:cNvPicPr>
            <a:picLocks noChangeAspect="1"/>
          </p:cNvPicPr>
          <p:nvPr/>
        </p:nvPicPr>
        <p:blipFill>
          <a:blip r:embed="rId4"/>
          <a:stretch>
            <a:fillRect/>
          </a:stretch>
        </p:blipFill>
        <p:spPr>
          <a:xfrm>
            <a:off x="7062924" y="2267090"/>
            <a:ext cx="3897176" cy="4016304"/>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31</a:t>
            </a:fld>
            <a:endParaRPr lang="en-US" dirty="0"/>
          </a:p>
        </p:txBody>
      </p:sp>
    </p:spTree>
    <p:extLst>
      <p:ext uri="{BB962C8B-B14F-4D97-AF65-F5344CB8AC3E}">
        <p14:creationId xmlns:p14="http://schemas.microsoft.com/office/powerpoint/2010/main" val="18110324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32</a:t>
            </a:fld>
            <a:endParaRPr lang="en-US" dirty="0"/>
          </a:p>
        </p:txBody>
      </p:sp>
      <p:pic>
        <p:nvPicPr>
          <p:cNvPr id="3" name="Picture 2"/>
          <p:cNvPicPr>
            <a:picLocks noChangeAspect="1"/>
          </p:cNvPicPr>
          <p:nvPr/>
        </p:nvPicPr>
        <p:blipFill>
          <a:blip r:embed="rId3"/>
          <a:stretch>
            <a:fillRect/>
          </a:stretch>
        </p:blipFill>
        <p:spPr>
          <a:xfrm>
            <a:off x="236424" y="1003300"/>
            <a:ext cx="11775500" cy="4081224"/>
          </a:xfrm>
          <a:prstGeom prst="rect">
            <a:avLst/>
          </a:prstGeom>
        </p:spPr>
      </p:pic>
    </p:spTree>
    <p:extLst>
      <p:ext uri="{BB962C8B-B14F-4D97-AF65-F5344CB8AC3E}">
        <p14:creationId xmlns:p14="http://schemas.microsoft.com/office/powerpoint/2010/main" val="2005264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stretch>
            <a:fillRect/>
          </a:stretch>
        </p:blipFill>
        <p:spPr>
          <a:xfrm>
            <a:off x="4212081" y="0"/>
            <a:ext cx="7085714" cy="3866667"/>
          </a:xfrm>
          <a:prstGeom prst="rect">
            <a:avLst/>
          </a:prstGeom>
        </p:spPr>
      </p:pic>
      <p:sp>
        <p:nvSpPr>
          <p:cNvPr id="3" name="Title 2"/>
          <p:cNvSpPr>
            <a:spLocks noGrp="1"/>
          </p:cNvSpPr>
          <p:nvPr>
            <p:ph type="title"/>
          </p:nvPr>
        </p:nvSpPr>
        <p:spPr/>
        <p:txBody>
          <a:bodyPr/>
          <a:lstStyle/>
          <a:p>
            <a:r>
              <a:rPr lang="en-US" dirty="0" smtClean="0"/>
              <a:t>Category Tips</a:t>
            </a:r>
            <a:endParaRPr lang="en-US" dirty="0"/>
          </a:p>
        </p:txBody>
      </p:sp>
      <p:sp>
        <p:nvSpPr>
          <p:cNvPr id="12" name="Content Placeholder 2"/>
          <p:cNvSpPr txBox="1">
            <a:spLocks/>
          </p:cNvSpPr>
          <p:nvPr/>
        </p:nvSpPr>
        <p:spPr>
          <a:xfrm>
            <a:off x="3995295" y="3530600"/>
            <a:ext cx="7315200" cy="2631948"/>
          </a:xfrm>
          <a:prstGeom prst="rect">
            <a:avLst/>
          </a:prstGeom>
        </p:spPr>
        <p:txBody>
          <a:bodyPr vert="horz" lIns="91440" tIns="45720" rIns="91440" bIns="45720" rtlCol="0" anchor="t" anchorCtr="0">
            <a:normAutofit fontScale="92500" lnSpcReduction="20000"/>
          </a:bodyPr>
          <a:lstStyle>
            <a:lvl1pPr marL="347663" indent="-347663" algn="l" defTabSz="914400" rtl="0" eaLnBrk="1" latinLnBrk="0" hangingPunct="1">
              <a:lnSpc>
                <a:spcPct val="90000"/>
              </a:lnSpc>
              <a:spcBef>
                <a:spcPts val="1200"/>
              </a:spcBef>
              <a:buClr>
                <a:schemeClr val="accent1"/>
              </a:buClr>
              <a:buFont typeface="Wingdings 2" pitchFamily="18" charset="2"/>
              <a:buChar char=""/>
              <a:defRPr sz="3600" kern="1200">
                <a:solidFill>
                  <a:schemeClr val="tx1">
                    <a:lumMod val="65000"/>
                    <a:lumOff val="35000"/>
                  </a:schemeClr>
                </a:solidFill>
                <a:latin typeface="+mn-lt"/>
                <a:ea typeface="+mn-ea"/>
                <a:cs typeface="+mn-cs"/>
              </a:defRPr>
            </a:lvl1pPr>
            <a:lvl2pPr marL="804863" indent="-301625" algn="l" defTabSz="914400" rtl="0" eaLnBrk="1" latinLnBrk="0" hangingPunct="1">
              <a:lnSpc>
                <a:spcPct val="90000"/>
              </a:lnSpc>
              <a:spcBef>
                <a:spcPts val="250"/>
              </a:spcBef>
              <a:spcAft>
                <a:spcPts val="250"/>
              </a:spcAft>
              <a:buClr>
                <a:schemeClr val="accent1"/>
              </a:buClr>
              <a:buFont typeface="Wingdings 2" pitchFamily="18" charset="2"/>
              <a:buChar char=""/>
              <a:defRPr sz="3200" kern="1200">
                <a:solidFill>
                  <a:schemeClr val="tx1">
                    <a:lumMod val="65000"/>
                    <a:lumOff val="35000"/>
                  </a:schemeClr>
                </a:solidFill>
                <a:latin typeface="+mn-lt"/>
                <a:ea typeface="+mn-ea"/>
                <a:cs typeface="+mn-cs"/>
              </a:defRPr>
            </a:lvl2pPr>
            <a:lvl3pPr marL="1262063" indent="-301625" algn="l" defTabSz="914400" rtl="0" eaLnBrk="1" latinLnBrk="0" hangingPunct="1">
              <a:lnSpc>
                <a:spcPct val="90000"/>
              </a:lnSpc>
              <a:spcBef>
                <a:spcPts val="250"/>
              </a:spcBef>
              <a:spcAft>
                <a:spcPts val="25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3pPr>
            <a:lvl4pPr marL="1719263" indent="-301625"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4pPr>
            <a:lvl5pPr marL="2176463" indent="-301625"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smtClean="0"/>
              <a:t>Rename the default “General” to something like Unassigned or </a:t>
            </a:r>
            <a:r>
              <a:rPr lang="en-US" dirty="0"/>
              <a:t> </a:t>
            </a:r>
            <a:r>
              <a:rPr lang="en-US" dirty="0" smtClean="0"/>
              <a:t>                      “ General” to change the sort order</a:t>
            </a:r>
          </a:p>
          <a:p>
            <a:r>
              <a:rPr lang="en-US" dirty="0" smtClean="0"/>
              <a:t>7 +/- 2</a:t>
            </a:r>
          </a:p>
          <a:p>
            <a:r>
              <a:rPr lang="en-US" dirty="0" smtClean="0"/>
              <a:t>Go broad, not narrow - be sure names are clearly mutually exclusive</a:t>
            </a:r>
          </a:p>
        </p:txBody>
      </p:sp>
      <p:sp>
        <p:nvSpPr>
          <p:cNvPr id="2" name="Slide Number Placeholder 1"/>
          <p:cNvSpPr>
            <a:spLocks noGrp="1"/>
          </p:cNvSpPr>
          <p:nvPr>
            <p:ph type="sldNum" sz="quarter" idx="12"/>
          </p:nvPr>
        </p:nvSpPr>
        <p:spPr/>
        <p:txBody>
          <a:bodyPr/>
          <a:lstStyle/>
          <a:p>
            <a:fld id="{4FAB73BC-B049-4115-A692-8D63A059BFB8}" type="slidenum">
              <a:rPr lang="en-US" smtClean="0"/>
              <a:pPr/>
              <a:t>33</a:t>
            </a:fld>
            <a:endParaRPr lang="en-US" dirty="0"/>
          </a:p>
        </p:txBody>
      </p:sp>
    </p:spTree>
    <p:extLst>
      <p:ext uri="{BB962C8B-B14F-4D97-AF65-F5344CB8AC3E}">
        <p14:creationId xmlns:p14="http://schemas.microsoft.com/office/powerpoint/2010/main" val="328910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Reputation/</a:t>
            </a:r>
            <a:br>
              <a:rPr lang="en-US" dirty="0" smtClean="0"/>
            </a:br>
            <a:r>
              <a:rPr lang="en-US" dirty="0" smtClean="0"/>
              <a:t>Gamification</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34</a:t>
            </a:fld>
            <a:endParaRPr lang="en-US" dirty="0"/>
          </a:p>
        </p:txBody>
      </p:sp>
    </p:spTree>
    <p:extLst>
      <p:ext uri="{BB962C8B-B14F-4D97-AF65-F5344CB8AC3E}">
        <p14:creationId xmlns:p14="http://schemas.microsoft.com/office/powerpoint/2010/main" val="378411475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Gamification and Communities</a:t>
            </a:r>
            <a:endParaRPr lang="en-US" dirty="0"/>
          </a:p>
        </p:txBody>
      </p:sp>
      <p:sp>
        <p:nvSpPr>
          <p:cNvPr id="4" name="Rectangle 3"/>
          <p:cNvSpPr/>
          <p:nvPr/>
        </p:nvSpPr>
        <p:spPr>
          <a:xfrm>
            <a:off x="4826000" y="1252728"/>
            <a:ext cx="5334000" cy="4343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smtClean="0">
                <a:latin typeface="Segoe UI Light" panose="020B0502040204020203" pitchFamily="34" charset="0"/>
                <a:cs typeface="Segoe UI Light" panose="020B0502040204020203" pitchFamily="34" charset="0"/>
              </a:rPr>
              <a:t>Gamification </a:t>
            </a:r>
            <a:r>
              <a:rPr lang="en-US" sz="3600" dirty="0">
                <a:latin typeface="Segoe UI Light" panose="020B0502040204020203" pitchFamily="34" charset="0"/>
                <a:cs typeface="Segoe UI Light" panose="020B0502040204020203" pitchFamily="34" charset="0"/>
              </a:rPr>
              <a:t>is the application of game elements and </a:t>
            </a:r>
            <a:r>
              <a:rPr lang="en-US" sz="3600" dirty="0" smtClean="0">
                <a:latin typeface="Segoe UI Light" panose="020B0502040204020203" pitchFamily="34" charset="0"/>
                <a:cs typeface="Segoe UI Light" panose="020B0502040204020203" pitchFamily="34" charset="0"/>
              </a:rPr>
              <a:t>game mechanics to </a:t>
            </a:r>
            <a:r>
              <a:rPr lang="en-US" sz="3600" dirty="0">
                <a:latin typeface="Segoe UI Light" panose="020B0502040204020203" pitchFamily="34" charset="0"/>
                <a:cs typeface="Segoe UI Light" panose="020B0502040204020203" pitchFamily="34" charset="0"/>
              </a:rPr>
              <a:t>non-game problems, such as business and social impact challenges. </a:t>
            </a:r>
          </a:p>
        </p:txBody>
      </p:sp>
      <p:sp>
        <p:nvSpPr>
          <p:cNvPr id="3" name="Slide Number Placeholder 2"/>
          <p:cNvSpPr>
            <a:spLocks noGrp="1"/>
          </p:cNvSpPr>
          <p:nvPr>
            <p:ph type="sldNum" sz="quarter" idx="12"/>
          </p:nvPr>
        </p:nvSpPr>
        <p:spPr/>
        <p:txBody>
          <a:bodyPr/>
          <a:lstStyle/>
          <a:p>
            <a:fld id="{4FAB73BC-B049-4115-A692-8D63A059BFB8}" type="slidenum">
              <a:rPr lang="en-US" smtClean="0"/>
              <a:pPr/>
              <a:t>35</a:t>
            </a:fld>
            <a:endParaRPr lang="en-US" dirty="0"/>
          </a:p>
        </p:txBody>
      </p:sp>
    </p:spTree>
    <p:extLst>
      <p:ext uri="{BB962C8B-B14F-4D97-AF65-F5344CB8AC3E}">
        <p14:creationId xmlns:p14="http://schemas.microsoft.com/office/powerpoint/2010/main" val="23126161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elements: Points, Badges, and Leaderboards</a:t>
            </a:r>
            <a:endParaRPr lang="en-US" dirty="0"/>
          </a:p>
        </p:txBody>
      </p:sp>
      <p:pic>
        <p:nvPicPr>
          <p:cNvPr id="4" name="Picture 3"/>
          <p:cNvPicPr>
            <a:picLocks noChangeAspect="1"/>
          </p:cNvPicPr>
          <p:nvPr/>
        </p:nvPicPr>
        <p:blipFill>
          <a:blip r:embed="rId3"/>
          <a:stretch>
            <a:fillRect/>
          </a:stretch>
        </p:blipFill>
        <p:spPr>
          <a:xfrm>
            <a:off x="3781342" y="1019666"/>
            <a:ext cx="7533333" cy="4809524"/>
          </a:xfrm>
          <a:prstGeom prst="rect">
            <a:avLst/>
          </a:prstGeom>
        </p:spPr>
      </p:pic>
      <p:pic>
        <p:nvPicPr>
          <p:cNvPr id="5" name="Picture 4"/>
          <p:cNvPicPr>
            <a:picLocks noChangeAspect="1"/>
          </p:cNvPicPr>
          <p:nvPr/>
        </p:nvPicPr>
        <p:blipFill>
          <a:blip r:embed="rId4"/>
          <a:stretch>
            <a:fillRect/>
          </a:stretch>
        </p:blipFill>
        <p:spPr>
          <a:xfrm>
            <a:off x="6340512" y="2681157"/>
            <a:ext cx="2414992" cy="1029341"/>
          </a:xfrm>
          <a:prstGeom prst="rect">
            <a:avLst/>
          </a:prstGeom>
        </p:spPr>
      </p:pic>
      <p:pic>
        <p:nvPicPr>
          <p:cNvPr id="6" name="Picture 5"/>
          <p:cNvPicPr>
            <a:picLocks noChangeAspect="1"/>
          </p:cNvPicPr>
          <p:nvPr/>
        </p:nvPicPr>
        <p:blipFill>
          <a:blip r:embed="rId5"/>
          <a:stretch>
            <a:fillRect/>
          </a:stretch>
        </p:blipFill>
        <p:spPr>
          <a:xfrm>
            <a:off x="5980070" y="1201510"/>
            <a:ext cx="2892300" cy="4627680"/>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36</a:t>
            </a:fld>
            <a:endParaRPr lang="en-US" dirty="0"/>
          </a:p>
        </p:txBody>
      </p:sp>
    </p:spTree>
    <p:extLst>
      <p:ext uri="{BB962C8B-B14F-4D97-AF65-F5344CB8AC3E}">
        <p14:creationId xmlns:p14="http://schemas.microsoft.com/office/powerpoint/2010/main" val="231149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4"/>
                                        </p:tgtEl>
                                      </p:cBhvr>
                                    </p:animEffect>
                                    <p:set>
                                      <p:cBhvr>
                                        <p:cTn id="10" dur="1" fill="hold">
                                          <p:stCondLst>
                                            <p:cond delay="499"/>
                                          </p:stCondLst>
                                        </p:cTn>
                                        <p:tgtEl>
                                          <p:spTgt spid="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xit" presetSubtype="0" fill="hold" nodeType="withEffect">
                                  <p:stCondLst>
                                    <p:cond delay="0"/>
                                  </p:stCondLst>
                                  <p:childTnLst>
                                    <p:animEffect transition="out" filter="fade">
                                      <p:cBhvr>
                                        <p:cTn id="17" dur="500"/>
                                        <p:tgtEl>
                                          <p:spTgt spid="5"/>
                                        </p:tgtEl>
                                      </p:cBhvr>
                                    </p:animEffect>
                                    <p:set>
                                      <p:cBhvr>
                                        <p:cTn id="18"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Members have earned or “gifted” reputation scores</a:t>
            </a:r>
            <a:endParaRPr lang="en-US" dirty="0"/>
          </a:p>
        </p:txBody>
      </p:sp>
      <p:pic>
        <p:nvPicPr>
          <p:cNvPr id="4" name="Content Placeholder 3"/>
          <p:cNvPicPr>
            <a:picLocks noGrp="1" noChangeAspect="1"/>
          </p:cNvPicPr>
          <p:nvPr>
            <p:ph idx="1"/>
          </p:nvPr>
        </p:nvPicPr>
        <p:blipFill>
          <a:blip r:embed="rId2"/>
          <a:stretch>
            <a:fillRect/>
          </a:stretch>
        </p:blipFill>
        <p:spPr>
          <a:xfrm>
            <a:off x="5613400" y="1123837"/>
            <a:ext cx="3560600" cy="4535216"/>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37</a:t>
            </a:fld>
            <a:endParaRPr lang="en-US" dirty="0"/>
          </a:p>
        </p:txBody>
      </p:sp>
    </p:spTree>
    <p:extLst>
      <p:ext uri="{BB962C8B-B14F-4D97-AF65-F5344CB8AC3E}">
        <p14:creationId xmlns:p14="http://schemas.microsoft.com/office/powerpoint/2010/main" val="39897248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 this appropriate for your Community objectives?</a:t>
            </a:r>
            <a:endParaRPr lang="en-US" dirty="0"/>
          </a:p>
        </p:txBody>
      </p:sp>
      <p:sp>
        <p:nvSpPr>
          <p:cNvPr id="4" name="Content Placeholder 3"/>
          <p:cNvSpPr>
            <a:spLocks noGrp="1"/>
          </p:cNvSpPr>
          <p:nvPr>
            <p:ph idx="1"/>
          </p:nvPr>
        </p:nvSpPr>
        <p:spPr>
          <a:xfrm>
            <a:off x="3508584" y="785228"/>
            <a:ext cx="5008032" cy="4939792"/>
          </a:xfrm>
        </p:spPr>
        <p:txBody>
          <a:bodyPr>
            <a:noAutofit/>
          </a:bodyPr>
          <a:lstStyle/>
          <a:p>
            <a:r>
              <a:rPr lang="en-US" sz="2200" dirty="0" smtClean="0"/>
              <a:t>Only recognizes four events</a:t>
            </a:r>
          </a:p>
          <a:p>
            <a:pPr lvl="1"/>
            <a:r>
              <a:rPr lang="en-US" sz="2200" dirty="0" smtClean="0"/>
              <a:t>Create a post</a:t>
            </a:r>
          </a:p>
          <a:p>
            <a:pPr lvl="1"/>
            <a:r>
              <a:rPr lang="en-US" sz="2200" dirty="0" smtClean="0"/>
              <a:t>Reply to a post</a:t>
            </a:r>
          </a:p>
          <a:p>
            <a:pPr lvl="1"/>
            <a:r>
              <a:rPr lang="en-US" sz="2200" dirty="0" smtClean="0"/>
              <a:t>Post or reply gets liked or receives a rating of 4 or 5</a:t>
            </a:r>
          </a:p>
          <a:p>
            <a:pPr lvl="1"/>
            <a:r>
              <a:rPr lang="en-US" sz="2200" dirty="0" smtClean="0"/>
              <a:t>Post marked as “best reply”</a:t>
            </a:r>
          </a:p>
          <a:p>
            <a:r>
              <a:rPr lang="en-US" sz="2200" dirty="0" smtClean="0"/>
              <a:t>No recognition for other contributions – like documents</a:t>
            </a:r>
          </a:p>
          <a:p>
            <a:r>
              <a:rPr lang="en-US" sz="2200" dirty="0" smtClean="0"/>
              <a:t>Reputation is community-specific, not “rolled up” in the user profile</a:t>
            </a:r>
          </a:p>
          <a:p>
            <a:r>
              <a:rPr lang="en-US" sz="2200" dirty="0" smtClean="0"/>
              <a:t>Limited achievement level representation (badges) without customization</a:t>
            </a:r>
          </a:p>
          <a:p>
            <a:r>
              <a:rPr lang="en-US" sz="2200" dirty="0" smtClean="0"/>
              <a:t>You may want a third-party friend (e.g. </a:t>
            </a:r>
            <a:r>
              <a:rPr lang="en-US" sz="2200" dirty="0" err="1" smtClean="0"/>
              <a:t>Badgeville</a:t>
            </a:r>
            <a:r>
              <a:rPr lang="en-US" sz="2200" dirty="0" smtClean="0"/>
              <a:t>)</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237216" y="4126919"/>
            <a:ext cx="3675384" cy="1598101"/>
          </a:xfrm>
          <a:prstGeom prst="rect">
            <a:avLst/>
          </a:prstGeom>
        </p:spPr>
      </p:pic>
      <p:sp>
        <p:nvSpPr>
          <p:cNvPr id="5" name="Slide Number Placeholder 4"/>
          <p:cNvSpPr>
            <a:spLocks noGrp="1"/>
          </p:cNvSpPr>
          <p:nvPr>
            <p:ph type="sldNum" sz="quarter" idx="12"/>
          </p:nvPr>
        </p:nvSpPr>
        <p:spPr/>
        <p:txBody>
          <a:bodyPr/>
          <a:lstStyle/>
          <a:p>
            <a:fld id="{4FAB73BC-B049-4115-A692-8D63A059BFB8}" type="slidenum">
              <a:rPr lang="en-US" smtClean="0"/>
              <a:pPr/>
              <a:t>38</a:t>
            </a:fld>
            <a:endParaRPr lang="en-US" dirty="0"/>
          </a:p>
        </p:txBody>
      </p:sp>
    </p:spTree>
    <p:extLst>
      <p:ext uri="{BB962C8B-B14F-4D97-AF65-F5344CB8AC3E}">
        <p14:creationId xmlns:p14="http://schemas.microsoft.com/office/powerpoint/2010/main" val="293524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4">
                                            <p:txEl>
                                              <p:pRg st="7" end="7"/>
                                            </p:txEl>
                                          </p:spTgt>
                                        </p:tgtEl>
                                        <p:attrNameLst>
                                          <p:attrName>style.visibility</p:attrName>
                                        </p:attrNameLst>
                                      </p:cBhvr>
                                      <p:to>
                                        <p:strVal val="visible"/>
                                      </p:to>
                                    </p:set>
                                    <p:animEffect transition="in" filter="fade">
                                      <p:cBhvr>
                                        <p:cTn id="34" dur="500"/>
                                        <p:tgtEl>
                                          <p:spTgt spid="4">
                                            <p:txEl>
                                              <p:pRg st="7" end="7"/>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Is gamification appropriate for your opportunity?</a:t>
            </a:r>
            <a:endParaRPr lang="en-US" dirty="0"/>
          </a:p>
        </p:txBody>
      </p:sp>
      <p:sp>
        <p:nvSpPr>
          <p:cNvPr id="4" name="Content Placeholder 3"/>
          <p:cNvSpPr>
            <a:spLocks noGrp="1"/>
          </p:cNvSpPr>
          <p:nvPr>
            <p:ph idx="1"/>
          </p:nvPr>
        </p:nvSpPr>
        <p:spPr>
          <a:xfrm>
            <a:off x="3767668" y="864108"/>
            <a:ext cx="7315200" cy="5120640"/>
          </a:xfrm>
        </p:spPr>
        <p:txBody>
          <a:bodyPr>
            <a:normAutofit fontScale="92500"/>
          </a:bodyPr>
          <a:lstStyle/>
          <a:p>
            <a:r>
              <a:rPr lang="en-US" b="1" dirty="0"/>
              <a:t>Motivation</a:t>
            </a:r>
            <a:r>
              <a:rPr lang="en-US" dirty="0"/>
              <a:t>: Where would you derive value from encouraging </a:t>
            </a:r>
            <a:r>
              <a:rPr lang="en-US" dirty="0" smtClean="0"/>
              <a:t>behavior?</a:t>
            </a:r>
          </a:p>
          <a:p>
            <a:r>
              <a:rPr lang="en-US" b="1" dirty="0" smtClean="0"/>
              <a:t>Meaningful </a:t>
            </a:r>
            <a:r>
              <a:rPr lang="en-US" b="1" dirty="0"/>
              <a:t>choices</a:t>
            </a:r>
            <a:r>
              <a:rPr lang="en-US" dirty="0"/>
              <a:t>: Are your target activities sufficiently </a:t>
            </a:r>
            <a:r>
              <a:rPr lang="en-US" dirty="0" smtClean="0"/>
              <a:t>interesting?</a:t>
            </a:r>
          </a:p>
          <a:p>
            <a:r>
              <a:rPr lang="en-US" b="1" dirty="0" smtClean="0"/>
              <a:t>Structure</a:t>
            </a:r>
            <a:r>
              <a:rPr lang="en-US" dirty="0"/>
              <a:t>: Can the desired behaviors be modeled through a set of </a:t>
            </a:r>
            <a:r>
              <a:rPr lang="en-US" dirty="0" smtClean="0"/>
              <a:t>algorithms?</a:t>
            </a:r>
          </a:p>
          <a:p>
            <a:r>
              <a:rPr lang="en-US" b="1" dirty="0" smtClean="0"/>
              <a:t>Potential </a:t>
            </a:r>
            <a:r>
              <a:rPr lang="en-US" b="1" dirty="0"/>
              <a:t>conflicts</a:t>
            </a:r>
            <a:r>
              <a:rPr lang="en-US" dirty="0"/>
              <a:t>: Can the game avoid conflicts with existing motivational structures?</a:t>
            </a:r>
          </a:p>
        </p:txBody>
      </p:sp>
      <p:sp>
        <p:nvSpPr>
          <p:cNvPr id="2" name="Slide Number Placeholder 1"/>
          <p:cNvSpPr>
            <a:spLocks noGrp="1"/>
          </p:cNvSpPr>
          <p:nvPr>
            <p:ph type="sldNum" sz="quarter" idx="12"/>
          </p:nvPr>
        </p:nvSpPr>
        <p:spPr/>
        <p:txBody>
          <a:bodyPr/>
          <a:lstStyle/>
          <a:p>
            <a:fld id="{EA7C8D44-3667-46F6-9772-CC52308E2A7F}" type="slidenum">
              <a:rPr kumimoji="0" lang="en-US" smtClean="0"/>
              <a:pPr/>
              <a:t>39</a:t>
            </a:fld>
            <a:endParaRPr kumimoji="0" lang="en-US"/>
          </a:p>
        </p:txBody>
      </p:sp>
      <p:pic>
        <p:nvPicPr>
          <p:cNvPr id="1026" name="Picture 2" descr="https://encrypted-tbn0.gstatic.com/images?q=tbn:ANd9GcTDk3KcvqwywvyXG6dncYQDBooXW4uoL_6UQ9-10szCAo5orteJ"/>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145938" y="3771421"/>
            <a:ext cx="1542297" cy="2399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6388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Groups of </a:t>
            </a:r>
            <a:r>
              <a:rPr lang="en-US" b="1" dirty="0" smtClean="0"/>
              <a:t>people</a:t>
            </a:r>
            <a:r>
              <a:rPr lang="en-US" dirty="0" smtClean="0"/>
              <a:t/>
            </a:r>
            <a:br>
              <a:rPr lang="en-US" dirty="0" smtClean="0"/>
            </a:br>
            <a:r>
              <a:rPr lang="en-US" dirty="0" smtClean="0"/>
              <a:t>who share a concern or a </a:t>
            </a:r>
            <a:r>
              <a:rPr lang="en-US" b="1" dirty="0" smtClean="0"/>
              <a:t>passion</a:t>
            </a:r>
            <a:r>
              <a:rPr lang="en-US" dirty="0" smtClean="0"/>
              <a:t> for something they do and learn how to </a:t>
            </a:r>
            <a:r>
              <a:rPr lang="en-US" b="1" dirty="0" smtClean="0"/>
              <a:t>do it better </a:t>
            </a:r>
            <a:r>
              <a:rPr lang="en-US" dirty="0" smtClean="0"/>
              <a:t>as they </a:t>
            </a:r>
            <a:r>
              <a:rPr lang="en-US" b="1" dirty="0" smtClean="0"/>
              <a:t>interact regularly</a:t>
            </a:r>
            <a:endParaRPr lang="en-US" b="1" dirty="0"/>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47533" y="765438"/>
            <a:ext cx="7964338" cy="5322095"/>
          </a:xfrm>
        </p:spPr>
      </p:pic>
      <p:sp>
        <p:nvSpPr>
          <p:cNvPr id="9" name="TextBox 8"/>
          <p:cNvSpPr txBox="1"/>
          <p:nvPr/>
        </p:nvSpPr>
        <p:spPr>
          <a:xfrm>
            <a:off x="252919" y="6210300"/>
            <a:ext cx="11258952" cy="369332"/>
          </a:xfrm>
          <a:prstGeom prst="rect">
            <a:avLst/>
          </a:prstGeom>
          <a:noFill/>
        </p:spPr>
        <p:txBody>
          <a:bodyPr wrap="square" rtlCol="0">
            <a:spAutoFit/>
          </a:bodyPr>
          <a:lstStyle/>
          <a:p>
            <a:r>
              <a:rPr lang="en-US" dirty="0" smtClean="0"/>
              <a:t>Etienne Wenger and Jean Lave, 1991 </a:t>
            </a:r>
            <a:endParaRPr lang="en-US" dirty="0"/>
          </a:p>
        </p:txBody>
      </p:sp>
      <p:sp>
        <p:nvSpPr>
          <p:cNvPr id="3" name="Rectangle 2"/>
          <p:cNvSpPr/>
          <p:nvPr/>
        </p:nvSpPr>
        <p:spPr>
          <a:xfrm>
            <a:off x="4027251" y="4572000"/>
            <a:ext cx="7081736" cy="1153020"/>
          </a:xfrm>
          <a:prstGeom prst="rect">
            <a:avLst/>
          </a:prstGeom>
          <a:solidFill>
            <a:schemeClr val="accent3">
              <a:alpha val="60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smtClean="0"/>
              <a:t>What is a community?</a:t>
            </a:r>
            <a:endParaRPr lang="en-US" sz="44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a:t>
            </a:fld>
            <a:endParaRPr lang="en-US" dirty="0"/>
          </a:p>
        </p:txBody>
      </p:sp>
    </p:spTree>
    <p:extLst>
      <p:ext uri="{BB962C8B-B14F-4D97-AF65-F5344CB8AC3E}">
        <p14:creationId xmlns:p14="http://schemas.microsoft.com/office/powerpoint/2010/main" val="303355338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my clients like about “gamification” in their communities?</a:t>
            </a:r>
            <a:endParaRPr lang="en-US" dirty="0"/>
          </a:p>
        </p:txBody>
      </p:sp>
      <p:pic>
        <p:nvPicPr>
          <p:cNvPr id="2050" name="Picture 2" descr="https://encrypted-tbn3.gstatic.com/images?q=tbn:ANd9GcS2_A7l3GymFXBwB-oIlQfkYRcBB8jTM-vUR2aafEfVlAfr1fot"/>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5785296" y="1580596"/>
            <a:ext cx="3849002" cy="345729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AB73BC-B049-4115-A692-8D63A059BFB8}" type="slidenum">
              <a:rPr lang="en-US" smtClean="0"/>
              <a:pPr/>
              <a:t>40</a:t>
            </a:fld>
            <a:endParaRPr lang="en-US" dirty="0"/>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294018" y="893462"/>
            <a:ext cx="4831558" cy="4831558"/>
          </a:xfrm>
          <a:prstGeom prst="rect">
            <a:avLst/>
          </a:prstGeom>
        </p:spPr>
      </p:pic>
    </p:spTree>
    <p:extLst>
      <p:ext uri="{BB962C8B-B14F-4D97-AF65-F5344CB8AC3E}">
        <p14:creationId xmlns:p14="http://schemas.microsoft.com/office/powerpoint/2010/main" val="2518350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fade">
                                      <p:cBhvr>
                                        <p:cTn id="15"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Moderation – the key to successful communities</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41</a:t>
            </a:fld>
            <a:endParaRPr lang="en-US" dirty="0"/>
          </a:p>
        </p:txBody>
      </p:sp>
    </p:spTree>
    <p:extLst>
      <p:ext uri="{BB962C8B-B14F-4D97-AF65-F5344CB8AC3E}">
        <p14:creationId xmlns:p14="http://schemas.microsoft.com/office/powerpoint/2010/main" val="13751577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need moderation/ management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Encourage and promote people and conversations</a:t>
            </a:r>
          </a:p>
          <a:p>
            <a:r>
              <a:rPr lang="en-US" dirty="0" smtClean="0"/>
              <a:t>Monitor conversations</a:t>
            </a:r>
          </a:p>
          <a:p>
            <a:r>
              <a:rPr lang="en-US" dirty="0" smtClean="0"/>
              <a:t>Curate stories</a:t>
            </a:r>
          </a:p>
          <a:p>
            <a:r>
              <a:rPr lang="en-US" dirty="0" smtClean="0"/>
              <a:t>Celebrate successes</a:t>
            </a:r>
          </a:p>
          <a:p>
            <a:r>
              <a:rPr lang="en-US" dirty="0" smtClean="0"/>
              <a:t>Handle negative situations</a:t>
            </a:r>
          </a:p>
          <a:p>
            <a:r>
              <a:rPr lang="en-US" dirty="0" smtClean="0"/>
              <a:t>Educate</a:t>
            </a:r>
          </a:p>
          <a:p>
            <a:r>
              <a:rPr lang="en-US" dirty="0" smtClean="0"/>
              <a:t>Nurture members – inspire engagement</a:t>
            </a:r>
          </a:p>
          <a:p>
            <a:r>
              <a:rPr lang="en-US" dirty="0" smtClean="0"/>
              <a:t>Remove roadblocks</a:t>
            </a:r>
          </a:p>
          <a:p>
            <a:r>
              <a:rPr lang="en-US" dirty="0" smtClean="0"/>
              <a:t>Manage the technical environment</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42</a:t>
            </a:fld>
            <a:endParaRPr lang="en-US" dirty="0"/>
          </a:p>
        </p:txBody>
      </p:sp>
    </p:spTree>
    <p:extLst>
      <p:ext uri="{BB962C8B-B14F-4D97-AF65-F5344CB8AC3E}">
        <p14:creationId xmlns:p14="http://schemas.microsoft.com/office/powerpoint/2010/main" val="2078883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makes a </a:t>
            </a:r>
            <a:r>
              <a:rPr lang="en-US" smtClean="0"/>
              <a:t>good moderator?</a:t>
            </a:r>
            <a:endParaRPr lang="en-US" dirty="0"/>
          </a:p>
        </p:txBody>
      </p:sp>
      <p:pic>
        <p:nvPicPr>
          <p:cNvPr id="10" name="Content Placeholder 9"/>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787900" y="785692"/>
            <a:ext cx="5292725" cy="5277472"/>
          </a:xfrm>
        </p:spPr>
      </p:pic>
      <p:sp>
        <p:nvSpPr>
          <p:cNvPr id="4" name="Content Placeholder 2"/>
          <p:cNvSpPr txBox="1">
            <a:spLocks/>
          </p:cNvSpPr>
          <p:nvPr/>
        </p:nvSpPr>
        <p:spPr>
          <a:xfrm>
            <a:off x="3869268" y="737108"/>
            <a:ext cx="7471832" cy="5492242"/>
          </a:xfrm>
          <a:prstGeom prst="rect">
            <a:avLst/>
          </a:prstGeom>
        </p:spPr>
        <p:txBody>
          <a:bodyPr vert="horz" lIns="91440" tIns="45720" rIns="91440" bIns="45720" rtlCol="0" anchor="t" anchorCtr="0">
            <a:normAutofit fontScale="85000" lnSpcReduction="10000"/>
          </a:bodyPr>
          <a:lstStyle>
            <a:lvl1pPr marL="347663" indent="-347663" algn="l" defTabSz="914400" rtl="0" eaLnBrk="1" latinLnBrk="0" hangingPunct="1">
              <a:lnSpc>
                <a:spcPct val="90000"/>
              </a:lnSpc>
              <a:spcBef>
                <a:spcPts val="1200"/>
              </a:spcBef>
              <a:buClr>
                <a:schemeClr val="accent1"/>
              </a:buClr>
              <a:buFont typeface="Wingdings 2" pitchFamily="18" charset="2"/>
              <a:buChar char=""/>
              <a:defRPr sz="3600" kern="1200">
                <a:solidFill>
                  <a:schemeClr val="tx1">
                    <a:lumMod val="65000"/>
                    <a:lumOff val="35000"/>
                  </a:schemeClr>
                </a:solidFill>
                <a:latin typeface="+mn-lt"/>
                <a:ea typeface="+mn-ea"/>
                <a:cs typeface="+mn-cs"/>
              </a:defRPr>
            </a:lvl1pPr>
            <a:lvl2pPr marL="804863" indent="-301625" algn="l" defTabSz="914400" rtl="0" eaLnBrk="1" latinLnBrk="0" hangingPunct="1">
              <a:lnSpc>
                <a:spcPct val="90000"/>
              </a:lnSpc>
              <a:spcBef>
                <a:spcPts val="250"/>
              </a:spcBef>
              <a:spcAft>
                <a:spcPts val="250"/>
              </a:spcAft>
              <a:buClr>
                <a:schemeClr val="accent1"/>
              </a:buClr>
              <a:buFont typeface="Wingdings 2" pitchFamily="18" charset="2"/>
              <a:buChar char=""/>
              <a:defRPr sz="3200" kern="1200">
                <a:solidFill>
                  <a:schemeClr val="tx1">
                    <a:lumMod val="65000"/>
                    <a:lumOff val="35000"/>
                  </a:schemeClr>
                </a:solidFill>
                <a:latin typeface="+mn-lt"/>
                <a:ea typeface="+mn-ea"/>
                <a:cs typeface="+mn-cs"/>
              </a:defRPr>
            </a:lvl2pPr>
            <a:lvl3pPr marL="1262063" indent="-301625" algn="l" defTabSz="914400" rtl="0" eaLnBrk="1" latinLnBrk="0" hangingPunct="1">
              <a:lnSpc>
                <a:spcPct val="90000"/>
              </a:lnSpc>
              <a:spcBef>
                <a:spcPts val="250"/>
              </a:spcBef>
              <a:spcAft>
                <a:spcPts val="250"/>
              </a:spcAft>
              <a:buClr>
                <a:schemeClr val="accent1"/>
              </a:buClr>
              <a:buFont typeface="Wingdings 2" pitchFamily="18" charset="2"/>
              <a:buChar char=""/>
              <a:defRPr sz="2800" kern="1200">
                <a:solidFill>
                  <a:schemeClr val="tx1">
                    <a:lumMod val="65000"/>
                    <a:lumOff val="35000"/>
                  </a:schemeClr>
                </a:solidFill>
                <a:latin typeface="+mn-lt"/>
                <a:ea typeface="+mn-ea"/>
                <a:cs typeface="+mn-cs"/>
              </a:defRPr>
            </a:lvl3pPr>
            <a:lvl4pPr marL="1719263" indent="-301625"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4pPr>
            <a:lvl5pPr marL="2176463" indent="-301625" algn="l" defTabSz="914400" rtl="0" eaLnBrk="1" latinLnBrk="0" hangingPunct="1">
              <a:lnSpc>
                <a:spcPct val="90000"/>
              </a:lnSpc>
              <a:spcBef>
                <a:spcPts val="250"/>
              </a:spcBef>
              <a:spcAft>
                <a:spcPts val="250"/>
              </a:spcAft>
              <a:buClr>
                <a:schemeClr val="accent1"/>
              </a:buClr>
              <a:buFont typeface="Wingdings 2" pitchFamily="18" charset="2"/>
              <a:buChar char=""/>
              <a:defRPr sz="2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r>
              <a:rPr lang="en-US" dirty="0" smtClean="0"/>
              <a:t>Strong organizational and multitasking skills</a:t>
            </a:r>
          </a:p>
          <a:p>
            <a:r>
              <a:rPr lang="en-US" dirty="0" smtClean="0"/>
              <a:t>Approachable, empathetic, and patient </a:t>
            </a:r>
          </a:p>
          <a:p>
            <a:r>
              <a:rPr lang="en-US" dirty="0" smtClean="0"/>
              <a:t>Inspired by people</a:t>
            </a:r>
          </a:p>
          <a:p>
            <a:r>
              <a:rPr lang="en-US" dirty="0" smtClean="0"/>
              <a:t>Inspires others</a:t>
            </a:r>
          </a:p>
          <a:p>
            <a:r>
              <a:rPr lang="en-US" dirty="0" smtClean="0"/>
              <a:t>Transparent and diplomatic</a:t>
            </a:r>
          </a:p>
          <a:p>
            <a:r>
              <a:rPr lang="en-US" dirty="0" smtClean="0"/>
              <a:t>Expertise or experience in the community subject area </a:t>
            </a:r>
          </a:p>
          <a:p>
            <a:r>
              <a:rPr lang="en-US" dirty="0" smtClean="0"/>
              <a:t>Confident and passionate about the vision </a:t>
            </a:r>
          </a:p>
          <a:p>
            <a:r>
              <a:rPr lang="en-US" dirty="0" smtClean="0"/>
              <a:t>Comfortable with technology</a:t>
            </a:r>
          </a:p>
          <a:p>
            <a:r>
              <a:rPr lang="en-US" dirty="0" smtClean="0"/>
              <a:t>Committed</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43</a:t>
            </a:fld>
            <a:endParaRPr lang="en-US" dirty="0"/>
          </a:p>
        </p:txBody>
      </p:sp>
    </p:spTree>
    <p:extLst>
      <p:ext uri="{BB962C8B-B14F-4D97-AF65-F5344CB8AC3E}">
        <p14:creationId xmlns:p14="http://schemas.microsoft.com/office/powerpoint/2010/main" val="3097440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Effect transition="in" filter="fade">
                                      <p:cBhvr>
                                        <p:cTn id="35" dur="500"/>
                                        <p:tgtEl>
                                          <p:spTgt spid="4">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
                                            <p:txEl>
                                              <p:pRg st="6" end="6"/>
                                            </p:txEl>
                                          </p:spTgt>
                                        </p:tgtEl>
                                        <p:attrNameLst>
                                          <p:attrName>style.visibility</p:attrName>
                                        </p:attrNameLst>
                                      </p:cBhvr>
                                      <p:to>
                                        <p:strVal val="visible"/>
                                      </p:to>
                                    </p:set>
                                    <p:animEffect transition="in" filter="fade">
                                      <p:cBhvr>
                                        <p:cTn id="40" dur="500"/>
                                        <p:tgtEl>
                                          <p:spTgt spid="4">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animEffect transition="in" filter="fade">
                                      <p:cBhvr>
                                        <p:cTn id="45" dur="500"/>
                                        <p:tgtEl>
                                          <p:spTgt spid="4">
                                            <p:txEl>
                                              <p:pRg st="7" end="7"/>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
                                            <p:txEl>
                                              <p:pRg st="8" end="8"/>
                                            </p:txEl>
                                          </p:spTgt>
                                        </p:tgtEl>
                                        <p:attrNameLst>
                                          <p:attrName>style.visibility</p:attrName>
                                        </p:attrNameLst>
                                      </p:cBhvr>
                                      <p:to>
                                        <p:strVal val="visible"/>
                                      </p:to>
                                    </p:set>
                                    <p:animEffect transition="in" filter="fade">
                                      <p:cBhvr>
                                        <p:cTn id="50"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Moderators get special powers</a:t>
            </a:r>
            <a:endParaRPr lang="en-US" dirty="0"/>
          </a:p>
        </p:txBody>
      </p:sp>
      <p:pic>
        <p:nvPicPr>
          <p:cNvPr id="8" name="Content Placeholder 7"/>
          <p:cNvPicPr>
            <a:picLocks noGrp="1" noChangeAspect="1"/>
          </p:cNvPicPr>
          <p:nvPr>
            <p:ph idx="1"/>
          </p:nvPr>
        </p:nvPicPr>
        <p:blipFill>
          <a:blip r:embed="rId3"/>
          <a:stretch>
            <a:fillRect/>
          </a:stretch>
        </p:blipFill>
        <p:spPr>
          <a:xfrm>
            <a:off x="3857747" y="738313"/>
            <a:ext cx="2670053" cy="2761226"/>
          </a:xfrm>
          <a:prstGeom prst="rect">
            <a:avLst/>
          </a:prstGeom>
        </p:spPr>
      </p:pic>
      <p:grpSp>
        <p:nvGrpSpPr>
          <p:cNvPr id="13" name="Group 12"/>
          <p:cNvGrpSpPr/>
          <p:nvPr/>
        </p:nvGrpSpPr>
        <p:grpSpPr>
          <a:xfrm>
            <a:off x="4339265" y="1177598"/>
            <a:ext cx="6266667" cy="2828571"/>
            <a:chOff x="4351462" y="738313"/>
            <a:chExt cx="6266667" cy="2828571"/>
          </a:xfrm>
        </p:grpSpPr>
        <p:pic>
          <p:nvPicPr>
            <p:cNvPr id="5" name="Picture 4"/>
            <p:cNvPicPr>
              <a:picLocks noChangeAspect="1"/>
            </p:cNvPicPr>
            <p:nvPr/>
          </p:nvPicPr>
          <p:blipFill>
            <a:blip r:embed="rId4"/>
            <a:stretch>
              <a:fillRect/>
            </a:stretch>
          </p:blipFill>
          <p:spPr>
            <a:xfrm>
              <a:off x="4351462" y="738313"/>
              <a:ext cx="6266667" cy="2828571"/>
            </a:xfrm>
            <a:prstGeom prst="rect">
              <a:avLst/>
            </a:prstGeom>
          </p:spPr>
        </p:pic>
        <p:sp>
          <p:nvSpPr>
            <p:cNvPr id="12" name="Rectangle 11"/>
            <p:cNvSpPr/>
            <p:nvPr/>
          </p:nvSpPr>
          <p:spPr>
            <a:xfrm>
              <a:off x="4351462" y="1123837"/>
              <a:ext cx="1089138" cy="79386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15" name="Group 14"/>
          <p:cNvGrpSpPr/>
          <p:nvPr/>
        </p:nvGrpSpPr>
        <p:grpSpPr>
          <a:xfrm>
            <a:off x="5323241" y="2303224"/>
            <a:ext cx="3723809" cy="2352381"/>
            <a:chOff x="3578695" y="4329190"/>
            <a:chExt cx="3723809" cy="2352381"/>
          </a:xfrm>
        </p:grpSpPr>
        <p:pic>
          <p:nvPicPr>
            <p:cNvPr id="10" name="Picture 9"/>
            <p:cNvPicPr>
              <a:picLocks noChangeAspect="1"/>
            </p:cNvPicPr>
            <p:nvPr/>
          </p:nvPicPr>
          <p:blipFill>
            <a:blip r:embed="rId5"/>
            <a:stretch>
              <a:fillRect/>
            </a:stretch>
          </p:blipFill>
          <p:spPr>
            <a:xfrm>
              <a:off x="3578695" y="4329190"/>
              <a:ext cx="3723809" cy="2352381"/>
            </a:xfrm>
            <a:prstGeom prst="rect">
              <a:avLst/>
            </a:prstGeom>
          </p:spPr>
        </p:pic>
        <p:sp>
          <p:nvSpPr>
            <p:cNvPr id="14" name="Rectangle 13"/>
            <p:cNvSpPr/>
            <p:nvPr/>
          </p:nvSpPr>
          <p:spPr>
            <a:xfrm>
              <a:off x="5524500" y="6072443"/>
              <a:ext cx="1549400" cy="568820"/>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grpSp>
      <p:grpSp>
        <p:nvGrpSpPr>
          <p:cNvPr id="17" name="Group 16"/>
          <p:cNvGrpSpPr/>
          <p:nvPr/>
        </p:nvGrpSpPr>
        <p:grpSpPr>
          <a:xfrm>
            <a:off x="5285145" y="2189919"/>
            <a:ext cx="3800000" cy="1809524"/>
            <a:chOff x="6179234" y="3778260"/>
            <a:chExt cx="3800000" cy="1809524"/>
          </a:xfrm>
        </p:grpSpPr>
        <p:pic>
          <p:nvPicPr>
            <p:cNvPr id="11" name="Picture 10"/>
            <p:cNvPicPr>
              <a:picLocks noChangeAspect="1"/>
            </p:cNvPicPr>
            <p:nvPr/>
          </p:nvPicPr>
          <p:blipFill>
            <a:blip r:embed="rId6"/>
            <a:stretch>
              <a:fillRect/>
            </a:stretch>
          </p:blipFill>
          <p:spPr>
            <a:xfrm>
              <a:off x="6179234" y="3778260"/>
              <a:ext cx="3800000" cy="1809524"/>
            </a:xfrm>
            <a:prstGeom prst="rect">
              <a:avLst/>
            </a:prstGeom>
          </p:spPr>
        </p:pic>
        <p:sp>
          <p:nvSpPr>
            <p:cNvPr id="16" name="Rectangle 15"/>
            <p:cNvSpPr/>
            <p:nvPr/>
          </p:nvSpPr>
          <p:spPr>
            <a:xfrm>
              <a:off x="8255000" y="4333915"/>
              <a:ext cx="1524000" cy="415885"/>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pic>
        <p:nvPicPr>
          <p:cNvPr id="18" name="Picture 1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770291" y="3999443"/>
            <a:ext cx="1449158" cy="1922272"/>
          </a:xfrm>
          <a:prstGeom prst="rect">
            <a:avLst/>
          </a:prstGeom>
        </p:spPr>
      </p:pic>
      <p:pic>
        <p:nvPicPr>
          <p:cNvPr id="1026" name="Picture 2" descr="http://www.searchmatters.net/wp-content/uploads/2007/07/greatest-american-hero.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4339264" y="899287"/>
            <a:ext cx="5808035" cy="496976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4FAB73BC-B049-4115-A692-8D63A059BFB8}" type="slidenum">
              <a:rPr lang="en-US" smtClean="0"/>
              <a:pPr/>
              <a:t>44</a:t>
            </a:fld>
            <a:endParaRPr lang="en-US" dirty="0"/>
          </a:p>
        </p:txBody>
      </p:sp>
    </p:spTree>
    <p:extLst>
      <p:ext uri="{BB962C8B-B14F-4D97-AF65-F5344CB8AC3E}">
        <p14:creationId xmlns:p14="http://schemas.microsoft.com/office/powerpoint/2010/main" val="3689046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xit" presetSubtype="0" fill="hold" nodeType="withEffect">
                                  <p:stCondLst>
                                    <p:cond delay="0"/>
                                  </p:stCondLst>
                                  <p:childTnLst>
                                    <p:animEffect transition="out" filter="fad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par>
                                <p:cTn id="21" presetID="10" presetClass="exit" presetSubtype="0" fill="hold" nodeType="withEffect">
                                  <p:stCondLst>
                                    <p:cond delay="0"/>
                                  </p:stCondLst>
                                  <p:childTnLst>
                                    <p:animEffect transition="out" filter="fade">
                                      <p:cBhvr>
                                        <p:cTn id="22" dur="500"/>
                                        <p:tgtEl>
                                          <p:spTgt spid="13"/>
                                        </p:tgtEl>
                                      </p:cBhvr>
                                    </p:animEffect>
                                    <p:set>
                                      <p:cBhvr>
                                        <p:cTn id="23" dur="1" fill="hold">
                                          <p:stCondLst>
                                            <p:cond delay="499"/>
                                          </p:stCondLst>
                                        </p:cTn>
                                        <p:tgtEl>
                                          <p:spTgt spid="13"/>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xit" presetSubtype="0" fill="hold" nodeType="withEffect">
                                  <p:stCondLst>
                                    <p:cond delay="0"/>
                                  </p:stCondLst>
                                  <p:childTnLst>
                                    <p:animEffect transition="out" filter="fade">
                                      <p:cBhvr>
                                        <p:cTn id="30" dur="500"/>
                                        <p:tgtEl>
                                          <p:spTgt spid="15"/>
                                        </p:tgtEl>
                                      </p:cBhvr>
                                    </p:animEffect>
                                    <p:set>
                                      <p:cBhvr>
                                        <p:cTn id="31" dur="1" fill="hold">
                                          <p:stCondLst>
                                            <p:cond delay="499"/>
                                          </p:stCondLst>
                                        </p:cTn>
                                        <p:tgtEl>
                                          <p:spTgt spid="1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26"/>
                                        </p:tgtEl>
                                        <p:attrNameLst>
                                          <p:attrName>style.visibility</p:attrName>
                                        </p:attrNameLst>
                                      </p:cBhvr>
                                      <p:to>
                                        <p:strVal val="visible"/>
                                      </p:to>
                                    </p:set>
                                    <p:animEffect transition="in" filter="fade">
                                      <p:cBhvr>
                                        <p:cTn id="36"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Moderators can also get alerted about bad behavior</a:t>
            </a:r>
            <a:endParaRPr lang="en-US" dirty="0"/>
          </a:p>
        </p:txBody>
      </p:sp>
      <p:pic>
        <p:nvPicPr>
          <p:cNvPr id="4" name="Content Placeholder 3"/>
          <p:cNvPicPr>
            <a:picLocks noGrp="1" noChangeAspect="1"/>
          </p:cNvPicPr>
          <p:nvPr>
            <p:ph idx="1"/>
          </p:nvPr>
        </p:nvPicPr>
        <p:blipFill>
          <a:blip r:embed="rId3"/>
          <a:stretch>
            <a:fillRect/>
          </a:stretch>
        </p:blipFill>
        <p:spPr>
          <a:xfrm>
            <a:off x="4169387" y="1067012"/>
            <a:ext cx="6761905" cy="4761905"/>
          </a:xfrm>
          <a:prstGeom prst="rect">
            <a:avLst/>
          </a:prstGeom>
        </p:spPr>
      </p:pic>
      <p:pic>
        <p:nvPicPr>
          <p:cNvPr id="5" name="Picture 4"/>
          <p:cNvPicPr>
            <a:picLocks noChangeAspect="1"/>
          </p:cNvPicPr>
          <p:nvPr/>
        </p:nvPicPr>
        <p:blipFill>
          <a:blip r:embed="rId4"/>
          <a:stretch>
            <a:fillRect/>
          </a:stretch>
        </p:blipFill>
        <p:spPr>
          <a:xfrm>
            <a:off x="3537441" y="1089472"/>
            <a:ext cx="8025795" cy="1982844"/>
          </a:xfrm>
          <a:prstGeom prst="rect">
            <a:avLst/>
          </a:prstGeom>
        </p:spPr>
      </p:pic>
      <p:pic>
        <p:nvPicPr>
          <p:cNvPr id="6" name="Picture 5"/>
          <p:cNvPicPr>
            <a:picLocks noChangeAspect="1"/>
          </p:cNvPicPr>
          <p:nvPr/>
        </p:nvPicPr>
        <p:blipFill>
          <a:blip r:embed="rId5"/>
          <a:stretch>
            <a:fillRect/>
          </a:stretch>
        </p:blipFill>
        <p:spPr>
          <a:xfrm>
            <a:off x="4169387" y="2338980"/>
            <a:ext cx="6971428" cy="1466667"/>
          </a:xfrm>
          <a:prstGeom prst="rect">
            <a:avLst/>
          </a:prstGeom>
        </p:spPr>
      </p:pic>
      <p:pic>
        <p:nvPicPr>
          <p:cNvPr id="7" name="Picture 6"/>
          <p:cNvPicPr>
            <a:picLocks noChangeAspect="1"/>
          </p:cNvPicPr>
          <p:nvPr/>
        </p:nvPicPr>
        <p:blipFill>
          <a:blip r:embed="rId6"/>
          <a:stretch>
            <a:fillRect/>
          </a:stretch>
        </p:blipFill>
        <p:spPr>
          <a:xfrm>
            <a:off x="4470242" y="1515496"/>
            <a:ext cx="5990476" cy="4209524"/>
          </a:xfrm>
          <a:prstGeom prst="rect">
            <a:avLst/>
          </a:prstGeom>
        </p:spPr>
      </p:pic>
      <p:pic>
        <p:nvPicPr>
          <p:cNvPr id="9" name="Picture 8"/>
          <p:cNvPicPr>
            <a:picLocks noChangeAspect="1"/>
          </p:cNvPicPr>
          <p:nvPr/>
        </p:nvPicPr>
        <p:blipFill>
          <a:blip r:embed="rId7"/>
          <a:stretch>
            <a:fillRect/>
          </a:stretch>
        </p:blipFill>
        <p:spPr>
          <a:xfrm>
            <a:off x="4302143" y="1814659"/>
            <a:ext cx="6361905" cy="3066667"/>
          </a:xfrm>
          <a:prstGeom prst="rect">
            <a:avLst/>
          </a:prstGeom>
        </p:spPr>
      </p:pic>
      <p:pic>
        <p:nvPicPr>
          <p:cNvPr id="8" name="Picture 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486101" y="1471209"/>
            <a:ext cx="8245552" cy="3426949"/>
          </a:xfrm>
          <a:prstGeom prst="rect">
            <a:avLst/>
          </a:prstGeom>
        </p:spPr>
      </p:pic>
      <p:pic>
        <p:nvPicPr>
          <p:cNvPr id="10" name="Picture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464721" y="1471209"/>
            <a:ext cx="8380760" cy="3904769"/>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45</a:t>
            </a:fld>
            <a:endParaRPr lang="en-US" dirty="0"/>
          </a:p>
        </p:txBody>
      </p:sp>
    </p:spTree>
    <p:extLst>
      <p:ext uri="{BB962C8B-B14F-4D97-AF65-F5344CB8AC3E}">
        <p14:creationId xmlns:p14="http://schemas.microsoft.com/office/powerpoint/2010/main" val="87675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nodeType="clickEffect">
                                  <p:stCondLst>
                                    <p:cond delay="0"/>
                                  </p:stCondLst>
                                  <p:childTnLst>
                                    <p:animEffect transition="out" filter="fade">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7"/>
                                        </p:tgtEl>
                                      </p:cBhvr>
                                    </p:animEffect>
                                    <p:set>
                                      <p:cBhvr>
                                        <p:cTn id="31" dur="1" fill="hold">
                                          <p:stCondLst>
                                            <p:cond delay="499"/>
                                          </p:stCondLst>
                                        </p:cTn>
                                        <p:tgtEl>
                                          <p:spTgt spid="7"/>
                                        </p:tgtEl>
                                        <p:attrNameLst>
                                          <p:attrName>style.visibility</p:attrName>
                                        </p:attrNameLst>
                                      </p:cBhvr>
                                      <p:to>
                                        <p:strVal val="hidden"/>
                                      </p:to>
                                    </p:set>
                                  </p:childTnLst>
                                </p:cTn>
                              </p:par>
                              <p:par>
                                <p:cTn id="32" presetID="10"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9"/>
                                        </p:tgtEl>
                                      </p:cBhvr>
                                    </p:animEffect>
                                    <p:set>
                                      <p:cBhvr>
                                        <p:cTn id="39" dur="1" fill="hold">
                                          <p:stCondLst>
                                            <p:cond delay="499"/>
                                          </p:stCondLst>
                                        </p:cTn>
                                        <p:tgtEl>
                                          <p:spTgt spid="9"/>
                                        </p:tgtEl>
                                        <p:attrNameLst>
                                          <p:attrName>style.visibility</p:attrName>
                                        </p:attrNameLst>
                                      </p:cBhvr>
                                      <p:to>
                                        <p:strVal val="hidden"/>
                                      </p:to>
                                    </p:set>
                                  </p:childTnLst>
                                </p:cTn>
                              </p:par>
                              <p:par>
                                <p:cTn id="40" presetID="10" presetClass="entr" presetSubtype="0" fill="hold"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5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to community success? Pay attention to the health of your community!</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937068" y="863600"/>
            <a:ext cx="7178539" cy="5121275"/>
          </a:xfrm>
        </p:spPr>
      </p:pic>
      <p:sp>
        <p:nvSpPr>
          <p:cNvPr id="3" name="Slide Number Placeholder 2"/>
          <p:cNvSpPr>
            <a:spLocks noGrp="1"/>
          </p:cNvSpPr>
          <p:nvPr>
            <p:ph type="sldNum" sz="quarter" idx="12"/>
          </p:nvPr>
        </p:nvSpPr>
        <p:spPr/>
        <p:txBody>
          <a:bodyPr/>
          <a:lstStyle/>
          <a:p>
            <a:fld id="{4FAB73BC-B049-4115-A692-8D63A059BFB8}" type="slidenum">
              <a:rPr lang="en-US" smtClean="0"/>
              <a:pPr/>
              <a:t>46</a:t>
            </a:fld>
            <a:endParaRPr lang="en-US" dirty="0"/>
          </a:p>
        </p:txBody>
      </p:sp>
    </p:spTree>
    <p:extLst>
      <p:ext uri="{BB962C8B-B14F-4D97-AF65-F5344CB8AC3E}">
        <p14:creationId xmlns:p14="http://schemas.microsoft.com/office/powerpoint/2010/main" val="3185057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take-</a:t>
            </a:r>
            <a:r>
              <a:rPr lang="en-US" dirty="0" err="1" smtClean="0"/>
              <a:t>aways</a:t>
            </a:r>
            <a:endParaRPr lang="en-US" dirty="0"/>
          </a:p>
        </p:txBody>
      </p:sp>
      <p:sp>
        <p:nvSpPr>
          <p:cNvPr id="3" name="Content Placeholder 2"/>
          <p:cNvSpPr>
            <a:spLocks noGrp="1"/>
          </p:cNvSpPr>
          <p:nvPr>
            <p:ph idx="1"/>
          </p:nvPr>
        </p:nvSpPr>
        <p:spPr>
          <a:xfrm>
            <a:off x="3577168" y="471932"/>
            <a:ext cx="8005232" cy="5904992"/>
          </a:xfrm>
        </p:spPr>
        <p:txBody>
          <a:bodyPr>
            <a:noAutofit/>
          </a:bodyPr>
          <a:lstStyle/>
          <a:p>
            <a:r>
              <a:rPr lang="en-US" sz="2000" dirty="0" smtClean="0"/>
              <a:t>Use the Community Site template if it meets your business needs</a:t>
            </a:r>
          </a:p>
          <a:p>
            <a:r>
              <a:rPr lang="en-US" sz="2000" dirty="0" smtClean="0"/>
              <a:t>Community Sites tend to be more successful if they are aligned with existing business communities – larger audiences are helpful</a:t>
            </a:r>
          </a:p>
          <a:p>
            <a:r>
              <a:rPr lang="en-US" sz="2000" dirty="0" smtClean="0"/>
              <a:t>Communities are most successful with cultivation and nurturing by a committed Moderator</a:t>
            </a:r>
          </a:p>
          <a:p>
            <a:r>
              <a:rPr lang="en-US" sz="2000" dirty="0" smtClean="0"/>
              <a:t>Communities are integrated – with search, documents, and with the Newsfeed (#hashtags and @mentions work in discussions just like the Newsfeed)</a:t>
            </a:r>
          </a:p>
          <a:p>
            <a:r>
              <a:rPr lang="en-US" sz="2000" dirty="0" smtClean="0"/>
              <a:t>Gamification is ONLY about conversations – so be sure that what you get “out of the box” meets your needs</a:t>
            </a:r>
          </a:p>
          <a:p>
            <a:r>
              <a:rPr lang="en-US" sz="2000" dirty="0"/>
              <a:t>If you have too many communities, it’s hard to figure out where to go to have a conversation – so be careful about how many community sites you </a:t>
            </a:r>
            <a:r>
              <a:rPr lang="en-US" sz="2000" dirty="0" smtClean="0"/>
              <a:t>create</a:t>
            </a:r>
          </a:p>
          <a:p>
            <a:r>
              <a:rPr lang="en-US" sz="2000" b="1" dirty="0" smtClean="0"/>
              <a:t>Understand how people work in your organization – if you are an email driven culture, encourage people to set up alerts on the discussion list in the communities in which they are a member or connect their community discussion lists to Outlook.</a:t>
            </a:r>
            <a:endParaRPr lang="en-US" sz="2000" b="1"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47</a:t>
            </a:fld>
            <a:endParaRPr lang="en-US" dirty="0"/>
          </a:p>
        </p:txBody>
      </p:sp>
    </p:spTree>
    <p:extLst>
      <p:ext uri="{BB962C8B-B14F-4D97-AF65-F5344CB8AC3E}">
        <p14:creationId xmlns:p14="http://schemas.microsoft.com/office/powerpoint/2010/main" val="54582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4FAB73BC-B049-4115-A692-8D63A059BFB8}" type="slidenum">
              <a:rPr lang="en-US" smtClean="0"/>
              <a:pPr/>
              <a:t>48</a:t>
            </a:fld>
            <a:endParaRPr lang="en-US" dirty="0"/>
          </a:p>
        </p:txBody>
      </p:sp>
      <p:sp>
        <p:nvSpPr>
          <p:cNvPr id="3" name="Rectangle 2"/>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Rectangle 3"/>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extBox 4"/>
          <p:cNvSpPr txBox="1"/>
          <p:nvPr/>
        </p:nvSpPr>
        <p:spPr>
          <a:xfrm>
            <a:off x="139700" y="1054100"/>
            <a:ext cx="8902700" cy="4832092"/>
          </a:xfrm>
          <a:prstGeom prst="rect">
            <a:avLst/>
          </a:prstGeom>
          <a:noFill/>
        </p:spPr>
        <p:txBody>
          <a:bodyPr wrap="square" rtlCol="0">
            <a:spAutoFit/>
          </a:bodyPr>
          <a:lstStyle/>
          <a:p>
            <a:pPr marL="285744" lvl="0" indent="-285744">
              <a:buFont typeface="Arial" pitchFamily="34" charset="0"/>
              <a:buChar char="•"/>
            </a:pPr>
            <a:r>
              <a:rPr lang="en-US" sz="2800" dirty="0">
                <a:solidFill>
                  <a:schemeClr val="bg1"/>
                </a:solidFill>
                <a:cs typeface="Segoe UI Light" panose="020B0502040204020203" pitchFamily="34" charset="0"/>
              </a:rPr>
              <a:t>Independent consultant specializing in</a:t>
            </a:r>
          </a:p>
          <a:p>
            <a:pPr marL="742944" lvl="1" indent="-285744">
              <a:buFont typeface="Arial" pitchFamily="34" charset="0"/>
              <a:buChar char="•"/>
            </a:pPr>
            <a:r>
              <a:rPr lang="en-US" sz="2800" dirty="0">
                <a:solidFill>
                  <a:schemeClr val="bg1"/>
                </a:solidFill>
                <a:cs typeface="Segoe UI Light" panose="020B0502040204020203" pitchFamily="34" charset="0"/>
              </a:rPr>
              <a:t>Governance</a:t>
            </a:r>
          </a:p>
          <a:p>
            <a:pPr marL="742944" lvl="1" indent="-285744">
              <a:buFont typeface="Arial" pitchFamily="34" charset="0"/>
              <a:buChar char="•"/>
            </a:pPr>
            <a:r>
              <a:rPr lang="en-US" sz="2800" dirty="0">
                <a:solidFill>
                  <a:schemeClr val="bg1"/>
                </a:solidFill>
                <a:cs typeface="Segoe UI Light" panose="020B0502040204020203" pitchFamily="34" charset="0"/>
              </a:rPr>
              <a:t>User Adoption</a:t>
            </a:r>
          </a:p>
          <a:p>
            <a:pPr marL="742944" lvl="1" indent="-285744">
              <a:buFont typeface="Arial" pitchFamily="34" charset="0"/>
              <a:buChar char="•"/>
            </a:pPr>
            <a:r>
              <a:rPr lang="en-US" sz="2800" dirty="0">
                <a:solidFill>
                  <a:schemeClr val="bg1"/>
                </a:solidFill>
                <a:cs typeface="Segoe UI Light" panose="020B0502040204020203" pitchFamily="34" charset="0"/>
              </a:rPr>
              <a:t>Metrics</a:t>
            </a:r>
          </a:p>
          <a:p>
            <a:pPr marL="742944" lvl="1" indent="-285744">
              <a:buFont typeface="Arial" pitchFamily="34" charset="0"/>
              <a:buChar char="•"/>
            </a:pPr>
            <a:r>
              <a:rPr lang="en-US" sz="2800" dirty="0">
                <a:solidFill>
                  <a:schemeClr val="bg1"/>
                </a:solidFill>
                <a:cs typeface="Segoe UI Light" panose="020B0502040204020203" pitchFamily="34" charset="0"/>
              </a:rPr>
              <a:t>Information Architecture</a:t>
            </a:r>
          </a:p>
          <a:p>
            <a:pPr marL="742944" lvl="1" indent="-285744">
              <a:buFont typeface="Arial" pitchFamily="34" charset="0"/>
              <a:buChar char="•"/>
            </a:pPr>
            <a:r>
              <a:rPr lang="en-US" sz="2800" dirty="0">
                <a:solidFill>
                  <a:schemeClr val="bg1"/>
                </a:solidFill>
                <a:cs typeface="Segoe UI Light" panose="020B0502040204020203" pitchFamily="34" charset="0"/>
              </a:rPr>
              <a:t>Knowledge Management</a:t>
            </a:r>
          </a:p>
          <a:p>
            <a:pPr marL="742944" lvl="1" indent="-285744">
              <a:buFont typeface="Arial" pitchFamily="34" charset="0"/>
              <a:buChar char="•"/>
            </a:pPr>
            <a:r>
              <a:rPr lang="en-US" sz="2800" dirty="0">
                <a:solidFill>
                  <a:schemeClr val="bg1"/>
                </a:solidFill>
                <a:cs typeface="Segoe UI Light" panose="020B0502040204020203" pitchFamily="34" charset="0"/>
              </a:rPr>
              <a:t>Portals, Intranets, Collaboration Solutions</a:t>
            </a:r>
          </a:p>
          <a:p>
            <a:pPr marL="285744" lvl="0" indent="-285744">
              <a:buFont typeface="Arial" pitchFamily="34" charset="0"/>
              <a:buChar char="•"/>
            </a:pPr>
            <a:r>
              <a:rPr lang="en-US" sz="2800" dirty="0">
                <a:solidFill>
                  <a:schemeClr val="bg1"/>
                </a:solidFill>
                <a:cs typeface="Segoe UI Light" panose="020B0502040204020203" pitchFamily="34" charset="0"/>
              </a:rPr>
              <a:t>Led national Portals, Management Collaboration, and Content practice for Dell</a:t>
            </a:r>
          </a:p>
          <a:p>
            <a:pPr marL="285744" lvl="0" indent="-285744">
              <a:buFont typeface="Arial" pitchFamily="34" charset="0"/>
              <a:buChar char="•"/>
            </a:pPr>
            <a:r>
              <a:rPr lang="en-US" sz="2800" dirty="0">
                <a:solidFill>
                  <a:schemeClr val="bg1"/>
                </a:solidFill>
                <a:cs typeface="Segoe UI Light" panose="020B0502040204020203" pitchFamily="34" charset="0"/>
              </a:rPr>
              <a:t>Director of Knowledge Management at American Management </a:t>
            </a:r>
            <a:r>
              <a:rPr lang="en-US" sz="2800" dirty="0" smtClean="0">
                <a:solidFill>
                  <a:schemeClr val="bg1"/>
                </a:solidFill>
                <a:cs typeface="Segoe UI Light" panose="020B0502040204020203" pitchFamily="34" charset="0"/>
              </a:rPr>
              <a:t>Systems</a:t>
            </a:r>
            <a:endParaRPr lang="en-US" sz="2800" dirty="0">
              <a:solidFill>
                <a:schemeClr val="bg1"/>
              </a:solidFill>
              <a:cs typeface="Segoe UI Light" panose="020B0502040204020203" pitchFamily="34" charset="0"/>
            </a:endParaRPr>
          </a:p>
        </p:txBody>
      </p:sp>
      <p:pic>
        <p:nvPicPr>
          <p:cNvPr id="6" name="Picture 6" descr="sharepointbookcover verysmall"/>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446112" y="1054100"/>
            <a:ext cx="1513801" cy="2018402"/>
          </a:xfrm>
          <a:prstGeom prst="rect">
            <a:avLst/>
          </a:prstGeom>
          <a:noFill/>
          <a:ln w="9525">
            <a:noFill/>
            <a:miter lim="800000"/>
            <a:headEnd/>
            <a:tailEnd/>
          </a:ln>
        </p:spPr>
      </p:pic>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016927" y="1538803"/>
            <a:ext cx="1952347" cy="2616549"/>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01785" y="2353042"/>
            <a:ext cx="2662273" cy="3379569"/>
          </a:xfrm>
          <a:prstGeom prst="rect">
            <a:avLst/>
          </a:prstGeom>
        </p:spPr>
      </p:pic>
      <p:grpSp>
        <p:nvGrpSpPr>
          <p:cNvPr id="9" name="Group 8"/>
          <p:cNvGrpSpPr/>
          <p:nvPr/>
        </p:nvGrpSpPr>
        <p:grpSpPr>
          <a:xfrm>
            <a:off x="3609649" y="6067559"/>
            <a:ext cx="2295154" cy="473451"/>
            <a:chOff x="8283315" y="4335475"/>
            <a:chExt cx="1693653" cy="355089"/>
          </a:xfrm>
        </p:grpSpPr>
        <p:pic>
          <p:nvPicPr>
            <p:cNvPr id="10" name="Picture 9"/>
            <p:cNvPicPr>
              <a:picLocks noChangeAspect="1"/>
            </p:cNvPicPr>
            <p:nvPr/>
          </p:nvPicPr>
          <p:blipFill>
            <a:blip r:embed="rId6" cstate="email">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a:ext>
              </a:extLst>
            </a:blip>
            <a:stretch>
              <a:fillRect/>
            </a:stretch>
          </p:blipFill>
          <p:spPr>
            <a:xfrm>
              <a:off x="8283315" y="4339082"/>
              <a:ext cx="351482" cy="351482"/>
            </a:xfrm>
            <a:prstGeom prst="rect">
              <a:avLst/>
            </a:prstGeom>
          </p:spPr>
        </p:pic>
        <p:sp>
          <p:nvSpPr>
            <p:cNvPr id="11" name="TextBox 10"/>
            <p:cNvSpPr txBox="1"/>
            <p:nvPr/>
          </p:nvSpPr>
          <p:spPr>
            <a:xfrm>
              <a:off x="8563916" y="4335475"/>
              <a:ext cx="1413052" cy="346249"/>
            </a:xfrm>
            <a:prstGeom prst="rect">
              <a:avLst/>
            </a:prstGeom>
            <a:noFill/>
          </p:spPr>
          <p:txBody>
            <a:bodyPr wrap="square" rtlCol="0">
              <a:spAutoFit/>
            </a:bodyPr>
            <a:lstStyle/>
            <a:p>
              <a:r>
                <a:rPr lang="en-US" sz="2400" dirty="0" err="1">
                  <a:solidFill>
                    <a:schemeClr val="tx2"/>
                  </a:solidFill>
                  <a:cs typeface="Segoe UI Light" panose="020B0502040204020203" pitchFamily="34" charset="0"/>
                </a:rPr>
                <a:t>susanhanley</a:t>
              </a:r>
              <a:endParaRPr lang="en-US" sz="2400" dirty="0">
                <a:solidFill>
                  <a:schemeClr val="tx2"/>
                </a:solidFill>
                <a:cs typeface="Segoe UI Light" panose="020B0502040204020203" pitchFamily="34" charset="0"/>
              </a:endParaRPr>
            </a:p>
          </p:txBody>
        </p:sp>
      </p:grpSp>
      <p:grpSp>
        <p:nvGrpSpPr>
          <p:cNvPr id="12" name="Group 11"/>
          <p:cNvGrpSpPr/>
          <p:nvPr/>
        </p:nvGrpSpPr>
        <p:grpSpPr>
          <a:xfrm>
            <a:off x="227807" y="6073666"/>
            <a:ext cx="3711190" cy="461665"/>
            <a:chOff x="2474827" y="4737108"/>
            <a:chExt cx="2738580" cy="346249"/>
          </a:xfrm>
        </p:grpSpPr>
        <p:sp>
          <p:nvSpPr>
            <p:cNvPr id="13" name="TextBox 12"/>
            <p:cNvSpPr txBox="1"/>
            <p:nvPr/>
          </p:nvSpPr>
          <p:spPr>
            <a:xfrm>
              <a:off x="2690373" y="4737108"/>
              <a:ext cx="2523034" cy="346249"/>
            </a:xfrm>
            <a:prstGeom prst="rect">
              <a:avLst/>
            </a:prstGeom>
            <a:noFill/>
          </p:spPr>
          <p:txBody>
            <a:bodyPr wrap="square" rtlCol="0">
              <a:spAutoFit/>
            </a:bodyPr>
            <a:lstStyle/>
            <a:p>
              <a:r>
                <a:rPr lang="en-US" sz="2400" dirty="0" smtClean="0">
                  <a:solidFill>
                    <a:schemeClr val="tx2"/>
                  </a:solidFill>
                  <a:cs typeface="Segoe UI Light" panose="020B0502040204020203" pitchFamily="34" charset="0"/>
                </a:rPr>
                <a:t>sue@susanhanley.com</a:t>
              </a:r>
              <a:endParaRPr lang="en-US" sz="2400" dirty="0">
                <a:solidFill>
                  <a:schemeClr val="tx2"/>
                </a:solidFill>
                <a:cs typeface="Segoe UI Light" panose="020B0502040204020203" pitchFamily="34" charset="0"/>
              </a:endParaRPr>
            </a:p>
          </p:txBody>
        </p:sp>
        <p:pic>
          <p:nvPicPr>
            <p:cNvPr id="14" name="Picture 13"/>
            <p:cNvPicPr>
              <a:picLocks noChangeAspect="1"/>
            </p:cNvPicPr>
            <p:nvPr/>
          </p:nvPicPr>
          <p:blipFill>
            <a:blip r:embed="rId8" cstate="email">
              <a:extLst>
                <a:ext uri="{BEBA8EAE-BF5A-486C-A8C5-ECC9F3942E4B}">
                  <a14:imgProps xmlns:a14="http://schemas.microsoft.com/office/drawing/2010/main">
                    <a14:imgLayer r:embed="rId9">
                      <a14:imgEffect>
                        <a14:backgroundRemoval t="1596" b="100000" l="1859" r="100000"/>
                      </a14:imgEffect>
                    </a14:imgLayer>
                  </a14:imgProps>
                </a:ext>
                <a:ext uri="{28A0092B-C50C-407E-A947-70E740481C1C}">
                  <a14:useLocalDpi xmlns:a14="http://schemas.microsoft.com/office/drawing/2010/main"/>
                </a:ext>
              </a:extLst>
            </a:blip>
            <a:stretch>
              <a:fillRect/>
            </a:stretch>
          </p:blipFill>
          <p:spPr>
            <a:xfrm>
              <a:off x="2474827" y="4827765"/>
              <a:ext cx="216292" cy="188032"/>
            </a:xfrm>
            <a:prstGeom prst="rect">
              <a:avLst/>
            </a:prstGeom>
          </p:spPr>
        </p:pic>
      </p:grpSp>
      <p:grpSp>
        <p:nvGrpSpPr>
          <p:cNvPr id="15" name="Group 14"/>
          <p:cNvGrpSpPr/>
          <p:nvPr/>
        </p:nvGrpSpPr>
        <p:grpSpPr>
          <a:xfrm>
            <a:off x="5823422" y="6067641"/>
            <a:ext cx="3400563" cy="461665"/>
            <a:chOff x="6484519" y="5557090"/>
            <a:chExt cx="3400563" cy="461665"/>
          </a:xfrm>
        </p:grpSpPr>
        <p:sp>
          <p:nvSpPr>
            <p:cNvPr id="16" name="TextBox 15"/>
            <p:cNvSpPr txBox="1"/>
            <p:nvPr/>
          </p:nvSpPr>
          <p:spPr>
            <a:xfrm>
              <a:off x="6771883" y="5557090"/>
              <a:ext cx="3113199" cy="461665"/>
            </a:xfrm>
            <a:prstGeom prst="rect">
              <a:avLst/>
            </a:prstGeom>
            <a:noFill/>
          </p:spPr>
          <p:txBody>
            <a:bodyPr wrap="square" rtlCol="0">
              <a:spAutoFit/>
            </a:bodyPr>
            <a:lstStyle/>
            <a:p>
              <a:r>
                <a:rPr lang="en-US" sz="2400" dirty="0" smtClean="0">
                  <a:solidFill>
                    <a:schemeClr val="tx2"/>
                  </a:solidFill>
                  <a:cs typeface="Segoe UI Light" panose="020B0502040204020203" pitchFamily="34" charset="0"/>
                </a:rPr>
                <a:t>www.susanhanley.com</a:t>
              </a:r>
              <a:endParaRPr lang="en-US" sz="2400" dirty="0">
                <a:solidFill>
                  <a:schemeClr val="tx2"/>
                </a:solidFill>
                <a:cs typeface="Segoe UI Light" panose="020B0502040204020203" pitchFamily="34" charset="0"/>
              </a:endParaRPr>
            </a:p>
          </p:txBody>
        </p:sp>
        <p:pic>
          <p:nvPicPr>
            <p:cNvPr id="17" name="Picture 16"/>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484519" y="5644299"/>
              <a:ext cx="315606" cy="315606"/>
            </a:xfrm>
            <a:prstGeom prst="rect">
              <a:avLst/>
            </a:prstGeom>
          </p:spPr>
        </p:pic>
      </p:grpSp>
      <p:pic>
        <p:nvPicPr>
          <p:cNvPr id="18" name="Picture 17"/>
          <p:cNvPicPr>
            <a:picLocks noChangeAspect="1"/>
          </p:cNvPicPr>
          <p:nvPr/>
        </p:nvPicPr>
        <p:blipFill>
          <a:blip r:embed="rId11" cstate="email">
            <a:extLst>
              <a:ext uri="{BEBA8EAE-BF5A-486C-A8C5-ECC9F3942E4B}">
                <a14:imgProps xmlns:a14="http://schemas.microsoft.com/office/drawing/2010/main">
                  <a14:imgLayer r:embed="rId12">
                    <a14:imgEffect>
                      <a14:backgroundRemoval t="3195" b="98083" l="1823" r="98438">
                        <a14:foregroundMark x1="41146" y1="15655" x2="43490" y2="6709"/>
                        <a14:foregroundMark x1="44271" y1="6709" x2="53385" y2="10224"/>
                        <a14:foregroundMark x1="54688" y1="11182" x2="48958" y2="18211"/>
                        <a14:foregroundMark x1="49479" y1="20447" x2="43490" y2="8307"/>
                        <a14:foregroundMark x1="41927" y1="16294" x2="50521" y2="20767"/>
                        <a14:foregroundMark x1="68490" y1="24281" x2="68490" y2="24281"/>
                        <a14:foregroundMark x1="35677" y1="20128" x2="35677" y2="20128"/>
                      </a14:backgroundRemoval>
                    </a14:imgEffect>
                  </a14:imgLayer>
                </a14:imgProps>
              </a:ext>
              <a:ext uri="{28A0092B-C50C-407E-A947-70E740481C1C}">
                <a14:useLocalDpi xmlns:a14="http://schemas.microsoft.com/office/drawing/2010/main"/>
              </a:ext>
            </a:extLst>
          </a:blip>
          <a:stretch>
            <a:fillRect/>
          </a:stretch>
        </p:blipFill>
        <p:spPr>
          <a:xfrm>
            <a:off x="40481" y="-17114"/>
            <a:ext cx="1561389" cy="1272694"/>
          </a:xfrm>
          <a:prstGeom prst="rect">
            <a:avLst/>
          </a:prstGeom>
        </p:spPr>
      </p:pic>
      <p:pic>
        <p:nvPicPr>
          <p:cNvPr id="19" name="Picture 1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0540058" y="160359"/>
            <a:ext cx="1524000" cy="530352"/>
          </a:xfrm>
          <a:prstGeom prst="rect">
            <a:avLst/>
          </a:prstGeom>
        </p:spPr>
      </p:pic>
      <p:sp>
        <p:nvSpPr>
          <p:cNvPr id="21" name="Rectangle 20"/>
          <p:cNvSpPr/>
          <p:nvPr/>
        </p:nvSpPr>
        <p:spPr>
          <a:xfrm>
            <a:off x="1478501" y="6457891"/>
            <a:ext cx="5960799" cy="400110"/>
          </a:xfrm>
          <a:prstGeom prst="rect">
            <a:avLst/>
          </a:prstGeom>
        </p:spPr>
        <p:txBody>
          <a:bodyPr wrap="none">
            <a:spAutoFit/>
          </a:bodyPr>
          <a:lstStyle/>
          <a:p>
            <a:r>
              <a:rPr lang="en-US" sz="2000" dirty="0">
                <a:solidFill>
                  <a:schemeClr val="tx2"/>
                </a:solidFill>
              </a:rPr>
              <a:t>http://www.networkworld.com/community/sharepoint</a:t>
            </a:r>
          </a:p>
        </p:txBody>
      </p:sp>
    </p:spTree>
    <p:extLst>
      <p:ext uri="{BB962C8B-B14F-4D97-AF65-F5344CB8AC3E}">
        <p14:creationId xmlns:p14="http://schemas.microsoft.com/office/powerpoint/2010/main" val="182955413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5" name="Slide Number Placeholder 4"/>
          <p:cNvSpPr>
            <a:spLocks noGrp="1"/>
          </p:cNvSpPr>
          <p:nvPr>
            <p:ph type="sldNum" sz="quarter" idx="12"/>
          </p:nvPr>
        </p:nvSpPr>
        <p:spPr/>
        <p:txBody>
          <a:bodyPr/>
          <a:lstStyle/>
          <a:p>
            <a:fld id="{EA7C8D44-3667-46F6-9772-CC52308E2A7F}" type="slidenum">
              <a:rPr kumimoji="0" lang="en-US" smtClean="0"/>
              <a:pPr/>
              <a:t>49</a:t>
            </a:fld>
            <a:endParaRPr kumimoji="0" lang="en-US" dirty="0"/>
          </a:p>
        </p:txBody>
      </p:sp>
      <p:pic>
        <p:nvPicPr>
          <p:cNvPr id="19" name="Content Placeholder 18"/>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4492903" y="1123837"/>
            <a:ext cx="6517364" cy="4324463"/>
          </a:xfrm>
          <a:prstGeom prst="rect">
            <a:avLst/>
          </a:prstGeom>
        </p:spPr>
      </p:pic>
    </p:spTree>
    <p:extLst>
      <p:ext uri="{BB962C8B-B14F-4D97-AF65-F5344CB8AC3E}">
        <p14:creationId xmlns:p14="http://schemas.microsoft.com/office/powerpoint/2010/main" val="536712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make companies more adaptable</a:t>
            </a:r>
            <a:endParaRPr lang="en-US" dirty="0"/>
          </a:p>
        </p:txBody>
      </p:sp>
      <p:grpSp>
        <p:nvGrpSpPr>
          <p:cNvPr id="16" name="Group 15"/>
          <p:cNvGrpSpPr/>
          <p:nvPr/>
        </p:nvGrpSpPr>
        <p:grpSpPr>
          <a:xfrm>
            <a:off x="4698189" y="197817"/>
            <a:ext cx="6088217" cy="1400888"/>
            <a:chOff x="3698132" y="447475"/>
            <a:chExt cx="6671553" cy="1614791"/>
          </a:xfrm>
        </p:grpSpPr>
        <p:pic>
          <p:nvPicPr>
            <p:cNvPr id="7"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98132" y="447475"/>
              <a:ext cx="1614791" cy="1614791"/>
            </a:xfrm>
            <a:prstGeom prst="rect">
              <a:avLst/>
            </a:prstGeom>
          </p:spPr>
        </p:pic>
        <p:sp>
          <p:nvSpPr>
            <p:cNvPr id="9" name="Rectangle 8"/>
            <p:cNvSpPr/>
            <p:nvPr/>
          </p:nvSpPr>
          <p:spPr>
            <a:xfrm>
              <a:off x="5312923" y="447475"/>
              <a:ext cx="5056762" cy="16147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Engaged Employees</a:t>
              </a:r>
              <a:endParaRPr lang="en-US" sz="3600" dirty="0"/>
            </a:p>
          </p:txBody>
        </p:sp>
      </p:grpSp>
      <p:grpSp>
        <p:nvGrpSpPr>
          <p:cNvPr id="17" name="Group 16"/>
          <p:cNvGrpSpPr/>
          <p:nvPr/>
        </p:nvGrpSpPr>
        <p:grpSpPr>
          <a:xfrm>
            <a:off x="4694492" y="1763384"/>
            <a:ext cx="6091591" cy="1404096"/>
            <a:chOff x="3694435" y="2249473"/>
            <a:chExt cx="6675250" cy="1618488"/>
          </a:xfrm>
        </p:grpSpPr>
        <p:pic>
          <p:nvPicPr>
            <p:cNvPr id="11" name="Picture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94435" y="2249473"/>
              <a:ext cx="1632624" cy="1618488"/>
            </a:xfrm>
            <a:prstGeom prst="rect">
              <a:avLst/>
            </a:prstGeom>
          </p:spPr>
        </p:pic>
        <p:sp>
          <p:nvSpPr>
            <p:cNvPr id="13" name="Rectangle 12"/>
            <p:cNvSpPr/>
            <p:nvPr/>
          </p:nvSpPr>
          <p:spPr>
            <a:xfrm>
              <a:off x="5312923" y="2249473"/>
              <a:ext cx="5056762" cy="161848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600" dirty="0" smtClean="0"/>
                <a:t>Increased Innovation</a:t>
              </a:r>
              <a:endParaRPr lang="en-US" sz="3600" dirty="0"/>
            </a:p>
          </p:txBody>
        </p:sp>
      </p:grpSp>
      <p:grpSp>
        <p:nvGrpSpPr>
          <p:cNvPr id="18" name="Group 17"/>
          <p:cNvGrpSpPr/>
          <p:nvPr/>
        </p:nvGrpSpPr>
        <p:grpSpPr>
          <a:xfrm>
            <a:off x="4694492" y="3325241"/>
            <a:ext cx="6091592" cy="1419961"/>
            <a:chOff x="3694434" y="3983464"/>
            <a:chExt cx="6675251" cy="1636776"/>
          </a:xfrm>
        </p:grpSpPr>
        <p:pic>
          <p:nvPicPr>
            <p:cNvPr id="14" name="Picture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3694434" y="3983464"/>
              <a:ext cx="1633037" cy="1636776"/>
            </a:xfrm>
            <a:prstGeom prst="rect">
              <a:avLst/>
            </a:prstGeom>
          </p:spPr>
        </p:pic>
        <p:sp>
          <p:nvSpPr>
            <p:cNvPr id="15" name="Rectangle 14"/>
            <p:cNvSpPr/>
            <p:nvPr/>
          </p:nvSpPr>
          <p:spPr>
            <a:xfrm>
              <a:off x="5312923" y="3988340"/>
              <a:ext cx="5056762" cy="16147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dirty="0" smtClean="0"/>
                <a:t>Better Communication</a:t>
              </a:r>
              <a:endParaRPr lang="en-US" sz="3600" dirty="0"/>
            </a:p>
          </p:txBody>
        </p:sp>
      </p:grpSp>
      <p:grpSp>
        <p:nvGrpSpPr>
          <p:cNvPr id="21" name="Group 20"/>
          <p:cNvGrpSpPr/>
          <p:nvPr/>
        </p:nvGrpSpPr>
        <p:grpSpPr>
          <a:xfrm>
            <a:off x="4694492" y="4883509"/>
            <a:ext cx="6085036" cy="1417320"/>
            <a:chOff x="4453192" y="4904859"/>
            <a:chExt cx="6085036" cy="1417320"/>
          </a:xfrm>
        </p:grpSpPr>
        <p:pic>
          <p:nvPicPr>
            <p:cNvPr id="19" name="Picture 18"/>
            <p:cNvPicPr>
              <a:picLocks/>
            </p:cNvPicPr>
            <p:nvPr/>
          </p:nvPicPr>
          <p:blipFill rotWithShape="1">
            <a:blip r:embed="rId6" cstate="email">
              <a:extLst>
                <a:ext uri="{28A0092B-C50C-407E-A947-70E740481C1C}">
                  <a14:useLocalDpi xmlns:a14="http://schemas.microsoft.com/office/drawing/2010/main"/>
                </a:ext>
              </a:extLst>
            </a:blip>
            <a:srcRect/>
            <a:stretch/>
          </p:blipFill>
          <p:spPr>
            <a:xfrm>
              <a:off x="4453192" y="4904859"/>
              <a:ext cx="1470418" cy="1417320"/>
            </a:xfrm>
            <a:prstGeom prst="rect">
              <a:avLst/>
            </a:prstGeom>
          </p:spPr>
        </p:pic>
        <p:sp>
          <p:nvSpPr>
            <p:cNvPr id="20" name="Rectangle 19"/>
            <p:cNvSpPr/>
            <p:nvPr/>
          </p:nvSpPr>
          <p:spPr>
            <a:xfrm>
              <a:off x="5923610" y="4904859"/>
              <a:ext cx="4614618" cy="140088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3600" dirty="0" smtClean="0"/>
                <a:t>Improved Customer Experience</a:t>
              </a:r>
              <a:endParaRPr lang="en-US" sz="3600" dirty="0"/>
            </a:p>
          </p:txBody>
        </p:sp>
      </p:grpSp>
      <p:sp>
        <p:nvSpPr>
          <p:cNvPr id="3" name="Slide Number Placeholder 2"/>
          <p:cNvSpPr>
            <a:spLocks noGrp="1"/>
          </p:cNvSpPr>
          <p:nvPr>
            <p:ph type="sldNum" sz="quarter" idx="12"/>
          </p:nvPr>
        </p:nvSpPr>
        <p:spPr/>
        <p:txBody>
          <a:bodyPr/>
          <a:lstStyle/>
          <a:p>
            <a:fld id="{4FAB73BC-B049-4115-A692-8D63A059BFB8}" type="slidenum">
              <a:rPr lang="en-US" smtClean="0"/>
              <a:pPr/>
              <a:t>5</a:t>
            </a:fld>
            <a:endParaRPr lang="en-US" dirty="0"/>
          </a:p>
        </p:txBody>
      </p:sp>
      <p:sp>
        <p:nvSpPr>
          <p:cNvPr id="4" name="Rectangle 3"/>
          <p:cNvSpPr/>
          <p:nvPr/>
        </p:nvSpPr>
        <p:spPr>
          <a:xfrm>
            <a:off x="3111502" y="6437547"/>
            <a:ext cx="8851900" cy="369332"/>
          </a:xfrm>
          <a:prstGeom prst="rect">
            <a:avLst/>
          </a:prstGeom>
        </p:spPr>
        <p:txBody>
          <a:bodyPr wrap="square">
            <a:spAutoFit/>
          </a:bodyPr>
          <a:lstStyle/>
          <a:p>
            <a:r>
              <a:rPr lang="en-US" dirty="0"/>
              <a:t>http://www.gallup.com/consulting/121535/employee-engagement-overview-brochure.aspx</a:t>
            </a:r>
          </a:p>
        </p:txBody>
      </p:sp>
    </p:spTree>
    <p:extLst>
      <p:ext uri="{BB962C8B-B14F-4D97-AF65-F5344CB8AC3E}">
        <p14:creationId xmlns:p14="http://schemas.microsoft.com/office/powerpoint/2010/main" val="31287783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BONUS SLIDES</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50</a:t>
            </a:fld>
            <a:endParaRPr lang="en-US" dirty="0"/>
          </a:p>
        </p:txBody>
      </p:sp>
    </p:spTree>
    <p:extLst>
      <p:ext uri="{BB962C8B-B14F-4D97-AF65-F5344CB8AC3E}">
        <p14:creationId xmlns:p14="http://schemas.microsoft.com/office/powerpoint/2010/main" val="11348779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if you want documents?</a:t>
            </a:r>
            <a:endParaRPr lang="en-US" dirty="0"/>
          </a:p>
        </p:txBody>
      </p:sp>
      <p:sp>
        <p:nvSpPr>
          <p:cNvPr id="5" name="Text Placeholder 4"/>
          <p:cNvSpPr>
            <a:spLocks noGrp="1"/>
          </p:cNvSpPr>
          <p:nvPr>
            <p:ph type="body" idx="1"/>
          </p:nvPr>
        </p:nvSpPr>
        <p:spPr/>
        <p:txBody>
          <a:bodyPr/>
          <a:lstStyle/>
          <a:p>
            <a:r>
              <a:rPr lang="en-US" dirty="0" smtClean="0"/>
              <a:t>Super cool-</a:t>
            </a:r>
            <a:r>
              <a:rPr lang="en-US" dirty="0" err="1" smtClean="0"/>
              <a:t>ish</a:t>
            </a:r>
            <a:r>
              <a:rPr lang="en-US" dirty="0" smtClean="0"/>
              <a:t> feature if you add a document library</a:t>
            </a:r>
            <a:endParaRPr lang="en-US" dirty="0"/>
          </a:p>
        </p:txBody>
      </p:sp>
      <p:sp>
        <p:nvSpPr>
          <p:cNvPr id="2" name="Slide Number Placeholder 1"/>
          <p:cNvSpPr>
            <a:spLocks noGrp="1"/>
          </p:cNvSpPr>
          <p:nvPr>
            <p:ph type="sldNum" sz="quarter" idx="12"/>
          </p:nvPr>
        </p:nvSpPr>
        <p:spPr/>
        <p:txBody>
          <a:bodyPr/>
          <a:lstStyle/>
          <a:p>
            <a:fld id="{4FAB73BC-B049-4115-A692-8D63A059BFB8}" type="slidenum">
              <a:rPr lang="en-US" smtClean="0"/>
              <a:pPr/>
              <a:t>51</a:t>
            </a:fld>
            <a:endParaRPr lang="en-US" dirty="0"/>
          </a:p>
        </p:txBody>
      </p:sp>
    </p:spTree>
    <p:extLst>
      <p:ext uri="{BB962C8B-B14F-4D97-AF65-F5344CB8AC3E}">
        <p14:creationId xmlns:p14="http://schemas.microsoft.com/office/powerpoint/2010/main" val="42911870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discussion post where you want to add a document for reference</a:t>
            </a:r>
            <a:endParaRPr lang="en-US" dirty="0"/>
          </a:p>
        </p:txBody>
      </p:sp>
      <p:sp>
        <p:nvSpPr>
          <p:cNvPr id="7" name="Rectangle 6"/>
          <p:cNvSpPr/>
          <p:nvPr/>
        </p:nvSpPr>
        <p:spPr>
          <a:xfrm>
            <a:off x="3690250" y="717054"/>
            <a:ext cx="4818750" cy="81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1. Create the post</a:t>
            </a:r>
            <a:endParaRPr lang="en-US" sz="3600" dirty="0"/>
          </a:p>
        </p:txBody>
      </p:sp>
      <p:sp>
        <p:nvSpPr>
          <p:cNvPr id="8" name="Rectangle 7"/>
          <p:cNvSpPr/>
          <p:nvPr/>
        </p:nvSpPr>
        <p:spPr>
          <a:xfrm>
            <a:off x="3690250" y="5318620"/>
            <a:ext cx="4818750" cy="81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dirty="0" smtClean="0"/>
              <a:t>2. Click Insert file</a:t>
            </a:r>
            <a:endParaRPr lang="en-US" sz="3600" dirty="0"/>
          </a:p>
        </p:txBody>
      </p:sp>
      <p:pic>
        <p:nvPicPr>
          <p:cNvPr id="10" name="Content Placeholder 9"/>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868738" y="1588299"/>
            <a:ext cx="7315200" cy="3671876"/>
          </a:xfrm>
          <a:prstGeom prst="rect">
            <a:avLst/>
          </a:prstGeom>
        </p:spPr>
      </p:pic>
      <p:cxnSp>
        <p:nvCxnSpPr>
          <p:cNvPr id="6" name="Straight Arrow Connector 5"/>
          <p:cNvCxnSpPr/>
          <p:nvPr/>
        </p:nvCxnSpPr>
        <p:spPr>
          <a:xfrm flipH="1" flipV="1">
            <a:off x="9309100" y="4383875"/>
            <a:ext cx="1219200" cy="131812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4FAB73BC-B049-4115-A692-8D63A059BFB8}" type="slidenum">
              <a:rPr lang="en-US" smtClean="0"/>
              <a:pPr/>
              <a:t>52</a:t>
            </a:fld>
            <a:endParaRPr lang="en-US" dirty="0"/>
          </a:p>
        </p:txBody>
      </p:sp>
    </p:spTree>
    <p:extLst>
      <p:ext uri="{BB962C8B-B14F-4D97-AF65-F5344CB8AC3E}">
        <p14:creationId xmlns:p14="http://schemas.microsoft.com/office/powerpoint/2010/main" val="35465054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automagically creates a link to the document in the discussion post</a:t>
            </a:r>
            <a:endParaRPr lang="en-US" dirty="0"/>
          </a:p>
        </p:txBody>
      </p:sp>
      <p:pic>
        <p:nvPicPr>
          <p:cNvPr id="8" name="Content Placeholder 7"/>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524615" y="863600"/>
            <a:ext cx="6003445" cy="5121275"/>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53</a:t>
            </a:fld>
            <a:endParaRPr lang="en-US" dirty="0"/>
          </a:p>
        </p:txBody>
      </p:sp>
    </p:spTree>
    <p:extLst>
      <p:ext uri="{BB962C8B-B14F-4D97-AF65-F5344CB8AC3E}">
        <p14:creationId xmlns:p14="http://schemas.microsoft.com/office/powerpoint/2010/main" val="232196615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Posts with links (or images) have a camera icon</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51237" y="1726791"/>
            <a:ext cx="8165261" cy="3137309"/>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54</a:t>
            </a:fld>
            <a:endParaRPr lang="en-US" dirty="0"/>
          </a:p>
        </p:txBody>
      </p:sp>
    </p:spTree>
    <p:extLst>
      <p:ext uri="{BB962C8B-B14F-4D97-AF65-F5344CB8AC3E}">
        <p14:creationId xmlns:p14="http://schemas.microsoft.com/office/powerpoint/2010/main" val="10241313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 the document lands in the document library!</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513138" y="1269815"/>
            <a:ext cx="8255234" cy="4455205"/>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55</a:t>
            </a:fld>
            <a:endParaRPr lang="en-US" dirty="0"/>
          </a:p>
        </p:txBody>
      </p:sp>
    </p:spTree>
    <p:extLst>
      <p:ext uri="{BB962C8B-B14F-4D97-AF65-F5344CB8AC3E}">
        <p14:creationId xmlns:p14="http://schemas.microsoft.com/office/powerpoint/2010/main" val="19703464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there is a bug, so here’s a helpful hint</a:t>
            </a:r>
            <a:endParaRPr lang="en-US" dirty="0"/>
          </a:p>
        </p:txBody>
      </p:sp>
      <p:sp>
        <p:nvSpPr>
          <p:cNvPr id="3" name="Content Placeholder 2"/>
          <p:cNvSpPr>
            <a:spLocks noGrp="1"/>
          </p:cNvSpPr>
          <p:nvPr>
            <p:ph idx="1"/>
          </p:nvPr>
        </p:nvSpPr>
        <p:spPr>
          <a:xfrm>
            <a:off x="3869268" y="864108"/>
            <a:ext cx="7315200" cy="5492242"/>
          </a:xfrm>
        </p:spPr>
        <p:txBody>
          <a:bodyPr>
            <a:normAutofit fontScale="92500" lnSpcReduction="20000"/>
          </a:bodyPr>
          <a:lstStyle/>
          <a:p>
            <a:r>
              <a:rPr lang="en-US" dirty="0" smtClean="0"/>
              <a:t>If you have no metadata, this will work as expected.</a:t>
            </a:r>
          </a:p>
          <a:p>
            <a:r>
              <a:rPr lang="en-US" dirty="0" smtClean="0"/>
              <a:t>If you do have metadata on your doc libs, the document will land in the document library BUT no link will be created … UNLESS</a:t>
            </a:r>
          </a:p>
          <a:p>
            <a:pPr lvl="1"/>
            <a:r>
              <a:rPr lang="en-US" dirty="0" smtClean="0"/>
              <a:t>You enable content types for the library </a:t>
            </a:r>
            <a:r>
              <a:rPr lang="en-US" b="1" dirty="0" smtClean="0"/>
              <a:t>AND</a:t>
            </a:r>
          </a:p>
          <a:p>
            <a:pPr lvl="1"/>
            <a:r>
              <a:rPr lang="en-US" b="1" dirty="0" smtClean="0"/>
              <a:t>At least two content types </a:t>
            </a:r>
            <a:r>
              <a:rPr lang="en-US" dirty="0" smtClean="0"/>
              <a:t>are visible and can be selected by the user in that library.</a:t>
            </a:r>
          </a:p>
          <a:p>
            <a:r>
              <a:rPr lang="en-US" dirty="0" smtClean="0"/>
              <a:t>User experience is not the greatest – doesn’t show in web app, user required to open or save.</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56</a:t>
            </a:fld>
            <a:endParaRPr lang="en-US" dirty="0"/>
          </a:p>
        </p:txBody>
      </p:sp>
    </p:spTree>
    <p:extLst>
      <p:ext uri="{BB962C8B-B14F-4D97-AF65-F5344CB8AC3E}">
        <p14:creationId xmlns:p14="http://schemas.microsoft.com/office/powerpoint/2010/main" val="171151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Sue’s Community Site Tips</a:t>
            </a:r>
            <a:endParaRPr lang="en-US" dirty="0"/>
          </a:p>
        </p:txBody>
      </p:sp>
      <p:sp>
        <p:nvSpPr>
          <p:cNvPr id="4" name="Text Placeholder 3"/>
          <p:cNvSpPr>
            <a:spLocks noGrp="1"/>
          </p:cNvSpPr>
          <p:nvPr>
            <p:ph type="body" idx="1"/>
          </p:nvPr>
        </p:nvSpPr>
        <p:spPr/>
        <p:txBody>
          <a:bodyPr/>
          <a:lstStyle/>
          <a:p>
            <a:r>
              <a:rPr lang="en-US" dirty="0" smtClean="0"/>
              <a:t>AKA: Mistakes you don’t have to make on your own!</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57</a:t>
            </a:fld>
            <a:endParaRPr lang="en-US" dirty="0"/>
          </a:p>
        </p:txBody>
      </p:sp>
    </p:spTree>
    <p:extLst>
      <p:ext uri="{BB962C8B-B14F-4D97-AF65-F5344CB8AC3E}">
        <p14:creationId xmlns:p14="http://schemas.microsoft.com/office/powerpoint/2010/main" val="405591776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hints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Use a Site Collection for each Community if you can</a:t>
            </a:r>
          </a:p>
          <a:p>
            <a:pPr lvl="1"/>
            <a:r>
              <a:rPr lang="en-US" dirty="0" smtClean="0"/>
              <a:t>Best for scaling and long term growth</a:t>
            </a:r>
          </a:p>
          <a:p>
            <a:pPr lvl="1"/>
            <a:r>
              <a:rPr lang="en-US" dirty="0" smtClean="0"/>
              <a:t>Only way auto-approval works</a:t>
            </a:r>
          </a:p>
          <a:p>
            <a:r>
              <a:rPr lang="en-US" dirty="0" smtClean="0"/>
              <a:t>How Auto-Approval Works</a:t>
            </a:r>
          </a:p>
          <a:p>
            <a:pPr lvl="1"/>
            <a:r>
              <a:rPr lang="en-US" dirty="0"/>
              <a:t>With Auto Approval, you would Share your Community site with all Visitors.</a:t>
            </a:r>
          </a:p>
          <a:p>
            <a:pPr lvl="1"/>
            <a:r>
              <a:rPr lang="en-US" dirty="0"/>
              <a:t>When a visitor lands on the site, they cannot enter any content until they </a:t>
            </a:r>
            <a:r>
              <a:rPr lang="en-US" b="1" dirty="0"/>
              <a:t>Join</a:t>
            </a:r>
            <a:r>
              <a:rPr lang="en-US" dirty="0"/>
              <a:t> the community by clicking the Join this community button.</a:t>
            </a:r>
          </a:p>
          <a:p>
            <a:pPr lvl="1"/>
            <a:r>
              <a:rPr lang="en-US" dirty="0"/>
              <a:t>When that happens:</a:t>
            </a:r>
          </a:p>
          <a:p>
            <a:pPr lvl="2"/>
            <a:r>
              <a:rPr lang="en-US" dirty="0"/>
              <a:t>User is automatically moved from Visitors to Members security group</a:t>
            </a:r>
          </a:p>
          <a:p>
            <a:pPr lvl="2"/>
            <a:r>
              <a:rPr lang="en-US" dirty="0"/>
              <a:t>Default permissions for Members = Contribute</a:t>
            </a:r>
          </a:p>
          <a:p>
            <a:pPr lvl="2"/>
            <a:r>
              <a:rPr lang="en-US" dirty="0"/>
              <a:t>User automatically Following the </a:t>
            </a:r>
            <a:r>
              <a:rPr lang="en-US" dirty="0" smtClean="0"/>
              <a:t>site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58</a:t>
            </a:fld>
            <a:endParaRPr lang="en-US" dirty="0"/>
          </a:p>
        </p:txBody>
      </p:sp>
    </p:spTree>
    <p:extLst>
      <p:ext uri="{BB962C8B-B14F-4D97-AF65-F5344CB8AC3E}">
        <p14:creationId xmlns:p14="http://schemas.microsoft.com/office/powerpoint/2010/main" val="252167309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hints</a:t>
            </a:r>
            <a:endParaRPr lang="en-US" dirty="0"/>
          </a:p>
        </p:txBody>
      </p:sp>
      <p:sp>
        <p:nvSpPr>
          <p:cNvPr id="3" name="Content Placeholder 2"/>
          <p:cNvSpPr>
            <a:spLocks noGrp="1"/>
          </p:cNvSpPr>
          <p:nvPr>
            <p:ph idx="1"/>
          </p:nvPr>
        </p:nvSpPr>
        <p:spPr/>
        <p:txBody>
          <a:bodyPr>
            <a:normAutofit fontScale="62500" lnSpcReduction="20000"/>
          </a:bodyPr>
          <a:lstStyle/>
          <a:p>
            <a:pPr marL="0" indent="0">
              <a:buNone/>
            </a:pPr>
            <a:r>
              <a:rPr lang="en-US" dirty="0" smtClean="0"/>
              <a:t>PERMISSIONS for COMMUNITY SUB-SITES</a:t>
            </a:r>
          </a:p>
          <a:p>
            <a:r>
              <a:rPr lang="en-US" dirty="0" smtClean="0"/>
              <a:t>If you use a </a:t>
            </a:r>
            <a:r>
              <a:rPr lang="en-US" b="1" dirty="0" smtClean="0"/>
              <a:t>sub-site </a:t>
            </a:r>
            <a:r>
              <a:rPr lang="en-US" dirty="0" smtClean="0"/>
              <a:t>for your Community site </a:t>
            </a:r>
            <a:r>
              <a:rPr lang="en-US" dirty="0"/>
              <a:t>that you want everyone to be able to visit and </a:t>
            </a:r>
            <a:r>
              <a:rPr lang="en-US" b="1" dirty="0" smtClean="0"/>
              <a:t>contribute without approval</a:t>
            </a:r>
            <a:r>
              <a:rPr lang="en-US" dirty="0" smtClean="0"/>
              <a:t>:</a:t>
            </a:r>
          </a:p>
          <a:p>
            <a:pPr lvl="1"/>
            <a:r>
              <a:rPr lang="en-US" dirty="0"/>
              <a:t>Share the site with “Everyone” or “Everyone except external users” as Members (Contribute).</a:t>
            </a:r>
          </a:p>
          <a:p>
            <a:pPr lvl="1"/>
            <a:r>
              <a:rPr lang="en-US" dirty="0"/>
              <a:t>This gives all users the ability to post to the discussion board or upload documents to the document libraries on the site.</a:t>
            </a:r>
          </a:p>
          <a:p>
            <a:pPr lvl="1"/>
            <a:r>
              <a:rPr lang="en-US" dirty="0"/>
              <a:t>When a user lands on the site and makes a post in the discussion board, the Join button goes away (after refresh) AND they are added to the Members list for the Community (which is not the same as the Members security group although in this scenario, the user is actually in both once they have posted.)</a:t>
            </a:r>
          </a:p>
          <a:p>
            <a:pPr lvl="1"/>
            <a:r>
              <a:rPr lang="en-US" dirty="0"/>
              <a:t>Users can also Join the community without making a post. In this case, their name is added to the Members list for the Community.</a:t>
            </a:r>
          </a:p>
          <a:p>
            <a:pPr lvl="1"/>
            <a:r>
              <a:rPr lang="en-US" dirty="0"/>
              <a:t>In this “sub-site” scenario, users </a:t>
            </a:r>
            <a:r>
              <a:rPr lang="en-US" b="1" dirty="0"/>
              <a:t>must explicitly Follow the site</a:t>
            </a:r>
            <a:r>
              <a:rPr lang="en-US" dirty="0"/>
              <a:t> to have it listed on their sites page. This will be a training issue in most organizations.</a:t>
            </a:r>
          </a:p>
          <a:p>
            <a:endParaRPr lang="en-US" dirty="0" smtClean="0"/>
          </a:p>
          <a:p>
            <a:endParaRPr lang="en-US"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pPr/>
              <a:t>59</a:t>
            </a:fld>
            <a:endParaRPr lang="en-US" dirty="0"/>
          </a:p>
        </p:txBody>
      </p:sp>
    </p:spTree>
    <p:extLst>
      <p:ext uri="{BB962C8B-B14F-4D97-AF65-F5344CB8AC3E}">
        <p14:creationId xmlns:p14="http://schemas.microsoft.com/office/powerpoint/2010/main" val="1363576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Successful communities blend offline and online to foster relationships</a:t>
            </a:r>
            <a:endParaRPr lang="en-US" dirty="0"/>
          </a:p>
        </p:txBody>
      </p:sp>
      <p:sp>
        <p:nvSpPr>
          <p:cNvPr id="3" name="Content Placeholder 2"/>
          <p:cNvSpPr>
            <a:spLocks noGrp="1"/>
          </p:cNvSpPr>
          <p:nvPr>
            <p:ph idx="1"/>
          </p:nvPr>
        </p:nvSpPr>
        <p:spPr/>
        <p:txBody>
          <a:bodyPr/>
          <a:lstStyle/>
          <a:p>
            <a:r>
              <a:rPr lang="en-US" dirty="0" smtClean="0"/>
              <a:t>Monthly calls </a:t>
            </a:r>
          </a:p>
          <a:p>
            <a:r>
              <a:rPr lang="en-US" dirty="0" smtClean="0"/>
              <a:t>Conferences</a:t>
            </a:r>
          </a:p>
          <a:p>
            <a:r>
              <a:rPr lang="en-US" dirty="0" smtClean="0"/>
              <a:t>“Knowledge Sharing” Days</a:t>
            </a:r>
          </a:p>
          <a:p>
            <a:r>
              <a:rPr lang="en-US" dirty="0" smtClean="0"/>
              <a:t>User groups</a:t>
            </a:r>
          </a:p>
          <a:p>
            <a:r>
              <a:rPr lang="en-US" dirty="0" smtClean="0"/>
              <a:t>Innovation jams</a:t>
            </a:r>
          </a:p>
          <a:p>
            <a:r>
              <a:rPr lang="en-US" dirty="0" smtClean="0"/>
              <a:t>Discussion boards</a:t>
            </a:r>
          </a:p>
          <a:p>
            <a:r>
              <a:rPr lang="en-US" dirty="0" smtClean="0"/>
              <a:t>Face-to-face meetings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a:t>
            </a:fld>
            <a:endParaRPr lang="en-US" dirty="0"/>
          </a:p>
        </p:txBody>
      </p:sp>
    </p:spTree>
    <p:extLst>
      <p:ext uri="{BB962C8B-B14F-4D97-AF65-F5344CB8AC3E}">
        <p14:creationId xmlns:p14="http://schemas.microsoft.com/office/powerpoint/2010/main" val="384600772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Tips and hints</a:t>
            </a:r>
            <a:endParaRPr lang="en-US" dirty="0"/>
          </a:p>
        </p:txBody>
      </p:sp>
      <p:sp>
        <p:nvSpPr>
          <p:cNvPr id="3" name="Content Placeholder 2"/>
          <p:cNvSpPr>
            <a:spLocks noGrp="1"/>
          </p:cNvSpPr>
          <p:nvPr>
            <p:ph idx="1"/>
          </p:nvPr>
        </p:nvSpPr>
        <p:spPr/>
        <p:txBody>
          <a:bodyPr>
            <a:noAutofit/>
          </a:bodyPr>
          <a:lstStyle/>
          <a:p>
            <a:pPr marL="0" indent="0">
              <a:buNone/>
            </a:pPr>
            <a:r>
              <a:rPr lang="en-US" sz="2400" dirty="0"/>
              <a:t>PERMISSIONS for COMMUNITY </a:t>
            </a:r>
            <a:r>
              <a:rPr lang="en-US" sz="2400" dirty="0" smtClean="0"/>
              <a:t>SUB-SITES</a:t>
            </a:r>
          </a:p>
          <a:p>
            <a:r>
              <a:rPr lang="en-US" sz="2400" dirty="0" smtClean="0"/>
              <a:t>If you use a </a:t>
            </a:r>
            <a:r>
              <a:rPr lang="en-US" sz="2400" b="1" dirty="0" smtClean="0"/>
              <a:t>sub-site</a:t>
            </a:r>
            <a:r>
              <a:rPr lang="en-US" sz="2400" dirty="0" smtClean="0"/>
              <a:t> for your Community site where you want users to be able to look at the site but </a:t>
            </a:r>
            <a:r>
              <a:rPr lang="en-US" sz="2400" b="1" dirty="0" smtClean="0"/>
              <a:t>must be approved for membership</a:t>
            </a:r>
            <a:r>
              <a:rPr lang="en-US" sz="2400" dirty="0" smtClean="0"/>
              <a:t>:</a:t>
            </a:r>
          </a:p>
          <a:p>
            <a:pPr lvl="1"/>
            <a:r>
              <a:rPr lang="en-US" sz="2000" dirty="0" smtClean="0"/>
              <a:t>Share the site with “Everyone” or “Everyone except external users” as Visitors (Read).</a:t>
            </a:r>
          </a:p>
          <a:p>
            <a:pPr lvl="1"/>
            <a:r>
              <a:rPr lang="en-US" sz="2000" dirty="0" smtClean="0"/>
              <a:t>When the Visitor user lands on the site, they see the Join button and when they click the Join button or try to make a post, they see a pop-up where they can request access to the site.</a:t>
            </a:r>
          </a:p>
          <a:p>
            <a:pPr lvl="1"/>
            <a:r>
              <a:rPr lang="en-US" sz="2000" dirty="0" smtClean="0"/>
              <a:t>Access requests go to the Site Owner (not the community Moderator)</a:t>
            </a:r>
          </a:p>
          <a:p>
            <a:endParaRPr lang="en-US" sz="2400"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pPr/>
              <a:t>60</a:t>
            </a:fld>
            <a:endParaRPr lang="en-US" dirty="0"/>
          </a:p>
        </p:txBody>
      </p:sp>
    </p:spTree>
    <p:extLst>
      <p:ext uri="{BB962C8B-B14F-4D97-AF65-F5344CB8AC3E}">
        <p14:creationId xmlns:p14="http://schemas.microsoft.com/office/powerpoint/2010/main" val="212363476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hints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Membership in Communities</a:t>
            </a:r>
          </a:p>
          <a:p>
            <a:pPr lvl="1"/>
            <a:r>
              <a:rPr lang="en-US" sz="2000" dirty="0" smtClean="0"/>
              <a:t>The security group Members is not the same as the Members in the Members list. This will be very clear if you are using site collections for each community. It will be more confusing if you use sub-sites.</a:t>
            </a:r>
          </a:p>
          <a:p>
            <a:r>
              <a:rPr lang="en-US" sz="2400" dirty="0" smtClean="0"/>
              <a:t>Categories</a:t>
            </a:r>
          </a:p>
          <a:p>
            <a:pPr lvl="1"/>
            <a:r>
              <a:rPr lang="en-US" sz="2000" dirty="0" smtClean="0"/>
              <a:t>Change the name of General to Unassigned so it will sort towards the end of your Categories list (or put a “z” in front of the word so it will sort last or a “.” so it will sort first)</a:t>
            </a:r>
          </a:p>
          <a:p>
            <a:pPr lvl="1"/>
            <a:r>
              <a:rPr lang="en-US" sz="2000" dirty="0" smtClean="0"/>
              <a:t>Deleting a Category doesn’t delete the posts associated with it – but it does make </a:t>
            </a:r>
            <a:r>
              <a:rPr lang="en-US" sz="2000" smtClean="0"/>
              <a:t>the posts orphans</a:t>
            </a:r>
            <a:r>
              <a:rPr lang="en-US" sz="2000" dirty="0" smtClean="0"/>
              <a:t>. You can use the Manage discussions view to re-assign them to a different category.</a:t>
            </a:r>
          </a:p>
          <a:p>
            <a:r>
              <a:rPr lang="en-US" sz="2400" dirty="0" smtClean="0"/>
              <a:t>Site Assets Library</a:t>
            </a:r>
          </a:p>
          <a:p>
            <a:pPr lvl="1"/>
            <a:r>
              <a:rPr lang="en-US" sz="2000" dirty="0" smtClean="0"/>
              <a:t>Make it READ only for all contributors so that users will not have this library as a default for documents.</a:t>
            </a:r>
          </a:p>
          <a:p>
            <a:pPr lvl="1"/>
            <a:r>
              <a:rPr lang="en-US" sz="2000" dirty="0" smtClean="0"/>
              <a:t>Do this for any other “default” libraries where you don’t want users to add documents from discussion posts.</a:t>
            </a:r>
          </a:p>
        </p:txBody>
      </p:sp>
      <p:sp>
        <p:nvSpPr>
          <p:cNvPr id="4" name="Slide Number Placeholder 3"/>
          <p:cNvSpPr>
            <a:spLocks noGrp="1"/>
          </p:cNvSpPr>
          <p:nvPr>
            <p:ph type="sldNum" sz="quarter" idx="12"/>
          </p:nvPr>
        </p:nvSpPr>
        <p:spPr/>
        <p:txBody>
          <a:bodyPr/>
          <a:lstStyle/>
          <a:p>
            <a:fld id="{4FAB73BC-B049-4115-A692-8D63A059BFB8}" type="slidenum">
              <a:rPr lang="en-US" smtClean="0"/>
              <a:pPr/>
              <a:t>61</a:t>
            </a:fld>
            <a:endParaRPr lang="en-US" dirty="0"/>
          </a:p>
        </p:txBody>
      </p:sp>
    </p:spTree>
    <p:extLst>
      <p:ext uri="{BB962C8B-B14F-4D97-AF65-F5344CB8AC3E}">
        <p14:creationId xmlns:p14="http://schemas.microsoft.com/office/powerpoint/2010/main" val="158919206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hints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62</a:t>
            </a:fld>
            <a:endParaRPr lang="en-US" dirty="0"/>
          </a:p>
        </p:txBody>
      </p:sp>
      <p:sp>
        <p:nvSpPr>
          <p:cNvPr id="7" name="Content Placeholder 2"/>
          <p:cNvSpPr>
            <a:spLocks noGrp="1"/>
          </p:cNvSpPr>
          <p:nvPr>
            <p:ph idx="1"/>
          </p:nvPr>
        </p:nvSpPr>
        <p:spPr>
          <a:xfrm>
            <a:off x="3500968" y="318008"/>
            <a:ext cx="8310032" cy="5120640"/>
          </a:xfrm>
        </p:spPr>
        <p:txBody>
          <a:bodyPr>
            <a:noAutofit/>
          </a:bodyPr>
          <a:lstStyle/>
          <a:p>
            <a:r>
              <a:rPr lang="en-US" sz="2400" dirty="0" smtClean="0"/>
              <a:t>Document Libraries</a:t>
            </a:r>
          </a:p>
          <a:p>
            <a:pPr lvl="1"/>
            <a:r>
              <a:rPr lang="en-US" sz="2000" dirty="0" smtClean="0"/>
              <a:t>If you are using metadata (and you know you should be), be sure to have at least two content types in each library (at least until the bug is fixed).</a:t>
            </a:r>
          </a:p>
          <a:p>
            <a:r>
              <a:rPr lang="en-US" sz="2400" dirty="0" smtClean="0"/>
              <a:t>User experience adding a document to a discussion post:</a:t>
            </a:r>
          </a:p>
          <a:p>
            <a:pPr lvl="1"/>
            <a:r>
              <a:rPr lang="en-US" sz="2000" dirty="0" smtClean="0"/>
              <a:t>If the library has folders, </a:t>
            </a:r>
            <a:r>
              <a:rPr lang="en-US" sz="2000" b="1" dirty="0" smtClean="0"/>
              <a:t>all documents default to the root of the library</a:t>
            </a:r>
            <a:r>
              <a:rPr lang="en-US" sz="2000" dirty="0" smtClean="0"/>
              <a:t>. Users are prompted for document metadata but when you upload a document from a discussion post </a:t>
            </a:r>
            <a:r>
              <a:rPr lang="en-US" sz="2000" b="1" dirty="0" smtClean="0"/>
              <a:t>you cannot select the folder where it supposed to go</a:t>
            </a:r>
            <a:r>
              <a:rPr lang="en-US" sz="2000" dirty="0" smtClean="0"/>
              <a:t>.</a:t>
            </a:r>
          </a:p>
          <a:p>
            <a:pPr lvl="1"/>
            <a:r>
              <a:rPr lang="en-US" sz="2000" dirty="0" smtClean="0"/>
              <a:t>If a document needs to be in a folder, it has to be moved to the folder after it has been inserted to the discussion post. User must navigate to the document library and move the document to the correct folder. This is especially important if the document is supposed to go to a secure or private folder. Again,</a:t>
            </a:r>
            <a:r>
              <a:rPr lang="en-US" sz="2000" b="1" dirty="0" smtClean="0"/>
              <a:t> this is a training issue</a:t>
            </a:r>
            <a:r>
              <a:rPr lang="en-US" sz="2000" dirty="0" smtClean="0"/>
              <a:t>.</a:t>
            </a:r>
          </a:p>
          <a:p>
            <a:pPr lvl="1"/>
            <a:r>
              <a:rPr lang="en-US" sz="2000" dirty="0" smtClean="0"/>
              <a:t>When a user clicks on a document link in a discussion post there is a bit of good and bad:</a:t>
            </a:r>
          </a:p>
          <a:p>
            <a:pPr lvl="2"/>
            <a:r>
              <a:rPr lang="en-US" sz="1600" dirty="0" smtClean="0"/>
              <a:t>User forced to download from the link (not the greatest experience)</a:t>
            </a:r>
          </a:p>
          <a:p>
            <a:pPr lvl="2"/>
            <a:r>
              <a:rPr lang="en-US" sz="1600" dirty="0" smtClean="0"/>
              <a:t>A (not really practical) work around is to ask the poster to edit the source code on the post and add ?web=1 to  the document URL to open in Office Web App</a:t>
            </a:r>
          </a:p>
          <a:p>
            <a:pPr lvl="2"/>
            <a:r>
              <a:rPr lang="en-US" sz="1600" dirty="0" smtClean="0"/>
              <a:t>Another code-based work around would be to change the user experience automatically (to add the ?web=1) – or open the document in the context.</a:t>
            </a:r>
          </a:p>
        </p:txBody>
      </p:sp>
    </p:spTree>
    <p:extLst>
      <p:ext uri="{BB962C8B-B14F-4D97-AF65-F5344CB8AC3E}">
        <p14:creationId xmlns:p14="http://schemas.microsoft.com/office/powerpoint/2010/main" val="32919042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smtClean="0"/>
              <a:t>Tips and hints</a:t>
            </a:r>
            <a:br>
              <a:rPr lang="en-US" smtClean="0"/>
            </a:br>
            <a:endParaRPr lang="en-US" dirty="0"/>
          </a:p>
        </p:txBody>
      </p:sp>
      <p:sp>
        <p:nvSpPr>
          <p:cNvPr id="8" name="Content Placeholder 7"/>
          <p:cNvSpPr>
            <a:spLocks noGrp="1"/>
          </p:cNvSpPr>
          <p:nvPr>
            <p:ph idx="1"/>
          </p:nvPr>
        </p:nvSpPr>
        <p:spPr/>
        <p:txBody>
          <a:bodyPr>
            <a:normAutofit/>
          </a:bodyPr>
          <a:lstStyle/>
          <a:p>
            <a:r>
              <a:rPr lang="en-US" sz="2400" dirty="0" smtClean="0"/>
              <a:t>Update the About Page</a:t>
            </a:r>
          </a:p>
          <a:p>
            <a:pPr lvl="1"/>
            <a:r>
              <a:rPr lang="en-US" sz="2000" dirty="0" smtClean="0"/>
              <a:t>Get the moderator to update the About page before you launch!</a:t>
            </a:r>
          </a:p>
          <a:p>
            <a:pPr lvl="1"/>
            <a:r>
              <a:rPr lang="en-US" sz="2000" dirty="0" smtClean="0"/>
              <a:t>Or, at least get rid of that first sentence.</a:t>
            </a:r>
            <a:endParaRPr lang="en-US" sz="2000" dirty="0"/>
          </a:p>
        </p:txBody>
      </p:sp>
      <p:pic>
        <p:nvPicPr>
          <p:cNvPr id="9" name="Content Placeholder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008438" y="2336109"/>
            <a:ext cx="7315200" cy="3973111"/>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63</a:t>
            </a:fld>
            <a:endParaRPr lang="en-US" dirty="0"/>
          </a:p>
        </p:txBody>
      </p:sp>
    </p:spTree>
    <p:extLst>
      <p:ext uri="{BB962C8B-B14F-4D97-AF65-F5344CB8AC3E}">
        <p14:creationId xmlns:p14="http://schemas.microsoft.com/office/powerpoint/2010/main" val="401338253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Tips and hints</a:t>
            </a:r>
            <a:endParaRPr lang="en-US" dirty="0"/>
          </a:p>
        </p:txBody>
      </p:sp>
      <p:sp>
        <p:nvSpPr>
          <p:cNvPr id="3" name="Content Placeholder 2"/>
          <p:cNvSpPr>
            <a:spLocks noGrp="1"/>
          </p:cNvSpPr>
          <p:nvPr>
            <p:ph idx="1"/>
          </p:nvPr>
        </p:nvSpPr>
        <p:spPr>
          <a:xfrm>
            <a:off x="3843868" y="724408"/>
            <a:ext cx="7315200" cy="5120640"/>
          </a:xfrm>
        </p:spPr>
        <p:txBody>
          <a:bodyPr>
            <a:noAutofit/>
          </a:bodyPr>
          <a:lstStyle/>
          <a:p>
            <a:r>
              <a:rPr lang="en-US" sz="2400" dirty="0"/>
              <a:t>Moderators have super powers – teach them how to use them</a:t>
            </a:r>
          </a:p>
          <a:p>
            <a:pPr lvl="1"/>
            <a:r>
              <a:rPr lang="en-US" sz="2000" dirty="0"/>
              <a:t>Moderators have the ability to Edit any page in the site (which they need so that they can update the About page). </a:t>
            </a:r>
          </a:p>
          <a:p>
            <a:pPr lvl="1"/>
            <a:r>
              <a:rPr lang="en-US" sz="2000" b="1" dirty="0"/>
              <a:t>This means that Moderators should have training because they have privileges to change the look and feel of the site as well as add lists and libraries.</a:t>
            </a:r>
            <a:endParaRPr lang="en-US" sz="2000" dirty="0"/>
          </a:p>
          <a:p>
            <a:pPr lvl="1"/>
            <a:r>
              <a:rPr lang="en-US" sz="2000" dirty="0"/>
              <a:t>Moderators can’t modify permissions or add users to the site.</a:t>
            </a:r>
          </a:p>
          <a:p>
            <a:r>
              <a:rPr lang="en-US" sz="2400" dirty="0" smtClean="0"/>
              <a:t>“Share” the site only after you finish configuring</a:t>
            </a:r>
            <a:endParaRPr lang="en-US" sz="2400" dirty="0"/>
          </a:p>
          <a:p>
            <a:pPr lvl="1"/>
            <a:r>
              <a:rPr lang="en-US" sz="2000" b="1" dirty="0"/>
              <a:t>Share the site with other users only after you are done configuring</a:t>
            </a:r>
            <a:r>
              <a:rPr lang="en-US" sz="2000" dirty="0"/>
              <a:t>. That way, the site will not be surfaced in the Community Portal while you are working on it.</a:t>
            </a:r>
          </a:p>
          <a:p>
            <a:pPr lvl="1"/>
            <a:r>
              <a:rPr lang="en-US" sz="2000" dirty="0"/>
              <a:t>Check to see if you are in the Members list, since you created the site. If you are not really a member of this community, be sure to remove yourself before turning the site over to the Moderator</a:t>
            </a:r>
            <a:r>
              <a:rPr lang="en-US" sz="2000" dirty="0" smtClean="0"/>
              <a:t>.</a:t>
            </a:r>
            <a:endParaRPr lang="en-US"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64</a:t>
            </a:fld>
            <a:endParaRPr lang="en-US" dirty="0"/>
          </a:p>
        </p:txBody>
      </p:sp>
    </p:spTree>
    <p:extLst>
      <p:ext uri="{BB962C8B-B14F-4D97-AF65-F5344CB8AC3E}">
        <p14:creationId xmlns:p14="http://schemas.microsoft.com/office/powerpoint/2010/main" val="102168052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Tips and hints</a:t>
            </a:r>
            <a:endParaRPr lang="en-US" dirty="0"/>
          </a:p>
        </p:txBody>
      </p:sp>
      <p:sp>
        <p:nvSpPr>
          <p:cNvPr id="3" name="Content Placeholder 2"/>
          <p:cNvSpPr>
            <a:spLocks noGrp="1"/>
          </p:cNvSpPr>
          <p:nvPr>
            <p:ph idx="1"/>
          </p:nvPr>
        </p:nvSpPr>
        <p:spPr/>
        <p:txBody>
          <a:bodyPr>
            <a:noAutofit/>
          </a:bodyPr>
          <a:lstStyle/>
          <a:p>
            <a:r>
              <a:rPr lang="en-US" sz="2400" dirty="0" smtClean="0"/>
              <a:t>Reputation settings</a:t>
            </a:r>
          </a:p>
          <a:p>
            <a:pPr lvl="1"/>
            <a:r>
              <a:rPr lang="en-US" sz="2000" dirty="0" smtClean="0"/>
              <a:t>If you don’t enable them, the Top Contributors web part will not calculate correctly. </a:t>
            </a:r>
          </a:p>
          <a:p>
            <a:pPr lvl="1"/>
            <a:r>
              <a:rPr lang="en-US" sz="2000" dirty="0" smtClean="0"/>
              <a:t>So, you won’t be able to tell who the top contributors really are unless you look on the Members page, which summarizes activity for each member. It’s not super easy, but you can get a sense of who is dominating</a:t>
            </a:r>
            <a:r>
              <a:rPr lang="en-US" sz="2000" dirty="0" smtClean="0"/>
              <a:t>.</a:t>
            </a:r>
          </a:p>
          <a:p>
            <a:r>
              <a:rPr lang="en-US" sz="2400" dirty="0" smtClean="0"/>
              <a:t>Save as Template</a:t>
            </a:r>
          </a:p>
          <a:p>
            <a:pPr lvl="1"/>
            <a:r>
              <a:rPr lang="en-US" sz="2000" dirty="0" smtClean="0"/>
              <a:t>In my experience to date (August 2013), saving a custom-configured Community Site as a template and then trying to re-use it </a:t>
            </a:r>
            <a:r>
              <a:rPr lang="en-US" sz="2000" u="sng" dirty="0" smtClean="0"/>
              <a:t>will not work</a:t>
            </a:r>
            <a:r>
              <a:rPr lang="en-US" sz="2000" dirty="0" smtClean="0"/>
              <a:t>. (We have tried this on </a:t>
            </a:r>
            <a:r>
              <a:rPr lang="en-US" sz="2000" dirty="0" err="1" smtClean="0"/>
              <a:t>prem</a:t>
            </a:r>
            <a:r>
              <a:rPr lang="en-US" sz="2000" dirty="0" smtClean="0"/>
              <a:t> and online and reported it to Microsoft.)</a:t>
            </a:r>
          </a:p>
          <a:p>
            <a:pPr lvl="1"/>
            <a:r>
              <a:rPr lang="en-US" sz="2000" dirty="0" smtClean="0"/>
              <a:t>The feature that breaks is the Category view in the site instantiated from a template. We are now using other methods (manual and </a:t>
            </a:r>
            <a:r>
              <a:rPr lang="en-US" sz="2000" dirty="0" err="1" smtClean="0"/>
              <a:t>AvePoint</a:t>
            </a:r>
            <a:r>
              <a:rPr lang="en-US" sz="2000" dirty="0" smtClean="0"/>
              <a:t> </a:t>
            </a:r>
            <a:r>
              <a:rPr lang="en-US" sz="2000" dirty="0" err="1" smtClean="0"/>
              <a:t>DocAve</a:t>
            </a:r>
            <a:r>
              <a:rPr lang="en-US" sz="2000" dirty="0" smtClean="0"/>
              <a:t>) to replicate sites where Community Features have been enabled (both Community Sites and team sites with Community Features).</a:t>
            </a:r>
            <a:endParaRPr lang="en-US" sz="2000"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65</a:t>
            </a:fld>
            <a:endParaRPr lang="en-US" dirty="0"/>
          </a:p>
        </p:txBody>
      </p:sp>
    </p:spTree>
    <p:extLst>
      <p:ext uri="{BB962C8B-B14F-4D97-AF65-F5344CB8AC3E}">
        <p14:creationId xmlns:p14="http://schemas.microsoft.com/office/powerpoint/2010/main" val="313341793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this template right for you?</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66</a:t>
            </a:fld>
            <a:endParaRPr lang="en-US" dirty="0"/>
          </a:p>
        </p:txBody>
      </p:sp>
    </p:spTree>
    <p:extLst>
      <p:ext uri="{BB962C8B-B14F-4D97-AF65-F5344CB8AC3E}">
        <p14:creationId xmlns:p14="http://schemas.microsoft.com/office/powerpoint/2010/main" val="193293113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When would this template be appropriate?</a:t>
            </a:r>
            <a:endParaRPr lang="en-US" dirty="0"/>
          </a:p>
        </p:txBody>
      </p:sp>
      <p:sp>
        <p:nvSpPr>
          <p:cNvPr id="5" name="Content Placeholder 4"/>
          <p:cNvSpPr>
            <a:spLocks noGrp="1"/>
          </p:cNvSpPr>
          <p:nvPr>
            <p:ph idx="1"/>
          </p:nvPr>
        </p:nvSpPr>
        <p:spPr>
          <a:xfrm>
            <a:off x="3517900" y="604380"/>
            <a:ext cx="8216900" cy="5120640"/>
          </a:xfrm>
        </p:spPr>
        <p:txBody>
          <a:bodyPr>
            <a:noAutofit/>
          </a:bodyPr>
          <a:lstStyle/>
          <a:p>
            <a:r>
              <a:rPr lang="en-US" sz="1800" smtClean="0"/>
              <a:t>Relevant business scenario</a:t>
            </a:r>
          </a:p>
          <a:p>
            <a:r>
              <a:rPr lang="en-US" sz="1800" smtClean="0"/>
              <a:t>Someone committed to “nurturing” (Moderator/Leader)</a:t>
            </a:r>
          </a:p>
          <a:p>
            <a:r>
              <a:rPr lang="en-US" sz="1800" smtClean="0"/>
              <a:t>Team site where you want the default privileges to be CONTRIBUTE, not EDIT</a:t>
            </a:r>
          </a:p>
          <a:p>
            <a:pPr lvl="0"/>
            <a:r>
              <a:rPr lang="en-US" sz="1800" smtClean="0"/>
              <a:t>Team site where you would prefer to add a document library on your own – and thereby give it a sensible name instead of Shared%20Documents, which is what the out of the box document library is STILL called on a “regular” team site.</a:t>
            </a:r>
          </a:p>
          <a:p>
            <a:pPr lvl="1"/>
            <a:r>
              <a:rPr lang="en-US" sz="1600" smtClean="0"/>
              <a:t>Note: if you enable community features on a Team Site, SharePoint creates a second Home page under the heading Community in your Quick Launch so you now have to decide which home is home (which means one of them has to be deleted from the Quick Launch).</a:t>
            </a:r>
          </a:p>
          <a:p>
            <a:pPr lvl="0"/>
            <a:r>
              <a:rPr lang="en-US" sz="1800" smtClean="0"/>
              <a:t>Scenarios where you want Member to mean what Member means in English, not in “SharePoint.”</a:t>
            </a:r>
          </a:p>
          <a:p>
            <a:r>
              <a:rPr lang="en-US" sz="1800" smtClean="0"/>
              <a:t>Scenarios where you want the home page to focus on discussions, top contributors, and activity – as opposed to documents, which is what you get by default with a “regular” team site.</a:t>
            </a:r>
          </a:p>
          <a:p>
            <a:r>
              <a:rPr lang="en-US" sz="1800" smtClean="0"/>
              <a:t>Scenarios where people might want to talk about documents as they upload them.</a:t>
            </a:r>
          </a:p>
          <a:p>
            <a:pPr lvl="1"/>
            <a:r>
              <a:rPr lang="en-US" sz="1600" smtClean="0"/>
              <a:t>You can do this in Yammer communities, but Yammer communities currenlty create a completely disconnected place for a document to live if you don’t first upload it to someplace where documents should live and then grab the hyperlink yourself.</a:t>
            </a:r>
          </a:p>
          <a:p>
            <a:endParaRPr lang="en-US" sz="1800"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67</a:t>
            </a:fld>
            <a:endParaRPr lang="en-US" dirty="0"/>
          </a:p>
        </p:txBody>
      </p:sp>
    </p:spTree>
    <p:extLst>
      <p:ext uri="{BB962C8B-B14F-4D97-AF65-F5344CB8AC3E}">
        <p14:creationId xmlns:p14="http://schemas.microsoft.com/office/powerpoint/2010/main" val="246131379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should I use a Team Site with community features?</a:t>
            </a:r>
            <a:endParaRPr lang="en-US" dirty="0"/>
          </a:p>
        </p:txBody>
      </p:sp>
      <p:sp>
        <p:nvSpPr>
          <p:cNvPr id="3" name="Content Placeholder 2"/>
          <p:cNvSpPr>
            <a:spLocks noGrp="1"/>
          </p:cNvSpPr>
          <p:nvPr>
            <p:ph idx="1"/>
          </p:nvPr>
        </p:nvSpPr>
        <p:spPr>
          <a:xfrm>
            <a:off x="3869268" y="864108"/>
            <a:ext cx="7315200" cy="5650992"/>
          </a:xfrm>
        </p:spPr>
        <p:txBody>
          <a:bodyPr>
            <a:normAutofit fontScale="62500" lnSpcReduction="20000"/>
          </a:bodyPr>
          <a:lstStyle/>
          <a:p>
            <a:r>
              <a:rPr lang="en-US" dirty="0"/>
              <a:t>The primary criteria for the community site versus a team site is one of purpose, not numbers. </a:t>
            </a:r>
            <a:endParaRPr lang="en-US" dirty="0" smtClean="0"/>
          </a:p>
          <a:p>
            <a:r>
              <a:rPr lang="en-US" dirty="0" smtClean="0"/>
              <a:t>The </a:t>
            </a:r>
            <a:r>
              <a:rPr lang="en-US" dirty="0"/>
              <a:t>purpose of a community site is conversation. </a:t>
            </a:r>
            <a:endParaRPr lang="en-US" dirty="0" smtClean="0"/>
          </a:p>
          <a:p>
            <a:r>
              <a:rPr lang="en-US" dirty="0" smtClean="0"/>
              <a:t>Some communities have </a:t>
            </a:r>
            <a:r>
              <a:rPr lang="en-US" dirty="0"/>
              <a:t>trouble gaining momentum around conversation topics where fewer than 200 people </a:t>
            </a:r>
            <a:r>
              <a:rPr lang="en-US" dirty="0" smtClean="0"/>
              <a:t>care </a:t>
            </a:r>
            <a:r>
              <a:rPr lang="en-US" dirty="0"/>
              <a:t>about the topic and categories of the topic.  </a:t>
            </a:r>
            <a:endParaRPr lang="en-US" dirty="0" smtClean="0"/>
          </a:p>
          <a:p>
            <a:r>
              <a:rPr lang="en-US" dirty="0" smtClean="0"/>
              <a:t>Out </a:t>
            </a:r>
            <a:r>
              <a:rPr lang="en-US" dirty="0"/>
              <a:t>of the box, the community site doesn’t even have a document library other than Site Assets – which lets you know how important conversation is to communities. </a:t>
            </a:r>
            <a:endParaRPr lang="en-US" dirty="0" smtClean="0"/>
          </a:p>
          <a:p>
            <a:r>
              <a:rPr lang="en-US" dirty="0" smtClean="0"/>
              <a:t>The </a:t>
            </a:r>
            <a:r>
              <a:rPr lang="en-US" dirty="0"/>
              <a:t>team site template is more focused on documents than conversations, though the default template does include a Site Feed, which is clearly focused on conversations, but among a small group of people focused on creating deliverables, not sharing a conversation about a topic, which is where the community site fits in</a:t>
            </a:r>
            <a:r>
              <a:rPr lang="en-US" dirty="0" smtClean="0"/>
              <a:t>.</a:t>
            </a:r>
          </a:p>
          <a:p>
            <a:r>
              <a:rPr lang="en-US" dirty="0" smtClean="0"/>
              <a:t>Team sites with community features are not surfaced in the Community Portal.</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68</a:t>
            </a:fld>
            <a:endParaRPr lang="en-US" dirty="0"/>
          </a:p>
        </p:txBody>
      </p:sp>
    </p:spTree>
    <p:extLst>
      <p:ext uri="{BB962C8B-B14F-4D97-AF65-F5344CB8AC3E}">
        <p14:creationId xmlns:p14="http://schemas.microsoft.com/office/powerpoint/2010/main" val="19502706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plus: The Community Portal</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69</a:t>
            </a:fld>
            <a:endParaRPr lang="en-US" dirty="0"/>
          </a:p>
        </p:txBody>
      </p:sp>
    </p:spTree>
    <p:extLst>
      <p:ext uri="{BB962C8B-B14F-4D97-AF65-F5344CB8AC3E}">
        <p14:creationId xmlns:p14="http://schemas.microsoft.com/office/powerpoint/2010/main" val="42215916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Communities are not Teams</a:t>
            </a:r>
            <a:endParaRPr lang="en-US" dirty="0"/>
          </a:p>
        </p:txBody>
      </p:sp>
      <p:sp>
        <p:nvSpPr>
          <p:cNvPr id="9" name="Rectangle 8"/>
          <p:cNvSpPr/>
          <p:nvPr/>
        </p:nvSpPr>
        <p:spPr>
          <a:xfrm>
            <a:off x="3530601" y="787400"/>
            <a:ext cx="4063999" cy="10287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Driven by deliverables with shared results</a:t>
            </a:r>
          </a:p>
        </p:txBody>
      </p:sp>
      <p:sp>
        <p:nvSpPr>
          <p:cNvPr id="10" name="Rectangle 9"/>
          <p:cNvSpPr/>
          <p:nvPr/>
        </p:nvSpPr>
        <p:spPr>
          <a:xfrm>
            <a:off x="3530601" y="2043289"/>
            <a:ext cx="4063999" cy="98848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Membership defined by task</a:t>
            </a:r>
          </a:p>
        </p:txBody>
      </p:sp>
      <p:sp>
        <p:nvSpPr>
          <p:cNvPr id="11" name="Rectangle 10"/>
          <p:cNvSpPr/>
          <p:nvPr/>
        </p:nvSpPr>
        <p:spPr>
          <a:xfrm>
            <a:off x="3530601" y="3258961"/>
            <a:ext cx="4063999" cy="1295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Roles for members remain consistent</a:t>
            </a:r>
          </a:p>
        </p:txBody>
      </p:sp>
      <p:sp>
        <p:nvSpPr>
          <p:cNvPr id="12" name="Rectangle 11"/>
          <p:cNvSpPr/>
          <p:nvPr/>
        </p:nvSpPr>
        <p:spPr>
          <a:xfrm>
            <a:off x="3530601" y="4781550"/>
            <a:ext cx="4063999" cy="12954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smtClean="0"/>
              <a:t>Dissolved when mission accomplished</a:t>
            </a:r>
          </a:p>
        </p:txBody>
      </p:sp>
      <p:sp>
        <p:nvSpPr>
          <p:cNvPr id="13" name="Rectangle 12"/>
          <p:cNvSpPr/>
          <p:nvPr/>
        </p:nvSpPr>
        <p:spPr>
          <a:xfrm>
            <a:off x="7683500" y="787400"/>
            <a:ext cx="4063999" cy="10287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t>Created organically with many objectives</a:t>
            </a:r>
          </a:p>
        </p:txBody>
      </p:sp>
      <p:sp>
        <p:nvSpPr>
          <p:cNvPr id="14" name="Rectangle 13"/>
          <p:cNvSpPr/>
          <p:nvPr/>
        </p:nvSpPr>
        <p:spPr>
          <a:xfrm>
            <a:off x="7683500" y="2043289"/>
            <a:ext cx="4063999" cy="98848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t>Membership defined by knowledge</a:t>
            </a:r>
          </a:p>
        </p:txBody>
      </p:sp>
      <p:sp>
        <p:nvSpPr>
          <p:cNvPr id="15" name="Rectangle 14"/>
          <p:cNvSpPr/>
          <p:nvPr/>
        </p:nvSpPr>
        <p:spPr>
          <a:xfrm>
            <a:off x="7683500" y="3258961"/>
            <a:ext cx="4063999"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t>Members take on new roles based on interest and need</a:t>
            </a:r>
          </a:p>
        </p:txBody>
      </p:sp>
      <p:sp>
        <p:nvSpPr>
          <p:cNvPr id="16" name="Rectangle 15"/>
          <p:cNvSpPr/>
          <p:nvPr/>
        </p:nvSpPr>
        <p:spPr>
          <a:xfrm>
            <a:off x="7683500" y="4781550"/>
            <a:ext cx="4063999" cy="12954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dirty="0" smtClean="0"/>
              <a:t>Exists while members believe they can contribute or gain from it</a:t>
            </a:r>
          </a:p>
        </p:txBody>
      </p:sp>
      <p:sp>
        <p:nvSpPr>
          <p:cNvPr id="3" name="Rectangle 2"/>
          <p:cNvSpPr/>
          <p:nvPr/>
        </p:nvSpPr>
        <p:spPr>
          <a:xfrm>
            <a:off x="4152900" y="203200"/>
            <a:ext cx="2895600" cy="381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TEAMS</a:t>
            </a:r>
            <a:endParaRPr lang="en-US" dirty="0"/>
          </a:p>
        </p:txBody>
      </p:sp>
      <p:sp>
        <p:nvSpPr>
          <p:cNvPr id="17" name="Rectangle 16"/>
          <p:cNvSpPr/>
          <p:nvPr/>
        </p:nvSpPr>
        <p:spPr>
          <a:xfrm>
            <a:off x="8267699" y="204611"/>
            <a:ext cx="2895600" cy="3810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t>COMMUNITIES</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a:t>
            </a:fld>
            <a:endParaRPr lang="en-US" dirty="0"/>
          </a:p>
        </p:txBody>
      </p:sp>
      <p:sp>
        <p:nvSpPr>
          <p:cNvPr id="5" name="TextBox 4"/>
          <p:cNvSpPr txBox="1"/>
          <p:nvPr/>
        </p:nvSpPr>
        <p:spPr>
          <a:xfrm>
            <a:off x="241300" y="3911600"/>
            <a:ext cx="2844800" cy="1698927"/>
          </a:xfrm>
          <a:prstGeom prst="rect">
            <a:avLst/>
          </a:prstGeom>
          <a:noFill/>
        </p:spPr>
        <p:txBody>
          <a:bodyPr wrap="square" rtlCol="0">
            <a:spAutoFit/>
          </a:bodyPr>
          <a:lstStyle/>
          <a:p>
            <a:pPr defTabSz="914400">
              <a:lnSpc>
                <a:spcPct val="90000"/>
              </a:lnSpc>
              <a:spcBef>
                <a:spcPct val="0"/>
              </a:spcBef>
            </a:pPr>
            <a:r>
              <a:rPr lang="en-US" sz="3200" spc="-60" dirty="0">
                <a:solidFill>
                  <a:srgbClr val="FFFFFF"/>
                </a:solidFill>
                <a:latin typeface="+mj-lt"/>
                <a:ea typeface="+mj-ea"/>
                <a:cs typeface="+mj-cs"/>
              </a:rPr>
              <a:t>…</a:t>
            </a:r>
            <a:r>
              <a:rPr lang="en-US" sz="1600" dirty="0" smtClean="0"/>
              <a:t> </a:t>
            </a:r>
            <a:r>
              <a:rPr lang="en-US" sz="2800" spc="-60" dirty="0" smtClean="0">
                <a:solidFill>
                  <a:srgbClr val="FFFFFF"/>
                </a:solidFill>
                <a:latin typeface="+mj-lt"/>
                <a:ea typeface="+mj-ea"/>
                <a:cs typeface="+mj-cs"/>
              </a:rPr>
              <a:t>and you can enable </a:t>
            </a:r>
            <a:r>
              <a:rPr lang="en-US" sz="2800" spc="-60" dirty="0">
                <a:solidFill>
                  <a:srgbClr val="FFFFFF"/>
                </a:solidFill>
                <a:latin typeface="+mj-lt"/>
                <a:ea typeface="+mj-ea"/>
                <a:cs typeface="+mj-cs"/>
              </a:rPr>
              <a:t>Community Features on Team Sites if you want to</a:t>
            </a:r>
          </a:p>
        </p:txBody>
      </p:sp>
    </p:spTree>
    <p:extLst>
      <p:ext uri="{BB962C8B-B14F-4D97-AF65-F5344CB8AC3E}">
        <p14:creationId xmlns:p14="http://schemas.microsoft.com/office/powerpoint/2010/main" val="2572354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500"/>
                                        <p:tgtEl>
                                          <p:spTgt spid="1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5"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Community Portal</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Aggregates all communities</a:t>
            </a:r>
          </a:p>
          <a:p>
            <a:pPr lvl="1"/>
            <a:r>
              <a:rPr lang="en-US" dirty="0" smtClean="0"/>
              <a:t>Sorts by popularity (membership, recent activity, age)</a:t>
            </a:r>
          </a:p>
          <a:p>
            <a:r>
              <a:rPr lang="en-US" dirty="0" smtClean="0"/>
              <a:t>Uses search to populate</a:t>
            </a:r>
          </a:p>
          <a:p>
            <a:pPr lvl="1"/>
            <a:r>
              <a:rPr lang="en-US" dirty="0" smtClean="0"/>
              <a:t>Security trimmed – only shows what you have access to</a:t>
            </a:r>
          </a:p>
          <a:p>
            <a:pPr lvl="1"/>
            <a:r>
              <a:rPr lang="en-US" dirty="0" smtClean="0"/>
              <a:t>Shows site collections as well as sub-sites created with the Community Template (but you can scope to exclude sub-site communities)</a:t>
            </a:r>
          </a:p>
          <a:p>
            <a:pPr lvl="1"/>
            <a:r>
              <a:rPr lang="en-US" dirty="0" smtClean="0"/>
              <a:t>Won’t show Team Sites with Community features</a:t>
            </a:r>
          </a:p>
          <a:p>
            <a:r>
              <a:rPr lang="en-US" dirty="0" smtClean="0"/>
              <a:t>Only one per enterprise/tenant</a:t>
            </a:r>
          </a:p>
          <a:p>
            <a:pPr lvl="1"/>
            <a:r>
              <a:rPr lang="en-US" dirty="0" smtClean="0"/>
              <a:t>Created in Central Admin or Tenant Admin</a:t>
            </a:r>
          </a:p>
          <a:p>
            <a:r>
              <a:rPr lang="en-US" dirty="0" smtClean="0"/>
              <a:t>Automatically added to the Promoted Sites list on the Sites page</a:t>
            </a:r>
          </a:p>
        </p:txBody>
      </p:sp>
      <p:sp>
        <p:nvSpPr>
          <p:cNvPr id="4" name="Slide Number Placeholder 3"/>
          <p:cNvSpPr>
            <a:spLocks noGrp="1"/>
          </p:cNvSpPr>
          <p:nvPr>
            <p:ph type="sldNum" sz="quarter" idx="12"/>
          </p:nvPr>
        </p:nvSpPr>
        <p:spPr/>
        <p:txBody>
          <a:bodyPr/>
          <a:lstStyle/>
          <a:p>
            <a:fld id="{4FAB73BC-B049-4115-A692-8D63A059BFB8}" type="slidenum">
              <a:rPr lang="en-US" smtClean="0"/>
              <a:pPr/>
              <a:t>70</a:t>
            </a:fld>
            <a:endParaRPr lang="en-US" dirty="0"/>
          </a:p>
        </p:txBody>
      </p:sp>
    </p:spTree>
    <p:extLst>
      <p:ext uri="{BB962C8B-B14F-4D97-AF65-F5344CB8AC3E}">
        <p14:creationId xmlns:p14="http://schemas.microsoft.com/office/powerpoint/2010/main" val="264895156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728017" y="264099"/>
            <a:ext cx="6323809" cy="4590476"/>
          </a:xfrm>
          <a:prstGeom prst="rect">
            <a:avLst/>
          </a:prstGeom>
        </p:spPr>
      </p:pic>
      <p:pic>
        <p:nvPicPr>
          <p:cNvPr id="4" name="Content Placeholder 3"/>
          <p:cNvPicPr>
            <a:picLocks noGrp="1" noChangeAspect="1"/>
          </p:cNvPicPr>
          <p:nvPr>
            <p:ph idx="4294967295"/>
          </p:nvPr>
        </p:nvPicPr>
        <p:blipFill rotWithShape="1">
          <a:blip r:embed="rId4" cstate="email">
            <a:extLst>
              <a:ext uri="{28A0092B-C50C-407E-A947-70E740481C1C}">
                <a14:useLocalDpi xmlns:a14="http://schemas.microsoft.com/office/drawing/2010/main"/>
              </a:ext>
            </a:extLst>
          </a:blip>
          <a:srcRect b="21020"/>
          <a:stretch/>
        </p:blipFill>
        <p:spPr>
          <a:xfrm>
            <a:off x="289617" y="3270250"/>
            <a:ext cx="11539934" cy="3168650"/>
          </a:xfrm>
          <a:prstGeom prst="rect">
            <a:avLst/>
          </a:prstGeom>
        </p:spPr>
      </p:pic>
      <p:sp>
        <p:nvSpPr>
          <p:cNvPr id="2" name="Slide Number Placeholder 1"/>
          <p:cNvSpPr>
            <a:spLocks noGrp="1"/>
          </p:cNvSpPr>
          <p:nvPr>
            <p:ph type="sldNum" sz="quarter" idx="12"/>
          </p:nvPr>
        </p:nvSpPr>
        <p:spPr/>
        <p:txBody>
          <a:bodyPr/>
          <a:lstStyle/>
          <a:p>
            <a:fld id="{4FAB73BC-B049-4115-A692-8D63A059BFB8}" type="slidenum">
              <a:rPr lang="en-US" smtClean="0"/>
              <a:pPr/>
              <a:t>71</a:t>
            </a:fld>
            <a:endParaRPr lang="en-US" dirty="0"/>
          </a:p>
        </p:txBody>
      </p:sp>
    </p:spTree>
    <p:extLst>
      <p:ext uri="{BB962C8B-B14F-4D97-AF65-F5344CB8AC3E}">
        <p14:creationId xmlns:p14="http://schemas.microsoft.com/office/powerpoint/2010/main" val="16516380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Notifications</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72</a:t>
            </a:fld>
            <a:endParaRPr lang="en-US" dirty="0"/>
          </a:p>
        </p:txBody>
      </p:sp>
    </p:spTree>
    <p:extLst>
      <p:ext uri="{BB962C8B-B14F-4D97-AF65-F5344CB8AC3E}">
        <p14:creationId xmlns:p14="http://schemas.microsoft.com/office/powerpoint/2010/main" val="3380288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notifications are sent from Community Sites?</a:t>
            </a:r>
            <a:endParaRPr lang="en-US" dirty="0"/>
          </a:p>
        </p:txBody>
      </p:sp>
      <p:sp>
        <p:nvSpPr>
          <p:cNvPr id="3" name="Content Placeholder 2"/>
          <p:cNvSpPr>
            <a:spLocks noGrp="1"/>
          </p:cNvSpPr>
          <p:nvPr>
            <p:ph idx="1"/>
          </p:nvPr>
        </p:nvSpPr>
        <p:spPr/>
        <p:txBody>
          <a:bodyPr/>
          <a:lstStyle/>
          <a:p>
            <a:r>
              <a:rPr lang="en-US" dirty="0" smtClean="0"/>
              <a:t>Feed notifications are sent to followers when:</a:t>
            </a:r>
          </a:p>
          <a:p>
            <a:pPr lvl="1"/>
            <a:r>
              <a:rPr lang="en-US" dirty="0" smtClean="0"/>
              <a:t>You join a Community</a:t>
            </a:r>
          </a:p>
          <a:p>
            <a:pPr lvl="1"/>
            <a:r>
              <a:rPr lang="en-US" dirty="0" smtClean="0"/>
              <a:t>You achieve a new level</a:t>
            </a:r>
          </a:p>
          <a:p>
            <a:pPr lvl="1"/>
            <a:r>
              <a:rPr lang="en-US" dirty="0" smtClean="0"/>
              <a:t>You create a new post or reply</a:t>
            </a:r>
          </a:p>
          <a:p>
            <a:pPr lvl="1"/>
            <a:r>
              <a:rPr lang="en-US" dirty="0" smtClean="0"/>
              <a:t>Your reply is marked the “Best Reply”</a:t>
            </a:r>
          </a:p>
          <a:p>
            <a:pPr lvl="1"/>
            <a:r>
              <a:rPr lang="en-US" dirty="0" smtClean="0"/>
              <a:t>You “Like” or rate a post or reply</a:t>
            </a:r>
          </a:p>
          <a:p>
            <a:r>
              <a:rPr lang="en-US" dirty="0" smtClean="0"/>
              <a:t>Email notifications are sent</a:t>
            </a:r>
          </a:p>
          <a:p>
            <a:pPr lvl="1"/>
            <a:r>
              <a:rPr lang="en-US" dirty="0" smtClean="0"/>
              <a:t>When someone replies to your post</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73</a:t>
            </a:fld>
            <a:endParaRPr lang="en-US" dirty="0"/>
          </a:p>
        </p:txBody>
      </p:sp>
    </p:spTree>
    <p:extLst>
      <p:ext uri="{BB962C8B-B14F-4D97-AF65-F5344CB8AC3E}">
        <p14:creationId xmlns:p14="http://schemas.microsoft.com/office/powerpoint/2010/main" val="3297429184"/>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Health Measures</a:t>
            </a:r>
            <a:endParaRPr lang="en-US"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74</a:t>
            </a:fld>
            <a:endParaRPr lang="en-US" dirty="0"/>
          </a:p>
        </p:txBody>
      </p:sp>
    </p:spTree>
    <p:extLst>
      <p:ext uri="{BB962C8B-B14F-4D97-AF65-F5344CB8AC3E}">
        <p14:creationId xmlns:p14="http://schemas.microsoft.com/office/powerpoint/2010/main" val="261034611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 the Community healthy?</a:t>
            </a:r>
            <a:endParaRPr lang="en-US" dirty="0"/>
          </a:p>
        </p:txBody>
      </p:sp>
      <p:sp>
        <p:nvSpPr>
          <p:cNvPr id="3" name="Content Placeholder 2"/>
          <p:cNvSpPr>
            <a:spLocks noGrp="1"/>
          </p:cNvSpPr>
          <p:nvPr>
            <p:ph idx="1"/>
          </p:nvPr>
        </p:nvSpPr>
        <p:spPr>
          <a:xfrm>
            <a:off x="3869268" y="635508"/>
            <a:ext cx="7315200" cy="5841492"/>
          </a:xfrm>
        </p:spPr>
        <p:txBody>
          <a:bodyPr>
            <a:normAutofit lnSpcReduction="10000"/>
          </a:bodyPr>
          <a:lstStyle/>
          <a:p>
            <a:r>
              <a:rPr lang="en-US" dirty="0" smtClean="0"/>
              <a:t>Focus on </a:t>
            </a:r>
            <a:r>
              <a:rPr lang="en-US" b="1" dirty="0" smtClean="0"/>
              <a:t>VALUE</a:t>
            </a:r>
            <a:r>
              <a:rPr lang="en-US" dirty="0" smtClean="0"/>
              <a:t>, not actions</a:t>
            </a:r>
          </a:p>
          <a:p>
            <a:r>
              <a:rPr lang="en-US" dirty="0" smtClean="0"/>
              <a:t>Examine the conversations – look for examples</a:t>
            </a:r>
          </a:p>
          <a:p>
            <a:r>
              <a:rPr lang="en-US" dirty="0" smtClean="0"/>
              <a:t>Survey members</a:t>
            </a:r>
          </a:p>
          <a:p>
            <a:pPr lvl="1"/>
            <a:r>
              <a:rPr lang="en-US" dirty="0" smtClean="0"/>
              <a:t>Ask about value</a:t>
            </a:r>
          </a:p>
          <a:p>
            <a:pPr lvl="1"/>
            <a:r>
              <a:rPr lang="en-US" dirty="0" smtClean="0"/>
              <a:t>Ask for examples</a:t>
            </a:r>
          </a:p>
          <a:p>
            <a:pPr lvl="1"/>
            <a:r>
              <a:rPr lang="en-US" dirty="0" smtClean="0"/>
              <a:t>Get ideas from the Sense of Community Index (from Community Science)</a:t>
            </a:r>
          </a:p>
          <a:p>
            <a:pPr marL="503238" lvl="1" indent="0">
              <a:buNone/>
            </a:pPr>
            <a:r>
              <a:rPr lang="en-US" sz="2800" dirty="0"/>
              <a:t> </a:t>
            </a:r>
            <a:r>
              <a:rPr lang="en-US" sz="2800" dirty="0" smtClean="0"/>
              <a:t>    </a:t>
            </a:r>
            <a:r>
              <a:rPr lang="en-US" sz="2800" dirty="0" smtClean="0">
                <a:hlinkClick r:id="rId3"/>
              </a:rPr>
              <a:t>http://tiny.cc/SenseofCommunityIndex</a:t>
            </a:r>
            <a:endParaRPr lang="en-US" sz="2800" dirty="0" smtClean="0"/>
          </a:p>
          <a:p>
            <a:r>
              <a:rPr lang="en-US" dirty="0" smtClean="0"/>
              <a:t>Helpful resource</a:t>
            </a:r>
          </a:p>
          <a:p>
            <a:pPr marL="914400" lvl="2" indent="0">
              <a:buNone/>
            </a:pPr>
            <a:r>
              <a:rPr lang="en-US" dirty="0" smtClean="0">
                <a:hlinkClick r:id="rId4"/>
              </a:rPr>
              <a:t>www.feverbee.com/measurement/</a:t>
            </a:r>
            <a:endParaRPr lang="en-US" dirty="0" smtClean="0"/>
          </a:p>
          <a:p>
            <a:pPr marL="914400" lvl="2" indent="0">
              <a:buNone/>
            </a:pPr>
            <a:endParaRPr lang="en-US" sz="2200" dirty="0" smtClean="0"/>
          </a:p>
        </p:txBody>
      </p:sp>
      <p:sp>
        <p:nvSpPr>
          <p:cNvPr id="4" name="Slide Number Placeholder 3"/>
          <p:cNvSpPr>
            <a:spLocks noGrp="1"/>
          </p:cNvSpPr>
          <p:nvPr>
            <p:ph type="sldNum" sz="quarter" idx="12"/>
          </p:nvPr>
        </p:nvSpPr>
        <p:spPr/>
        <p:txBody>
          <a:bodyPr/>
          <a:lstStyle/>
          <a:p>
            <a:fld id="{4FAB73BC-B049-4115-A692-8D63A059BFB8}" type="slidenum">
              <a:rPr lang="en-US" smtClean="0"/>
              <a:pPr/>
              <a:t>75</a:t>
            </a:fld>
            <a:endParaRPr lang="en-US" dirty="0"/>
          </a:p>
        </p:txBody>
      </p:sp>
    </p:spTree>
    <p:extLst>
      <p:ext uri="{BB962C8B-B14F-4D97-AF65-F5344CB8AC3E}">
        <p14:creationId xmlns:p14="http://schemas.microsoft.com/office/powerpoint/2010/main" val="204216262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look at some actions</a:t>
            </a:r>
            <a:endParaRPr lang="en-US" dirty="0"/>
          </a:p>
        </p:txBody>
      </p:sp>
      <p:sp>
        <p:nvSpPr>
          <p:cNvPr id="3" name="Content Placeholder 2"/>
          <p:cNvSpPr>
            <a:spLocks noGrp="1"/>
          </p:cNvSpPr>
          <p:nvPr>
            <p:ph idx="1"/>
          </p:nvPr>
        </p:nvSpPr>
        <p:spPr>
          <a:xfrm>
            <a:off x="3589868" y="673608"/>
            <a:ext cx="8144932" cy="5879592"/>
          </a:xfrm>
        </p:spPr>
        <p:txBody>
          <a:bodyPr>
            <a:normAutofit fontScale="92500" lnSpcReduction="10000"/>
          </a:bodyPr>
          <a:lstStyle/>
          <a:p>
            <a:r>
              <a:rPr lang="en-US" dirty="0" smtClean="0"/>
              <a:t>“</a:t>
            </a:r>
            <a:r>
              <a:rPr lang="en-US" b="1" dirty="0"/>
              <a:t>Conversion rate</a:t>
            </a:r>
            <a:r>
              <a:rPr lang="en-US" dirty="0"/>
              <a:t>” – Lurkers to Joiners</a:t>
            </a:r>
          </a:p>
          <a:p>
            <a:r>
              <a:rPr lang="en-US" b="1" dirty="0"/>
              <a:t>Distribution of contributors </a:t>
            </a:r>
            <a:r>
              <a:rPr lang="en-US" dirty="0"/>
              <a:t>- % of members who make a contribution</a:t>
            </a:r>
          </a:p>
          <a:p>
            <a:r>
              <a:rPr lang="en-US" dirty="0"/>
              <a:t>Members </a:t>
            </a:r>
            <a:r>
              <a:rPr lang="en-US" b="1" dirty="0"/>
              <a:t>active in the past 30 days</a:t>
            </a:r>
          </a:p>
          <a:p>
            <a:r>
              <a:rPr lang="en-US" b="1" dirty="0"/>
              <a:t>Contributions per active member/month</a:t>
            </a:r>
          </a:p>
          <a:p>
            <a:r>
              <a:rPr lang="en-US" b="1" dirty="0"/>
              <a:t>Visits</a:t>
            </a:r>
            <a:r>
              <a:rPr lang="en-US" dirty="0"/>
              <a:t> per active member/month</a:t>
            </a:r>
          </a:p>
          <a:p>
            <a:r>
              <a:rPr lang="en-US" b="1" dirty="0"/>
              <a:t>Content </a:t>
            </a:r>
            <a:r>
              <a:rPr lang="en-US" b="1" dirty="0" smtClean="0"/>
              <a:t>popularity </a:t>
            </a:r>
            <a:r>
              <a:rPr lang="en-US" dirty="0" smtClean="0"/>
              <a:t>– most viewed or downloaded, most “liked” or rated highly</a:t>
            </a:r>
            <a:endParaRPr lang="en-US" b="1" dirty="0" smtClean="0"/>
          </a:p>
          <a:p>
            <a:r>
              <a:rPr lang="en-US" b="1" dirty="0"/>
              <a:t>Speed of reply </a:t>
            </a:r>
            <a:r>
              <a:rPr lang="en-US" dirty="0"/>
              <a:t>to discussions</a:t>
            </a:r>
          </a:p>
          <a:p>
            <a:r>
              <a:rPr lang="en-US" b="1" dirty="0"/>
              <a:t>% of people who join who initiate a discussion</a:t>
            </a:r>
          </a:p>
          <a:p>
            <a:endParaRPr lang="en-US" b="1" dirty="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76</a:t>
            </a:fld>
            <a:endParaRPr lang="en-US" dirty="0"/>
          </a:p>
        </p:txBody>
      </p:sp>
    </p:spTree>
    <p:extLst>
      <p:ext uri="{BB962C8B-B14F-4D97-AF65-F5344CB8AC3E}">
        <p14:creationId xmlns:p14="http://schemas.microsoft.com/office/powerpoint/2010/main" val="341896412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Measures of Community Health</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00271251"/>
              </p:ext>
            </p:extLst>
          </p:nvPr>
        </p:nvGraphicFramePr>
        <p:xfrm>
          <a:off x="3543300" y="215900"/>
          <a:ext cx="8140701" cy="6446520"/>
        </p:xfrm>
        <a:graphic>
          <a:graphicData uri="http://schemas.openxmlformats.org/drawingml/2006/table">
            <a:tbl>
              <a:tblPr>
                <a:tableStyleId>{BDBED569-4797-4DF1-A0F4-6AAB3CD982D8}</a:tableStyleId>
              </a:tblPr>
              <a:tblGrid>
                <a:gridCol w="876300"/>
                <a:gridCol w="4419600"/>
                <a:gridCol w="2844801"/>
              </a:tblGrid>
              <a:tr h="0">
                <a:tc>
                  <a:txBody>
                    <a:bodyPr/>
                    <a:lstStyle/>
                    <a:p>
                      <a:pPr marL="0" marR="0">
                        <a:spcBef>
                          <a:spcPts val="0"/>
                        </a:spcBef>
                        <a:spcAft>
                          <a:spcPts val="0"/>
                        </a:spcAft>
                      </a:pPr>
                      <a:r>
                        <a:rPr lang="en-US" sz="1500" dirty="0">
                          <a:effectLst/>
                        </a:rPr>
                        <a:t> </a:t>
                      </a:r>
                      <a:endParaRPr lang="en-US" sz="1500" dirty="0">
                        <a:effectLst/>
                        <a:latin typeface="Times New Roman" panose="02020603050405020304" pitchFamily="18" charset="0"/>
                        <a:ea typeface="Times New Roman" panose="02020603050405020304" pitchFamily="18" charset="0"/>
                      </a:endParaRPr>
                    </a:p>
                  </a:txBody>
                  <a:tcPr/>
                </a:tc>
                <a:tc>
                  <a:txBody>
                    <a:bodyPr/>
                    <a:lstStyle/>
                    <a:p>
                      <a:pPr marL="0" marR="0">
                        <a:spcBef>
                          <a:spcPts val="0"/>
                        </a:spcBef>
                        <a:spcAft>
                          <a:spcPts val="0"/>
                        </a:spcAft>
                      </a:pPr>
                      <a:r>
                        <a:rPr lang="en-US" sz="1500" dirty="0">
                          <a:effectLst/>
                        </a:rPr>
                        <a:t>Sense of Community</a:t>
                      </a:r>
                      <a:endParaRPr lang="en-US" sz="1500" dirty="0">
                        <a:effectLst/>
                        <a:latin typeface="Times New Roman" panose="02020603050405020304" pitchFamily="18" charset="0"/>
                        <a:ea typeface="Times New Roman" panose="02020603050405020304" pitchFamily="18" charset="0"/>
                      </a:endParaRPr>
                    </a:p>
                  </a:txBody>
                  <a:tcPr/>
                </a:tc>
                <a:tc>
                  <a:txBody>
                    <a:bodyPr/>
                    <a:lstStyle/>
                    <a:p>
                      <a:pPr marL="0" marR="0">
                        <a:spcBef>
                          <a:spcPts val="0"/>
                        </a:spcBef>
                        <a:spcAft>
                          <a:spcPts val="0"/>
                        </a:spcAft>
                      </a:pPr>
                      <a:r>
                        <a:rPr lang="en-US" sz="1500">
                          <a:effectLst/>
                        </a:rPr>
                        <a:t>Domain of Practice</a:t>
                      </a:r>
                      <a:endParaRPr lang="en-US" sz="1500">
                        <a:effectLst/>
                        <a:latin typeface="Times New Roman" panose="02020603050405020304" pitchFamily="18" charset="0"/>
                        <a:ea typeface="Times New Roman" panose="02020603050405020304" pitchFamily="18" charset="0"/>
                      </a:endParaRPr>
                    </a:p>
                  </a:txBody>
                  <a:tcPr/>
                </a:tc>
              </a:tr>
              <a:tr h="1539176">
                <a:tc>
                  <a:txBody>
                    <a:bodyPr/>
                    <a:lstStyle/>
                    <a:p>
                      <a:pPr marL="0" marR="0">
                        <a:spcBef>
                          <a:spcPts val="0"/>
                        </a:spcBef>
                        <a:spcAft>
                          <a:spcPts val="0"/>
                        </a:spcAft>
                      </a:pPr>
                      <a:r>
                        <a:rPr lang="en-US" sz="1500" dirty="0">
                          <a:effectLst/>
                        </a:rPr>
                        <a:t>Early </a:t>
                      </a:r>
                      <a:r>
                        <a:rPr lang="en-US" sz="1500" dirty="0" smtClean="0">
                          <a:effectLst/>
                        </a:rPr>
                        <a:t>Stage</a:t>
                      </a:r>
                      <a:endParaRPr lang="en-US" sz="1500" dirty="0">
                        <a:effectLst/>
                        <a:latin typeface="Times New Roman" panose="02020603050405020304" pitchFamily="18" charset="0"/>
                        <a:ea typeface="Times New Roman" panose="02020603050405020304" pitchFamily="18" charset="0"/>
                      </a:endParaRPr>
                    </a:p>
                  </a:txBody>
                  <a:tcPr/>
                </a:tc>
                <a:tc>
                  <a:txBody>
                    <a:bodyPr/>
                    <a:lstStyle/>
                    <a:p>
                      <a:pPr marL="177800" marR="0" lvl="0" indent="-177800" algn="l" defTabSz="914400" rtl="0" eaLnBrk="1" fontAlgn="auto" latinLnBrk="0" hangingPunct="1">
                        <a:lnSpc>
                          <a:spcPct val="100000"/>
                        </a:lnSpc>
                        <a:spcBef>
                          <a:spcPts val="0"/>
                        </a:spcBef>
                        <a:spcAft>
                          <a:spcPts val="0"/>
                        </a:spcAft>
                        <a:buClrTx/>
                        <a:buSzPts val="1000"/>
                        <a:buFont typeface="Symbol" panose="05050102010706020507" pitchFamily="18" charset="2"/>
                        <a:buChar char=""/>
                        <a:tabLst/>
                        <a:defRPr/>
                      </a:pPr>
                      <a:r>
                        <a:rPr lang="en-US" sz="1500" dirty="0" smtClean="0">
                          <a:effectLst/>
                        </a:rPr>
                        <a:t>Core group of members beginning to form</a:t>
                      </a:r>
                    </a:p>
                    <a:p>
                      <a:pPr marL="177800" marR="0" lvl="0" indent="-177800">
                        <a:spcBef>
                          <a:spcPts val="0"/>
                        </a:spcBef>
                        <a:spcAft>
                          <a:spcPts val="0"/>
                        </a:spcAft>
                        <a:buSzPts val="1000"/>
                        <a:buFont typeface="Symbol" panose="05050102010706020507" pitchFamily="18" charset="2"/>
                        <a:buChar char=""/>
                        <a:tabLst/>
                      </a:pPr>
                      <a:r>
                        <a:rPr lang="en-US" sz="1500" dirty="0" smtClean="0">
                          <a:effectLst/>
                        </a:rPr>
                        <a:t>Opportunities for </a:t>
                      </a:r>
                      <a:r>
                        <a:rPr lang="en-US" sz="1500" dirty="0">
                          <a:effectLst/>
                        </a:rPr>
                        <a:t>members to interact and develop </a:t>
                      </a:r>
                      <a:r>
                        <a:rPr lang="en-US" sz="1500" dirty="0" smtClean="0">
                          <a:effectLst/>
                        </a:rPr>
                        <a:t>bonds – in real time or face-to-face</a:t>
                      </a:r>
                      <a:endParaRPr lang="en-US" sz="1500" dirty="0">
                        <a:effectLst/>
                      </a:endParaRPr>
                    </a:p>
                    <a:p>
                      <a:pPr marL="177800" marR="0" lvl="0" indent="-177800">
                        <a:spcBef>
                          <a:spcPts val="0"/>
                        </a:spcBef>
                        <a:spcAft>
                          <a:spcPts val="0"/>
                        </a:spcAft>
                        <a:buSzPts val="1000"/>
                        <a:buFont typeface="Symbol" panose="05050102010706020507" pitchFamily="18" charset="2"/>
                        <a:buChar char=""/>
                        <a:tabLst/>
                      </a:pPr>
                      <a:r>
                        <a:rPr lang="en-US" sz="1500" dirty="0" smtClean="0">
                          <a:effectLst/>
                        </a:rPr>
                        <a:t>Consistent </a:t>
                      </a:r>
                      <a:r>
                        <a:rPr lang="en-US" sz="1500" dirty="0">
                          <a:effectLst/>
                        </a:rPr>
                        <a:t>number of </a:t>
                      </a:r>
                      <a:r>
                        <a:rPr lang="en-US" sz="1500" dirty="0" smtClean="0">
                          <a:effectLst/>
                        </a:rPr>
                        <a:t>active</a:t>
                      </a:r>
                      <a:r>
                        <a:rPr lang="en-US" sz="1500" baseline="0" dirty="0" smtClean="0">
                          <a:effectLst/>
                        </a:rPr>
                        <a:t> members</a:t>
                      </a:r>
                      <a:r>
                        <a:rPr lang="en-US" sz="1500" dirty="0" smtClean="0">
                          <a:effectLst/>
                        </a:rPr>
                        <a:t> </a:t>
                      </a:r>
                      <a:r>
                        <a:rPr lang="en-US" sz="1500" dirty="0">
                          <a:effectLst/>
                        </a:rPr>
                        <a:t>(or growing)</a:t>
                      </a:r>
                    </a:p>
                    <a:p>
                      <a:pPr marL="177800" marR="0" lvl="0" indent="-177800">
                        <a:spcBef>
                          <a:spcPts val="0"/>
                        </a:spcBef>
                        <a:spcAft>
                          <a:spcPts val="0"/>
                        </a:spcAft>
                        <a:buSzPts val="1000"/>
                        <a:buFont typeface="Symbol" panose="05050102010706020507" pitchFamily="18" charset="2"/>
                        <a:buChar char=""/>
                        <a:tabLst/>
                      </a:pPr>
                      <a:r>
                        <a:rPr lang="en-US" sz="1500" dirty="0">
                          <a:effectLst/>
                        </a:rPr>
                        <a:t>Increasing level of participation by members</a:t>
                      </a:r>
                    </a:p>
                    <a:p>
                      <a:pPr marL="177800" marR="0" lvl="0" indent="-177800">
                        <a:spcBef>
                          <a:spcPts val="0"/>
                        </a:spcBef>
                        <a:spcAft>
                          <a:spcPts val="0"/>
                        </a:spcAft>
                        <a:buSzPts val="1000"/>
                        <a:buFont typeface="Symbol" panose="05050102010706020507" pitchFamily="18" charset="2"/>
                        <a:buChar char=""/>
                        <a:tabLst/>
                      </a:pPr>
                      <a:r>
                        <a:rPr lang="en-US" sz="1500" dirty="0">
                          <a:effectLst/>
                        </a:rPr>
                        <a:t>Committed </a:t>
                      </a:r>
                      <a:r>
                        <a:rPr lang="en-US" sz="1500" dirty="0" smtClean="0">
                          <a:effectLst/>
                        </a:rPr>
                        <a:t>Moderator/Leader –</a:t>
                      </a:r>
                      <a:r>
                        <a:rPr lang="en-US" sz="1500" baseline="0" dirty="0" smtClean="0">
                          <a:effectLst/>
                        </a:rPr>
                        <a:t> </a:t>
                      </a:r>
                      <a:r>
                        <a:rPr lang="en-US" sz="1500" dirty="0" smtClean="0">
                          <a:effectLst/>
                        </a:rPr>
                        <a:t>time </a:t>
                      </a:r>
                      <a:r>
                        <a:rPr lang="en-US" sz="1500" dirty="0">
                          <a:effectLst/>
                        </a:rPr>
                        <a:t>to </a:t>
                      </a:r>
                      <a:r>
                        <a:rPr lang="en-US" sz="1500" dirty="0" smtClean="0">
                          <a:effectLst/>
                        </a:rPr>
                        <a:t>moderate conversations, </a:t>
                      </a:r>
                      <a:r>
                        <a:rPr lang="en-US" sz="1500" dirty="0">
                          <a:effectLst/>
                        </a:rPr>
                        <a:t>poll members, </a:t>
                      </a:r>
                      <a:r>
                        <a:rPr lang="en-US" sz="1500" dirty="0" smtClean="0">
                          <a:effectLst/>
                        </a:rPr>
                        <a:t>help </a:t>
                      </a:r>
                      <a:r>
                        <a:rPr lang="en-US" sz="1500" dirty="0">
                          <a:effectLst/>
                        </a:rPr>
                        <a:t>broker </a:t>
                      </a:r>
                      <a:r>
                        <a:rPr lang="en-US" sz="1500" dirty="0" smtClean="0">
                          <a:effectLst/>
                        </a:rPr>
                        <a:t>connections, and on occasion, plan events</a:t>
                      </a:r>
                      <a:endParaRPr lang="en-US" sz="1500" dirty="0">
                        <a:effectLst/>
                      </a:endParaRPr>
                    </a:p>
                  </a:txBody>
                  <a:tcPr/>
                </a:tc>
                <a:tc>
                  <a:txBody>
                    <a:bodyPr/>
                    <a:lstStyle/>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a:effectLst/>
                        </a:rPr>
                        <a:t>Focus is helping one another, developing and sharing ideas </a:t>
                      </a:r>
                      <a:endParaRPr lang="en-US" sz="1500" kern="1200" dirty="0" smtClean="0">
                        <a:effectLst/>
                      </a:endParaRPr>
                    </a:p>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smtClean="0">
                          <a:effectLst/>
                        </a:rPr>
                        <a:t>Degree </a:t>
                      </a:r>
                      <a:r>
                        <a:rPr lang="en-US" sz="1500" kern="1200" dirty="0">
                          <a:effectLst/>
                        </a:rPr>
                        <a:t>to which sharing or helping occurs is frequent</a:t>
                      </a:r>
                    </a:p>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a:effectLst/>
                        </a:rPr>
                        <a:t>Q&amp;A activity increasing</a:t>
                      </a:r>
                    </a:p>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a:effectLst/>
                        </a:rPr>
                        <a:t>Members describe what is being shared and exchanged as </a:t>
                      </a:r>
                      <a:r>
                        <a:rPr lang="en-US" sz="1500" kern="1200" dirty="0" smtClean="0">
                          <a:effectLst/>
                        </a:rPr>
                        <a:t>useful</a:t>
                      </a:r>
                      <a:endParaRPr lang="en-US" sz="1500" kern="1200" dirty="0">
                        <a:solidFill>
                          <a:schemeClr val="dk1"/>
                        </a:solidFill>
                        <a:effectLst/>
                        <a:latin typeface="+mn-lt"/>
                        <a:ea typeface="+mn-ea"/>
                        <a:cs typeface="+mn-cs"/>
                      </a:endParaRPr>
                    </a:p>
                  </a:txBody>
                  <a:tcPr/>
                </a:tc>
              </a:tr>
              <a:tr h="2751860">
                <a:tc>
                  <a:txBody>
                    <a:bodyPr/>
                    <a:lstStyle/>
                    <a:p>
                      <a:pPr marL="0" marR="0">
                        <a:spcBef>
                          <a:spcPts val="0"/>
                        </a:spcBef>
                        <a:spcAft>
                          <a:spcPts val="0"/>
                        </a:spcAft>
                      </a:pPr>
                      <a:r>
                        <a:rPr lang="en-US" sz="1500" dirty="0" smtClean="0">
                          <a:effectLst/>
                        </a:rPr>
                        <a:t>Mature</a:t>
                      </a:r>
                      <a:endParaRPr lang="en-US" sz="1500" dirty="0">
                        <a:effectLst/>
                        <a:latin typeface="Times New Roman" panose="02020603050405020304" pitchFamily="18" charset="0"/>
                        <a:ea typeface="Times New Roman" panose="02020603050405020304" pitchFamily="18" charset="0"/>
                      </a:endParaRPr>
                    </a:p>
                  </a:txBody>
                  <a:tcPr/>
                </a:tc>
                <a:tc>
                  <a:txBody>
                    <a:bodyPr/>
                    <a:lstStyle/>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dirty="0">
                          <a:effectLst/>
                        </a:rPr>
                        <a:t>Number and frequency of </a:t>
                      </a:r>
                      <a:r>
                        <a:rPr lang="en-US" sz="1500" dirty="0" smtClean="0">
                          <a:effectLst/>
                        </a:rPr>
                        <a:t>real time or face-to-face events </a:t>
                      </a:r>
                      <a:r>
                        <a:rPr lang="en-US" sz="1500" dirty="0">
                          <a:effectLst/>
                        </a:rPr>
                        <a:t>less </a:t>
                      </a:r>
                      <a:r>
                        <a:rPr lang="en-US" sz="1500" kern="1200" dirty="0">
                          <a:effectLst/>
                        </a:rPr>
                        <a:t>important</a:t>
                      </a:r>
                    </a:p>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smtClean="0">
                          <a:effectLst/>
                        </a:rPr>
                        <a:t>Stable </a:t>
                      </a:r>
                      <a:r>
                        <a:rPr lang="en-US" sz="1500" kern="1200" dirty="0">
                          <a:effectLst/>
                        </a:rPr>
                        <a:t>or increasing level of participation </a:t>
                      </a:r>
                    </a:p>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a:effectLst/>
                        </a:rPr>
                        <a:t>New people participating and emerging as core members</a:t>
                      </a:r>
                    </a:p>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smtClean="0">
                          <a:effectLst/>
                        </a:rPr>
                        <a:t>Moderator/Leader </a:t>
                      </a:r>
                      <a:r>
                        <a:rPr lang="en-US" sz="1500" kern="1200" dirty="0">
                          <a:effectLst/>
                        </a:rPr>
                        <a:t>still important, but role becomes more following up with question askers, identifying which interactions should get </a:t>
                      </a:r>
                      <a:r>
                        <a:rPr lang="en-US" sz="1500" kern="1200" dirty="0" smtClean="0">
                          <a:effectLst/>
                        </a:rPr>
                        <a:t>raised </a:t>
                      </a:r>
                      <a:r>
                        <a:rPr lang="en-US" sz="1500" kern="1200" dirty="0">
                          <a:effectLst/>
                        </a:rPr>
                        <a:t>to the attention of the entire </a:t>
                      </a:r>
                      <a:r>
                        <a:rPr lang="en-US" sz="1500" kern="1200" dirty="0" smtClean="0">
                          <a:effectLst/>
                        </a:rPr>
                        <a:t>community</a:t>
                      </a:r>
                    </a:p>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smtClean="0">
                          <a:effectLst/>
                        </a:rPr>
                        <a:t>Moderator/Leader </a:t>
                      </a:r>
                      <a:r>
                        <a:rPr lang="en-US" sz="1500" kern="1200" dirty="0">
                          <a:effectLst/>
                        </a:rPr>
                        <a:t>begins to broker relationships to other communities</a:t>
                      </a:r>
                    </a:p>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smtClean="0">
                          <a:effectLst/>
                        </a:rPr>
                        <a:t>Core </a:t>
                      </a:r>
                      <a:r>
                        <a:rPr lang="en-US" sz="1500" kern="1200" dirty="0">
                          <a:effectLst/>
                        </a:rPr>
                        <a:t>group of members active – beginning to seek ways of getting new members into the core</a:t>
                      </a:r>
                    </a:p>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a:effectLst/>
                        </a:rPr>
                        <a:t>Mentoring new members important</a:t>
                      </a:r>
                    </a:p>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a:effectLst/>
                        </a:rPr>
                        <a:t>Members describe being involved as important when surveyed</a:t>
                      </a:r>
                    </a:p>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a:effectLst/>
                        </a:rPr>
                        <a:t>Rich relationships have developed that members attribute to the community</a:t>
                      </a:r>
                      <a:endParaRPr lang="en-US" sz="1500" kern="1200" dirty="0">
                        <a:solidFill>
                          <a:schemeClr val="dk1"/>
                        </a:solidFill>
                        <a:effectLst/>
                        <a:latin typeface="+mn-lt"/>
                        <a:ea typeface="+mn-ea"/>
                        <a:cs typeface="+mn-cs"/>
                      </a:endParaRPr>
                    </a:p>
                  </a:txBody>
                  <a:tcPr/>
                </a:tc>
                <a:tc>
                  <a:txBody>
                    <a:bodyPr/>
                    <a:lstStyle/>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a:effectLst/>
                        </a:rPr>
                        <a:t>Focus becomes documenting best practices and getting emerging practitioners “up to speed”</a:t>
                      </a:r>
                    </a:p>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a:effectLst/>
                        </a:rPr>
                        <a:t>Community takes ownership of the domain</a:t>
                      </a:r>
                    </a:p>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a:effectLst/>
                        </a:rPr>
                        <a:t>Q&amp;A activity may level off, but is consistent</a:t>
                      </a:r>
                    </a:p>
                    <a:p>
                      <a:pPr marL="177800" marR="0" lvl="0" indent="-177800" algn="l" defTabSz="914400" rtl="0" eaLnBrk="1" latinLnBrk="0" hangingPunct="1">
                        <a:spcBef>
                          <a:spcPts val="0"/>
                        </a:spcBef>
                        <a:spcAft>
                          <a:spcPts val="0"/>
                        </a:spcAft>
                        <a:buSzPts val="1000"/>
                        <a:buFont typeface="Symbol" panose="05050102010706020507" pitchFamily="18" charset="2"/>
                        <a:buChar char=""/>
                        <a:tabLst/>
                      </a:pPr>
                      <a:r>
                        <a:rPr lang="en-US" sz="1500" kern="1200" dirty="0">
                          <a:effectLst/>
                        </a:rPr>
                        <a:t>Community has more of a desire to influence the organization around the domain </a:t>
                      </a:r>
                      <a:r>
                        <a:rPr lang="en-US" sz="1500" kern="1200" dirty="0" smtClean="0">
                          <a:effectLst/>
                        </a:rPr>
                        <a:t>topic</a:t>
                      </a:r>
                      <a:endParaRPr lang="en-US" sz="1500" kern="1200" dirty="0">
                        <a:solidFill>
                          <a:schemeClr val="dk1"/>
                        </a:solidFill>
                        <a:effectLst/>
                        <a:latin typeface="+mn-lt"/>
                        <a:ea typeface="+mn-ea"/>
                        <a:cs typeface="+mn-cs"/>
                      </a:endParaRPr>
                    </a:p>
                  </a:txBody>
                  <a:tcPr/>
                </a:tc>
              </a:tr>
            </a:tbl>
          </a:graphicData>
        </a:graphic>
      </p:graphicFrame>
      <p:sp>
        <p:nvSpPr>
          <p:cNvPr id="3" name="Slide Number Placeholder 2"/>
          <p:cNvSpPr>
            <a:spLocks noGrp="1"/>
          </p:cNvSpPr>
          <p:nvPr>
            <p:ph type="sldNum" sz="quarter" idx="12"/>
          </p:nvPr>
        </p:nvSpPr>
        <p:spPr/>
        <p:txBody>
          <a:bodyPr/>
          <a:lstStyle/>
          <a:p>
            <a:fld id="{4FAB73BC-B049-4115-A692-8D63A059BFB8}" type="slidenum">
              <a:rPr lang="en-US" smtClean="0"/>
              <a:pPr/>
              <a:t>77</a:t>
            </a:fld>
            <a:endParaRPr lang="en-US" dirty="0"/>
          </a:p>
        </p:txBody>
      </p:sp>
    </p:spTree>
    <p:extLst>
      <p:ext uri="{BB962C8B-B14F-4D97-AF65-F5344CB8AC3E}">
        <p14:creationId xmlns:p14="http://schemas.microsoft.com/office/powerpoint/2010/main" val="125856812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Resources</a:t>
            </a:r>
            <a:endParaRPr lang="en-US" dirty="0"/>
          </a:p>
        </p:txBody>
      </p:sp>
      <p:sp>
        <p:nvSpPr>
          <p:cNvPr id="3" name="Content Placeholder 2"/>
          <p:cNvSpPr>
            <a:spLocks noGrp="1"/>
          </p:cNvSpPr>
          <p:nvPr>
            <p:ph idx="1"/>
          </p:nvPr>
        </p:nvSpPr>
        <p:spPr>
          <a:xfrm>
            <a:off x="3869268" y="864108"/>
            <a:ext cx="4741332" cy="5257292"/>
          </a:xfrm>
        </p:spPr>
        <p:txBody>
          <a:bodyPr>
            <a:normAutofit fontScale="85000" lnSpcReduction="20000"/>
          </a:bodyPr>
          <a:lstStyle/>
          <a:p>
            <a:r>
              <a:rPr lang="en-US" dirty="0" smtClean="0"/>
              <a:t>Nice article showing examples of Community Sites in practice </a:t>
            </a:r>
            <a:r>
              <a:rPr lang="en-US" dirty="0" smtClean="0">
                <a:hlinkClick r:id="rId2"/>
              </a:rPr>
              <a:t>https</a:t>
            </a:r>
            <a:r>
              <a:rPr lang="en-US" dirty="0">
                <a:hlinkClick r:id="rId2"/>
              </a:rPr>
              <a:t>://</a:t>
            </a:r>
            <a:r>
              <a:rPr lang="en-US" dirty="0" smtClean="0">
                <a:hlinkClick r:id="rId2"/>
              </a:rPr>
              <a:t>www.nothingbutsharepoint.com/sites/eusp/Pages/What-is-a-SharePoint-2013-Community-Site.aspx</a:t>
            </a:r>
            <a:endParaRPr lang="en-US" dirty="0" smtClean="0"/>
          </a:p>
          <a:p>
            <a:r>
              <a:rPr lang="en-US" dirty="0" smtClean="0"/>
              <a:t>TechNet Overview of Communities </a:t>
            </a:r>
            <a:r>
              <a:rPr lang="en-US" dirty="0">
                <a:hlinkClick r:id="rId3"/>
              </a:rPr>
              <a:t>http://</a:t>
            </a:r>
            <a:r>
              <a:rPr lang="en-US" dirty="0" smtClean="0">
                <a:hlinkClick r:id="rId3"/>
              </a:rPr>
              <a:t>technet.microsoft.com/en-us/library/jj219805%28v=office.15%29#uses</a:t>
            </a:r>
            <a:endParaRPr lang="en-US" dirty="0" smtClean="0"/>
          </a:p>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pPr/>
              <a:t>78</a:t>
            </a:fld>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506200" y="3731374"/>
            <a:ext cx="3177270" cy="1993646"/>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915399" y="752118"/>
            <a:ext cx="2415205" cy="2740636"/>
          </a:xfrm>
          <a:prstGeom prst="rect">
            <a:avLst/>
          </a:prstGeom>
        </p:spPr>
      </p:pic>
    </p:spTree>
    <p:extLst>
      <p:ext uri="{BB962C8B-B14F-4D97-AF65-F5344CB8AC3E}">
        <p14:creationId xmlns:p14="http://schemas.microsoft.com/office/powerpoint/2010/main" val="32172651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SharePoint 2010 provided support for Communities</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965700" y="863600"/>
            <a:ext cx="5121275" cy="5121275"/>
          </a:xfrm>
        </p:spPr>
      </p:pic>
      <p:sp>
        <p:nvSpPr>
          <p:cNvPr id="5" name="Rectangle 4"/>
          <p:cNvSpPr/>
          <p:nvPr/>
        </p:nvSpPr>
        <p:spPr>
          <a:xfrm>
            <a:off x="5270500" y="3759200"/>
            <a:ext cx="4648200" cy="2095500"/>
          </a:xfrm>
          <a:prstGeom prst="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t>… but SharePoint 2013 brings communities to life! </a:t>
            </a:r>
            <a:endParaRPr lang="en-US" sz="3600" dirty="0"/>
          </a:p>
        </p:txBody>
      </p:sp>
      <p:sp>
        <p:nvSpPr>
          <p:cNvPr id="3" name="Slide Number Placeholder 2"/>
          <p:cNvSpPr>
            <a:spLocks noGrp="1"/>
          </p:cNvSpPr>
          <p:nvPr>
            <p:ph type="sldNum" sz="quarter" idx="12"/>
          </p:nvPr>
        </p:nvSpPr>
        <p:spPr/>
        <p:txBody>
          <a:bodyPr/>
          <a:lstStyle/>
          <a:p>
            <a:fld id="{4FAB73BC-B049-4115-A692-8D63A059BFB8}" type="slidenum">
              <a:rPr lang="en-US" smtClean="0"/>
              <a:pPr/>
              <a:t>8</a:t>
            </a:fld>
            <a:endParaRPr lang="en-US" dirty="0"/>
          </a:p>
        </p:txBody>
      </p:sp>
    </p:spTree>
    <p:extLst>
      <p:ext uri="{BB962C8B-B14F-4D97-AF65-F5344CB8AC3E}">
        <p14:creationId xmlns:p14="http://schemas.microsoft.com/office/powerpoint/2010/main" val="54657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wait …</a:t>
            </a:r>
            <a:endParaRPr lang="en-US" dirty="0"/>
          </a:p>
        </p:txBody>
      </p:sp>
      <p:pic>
        <p:nvPicPr>
          <p:cNvPr id="7" name="Content Placeholder 6"/>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112155" y="863600"/>
            <a:ext cx="6828366" cy="5121275"/>
          </a:xfrm>
        </p:spPr>
      </p:pic>
      <p:pic>
        <p:nvPicPr>
          <p:cNvPr id="8" name="Picture 7"/>
          <p:cNvPicPr>
            <a:picLocks noChangeAspect="1"/>
          </p:cNvPicPr>
          <p:nvPr/>
        </p:nvPicPr>
        <p:blipFill>
          <a:blip r:embed="rId4"/>
          <a:stretch>
            <a:fillRect/>
          </a:stretch>
        </p:blipFill>
        <p:spPr>
          <a:xfrm>
            <a:off x="5194300" y="930275"/>
            <a:ext cx="5054600" cy="5054600"/>
          </a:xfrm>
          <a:prstGeom prst="rect">
            <a:avLst/>
          </a:prstGeom>
        </p:spPr>
      </p:pic>
      <p:sp>
        <p:nvSpPr>
          <p:cNvPr id="3" name="Slide Number Placeholder 2"/>
          <p:cNvSpPr>
            <a:spLocks noGrp="1"/>
          </p:cNvSpPr>
          <p:nvPr>
            <p:ph type="sldNum" sz="quarter" idx="12"/>
          </p:nvPr>
        </p:nvSpPr>
        <p:spPr/>
        <p:txBody>
          <a:bodyPr/>
          <a:lstStyle/>
          <a:p>
            <a:fld id="{4FAB73BC-B049-4115-A692-8D63A059BFB8}" type="slidenum">
              <a:rPr lang="en-US" smtClean="0"/>
              <a:pPr/>
              <a:t>9</a:t>
            </a:fld>
            <a:endParaRPr lang="en-US" dirty="0"/>
          </a:p>
        </p:txBody>
      </p:sp>
    </p:spTree>
    <p:extLst>
      <p:ext uri="{BB962C8B-B14F-4D97-AF65-F5344CB8AC3E}">
        <p14:creationId xmlns:p14="http://schemas.microsoft.com/office/powerpoint/2010/main" val="349655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r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1288</TotalTime>
  <Words>5525</Words>
  <Application>Microsoft Office PowerPoint</Application>
  <PresentationFormat>Widescreen</PresentationFormat>
  <Paragraphs>632</Paragraphs>
  <Slides>78</Slides>
  <Notes>60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78</vt:i4>
      </vt:variant>
    </vt:vector>
  </HeadingPairs>
  <TitlesOfParts>
    <vt:vector size="87" baseType="lpstr">
      <vt:lpstr>Arial</vt:lpstr>
      <vt:lpstr>Calibri</vt:lpstr>
      <vt:lpstr>Corbel</vt:lpstr>
      <vt:lpstr>Segoe UI Light</vt:lpstr>
      <vt:lpstr>Symbol</vt:lpstr>
      <vt:lpstr>Times New Roman</vt:lpstr>
      <vt:lpstr>Wingdings</vt:lpstr>
      <vt:lpstr>Wingdings 2</vt:lpstr>
      <vt:lpstr>Frame</vt:lpstr>
      <vt:lpstr>This is not your grandmother’s SharePoint site!  Exploring the New Community Site Template in SharePoint 2013</vt:lpstr>
      <vt:lpstr>Examples of business scenarios enabled with Community Sites</vt:lpstr>
      <vt:lpstr>Agenda</vt:lpstr>
      <vt:lpstr>Groups of people who share a concern or a passion for something they do and learn how to do it better as they interact regularly</vt:lpstr>
      <vt:lpstr>Communities make companies more adaptable</vt:lpstr>
      <vt:lpstr>Successful communities blend offline and online to foster relationships</vt:lpstr>
      <vt:lpstr>Communities are not Teams</vt:lpstr>
      <vt:lpstr>SharePoint 2010 provided support for Communities</vt:lpstr>
      <vt:lpstr>But wait …</vt:lpstr>
      <vt:lpstr>SharePoint Community vs. Yammer Community</vt:lpstr>
      <vt:lpstr>What is Microsoft doing internally?</vt:lpstr>
      <vt:lpstr>What’s in the Community Site template?</vt:lpstr>
      <vt:lpstr>Discussion List – the main event</vt:lpstr>
      <vt:lpstr>In case you forgot, here’s a Discussion List in SharePoint 2010</vt:lpstr>
      <vt:lpstr>PowerPoint Presentation</vt:lpstr>
      <vt:lpstr>What do you get in the Community Site template?</vt:lpstr>
      <vt:lpstr>What’s not in the template (at least not by default)?</vt:lpstr>
      <vt:lpstr>Create and Join</vt:lpstr>
      <vt:lpstr>Creating a new Community Site</vt:lpstr>
      <vt:lpstr>Community Settings</vt:lpstr>
      <vt:lpstr>What does it mean to JOIN a community?</vt:lpstr>
      <vt:lpstr>PowerPoint Presentation</vt:lpstr>
      <vt:lpstr>Some additional ways a Community Site template is different from a Team Site template</vt:lpstr>
      <vt:lpstr>Set up best practice</vt:lpstr>
      <vt:lpstr>If you create Communities as sub-sites …</vt:lpstr>
      <vt:lpstr>Post</vt:lpstr>
      <vt:lpstr>Posting is easy – no training required </vt:lpstr>
      <vt:lpstr>Categories – focus the conversation</vt:lpstr>
      <vt:lpstr>Categories</vt:lpstr>
      <vt:lpstr>Categories show up in a dropdown for users (in alpha order). The first category is the default.</vt:lpstr>
      <vt:lpstr>Moderators create and manage Categories from Community tools</vt:lpstr>
      <vt:lpstr>PowerPoint Presentation</vt:lpstr>
      <vt:lpstr>Category Tips</vt:lpstr>
      <vt:lpstr>Reputation/ Gamification</vt:lpstr>
      <vt:lpstr>Gamification and Communities</vt:lpstr>
      <vt:lpstr>Game elements: Points, Badges, and Leaderboards</vt:lpstr>
      <vt:lpstr>Members have earned or “gifted” reputation scores</vt:lpstr>
      <vt:lpstr>Is this appropriate for your Community objectives?</vt:lpstr>
      <vt:lpstr>Is gamification appropriate for your opportunity?</vt:lpstr>
      <vt:lpstr>What do my clients like about “gamification” in their communities?</vt:lpstr>
      <vt:lpstr>Moderation – the key to successful communities</vt:lpstr>
      <vt:lpstr>Communities need moderation/ management</vt:lpstr>
      <vt:lpstr>Who makes a good moderator?</vt:lpstr>
      <vt:lpstr>Moderators get special powers</vt:lpstr>
      <vt:lpstr>Moderators can also get alerted about bad behavior</vt:lpstr>
      <vt:lpstr>Key to community success? Pay attention to the health of your community!</vt:lpstr>
      <vt:lpstr>Key take-aways</vt:lpstr>
      <vt:lpstr>PowerPoint Presentation</vt:lpstr>
      <vt:lpstr>Questions?</vt:lpstr>
      <vt:lpstr>BONUS SLIDES</vt:lpstr>
      <vt:lpstr>What if you want documents?</vt:lpstr>
      <vt:lpstr>Create a discussion post where you want to add a document for reference</vt:lpstr>
      <vt:lpstr>SharePoint automagically creates a link to the document in the discussion post</vt:lpstr>
      <vt:lpstr>Posts with links (or images) have a camera icon</vt:lpstr>
      <vt:lpstr>And the document lands in the document library!</vt:lpstr>
      <vt:lpstr>But, there is a bug, so here’s a helpful hint</vt:lpstr>
      <vt:lpstr>Sue’s Community Site Tips</vt:lpstr>
      <vt:lpstr>Tips and hints</vt:lpstr>
      <vt:lpstr>Tips and hints</vt:lpstr>
      <vt:lpstr>Tips and hints</vt:lpstr>
      <vt:lpstr>Tips and hints</vt:lpstr>
      <vt:lpstr>Tips and hints</vt:lpstr>
      <vt:lpstr> Tips and hints </vt:lpstr>
      <vt:lpstr>Tips and hints</vt:lpstr>
      <vt:lpstr>Tips and hints</vt:lpstr>
      <vt:lpstr>Is this template right for you?</vt:lpstr>
      <vt:lpstr>When would this template be appropriate?</vt:lpstr>
      <vt:lpstr>But should I use a Team Site with community features?</vt:lpstr>
      <vt:lpstr>Another plus: The Community Portal</vt:lpstr>
      <vt:lpstr>The Community Portal</vt:lpstr>
      <vt:lpstr>PowerPoint Presentation</vt:lpstr>
      <vt:lpstr>Notifications</vt:lpstr>
      <vt:lpstr>What notifications are sent from Community Sites?</vt:lpstr>
      <vt:lpstr>Community Health Measures</vt:lpstr>
      <vt:lpstr>Is the Community healthy?</vt:lpstr>
      <vt:lpstr>But, look at some actions</vt:lpstr>
      <vt:lpstr>Measures of Community Health</vt:lpstr>
      <vt:lpstr>Other Resources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Exploring the Community Site Template in SharePoint 2013</dc:title>
  <dc:creator>Susan Hanley</dc:creator>
  <cp:lastModifiedBy>Susan Hanley</cp:lastModifiedBy>
  <cp:revision>156</cp:revision>
  <dcterms:created xsi:type="dcterms:W3CDTF">2013-03-31T19:19:49Z</dcterms:created>
  <dcterms:modified xsi:type="dcterms:W3CDTF">2013-08-16T17:33:18Z</dcterms:modified>
</cp:coreProperties>
</file>