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32" r:id="rId5"/>
    <p:sldMasterId id="2147484259" r:id="rId6"/>
  </p:sldMasterIdLst>
  <p:notesMasterIdLst>
    <p:notesMasterId r:id="rId55"/>
  </p:notesMasterIdLst>
  <p:handoutMasterIdLst>
    <p:handoutMasterId r:id="rId56"/>
  </p:handoutMasterIdLst>
  <p:sldIdLst>
    <p:sldId id="1480" r:id="rId7"/>
    <p:sldId id="1444" r:id="rId8"/>
    <p:sldId id="1274" r:id="rId9"/>
    <p:sldId id="1393" r:id="rId10"/>
    <p:sldId id="1394" r:id="rId11"/>
    <p:sldId id="1443" r:id="rId12"/>
    <p:sldId id="1417" r:id="rId13"/>
    <p:sldId id="1447" r:id="rId14"/>
    <p:sldId id="1448" r:id="rId15"/>
    <p:sldId id="1449" r:id="rId16"/>
    <p:sldId id="1450" r:id="rId17"/>
    <p:sldId id="1451" r:id="rId18"/>
    <p:sldId id="1452" r:id="rId19"/>
    <p:sldId id="1279" r:id="rId20"/>
    <p:sldId id="1433" r:id="rId21"/>
    <p:sldId id="1281" r:id="rId22"/>
    <p:sldId id="1282" r:id="rId23"/>
    <p:sldId id="1359" r:id="rId24"/>
    <p:sldId id="1438" r:id="rId25"/>
    <p:sldId id="1477" r:id="rId26"/>
    <p:sldId id="1396" r:id="rId27"/>
    <p:sldId id="1465" r:id="rId28"/>
    <p:sldId id="1398" r:id="rId29"/>
    <p:sldId id="1439" r:id="rId30"/>
    <p:sldId id="1453" r:id="rId31"/>
    <p:sldId id="1405" r:id="rId32"/>
    <p:sldId id="1446" r:id="rId33"/>
    <p:sldId id="1399" r:id="rId34"/>
    <p:sldId id="1400" r:id="rId35"/>
    <p:sldId id="1403" r:id="rId36"/>
    <p:sldId id="1389" r:id="rId37"/>
    <p:sldId id="1285" r:id="rId38"/>
    <p:sldId id="1390" r:id="rId39"/>
    <p:sldId id="1408" r:id="rId40"/>
    <p:sldId id="1407" r:id="rId41"/>
    <p:sldId id="1454" r:id="rId42"/>
    <p:sldId id="1470" r:id="rId43"/>
    <p:sldId id="1479" r:id="rId44"/>
    <p:sldId id="1455" r:id="rId45"/>
    <p:sldId id="1456" r:id="rId46"/>
    <p:sldId id="1462" r:id="rId47"/>
    <p:sldId id="1463" r:id="rId48"/>
    <p:sldId id="1457" r:id="rId49"/>
    <p:sldId id="1458" r:id="rId50"/>
    <p:sldId id="1459" r:id="rId51"/>
    <p:sldId id="1476" r:id="rId52"/>
    <p:sldId id="1475" r:id="rId53"/>
    <p:sldId id="1481"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rics" id="{2266D7F5-89A7-478C-8A43-C1409DDC88B9}">
          <p14:sldIdLst>
            <p14:sldId id="1480"/>
            <p14:sldId id="1444"/>
            <p14:sldId id="1274"/>
            <p14:sldId id="1393"/>
            <p14:sldId id="1394"/>
            <p14:sldId id="1443"/>
            <p14:sldId id="1417"/>
            <p14:sldId id="1447"/>
            <p14:sldId id="1448"/>
            <p14:sldId id="1449"/>
            <p14:sldId id="1450"/>
            <p14:sldId id="1451"/>
            <p14:sldId id="1452"/>
            <p14:sldId id="1279"/>
            <p14:sldId id="1433"/>
            <p14:sldId id="1281"/>
            <p14:sldId id="1282"/>
            <p14:sldId id="1359"/>
            <p14:sldId id="1438"/>
            <p14:sldId id="1477"/>
            <p14:sldId id="1396"/>
            <p14:sldId id="1465"/>
            <p14:sldId id="1398"/>
            <p14:sldId id="1439"/>
            <p14:sldId id="1453"/>
            <p14:sldId id="1405"/>
            <p14:sldId id="1446"/>
            <p14:sldId id="1399"/>
            <p14:sldId id="1400"/>
            <p14:sldId id="1403"/>
            <p14:sldId id="1389"/>
            <p14:sldId id="1285"/>
            <p14:sldId id="1390"/>
            <p14:sldId id="1408"/>
            <p14:sldId id="1407"/>
            <p14:sldId id="1454"/>
            <p14:sldId id="1470"/>
            <p14:sldId id="1479"/>
            <p14:sldId id="1455"/>
            <p14:sldId id="1456"/>
            <p14:sldId id="1462"/>
            <p14:sldId id="1463"/>
            <p14:sldId id="1457"/>
            <p14:sldId id="1458"/>
            <p14:sldId id="1459"/>
            <p14:sldId id="1476"/>
            <p14:sldId id="1475"/>
            <p14:sldId id="14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060"/>
    <a:srgbClr val="25262F"/>
    <a:srgbClr val="98ABCC"/>
    <a:srgbClr val="3D7DAB"/>
    <a:srgbClr val="A88D6D"/>
    <a:srgbClr val="6A4D3F"/>
    <a:srgbClr val="24480F"/>
    <a:srgbClr val="BBA387"/>
    <a:srgbClr val="040603"/>
    <a:srgbClr val="B66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129" autoAdjust="0"/>
  </p:normalViewPr>
  <p:slideViewPr>
    <p:cSldViewPr snapToObjects="1">
      <p:cViewPr varScale="1">
        <p:scale>
          <a:sx n="53" d="100"/>
          <a:sy n="53" d="100"/>
        </p:scale>
        <p:origin x="1398" y="78"/>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84F4-DC6F-4910-9658-D3EBADCAA6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DFDFCF-389B-4124-B2E5-C71D7686624F}">
      <dgm:prSet phldrT="[Text]"/>
      <dgm:spPr>
        <a:solidFill>
          <a:schemeClr val="tx2">
            <a:lumMod val="40000"/>
            <a:lumOff val="60000"/>
          </a:schemeClr>
        </a:solidFill>
      </dgm:spPr>
      <dgm:t>
        <a:bodyPr/>
        <a:lstStyle/>
        <a:p>
          <a:r>
            <a:rPr lang="en-US" dirty="0" smtClean="0"/>
            <a:t>Level 1: Office 365 Admin Console</a:t>
          </a:r>
          <a:endParaRPr lang="en-US" dirty="0"/>
        </a:p>
      </dgm:t>
    </dgm:pt>
    <dgm:pt modelId="{F7D1604F-561A-461C-9FFA-5E2D4C96A4AF}" type="parTrans" cxnId="{7284FF09-20E6-4982-A067-088FB1922E0C}">
      <dgm:prSet/>
      <dgm:spPr/>
      <dgm:t>
        <a:bodyPr/>
        <a:lstStyle/>
        <a:p>
          <a:endParaRPr lang="en-US"/>
        </a:p>
      </dgm:t>
    </dgm:pt>
    <dgm:pt modelId="{5450DA59-0253-4B1E-9B7A-8AA0316AFC85}" type="sibTrans" cxnId="{7284FF09-20E6-4982-A067-088FB1922E0C}">
      <dgm:prSet/>
      <dgm:spPr/>
      <dgm:t>
        <a:bodyPr/>
        <a:lstStyle/>
        <a:p>
          <a:endParaRPr lang="en-US"/>
        </a:p>
      </dgm:t>
    </dgm:pt>
    <dgm:pt modelId="{8B0D5607-FEBC-489B-B964-AA3EF0E26C7C}">
      <dgm:prSet phldrT="[Text]"/>
      <dgm:spPr>
        <a:solidFill>
          <a:schemeClr val="tx2">
            <a:lumMod val="40000"/>
            <a:lumOff val="60000"/>
          </a:schemeClr>
        </a:solidFill>
      </dgm:spPr>
      <dgm:t>
        <a:bodyPr/>
        <a:lstStyle/>
        <a:p>
          <a:r>
            <a:rPr lang="en-US" dirty="0" smtClean="0"/>
            <a:t>Level 2: Data Export</a:t>
          </a:r>
          <a:endParaRPr lang="en-US" dirty="0"/>
        </a:p>
      </dgm:t>
    </dgm:pt>
    <dgm:pt modelId="{AC3A8F02-124D-4E79-9BF5-7CC603A766B9}" type="parTrans" cxnId="{D32DCD97-6C9C-4818-B741-4A65BACF6E2B}">
      <dgm:prSet/>
      <dgm:spPr/>
      <dgm:t>
        <a:bodyPr/>
        <a:lstStyle/>
        <a:p>
          <a:endParaRPr lang="en-US"/>
        </a:p>
      </dgm:t>
    </dgm:pt>
    <dgm:pt modelId="{D782E603-6D53-41DA-81D1-F72F7B9BC707}" type="sibTrans" cxnId="{D32DCD97-6C9C-4818-B741-4A65BACF6E2B}">
      <dgm:prSet/>
      <dgm:spPr/>
      <dgm:t>
        <a:bodyPr/>
        <a:lstStyle/>
        <a:p>
          <a:endParaRPr lang="en-US"/>
        </a:p>
      </dgm:t>
    </dgm:pt>
    <dgm:pt modelId="{26332665-ED06-45C7-B7A7-1B877C93E2DE}">
      <dgm:prSet phldrT="[Text]"/>
      <dgm:spPr>
        <a:solidFill>
          <a:schemeClr val="tx2">
            <a:lumMod val="40000"/>
            <a:lumOff val="60000"/>
          </a:schemeClr>
        </a:solidFill>
      </dgm:spPr>
      <dgm:t>
        <a:bodyPr/>
        <a:lstStyle/>
        <a:p>
          <a:r>
            <a:rPr lang="en-US" dirty="0" smtClean="0"/>
            <a:t>Level 3: Codename: </a:t>
          </a:r>
          <a:r>
            <a:rPr lang="en-US" dirty="0" err="1" smtClean="0"/>
            <a:t>Tosilog</a:t>
          </a:r>
          <a:r>
            <a:rPr lang="en-US" dirty="0" smtClean="0"/>
            <a:t> (Yammer + Power BI)</a:t>
          </a:r>
          <a:endParaRPr lang="en-US" dirty="0"/>
        </a:p>
      </dgm:t>
    </dgm:pt>
    <dgm:pt modelId="{20CE1179-EE84-4092-AB26-FCD61FFC21CA}" type="parTrans" cxnId="{7FC0DB5E-0474-40CA-9553-BE148574EAF6}">
      <dgm:prSet/>
      <dgm:spPr/>
      <dgm:t>
        <a:bodyPr/>
        <a:lstStyle/>
        <a:p>
          <a:endParaRPr lang="en-US"/>
        </a:p>
      </dgm:t>
    </dgm:pt>
    <dgm:pt modelId="{3E090397-65B8-485E-92BF-40A734566821}" type="sibTrans" cxnId="{7FC0DB5E-0474-40CA-9553-BE148574EAF6}">
      <dgm:prSet/>
      <dgm:spPr/>
      <dgm:t>
        <a:bodyPr/>
        <a:lstStyle/>
        <a:p>
          <a:endParaRPr lang="en-US"/>
        </a:p>
      </dgm:t>
    </dgm:pt>
    <dgm:pt modelId="{611FD878-E39B-4E41-87E4-C8F8762C144C}">
      <dgm:prSet phldrT="[Text]"/>
      <dgm:spPr>
        <a:solidFill>
          <a:schemeClr val="tx2">
            <a:lumMod val="40000"/>
            <a:lumOff val="60000"/>
          </a:schemeClr>
        </a:solidFill>
      </dgm:spPr>
      <dgm:t>
        <a:bodyPr/>
        <a:lstStyle/>
        <a:p>
          <a:r>
            <a:rPr lang="en-US" dirty="0" smtClean="0"/>
            <a:t>Level 4: Advanced Data Export</a:t>
          </a:r>
          <a:endParaRPr lang="en-US" dirty="0"/>
        </a:p>
      </dgm:t>
    </dgm:pt>
    <dgm:pt modelId="{EB3417A8-E87B-4020-931E-3E9FCE8E033A}" type="parTrans" cxnId="{DD931B1F-735B-4B15-9578-BCA2F3F11F43}">
      <dgm:prSet/>
      <dgm:spPr/>
      <dgm:t>
        <a:bodyPr/>
        <a:lstStyle/>
        <a:p>
          <a:endParaRPr lang="en-US"/>
        </a:p>
      </dgm:t>
    </dgm:pt>
    <dgm:pt modelId="{8960E27C-07D3-4197-9905-F0E549AFB3D9}" type="sibTrans" cxnId="{DD931B1F-735B-4B15-9578-BCA2F3F11F43}">
      <dgm:prSet/>
      <dgm:spPr/>
      <dgm:t>
        <a:bodyPr/>
        <a:lstStyle/>
        <a:p>
          <a:endParaRPr lang="en-US"/>
        </a:p>
      </dgm:t>
    </dgm:pt>
    <dgm:pt modelId="{621F5869-5D61-45EF-861C-C1260E887C70}">
      <dgm:prSet phldrT="[Text]"/>
      <dgm:spPr>
        <a:solidFill>
          <a:schemeClr val="tx2">
            <a:lumMod val="40000"/>
            <a:lumOff val="60000"/>
          </a:schemeClr>
        </a:solidFill>
      </dgm:spPr>
      <dgm:t>
        <a:bodyPr/>
        <a:lstStyle/>
        <a:p>
          <a:r>
            <a:rPr lang="en-US" dirty="0" smtClean="0"/>
            <a:t>Level 5: Data Export &amp; REST API</a:t>
          </a:r>
          <a:endParaRPr lang="en-US" dirty="0"/>
        </a:p>
      </dgm:t>
    </dgm:pt>
    <dgm:pt modelId="{D36311C8-9ED1-4F9B-B034-1D80FCD21383}" type="parTrans" cxnId="{AEA1E810-5403-4601-8F09-BA8728CC77E2}">
      <dgm:prSet/>
      <dgm:spPr/>
      <dgm:t>
        <a:bodyPr/>
        <a:lstStyle/>
        <a:p>
          <a:endParaRPr lang="en-US"/>
        </a:p>
      </dgm:t>
    </dgm:pt>
    <dgm:pt modelId="{0917174C-6B6C-44C8-A9E5-ACE7E2F9D359}" type="sibTrans" cxnId="{AEA1E810-5403-4601-8F09-BA8728CC77E2}">
      <dgm:prSet/>
      <dgm:spPr/>
      <dgm:t>
        <a:bodyPr/>
        <a:lstStyle/>
        <a:p>
          <a:endParaRPr lang="en-US"/>
        </a:p>
      </dgm:t>
    </dgm:pt>
    <dgm:pt modelId="{DEC1D9F0-CA77-4010-A8B2-53280B3B51DB}">
      <dgm:prSet phldrT="[Text]"/>
      <dgm:spPr>
        <a:solidFill>
          <a:schemeClr val="tx2">
            <a:lumMod val="40000"/>
            <a:lumOff val="60000"/>
          </a:schemeClr>
        </a:solidFill>
      </dgm:spPr>
      <dgm:t>
        <a:bodyPr/>
        <a:lstStyle/>
        <a:p>
          <a:r>
            <a:rPr lang="en-US" dirty="0" smtClean="0"/>
            <a:t>Level 6: 3</a:t>
          </a:r>
          <a:r>
            <a:rPr lang="en-US" baseline="30000" dirty="0" smtClean="0"/>
            <a:t>rd</a:t>
          </a:r>
          <a:r>
            <a:rPr lang="en-US" dirty="0" smtClean="0"/>
            <a:t> Party Applications</a:t>
          </a:r>
          <a:endParaRPr lang="en-US" dirty="0"/>
        </a:p>
      </dgm:t>
    </dgm:pt>
    <dgm:pt modelId="{C5AD5584-19ED-4C87-9486-9EE068533005}" type="parTrans" cxnId="{9F5DC337-BCC0-4CF9-B4B3-FD30BD9B39EA}">
      <dgm:prSet/>
      <dgm:spPr/>
      <dgm:t>
        <a:bodyPr/>
        <a:lstStyle/>
        <a:p>
          <a:endParaRPr lang="en-US"/>
        </a:p>
      </dgm:t>
    </dgm:pt>
    <dgm:pt modelId="{E2489F8D-EA6A-4A81-8E7D-78ECAC525276}" type="sibTrans" cxnId="{9F5DC337-BCC0-4CF9-B4B3-FD30BD9B39EA}">
      <dgm:prSet/>
      <dgm:spPr/>
      <dgm:t>
        <a:bodyPr/>
        <a:lstStyle/>
        <a:p>
          <a:endParaRPr lang="en-US"/>
        </a:p>
      </dgm:t>
    </dgm:pt>
    <dgm:pt modelId="{31AF8014-8A69-4152-AACD-96DCC0ADCE90}">
      <dgm:prSet phldrT="[Text]"/>
      <dgm:spPr/>
      <dgm:t>
        <a:bodyPr/>
        <a:lstStyle/>
        <a:p>
          <a:r>
            <a:rPr lang="en-US" dirty="0" smtClean="0"/>
            <a:t>Pros: Unified view of usage across Office 365 services</a:t>
          </a:r>
          <a:endParaRPr lang="en-US" dirty="0"/>
        </a:p>
      </dgm:t>
    </dgm:pt>
    <dgm:pt modelId="{8B13546C-E600-4A1C-8900-838E24BC1C95}" type="parTrans" cxnId="{138F9882-0174-4925-8767-444D16EAB4C9}">
      <dgm:prSet/>
      <dgm:spPr/>
      <dgm:t>
        <a:bodyPr/>
        <a:lstStyle/>
        <a:p>
          <a:endParaRPr lang="en-US"/>
        </a:p>
      </dgm:t>
    </dgm:pt>
    <dgm:pt modelId="{8BF7D4D6-0B1C-4413-A072-0C8D1F689ADD}" type="sibTrans" cxnId="{138F9882-0174-4925-8767-444D16EAB4C9}">
      <dgm:prSet/>
      <dgm:spPr/>
      <dgm:t>
        <a:bodyPr/>
        <a:lstStyle/>
        <a:p>
          <a:endParaRPr lang="en-US"/>
        </a:p>
      </dgm:t>
    </dgm:pt>
    <dgm:pt modelId="{C47C014A-13A4-404A-9D8A-89EFAE3D7B2F}">
      <dgm:prSet phldrT="[Text]"/>
      <dgm:spPr/>
      <dgm:t>
        <a:bodyPr/>
        <a:lstStyle/>
        <a:p>
          <a:r>
            <a:rPr lang="en-US" dirty="0" smtClean="0"/>
            <a:t>Pros: Ability to get granular with data</a:t>
          </a:r>
          <a:endParaRPr lang="en-US" dirty="0"/>
        </a:p>
      </dgm:t>
    </dgm:pt>
    <dgm:pt modelId="{A169F11F-7652-4F06-AA4C-D54E155FAB6C}" type="parTrans" cxnId="{AEDB43E8-BD25-493F-8CB7-A9F54F4F5292}">
      <dgm:prSet/>
      <dgm:spPr/>
      <dgm:t>
        <a:bodyPr/>
        <a:lstStyle/>
        <a:p>
          <a:endParaRPr lang="en-US"/>
        </a:p>
      </dgm:t>
    </dgm:pt>
    <dgm:pt modelId="{FBE177C8-9F89-4E63-BEBD-D8AF79B61740}" type="sibTrans" cxnId="{AEDB43E8-BD25-493F-8CB7-A9F54F4F5292}">
      <dgm:prSet/>
      <dgm:spPr/>
      <dgm:t>
        <a:bodyPr/>
        <a:lstStyle/>
        <a:p>
          <a:endParaRPr lang="en-US"/>
        </a:p>
      </dgm:t>
    </dgm:pt>
    <dgm:pt modelId="{B0100E6B-6EDD-4FA6-9EE8-9325E4D7C8C1}">
      <dgm:prSet phldrT="[Text]"/>
      <dgm:spPr/>
      <dgm:t>
        <a:bodyPr/>
        <a:lstStyle/>
        <a:p>
          <a:r>
            <a:rPr lang="en-US" dirty="0" smtClean="0"/>
            <a:t>Cons: Need to use Pivot Tables or other BI software, No Access to Likes, Shares, File Views, etc. </a:t>
          </a:r>
          <a:endParaRPr lang="en-US" dirty="0"/>
        </a:p>
      </dgm:t>
    </dgm:pt>
    <dgm:pt modelId="{30F400D9-094E-47F8-AF6B-97555E699392}" type="parTrans" cxnId="{2EDCFE0D-4534-436A-8195-E21AD2B28BAD}">
      <dgm:prSet/>
      <dgm:spPr/>
      <dgm:t>
        <a:bodyPr/>
        <a:lstStyle/>
        <a:p>
          <a:endParaRPr lang="en-US"/>
        </a:p>
      </dgm:t>
    </dgm:pt>
    <dgm:pt modelId="{C83DFF6E-EBA6-4E14-9FB8-75A37F6FE142}" type="sibTrans" cxnId="{2EDCFE0D-4534-436A-8195-E21AD2B28BAD}">
      <dgm:prSet/>
      <dgm:spPr/>
      <dgm:t>
        <a:bodyPr/>
        <a:lstStyle/>
        <a:p>
          <a:endParaRPr lang="en-US"/>
        </a:p>
      </dgm:t>
    </dgm:pt>
    <dgm:pt modelId="{2CCB95F3-C062-4F59-B10F-05F35762443A}">
      <dgm:prSet phldrT="[Text]"/>
      <dgm:spPr/>
      <dgm:t>
        <a:bodyPr/>
        <a:lstStyle/>
        <a:p>
          <a:r>
            <a:rPr lang="en-US" dirty="0" smtClean="0"/>
            <a:t>Pros: Low Touch for Customer, Free</a:t>
          </a:r>
          <a:endParaRPr lang="en-US" dirty="0"/>
        </a:p>
      </dgm:t>
    </dgm:pt>
    <dgm:pt modelId="{959D2BB1-EAFB-463D-8A21-C19DE248634E}" type="parTrans" cxnId="{5CA0C2C7-8E8A-4804-9588-9790CD26E83F}">
      <dgm:prSet/>
      <dgm:spPr/>
      <dgm:t>
        <a:bodyPr/>
        <a:lstStyle/>
        <a:p>
          <a:endParaRPr lang="en-US"/>
        </a:p>
      </dgm:t>
    </dgm:pt>
    <dgm:pt modelId="{18D9032D-2403-47C3-9595-22C48EBADAD0}" type="sibTrans" cxnId="{5CA0C2C7-8E8A-4804-9588-9790CD26E83F}">
      <dgm:prSet/>
      <dgm:spPr/>
      <dgm:t>
        <a:bodyPr/>
        <a:lstStyle/>
        <a:p>
          <a:endParaRPr lang="en-US"/>
        </a:p>
      </dgm:t>
    </dgm:pt>
    <dgm:pt modelId="{21D9D2C3-FFAB-4DA5-8DA4-6DF1AA7860FD}">
      <dgm:prSet phldrT="[Text]"/>
      <dgm:spPr/>
      <dgm:t>
        <a:bodyPr/>
        <a:lstStyle/>
        <a:p>
          <a:r>
            <a:rPr lang="en-US" dirty="0" smtClean="0"/>
            <a:t>Cons: No Access to Likes, Shares, File Views, etc.</a:t>
          </a:r>
          <a:endParaRPr lang="en-US" dirty="0"/>
        </a:p>
      </dgm:t>
    </dgm:pt>
    <dgm:pt modelId="{18D9DF7C-6E0D-43A3-BE08-CC1E5A15E319}" type="parTrans" cxnId="{2E27966B-6DB5-421A-96A0-4285468FD123}">
      <dgm:prSet/>
      <dgm:spPr/>
      <dgm:t>
        <a:bodyPr/>
        <a:lstStyle/>
        <a:p>
          <a:endParaRPr lang="en-US"/>
        </a:p>
      </dgm:t>
    </dgm:pt>
    <dgm:pt modelId="{5C6E6B85-BB65-4455-9E63-B55426E13175}" type="sibTrans" cxnId="{2E27966B-6DB5-421A-96A0-4285468FD123}">
      <dgm:prSet/>
      <dgm:spPr/>
      <dgm:t>
        <a:bodyPr/>
        <a:lstStyle/>
        <a:p>
          <a:endParaRPr lang="en-US"/>
        </a:p>
      </dgm:t>
    </dgm:pt>
    <dgm:pt modelId="{C9B04D22-1DED-4C6F-BFE0-AE03802A4D33}">
      <dgm:prSet phldrT="[Text]"/>
      <dgm:spPr/>
      <dgm:t>
        <a:bodyPr/>
        <a:lstStyle/>
        <a:p>
          <a:r>
            <a:rPr lang="en-US" dirty="0" smtClean="0"/>
            <a:t>Pros: Access to Likes, Shares, File Views, etc.</a:t>
          </a:r>
          <a:endParaRPr lang="en-US" dirty="0"/>
        </a:p>
      </dgm:t>
    </dgm:pt>
    <dgm:pt modelId="{076629F4-111E-4878-A80E-EED136006FFE}" type="parTrans" cxnId="{ACACA01F-59BB-4BA9-A388-23912B9C9AD8}">
      <dgm:prSet/>
      <dgm:spPr/>
      <dgm:t>
        <a:bodyPr/>
        <a:lstStyle/>
        <a:p>
          <a:endParaRPr lang="en-US"/>
        </a:p>
      </dgm:t>
    </dgm:pt>
    <dgm:pt modelId="{23C54C73-36EB-4606-A05A-2DAB2196822C}" type="sibTrans" cxnId="{ACACA01F-59BB-4BA9-A388-23912B9C9AD8}">
      <dgm:prSet/>
      <dgm:spPr/>
      <dgm:t>
        <a:bodyPr/>
        <a:lstStyle/>
        <a:p>
          <a:endParaRPr lang="en-US"/>
        </a:p>
      </dgm:t>
    </dgm:pt>
    <dgm:pt modelId="{CB16F29B-A28A-43BE-A290-15984F930774}">
      <dgm:prSet phldrT="[Text]"/>
      <dgm:spPr/>
      <dgm:t>
        <a:bodyPr/>
        <a:lstStyle/>
        <a:p>
          <a:r>
            <a:rPr lang="en-US" dirty="0" smtClean="0"/>
            <a:t>Cons: Snapshot of data at a given time, Data needs to be shared outside of network.</a:t>
          </a:r>
          <a:endParaRPr lang="en-US" dirty="0"/>
        </a:p>
      </dgm:t>
    </dgm:pt>
    <dgm:pt modelId="{91AE7313-F502-4D26-BAEA-2C4E433466D5}" type="parTrans" cxnId="{10F0E97B-ADA6-4829-9FD5-A2F0B7C4363F}">
      <dgm:prSet/>
      <dgm:spPr/>
      <dgm:t>
        <a:bodyPr/>
        <a:lstStyle/>
        <a:p>
          <a:endParaRPr lang="en-US"/>
        </a:p>
      </dgm:t>
    </dgm:pt>
    <dgm:pt modelId="{CCBFFC66-3831-4905-8632-D83C84340945}" type="sibTrans" cxnId="{10F0E97B-ADA6-4829-9FD5-A2F0B7C4363F}">
      <dgm:prSet/>
      <dgm:spPr/>
      <dgm:t>
        <a:bodyPr/>
        <a:lstStyle/>
        <a:p>
          <a:endParaRPr lang="en-US"/>
        </a:p>
      </dgm:t>
    </dgm:pt>
    <dgm:pt modelId="{27012A7F-791D-4BA3-8531-11E34E90F770}">
      <dgm:prSet phldrT="[Text]"/>
      <dgm:spPr/>
      <dgm:t>
        <a:bodyPr/>
        <a:lstStyle/>
        <a:p>
          <a:r>
            <a:rPr lang="en-US" dirty="0" smtClean="0"/>
            <a:t>Pros: Access to Likes, Shares, File Views, etc.</a:t>
          </a:r>
          <a:endParaRPr lang="en-US" dirty="0"/>
        </a:p>
      </dgm:t>
    </dgm:pt>
    <dgm:pt modelId="{54ABEF2B-FE32-4C5A-B373-6470A898D84F}" type="parTrans" cxnId="{6D114FEE-A9C3-4814-8B21-E646141DB0EC}">
      <dgm:prSet/>
      <dgm:spPr/>
      <dgm:t>
        <a:bodyPr/>
        <a:lstStyle/>
        <a:p>
          <a:endParaRPr lang="en-US"/>
        </a:p>
      </dgm:t>
    </dgm:pt>
    <dgm:pt modelId="{E7A2AD82-EB42-46F6-8D22-382BC5F49BFB}" type="sibTrans" cxnId="{6D114FEE-A9C3-4814-8B21-E646141DB0EC}">
      <dgm:prSet/>
      <dgm:spPr/>
      <dgm:t>
        <a:bodyPr/>
        <a:lstStyle/>
        <a:p>
          <a:endParaRPr lang="en-US"/>
        </a:p>
      </dgm:t>
    </dgm:pt>
    <dgm:pt modelId="{17355898-B1AA-491D-93A8-8AF89D3AA9A6}">
      <dgm:prSet phldrT="[Text]"/>
      <dgm:spPr/>
      <dgm:t>
        <a:bodyPr/>
        <a:lstStyle/>
        <a:p>
          <a:r>
            <a:rPr lang="en-US" dirty="0" smtClean="0"/>
            <a:t>Cons: Requires Developer Expertise</a:t>
          </a:r>
          <a:endParaRPr lang="en-US" dirty="0"/>
        </a:p>
      </dgm:t>
    </dgm:pt>
    <dgm:pt modelId="{50C91C33-C006-43C8-95BE-5AF165B00B74}" type="parTrans" cxnId="{D85C5FF8-4C65-4CF4-936C-9BB20C64CADF}">
      <dgm:prSet/>
      <dgm:spPr/>
      <dgm:t>
        <a:bodyPr/>
        <a:lstStyle/>
        <a:p>
          <a:endParaRPr lang="en-US"/>
        </a:p>
      </dgm:t>
    </dgm:pt>
    <dgm:pt modelId="{56DC4027-32D2-4417-9D61-A49C1D918441}" type="sibTrans" cxnId="{D85C5FF8-4C65-4CF4-936C-9BB20C64CADF}">
      <dgm:prSet/>
      <dgm:spPr/>
      <dgm:t>
        <a:bodyPr/>
        <a:lstStyle/>
        <a:p>
          <a:endParaRPr lang="en-US"/>
        </a:p>
      </dgm:t>
    </dgm:pt>
    <dgm:pt modelId="{0A55B2B3-C414-43D2-A817-9CA44A2704A9}">
      <dgm:prSet phldrT="[Text]"/>
      <dgm:spPr/>
      <dgm:t>
        <a:bodyPr/>
        <a:lstStyle/>
        <a:p>
          <a:r>
            <a:rPr lang="en-US" dirty="0" smtClean="0"/>
            <a:t>Pros: Partners are able to provide sustainable and reliable analytics solutions</a:t>
          </a:r>
          <a:endParaRPr lang="en-US" dirty="0"/>
        </a:p>
      </dgm:t>
    </dgm:pt>
    <dgm:pt modelId="{8B85164C-7E62-440A-B9B5-153364FF3699}" type="parTrans" cxnId="{8880BF23-01C3-4DD0-8828-8FCC593A46D3}">
      <dgm:prSet/>
      <dgm:spPr/>
      <dgm:t>
        <a:bodyPr/>
        <a:lstStyle/>
        <a:p>
          <a:endParaRPr lang="en-US"/>
        </a:p>
      </dgm:t>
    </dgm:pt>
    <dgm:pt modelId="{C0B67358-3E7A-48EA-8856-D71771CF21C6}" type="sibTrans" cxnId="{8880BF23-01C3-4DD0-8828-8FCC593A46D3}">
      <dgm:prSet/>
      <dgm:spPr/>
      <dgm:t>
        <a:bodyPr/>
        <a:lstStyle/>
        <a:p>
          <a:endParaRPr lang="en-US"/>
        </a:p>
      </dgm:t>
    </dgm:pt>
    <dgm:pt modelId="{752A4290-58EA-4005-950A-A0285DB8E9D0}">
      <dgm:prSet phldrT="[Text]"/>
      <dgm:spPr/>
      <dgm:t>
        <a:bodyPr/>
        <a:lstStyle/>
        <a:p>
          <a:r>
            <a:rPr lang="en-US" dirty="0" smtClean="0"/>
            <a:t>Cons: Requires some additional investment</a:t>
          </a:r>
          <a:endParaRPr lang="en-US" dirty="0"/>
        </a:p>
      </dgm:t>
    </dgm:pt>
    <dgm:pt modelId="{1E9788E1-EC36-4A3A-A76C-51F2E142DB03}" type="parTrans" cxnId="{D72BC303-B307-47C7-B844-FEC5F23FDB4D}">
      <dgm:prSet/>
      <dgm:spPr/>
      <dgm:t>
        <a:bodyPr/>
        <a:lstStyle/>
        <a:p>
          <a:endParaRPr lang="en-US"/>
        </a:p>
      </dgm:t>
    </dgm:pt>
    <dgm:pt modelId="{0141F5A9-F592-4DA4-BE66-646287B830F1}" type="sibTrans" cxnId="{D72BC303-B307-47C7-B844-FEC5F23FDB4D}">
      <dgm:prSet/>
      <dgm:spPr/>
      <dgm:t>
        <a:bodyPr/>
        <a:lstStyle/>
        <a:p>
          <a:endParaRPr lang="en-US"/>
        </a:p>
      </dgm:t>
    </dgm:pt>
    <dgm:pt modelId="{81914327-45D1-4BA4-8586-7B98727AE419}">
      <dgm:prSet phldrT="[Text]"/>
      <dgm:spPr/>
      <dgm:t>
        <a:bodyPr/>
        <a:lstStyle/>
        <a:p>
          <a:r>
            <a:rPr lang="en-US" dirty="0" smtClean="0"/>
            <a:t>Cons: Yammer Admins aren’t always Office 365 Admins so may not have access to these dashboards</a:t>
          </a:r>
          <a:endParaRPr lang="en-US" dirty="0"/>
        </a:p>
      </dgm:t>
    </dgm:pt>
    <dgm:pt modelId="{F99EDB3B-42DB-4FE2-A17F-0489E1DB14D1}" type="parTrans" cxnId="{549FDB33-848F-4103-9579-B75FD5D265F5}">
      <dgm:prSet/>
      <dgm:spPr/>
      <dgm:t>
        <a:bodyPr/>
        <a:lstStyle/>
        <a:p>
          <a:endParaRPr lang="en-US"/>
        </a:p>
      </dgm:t>
    </dgm:pt>
    <dgm:pt modelId="{7118CEC7-007B-45DF-8EF5-EDB770C8D879}" type="sibTrans" cxnId="{549FDB33-848F-4103-9579-B75FD5D265F5}">
      <dgm:prSet/>
      <dgm:spPr/>
      <dgm:t>
        <a:bodyPr/>
        <a:lstStyle/>
        <a:p>
          <a:endParaRPr lang="en-US"/>
        </a:p>
      </dgm:t>
    </dgm:pt>
    <dgm:pt modelId="{FF1FC6FB-AB4B-420B-9DFE-0117872B9C3D}" type="pres">
      <dgm:prSet presAssocID="{EB2384F4-DC6F-4910-9658-D3EBADCAA609}" presName="linear" presStyleCnt="0">
        <dgm:presLayoutVars>
          <dgm:dir/>
          <dgm:animLvl val="lvl"/>
          <dgm:resizeHandles val="exact"/>
        </dgm:presLayoutVars>
      </dgm:prSet>
      <dgm:spPr/>
      <dgm:t>
        <a:bodyPr/>
        <a:lstStyle/>
        <a:p>
          <a:endParaRPr lang="en-US"/>
        </a:p>
      </dgm:t>
    </dgm:pt>
    <dgm:pt modelId="{E67058E5-5B00-409E-B7BC-D39B66640906}" type="pres">
      <dgm:prSet presAssocID="{91DFDFCF-389B-4124-B2E5-C71D7686624F}" presName="parentLin" presStyleCnt="0"/>
      <dgm:spPr/>
    </dgm:pt>
    <dgm:pt modelId="{BFF532F4-376F-4FDC-94D0-3CB73B4D8451}" type="pres">
      <dgm:prSet presAssocID="{91DFDFCF-389B-4124-B2E5-C71D7686624F}" presName="parentLeftMargin" presStyleLbl="node1" presStyleIdx="0" presStyleCnt="6"/>
      <dgm:spPr/>
      <dgm:t>
        <a:bodyPr/>
        <a:lstStyle/>
        <a:p>
          <a:endParaRPr lang="en-US"/>
        </a:p>
      </dgm:t>
    </dgm:pt>
    <dgm:pt modelId="{69155C45-E673-456D-AD4F-7652D12F2C82}" type="pres">
      <dgm:prSet presAssocID="{91DFDFCF-389B-4124-B2E5-C71D7686624F}" presName="parentText" presStyleLbl="node1" presStyleIdx="0" presStyleCnt="6">
        <dgm:presLayoutVars>
          <dgm:chMax val="0"/>
          <dgm:bulletEnabled val="1"/>
        </dgm:presLayoutVars>
      </dgm:prSet>
      <dgm:spPr/>
      <dgm:t>
        <a:bodyPr/>
        <a:lstStyle/>
        <a:p>
          <a:endParaRPr lang="en-US"/>
        </a:p>
      </dgm:t>
    </dgm:pt>
    <dgm:pt modelId="{6C4920D5-E03B-4B6A-9BDA-8CBDF13967D0}" type="pres">
      <dgm:prSet presAssocID="{91DFDFCF-389B-4124-B2E5-C71D7686624F}" presName="negativeSpace" presStyleCnt="0"/>
      <dgm:spPr/>
    </dgm:pt>
    <dgm:pt modelId="{98E14FCE-4935-480A-9357-A92F8A51C565}" type="pres">
      <dgm:prSet presAssocID="{91DFDFCF-389B-4124-B2E5-C71D7686624F}" presName="childText" presStyleLbl="conFgAcc1" presStyleIdx="0" presStyleCnt="6">
        <dgm:presLayoutVars>
          <dgm:bulletEnabled val="1"/>
        </dgm:presLayoutVars>
      </dgm:prSet>
      <dgm:spPr/>
      <dgm:t>
        <a:bodyPr/>
        <a:lstStyle/>
        <a:p>
          <a:endParaRPr lang="en-US"/>
        </a:p>
      </dgm:t>
    </dgm:pt>
    <dgm:pt modelId="{AD84580E-365D-4DDF-B2DC-DA88280752FD}" type="pres">
      <dgm:prSet presAssocID="{5450DA59-0253-4B1E-9B7A-8AA0316AFC85}" presName="spaceBetweenRectangles" presStyleCnt="0"/>
      <dgm:spPr/>
    </dgm:pt>
    <dgm:pt modelId="{BDB4BA04-670B-4EF6-BFFD-191AF4F3B61A}" type="pres">
      <dgm:prSet presAssocID="{8B0D5607-FEBC-489B-B964-AA3EF0E26C7C}" presName="parentLin" presStyleCnt="0"/>
      <dgm:spPr/>
    </dgm:pt>
    <dgm:pt modelId="{EDD87F25-A72E-4FF3-AFC7-93E3A9928FFE}" type="pres">
      <dgm:prSet presAssocID="{8B0D5607-FEBC-489B-B964-AA3EF0E26C7C}" presName="parentLeftMargin" presStyleLbl="node1" presStyleIdx="0" presStyleCnt="6"/>
      <dgm:spPr/>
      <dgm:t>
        <a:bodyPr/>
        <a:lstStyle/>
        <a:p>
          <a:endParaRPr lang="en-US"/>
        </a:p>
      </dgm:t>
    </dgm:pt>
    <dgm:pt modelId="{A797A85D-1A9A-4190-94C4-0BDB88C63105}" type="pres">
      <dgm:prSet presAssocID="{8B0D5607-FEBC-489B-B964-AA3EF0E26C7C}" presName="parentText" presStyleLbl="node1" presStyleIdx="1" presStyleCnt="6">
        <dgm:presLayoutVars>
          <dgm:chMax val="0"/>
          <dgm:bulletEnabled val="1"/>
        </dgm:presLayoutVars>
      </dgm:prSet>
      <dgm:spPr/>
      <dgm:t>
        <a:bodyPr/>
        <a:lstStyle/>
        <a:p>
          <a:endParaRPr lang="en-US"/>
        </a:p>
      </dgm:t>
    </dgm:pt>
    <dgm:pt modelId="{7955D02B-DB16-4E5B-8372-6511BB1CE3F1}" type="pres">
      <dgm:prSet presAssocID="{8B0D5607-FEBC-489B-B964-AA3EF0E26C7C}" presName="negativeSpace" presStyleCnt="0"/>
      <dgm:spPr/>
    </dgm:pt>
    <dgm:pt modelId="{226ADF9A-15DD-4AC6-8238-D515D3A9B022}" type="pres">
      <dgm:prSet presAssocID="{8B0D5607-FEBC-489B-B964-AA3EF0E26C7C}" presName="childText" presStyleLbl="conFgAcc1" presStyleIdx="1" presStyleCnt="6">
        <dgm:presLayoutVars>
          <dgm:bulletEnabled val="1"/>
        </dgm:presLayoutVars>
      </dgm:prSet>
      <dgm:spPr/>
      <dgm:t>
        <a:bodyPr/>
        <a:lstStyle/>
        <a:p>
          <a:endParaRPr lang="en-US"/>
        </a:p>
      </dgm:t>
    </dgm:pt>
    <dgm:pt modelId="{7F2370B7-8DE1-44D3-B501-4B99E7E58BC0}" type="pres">
      <dgm:prSet presAssocID="{D782E603-6D53-41DA-81D1-F72F7B9BC707}" presName="spaceBetweenRectangles" presStyleCnt="0"/>
      <dgm:spPr/>
    </dgm:pt>
    <dgm:pt modelId="{7140638F-6397-4A63-A7EF-1861421C9EC0}" type="pres">
      <dgm:prSet presAssocID="{26332665-ED06-45C7-B7A7-1B877C93E2DE}" presName="parentLin" presStyleCnt="0"/>
      <dgm:spPr/>
    </dgm:pt>
    <dgm:pt modelId="{F275A0F8-84E1-4EFC-A66D-1A8F24769F6E}" type="pres">
      <dgm:prSet presAssocID="{26332665-ED06-45C7-B7A7-1B877C93E2DE}" presName="parentLeftMargin" presStyleLbl="node1" presStyleIdx="1" presStyleCnt="6"/>
      <dgm:spPr/>
      <dgm:t>
        <a:bodyPr/>
        <a:lstStyle/>
        <a:p>
          <a:endParaRPr lang="en-US"/>
        </a:p>
      </dgm:t>
    </dgm:pt>
    <dgm:pt modelId="{E905A9A9-1C6E-4D9D-8CFF-4C1D42976B0B}" type="pres">
      <dgm:prSet presAssocID="{26332665-ED06-45C7-B7A7-1B877C93E2DE}" presName="parentText" presStyleLbl="node1" presStyleIdx="2" presStyleCnt="6">
        <dgm:presLayoutVars>
          <dgm:chMax val="0"/>
          <dgm:bulletEnabled val="1"/>
        </dgm:presLayoutVars>
      </dgm:prSet>
      <dgm:spPr/>
      <dgm:t>
        <a:bodyPr/>
        <a:lstStyle/>
        <a:p>
          <a:endParaRPr lang="en-US"/>
        </a:p>
      </dgm:t>
    </dgm:pt>
    <dgm:pt modelId="{07414B62-3FC5-447E-BF5B-5243F67D99C5}" type="pres">
      <dgm:prSet presAssocID="{26332665-ED06-45C7-B7A7-1B877C93E2DE}" presName="negativeSpace" presStyleCnt="0"/>
      <dgm:spPr/>
    </dgm:pt>
    <dgm:pt modelId="{6B77BAF4-BE99-42B1-B127-745030FB3913}" type="pres">
      <dgm:prSet presAssocID="{26332665-ED06-45C7-B7A7-1B877C93E2DE}" presName="childText" presStyleLbl="conFgAcc1" presStyleIdx="2" presStyleCnt="6">
        <dgm:presLayoutVars>
          <dgm:bulletEnabled val="1"/>
        </dgm:presLayoutVars>
      </dgm:prSet>
      <dgm:spPr/>
      <dgm:t>
        <a:bodyPr/>
        <a:lstStyle/>
        <a:p>
          <a:endParaRPr lang="en-US"/>
        </a:p>
      </dgm:t>
    </dgm:pt>
    <dgm:pt modelId="{6CF5E785-6467-47BE-A3E3-F473A71990DF}" type="pres">
      <dgm:prSet presAssocID="{3E090397-65B8-485E-92BF-40A734566821}" presName="spaceBetweenRectangles" presStyleCnt="0"/>
      <dgm:spPr/>
    </dgm:pt>
    <dgm:pt modelId="{A3DCD526-E117-47A3-AA22-26A284151201}" type="pres">
      <dgm:prSet presAssocID="{611FD878-E39B-4E41-87E4-C8F8762C144C}" presName="parentLin" presStyleCnt="0"/>
      <dgm:spPr/>
    </dgm:pt>
    <dgm:pt modelId="{406B2BF9-1624-4E77-8B9B-14EC5F45D680}" type="pres">
      <dgm:prSet presAssocID="{611FD878-E39B-4E41-87E4-C8F8762C144C}" presName="parentLeftMargin" presStyleLbl="node1" presStyleIdx="2" presStyleCnt="6"/>
      <dgm:spPr/>
      <dgm:t>
        <a:bodyPr/>
        <a:lstStyle/>
        <a:p>
          <a:endParaRPr lang="en-US"/>
        </a:p>
      </dgm:t>
    </dgm:pt>
    <dgm:pt modelId="{A224B15A-55D5-4459-B796-F36AFF7DEEA4}" type="pres">
      <dgm:prSet presAssocID="{611FD878-E39B-4E41-87E4-C8F8762C144C}" presName="parentText" presStyleLbl="node1" presStyleIdx="3" presStyleCnt="6">
        <dgm:presLayoutVars>
          <dgm:chMax val="0"/>
          <dgm:bulletEnabled val="1"/>
        </dgm:presLayoutVars>
      </dgm:prSet>
      <dgm:spPr/>
      <dgm:t>
        <a:bodyPr/>
        <a:lstStyle/>
        <a:p>
          <a:endParaRPr lang="en-US"/>
        </a:p>
      </dgm:t>
    </dgm:pt>
    <dgm:pt modelId="{A0CB82F4-53EB-41CE-A701-82FA658D9E26}" type="pres">
      <dgm:prSet presAssocID="{611FD878-E39B-4E41-87E4-C8F8762C144C}" presName="negativeSpace" presStyleCnt="0"/>
      <dgm:spPr/>
    </dgm:pt>
    <dgm:pt modelId="{B0689C6D-E8E1-4EC7-87F4-1D4561B3E601}" type="pres">
      <dgm:prSet presAssocID="{611FD878-E39B-4E41-87E4-C8F8762C144C}" presName="childText" presStyleLbl="conFgAcc1" presStyleIdx="3" presStyleCnt="6">
        <dgm:presLayoutVars>
          <dgm:bulletEnabled val="1"/>
        </dgm:presLayoutVars>
      </dgm:prSet>
      <dgm:spPr/>
      <dgm:t>
        <a:bodyPr/>
        <a:lstStyle/>
        <a:p>
          <a:endParaRPr lang="en-US"/>
        </a:p>
      </dgm:t>
    </dgm:pt>
    <dgm:pt modelId="{CD96B576-4837-44FC-A8EA-B42E4649337E}" type="pres">
      <dgm:prSet presAssocID="{8960E27C-07D3-4197-9905-F0E549AFB3D9}" presName="spaceBetweenRectangles" presStyleCnt="0"/>
      <dgm:spPr/>
    </dgm:pt>
    <dgm:pt modelId="{26FAB062-CA08-4CD6-9B31-119529ECC5AD}" type="pres">
      <dgm:prSet presAssocID="{621F5869-5D61-45EF-861C-C1260E887C70}" presName="parentLin" presStyleCnt="0"/>
      <dgm:spPr/>
    </dgm:pt>
    <dgm:pt modelId="{010CD386-CED5-4B50-8576-48547EB45E86}" type="pres">
      <dgm:prSet presAssocID="{621F5869-5D61-45EF-861C-C1260E887C70}" presName="parentLeftMargin" presStyleLbl="node1" presStyleIdx="3" presStyleCnt="6"/>
      <dgm:spPr/>
      <dgm:t>
        <a:bodyPr/>
        <a:lstStyle/>
        <a:p>
          <a:endParaRPr lang="en-US"/>
        </a:p>
      </dgm:t>
    </dgm:pt>
    <dgm:pt modelId="{6B1149F0-A708-4C3D-A7BC-70628604E79C}" type="pres">
      <dgm:prSet presAssocID="{621F5869-5D61-45EF-861C-C1260E887C70}" presName="parentText" presStyleLbl="node1" presStyleIdx="4" presStyleCnt="6">
        <dgm:presLayoutVars>
          <dgm:chMax val="0"/>
          <dgm:bulletEnabled val="1"/>
        </dgm:presLayoutVars>
      </dgm:prSet>
      <dgm:spPr/>
      <dgm:t>
        <a:bodyPr/>
        <a:lstStyle/>
        <a:p>
          <a:endParaRPr lang="en-US"/>
        </a:p>
      </dgm:t>
    </dgm:pt>
    <dgm:pt modelId="{41CF128D-AED2-48BE-8E5C-19EE30A927FC}" type="pres">
      <dgm:prSet presAssocID="{621F5869-5D61-45EF-861C-C1260E887C70}" presName="negativeSpace" presStyleCnt="0"/>
      <dgm:spPr/>
    </dgm:pt>
    <dgm:pt modelId="{C2FCF08C-153B-408C-8C38-6A071F2905A8}" type="pres">
      <dgm:prSet presAssocID="{621F5869-5D61-45EF-861C-C1260E887C70}" presName="childText" presStyleLbl="conFgAcc1" presStyleIdx="4" presStyleCnt="6">
        <dgm:presLayoutVars>
          <dgm:bulletEnabled val="1"/>
        </dgm:presLayoutVars>
      </dgm:prSet>
      <dgm:spPr/>
      <dgm:t>
        <a:bodyPr/>
        <a:lstStyle/>
        <a:p>
          <a:endParaRPr lang="en-US"/>
        </a:p>
      </dgm:t>
    </dgm:pt>
    <dgm:pt modelId="{A2BABE8A-84DB-4296-9264-29666687A495}" type="pres">
      <dgm:prSet presAssocID="{0917174C-6B6C-44C8-A9E5-ACE7E2F9D359}" presName="spaceBetweenRectangles" presStyleCnt="0"/>
      <dgm:spPr/>
    </dgm:pt>
    <dgm:pt modelId="{20693964-AB9C-4E59-B899-3CE281DAD85F}" type="pres">
      <dgm:prSet presAssocID="{DEC1D9F0-CA77-4010-A8B2-53280B3B51DB}" presName="parentLin" presStyleCnt="0"/>
      <dgm:spPr/>
    </dgm:pt>
    <dgm:pt modelId="{4C5C4D54-A14C-40A1-9427-0AC680BF5B29}" type="pres">
      <dgm:prSet presAssocID="{DEC1D9F0-CA77-4010-A8B2-53280B3B51DB}" presName="parentLeftMargin" presStyleLbl="node1" presStyleIdx="4" presStyleCnt="6"/>
      <dgm:spPr/>
      <dgm:t>
        <a:bodyPr/>
        <a:lstStyle/>
        <a:p>
          <a:endParaRPr lang="en-US"/>
        </a:p>
      </dgm:t>
    </dgm:pt>
    <dgm:pt modelId="{3141EB42-00B7-46EA-9CF3-9D170AC0DBC6}" type="pres">
      <dgm:prSet presAssocID="{DEC1D9F0-CA77-4010-A8B2-53280B3B51DB}" presName="parentText" presStyleLbl="node1" presStyleIdx="5" presStyleCnt="6">
        <dgm:presLayoutVars>
          <dgm:chMax val="0"/>
          <dgm:bulletEnabled val="1"/>
        </dgm:presLayoutVars>
      </dgm:prSet>
      <dgm:spPr/>
      <dgm:t>
        <a:bodyPr/>
        <a:lstStyle/>
        <a:p>
          <a:endParaRPr lang="en-US"/>
        </a:p>
      </dgm:t>
    </dgm:pt>
    <dgm:pt modelId="{EB09578E-EF67-4E65-BB03-E82C0E1142E1}" type="pres">
      <dgm:prSet presAssocID="{DEC1D9F0-CA77-4010-A8B2-53280B3B51DB}" presName="negativeSpace" presStyleCnt="0"/>
      <dgm:spPr/>
    </dgm:pt>
    <dgm:pt modelId="{8C14CC90-3974-4AE0-BE1A-F8382747CE58}" type="pres">
      <dgm:prSet presAssocID="{DEC1D9F0-CA77-4010-A8B2-53280B3B51DB}" presName="childText" presStyleLbl="conFgAcc1" presStyleIdx="5" presStyleCnt="6">
        <dgm:presLayoutVars>
          <dgm:bulletEnabled val="1"/>
        </dgm:presLayoutVars>
      </dgm:prSet>
      <dgm:spPr/>
      <dgm:t>
        <a:bodyPr/>
        <a:lstStyle/>
        <a:p>
          <a:endParaRPr lang="en-US"/>
        </a:p>
      </dgm:t>
    </dgm:pt>
  </dgm:ptLst>
  <dgm:cxnLst>
    <dgm:cxn modelId="{AEA1E810-5403-4601-8F09-BA8728CC77E2}" srcId="{EB2384F4-DC6F-4910-9658-D3EBADCAA609}" destId="{621F5869-5D61-45EF-861C-C1260E887C70}" srcOrd="4" destOrd="0" parTransId="{D36311C8-9ED1-4F9B-B034-1D80FCD21383}" sibTransId="{0917174C-6B6C-44C8-A9E5-ACE7E2F9D359}"/>
    <dgm:cxn modelId="{3C94DC07-FA15-4507-89F8-2BF726D26D25}" type="presOf" srcId="{8B0D5607-FEBC-489B-B964-AA3EF0E26C7C}" destId="{A797A85D-1A9A-4190-94C4-0BDB88C63105}" srcOrd="1" destOrd="0" presId="urn:microsoft.com/office/officeart/2005/8/layout/list1"/>
    <dgm:cxn modelId="{735B2AD9-7946-4E94-A272-4175C9D81419}" type="presOf" srcId="{CB16F29B-A28A-43BE-A290-15984F930774}" destId="{B0689C6D-E8E1-4EC7-87F4-1D4561B3E601}" srcOrd="0" destOrd="1" presId="urn:microsoft.com/office/officeart/2005/8/layout/list1"/>
    <dgm:cxn modelId="{D85C5FF8-4C65-4CF4-936C-9BB20C64CADF}" srcId="{621F5869-5D61-45EF-861C-C1260E887C70}" destId="{17355898-B1AA-491D-93A8-8AF89D3AA9A6}" srcOrd="1" destOrd="0" parTransId="{50C91C33-C006-43C8-95BE-5AF165B00B74}" sibTransId="{56DC4027-32D2-4417-9D61-A49C1D918441}"/>
    <dgm:cxn modelId="{D5CEEC57-705F-4855-9604-D504683E0151}" type="presOf" srcId="{C9B04D22-1DED-4C6F-BFE0-AE03802A4D33}" destId="{B0689C6D-E8E1-4EC7-87F4-1D4561B3E601}" srcOrd="0" destOrd="0" presId="urn:microsoft.com/office/officeart/2005/8/layout/list1"/>
    <dgm:cxn modelId="{138F9882-0174-4925-8767-444D16EAB4C9}" srcId="{91DFDFCF-389B-4124-B2E5-C71D7686624F}" destId="{31AF8014-8A69-4152-AACD-96DCC0ADCE90}" srcOrd="0" destOrd="0" parTransId="{8B13546C-E600-4A1C-8900-838E24BC1C95}" sibTransId="{8BF7D4D6-0B1C-4413-A072-0C8D1F689ADD}"/>
    <dgm:cxn modelId="{7284FF09-20E6-4982-A067-088FB1922E0C}" srcId="{EB2384F4-DC6F-4910-9658-D3EBADCAA609}" destId="{91DFDFCF-389B-4124-B2E5-C71D7686624F}" srcOrd="0" destOrd="0" parTransId="{F7D1604F-561A-461C-9FFA-5E2D4C96A4AF}" sibTransId="{5450DA59-0253-4B1E-9B7A-8AA0316AFC85}"/>
    <dgm:cxn modelId="{CDA249A3-213B-4B09-86B5-FE16D0F59101}" type="presOf" srcId="{EB2384F4-DC6F-4910-9658-D3EBADCAA609}" destId="{FF1FC6FB-AB4B-420B-9DFE-0117872B9C3D}" srcOrd="0" destOrd="0" presId="urn:microsoft.com/office/officeart/2005/8/layout/list1"/>
    <dgm:cxn modelId="{DD931B1F-735B-4B15-9578-BCA2F3F11F43}" srcId="{EB2384F4-DC6F-4910-9658-D3EBADCAA609}" destId="{611FD878-E39B-4E41-87E4-C8F8762C144C}" srcOrd="3" destOrd="0" parTransId="{EB3417A8-E87B-4020-931E-3E9FCE8E033A}" sibTransId="{8960E27C-07D3-4197-9905-F0E549AFB3D9}"/>
    <dgm:cxn modelId="{0BB5853C-48CF-420D-9BD5-81A5E13B5261}" type="presOf" srcId="{26332665-ED06-45C7-B7A7-1B877C93E2DE}" destId="{F275A0F8-84E1-4EFC-A66D-1A8F24769F6E}" srcOrd="0" destOrd="0" presId="urn:microsoft.com/office/officeart/2005/8/layout/list1"/>
    <dgm:cxn modelId="{549FDB33-848F-4103-9579-B75FD5D265F5}" srcId="{91DFDFCF-389B-4124-B2E5-C71D7686624F}" destId="{81914327-45D1-4BA4-8586-7B98727AE419}" srcOrd="1" destOrd="0" parTransId="{F99EDB3B-42DB-4FE2-A17F-0489E1DB14D1}" sibTransId="{7118CEC7-007B-45DF-8EF5-EDB770C8D879}"/>
    <dgm:cxn modelId="{7E3FE77F-5644-4C1D-9727-AE5986BAAEF7}" type="presOf" srcId="{0A55B2B3-C414-43D2-A817-9CA44A2704A9}" destId="{8C14CC90-3974-4AE0-BE1A-F8382747CE58}" srcOrd="0" destOrd="0" presId="urn:microsoft.com/office/officeart/2005/8/layout/list1"/>
    <dgm:cxn modelId="{ACFC9EDE-4DD5-4977-87A4-C24E456B413F}" type="presOf" srcId="{752A4290-58EA-4005-950A-A0285DB8E9D0}" destId="{8C14CC90-3974-4AE0-BE1A-F8382747CE58}" srcOrd="0" destOrd="1" presId="urn:microsoft.com/office/officeart/2005/8/layout/list1"/>
    <dgm:cxn modelId="{0F186342-6A8D-4223-A484-0E8D1019CC70}" type="presOf" srcId="{DEC1D9F0-CA77-4010-A8B2-53280B3B51DB}" destId="{4C5C4D54-A14C-40A1-9427-0AC680BF5B29}" srcOrd="0" destOrd="0" presId="urn:microsoft.com/office/officeart/2005/8/layout/list1"/>
    <dgm:cxn modelId="{1ABA842C-5388-4AED-958A-EDB80A3F7088}" type="presOf" srcId="{17355898-B1AA-491D-93A8-8AF89D3AA9A6}" destId="{C2FCF08C-153B-408C-8C38-6A071F2905A8}" srcOrd="0" destOrd="1" presId="urn:microsoft.com/office/officeart/2005/8/layout/list1"/>
    <dgm:cxn modelId="{6D114FEE-A9C3-4814-8B21-E646141DB0EC}" srcId="{621F5869-5D61-45EF-861C-C1260E887C70}" destId="{27012A7F-791D-4BA3-8531-11E34E90F770}" srcOrd="0" destOrd="0" parTransId="{54ABEF2B-FE32-4C5A-B373-6470A898D84F}" sibTransId="{E7A2AD82-EB42-46F6-8D22-382BC5F49BFB}"/>
    <dgm:cxn modelId="{DA7CED2D-F273-4E5D-AE4A-727F5E51AA68}" type="presOf" srcId="{611FD878-E39B-4E41-87E4-C8F8762C144C}" destId="{406B2BF9-1624-4E77-8B9B-14EC5F45D680}" srcOrd="0" destOrd="0" presId="urn:microsoft.com/office/officeart/2005/8/layout/list1"/>
    <dgm:cxn modelId="{7FC0DB5E-0474-40CA-9553-BE148574EAF6}" srcId="{EB2384F4-DC6F-4910-9658-D3EBADCAA609}" destId="{26332665-ED06-45C7-B7A7-1B877C93E2DE}" srcOrd="2" destOrd="0" parTransId="{20CE1179-EE84-4092-AB26-FCD61FFC21CA}" sibTransId="{3E090397-65B8-485E-92BF-40A734566821}"/>
    <dgm:cxn modelId="{ACACA01F-59BB-4BA9-A388-23912B9C9AD8}" srcId="{611FD878-E39B-4E41-87E4-C8F8762C144C}" destId="{C9B04D22-1DED-4C6F-BFE0-AE03802A4D33}" srcOrd="0" destOrd="0" parTransId="{076629F4-111E-4878-A80E-EED136006FFE}" sibTransId="{23C54C73-36EB-4606-A05A-2DAB2196822C}"/>
    <dgm:cxn modelId="{B74D98DE-0EB7-4E1B-9F92-B7549B0AE62A}" type="presOf" srcId="{C47C014A-13A4-404A-9D8A-89EFAE3D7B2F}" destId="{226ADF9A-15DD-4AC6-8238-D515D3A9B022}" srcOrd="0" destOrd="0" presId="urn:microsoft.com/office/officeart/2005/8/layout/list1"/>
    <dgm:cxn modelId="{8880BF23-01C3-4DD0-8828-8FCC593A46D3}" srcId="{DEC1D9F0-CA77-4010-A8B2-53280B3B51DB}" destId="{0A55B2B3-C414-43D2-A817-9CA44A2704A9}" srcOrd="0" destOrd="0" parTransId="{8B85164C-7E62-440A-B9B5-153364FF3699}" sibTransId="{C0B67358-3E7A-48EA-8856-D71771CF21C6}"/>
    <dgm:cxn modelId="{AEDB43E8-BD25-493F-8CB7-A9F54F4F5292}" srcId="{8B0D5607-FEBC-489B-B964-AA3EF0E26C7C}" destId="{C47C014A-13A4-404A-9D8A-89EFAE3D7B2F}" srcOrd="0" destOrd="0" parTransId="{A169F11F-7652-4F06-AA4C-D54E155FAB6C}" sibTransId="{FBE177C8-9F89-4E63-BEBD-D8AF79B61740}"/>
    <dgm:cxn modelId="{D32DCD97-6C9C-4818-B741-4A65BACF6E2B}" srcId="{EB2384F4-DC6F-4910-9658-D3EBADCAA609}" destId="{8B0D5607-FEBC-489B-B964-AA3EF0E26C7C}" srcOrd="1" destOrd="0" parTransId="{AC3A8F02-124D-4E79-9BF5-7CC603A766B9}" sibTransId="{D782E603-6D53-41DA-81D1-F72F7B9BC707}"/>
    <dgm:cxn modelId="{128A6888-053E-45E1-A86E-EA7C28DE490F}" type="presOf" srcId="{27012A7F-791D-4BA3-8531-11E34E90F770}" destId="{C2FCF08C-153B-408C-8C38-6A071F2905A8}" srcOrd="0" destOrd="0" presId="urn:microsoft.com/office/officeart/2005/8/layout/list1"/>
    <dgm:cxn modelId="{5CA0C2C7-8E8A-4804-9588-9790CD26E83F}" srcId="{26332665-ED06-45C7-B7A7-1B877C93E2DE}" destId="{2CCB95F3-C062-4F59-B10F-05F35762443A}" srcOrd="0" destOrd="0" parTransId="{959D2BB1-EAFB-463D-8A21-C19DE248634E}" sibTransId="{18D9032D-2403-47C3-9595-22C48EBADAD0}"/>
    <dgm:cxn modelId="{7BE01FD5-7EFF-4A5E-AF60-B0608162FCC6}" type="presOf" srcId="{26332665-ED06-45C7-B7A7-1B877C93E2DE}" destId="{E905A9A9-1C6E-4D9D-8CFF-4C1D42976B0B}" srcOrd="1" destOrd="0" presId="urn:microsoft.com/office/officeart/2005/8/layout/list1"/>
    <dgm:cxn modelId="{0F8C836C-A3E0-4B58-B39C-B6758157EA2C}" type="presOf" srcId="{2CCB95F3-C062-4F59-B10F-05F35762443A}" destId="{6B77BAF4-BE99-42B1-B127-745030FB3913}" srcOrd="0" destOrd="0" presId="urn:microsoft.com/office/officeart/2005/8/layout/list1"/>
    <dgm:cxn modelId="{25D4618D-F9C0-444A-A763-D702F30A5510}" type="presOf" srcId="{621F5869-5D61-45EF-861C-C1260E887C70}" destId="{010CD386-CED5-4B50-8576-48547EB45E86}" srcOrd="0" destOrd="0" presId="urn:microsoft.com/office/officeart/2005/8/layout/list1"/>
    <dgm:cxn modelId="{9F5DC337-BCC0-4CF9-B4B3-FD30BD9B39EA}" srcId="{EB2384F4-DC6F-4910-9658-D3EBADCAA609}" destId="{DEC1D9F0-CA77-4010-A8B2-53280B3B51DB}" srcOrd="5" destOrd="0" parTransId="{C5AD5584-19ED-4C87-9486-9EE068533005}" sibTransId="{E2489F8D-EA6A-4A81-8E7D-78ECAC525276}"/>
    <dgm:cxn modelId="{2EDCFE0D-4534-436A-8195-E21AD2B28BAD}" srcId="{8B0D5607-FEBC-489B-B964-AA3EF0E26C7C}" destId="{B0100E6B-6EDD-4FA6-9EE8-9325E4D7C8C1}" srcOrd="1" destOrd="0" parTransId="{30F400D9-094E-47F8-AF6B-97555E699392}" sibTransId="{C83DFF6E-EBA6-4E14-9FB8-75A37F6FE142}"/>
    <dgm:cxn modelId="{0ED5BDEC-79FE-4159-BA51-C8953D542093}" type="presOf" srcId="{91DFDFCF-389B-4124-B2E5-C71D7686624F}" destId="{BFF532F4-376F-4FDC-94D0-3CB73B4D8451}" srcOrd="0" destOrd="0" presId="urn:microsoft.com/office/officeart/2005/8/layout/list1"/>
    <dgm:cxn modelId="{EF6BFD0B-FF5A-4606-90E5-415BF4E9881F}" type="presOf" srcId="{91DFDFCF-389B-4124-B2E5-C71D7686624F}" destId="{69155C45-E673-456D-AD4F-7652D12F2C82}" srcOrd="1" destOrd="0" presId="urn:microsoft.com/office/officeart/2005/8/layout/list1"/>
    <dgm:cxn modelId="{A7A847A3-F864-40ED-AFAD-C7A6DECA3D64}" type="presOf" srcId="{81914327-45D1-4BA4-8586-7B98727AE419}" destId="{98E14FCE-4935-480A-9357-A92F8A51C565}" srcOrd="0" destOrd="1" presId="urn:microsoft.com/office/officeart/2005/8/layout/list1"/>
    <dgm:cxn modelId="{2E27966B-6DB5-421A-96A0-4285468FD123}" srcId="{26332665-ED06-45C7-B7A7-1B877C93E2DE}" destId="{21D9D2C3-FFAB-4DA5-8DA4-6DF1AA7860FD}" srcOrd="1" destOrd="0" parTransId="{18D9DF7C-6E0D-43A3-BE08-CC1E5A15E319}" sibTransId="{5C6E6B85-BB65-4455-9E63-B55426E13175}"/>
    <dgm:cxn modelId="{D21F57EA-AB82-4CA0-BD1E-EC3F594CEABF}" type="presOf" srcId="{8B0D5607-FEBC-489B-B964-AA3EF0E26C7C}" destId="{EDD87F25-A72E-4FF3-AFC7-93E3A9928FFE}" srcOrd="0" destOrd="0" presId="urn:microsoft.com/office/officeart/2005/8/layout/list1"/>
    <dgm:cxn modelId="{A31380F5-A6AF-406B-918E-0EDEE6736AFA}" type="presOf" srcId="{B0100E6B-6EDD-4FA6-9EE8-9325E4D7C8C1}" destId="{226ADF9A-15DD-4AC6-8238-D515D3A9B022}" srcOrd="0" destOrd="1" presId="urn:microsoft.com/office/officeart/2005/8/layout/list1"/>
    <dgm:cxn modelId="{10F0E97B-ADA6-4829-9FD5-A2F0B7C4363F}" srcId="{611FD878-E39B-4E41-87E4-C8F8762C144C}" destId="{CB16F29B-A28A-43BE-A290-15984F930774}" srcOrd="1" destOrd="0" parTransId="{91AE7313-F502-4D26-BAEA-2C4E433466D5}" sibTransId="{CCBFFC66-3831-4905-8632-D83C84340945}"/>
    <dgm:cxn modelId="{5DFC97C7-6A09-4AEF-BFB6-6CE31CB1F892}" type="presOf" srcId="{31AF8014-8A69-4152-AACD-96DCC0ADCE90}" destId="{98E14FCE-4935-480A-9357-A92F8A51C565}" srcOrd="0" destOrd="0" presId="urn:microsoft.com/office/officeart/2005/8/layout/list1"/>
    <dgm:cxn modelId="{CBB64FCF-33DA-4030-AE92-8E2B884BDBA7}" type="presOf" srcId="{21D9D2C3-FFAB-4DA5-8DA4-6DF1AA7860FD}" destId="{6B77BAF4-BE99-42B1-B127-745030FB3913}" srcOrd="0" destOrd="1" presId="urn:microsoft.com/office/officeart/2005/8/layout/list1"/>
    <dgm:cxn modelId="{D72BC303-B307-47C7-B844-FEC5F23FDB4D}" srcId="{DEC1D9F0-CA77-4010-A8B2-53280B3B51DB}" destId="{752A4290-58EA-4005-950A-A0285DB8E9D0}" srcOrd="1" destOrd="0" parTransId="{1E9788E1-EC36-4A3A-A76C-51F2E142DB03}" sibTransId="{0141F5A9-F592-4DA4-BE66-646287B830F1}"/>
    <dgm:cxn modelId="{2E9EBAE9-B7E0-4405-943B-78B4133DDFB0}" type="presOf" srcId="{611FD878-E39B-4E41-87E4-C8F8762C144C}" destId="{A224B15A-55D5-4459-B796-F36AFF7DEEA4}" srcOrd="1" destOrd="0" presId="urn:microsoft.com/office/officeart/2005/8/layout/list1"/>
    <dgm:cxn modelId="{335F1FAC-8BBD-4B4D-801A-08B6B9873B30}" type="presOf" srcId="{621F5869-5D61-45EF-861C-C1260E887C70}" destId="{6B1149F0-A708-4C3D-A7BC-70628604E79C}" srcOrd="1" destOrd="0" presId="urn:microsoft.com/office/officeart/2005/8/layout/list1"/>
    <dgm:cxn modelId="{2CC6C0F7-A997-47E4-B284-6A7CB251AEDE}" type="presOf" srcId="{DEC1D9F0-CA77-4010-A8B2-53280B3B51DB}" destId="{3141EB42-00B7-46EA-9CF3-9D170AC0DBC6}" srcOrd="1" destOrd="0" presId="urn:microsoft.com/office/officeart/2005/8/layout/list1"/>
    <dgm:cxn modelId="{F5859865-0895-4EE4-9008-25E9A51CAD65}" type="presParOf" srcId="{FF1FC6FB-AB4B-420B-9DFE-0117872B9C3D}" destId="{E67058E5-5B00-409E-B7BC-D39B66640906}" srcOrd="0" destOrd="0" presId="urn:microsoft.com/office/officeart/2005/8/layout/list1"/>
    <dgm:cxn modelId="{5F851E2F-7164-4332-A34F-4C27A3937AB4}" type="presParOf" srcId="{E67058E5-5B00-409E-B7BC-D39B66640906}" destId="{BFF532F4-376F-4FDC-94D0-3CB73B4D8451}" srcOrd="0" destOrd="0" presId="urn:microsoft.com/office/officeart/2005/8/layout/list1"/>
    <dgm:cxn modelId="{59639768-3D24-49EB-9E43-8104345783FB}" type="presParOf" srcId="{E67058E5-5B00-409E-B7BC-D39B66640906}" destId="{69155C45-E673-456D-AD4F-7652D12F2C82}" srcOrd="1" destOrd="0" presId="urn:microsoft.com/office/officeart/2005/8/layout/list1"/>
    <dgm:cxn modelId="{E8DED112-95AF-4518-89C2-CBCF7F51460E}" type="presParOf" srcId="{FF1FC6FB-AB4B-420B-9DFE-0117872B9C3D}" destId="{6C4920D5-E03B-4B6A-9BDA-8CBDF13967D0}" srcOrd="1" destOrd="0" presId="urn:microsoft.com/office/officeart/2005/8/layout/list1"/>
    <dgm:cxn modelId="{01E4FBCA-FEE1-484C-8A4B-BA6905DE88AB}" type="presParOf" srcId="{FF1FC6FB-AB4B-420B-9DFE-0117872B9C3D}" destId="{98E14FCE-4935-480A-9357-A92F8A51C565}" srcOrd="2" destOrd="0" presId="urn:microsoft.com/office/officeart/2005/8/layout/list1"/>
    <dgm:cxn modelId="{E64D328C-3641-42AF-AE33-A00D9581870C}" type="presParOf" srcId="{FF1FC6FB-AB4B-420B-9DFE-0117872B9C3D}" destId="{AD84580E-365D-4DDF-B2DC-DA88280752FD}" srcOrd="3" destOrd="0" presId="urn:microsoft.com/office/officeart/2005/8/layout/list1"/>
    <dgm:cxn modelId="{EEBA2020-B8F1-4AAE-AFFA-640BF3BAB5B3}" type="presParOf" srcId="{FF1FC6FB-AB4B-420B-9DFE-0117872B9C3D}" destId="{BDB4BA04-670B-4EF6-BFFD-191AF4F3B61A}" srcOrd="4" destOrd="0" presId="urn:microsoft.com/office/officeart/2005/8/layout/list1"/>
    <dgm:cxn modelId="{D9975562-74F6-4F3E-92E5-39D581B59027}" type="presParOf" srcId="{BDB4BA04-670B-4EF6-BFFD-191AF4F3B61A}" destId="{EDD87F25-A72E-4FF3-AFC7-93E3A9928FFE}" srcOrd="0" destOrd="0" presId="urn:microsoft.com/office/officeart/2005/8/layout/list1"/>
    <dgm:cxn modelId="{35D2089A-445B-43E3-A095-0E476E5BDC6D}" type="presParOf" srcId="{BDB4BA04-670B-4EF6-BFFD-191AF4F3B61A}" destId="{A797A85D-1A9A-4190-94C4-0BDB88C63105}" srcOrd="1" destOrd="0" presId="urn:microsoft.com/office/officeart/2005/8/layout/list1"/>
    <dgm:cxn modelId="{4DACAB8C-19C7-49EC-A0D6-22136AA5BCE3}" type="presParOf" srcId="{FF1FC6FB-AB4B-420B-9DFE-0117872B9C3D}" destId="{7955D02B-DB16-4E5B-8372-6511BB1CE3F1}" srcOrd="5" destOrd="0" presId="urn:microsoft.com/office/officeart/2005/8/layout/list1"/>
    <dgm:cxn modelId="{25020E25-B880-401C-9E72-DB372CD45ED6}" type="presParOf" srcId="{FF1FC6FB-AB4B-420B-9DFE-0117872B9C3D}" destId="{226ADF9A-15DD-4AC6-8238-D515D3A9B022}" srcOrd="6" destOrd="0" presId="urn:microsoft.com/office/officeart/2005/8/layout/list1"/>
    <dgm:cxn modelId="{DC3AFEAA-2685-4B58-A1E1-F2C5BAB56F93}" type="presParOf" srcId="{FF1FC6FB-AB4B-420B-9DFE-0117872B9C3D}" destId="{7F2370B7-8DE1-44D3-B501-4B99E7E58BC0}" srcOrd="7" destOrd="0" presId="urn:microsoft.com/office/officeart/2005/8/layout/list1"/>
    <dgm:cxn modelId="{9153BE90-37B5-414D-ADF2-FAE16F2AB353}" type="presParOf" srcId="{FF1FC6FB-AB4B-420B-9DFE-0117872B9C3D}" destId="{7140638F-6397-4A63-A7EF-1861421C9EC0}" srcOrd="8" destOrd="0" presId="urn:microsoft.com/office/officeart/2005/8/layout/list1"/>
    <dgm:cxn modelId="{7183BC77-D3CA-40AC-B8E1-77556AEB825F}" type="presParOf" srcId="{7140638F-6397-4A63-A7EF-1861421C9EC0}" destId="{F275A0F8-84E1-4EFC-A66D-1A8F24769F6E}" srcOrd="0" destOrd="0" presId="urn:microsoft.com/office/officeart/2005/8/layout/list1"/>
    <dgm:cxn modelId="{2B0A39B9-759C-4835-B159-06BFDECD95CC}" type="presParOf" srcId="{7140638F-6397-4A63-A7EF-1861421C9EC0}" destId="{E905A9A9-1C6E-4D9D-8CFF-4C1D42976B0B}" srcOrd="1" destOrd="0" presId="urn:microsoft.com/office/officeart/2005/8/layout/list1"/>
    <dgm:cxn modelId="{D1D07950-6D99-471E-96F9-8BECA3608309}" type="presParOf" srcId="{FF1FC6FB-AB4B-420B-9DFE-0117872B9C3D}" destId="{07414B62-3FC5-447E-BF5B-5243F67D99C5}" srcOrd="9" destOrd="0" presId="urn:microsoft.com/office/officeart/2005/8/layout/list1"/>
    <dgm:cxn modelId="{076FE7D7-09DD-4951-BD40-104EA3E46C88}" type="presParOf" srcId="{FF1FC6FB-AB4B-420B-9DFE-0117872B9C3D}" destId="{6B77BAF4-BE99-42B1-B127-745030FB3913}" srcOrd="10" destOrd="0" presId="urn:microsoft.com/office/officeart/2005/8/layout/list1"/>
    <dgm:cxn modelId="{C739A872-55C2-4A18-98C8-35180A49D302}" type="presParOf" srcId="{FF1FC6FB-AB4B-420B-9DFE-0117872B9C3D}" destId="{6CF5E785-6467-47BE-A3E3-F473A71990DF}" srcOrd="11" destOrd="0" presId="urn:microsoft.com/office/officeart/2005/8/layout/list1"/>
    <dgm:cxn modelId="{492223CF-51ED-43A1-A30D-D7F3A8433CD3}" type="presParOf" srcId="{FF1FC6FB-AB4B-420B-9DFE-0117872B9C3D}" destId="{A3DCD526-E117-47A3-AA22-26A284151201}" srcOrd="12" destOrd="0" presId="urn:microsoft.com/office/officeart/2005/8/layout/list1"/>
    <dgm:cxn modelId="{6DFC173B-B2DA-4D01-91EF-6E3FFBB282FE}" type="presParOf" srcId="{A3DCD526-E117-47A3-AA22-26A284151201}" destId="{406B2BF9-1624-4E77-8B9B-14EC5F45D680}" srcOrd="0" destOrd="0" presId="urn:microsoft.com/office/officeart/2005/8/layout/list1"/>
    <dgm:cxn modelId="{D457B4F0-C876-4026-8BFB-8FD2BD85C5B4}" type="presParOf" srcId="{A3DCD526-E117-47A3-AA22-26A284151201}" destId="{A224B15A-55D5-4459-B796-F36AFF7DEEA4}" srcOrd="1" destOrd="0" presId="urn:microsoft.com/office/officeart/2005/8/layout/list1"/>
    <dgm:cxn modelId="{73572DD3-1315-47C4-BA07-F13288A586D8}" type="presParOf" srcId="{FF1FC6FB-AB4B-420B-9DFE-0117872B9C3D}" destId="{A0CB82F4-53EB-41CE-A701-82FA658D9E26}" srcOrd="13" destOrd="0" presId="urn:microsoft.com/office/officeart/2005/8/layout/list1"/>
    <dgm:cxn modelId="{523D7DFC-9B41-4680-8511-95876C4702C2}" type="presParOf" srcId="{FF1FC6FB-AB4B-420B-9DFE-0117872B9C3D}" destId="{B0689C6D-E8E1-4EC7-87F4-1D4561B3E601}" srcOrd="14" destOrd="0" presId="urn:microsoft.com/office/officeart/2005/8/layout/list1"/>
    <dgm:cxn modelId="{B89F0BDB-86FE-4FC8-8237-DF45D8DCADDB}" type="presParOf" srcId="{FF1FC6FB-AB4B-420B-9DFE-0117872B9C3D}" destId="{CD96B576-4837-44FC-A8EA-B42E4649337E}" srcOrd="15" destOrd="0" presId="urn:microsoft.com/office/officeart/2005/8/layout/list1"/>
    <dgm:cxn modelId="{1302AC1D-1F89-4708-9524-EBD2FAA8755B}" type="presParOf" srcId="{FF1FC6FB-AB4B-420B-9DFE-0117872B9C3D}" destId="{26FAB062-CA08-4CD6-9B31-119529ECC5AD}" srcOrd="16" destOrd="0" presId="urn:microsoft.com/office/officeart/2005/8/layout/list1"/>
    <dgm:cxn modelId="{B94B624F-3052-423D-8552-3AA535385BAA}" type="presParOf" srcId="{26FAB062-CA08-4CD6-9B31-119529ECC5AD}" destId="{010CD386-CED5-4B50-8576-48547EB45E86}" srcOrd="0" destOrd="0" presId="urn:microsoft.com/office/officeart/2005/8/layout/list1"/>
    <dgm:cxn modelId="{0E3576D5-ACBB-4707-8881-D6F7A763AC3C}" type="presParOf" srcId="{26FAB062-CA08-4CD6-9B31-119529ECC5AD}" destId="{6B1149F0-A708-4C3D-A7BC-70628604E79C}" srcOrd="1" destOrd="0" presId="urn:microsoft.com/office/officeart/2005/8/layout/list1"/>
    <dgm:cxn modelId="{741E7AEA-D1E6-4187-A1B6-F94083355BF8}" type="presParOf" srcId="{FF1FC6FB-AB4B-420B-9DFE-0117872B9C3D}" destId="{41CF128D-AED2-48BE-8E5C-19EE30A927FC}" srcOrd="17" destOrd="0" presId="urn:microsoft.com/office/officeart/2005/8/layout/list1"/>
    <dgm:cxn modelId="{C313734B-E526-438E-AC7C-229A65DC6391}" type="presParOf" srcId="{FF1FC6FB-AB4B-420B-9DFE-0117872B9C3D}" destId="{C2FCF08C-153B-408C-8C38-6A071F2905A8}" srcOrd="18" destOrd="0" presId="urn:microsoft.com/office/officeart/2005/8/layout/list1"/>
    <dgm:cxn modelId="{07D27789-1826-426B-9CF6-672C4FDF86E4}" type="presParOf" srcId="{FF1FC6FB-AB4B-420B-9DFE-0117872B9C3D}" destId="{A2BABE8A-84DB-4296-9264-29666687A495}" srcOrd="19" destOrd="0" presId="urn:microsoft.com/office/officeart/2005/8/layout/list1"/>
    <dgm:cxn modelId="{97F3BF9D-26C5-4FCB-9DBC-B829A8B53BA9}" type="presParOf" srcId="{FF1FC6FB-AB4B-420B-9DFE-0117872B9C3D}" destId="{20693964-AB9C-4E59-B899-3CE281DAD85F}" srcOrd="20" destOrd="0" presId="urn:microsoft.com/office/officeart/2005/8/layout/list1"/>
    <dgm:cxn modelId="{DE106707-7185-452C-9966-1FBB52AE8E8C}" type="presParOf" srcId="{20693964-AB9C-4E59-B899-3CE281DAD85F}" destId="{4C5C4D54-A14C-40A1-9427-0AC680BF5B29}" srcOrd="0" destOrd="0" presId="urn:microsoft.com/office/officeart/2005/8/layout/list1"/>
    <dgm:cxn modelId="{085C313E-15A7-4BE0-B4AE-0DF30D279AFA}" type="presParOf" srcId="{20693964-AB9C-4E59-B899-3CE281DAD85F}" destId="{3141EB42-00B7-46EA-9CF3-9D170AC0DBC6}" srcOrd="1" destOrd="0" presId="urn:microsoft.com/office/officeart/2005/8/layout/list1"/>
    <dgm:cxn modelId="{6C873A48-75CC-463B-823F-2D32C6B689B2}" type="presParOf" srcId="{FF1FC6FB-AB4B-420B-9DFE-0117872B9C3D}" destId="{EB09578E-EF67-4E65-BB03-E82C0E1142E1}" srcOrd="21" destOrd="0" presId="urn:microsoft.com/office/officeart/2005/8/layout/list1"/>
    <dgm:cxn modelId="{FD39CA2B-F56F-41A0-894C-0E2925FD094E}" type="presParOf" srcId="{FF1FC6FB-AB4B-420B-9DFE-0117872B9C3D}" destId="{8C14CC90-3974-4AE0-BE1A-F8382747C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4FCE-4935-480A-9357-A92F8A51C565}">
      <dsp:nvSpPr>
        <dsp:cNvPr id="0" name=""/>
        <dsp:cNvSpPr/>
      </dsp:nvSpPr>
      <dsp:spPr>
        <a:xfrm>
          <a:off x="0" y="28077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Unified view of usage across Office 365 services</a:t>
          </a:r>
          <a:endParaRPr lang="en-US" sz="1100" kern="1200" dirty="0"/>
        </a:p>
        <a:p>
          <a:pPr marL="57150" lvl="1" indent="-57150" algn="l" defTabSz="488950">
            <a:lnSpc>
              <a:spcPct val="90000"/>
            </a:lnSpc>
            <a:spcBef>
              <a:spcPct val="0"/>
            </a:spcBef>
            <a:spcAft>
              <a:spcPct val="15000"/>
            </a:spcAft>
            <a:buChar char="••"/>
          </a:pPr>
          <a:r>
            <a:rPr lang="en-US" sz="1100" kern="1200" dirty="0" smtClean="0"/>
            <a:t>Cons: Yammer Admins aren’t always Office 365 Admins so may not have access to these dashboards</a:t>
          </a:r>
          <a:endParaRPr lang="en-US" sz="1100" kern="1200" dirty="0"/>
        </a:p>
      </dsp:txBody>
      <dsp:txXfrm>
        <a:off x="0" y="280773"/>
        <a:ext cx="11806499" cy="675674"/>
      </dsp:txXfrm>
    </dsp:sp>
    <dsp:sp modelId="{69155C45-E673-456D-AD4F-7652D12F2C82}">
      <dsp:nvSpPr>
        <dsp:cNvPr id="0" name=""/>
        <dsp:cNvSpPr/>
      </dsp:nvSpPr>
      <dsp:spPr>
        <a:xfrm>
          <a:off x="590324" y="11841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1: Office 365 Admin Console</a:t>
          </a:r>
          <a:endParaRPr lang="en-US" sz="1100" kern="1200" dirty="0"/>
        </a:p>
      </dsp:txBody>
      <dsp:txXfrm>
        <a:off x="606176" y="134265"/>
        <a:ext cx="8232845" cy="293016"/>
      </dsp:txXfrm>
    </dsp:sp>
    <dsp:sp modelId="{226ADF9A-15DD-4AC6-8238-D515D3A9B022}">
      <dsp:nvSpPr>
        <dsp:cNvPr id="0" name=""/>
        <dsp:cNvSpPr/>
      </dsp:nvSpPr>
      <dsp:spPr>
        <a:xfrm>
          <a:off x="0" y="117820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Ability to get granular with data</a:t>
          </a:r>
          <a:endParaRPr lang="en-US" sz="1100" kern="1200" dirty="0"/>
        </a:p>
        <a:p>
          <a:pPr marL="57150" lvl="1" indent="-57150" algn="l" defTabSz="488950">
            <a:lnSpc>
              <a:spcPct val="90000"/>
            </a:lnSpc>
            <a:spcBef>
              <a:spcPct val="0"/>
            </a:spcBef>
            <a:spcAft>
              <a:spcPct val="15000"/>
            </a:spcAft>
            <a:buChar char="••"/>
          </a:pPr>
          <a:r>
            <a:rPr lang="en-US" sz="1100" kern="1200" dirty="0" smtClean="0"/>
            <a:t>Cons: Need to use Pivot Tables or other BI software, No Access to Likes, Shares, File Views, etc. </a:t>
          </a:r>
          <a:endParaRPr lang="en-US" sz="1100" kern="1200" dirty="0"/>
        </a:p>
      </dsp:txBody>
      <dsp:txXfrm>
        <a:off x="0" y="1178208"/>
        <a:ext cx="11806499" cy="675674"/>
      </dsp:txXfrm>
    </dsp:sp>
    <dsp:sp modelId="{A797A85D-1A9A-4190-94C4-0BDB88C63105}">
      <dsp:nvSpPr>
        <dsp:cNvPr id="0" name=""/>
        <dsp:cNvSpPr/>
      </dsp:nvSpPr>
      <dsp:spPr>
        <a:xfrm>
          <a:off x="590324" y="101584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2: Data Export</a:t>
          </a:r>
          <a:endParaRPr lang="en-US" sz="1100" kern="1200" dirty="0"/>
        </a:p>
      </dsp:txBody>
      <dsp:txXfrm>
        <a:off x="606176" y="1031700"/>
        <a:ext cx="8232845" cy="293016"/>
      </dsp:txXfrm>
    </dsp:sp>
    <dsp:sp modelId="{6B77BAF4-BE99-42B1-B127-745030FB3913}">
      <dsp:nvSpPr>
        <dsp:cNvPr id="0" name=""/>
        <dsp:cNvSpPr/>
      </dsp:nvSpPr>
      <dsp:spPr>
        <a:xfrm>
          <a:off x="0" y="207564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Low Touch for Customer, Free</a:t>
          </a:r>
          <a:endParaRPr lang="en-US" sz="1100" kern="1200" dirty="0"/>
        </a:p>
        <a:p>
          <a:pPr marL="57150" lvl="1" indent="-57150" algn="l" defTabSz="488950">
            <a:lnSpc>
              <a:spcPct val="90000"/>
            </a:lnSpc>
            <a:spcBef>
              <a:spcPct val="0"/>
            </a:spcBef>
            <a:spcAft>
              <a:spcPct val="15000"/>
            </a:spcAft>
            <a:buChar char="••"/>
          </a:pPr>
          <a:r>
            <a:rPr lang="en-US" sz="1100" kern="1200" dirty="0" smtClean="0"/>
            <a:t>Cons: No Access to Likes, Shares, File Views, etc.</a:t>
          </a:r>
          <a:endParaRPr lang="en-US" sz="1100" kern="1200" dirty="0"/>
        </a:p>
      </dsp:txBody>
      <dsp:txXfrm>
        <a:off x="0" y="2075643"/>
        <a:ext cx="11806499" cy="675674"/>
      </dsp:txXfrm>
    </dsp:sp>
    <dsp:sp modelId="{E905A9A9-1C6E-4D9D-8CFF-4C1D42976B0B}">
      <dsp:nvSpPr>
        <dsp:cNvPr id="0" name=""/>
        <dsp:cNvSpPr/>
      </dsp:nvSpPr>
      <dsp:spPr>
        <a:xfrm>
          <a:off x="590324" y="191328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3: Codename: </a:t>
          </a:r>
          <a:r>
            <a:rPr lang="en-US" sz="1100" kern="1200" dirty="0" err="1" smtClean="0"/>
            <a:t>Tosilog</a:t>
          </a:r>
          <a:r>
            <a:rPr lang="en-US" sz="1100" kern="1200" dirty="0" smtClean="0"/>
            <a:t> (Yammer + Power BI)</a:t>
          </a:r>
          <a:endParaRPr lang="en-US" sz="1100" kern="1200" dirty="0"/>
        </a:p>
      </dsp:txBody>
      <dsp:txXfrm>
        <a:off x="606176" y="1929135"/>
        <a:ext cx="8232845" cy="293016"/>
      </dsp:txXfrm>
    </dsp:sp>
    <dsp:sp modelId="{B0689C6D-E8E1-4EC7-87F4-1D4561B3E601}">
      <dsp:nvSpPr>
        <dsp:cNvPr id="0" name=""/>
        <dsp:cNvSpPr/>
      </dsp:nvSpPr>
      <dsp:spPr>
        <a:xfrm>
          <a:off x="0" y="297307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Snapshot of data at a given time, Data needs to be shared outside of network.</a:t>
          </a:r>
          <a:endParaRPr lang="en-US" sz="1100" kern="1200" dirty="0"/>
        </a:p>
      </dsp:txBody>
      <dsp:txXfrm>
        <a:off x="0" y="2973078"/>
        <a:ext cx="11806499" cy="675674"/>
      </dsp:txXfrm>
    </dsp:sp>
    <dsp:sp modelId="{A224B15A-55D5-4459-B796-F36AFF7DEEA4}">
      <dsp:nvSpPr>
        <dsp:cNvPr id="0" name=""/>
        <dsp:cNvSpPr/>
      </dsp:nvSpPr>
      <dsp:spPr>
        <a:xfrm>
          <a:off x="590324" y="281071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4: Advanced Data Export</a:t>
          </a:r>
          <a:endParaRPr lang="en-US" sz="1100" kern="1200" dirty="0"/>
        </a:p>
      </dsp:txBody>
      <dsp:txXfrm>
        <a:off x="606176" y="2826570"/>
        <a:ext cx="8232845" cy="293016"/>
      </dsp:txXfrm>
    </dsp:sp>
    <dsp:sp modelId="{C2FCF08C-153B-408C-8C38-6A071F2905A8}">
      <dsp:nvSpPr>
        <dsp:cNvPr id="0" name=""/>
        <dsp:cNvSpPr/>
      </dsp:nvSpPr>
      <dsp:spPr>
        <a:xfrm>
          <a:off x="0" y="387051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Developer Expertise</a:t>
          </a:r>
          <a:endParaRPr lang="en-US" sz="1100" kern="1200" dirty="0"/>
        </a:p>
      </dsp:txBody>
      <dsp:txXfrm>
        <a:off x="0" y="3870513"/>
        <a:ext cx="11806499" cy="675674"/>
      </dsp:txXfrm>
    </dsp:sp>
    <dsp:sp modelId="{6B1149F0-A708-4C3D-A7BC-70628604E79C}">
      <dsp:nvSpPr>
        <dsp:cNvPr id="0" name=""/>
        <dsp:cNvSpPr/>
      </dsp:nvSpPr>
      <dsp:spPr>
        <a:xfrm>
          <a:off x="590324" y="370815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5: Data Export &amp; REST API</a:t>
          </a:r>
          <a:endParaRPr lang="en-US" sz="1100" kern="1200" dirty="0"/>
        </a:p>
      </dsp:txBody>
      <dsp:txXfrm>
        <a:off x="606176" y="3724005"/>
        <a:ext cx="8232845" cy="293016"/>
      </dsp:txXfrm>
    </dsp:sp>
    <dsp:sp modelId="{8C14CC90-3974-4AE0-BE1A-F8382747CE58}">
      <dsp:nvSpPr>
        <dsp:cNvPr id="0" name=""/>
        <dsp:cNvSpPr/>
      </dsp:nvSpPr>
      <dsp:spPr>
        <a:xfrm>
          <a:off x="0" y="4767949"/>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Partners are able to provide sustainable and reliable analytics solutions</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some additional investment</a:t>
          </a:r>
          <a:endParaRPr lang="en-US" sz="1100" kern="1200" dirty="0"/>
        </a:p>
      </dsp:txBody>
      <dsp:txXfrm>
        <a:off x="0" y="4767949"/>
        <a:ext cx="11806499" cy="675674"/>
      </dsp:txXfrm>
    </dsp:sp>
    <dsp:sp modelId="{3141EB42-00B7-46EA-9CF3-9D170AC0DBC6}">
      <dsp:nvSpPr>
        <dsp:cNvPr id="0" name=""/>
        <dsp:cNvSpPr/>
      </dsp:nvSpPr>
      <dsp:spPr>
        <a:xfrm>
          <a:off x="590324" y="460558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6: 3</a:t>
          </a:r>
          <a:r>
            <a:rPr lang="en-US" sz="1100" kern="1200" baseline="30000" dirty="0" smtClean="0"/>
            <a:t>rd</a:t>
          </a:r>
          <a:r>
            <a:rPr lang="en-US" sz="1100" kern="1200" dirty="0" smtClean="0"/>
            <a:t> Party Applications</a:t>
          </a:r>
          <a:endParaRPr lang="en-US" sz="1100" kern="1200" dirty="0"/>
        </a:p>
      </dsp:txBody>
      <dsp:txXfrm>
        <a:off x="606176" y="4621440"/>
        <a:ext cx="823284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10/7/2015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10/7/2015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SPC2012 – IT Pro</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D67F6FF-BEBC-44EA-BF30-EFC560EE62EB}"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10/7/2015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094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10</a:t>
            </a:fld>
            <a:endParaRPr lang="en-US" dirty="0"/>
          </a:p>
        </p:txBody>
      </p:sp>
    </p:spTree>
    <p:extLst>
      <p:ext uri="{BB962C8B-B14F-4D97-AF65-F5344CB8AC3E}">
        <p14:creationId xmlns:p14="http://schemas.microsoft.com/office/powerpoint/2010/main" val="93480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241994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108119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6245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14</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7700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16</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17</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34456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8251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326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71159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586551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1870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23323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73239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7680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52406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740907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70854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193016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9207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32</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31742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042080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65783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pitchFamily="34" charset="0"/>
              <a:ea typeface="+mn-ea"/>
              <a:cs typeface="+mn-cs"/>
            </a:endParaRP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684538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149925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919230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dirty="0"/>
          </a:p>
        </p:txBody>
      </p:sp>
    </p:spTree>
    <p:extLst>
      <p:ext uri="{BB962C8B-B14F-4D97-AF65-F5344CB8AC3E}">
        <p14:creationId xmlns:p14="http://schemas.microsoft.com/office/powerpoint/2010/main" val="362869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1391822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70637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08262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292717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58148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104580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048553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904297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06522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5</a:t>
            </a:fld>
            <a:endParaRPr lang="en-US"/>
          </a:p>
        </p:txBody>
      </p:sp>
    </p:spTree>
    <p:extLst>
      <p:ext uri="{BB962C8B-B14F-4D97-AF65-F5344CB8AC3E}">
        <p14:creationId xmlns:p14="http://schemas.microsoft.com/office/powerpoint/2010/main" val="119109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00269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230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9692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69016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lvl1pPr algn="r">
              <a:defRPr/>
            </a:lvl1pPr>
          </a:lstStyle>
          <a:p>
            <a:fld id="{EA7C8D44-3667-46F6-9772-CC52308E2A7F}" type="slidenum">
              <a:rPr lang="en-US" smtClean="0"/>
              <a:pPr/>
              <a:t>‹#›</a:t>
            </a:fld>
            <a:endParaRPr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20" y="-2"/>
            <a:ext cx="7697073" cy="69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5862" y="573080"/>
            <a:ext cx="10962498" cy="621530"/>
          </a:xfrm>
        </p:spPr>
        <p:txBody>
          <a:bodyPr anchor="b" anchorCtr="0">
            <a:noAutofit/>
          </a:bodyPr>
          <a:lstStyle>
            <a:lvl1pPr>
              <a:defRPr sz="408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20367" y="6605939"/>
            <a:ext cx="11195742"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p:cNvSpPr/>
          <p:nvPr userDrawn="1"/>
        </p:nvSpPr>
        <p:spPr bwMode="gray">
          <a:xfrm>
            <a:off x="0" y="1241256"/>
            <a:ext cx="11816109"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 Placeholder 4"/>
          <p:cNvSpPr>
            <a:spLocks noGrp="1"/>
          </p:cNvSpPr>
          <p:nvPr>
            <p:ph type="body" sz="quarter" idx="10"/>
          </p:nvPr>
        </p:nvSpPr>
        <p:spPr>
          <a:xfrm>
            <a:off x="775862" y="1554338"/>
            <a:ext cx="10962499" cy="1961371"/>
          </a:xfrm>
        </p:spPr>
        <p:txBody>
          <a:bodyPr/>
          <a:lstStyle>
            <a:lvl1pPr marL="414487" indent="-414487">
              <a:defRPr sz="2856">
                <a:gradFill>
                  <a:gsLst>
                    <a:gs pos="0">
                      <a:schemeClr val="tx1"/>
                    </a:gs>
                    <a:gs pos="86000">
                      <a:schemeClr val="tx1"/>
                    </a:gs>
                  </a:gsLst>
                  <a:lin ang="5400000" scaled="0"/>
                </a:gradFill>
                <a:latin typeface="+mn-lt"/>
              </a:defRPr>
            </a:lvl1pPr>
            <a:lvl2pPr>
              <a:defRPr sz="2448">
                <a:gradFill>
                  <a:gsLst>
                    <a:gs pos="0">
                      <a:schemeClr val="tx1"/>
                    </a:gs>
                    <a:gs pos="86000">
                      <a:schemeClr val="tx1"/>
                    </a:gs>
                  </a:gsLst>
                  <a:lin ang="5400000" scaled="0"/>
                </a:gradFill>
                <a:latin typeface="+mn-lt"/>
              </a:defRPr>
            </a:lvl2pPr>
            <a:lvl3pPr marL="1228891" indent="-356200">
              <a:defRPr sz="2040">
                <a:gradFill>
                  <a:gsLst>
                    <a:gs pos="0">
                      <a:schemeClr val="tx1"/>
                    </a:gs>
                    <a:gs pos="86000">
                      <a:schemeClr val="tx1"/>
                    </a:gs>
                  </a:gsLst>
                  <a:lin ang="5400000" scaled="0"/>
                </a:gradFill>
                <a:latin typeface="+mn-lt"/>
              </a:defRPr>
            </a:lvl3pPr>
            <a:lvl4pPr marL="1568900" indent="-284960">
              <a:defRPr sz="1836">
                <a:gradFill>
                  <a:gsLst>
                    <a:gs pos="0">
                      <a:schemeClr val="tx1"/>
                    </a:gs>
                    <a:gs pos="86000">
                      <a:schemeClr val="tx1"/>
                    </a:gs>
                  </a:gsLst>
                  <a:lin ang="5400000" scaled="0"/>
                </a:gradFill>
                <a:latin typeface="+mn-lt"/>
              </a:defRPr>
            </a:lvl4pPr>
            <a:lvl5pPr marL="1925100" indent="-288198">
              <a:defRPr sz="1836">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914139"/>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67245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320540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07059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88559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61696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57050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7584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5085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0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969664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46944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74320" y="324063"/>
            <a:ext cx="7919611" cy="1772105"/>
          </a:xfrm>
        </p:spPr>
        <p:txBody>
          <a:bodyPr lIns="146304" tIns="91440" rIns="146304" bIns="91440" anchor="b" anchorCtr="0">
            <a:noAutofit/>
          </a:bodyPr>
          <a:lstStyle>
            <a:lvl1pPr>
              <a:defRPr lang="en-US" sz="5400" b="0" baseline="0">
                <a:solidFill>
                  <a:schemeClr val="tx1"/>
                </a:solidFill>
                <a:latin typeface="Segoe UI" pitchFamily="34" charset="0"/>
                <a:ea typeface="Segoe UI" pitchFamily="34" charset="0"/>
              </a:defRPr>
            </a:lvl1pPr>
          </a:lstStyle>
          <a:p>
            <a:pPr marL="0" lvl="0" defTabSz="932559"/>
            <a:r>
              <a:rPr lang="en-US" dirty="0" smtClean="0"/>
              <a:t>Presentation Title</a:t>
            </a:r>
            <a:br>
              <a:rPr lang="en-US" dirty="0" smtClean="0"/>
            </a:br>
            <a:r>
              <a:rPr lang="en-US" dirty="0" smtClean="0"/>
              <a:t>Subtitle (Set to 40 </a:t>
            </a:r>
            <a:r>
              <a:rPr lang="en-US" dirty="0" err="1" smtClean="0"/>
              <a:t>pt</a:t>
            </a:r>
            <a:r>
              <a:rPr lang="en-US" dirty="0" smtClean="0"/>
              <a:t>)</a:t>
            </a:r>
            <a:endParaRPr lang="en-US" dirty="0"/>
          </a:p>
        </p:txBody>
      </p:sp>
      <p:sp>
        <p:nvSpPr>
          <p:cNvPr id="58" name="Text Placeholder 57"/>
          <p:cNvSpPr>
            <a:spLocks noGrp="1"/>
          </p:cNvSpPr>
          <p:nvPr>
            <p:ph type="body" sz="quarter" idx="11" hasCustomPrompt="1"/>
          </p:nvPr>
        </p:nvSpPr>
        <p:spPr>
          <a:xfrm>
            <a:off x="274638" y="2147982"/>
            <a:ext cx="7924799" cy="1816670"/>
          </a:xfrm>
        </p:spPr>
        <p:txBody>
          <a:bodyPr>
            <a:noAutofit/>
          </a:bodyPr>
          <a:lstStyle>
            <a:lvl1pPr>
              <a:defRPr>
                <a:latin typeface="+mn-lt"/>
              </a:defRPr>
            </a:lvl1pPr>
            <a:lvl2pPr>
              <a:defRPr sz="2000"/>
            </a:lvl2pPr>
            <a:lvl3pPr marL="0" indent="0">
              <a:defRPr sz="2000"/>
            </a:lvl3pPr>
            <a:lvl4pPr marL="0" indent="0">
              <a:defRPr sz="2000"/>
            </a:lvl4pPr>
            <a:lvl5pPr marL="0" indent="0">
              <a:defRPr sz="2000"/>
            </a:lvl5pPr>
          </a:lstStyle>
          <a:p>
            <a:pPr lvl="0"/>
            <a:r>
              <a:rPr lang="en-US" dirty="0" smtClean="0"/>
              <a:t>Author</a:t>
            </a:r>
          </a:p>
          <a:p>
            <a:pPr lvl="1"/>
            <a:r>
              <a:rPr lang="en-US" dirty="0" smtClean="0"/>
              <a:t>Job Title</a:t>
            </a:r>
          </a:p>
          <a:p>
            <a:pPr lvl="1"/>
            <a:r>
              <a:rPr lang="en-US" dirty="0" smtClean="0"/>
              <a:t>Company</a:t>
            </a:r>
          </a:p>
        </p:txBody>
      </p:sp>
    </p:spTree>
    <p:extLst>
      <p:ext uri="{BB962C8B-B14F-4D97-AF65-F5344CB8AC3E}">
        <p14:creationId xmlns:p14="http://schemas.microsoft.com/office/powerpoint/2010/main" val="127477149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228302"/>
          </a:xfrm>
        </p:spPr>
        <p:txBody>
          <a:bodyPr/>
          <a:lstStyle>
            <a:lvl1pPr marL="0" indent="0">
              <a:buNone/>
              <a:defRPr>
                <a:solidFill>
                  <a:schemeClr val="tx2"/>
                </a:solidFill>
              </a:defRPr>
            </a:lvl1pPr>
            <a:lvl2pPr marL="0" indent="0">
              <a:buFontTx/>
              <a:buNone/>
              <a:defRPr lang="en-US" dirty="0" smtClean="0"/>
            </a:lvl2pPr>
            <a:lvl3pPr marL="228600" indent="0">
              <a:buNone/>
              <a:defRPr lang="en-US" dirty="0" smtClean="0"/>
            </a:lvl3pPr>
            <a:lvl4pPr marL="457200" indent="0">
              <a:buNone/>
              <a:defRPr lang="en-US" dirty="0" smtClean="0"/>
            </a:lvl4pPr>
            <a:lvl5pPr marL="685800" indent="0">
              <a:buNone/>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86413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228302"/>
          </a:xfrm>
        </p:spPr>
        <p:txBody>
          <a:bodyPr/>
          <a:lstStyle>
            <a:lvl1pPr marL="0" indent="0">
              <a:buNone/>
              <a:defRPr>
                <a:gradFill>
                  <a:gsLst>
                    <a:gs pos="1250">
                      <a:schemeClr val="tx1"/>
                    </a:gs>
                    <a:gs pos="99000">
                      <a:schemeClr val="tx1"/>
                    </a:gs>
                  </a:gsLst>
                  <a:lin ang="5400000" scaled="0"/>
                </a:gradFill>
              </a:defRPr>
            </a:lvl1pPr>
            <a:lvl2pPr marL="0" indent="0">
              <a:buFontTx/>
              <a:buNone/>
              <a:defRPr lang="en-US" dirty="0" smtClean="0"/>
            </a:lvl2pPr>
            <a:lvl3pPr marL="228600" indent="0">
              <a:buNone/>
              <a:defRPr lang="en-US" dirty="0" smtClean="0"/>
            </a:lvl3pPr>
            <a:lvl4pPr marL="457200" indent="0">
              <a:buNone/>
              <a:defRPr lang="en-US" dirty="0" smtClean="0"/>
            </a:lvl4pPr>
            <a:lvl5pPr marL="685800" indent="0">
              <a:buNone/>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68682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739235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0" indent="0">
              <a:spcBef>
                <a:spcPts val="1224"/>
              </a:spcBef>
              <a:buClr>
                <a:schemeClr val="tx1"/>
              </a:buClr>
              <a:buFont typeface="Wingdings" pitchFamily="2" charset="2"/>
              <a:buNone/>
              <a:defRPr sz="3600"/>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0" indent="0">
              <a:spcBef>
                <a:spcPts val="1224"/>
              </a:spcBef>
              <a:buClr>
                <a:schemeClr val="tx1"/>
              </a:buClr>
              <a:buFont typeface="Wingdings" pitchFamily="2" charset="2"/>
              <a:buNone/>
              <a:defRPr sz="3600"/>
            </a:lvl1pPr>
            <a:lvl2pPr marL="0" indent="0">
              <a:buNone/>
              <a:defRPr lang="en-US" dirty="0" smtClean="0"/>
            </a:lvl2pPr>
            <a:lvl3pPr marL="231775" indent="0">
              <a:buNone/>
              <a:tabLst/>
              <a:defRPr lang="en-US" dirty="0" smtClean="0"/>
            </a:lvl3pPr>
            <a:lvl4pPr marL="460375" indent="0">
              <a:buNone/>
              <a:defRPr lang="en-US" dirty="0" smtClean="0"/>
            </a:lvl4pPr>
            <a:lvl5pPr marL="68580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11984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22598697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 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116425931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5455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14884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07906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p:nvPr>
        </p:nvSpPr>
        <p:spPr>
          <a:xfrm>
            <a:off x="274639" y="5257800"/>
            <a:ext cx="11889564" cy="917575"/>
          </a:xfrm>
        </p:spPr>
        <p:txBody>
          <a:bodyPr lIns="182880" tIns="146304" rIns="182880" bIns="146304"/>
          <a:lstStyle>
            <a:lvl1pPr>
              <a:defRPr sz="80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8003728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plit - Title Left">
    <p:spTree>
      <p:nvGrpSpPr>
        <p:cNvPr id="1" name=""/>
        <p:cNvGrpSpPr/>
        <p:nvPr/>
      </p:nvGrpSpPr>
      <p:grpSpPr>
        <a:xfrm>
          <a:off x="0" y="0"/>
          <a:ext cx="0" cy="0"/>
          <a:chOff x="0" y="0"/>
          <a:chExt cx="0" cy="0"/>
        </a:xfrm>
      </p:grpSpPr>
      <p:sp>
        <p:nvSpPr>
          <p:cNvPr id="4" name="Rectangle 3"/>
          <p:cNvSpPr/>
          <p:nvPr userDrawn="1"/>
        </p:nvSpPr>
        <p:spPr bwMode="auto">
          <a:xfrm>
            <a:off x="0" y="0"/>
            <a:ext cx="62182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8" y="914399"/>
            <a:ext cx="5486400" cy="4572000"/>
          </a:xfrm>
          <a:noFill/>
        </p:spPr>
        <p:txBody>
          <a:bodyPr lIns="182880" tIns="146304" rIns="182880" bIns="146304" anchor="ctr" anchorCtr="0">
            <a:noAutofit/>
          </a:bodyPr>
          <a:lstStyle>
            <a:lvl1pPr>
              <a:defRPr sz="8800" spc="-100" baseline="0">
                <a:solidFill>
                  <a:schemeClr val="bg1"/>
                </a:solidFill>
                <a:latin typeface="+mn-lt"/>
              </a:defRPr>
            </a:lvl1pPr>
          </a:lstStyle>
          <a:p>
            <a:r>
              <a:rPr lang="en-US" dirty="0" smtClean="0"/>
              <a:t>Title</a:t>
            </a:r>
            <a:endParaRPr lang="en-US" dirty="0"/>
          </a:p>
        </p:txBody>
      </p:sp>
      <p:sp>
        <p:nvSpPr>
          <p:cNvPr id="6" name="Text Placeholder 5"/>
          <p:cNvSpPr>
            <a:spLocks noGrp="1"/>
          </p:cNvSpPr>
          <p:nvPr>
            <p:ph type="body" sz="quarter" idx="10"/>
          </p:nvPr>
        </p:nvSpPr>
        <p:spPr>
          <a:xfrm>
            <a:off x="6400800" y="914400"/>
            <a:ext cx="5486400" cy="5486400"/>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9288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plit - Title Right">
    <p:spTree>
      <p:nvGrpSpPr>
        <p:cNvPr id="1" name=""/>
        <p:cNvGrpSpPr/>
        <p:nvPr/>
      </p:nvGrpSpPr>
      <p:grpSpPr>
        <a:xfrm>
          <a:off x="0" y="0"/>
          <a:ext cx="0" cy="0"/>
          <a:chOff x="0" y="0"/>
          <a:chExt cx="0" cy="0"/>
        </a:xfrm>
      </p:grpSpPr>
      <p:sp>
        <p:nvSpPr>
          <p:cNvPr id="3" name="Rectangle 2"/>
          <p:cNvSpPr/>
          <p:nvPr userDrawn="1"/>
        </p:nvSpPr>
        <p:spPr bwMode="auto">
          <a:xfrm>
            <a:off x="6218237" y="0"/>
            <a:ext cx="62182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6400800" y="914399"/>
            <a:ext cx="5486400" cy="4572000"/>
          </a:xfrm>
          <a:noFill/>
        </p:spPr>
        <p:txBody>
          <a:bodyPr lIns="182880" tIns="146304" rIns="182880" bIns="146304" anchor="ctr" anchorCtr="0">
            <a:noAutofit/>
          </a:bodyPr>
          <a:lstStyle>
            <a:lvl1pPr algn="r">
              <a:defRPr sz="8800" spc="-100" baseline="0">
                <a:solidFill>
                  <a:schemeClr val="bg1"/>
                </a:solidFill>
                <a:latin typeface="+mn-lt"/>
              </a:defRPr>
            </a:lvl1pPr>
          </a:lstStyle>
          <a:p>
            <a:r>
              <a:rPr lang="en-US" dirty="0" smtClean="0"/>
              <a:t>Title</a:t>
            </a:r>
            <a:endParaRPr lang="en-US" dirty="0"/>
          </a:p>
        </p:txBody>
      </p:sp>
      <p:sp>
        <p:nvSpPr>
          <p:cNvPr id="6" name="Text Placeholder 5"/>
          <p:cNvSpPr>
            <a:spLocks noGrp="1"/>
          </p:cNvSpPr>
          <p:nvPr>
            <p:ph type="body" sz="quarter" idx="10"/>
          </p:nvPr>
        </p:nvSpPr>
        <p:spPr>
          <a:xfrm>
            <a:off x="274320" y="914400"/>
            <a:ext cx="5486400" cy="5486400"/>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01779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5" name="Rectangle 4"/>
          <p:cNvSpPr/>
          <p:nvPr userDrawn="1"/>
        </p:nvSpPr>
        <p:spPr bwMode="auto">
          <a:xfrm>
            <a:off x="0" y="2582861"/>
            <a:ext cx="124364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31838" y="3040062"/>
            <a:ext cx="10972800" cy="877163"/>
          </a:xfrm>
        </p:spPr>
        <p:txBody>
          <a:bodyPr/>
          <a:lstStyle>
            <a:lvl1pPr algn="ctr">
              <a:defRPr sz="6000">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139591747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Rectangle 4"/>
          <p:cNvSpPr/>
          <p:nvPr userDrawn="1"/>
        </p:nvSpPr>
        <p:spPr bwMode="auto">
          <a:xfrm>
            <a:off x="0" y="-7939"/>
            <a:ext cx="124364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31838" y="449262"/>
            <a:ext cx="10972800" cy="877163"/>
          </a:xfrm>
        </p:spPr>
        <p:txBody>
          <a:bodyPr/>
          <a:lstStyle>
            <a:lvl1pPr algn="ctr">
              <a:defRPr sz="6000">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83451092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Bottom">
    <p:spTree>
      <p:nvGrpSpPr>
        <p:cNvPr id="1" name=""/>
        <p:cNvGrpSpPr/>
        <p:nvPr/>
      </p:nvGrpSpPr>
      <p:grpSpPr>
        <a:xfrm>
          <a:off x="0" y="0"/>
          <a:ext cx="0" cy="0"/>
          <a:chOff x="0" y="0"/>
          <a:chExt cx="0" cy="0"/>
        </a:xfrm>
      </p:grpSpPr>
      <p:sp>
        <p:nvSpPr>
          <p:cNvPr id="5" name="Rectangle 4"/>
          <p:cNvSpPr/>
          <p:nvPr userDrawn="1"/>
        </p:nvSpPr>
        <p:spPr bwMode="auto">
          <a:xfrm>
            <a:off x="0" y="5165724"/>
            <a:ext cx="124364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31838" y="5622925"/>
            <a:ext cx="10972800" cy="877163"/>
          </a:xfrm>
        </p:spPr>
        <p:txBody>
          <a:bodyPr/>
          <a:lstStyle>
            <a:lvl1pPr algn="ctr">
              <a:defRPr sz="60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755167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883593"/>
          </a:xfrm>
        </p:spPr>
        <p:txBody>
          <a:bodyPr/>
          <a:lstStyle>
            <a:lvl1pPr marL="0"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768364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align Guides">
    <p:spTree>
      <p:nvGrpSpPr>
        <p:cNvPr id="1" name=""/>
        <p:cNvGrpSpPr/>
        <p:nvPr/>
      </p:nvGrpSpPr>
      <p:grpSpPr>
        <a:xfrm>
          <a:off x="0" y="0"/>
          <a:ext cx="0" cy="0"/>
          <a:chOff x="0" y="0"/>
          <a:chExt cx="0" cy="0"/>
        </a:xfrm>
      </p:grpSpPr>
      <p:pic>
        <p:nvPicPr>
          <p:cNvPr id="2" name="13 column x 9 row grid with .3&quot; border for 16:9 _FIN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435840" cy="6995160"/>
          </a:xfrm>
          <a:prstGeom prst="rect">
            <a:avLst/>
          </a:prstGeom>
        </p:spPr>
      </p:pic>
    </p:spTree>
    <p:extLst>
      <p:ext uri="{BB962C8B-B14F-4D97-AF65-F5344CB8AC3E}">
        <p14:creationId xmlns:p14="http://schemas.microsoft.com/office/powerpoint/2010/main" val="42255779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287537268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212089441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206878821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 id="2147484244"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6917234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7" y="315686"/>
            <a:ext cx="11887201" cy="877163"/>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544871"/>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000" b="0" kern="1200" cap="none" spc="-102"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2pPr>
      <a:lvl3pPr marL="22542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6355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89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17">
          <p15:clr>
            <a:srgbClr val="F26B43"/>
          </p15:clr>
        </p15:guide>
        <p15:guide id="2" pos="7661">
          <p15:clr>
            <a:srgbClr val="F26B43"/>
          </p15:clr>
        </p15:guide>
        <p15:guide id="3" pos="7085">
          <p15:clr>
            <a:srgbClr val="F26B43"/>
          </p15:clr>
        </p15:guide>
        <p15:guide id="4" pos="6509">
          <p15:clr>
            <a:srgbClr val="F26B43"/>
          </p15:clr>
        </p15:guide>
        <p15:guide id="5" pos="5933">
          <p15:clr>
            <a:srgbClr val="F26B43"/>
          </p15:clr>
        </p15:guide>
        <p15:guide id="6" pos="5357">
          <p15:clr>
            <a:srgbClr val="F26B43"/>
          </p15:clr>
        </p15:guide>
        <p15:guide id="7" pos="4781">
          <p15:clr>
            <a:srgbClr val="F26B43"/>
          </p15:clr>
        </p15:guide>
        <p15:guide id="8" pos="4205">
          <p15:clr>
            <a:srgbClr val="F26B43"/>
          </p15:clr>
        </p15:guide>
        <p15:guide id="9" pos="173">
          <p15:clr>
            <a:srgbClr val="F26B43"/>
          </p15:clr>
        </p15:guide>
        <p15:guide id="10" pos="749">
          <p15:clr>
            <a:srgbClr val="F26B43"/>
          </p15:clr>
        </p15:guide>
        <p15:guide id="11" pos="1325">
          <p15:clr>
            <a:srgbClr val="F26B43"/>
          </p15:clr>
        </p15:guide>
        <p15:guide id="12" pos="1901">
          <p15:clr>
            <a:srgbClr val="F26B43"/>
          </p15:clr>
        </p15:guide>
        <p15:guide id="13" pos="2477">
          <p15:clr>
            <a:srgbClr val="F26B43"/>
          </p15:clr>
        </p15:guide>
        <p15:guide id="14" pos="3053">
          <p15:clr>
            <a:srgbClr val="F26B43"/>
          </p15:clr>
        </p15:guide>
        <p15:guide id="15" pos="3629">
          <p15:clr>
            <a:srgbClr val="F26B43"/>
          </p15:clr>
        </p15:guide>
        <p15:guide id="16" orient="horz" pos="2203">
          <p15:clr>
            <a:srgbClr val="F26B43"/>
          </p15:clr>
        </p15:guide>
        <p15:guide id="17" orient="horz" pos="187">
          <p15:clr>
            <a:srgbClr val="F26B43"/>
          </p15:clr>
        </p15:guide>
        <p15:guide id="18" orient="horz" pos="763">
          <p15:clr>
            <a:srgbClr val="F26B43"/>
          </p15:clr>
        </p15:guide>
        <p15:guide id="19" orient="horz" pos="1339">
          <p15:clr>
            <a:srgbClr val="F26B43"/>
          </p15:clr>
        </p15:guide>
        <p15:guide id="20" orient="horz" pos="1915">
          <p15:clr>
            <a:srgbClr val="F26B43"/>
          </p15:clr>
        </p15:guide>
        <p15:guide id="21" orient="horz" pos="4219">
          <p15:clr>
            <a:srgbClr val="F26B43"/>
          </p15:clr>
        </p15:guide>
        <p15:guide id="22" orient="horz" pos="3643">
          <p15:clr>
            <a:srgbClr val="F26B43"/>
          </p15:clr>
        </p15:guide>
        <p15:guide id="23" orient="horz" pos="3067">
          <p15:clr>
            <a:srgbClr val="F26B43"/>
          </p15:clr>
        </p15:guide>
        <p15:guide id="24" orient="horz" pos="24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33.PNG"/><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35.png"/><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image" Target="../media/image13.jpeg"/><Relationship Id="rId7" Type="http://schemas.microsoft.com/office/2007/relationships/hdphoto" Target="../media/hdphoto1.wdp"/><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jpe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61.png"/><Relationship Id="rId5" Type="http://schemas.microsoft.com/office/2007/relationships/hdphoto" Target="../media/hdphoto3.wdp"/><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1.png"/><Relationship Id="rId5" Type="http://schemas.microsoft.com/office/2007/relationships/hdphoto" Target="../media/hdphoto3.wdp"/><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channel9.msdn.com/Events/Ignite/2015/BRK211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dupress.com/articles/data-driven-storytelling/" TargetMode="External"/><Relationship Id="rId13" Type="http://schemas.openxmlformats.org/officeDocument/2006/relationships/hyperlink" Target="http://sloanreview.mit.edu/projects/moving-beyond-marketing/" TargetMode="External"/><Relationship Id="rId3" Type="http://schemas.openxmlformats.org/officeDocument/2006/relationships/hyperlink" Target="http://success.office.com/" TargetMode="External"/><Relationship Id="rId7" Type="http://schemas.openxmlformats.org/officeDocument/2006/relationships/hyperlink" Target="http://www.mckinsey.com/insights/organization/building_the_social_enterprise" TargetMode="External"/><Relationship Id="rId12" Type="http://schemas.openxmlformats.org/officeDocument/2006/relationships/hyperlink" Target="http://sloanreview.mit.edu/article/finding-the-value-in-social-business"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www.zdnet.com/article/the-growing-evidence-for-social-business-maturity/" TargetMode="External"/><Relationship Id="rId11" Type="http://schemas.openxmlformats.org/officeDocument/2006/relationships/hyperlink" Target="http://www.digitalworkplacegroup.com/resources/download-reports/successful-social-intranets/" TargetMode="External"/><Relationship Id="rId5" Type="http://schemas.openxmlformats.org/officeDocument/2006/relationships/hyperlink" Target="http://www.improveit.how/" TargetMode="External"/><Relationship Id="rId15" Type="http://schemas.openxmlformats.org/officeDocument/2006/relationships/hyperlink" Target="http://www.intranetfocus.com/archives/2294" TargetMode="External"/><Relationship Id="rId10" Type="http://schemas.openxmlformats.org/officeDocument/2006/relationships/hyperlink" Target="https://about.yammer.com/success/wp-content/uploads/sites/13/Yammer-for-Executives-Pitch-Deck2.pptx" TargetMode="External"/><Relationship Id="rId4" Type="http://schemas.openxmlformats.org/officeDocument/2006/relationships/hyperlink" Target="https://channel9.msdn.com/Events/Ignite/2015/BRK2119" TargetMode="External"/><Relationship Id="rId9" Type="http://schemas.openxmlformats.org/officeDocument/2006/relationships/hyperlink" Target="https://www.yammer.com/itpronetwork/#/groups/3944618/files" TargetMode="External"/><Relationship Id="rId14" Type="http://schemas.openxmlformats.org/officeDocument/2006/relationships/hyperlink" Target="http://dupress.com/articles/metrics-that-matter/"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913714" y="3634962"/>
            <a:ext cx="469150" cy="469150"/>
          </a:xfrm>
          <a:prstGeom prst="rect">
            <a:avLst/>
          </a:prstGeom>
          <a:noFill/>
          <a:ln>
            <a:noFill/>
          </a:ln>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965"/>
            <a:ext cx="12436475" cy="3352800"/>
          </a:xfrm>
          <a:prstGeom prst="rect">
            <a:avLst/>
          </a:prstGeom>
        </p:spPr>
      </p:pic>
      <p:grpSp>
        <p:nvGrpSpPr>
          <p:cNvPr id="27" name="Group 26"/>
          <p:cNvGrpSpPr/>
          <p:nvPr/>
        </p:nvGrpSpPr>
        <p:grpSpPr>
          <a:xfrm>
            <a:off x="9418637" y="5317371"/>
            <a:ext cx="3017838" cy="478659"/>
            <a:chOff x="0" y="5312460"/>
            <a:chExt cx="3017838" cy="478659"/>
          </a:xfrm>
        </p:grpSpPr>
        <p:sp>
          <p:nvSpPr>
            <p:cNvPr id="28" name="Rectangle 27"/>
            <p:cNvSpPr/>
            <p:nvPr userDrawn="1"/>
          </p:nvSpPr>
          <p:spPr bwMode="auto">
            <a:xfrm>
              <a:off x="0" y="5329991"/>
              <a:ext cx="3017838" cy="461128"/>
            </a:xfrm>
            <a:prstGeom prst="rect">
              <a:avLst/>
            </a:prstGeom>
            <a:solidFill>
              <a:srgbClr val="5D5D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515938"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Tweet this talk</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2400" y="5312460"/>
              <a:ext cx="469150" cy="469150"/>
            </a:xfrm>
            <a:prstGeom prst="rect">
              <a:avLst/>
            </a:prstGeom>
            <a:noFill/>
            <a:ln>
              <a:noFill/>
            </a:ln>
          </p:spPr>
        </p:pic>
      </p:grpSp>
      <p:sp>
        <p:nvSpPr>
          <p:cNvPr id="30" name="Text Placeholder 55"/>
          <p:cNvSpPr txBox="1">
            <a:spLocks/>
          </p:cNvSpPr>
          <p:nvPr/>
        </p:nvSpPr>
        <p:spPr>
          <a:xfrm>
            <a:off x="10040187" y="5917216"/>
            <a:ext cx="2396288" cy="800219"/>
          </a:xfrm>
          <a:prstGeom prst="rect">
            <a:avLst/>
          </a:prstGeom>
        </p:spPr>
        <p:txBody>
          <a:bodyP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2542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355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89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000"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rPr>
              <a:t>#</a:t>
            </a:r>
            <a:r>
              <a:rPr kumimoji="0" lang="en-US" sz="2000" b="0" i="0" u="none" strike="noStrike" kern="1200" cap="none" spc="0" normalizeH="0" baseline="0" noProof="0" dirty="0" err="1" smtClean="0">
                <a:ln>
                  <a:noFill/>
                </a:ln>
                <a:gradFill>
                  <a:gsLst>
                    <a:gs pos="1250">
                      <a:srgbClr val="505050"/>
                    </a:gs>
                    <a:gs pos="100000">
                      <a:srgbClr val="505050"/>
                    </a:gs>
                  </a:gsLst>
                  <a:lin ang="5400000" scaled="0"/>
                </a:gradFill>
                <a:effectLst/>
                <a:uLnTx/>
                <a:uFillTx/>
                <a:latin typeface="Myriad Pro"/>
                <a:ea typeface="+mn-ea"/>
                <a:cs typeface="+mn-cs"/>
              </a:rPr>
              <a:t>UConnect</a:t>
            </a:r>
            <a:endParaRPr kumimoji="0" lang="en-US" sz="2000"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000"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rPr>
              <a:t>@</a:t>
            </a:r>
            <a:r>
              <a:rPr kumimoji="0" lang="en-US" sz="2000" b="0" i="0" u="none" strike="noStrike" kern="1200" cap="none" spc="0" normalizeH="0" baseline="0" noProof="0" dirty="0" err="1" smtClean="0">
                <a:ln>
                  <a:noFill/>
                </a:ln>
                <a:gradFill>
                  <a:gsLst>
                    <a:gs pos="1250">
                      <a:srgbClr val="505050"/>
                    </a:gs>
                    <a:gs pos="100000">
                      <a:srgbClr val="505050"/>
                    </a:gs>
                  </a:gsLst>
                  <a:lin ang="5400000" scaled="0"/>
                </a:gradFill>
                <a:effectLst/>
                <a:uLnTx/>
                <a:uFillTx/>
                <a:latin typeface="Myriad Pro"/>
                <a:ea typeface="+mn-ea"/>
                <a:cs typeface="+mn-cs"/>
              </a:rPr>
              <a:t>susanhanley</a:t>
            </a:r>
            <a:endParaRPr kumimoji="0" lang="en-US" sz="2000"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endParaRPr>
          </a:p>
        </p:txBody>
      </p:sp>
      <p:graphicFrame>
        <p:nvGraphicFramePr>
          <p:cNvPr id="11" name="Table 10"/>
          <p:cNvGraphicFramePr>
            <a:graphicFrameLocks noGrp="1"/>
          </p:cNvGraphicFramePr>
          <p:nvPr>
            <p:extLst/>
          </p:nvPr>
        </p:nvGraphicFramePr>
        <p:xfrm>
          <a:off x="238122" y="5508920"/>
          <a:ext cx="7696200" cy="1389316"/>
        </p:xfrm>
        <a:graphic>
          <a:graphicData uri="http://schemas.openxmlformats.org/drawingml/2006/table">
            <a:tbl>
              <a:tblPr/>
              <a:tblGrid>
                <a:gridCol w="7696200">
                  <a:extLst>
                    <a:ext uri="{9D8B030D-6E8A-4147-A177-3AD203B41FA5}">
                      <a16:colId xmlns:a16="http://schemas.microsoft.com/office/drawing/2014/main" val="674742074"/>
                    </a:ext>
                  </a:extLst>
                </a:gridCol>
              </a:tblGrid>
              <a:tr h="647700">
                <a:tc>
                  <a:txBody>
                    <a:bodyPr/>
                    <a:lstStyle/>
                    <a:p>
                      <a:r>
                        <a:rPr lang="en-US" sz="3600" dirty="0" smtClean="0">
                          <a:latin typeface="+mj-lt"/>
                        </a:rPr>
                        <a:t>Sue Hanley</a:t>
                      </a:r>
                      <a:endParaRPr lang="en-US" sz="3600" dirty="0">
                        <a:latin typeface="+mj-lt"/>
                      </a:endParaRPr>
                    </a:p>
                  </a:txBody>
                  <a:tcPr marL="115539" marR="115539" marT="57769" marB="577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13064394"/>
                  </a:ext>
                </a:extLst>
              </a:tr>
              <a:tr h="647700">
                <a:tc>
                  <a:txBody>
                    <a:bodyPr/>
                    <a:lstStyle/>
                    <a:p>
                      <a:r>
                        <a:rPr lang="en-US" sz="2000" baseline="0" dirty="0" smtClean="0">
                          <a:latin typeface="+mj-lt"/>
                        </a:rPr>
                        <a:t>sue@susanhanley.com</a:t>
                      </a:r>
                      <a:endParaRPr lang="en-US" sz="2000" baseline="0" dirty="0" smtClean="0">
                        <a:latin typeface="+mj-lt"/>
                      </a:endParaRPr>
                    </a:p>
                    <a:p>
                      <a:r>
                        <a:rPr lang="en-US" sz="2000" baseline="0" dirty="0" smtClean="0">
                          <a:latin typeface="+mj-lt"/>
                        </a:rPr>
                        <a:t>12 October 2015</a:t>
                      </a:r>
                      <a:endParaRPr lang="en-US" sz="2000" baseline="0" dirty="0" smtClean="0">
                        <a:latin typeface="+mj-lt"/>
                      </a:endParaRPr>
                    </a:p>
                  </a:txBody>
                  <a:tcPr marL="115539" marR="115539" marT="57769" marB="577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17102508"/>
                  </a:ext>
                </a:extLst>
              </a:tr>
            </a:tbl>
          </a:graphicData>
        </a:graphic>
      </p:graphicFrame>
      <p:sp>
        <p:nvSpPr>
          <p:cNvPr id="4" name="Title 3"/>
          <p:cNvSpPr>
            <a:spLocks noGrp="1"/>
          </p:cNvSpPr>
          <p:nvPr>
            <p:ph type="ctrTitle"/>
          </p:nvPr>
        </p:nvSpPr>
        <p:spPr>
          <a:xfrm>
            <a:off x="238122" y="3592969"/>
            <a:ext cx="11796013" cy="1772105"/>
          </a:xfrm>
        </p:spPr>
        <p:txBody>
          <a:bodyPr/>
          <a:lstStyle/>
          <a:p>
            <a:r>
              <a:rPr lang="en-US" dirty="0"/>
              <a:t>It’s all About that Case – the business case, that is</a:t>
            </a:r>
            <a:r>
              <a:rPr lang="en-US" dirty="0" smtClean="0"/>
              <a:t>!</a:t>
            </a:r>
            <a:r>
              <a:rPr lang="en-US" sz="4800" dirty="0" smtClean="0"/>
              <a:t/>
            </a:r>
            <a:br>
              <a:rPr lang="en-US" sz="4800" dirty="0" smtClean="0"/>
            </a:br>
            <a:r>
              <a:rPr lang="en-US" sz="2800" dirty="0"/>
              <a:t>Making the case for enterprise social … and selling it to your executives</a:t>
            </a:r>
            <a:endParaRPr lang="en-US" sz="4000" dirty="0"/>
          </a:p>
        </p:txBody>
      </p:sp>
    </p:spTree>
    <p:extLst>
      <p:ext uri="{BB962C8B-B14F-4D97-AF65-F5344CB8AC3E}">
        <p14:creationId xmlns:p14="http://schemas.microsoft.com/office/powerpoint/2010/main" val="3843244890"/>
      </p:ext>
    </p:extLst>
  </p:cSld>
  <p:clrMapOvr>
    <a:masterClrMapping/>
  </p:clrMapOvr>
  <p:transition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10</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1626064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pic>
        <p:nvPicPr>
          <p:cNvPr id="30" name="Picture 2" descr="http://www.teknoscienze.com/Contents/Articoli/Images/2013/AF1_2013/Pioneer_intervieew/logo_pioneer.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8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12</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a:t>
            </a:r>
            <a:r>
              <a:rPr lang="en-US" sz="2856" b="1" dirty="0">
                <a:latin typeface="+mj-lt"/>
              </a:rPr>
              <a:t>safe to ask </a:t>
            </a:r>
            <a:r>
              <a:rPr lang="en-US" sz="2856" dirty="0">
                <a:latin typeface="+mj-lt"/>
              </a:rPr>
              <a:t>questions – but </a:t>
            </a:r>
            <a:r>
              <a:rPr lang="en-US" sz="2856" b="1" dirty="0">
                <a:latin typeface="+mj-lt"/>
              </a:rPr>
              <a:t>admirable</a:t>
            </a:r>
            <a:r>
              <a:rPr lang="en-US" sz="2856" dirty="0">
                <a:latin typeface="+mj-lt"/>
              </a:rPr>
              <a:t>.</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pic>
        <p:nvPicPr>
          <p:cNvPr id="11" name="Picture 2" descr="http://www.teknoscienze.com/Contents/Articoli/Images/2013/AF1_2013/Pioneer_intervieew/logo_pioneer.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2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Studies: Changing the culture by example</a:t>
            </a:r>
            <a:endParaRPr lang="en-US" sz="4800" dirty="0"/>
          </a:p>
        </p:txBody>
      </p:sp>
      <p:graphicFrame>
        <p:nvGraphicFramePr>
          <p:cNvPr id="6" name="Table 5"/>
          <p:cNvGraphicFramePr>
            <a:graphicFrameLocks noGrp="1"/>
          </p:cNvGraphicFramePr>
          <p:nvPr>
            <p:extLst>
              <p:ext uri="{D42A27DB-BD31-4B8C-83A1-F6EECF244321}">
                <p14:modId xmlns:p14="http://schemas.microsoft.com/office/powerpoint/2010/main" val="3268347488"/>
              </p:ext>
            </p:extLst>
          </p:nvPr>
        </p:nvGraphicFramePr>
        <p:xfrm>
          <a:off x="496855" y="1485604"/>
          <a:ext cx="11338436" cy="4114800"/>
        </p:xfrm>
        <a:graphic>
          <a:graphicData uri="http://schemas.openxmlformats.org/drawingml/2006/table">
            <a:tbl>
              <a:tblPr bandRow="1">
                <a:tableStyleId>{7E9639D4-E3E2-4D34-9284-5A2195B3D0D7}</a:tableStyleId>
              </a:tblPr>
              <a:tblGrid>
                <a:gridCol w="3839254">
                  <a:extLst>
                    <a:ext uri="{9D8B030D-6E8A-4147-A177-3AD203B41FA5}">
                      <a16:colId xmlns:a16="http://schemas.microsoft.com/office/drawing/2014/main" val="20000"/>
                    </a:ext>
                  </a:extLst>
                </a:gridCol>
                <a:gridCol w="7499182">
                  <a:extLst>
                    <a:ext uri="{9D8B030D-6E8A-4147-A177-3AD203B41FA5}">
                      <a16:colId xmlns:a16="http://schemas.microsoft.com/office/drawing/2014/main" val="20001"/>
                    </a:ext>
                  </a:extLst>
                </a:gridCol>
              </a:tblGrid>
              <a:tr h="692450">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b="1" dirty="0" smtClean="0"/>
                        <a:t>Community management</a:t>
                      </a:r>
                      <a:r>
                        <a:rPr lang="en-US" b="1" baseline="0" dirty="0" smtClean="0"/>
                        <a:t> has become a formal career path </a:t>
                      </a:r>
                      <a:r>
                        <a:rPr lang="en-US" baseline="0" dirty="0" smtClean="0"/>
                        <a:t>with a 10 week certification process</a:t>
                      </a:r>
                    </a:p>
                    <a:p>
                      <a:pPr marL="285750" indent="-285750">
                        <a:buFont typeface="Arial" panose="020B0604020202020204" pitchFamily="34" charset="0"/>
                        <a:buChar char="•"/>
                      </a:pPr>
                      <a:r>
                        <a:rPr lang="en-US" baseline="0" dirty="0" smtClean="0"/>
                        <a:t>Improvements such as </a:t>
                      </a:r>
                      <a:r>
                        <a:rPr lang="en-US" b="1" baseline="0" dirty="0" smtClean="0"/>
                        <a:t>shrinking some processes from 4 weeks to 6 days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561663">
                <a:tc>
                  <a:txBody>
                    <a:bodyPr/>
                    <a:lstStyle/>
                    <a:p>
                      <a:endParaRPr lang="en-US" dirty="0" smtClean="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Focus on reducing the confusion of which tools for which type</a:t>
                      </a:r>
                      <a:r>
                        <a:rPr lang="en-US" baseline="0" dirty="0" smtClean="0"/>
                        <a:t> of collaboration</a:t>
                      </a:r>
                    </a:p>
                    <a:p>
                      <a:pPr marL="285750" indent="-285750">
                        <a:buFont typeface="Arial" panose="020B0604020202020204" pitchFamily="34" charset="0"/>
                        <a:buChar char="•"/>
                      </a:pPr>
                      <a:r>
                        <a:rPr lang="en-US" b="1" baseline="0" dirty="0" smtClean="0"/>
                        <a:t>Used training program and reverse executive mentoring to shift corporate mindset</a:t>
                      </a:r>
                    </a:p>
                    <a:p>
                      <a:pPr marL="285750" indent="-285750">
                        <a:buFont typeface="Arial" panose="020B0604020202020204" pitchFamily="34" charset="0"/>
                        <a:buChar char="•"/>
                      </a:pPr>
                      <a:r>
                        <a:rPr lang="en-US" baseline="0" dirty="0" smtClean="0"/>
                        <a:t>50% of employees routinely active after 18 months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61663">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“Connections Geniuses” to spur</a:t>
                      </a:r>
                      <a:r>
                        <a:rPr lang="en-US" baseline="0" dirty="0" smtClean="0"/>
                        <a:t> adoption of IBM Connections</a:t>
                      </a:r>
                    </a:p>
                    <a:p>
                      <a:pPr marL="285750" indent="-285750">
                        <a:buFont typeface="Arial" panose="020B0604020202020204" pitchFamily="34" charset="0"/>
                        <a:buChar char="•"/>
                      </a:pPr>
                      <a:r>
                        <a:rPr lang="en-US" b="1" baseline="0" dirty="0" smtClean="0"/>
                        <a:t>Evangelized impact on day-to-day work, making the impact more relevant to individual users</a:t>
                      </a:r>
                      <a:r>
                        <a:rPr lang="en-US" b="0" baseline="30000" dirty="0" smtClean="0"/>
                        <a:t>2</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206" y="1674167"/>
            <a:ext cx="2714625"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988" y="3291022"/>
            <a:ext cx="3448245" cy="689649"/>
          </a:xfrm>
          <a:prstGeom prst="rect">
            <a:avLst/>
          </a:prstGeom>
        </p:spPr>
      </p:pic>
      <p:sp>
        <p:nvSpPr>
          <p:cNvPr id="8" name="Rectangle 7"/>
          <p:cNvSpPr/>
          <p:nvPr/>
        </p:nvSpPr>
        <p:spPr>
          <a:xfrm>
            <a:off x="490972" y="6357285"/>
            <a:ext cx="11734567" cy="523220"/>
          </a:xfrm>
          <a:prstGeom prst="rect">
            <a:avLst/>
          </a:prstGeom>
        </p:spPr>
        <p:txBody>
          <a:bodyPr wrap="square">
            <a:spAutoFit/>
          </a:bodyPr>
          <a:lstStyle/>
          <a:p>
            <a:r>
              <a:rPr lang="en-US" sz="1400" baseline="30000" dirty="0" smtClean="0"/>
              <a:t>1</a:t>
            </a:r>
            <a:r>
              <a:rPr lang="en-US" sz="1400" dirty="0" smtClean="0"/>
              <a:t>Source</a:t>
            </a:r>
            <a:r>
              <a:rPr lang="en-US" sz="1400" dirty="0"/>
              <a:t>: http://www.zdnet.com/article/the-growing-evidence-for-social-business-maturity/</a:t>
            </a:r>
          </a:p>
          <a:p>
            <a:r>
              <a:rPr lang="en-US" sz="1400" baseline="30000" dirty="0" smtClean="0"/>
              <a:t>2</a:t>
            </a:r>
            <a:r>
              <a:rPr lang="en-US" sz="1400" dirty="0" smtClean="0"/>
              <a:t>Source</a:t>
            </a:r>
            <a:r>
              <a:rPr lang="en-US" sz="1400" dirty="0"/>
              <a:t>: http://www.mckinsey.com/insights/organization/building_the_social_enterprise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134" y="4673998"/>
            <a:ext cx="907351" cy="778272"/>
          </a:xfrm>
          <a:prstGeom prst="rect">
            <a:avLst/>
          </a:prstGeom>
        </p:spPr>
      </p:pic>
    </p:spTree>
    <p:extLst>
      <p:ext uri="{BB962C8B-B14F-4D97-AF65-F5344CB8AC3E}">
        <p14:creationId xmlns:p14="http://schemas.microsoft.com/office/powerpoint/2010/main" val="29830684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14</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j-lt"/>
              </a:rPr>
              <a:t>Focus on enabling existing business processes</a:t>
            </a:r>
            <a:endParaRPr lang="en-US" sz="4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914775" y="1577043"/>
            <a:ext cx="10058290"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1. Identify the business problem</a:t>
            </a:r>
            <a:endParaRPr lang="en-US" sz="4400" dirty="0">
              <a:latin typeface="+mj-lt"/>
            </a:endParaRPr>
          </a:p>
        </p:txBody>
      </p:sp>
      <p:sp>
        <p:nvSpPr>
          <p:cNvPr id="8" name="Rectangle 7"/>
          <p:cNvSpPr/>
          <p:nvPr/>
        </p:nvSpPr>
        <p:spPr>
          <a:xfrm>
            <a:off x="906129" y="2765750"/>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2. Understand the stakeholders</a:t>
            </a:r>
            <a:endParaRPr lang="en-US" sz="4400" dirty="0">
              <a:latin typeface="+mj-lt"/>
            </a:endParaRPr>
          </a:p>
        </p:txBody>
      </p:sp>
      <p:sp>
        <p:nvSpPr>
          <p:cNvPr id="10" name="Rectangle 9"/>
          <p:cNvSpPr/>
          <p:nvPr/>
        </p:nvSpPr>
        <p:spPr>
          <a:xfrm>
            <a:off x="886763" y="3868266"/>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3. Identify the measures</a:t>
            </a:r>
            <a:endParaRPr lang="en-US" sz="4400" dirty="0">
              <a:latin typeface="+mj-lt"/>
            </a:endParaRPr>
          </a:p>
        </p:txBody>
      </p:sp>
      <p:sp>
        <p:nvSpPr>
          <p:cNvPr id="11" name="Rectangle 10"/>
          <p:cNvSpPr/>
          <p:nvPr/>
        </p:nvSpPr>
        <p:spPr>
          <a:xfrm>
            <a:off x="888181" y="5026495"/>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4. Present results </a:t>
            </a:r>
            <a:endParaRPr lang="en-US" sz="4400" dirty="0">
              <a:latin typeface="+mj-lt"/>
            </a:endParaRPr>
          </a:p>
        </p:txBody>
      </p:sp>
      <p:sp>
        <p:nvSpPr>
          <p:cNvPr id="3" name="Rectangle 2"/>
          <p:cNvSpPr/>
          <p:nvPr/>
        </p:nvSpPr>
        <p:spPr bwMode="auto">
          <a:xfrm>
            <a:off x="183263" y="299836"/>
            <a:ext cx="8503890" cy="917575"/>
          </a:xfrm>
          <a:prstGeom prst="rect">
            <a:avLst/>
          </a:prstGeom>
          <a:solidFill>
            <a:srgbClr val="FF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1"/>
          <p:cNvSpPr>
            <a:spLocks noGrp="1"/>
          </p:cNvSpPr>
          <p:nvPr>
            <p:ph type="title"/>
          </p:nvPr>
        </p:nvSpPr>
        <p:spPr/>
        <p:txBody>
          <a:bodyPr/>
          <a:lstStyle/>
          <a:p>
            <a:r>
              <a:rPr lang="en-US" dirty="0" smtClean="0">
                <a:solidFill>
                  <a:schemeClr val="tx2"/>
                </a:solidFill>
              </a:rPr>
              <a:t>Your Measurement Roadmap</a:t>
            </a:r>
            <a:endParaRPr lang="en-US" dirty="0">
              <a:solidFill>
                <a:schemeClr val="tx2"/>
              </a:solidFill>
            </a:endParaRPr>
          </a:p>
        </p:txBody>
      </p:sp>
    </p:spTree>
    <p:extLst>
      <p:ext uri="{BB962C8B-B14F-4D97-AF65-F5344CB8AC3E}">
        <p14:creationId xmlns:p14="http://schemas.microsoft.com/office/powerpoint/2010/main" val="398213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8859"/>
            <a:ext cx="12527528" cy="7132242"/>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16</a:t>
            </a:fld>
            <a:endParaRPr lang="en-US" dirty="0"/>
          </a:p>
        </p:txBody>
      </p:sp>
      <p:sp>
        <p:nvSpPr>
          <p:cNvPr id="7" name="Rectangle 6"/>
          <p:cNvSpPr/>
          <p:nvPr/>
        </p:nvSpPr>
        <p:spPr>
          <a:xfrm>
            <a:off x="389466"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a:t>
            </a: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identify the business problem</a:t>
            </a:r>
          </a:p>
        </p:txBody>
      </p:sp>
      <p:sp>
        <p:nvSpPr>
          <p:cNvPr id="8" name="Rectangle 7"/>
          <p:cNvSpPr/>
          <p:nvPr/>
        </p:nvSpPr>
        <p:spPr>
          <a:xfrm>
            <a:off x="6113324"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information informs the decisions in that process?</a:t>
            </a:r>
            <a:endParaRPr lang="en-US" sz="5400" dirty="0">
              <a:latin typeface="+mj-lt"/>
            </a:endParaRPr>
          </a:p>
          <a:p>
            <a:endParaRPr lang="en-US" sz="5400" dirty="0">
              <a:latin typeface="+mj-lt"/>
            </a:endParaRPr>
          </a:p>
        </p:txBody>
      </p:sp>
      <p:sp>
        <p:nvSpPr>
          <p:cNvPr id="10" name="Rectangle 9"/>
          <p:cNvSpPr/>
          <p:nvPr/>
        </p:nvSpPr>
        <p:spPr>
          <a:xfrm>
            <a:off x="6113324" y="1709771"/>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is the impact of improving the velocity, accuracy, or timeliness?</a:t>
            </a:r>
            <a:endParaRPr lang="en-US" sz="5400" dirty="0">
              <a:latin typeface="+mj-lt"/>
            </a:endParaRPr>
          </a:p>
          <a:p>
            <a:endParaRPr lang="en-US" sz="5400" dirty="0">
              <a:latin typeface="+mj-lt"/>
            </a:endParaRP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use cases? Critical </a:t>
            </a:r>
            <a:r>
              <a:rPr lang="en-US" sz="3600" b="1" dirty="0" smtClean="0"/>
              <a:t>moments of engagement</a:t>
            </a:r>
            <a:r>
              <a:rPr lang="en-US" sz="3600" dirty="0" smtClean="0"/>
              <a:t>, processes with </a:t>
            </a:r>
            <a:r>
              <a:rPr lang="en-US" sz="3600" b="1" dirty="0" smtClean="0"/>
              <a:t>bottlenecks</a:t>
            </a:r>
            <a:r>
              <a:rPr lang="en-US" sz="3600" dirty="0" smtClean="0"/>
              <a:t>, processes with lots of </a:t>
            </a:r>
            <a:r>
              <a:rPr lang="en-US" sz="3600" b="1" dirty="0" smtClean="0"/>
              <a:t>exceptions</a:t>
            </a:r>
            <a:endParaRPr lang="en-US" sz="3600" b="1" dirty="0"/>
          </a:p>
        </p:txBody>
      </p:sp>
      <p:grpSp>
        <p:nvGrpSpPr>
          <p:cNvPr id="19" name="Group 18"/>
          <p:cNvGrpSpPr/>
          <p:nvPr/>
        </p:nvGrpSpPr>
        <p:grpSpPr>
          <a:xfrm>
            <a:off x="3192512" y="1577043"/>
            <a:ext cx="2934286" cy="5212022"/>
            <a:chOff x="3192512" y="1851360"/>
            <a:chExt cx="2934286" cy="5212022"/>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Engineer struggling with a </a:t>
              </a:r>
              <a:r>
                <a:rPr lang="en-US" sz="2600" dirty="0" smtClean="0">
                  <a:solidFill>
                    <a:schemeClr val="tx1"/>
                  </a:solidFill>
                </a:rPr>
                <a:t>problem – find answers quickly</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Feedback “crowd-sourcing”</a:t>
              </a:r>
              <a:endParaRPr lang="en-US" sz="2600" dirty="0">
                <a:solidFill>
                  <a:schemeClr val="tx1"/>
                </a:solidFill>
              </a:endParaRPr>
            </a:p>
          </p:txBody>
        </p:sp>
      </p:grpSp>
      <p:grpSp>
        <p:nvGrpSpPr>
          <p:cNvPr id="21" name="Group 20"/>
          <p:cNvGrpSpPr/>
          <p:nvPr/>
        </p:nvGrpSpPr>
        <p:grpSpPr>
          <a:xfrm>
            <a:off x="6218237" y="1573626"/>
            <a:ext cx="2926048" cy="5215439"/>
            <a:chOff x="6218237" y="1847943"/>
            <a:chExt cx="2926048" cy="521543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PM looking </a:t>
              </a:r>
              <a:r>
                <a:rPr lang="en-US" sz="2600" dirty="0">
                  <a:solidFill>
                    <a:schemeClr val="tx1"/>
                  </a:solidFill>
                </a:rPr>
                <a:t>for the most qualified resources for a </a:t>
              </a:r>
              <a:r>
                <a:rPr lang="en-US" sz="2600" dirty="0" smtClean="0">
                  <a:solidFill>
                    <a:schemeClr val="tx1"/>
                  </a:solidFill>
                </a:rPr>
                <a:t>project – expertise location</a:t>
              </a:r>
              <a:endParaRPr lang="en-US" sz="2600" dirty="0">
                <a:solidFill>
                  <a:schemeClr val="tx1"/>
                </a:solidFill>
              </a:endParaRPr>
            </a:p>
          </p:txBody>
        </p:sp>
      </p:grpSp>
      <p:grpSp>
        <p:nvGrpSpPr>
          <p:cNvPr id="23" name="Group 22"/>
          <p:cNvGrpSpPr/>
          <p:nvPr/>
        </p:nvGrpSpPr>
        <p:grpSpPr>
          <a:xfrm>
            <a:off x="9227487" y="1577042"/>
            <a:ext cx="2936716" cy="5212023"/>
            <a:chOff x="9227487" y="1851359"/>
            <a:chExt cx="2936716" cy="5212023"/>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Services agent working trying to solve </a:t>
              </a:r>
              <a:r>
                <a:rPr lang="en-US" sz="2600" dirty="0" smtClean="0">
                  <a:solidFill>
                    <a:schemeClr val="tx1"/>
                  </a:solidFill>
                </a:rPr>
                <a:t>an unusual </a:t>
              </a:r>
              <a:r>
                <a:rPr lang="en-US" sz="2600" dirty="0">
                  <a:solidFill>
                    <a:schemeClr val="tx1"/>
                  </a:solidFill>
                </a:rPr>
                <a:t>customer </a:t>
              </a:r>
              <a:r>
                <a:rPr lang="en-US" sz="2600" dirty="0" smtClean="0">
                  <a:solidFill>
                    <a:schemeClr val="tx1"/>
                  </a:solidFill>
                </a:rPr>
                <a:t>problem</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“Organic” knowledge base</a:t>
              </a:r>
            </a:p>
          </p:txBody>
        </p:sp>
      </p:grpSp>
      <p:grpSp>
        <p:nvGrpSpPr>
          <p:cNvPr id="18" name="Group 17"/>
          <p:cNvGrpSpPr/>
          <p:nvPr/>
        </p:nvGrpSpPr>
        <p:grpSpPr>
          <a:xfrm>
            <a:off x="166788" y="1573626"/>
            <a:ext cx="2942523" cy="5215439"/>
            <a:chOff x="166788" y="1847943"/>
            <a:chExt cx="2942523" cy="5215439"/>
          </a:xfrm>
        </p:grpSpPr>
        <p:sp>
          <p:nvSpPr>
            <p:cNvPr id="4" name="Rectangle 3"/>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training and mentoring</a:t>
              </a:r>
              <a:endParaRPr lang="en-US" sz="26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Sales Agent 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630018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Led national Portals, Management Collaboration, and Content practice for Dell</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8" cstate="screen">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757213" y="1325354"/>
            <a:ext cx="4587437" cy="3933765"/>
          </a:xfrm>
          <a:prstGeom prst="rect">
            <a:avLst/>
          </a:prstGeom>
        </p:spPr>
      </p:pic>
      <p:sp>
        <p:nvSpPr>
          <p:cNvPr id="2" name="TextBox 1"/>
          <p:cNvSpPr txBox="1"/>
          <p:nvPr/>
        </p:nvSpPr>
        <p:spPr>
          <a:xfrm>
            <a:off x="3557808" y="4965429"/>
            <a:ext cx="1552348" cy="276999"/>
          </a:xfrm>
          <a:prstGeom prst="rect">
            <a:avLst/>
          </a:prstGeom>
          <a:noFill/>
        </p:spPr>
        <p:txBody>
          <a:bodyPr wrap="square" rtlCol="0">
            <a:spAutoFit/>
          </a:bodyPr>
          <a:lstStyle/>
          <a:p>
            <a:r>
              <a:rPr lang="en-US" sz="1200" dirty="0" smtClean="0">
                <a:solidFill>
                  <a:schemeClr val="bg1"/>
                </a:solidFill>
              </a:rPr>
              <a:t>www.improveit.how</a:t>
            </a:r>
            <a:endParaRPr lang="en-US" sz="1200" dirty="0">
              <a:solidFill>
                <a:schemeClr val="bg1"/>
              </a:solidFill>
            </a:endParaRPr>
          </a:p>
        </p:txBody>
      </p:sp>
    </p:spTree>
    <p:extLst>
      <p:ext uri="{BB962C8B-B14F-4D97-AF65-F5344CB8AC3E}">
        <p14:creationId xmlns:p14="http://schemas.microsoft.com/office/powerpoint/2010/main" val="163570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415772"/>
          </a:xfrm>
        </p:spPr>
        <p:txBody>
          <a:bodyPr/>
          <a:lstStyle/>
          <a:p>
            <a:r>
              <a:rPr lang="en-US" dirty="0" smtClean="0"/>
              <a:t>41,000 employees, 11,000 on Yammer</a:t>
            </a:r>
          </a:p>
          <a:p>
            <a:r>
              <a:rPr lang="en-US" dirty="0" smtClean="0"/>
              <a:t>1,000,000 posts in 21 months</a:t>
            </a:r>
            <a:endParaRPr lang="en-US" dirty="0"/>
          </a:p>
        </p:txBody>
      </p:sp>
      <p:sp>
        <p:nvSpPr>
          <p:cNvPr id="2" name="Title 1"/>
          <p:cNvSpPr>
            <a:spLocks noGrp="1"/>
          </p:cNvSpPr>
          <p:nvPr>
            <p:ph type="title"/>
          </p:nvPr>
        </p:nvSpPr>
        <p:spPr/>
        <p:txBody>
          <a:bodyPr/>
          <a:lstStyle/>
          <a:p>
            <a:r>
              <a:rPr lang="en-US" dirty="0" smtClean="0"/>
              <a:t>Feedback Crowdsourcing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7163" y="334026"/>
            <a:ext cx="2667000" cy="1133475"/>
          </a:xfrm>
          <a:prstGeom prst="rect">
            <a:avLst/>
          </a:prstGeom>
        </p:spPr>
      </p:pic>
      <p:grpSp>
        <p:nvGrpSpPr>
          <p:cNvPr id="9" name="Group 8"/>
          <p:cNvGrpSpPr/>
          <p:nvPr/>
        </p:nvGrpSpPr>
        <p:grpSpPr>
          <a:xfrm>
            <a:off x="2012042" y="2765750"/>
            <a:ext cx="4067176" cy="3931877"/>
            <a:chOff x="2012042" y="2857189"/>
            <a:chExt cx="4067176" cy="3931877"/>
          </a:xfrm>
        </p:grpSpPr>
        <p:pic>
          <p:nvPicPr>
            <p:cNvPr id="1028" name="Picture 4" descr="Image result for airbus A38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2043" y="2857189"/>
              <a:ext cx="4067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012042" y="3981139"/>
              <a:ext cx="4067175" cy="2807927"/>
            </a:xfrm>
            <a:prstGeom prst="rect">
              <a:avLst/>
            </a:prstGeom>
            <a:solidFill>
              <a:srgbClr val="98ABC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Feedback about galley design</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Collaboration reduced exchange to days</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Enhanced productivity and customer service on new flights</a:t>
              </a:r>
              <a:endParaRPr lang="en-US" sz="2400" dirty="0">
                <a:solidFill>
                  <a:srgbClr val="25262F"/>
                </a:solidFill>
              </a:endParaRPr>
            </a:p>
          </p:txBody>
        </p:sp>
      </p:grpSp>
      <p:grpSp>
        <p:nvGrpSpPr>
          <p:cNvPr id="8" name="Group 7"/>
          <p:cNvGrpSpPr/>
          <p:nvPr/>
        </p:nvGrpSpPr>
        <p:grpSpPr>
          <a:xfrm>
            <a:off x="6420406" y="2765750"/>
            <a:ext cx="4449950" cy="3931877"/>
            <a:chOff x="6420406" y="2857189"/>
            <a:chExt cx="4449950" cy="3931877"/>
          </a:xfrm>
        </p:grpSpPr>
        <p:sp>
          <p:nvSpPr>
            <p:cNvPr id="11" name="Rectangle 10"/>
            <p:cNvSpPr/>
            <p:nvPr/>
          </p:nvSpPr>
          <p:spPr bwMode="auto">
            <a:xfrm>
              <a:off x="6420406" y="4503091"/>
              <a:ext cx="4449950" cy="2285975"/>
            </a:xfrm>
            <a:prstGeom prst="rect">
              <a:avLst/>
            </a:prstGeom>
            <a:solidFill>
              <a:srgbClr val="AD7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Feedback from flight attendants about customer preference</a:t>
              </a:r>
            </a:p>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Voted one of the “best amenity kits in the sky”</a:t>
              </a:r>
              <a:endParaRPr lang="en-US" sz="2400" dirty="0">
                <a:solidFill>
                  <a:schemeClr val="bg1"/>
                </a:solidFill>
              </a:endParaRPr>
            </a:p>
          </p:txBody>
        </p:sp>
        <p:pic>
          <p:nvPicPr>
            <p:cNvPr id="1034" name="Picture 10" descr="http://www.ausbt.com.au/photos/view/maxsize:467,268/52db623d6474433c9f283f7b767f2254-ba-first-class-amenity-kit-1000b.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22181" y="2857189"/>
              <a:ext cx="4448175" cy="1645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2562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31"/>
          <a:stretch/>
        </p:blipFill>
        <p:spPr bwMode="auto">
          <a:xfrm>
            <a:off x="-28347" y="-17639"/>
            <a:ext cx="12464821" cy="7012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2. Understand the stakeholders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66871" y="1627966"/>
            <a:ext cx="5457132" cy="496609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pPr marL="571500" indent="-571500">
              <a:buFont typeface="Arial" panose="020B0604020202020204" pitchFamily="34" charset="0"/>
              <a:buChar char="•"/>
            </a:pPr>
            <a:r>
              <a:rPr lang="en-US" sz="4400" dirty="0" smtClean="0">
                <a:latin typeface="+mj-lt"/>
              </a:rPr>
              <a:t>Who are they?</a:t>
            </a:r>
          </a:p>
          <a:p>
            <a:pPr marL="571500" indent="-571500">
              <a:buFont typeface="Arial" panose="020B0604020202020204" pitchFamily="34" charset="0"/>
              <a:buChar char="•"/>
            </a:pPr>
            <a:r>
              <a:rPr lang="en-US" sz="4400" dirty="0" smtClean="0">
                <a:latin typeface="+mj-lt"/>
              </a:rPr>
              <a:t>What keeps them up at night?</a:t>
            </a:r>
          </a:p>
          <a:p>
            <a:pPr marL="571500" indent="-571500">
              <a:buFont typeface="Arial" panose="020B0604020202020204" pitchFamily="34" charset="0"/>
              <a:buChar char="•"/>
            </a:pPr>
            <a:r>
              <a:rPr lang="en-US" sz="4400" dirty="0" smtClean="0">
                <a:latin typeface="+mj-lt"/>
              </a:rPr>
              <a:t>How are they already measured?</a:t>
            </a:r>
          </a:p>
          <a:p>
            <a:pPr marL="571500" indent="-571500">
              <a:buFont typeface="Arial" panose="020B0604020202020204" pitchFamily="34" charset="0"/>
              <a:buChar char="•"/>
            </a:pPr>
            <a:r>
              <a:rPr lang="en-US" sz="4400" dirty="0" smtClean="0">
                <a:latin typeface="+mj-lt"/>
              </a:rPr>
              <a:t>What do you need to tell them?</a:t>
            </a:r>
            <a:endParaRPr lang="en-US" sz="4400" dirty="0">
              <a:latin typeface="+mj-lt"/>
            </a:endParaRPr>
          </a:p>
        </p:txBody>
      </p:sp>
    </p:spTree>
    <p:extLst>
      <p:ext uri="{BB962C8B-B14F-4D97-AF65-F5344CB8AC3E}">
        <p14:creationId xmlns:p14="http://schemas.microsoft.com/office/powerpoint/2010/main" val="57726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72827" y="205458"/>
            <a:ext cx="12171823"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3. Identify the measures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grpSp>
        <p:nvGrpSpPr>
          <p:cNvPr id="3" name="Group 2"/>
          <p:cNvGrpSpPr/>
          <p:nvPr/>
        </p:nvGrpSpPr>
        <p:grpSpPr>
          <a:xfrm>
            <a:off x="9324729" y="1354975"/>
            <a:ext cx="2928479" cy="5159774"/>
            <a:chOff x="9416171" y="1350089"/>
            <a:chExt cx="2928479" cy="5159774"/>
          </a:xfrm>
        </p:grpSpPr>
        <p:sp>
          <p:nvSpPr>
            <p:cNvPr id="8" name="Rectangle 7"/>
            <p:cNvSpPr/>
            <p:nvPr/>
          </p:nvSpPr>
          <p:spPr bwMode="auto">
            <a:xfrm>
              <a:off x="9416171" y="1350089"/>
              <a:ext cx="2928479" cy="1188706"/>
            </a:xfrm>
            <a:prstGeom prst="rect">
              <a:avLst/>
            </a:prstGeom>
            <a:solidFill>
              <a:srgbClr val="BC553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Balanced</a:t>
              </a:r>
              <a:endParaRPr lang="en-US" sz="3200" b="1" dirty="0">
                <a:gradFill>
                  <a:gsLst>
                    <a:gs pos="0">
                      <a:srgbClr val="FFFFFF"/>
                    </a:gs>
                    <a:gs pos="100000">
                      <a:srgbClr val="FFFFFF"/>
                    </a:gs>
                  </a:gsLst>
                  <a:lin ang="5400000" scaled="0"/>
                </a:gradFill>
                <a:latin typeface="+mj-lt"/>
              </a:endParaRP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6171" y="2498157"/>
              <a:ext cx="2928479" cy="4011706"/>
            </a:xfrm>
            <a:prstGeom prst="rect">
              <a:avLst/>
            </a:prstGeom>
          </p:spPr>
        </p:pic>
      </p:grpSp>
      <p:grpSp>
        <p:nvGrpSpPr>
          <p:cNvPr id="12" name="Group 11"/>
          <p:cNvGrpSpPr/>
          <p:nvPr/>
        </p:nvGrpSpPr>
        <p:grpSpPr>
          <a:xfrm>
            <a:off x="160647" y="1350089"/>
            <a:ext cx="6057590" cy="5164660"/>
            <a:chOff x="160647" y="1350089"/>
            <a:chExt cx="6057590" cy="5164660"/>
          </a:xfrm>
        </p:grpSpPr>
        <p:sp>
          <p:nvSpPr>
            <p:cNvPr id="5" name="Rectangle 4"/>
            <p:cNvSpPr/>
            <p:nvPr/>
          </p:nvSpPr>
          <p:spPr bwMode="auto">
            <a:xfrm>
              <a:off x="160647" y="1350089"/>
              <a:ext cx="6057590" cy="1188706"/>
            </a:xfrm>
            <a:prstGeom prst="rect">
              <a:avLst/>
            </a:prstGeom>
            <a:solidFill>
              <a:srgbClr val="3544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Aligned with lifecycle</a:t>
              </a:r>
              <a:endParaRPr lang="en-US" sz="3200" b="1" dirty="0">
                <a:gradFill>
                  <a:gsLst>
                    <a:gs pos="0">
                      <a:srgbClr val="FFFFFF"/>
                    </a:gs>
                    <a:gs pos="100000">
                      <a:srgbClr val="FFFFFF"/>
                    </a:gs>
                  </a:gsLst>
                  <a:lin ang="5400000" scaled="0"/>
                </a:gradFill>
                <a:latin typeface="+mj-lt"/>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0647" y="2538795"/>
              <a:ext cx="6057590" cy="3975954"/>
            </a:xfrm>
            <a:prstGeom prst="rect">
              <a:avLst/>
            </a:prstGeom>
          </p:spPr>
        </p:pic>
      </p:grpSp>
      <p:sp>
        <p:nvSpPr>
          <p:cNvPr id="19" name="Right Triangle 18"/>
          <p:cNvSpPr/>
          <p:nvPr/>
        </p:nvSpPr>
        <p:spPr bwMode="auto">
          <a:xfrm>
            <a:off x="160647" y="3863018"/>
            <a:ext cx="2948664" cy="2651731"/>
          </a:xfrm>
          <a:prstGeom prst="rtTriangle">
            <a:avLst/>
          </a:prstGeom>
          <a:solidFill>
            <a:srgbClr val="B6672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Planning: Future Stories</a:t>
            </a:r>
            <a:endParaRPr lang="en-US" sz="2000" dirty="0">
              <a:gradFill>
                <a:gsLst>
                  <a:gs pos="0">
                    <a:srgbClr val="FFFFFF"/>
                  </a:gs>
                  <a:gs pos="100000">
                    <a:srgbClr val="FFFFFF"/>
                  </a:gs>
                </a:gsLst>
                <a:lin ang="5400000" scaled="0"/>
              </a:gradFill>
            </a:endParaRPr>
          </a:p>
        </p:txBody>
      </p:sp>
      <p:sp>
        <p:nvSpPr>
          <p:cNvPr id="23" name="Right Triangle 22"/>
          <p:cNvSpPr/>
          <p:nvPr/>
        </p:nvSpPr>
        <p:spPr bwMode="auto">
          <a:xfrm>
            <a:off x="160647" y="2679106"/>
            <a:ext cx="6057591" cy="3850408"/>
          </a:xfrm>
          <a:prstGeom prst="rtTriangle">
            <a:avLst/>
          </a:prstGeom>
          <a:solidFill>
            <a:srgbClr val="748E6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Initial Launch: Adoption and Engagement</a:t>
            </a: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160646" y="2491432"/>
            <a:ext cx="6057591" cy="4023317"/>
            <a:chOff x="142567" y="2070452"/>
            <a:chExt cx="6057591" cy="4023317"/>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567" y="2070452"/>
              <a:ext cx="6057591" cy="4023317"/>
            </a:xfrm>
            <a:prstGeom prst="rect">
              <a:avLst/>
            </a:prstGeom>
          </p:spPr>
        </p:pic>
        <p:sp>
          <p:nvSpPr>
            <p:cNvPr id="18" name="TextBox 17"/>
            <p:cNvSpPr txBox="1"/>
            <p:nvPr/>
          </p:nvSpPr>
          <p:spPr>
            <a:xfrm>
              <a:off x="2707697" y="5516419"/>
              <a:ext cx="340817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chemeClr val="bg1"/>
                  </a:solidFill>
                </a:rPr>
                <a:t>Established: Business Value</a:t>
              </a:r>
            </a:p>
          </p:txBody>
        </p:sp>
      </p:grpSp>
      <p:grpSp>
        <p:nvGrpSpPr>
          <p:cNvPr id="11" name="Group 10"/>
          <p:cNvGrpSpPr/>
          <p:nvPr/>
        </p:nvGrpSpPr>
        <p:grpSpPr>
          <a:xfrm>
            <a:off x="6307244" y="1350088"/>
            <a:ext cx="2928480" cy="5159775"/>
            <a:chOff x="6307244" y="1350088"/>
            <a:chExt cx="2928480" cy="5159775"/>
          </a:xfrm>
        </p:grpSpPr>
        <p:sp>
          <p:nvSpPr>
            <p:cNvPr id="6" name="Rectangle 5"/>
            <p:cNvSpPr/>
            <p:nvPr/>
          </p:nvSpPr>
          <p:spPr bwMode="auto">
            <a:xfrm>
              <a:off x="6307245" y="1350088"/>
              <a:ext cx="2928479" cy="1202387"/>
            </a:xfrm>
            <a:prstGeom prst="rect">
              <a:avLst/>
            </a:prstGeom>
            <a:solidFill>
              <a:srgbClr val="25262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Relevant to stakeholders</a:t>
              </a:r>
              <a:endParaRPr lang="en-US" sz="3200" dirty="0">
                <a:gradFill>
                  <a:gsLst>
                    <a:gs pos="0">
                      <a:srgbClr val="FFFFFF"/>
                    </a:gs>
                    <a:gs pos="100000">
                      <a:srgbClr val="FFFFFF"/>
                    </a:gs>
                  </a:gsLst>
                  <a:lin ang="5400000" scaled="0"/>
                </a:gradFill>
                <a:latin typeface="+mj-lt"/>
              </a:endParaRPr>
            </a:p>
          </p:txBody>
        </p:sp>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7244" y="2552477"/>
              <a:ext cx="2928479" cy="3957386"/>
            </a:xfrm>
            <a:prstGeom prst="rect">
              <a:avLst/>
            </a:prstGeom>
            <a:ln>
              <a:solidFill>
                <a:srgbClr val="25262F"/>
              </a:solidFill>
            </a:ln>
          </p:spPr>
        </p:pic>
      </p:grpSp>
    </p:spTree>
    <p:extLst>
      <p:ext uri="{BB962C8B-B14F-4D97-AF65-F5344CB8AC3E}">
        <p14:creationId xmlns:p14="http://schemas.microsoft.com/office/powerpoint/2010/main" val="427904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332w2jukfw/To8aWGIf61I/AAAAAAAAFOA/QAgnpF8I6yg/s1600/bala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317"/>
            <a:ext cx="12436475" cy="699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57580" y="2034237"/>
            <a:ext cx="521202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Performance between points</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Spot trends</a:t>
            </a:r>
          </a:p>
        </p:txBody>
      </p:sp>
      <p:sp>
        <p:nvSpPr>
          <p:cNvPr id="3" name="Rectangle 2"/>
          <p:cNvSpPr/>
          <p:nvPr/>
        </p:nvSpPr>
        <p:spPr bwMode="auto">
          <a:xfrm>
            <a:off x="457580" y="662653"/>
            <a:ext cx="521202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QUANTITATIVE</a:t>
            </a:r>
            <a:endParaRPr lang="en-US" sz="4000" dirty="0">
              <a:gradFill>
                <a:gsLst>
                  <a:gs pos="0">
                    <a:srgbClr val="FFFFFF"/>
                  </a:gs>
                  <a:gs pos="100000">
                    <a:srgbClr val="FFFFFF"/>
                  </a:gs>
                </a:gsLst>
                <a:lin ang="5400000" scaled="0"/>
              </a:gradFill>
              <a:latin typeface="+mj-lt"/>
            </a:endParaRPr>
          </a:p>
        </p:txBody>
      </p:sp>
      <p:sp>
        <p:nvSpPr>
          <p:cNvPr id="6" name="Rectangle 5"/>
          <p:cNvSpPr/>
          <p:nvPr/>
        </p:nvSpPr>
        <p:spPr bwMode="auto">
          <a:xfrm>
            <a:off x="5943920" y="2034237"/>
            <a:ext cx="612641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Provide context</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when numbers aren’t </a:t>
            </a:r>
            <a:r>
              <a:rPr lang="en-US" sz="4000" dirty="0" smtClean="0">
                <a:gradFill>
                  <a:gsLst>
                    <a:gs pos="0">
                      <a:srgbClr val="FFFFFF"/>
                    </a:gs>
                    <a:gs pos="100000">
                      <a:srgbClr val="FFFFFF"/>
                    </a:gs>
                  </a:gsLst>
                  <a:lin ang="5400000" scaled="0"/>
                </a:gradFill>
                <a:latin typeface="+mj-lt"/>
              </a:rPr>
              <a:t>easy</a:t>
            </a:r>
            <a:endParaRPr lang="en-US" sz="4000" dirty="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at early project stages </a:t>
            </a:r>
            <a:endParaRPr lang="en-US" sz="4000" dirty="0" smtClean="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smtClean="0">
                <a:gradFill>
                  <a:gsLst>
                    <a:gs pos="0">
                      <a:srgbClr val="FFFFFF"/>
                    </a:gs>
                    <a:gs pos="100000">
                      <a:srgbClr val="FFFFFF"/>
                    </a:gs>
                  </a:gsLst>
                  <a:lin ang="5400000" scaled="0"/>
                </a:gradFill>
                <a:latin typeface="+mj-lt"/>
              </a:rPr>
              <a:t>Richer (stories)</a:t>
            </a:r>
            <a:endParaRPr lang="en-US" sz="4000" dirty="0">
              <a:gradFill>
                <a:gsLst>
                  <a:gs pos="0">
                    <a:srgbClr val="FFFFFF"/>
                  </a:gs>
                  <a:gs pos="100000">
                    <a:srgbClr val="FFFFFF"/>
                  </a:gs>
                </a:gsLst>
                <a:lin ang="5400000" scaled="0"/>
              </a:gradFill>
              <a:latin typeface="+mj-lt"/>
            </a:endParaRPr>
          </a:p>
        </p:txBody>
      </p:sp>
      <p:sp>
        <p:nvSpPr>
          <p:cNvPr id="7" name="Rectangle 6"/>
          <p:cNvSpPr/>
          <p:nvPr/>
        </p:nvSpPr>
        <p:spPr bwMode="auto">
          <a:xfrm>
            <a:off x="5943920" y="662653"/>
            <a:ext cx="612641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QUALITATIVE</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2447338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Hours per week/year to execute a process</a:t>
            </a:r>
          </a:p>
          <a:p>
            <a:pPr lvl="1"/>
            <a:r>
              <a:rPr lang="en-US" dirty="0" smtClean="0"/>
              <a:t>T x E x N x S</a:t>
            </a:r>
          </a:p>
          <a:p>
            <a:pPr lvl="1"/>
            <a:r>
              <a:rPr lang="en-US" dirty="0" smtClean="0">
                <a:solidFill>
                  <a:srgbClr val="FF0000"/>
                </a:solidFill>
              </a:rPr>
              <a:t>Time</a:t>
            </a:r>
            <a:r>
              <a:rPr lang="en-US" dirty="0" smtClean="0"/>
              <a:t> on Task (in minutes)</a:t>
            </a:r>
          </a:p>
          <a:p>
            <a:pPr lvl="1"/>
            <a:r>
              <a:rPr lang="en-US" dirty="0" smtClean="0"/>
              <a:t>Number of </a:t>
            </a:r>
            <a:r>
              <a:rPr lang="en-US" dirty="0" smtClean="0">
                <a:solidFill>
                  <a:srgbClr val="FF0000"/>
                </a:solidFill>
              </a:rPr>
              <a:t>Employees</a:t>
            </a:r>
            <a:r>
              <a:rPr lang="en-US" dirty="0" smtClean="0"/>
              <a:t> performing the task</a:t>
            </a:r>
          </a:p>
          <a:p>
            <a:pPr lvl="1"/>
            <a:r>
              <a:rPr lang="en-US" dirty="0" smtClean="0">
                <a:solidFill>
                  <a:srgbClr val="FF0000"/>
                </a:solidFill>
              </a:rPr>
              <a:t>Number</a:t>
            </a:r>
            <a:r>
              <a:rPr lang="en-US" dirty="0" smtClean="0"/>
              <a:t> of times per week/year a typical employee performs that task</a:t>
            </a:r>
          </a:p>
          <a:p>
            <a:pPr lvl="1"/>
            <a:r>
              <a:rPr lang="en-US" dirty="0" smtClean="0"/>
              <a:t>Average loaded </a:t>
            </a:r>
            <a:r>
              <a:rPr lang="en-US" dirty="0" smtClean="0">
                <a:solidFill>
                  <a:srgbClr val="FF0000"/>
                </a:solidFill>
              </a:rPr>
              <a:t>Salary</a:t>
            </a:r>
            <a:r>
              <a:rPr lang="en-US" dirty="0" smtClean="0"/>
              <a:t> per minute</a:t>
            </a:r>
          </a:p>
          <a:p>
            <a:r>
              <a:rPr lang="en-US" dirty="0" smtClean="0"/>
              <a:t>Number of proposals/contracts per year</a:t>
            </a:r>
          </a:p>
          <a:p>
            <a:r>
              <a:rPr lang="en-US" dirty="0" smtClean="0"/>
              <a:t>Average application training costs</a:t>
            </a:r>
          </a:p>
          <a:p>
            <a:r>
              <a:rPr lang="en-US" dirty="0" smtClean="0"/>
              <a:t>“Time to Talent”</a:t>
            </a:r>
          </a:p>
          <a:p>
            <a:endParaRPr lang="en-US" dirty="0"/>
          </a:p>
        </p:txBody>
      </p:sp>
      <p:sp>
        <p:nvSpPr>
          <p:cNvPr id="3" name="Title 2"/>
          <p:cNvSpPr>
            <a:spLocks noGrp="1"/>
          </p:cNvSpPr>
          <p:nvPr>
            <p:ph type="title"/>
          </p:nvPr>
        </p:nvSpPr>
        <p:spPr/>
        <p:txBody>
          <a:bodyPr/>
          <a:lstStyle/>
          <a:p>
            <a:r>
              <a:rPr lang="en-US" smtClean="0"/>
              <a:t>Quantitative Business Metrics</a:t>
            </a:r>
            <a:endParaRPr lang="en-US" dirty="0"/>
          </a:p>
        </p:txBody>
      </p:sp>
    </p:spTree>
    <p:extLst>
      <p:ext uri="{BB962C8B-B14F-4D97-AF65-F5344CB8AC3E}">
        <p14:creationId xmlns:p14="http://schemas.microsoft.com/office/powerpoint/2010/main" val="3193447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System Metrics</a:t>
            </a:r>
            <a:endParaRPr lang="en-US" dirty="0"/>
          </a:p>
        </p:txBody>
      </p:sp>
      <p:sp>
        <p:nvSpPr>
          <p:cNvPr id="3" name="Text Placeholder 2"/>
          <p:cNvSpPr>
            <a:spLocks noGrp="1"/>
          </p:cNvSpPr>
          <p:nvPr>
            <p:ph type="body" sz="quarter" idx="10"/>
          </p:nvPr>
        </p:nvSpPr>
        <p:spPr>
          <a:xfrm>
            <a:off x="329772" y="1577043"/>
            <a:ext cx="5486399" cy="5096780"/>
          </a:xfrm>
        </p:spPr>
        <p:txBody>
          <a:bodyPr/>
          <a:lstStyle/>
          <a:p>
            <a:r>
              <a:rPr lang="en-US" sz="3200" dirty="0" smtClean="0"/>
              <a:t>New Members</a:t>
            </a:r>
          </a:p>
          <a:p>
            <a:r>
              <a:rPr lang="en-US" sz="3200" dirty="0" smtClean="0"/>
              <a:t>Total Members</a:t>
            </a:r>
          </a:p>
          <a:p>
            <a:r>
              <a:rPr lang="en-US" sz="3200" dirty="0" smtClean="0"/>
              <a:t>New Private Messages</a:t>
            </a:r>
          </a:p>
          <a:p>
            <a:r>
              <a:rPr lang="en-US" sz="3200" dirty="0" smtClean="0"/>
              <a:t>New Messages in Groups</a:t>
            </a:r>
          </a:p>
          <a:p>
            <a:r>
              <a:rPr lang="en-US" sz="3200" dirty="0" smtClean="0"/>
              <a:t>New Groups Created</a:t>
            </a:r>
          </a:p>
          <a:p>
            <a:r>
              <a:rPr lang="en-US" sz="3200" dirty="0" smtClean="0"/>
              <a:t>Total Groups (public and private)</a:t>
            </a:r>
          </a:p>
          <a:p>
            <a:r>
              <a:rPr lang="en-US" sz="3200" dirty="0" smtClean="0"/>
              <a:t>How Users are Accessing (web vs. mobile)</a:t>
            </a:r>
          </a:p>
        </p:txBody>
      </p:sp>
      <p:sp>
        <p:nvSpPr>
          <p:cNvPr id="4" name="Text Placeholder 3"/>
          <p:cNvSpPr>
            <a:spLocks noGrp="1"/>
          </p:cNvSpPr>
          <p:nvPr>
            <p:ph type="body" sz="quarter" idx="11"/>
          </p:nvPr>
        </p:nvSpPr>
        <p:spPr>
          <a:xfrm>
            <a:off x="6675502" y="1419655"/>
            <a:ext cx="5486399" cy="5552289"/>
          </a:xfrm>
        </p:spPr>
        <p:txBody>
          <a:bodyPr/>
          <a:lstStyle/>
          <a:p>
            <a:r>
              <a:rPr lang="en-US" sz="3200" smtClean="0"/>
              <a:t>Views and Downloads by Person</a:t>
            </a:r>
          </a:p>
          <a:p>
            <a:r>
              <a:rPr lang="en-US" sz="3200" smtClean="0"/>
              <a:t>Percentage of Threads Responded to by User Not Mentioned</a:t>
            </a:r>
          </a:p>
          <a:p>
            <a:r>
              <a:rPr lang="en-US" sz="3200" smtClean="0"/>
              <a:t>Percentage of Threads with No Replies</a:t>
            </a:r>
          </a:p>
          <a:p>
            <a:r>
              <a:rPr lang="en-US" sz="3200" smtClean="0"/>
              <a:t>Groups Dashboard</a:t>
            </a:r>
          </a:p>
          <a:p>
            <a:r>
              <a:rPr lang="en-US" sz="3200" smtClean="0"/>
              <a:t>YamJam Dashboard</a:t>
            </a:r>
          </a:p>
          <a:p>
            <a:r>
              <a:rPr lang="en-US" sz="3200" smtClean="0"/>
              <a:t>Top Contributors</a:t>
            </a:r>
            <a:endParaRPr lang="en-US" sz="3200" dirty="0"/>
          </a:p>
        </p:txBody>
      </p:sp>
      <p:sp>
        <p:nvSpPr>
          <p:cNvPr id="5" name="TextBox 4"/>
          <p:cNvSpPr txBox="1"/>
          <p:nvPr/>
        </p:nvSpPr>
        <p:spPr>
          <a:xfrm>
            <a:off x="366140" y="1028409"/>
            <a:ext cx="612641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Native Metrics (O365 Admin Console)</a:t>
            </a:r>
          </a:p>
        </p:txBody>
      </p:sp>
      <p:sp>
        <p:nvSpPr>
          <p:cNvPr id="6" name="TextBox 5"/>
          <p:cNvSpPr txBox="1"/>
          <p:nvPr/>
        </p:nvSpPr>
        <p:spPr>
          <a:xfrm>
            <a:off x="6675501" y="1025187"/>
            <a:ext cx="55801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Third-Party Metrics (e.g. </a:t>
            </a:r>
            <a:r>
              <a:rPr lang="en-US" sz="2400" dirty="0" err="1" smtClean="0">
                <a:gradFill>
                  <a:gsLst>
                    <a:gs pos="2917">
                      <a:schemeClr val="tx1"/>
                    </a:gs>
                    <a:gs pos="30000">
                      <a:schemeClr val="tx1"/>
                    </a:gs>
                  </a:gsLst>
                  <a:lin ang="5400000" scaled="0"/>
                </a:gradFill>
              </a:rPr>
              <a:t>TyGraph</a:t>
            </a:r>
            <a:r>
              <a:rPr lang="en-US" sz="2400" dirty="0" smtClean="0">
                <a:gradFill>
                  <a:gsLst>
                    <a:gs pos="2917">
                      <a:schemeClr val="tx1"/>
                    </a:gs>
                    <a:gs pos="30000">
                      <a:schemeClr val="tx1"/>
                    </a:gs>
                  </a:gsLst>
                  <a:lin ang="5400000" scaled="0"/>
                </a:gradFill>
              </a:rPr>
              <a:t>)</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458" y="1976848"/>
            <a:ext cx="5132394" cy="3974138"/>
          </a:xfrm>
          <a:prstGeom prst="rect">
            <a:avLst/>
          </a:prstGeom>
        </p:spPr>
      </p:pic>
    </p:spTree>
    <p:extLst>
      <p:ext uri="{BB962C8B-B14F-4D97-AF65-F5344CB8AC3E}">
        <p14:creationId xmlns:p14="http://schemas.microsoft.com/office/powerpoint/2010/main" val="2036286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851360"/>
            <a:ext cx="11887200" cy="5139869"/>
          </a:xfrm>
        </p:spPr>
        <p:txBody>
          <a:bodyPr/>
          <a:lstStyle/>
          <a:p>
            <a:r>
              <a:rPr lang="en-US" sz="3600" dirty="0" smtClean="0"/>
              <a:t>Conversations that include participants who weren’t addressed or @mentioned</a:t>
            </a:r>
          </a:p>
          <a:p>
            <a:pPr lvl="1"/>
            <a:r>
              <a:rPr lang="en-US" sz="2000" dirty="0" smtClean="0"/>
              <a:t>These are connections that would never have happened in email – which is inherently private.</a:t>
            </a:r>
          </a:p>
          <a:p>
            <a:r>
              <a:rPr lang="en-US" sz="3600" dirty="0" smtClean="0"/>
              <a:t>Conversations with an ask for examples (that have an answer)</a:t>
            </a:r>
          </a:p>
          <a:p>
            <a:pPr lvl="1"/>
            <a:r>
              <a:rPr lang="en-US" sz="2000" dirty="0" smtClean="0"/>
              <a:t>These shared assets might have only been exchanged privately – with more limited reach.</a:t>
            </a:r>
          </a:p>
          <a:p>
            <a:r>
              <a:rPr lang="en-US" sz="3600" dirty="0" smtClean="0"/>
              <a:t>Conversations with a value tag</a:t>
            </a:r>
          </a:p>
          <a:p>
            <a:pPr lvl="1"/>
            <a:r>
              <a:rPr lang="en-US" sz="2000" dirty="0" smtClean="0"/>
              <a:t>E.g. #</a:t>
            </a:r>
            <a:r>
              <a:rPr lang="en-US" sz="2000" dirty="0" err="1" smtClean="0"/>
              <a:t>YamWin</a:t>
            </a:r>
            <a:endParaRPr lang="en-US" sz="2000" dirty="0" smtClean="0"/>
          </a:p>
          <a:p>
            <a:pPr lvl="0"/>
            <a:r>
              <a:rPr lang="en-US" sz="3600" dirty="0" smtClean="0"/>
              <a:t>Posts with a lot of activity</a:t>
            </a:r>
          </a:p>
          <a:p>
            <a:pPr lvl="1"/>
            <a:r>
              <a:rPr lang="en-US" sz="2000" dirty="0" smtClean="0"/>
              <a:t>These are the topics that people care about in the organization – which could provide insight into opportunities for change or innovation</a:t>
            </a:r>
            <a:endParaRPr lang="en-US" sz="3600" dirty="0"/>
          </a:p>
        </p:txBody>
      </p:sp>
      <p:sp>
        <p:nvSpPr>
          <p:cNvPr id="3" name="Title 2"/>
          <p:cNvSpPr>
            <a:spLocks noGrp="1"/>
          </p:cNvSpPr>
          <p:nvPr>
            <p:ph type="title"/>
          </p:nvPr>
        </p:nvSpPr>
        <p:spPr/>
        <p:txBody>
          <a:bodyPr/>
          <a:lstStyle/>
          <a:p>
            <a:r>
              <a:rPr lang="en-US" dirty="0" smtClean="0"/>
              <a:t>Look for system metrics that might be a proxy for something more valuable</a:t>
            </a:r>
            <a:endParaRPr lang="en-US" dirty="0"/>
          </a:p>
        </p:txBody>
      </p:sp>
    </p:spTree>
    <p:extLst>
      <p:ext uri="{BB962C8B-B14F-4D97-AF65-F5344CB8AC3E}">
        <p14:creationId xmlns:p14="http://schemas.microsoft.com/office/powerpoint/2010/main" val="1313224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baseline</a:t>
            </a:r>
            <a:endParaRPr lang="en-US" dirty="0"/>
          </a:p>
        </p:txBody>
      </p:sp>
      <p:sp>
        <p:nvSpPr>
          <p:cNvPr id="3" name="Text Placeholder 2"/>
          <p:cNvSpPr>
            <a:spLocks noGrp="1"/>
          </p:cNvSpPr>
          <p:nvPr>
            <p:ph type="body" sz="quarter" idx="10"/>
          </p:nvPr>
        </p:nvSpPr>
        <p:spPr>
          <a:xfrm>
            <a:off x="274638" y="1212850"/>
            <a:ext cx="7772379" cy="3754874"/>
          </a:xfrm>
        </p:spPr>
        <p:txBody>
          <a:bodyPr/>
          <a:lstStyle/>
          <a:p>
            <a:r>
              <a:rPr lang="en-US" dirty="0" smtClean="0"/>
              <a:t>Evaluate where you are before getting started</a:t>
            </a:r>
          </a:p>
          <a:p>
            <a:r>
              <a:rPr lang="en-US" dirty="0" smtClean="0"/>
              <a:t>Use surveys, benchmarking, and existing key performance indicators</a:t>
            </a:r>
          </a:p>
          <a:p>
            <a:r>
              <a:rPr lang="en-US" dirty="0" smtClean="0"/>
              <a:t>If you don’t know where you are starting, how do you know where you are going and if you are making progress?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895" y="1302726"/>
            <a:ext cx="3445898" cy="4594531"/>
          </a:xfrm>
          <a:prstGeom prst="rect">
            <a:avLst/>
          </a:prstGeom>
        </p:spPr>
      </p:pic>
    </p:spTree>
    <p:extLst>
      <p:ext uri="{BB962C8B-B14F-4D97-AF65-F5344CB8AC3E}">
        <p14:creationId xmlns:p14="http://schemas.microsoft.com/office/powerpoint/2010/main" val="329591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Metrics: We need story!</a:t>
            </a:r>
            <a:endParaRPr lang="en-US" dirty="0"/>
          </a:p>
        </p:txBody>
      </p:sp>
      <p:sp>
        <p:nvSpPr>
          <p:cNvPr id="3" name="Text Placeholder 2"/>
          <p:cNvSpPr>
            <a:spLocks noGrp="1"/>
          </p:cNvSpPr>
          <p:nvPr>
            <p:ph type="body" sz="quarter" idx="10"/>
          </p:nvPr>
        </p:nvSpPr>
        <p:spPr>
          <a:xfrm>
            <a:off x="274638" y="1212850"/>
            <a:ext cx="7223745" cy="3754874"/>
          </a:xfrm>
        </p:spPr>
        <p:txBody>
          <a:bodyPr/>
          <a:lstStyle/>
          <a:p>
            <a:r>
              <a:rPr lang="en-US" dirty="0" smtClean="0"/>
              <a:t>Narrative is the way we simplify and make sense of a complex world.</a:t>
            </a:r>
          </a:p>
          <a:p>
            <a:r>
              <a:rPr lang="en-US" dirty="0" smtClean="0"/>
              <a:t>You can’t compel change if your stakeholders don’t understand what you have done.</a:t>
            </a:r>
          </a:p>
          <a:p>
            <a:r>
              <a:rPr lang="en-US" dirty="0" smtClean="0"/>
              <a:t>Stories with data provide evidence - “serious anecdotes”</a:t>
            </a:r>
          </a:p>
        </p:txBody>
      </p:sp>
      <p:pic>
        <p:nvPicPr>
          <p:cNvPr id="3074" name="Picture 2" descr="http://ts1.mm.bing.net/th?&amp;id=HN.608016199625474304&amp;w=304&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9319" y="1759921"/>
            <a:ext cx="5761314" cy="35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292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739736" y="1885661"/>
            <a:ext cx="3466843" cy="4263331"/>
            <a:chOff x="1892980" y="2335725"/>
            <a:chExt cx="3399174" cy="4180116"/>
          </a:xfrm>
        </p:grpSpPr>
        <p:sp>
          <p:nvSpPr>
            <p:cNvPr id="9" name="AutoShape 11"/>
            <p:cNvSpPr>
              <a:spLocks/>
            </p:cNvSpPr>
            <p:nvPr/>
          </p:nvSpPr>
          <p:spPr bwMode="auto">
            <a:xfrm>
              <a:off x="1892980" y="4904690"/>
              <a:ext cx="3399174" cy="1611151"/>
            </a:xfrm>
            <a:prstGeom prst="accentBorderCallout2">
              <a:avLst>
                <a:gd name="adj1" fmla="val 8824"/>
                <a:gd name="adj2" fmla="val 103532"/>
                <a:gd name="adj3" fmla="val 8824"/>
                <a:gd name="adj4" fmla="val 107505"/>
                <a:gd name="adj5" fmla="val -108764"/>
                <a:gd name="adj6" fmla="val 80022"/>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Meanwhile, two scientists in the US had deep experience in protocols for this area.</a:t>
              </a:r>
              <a:endParaRPr lang="en-US" sz="1224" dirty="0">
                <a:latin typeface="+mj-lt"/>
                <a:cs typeface="Times New Roman" pitchFamily="18" charset="0"/>
              </a:endParaRPr>
            </a:p>
          </p:txBody>
        </p:sp>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27827" y="1521415"/>
            <a:ext cx="5576750" cy="2026039"/>
            <a:chOff x="6034047" y="1947862"/>
            <a:chExt cx="5467898" cy="1986493"/>
          </a:xfrm>
        </p:grpSpPr>
        <p:sp>
          <p:nvSpPr>
            <p:cNvPr id="6" name="AutoShape 8"/>
            <p:cNvSpPr>
              <a:spLocks/>
            </p:cNvSpPr>
            <p:nvPr/>
          </p:nvSpPr>
          <p:spPr bwMode="auto">
            <a:xfrm>
              <a:off x="7710447" y="1947862"/>
              <a:ext cx="3791498" cy="1986493"/>
            </a:xfrm>
            <a:prstGeom prst="accentBorderCallout1">
              <a:avLst>
                <a:gd name="adj1" fmla="val 6819"/>
                <a:gd name="adj2" fmla="val -3088"/>
                <a:gd name="adj3" fmla="val 30457"/>
                <a:gd name="adj4" fmla="val -33034"/>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351343" indent="-351343">
                <a:spcBef>
                  <a:spcPct val="50000"/>
                </a:spcBef>
                <a:buClr>
                  <a:srgbClr val="3399FF"/>
                </a:buClr>
                <a:buSzPct val="200000"/>
                <a:buFont typeface="Wingdings" pitchFamily="2" charset="2"/>
                <a:buChar char=""/>
              </a:pPr>
              <a:r>
                <a:rPr lang="en-US" sz="2000" dirty="0">
                  <a:latin typeface="+mj-lt"/>
                  <a:cs typeface="Times New Roman" pitchFamily="18" charset="0"/>
                </a:rPr>
                <a:t>A scientist with Thrombotic &amp; Joint Diseases in Germany began at to isolate and culture macrophages and needed some help.  </a:t>
              </a:r>
            </a:p>
          </p:txBody>
        </p:sp>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034047" y="2160587"/>
              <a:ext cx="582612" cy="7318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Case Study: The Power of Story</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5831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2802847" y="1885662"/>
            <a:ext cx="962623" cy="1188064"/>
            <a:chOff x="3915823" y="2335725"/>
            <a:chExt cx="943834" cy="1164874"/>
          </a:xfrm>
        </p:grpSpPr>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989661" y="1738375"/>
            <a:ext cx="7849713" cy="2767391"/>
            <a:chOff x="3989661" y="1738375"/>
            <a:chExt cx="7849713" cy="2767391"/>
          </a:xfrm>
        </p:grpSpPr>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127824" y="1738375"/>
              <a:ext cx="594210" cy="746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89661" y="2258863"/>
              <a:ext cx="7849713" cy="2246903"/>
              <a:chOff x="4051350" y="2727923"/>
              <a:chExt cx="8059461" cy="2203046"/>
            </a:xfrm>
          </p:grpSpPr>
          <p:sp>
            <p:nvSpPr>
              <p:cNvPr id="16" name="AutoShape 17"/>
              <p:cNvSpPr>
                <a:spLocks noChangeArrowheads="1"/>
              </p:cNvSpPr>
              <p:nvPr/>
            </p:nvSpPr>
            <p:spPr bwMode="auto">
              <a:xfrm flipH="1" flipV="1">
                <a:off x="4051350" y="2897731"/>
                <a:ext cx="1965119" cy="527105"/>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7" name="AutoShape 10"/>
              <p:cNvSpPr>
                <a:spLocks/>
              </p:cNvSpPr>
              <p:nvPr/>
            </p:nvSpPr>
            <p:spPr bwMode="auto">
              <a:xfrm>
                <a:off x="7310190" y="2727923"/>
                <a:ext cx="4800621" cy="2203046"/>
              </a:xfrm>
              <a:prstGeom prst="accentBorderCallout1">
                <a:avLst>
                  <a:gd name="adj1" fmla="val 10343"/>
                  <a:gd name="adj2" fmla="val -2176"/>
                  <a:gd name="adj3" fmla="val 651"/>
                  <a:gd name="adj4" fmla="val -7703"/>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291436" indent="-291436">
                  <a:spcBef>
                    <a:spcPct val="50000"/>
                  </a:spcBef>
                  <a:buClr>
                    <a:srgbClr val="3399FF"/>
                  </a:buClr>
                  <a:buSzPct val="200000"/>
                  <a:buFont typeface="Wingdings" pitchFamily="2" charset="2"/>
                  <a:buChar char=""/>
                </a:pPr>
                <a:r>
                  <a:rPr lang="en-US" sz="2000" dirty="0">
                    <a:latin typeface="+mj-lt"/>
                    <a:cs typeface="Times New Roman" pitchFamily="18" charset="0"/>
                  </a:rPr>
                  <a:t>The German scientist consulted the </a:t>
                </a:r>
                <a:r>
                  <a:rPr lang="en-US" sz="2000" dirty="0" smtClean="0">
                    <a:latin typeface="+mj-lt"/>
                    <a:cs typeface="Times New Roman" pitchFamily="18" charset="0"/>
                  </a:rPr>
                  <a:t>network </a:t>
                </a:r>
                <a:r>
                  <a:rPr lang="en-US" sz="2000" dirty="0">
                    <a:latin typeface="+mj-lt"/>
                    <a:cs typeface="Times New Roman" pitchFamily="18" charset="0"/>
                  </a:rPr>
                  <a:t>and found that expertise existed within the company and contacted the two scientists his search identified.</a:t>
                </a:r>
              </a:p>
            </p:txBody>
          </p:sp>
        </p:grpSp>
      </p:grpSp>
      <p:grpSp>
        <p:nvGrpSpPr>
          <p:cNvPr id="4" name="Group 3"/>
          <p:cNvGrpSpPr/>
          <p:nvPr/>
        </p:nvGrpSpPr>
        <p:grpSpPr>
          <a:xfrm>
            <a:off x="366141" y="1912901"/>
            <a:ext cx="5572346" cy="4748157"/>
            <a:chOff x="366141" y="1912901"/>
            <a:chExt cx="5572346" cy="4748157"/>
          </a:xfrm>
        </p:grpSpPr>
        <p:sp>
          <p:nvSpPr>
            <p:cNvPr id="18" name="AutoShape 16"/>
            <p:cNvSpPr>
              <a:spLocks noChangeArrowheads="1"/>
            </p:cNvSpPr>
            <p:nvPr/>
          </p:nvSpPr>
          <p:spPr bwMode="auto">
            <a:xfrm>
              <a:off x="3867064" y="1912901"/>
              <a:ext cx="2071423" cy="571881"/>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9" name="AutoShape 14"/>
            <p:cNvSpPr>
              <a:spLocks/>
            </p:cNvSpPr>
            <p:nvPr/>
          </p:nvSpPr>
          <p:spPr bwMode="auto">
            <a:xfrm>
              <a:off x="366141" y="4505766"/>
              <a:ext cx="4228378" cy="2155292"/>
            </a:xfrm>
            <a:prstGeom prst="accentBorderCallout2">
              <a:avLst>
                <a:gd name="adj1" fmla="val 5843"/>
                <a:gd name="adj2" fmla="val 103185"/>
                <a:gd name="adj3" fmla="val 1947"/>
                <a:gd name="adj4" fmla="val 100899"/>
                <a:gd name="adj5" fmla="val -68901"/>
                <a:gd name="adj6" fmla="val 69353"/>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Both scientists quickly responded with assistance.  One helped him with culturing protocols and the other helped him with information on magnetic cell sorting.</a:t>
              </a:r>
            </a:p>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p:txBody>
        </p:sp>
      </p:grpSp>
      <p:sp>
        <p:nvSpPr>
          <p:cNvPr id="20" name="Rectangle 15"/>
          <p:cNvSpPr>
            <a:spLocks noChangeArrowheads="1"/>
          </p:cNvSpPr>
          <p:nvPr/>
        </p:nvSpPr>
        <p:spPr bwMode="auto">
          <a:xfrm>
            <a:off x="5761042" y="4799010"/>
            <a:ext cx="6410121" cy="1908215"/>
          </a:xfrm>
          <a:prstGeom prst="rect">
            <a:avLst/>
          </a:prstGeom>
          <a:solidFill>
            <a:srgbClr val="6868D3">
              <a:alpha val="80000"/>
            </a:srgbClr>
          </a:solidFill>
          <a:ln w="28575">
            <a:noFill/>
            <a:miter lim="800000"/>
            <a:headEnd/>
            <a:tailEnd/>
          </a:ln>
          <a:effectLst/>
          <a:extLst/>
        </p:spPr>
        <p:txBody>
          <a:bodyPr wrap="square" lIns="182880" tIns="91440" bIns="91440" anchor="ctr">
            <a:spAutoFit/>
          </a:bodyPr>
          <a:lstStyle/>
          <a:p>
            <a:pPr>
              <a:spcBef>
                <a:spcPct val="50000"/>
              </a:spcBef>
              <a:buClr>
                <a:schemeClr val="folHlink"/>
              </a:buClr>
            </a:pPr>
            <a:r>
              <a:rPr lang="en-US" sz="2800" dirty="0">
                <a:solidFill>
                  <a:schemeClr val="bg1"/>
                </a:solidFill>
                <a:latin typeface="+mj-lt"/>
              </a:rPr>
              <a:t>Benefit:  The German scientist was able to leverage existing internal expertise and, in the process, </a:t>
            </a:r>
            <a:r>
              <a:rPr lang="en-US" sz="2800" b="1" dirty="0">
                <a:solidFill>
                  <a:schemeClr val="bg1"/>
                </a:solidFill>
                <a:latin typeface="+mj-lt"/>
              </a:rPr>
              <a:t>reduce his research effort by four weeks</a:t>
            </a:r>
            <a:r>
              <a:rPr lang="en-US" sz="2800" dirty="0">
                <a:solidFill>
                  <a:schemeClr val="bg1"/>
                </a:solidFill>
                <a:latin typeface="+mj-lt"/>
              </a:rPr>
              <a:t>.</a:t>
            </a:r>
          </a:p>
        </p:txBody>
      </p:sp>
    </p:spTree>
    <p:extLst>
      <p:ext uri="{BB962C8B-B14F-4D97-AF65-F5344CB8AC3E}">
        <p14:creationId xmlns:p14="http://schemas.microsoft.com/office/powerpoint/2010/main" val="107619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29530" y="0"/>
            <a:ext cx="7406945" cy="6994525"/>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latin typeface="+mj-lt"/>
              </a:rPr>
              <a:t>“… not </a:t>
            </a:r>
            <a:r>
              <a:rPr lang="en-US" sz="4800" dirty="0">
                <a:latin typeface="+mj-lt"/>
              </a:rPr>
              <a:t>everything that can be counted counts, </a:t>
            </a:r>
            <a:endParaRPr lang="en-US" sz="4800" dirty="0" smtClean="0">
              <a:latin typeface="+mj-lt"/>
            </a:endParaRPr>
          </a:p>
          <a:p>
            <a:pPr algn="ctr" defTabSz="932472" fontAlgn="base">
              <a:spcBef>
                <a:spcPct val="0"/>
              </a:spcBef>
              <a:spcAft>
                <a:spcPct val="0"/>
              </a:spcAft>
            </a:pPr>
            <a:r>
              <a:rPr lang="en-US" sz="4800" dirty="0" smtClean="0">
                <a:latin typeface="+mj-lt"/>
              </a:rPr>
              <a:t>and </a:t>
            </a:r>
            <a:r>
              <a:rPr lang="en-US" sz="4800" dirty="0">
                <a:latin typeface="+mj-lt"/>
              </a:rPr>
              <a:t>not everything that counts can be counted</a:t>
            </a:r>
            <a:r>
              <a:rPr lang="en-US" sz="4800" dirty="0" smtClean="0">
                <a:latin typeface="+mj-lt"/>
              </a:rPr>
              <a:t>.</a:t>
            </a:r>
          </a:p>
          <a:p>
            <a:pPr algn="ctr" defTabSz="932472" fontAlgn="base">
              <a:spcBef>
                <a:spcPct val="0"/>
              </a:spcBef>
              <a:spcAft>
                <a:spcPct val="0"/>
              </a:spcAft>
            </a:pPr>
            <a:endParaRPr lang="en-US" sz="4800" dirty="0" smtClean="0">
              <a:latin typeface="+mj-lt"/>
            </a:endParaRP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 William Bruce Cameron (sociologist)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latin typeface="+mj-lt"/>
              </a:rPr>
              <a:t>[</a:t>
            </a:r>
            <a:r>
              <a:rPr lang="en-US" sz="2000" dirty="0">
                <a:gradFill>
                  <a:gsLst>
                    <a:gs pos="0">
                      <a:srgbClr val="FFFFFF"/>
                    </a:gs>
                    <a:gs pos="100000">
                      <a:srgbClr val="FFFFFF"/>
                    </a:gs>
                  </a:gsLst>
                  <a:lin ang="5400000" scaled="0"/>
                </a:gradFill>
                <a:latin typeface="+mj-lt"/>
              </a:rPr>
              <a:t>Informal Sociology: A Casual Introduction to Sociological Thinking (1963)]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32" y="2399994"/>
            <a:ext cx="4913660" cy="4389072"/>
          </a:xfrm>
          <a:prstGeom prst="rect">
            <a:avLst/>
          </a:prstGeom>
        </p:spPr>
      </p:pic>
      <p:sp>
        <p:nvSpPr>
          <p:cNvPr id="6" name="TextBox 5"/>
          <p:cNvSpPr txBox="1"/>
          <p:nvPr/>
        </p:nvSpPr>
        <p:spPr>
          <a:xfrm>
            <a:off x="167224" y="479775"/>
            <a:ext cx="4663389" cy="1791260"/>
          </a:xfrm>
          <a:prstGeom prst="rect">
            <a:avLst/>
          </a:prstGeom>
          <a:noFill/>
        </p:spPr>
        <p:txBody>
          <a:bodyPr wrap="square" lIns="182880" tIns="146304" rIns="182880" bIns="146304" rtlCol="0">
            <a:spAutoFit/>
          </a:bodyPr>
          <a:lstStyle/>
          <a:p>
            <a:pPr algn="ctr">
              <a:lnSpc>
                <a:spcPct val="90000"/>
              </a:lnSpc>
              <a:spcAft>
                <a:spcPts val="600"/>
              </a:spcAft>
            </a:pPr>
            <a:r>
              <a:rPr lang="en-US" sz="5400" dirty="0" smtClean="0">
                <a:gradFill>
                  <a:gsLst>
                    <a:gs pos="2917">
                      <a:schemeClr val="tx1"/>
                    </a:gs>
                    <a:gs pos="30000">
                      <a:schemeClr val="tx1"/>
                    </a:gs>
                  </a:gsLst>
                  <a:lin ang="5400000" scaled="0"/>
                </a:gradFill>
                <a:latin typeface="+mj-lt"/>
              </a:rPr>
              <a:t>Measure what matters</a:t>
            </a:r>
          </a:p>
        </p:txBody>
      </p:sp>
    </p:spTree>
    <p:extLst>
      <p:ext uri="{BB962C8B-B14F-4D97-AF65-F5344CB8AC3E}">
        <p14:creationId xmlns:p14="http://schemas.microsoft.com/office/powerpoint/2010/main" val="361611084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451137" cy="7017924"/>
          </a:xfrm>
          <a:prstGeom prst="rect">
            <a:avLst/>
          </a:prstGeom>
        </p:spPr>
      </p:pic>
      <p:sp>
        <p:nvSpPr>
          <p:cNvPr id="6" name="Title 5"/>
          <p:cNvSpPr>
            <a:spLocks noGrp="1"/>
          </p:cNvSpPr>
          <p:nvPr>
            <p:ph type="title"/>
          </p:nvPr>
        </p:nvSpPr>
        <p:spPr>
          <a:solidFill>
            <a:srgbClr val="F2F2F2">
              <a:alpha val="80000"/>
            </a:srgbClr>
          </a:solidFill>
        </p:spPr>
        <p:txBody>
          <a:bodyPr/>
          <a:lstStyle/>
          <a:p>
            <a:r>
              <a:rPr lang="en-US" dirty="0" smtClean="0"/>
              <a:t>Focus on results</a:t>
            </a:r>
            <a:endParaRPr lang="en-US" dirty="0"/>
          </a:p>
        </p:txBody>
      </p:sp>
      <p:sp>
        <p:nvSpPr>
          <p:cNvPr id="2" name="Slide Number Placeholder 1"/>
          <p:cNvSpPr>
            <a:spLocks noGrp="1"/>
          </p:cNvSpPr>
          <p:nvPr>
            <p:ph type="sldNum" sz="quarter" idx="4294967295"/>
          </p:nvPr>
        </p:nvSpPr>
        <p:spPr>
          <a:xfrm>
            <a:off x="9604375" y="6488113"/>
            <a:ext cx="2832100" cy="350837"/>
          </a:xfrm>
          <a:prstGeom prst="rect">
            <a:avLst/>
          </a:prstGeom>
        </p:spPr>
        <p:txBody>
          <a:bodyPr/>
          <a:lstStyle/>
          <a:p>
            <a:fld id="{EA7C8D44-3667-46F6-9772-CC52308E2A7F}" type="slidenum">
              <a:rPr kumimoji="0" lang="en-US" smtClean="0"/>
              <a:pPr/>
              <a:t>32</a:t>
            </a:fld>
            <a:endParaRPr kumimoji="0" lang="en-US" dirty="0"/>
          </a:p>
        </p:txBody>
      </p:sp>
      <p:sp>
        <p:nvSpPr>
          <p:cNvPr id="5" name="Rectangle 4"/>
          <p:cNvSpPr/>
          <p:nvPr/>
        </p:nvSpPr>
        <p:spPr bwMode="auto">
          <a:xfrm>
            <a:off x="733081" y="1588166"/>
            <a:ext cx="10972680" cy="4663389"/>
          </a:xfrm>
          <a:prstGeom prst="rect">
            <a:avLst/>
          </a:prstGeom>
          <a:solidFill>
            <a:srgbClr val="00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defTabSz="932472" fontAlgn="base">
              <a:spcBef>
                <a:spcPct val="0"/>
              </a:spcBef>
              <a:spcAft>
                <a:spcPct val="0"/>
              </a:spcAft>
            </a:pPr>
            <a:r>
              <a:rPr lang="en-US" sz="4400" dirty="0" smtClean="0">
                <a:latin typeface="+mj-lt"/>
              </a:rPr>
              <a:t>“Adoption </a:t>
            </a:r>
            <a:r>
              <a:rPr lang="en-US" sz="4400" dirty="0">
                <a:latin typeface="+mj-lt"/>
              </a:rPr>
              <a:t>metrics do not address what matters most to each tier of participants (employees, managers, and executives). As long as adoption is the primary measure of success, resistance, at all levels, can block successful social software deployment</a:t>
            </a:r>
            <a:r>
              <a:rPr lang="en-US" sz="4400" dirty="0" smtClean="0">
                <a:latin typeface="+mj-lt"/>
              </a:rPr>
              <a:t>.”</a:t>
            </a:r>
            <a:endParaRPr lang="en-US" sz="4400" dirty="0">
              <a:gradFill>
                <a:gsLst>
                  <a:gs pos="0">
                    <a:srgbClr val="FFFFFF"/>
                  </a:gs>
                  <a:gs pos="100000">
                    <a:srgbClr val="FFFFFF"/>
                  </a:gs>
                </a:gsLst>
                <a:lin ang="5400000" scaled="0"/>
              </a:gradFill>
              <a:latin typeface="+mj-lt"/>
            </a:endParaRPr>
          </a:p>
        </p:txBody>
      </p:sp>
      <p:sp>
        <p:nvSpPr>
          <p:cNvPr id="9" name="Rectangle 8"/>
          <p:cNvSpPr/>
          <p:nvPr/>
        </p:nvSpPr>
        <p:spPr>
          <a:xfrm>
            <a:off x="274639" y="6325613"/>
            <a:ext cx="10113218" cy="646331"/>
          </a:xfrm>
          <a:prstGeom prst="rect">
            <a:avLst/>
          </a:prstGeom>
        </p:spPr>
        <p:txBody>
          <a:bodyPr wrap="none">
            <a:spAutoFit/>
          </a:bodyPr>
          <a:lstStyle/>
          <a:p>
            <a:r>
              <a:rPr lang="en-US" dirty="0">
                <a:solidFill>
                  <a:schemeClr val="bg1"/>
                </a:solidFill>
              </a:rPr>
              <a:t>Source: John Hagel III, John </a:t>
            </a:r>
            <a:r>
              <a:rPr lang="en-US" dirty="0" err="1">
                <a:solidFill>
                  <a:schemeClr val="bg1"/>
                </a:solidFill>
              </a:rPr>
              <a:t>Seely</a:t>
            </a:r>
            <a:r>
              <a:rPr lang="en-US" dirty="0">
                <a:solidFill>
                  <a:schemeClr val="bg1"/>
                </a:solidFill>
              </a:rPr>
              <a:t> Brown, </a:t>
            </a:r>
            <a:r>
              <a:rPr lang="en-US" dirty="0" err="1">
                <a:solidFill>
                  <a:schemeClr val="bg1"/>
                </a:solidFill>
              </a:rPr>
              <a:t>Duleesha</a:t>
            </a:r>
            <a:r>
              <a:rPr lang="en-US" dirty="0">
                <a:solidFill>
                  <a:schemeClr val="bg1"/>
                </a:solidFill>
              </a:rPr>
              <a:t> </a:t>
            </a:r>
            <a:r>
              <a:rPr lang="en-US" dirty="0" err="1">
                <a:solidFill>
                  <a:schemeClr val="bg1"/>
                </a:solidFill>
              </a:rPr>
              <a:t>Kulasooriya</a:t>
            </a:r>
            <a:r>
              <a:rPr lang="en-US" dirty="0">
                <a:solidFill>
                  <a:schemeClr val="bg1"/>
                </a:solidFill>
              </a:rPr>
              <a:t> </a:t>
            </a:r>
            <a:r>
              <a:rPr lang="en-US" dirty="0" smtClean="0">
                <a:solidFill>
                  <a:schemeClr val="bg1"/>
                </a:solidFill>
              </a:rPr>
              <a:t>&amp; </a:t>
            </a:r>
            <a:r>
              <a:rPr lang="en-US" dirty="0">
                <a:solidFill>
                  <a:schemeClr val="bg1"/>
                </a:solidFill>
              </a:rPr>
              <a:t>Aliza </a:t>
            </a:r>
            <a:r>
              <a:rPr lang="en-US" dirty="0" smtClean="0">
                <a:solidFill>
                  <a:schemeClr val="bg1"/>
                </a:solidFill>
              </a:rPr>
              <a:t>Marks. </a:t>
            </a:r>
            <a:r>
              <a:rPr lang="en-US" i="1" dirty="0" smtClean="0">
                <a:solidFill>
                  <a:schemeClr val="bg1"/>
                </a:solidFill>
              </a:rPr>
              <a:t>Metrics that Matter. </a:t>
            </a:r>
          </a:p>
          <a:p>
            <a:r>
              <a:rPr lang="en-US" dirty="0" smtClean="0">
                <a:solidFill>
                  <a:schemeClr val="bg1"/>
                </a:solidFill>
              </a:rPr>
              <a:t>&lt;http</a:t>
            </a:r>
            <a:r>
              <a:rPr lang="en-US" dirty="0">
                <a:solidFill>
                  <a:schemeClr val="bg1"/>
                </a:solidFill>
              </a:rPr>
              <a:t>://dupress.com/articles/metrics-that-matter</a:t>
            </a:r>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“Sometimes</a:t>
            </a:r>
            <a:r>
              <a:rPr lang="en-US" sz="4800" dirty="0"/>
              <a:t>, the thing that matters doesn't make it easy for you to measure it</a:t>
            </a:r>
            <a:r>
              <a:rPr lang="en-US" sz="4800" dirty="0" smtClean="0"/>
              <a:t>.”</a:t>
            </a:r>
            <a:r>
              <a:rPr lang="en-US" sz="4800" dirty="0"/>
              <a:t/>
            </a:r>
            <a:br>
              <a:rPr lang="en-US" sz="4800" dirty="0"/>
            </a:br>
            <a:endParaRPr lang="en-US" sz="4800" dirty="0"/>
          </a:p>
        </p:txBody>
      </p:sp>
      <p:sp>
        <p:nvSpPr>
          <p:cNvPr id="8" name="TextBox 7"/>
          <p:cNvSpPr txBox="1"/>
          <p:nvPr/>
        </p:nvSpPr>
        <p:spPr>
          <a:xfrm>
            <a:off x="260919" y="6505160"/>
            <a:ext cx="1199242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Quote from Seth </a:t>
            </a:r>
            <a:r>
              <a:rPr lang="en-US" sz="1400" dirty="0">
                <a:gradFill>
                  <a:gsLst>
                    <a:gs pos="2917">
                      <a:schemeClr val="tx1"/>
                    </a:gs>
                    <a:gs pos="30000">
                      <a:schemeClr val="tx1"/>
                    </a:gs>
                  </a:gsLst>
                  <a:lin ang="5400000" scaled="0"/>
                </a:gradFill>
              </a:rPr>
              <a:t>Godin: http://sethgodin.typepad.com/seths_blog/2015/02/measure-what-you-care-about-avoiding-the-siren-of-the-stand-in.html</a:t>
            </a:r>
            <a:endParaRPr lang="en-US" sz="1400" dirty="0" smtClean="0">
              <a:gradFill>
                <a:gsLst>
                  <a:gs pos="2917">
                    <a:schemeClr val="tx1"/>
                  </a:gs>
                  <a:gs pos="30000">
                    <a:schemeClr val="tx1"/>
                  </a:gs>
                </a:gsLst>
                <a:lin ang="5400000" scaled="0"/>
              </a:gradFill>
            </a:endParaRPr>
          </a:p>
        </p:txBody>
      </p:sp>
      <p:grpSp>
        <p:nvGrpSpPr>
          <p:cNvPr id="13" name="Group 12"/>
          <p:cNvGrpSpPr/>
          <p:nvPr/>
        </p:nvGrpSpPr>
        <p:grpSpPr>
          <a:xfrm>
            <a:off x="6218237" y="2042057"/>
            <a:ext cx="4884902" cy="3917869"/>
            <a:chOff x="6218237" y="2042057"/>
            <a:chExt cx="4884902" cy="3917869"/>
          </a:xfrm>
        </p:grpSpPr>
        <p:sp>
          <p:nvSpPr>
            <p:cNvPr id="12" name="Rectangle 11"/>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5"/>
            <p:cNvSpPr txBox="1">
              <a:spLocks/>
            </p:cNvSpPr>
            <p:nvPr/>
          </p:nvSpPr>
          <p:spPr>
            <a:xfrm>
              <a:off x="6257129" y="2125677"/>
              <a:ext cx="4754828" cy="350865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but not as important as what those users DO with the information that they exchange!</a:t>
              </a:r>
              <a:endParaRPr lang="en-US" dirty="0"/>
            </a:p>
          </p:txBody>
        </p:sp>
      </p:grpSp>
      <p:grpSp>
        <p:nvGrpSpPr>
          <p:cNvPr id="21" name="Group 20"/>
          <p:cNvGrpSpPr/>
          <p:nvPr/>
        </p:nvGrpSpPr>
        <p:grpSpPr>
          <a:xfrm>
            <a:off x="1097653" y="2042057"/>
            <a:ext cx="4884902" cy="3917869"/>
            <a:chOff x="1097653" y="2042057"/>
            <a:chExt cx="4884902" cy="3917869"/>
          </a:xfrm>
        </p:grpSpPr>
        <p:grpSp>
          <p:nvGrpSpPr>
            <p:cNvPr id="15" name="Group 14"/>
            <p:cNvGrpSpPr/>
            <p:nvPr/>
          </p:nvGrpSpPr>
          <p:grpSpPr>
            <a:xfrm>
              <a:off x="1097653" y="2042057"/>
              <a:ext cx="4884902" cy="3917869"/>
              <a:chOff x="6218237" y="2042057"/>
              <a:chExt cx="4884902" cy="3917869"/>
            </a:xfrm>
          </p:grpSpPr>
          <p:sp>
            <p:nvSpPr>
              <p:cNvPr id="16" name="Rectangle 15"/>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 Placeholder 5"/>
              <p:cNvSpPr txBox="1">
                <a:spLocks/>
              </p:cNvSpPr>
              <p:nvPr/>
            </p:nvSpPr>
            <p:spPr>
              <a:xfrm>
                <a:off x="6257129" y="2125677"/>
                <a:ext cx="475482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sp>
          <p:nvSpPr>
            <p:cNvPr id="20" name="Text Placeholder 5"/>
            <p:cNvSpPr txBox="1">
              <a:spLocks/>
            </p:cNvSpPr>
            <p:nvPr/>
          </p:nvSpPr>
          <p:spPr>
            <a:xfrm>
              <a:off x="1175437" y="2125677"/>
              <a:ext cx="4754828" cy="375487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dirty="0"/>
                <a:t>Number of users?</a:t>
              </a:r>
            </a:p>
            <a:p>
              <a:pPr>
                <a:buClr>
                  <a:schemeClr val="tx2"/>
                </a:buClr>
              </a:pPr>
              <a:r>
                <a:rPr lang="en-US" dirty="0"/>
                <a:t>Number of activities?</a:t>
              </a:r>
            </a:p>
            <a:p>
              <a:pPr>
                <a:buClr>
                  <a:schemeClr val="tx2"/>
                </a:buClr>
              </a:pPr>
              <a:r>
                <a:rPr lang="en-US" dirty="0"/>
                <a:t>Amount of time they spend on Yammer?</a:t>
              </a:r>
            </a:p>
          </p:txBody>
        </p:sp>
      </p:grpSp>
    </p:spTree>
    <p:extLst>
      <p:ext uri="{BB962C8B-B14F-4D97-AF65-F5344CB8AC3E}">
        <p14:creationId xmlns:p14="http://schemas.microsoft.com/office/powerpoint/2010/main" val="13221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632311"/>
          </a:xfrm>
        </p:spPr>
        <p:txBody>
          <a:bodyPr/>
          <a:lstStyle/>
          <a:p>
            <a:r>
              <a:rPr lang="en-US" sz="3600" dirty="0" smtClean="0"/>
              <a:t>Try not to over-achieve</a:t>
            </a:r>
          </a:p>
          <a:p>
            <a:r>
              <a:rPr lang="en-US" sz="3600" dirty="0" smtClean="0"/>
              <a:t>Automate where possible – look for good proxies in system metrics</a:t>
            </a:r>
          </a:p>
          <a:p>
            <a:r>
              <a:rPr lang="en-US" sz="3600" dirty="0" smtClean="0"/>
              <a:t>Look at the process KPIs that your organization already captures</a:t>
            </a:r>
          </a:p>
          <a:p>
            <a:r>
              <a:rPr lang="en-US" sz="3600" dirty="0" smtClean="0"/>
              <a:t>Remember that the measures will change as your enterprise social initiative matures</a:t>
            </a:r>
          </a:p>
          <a:p>
            <a:r>
              <a:rPr lang="en-US" sz="3600" dirty="0" smtClean="0"/>
              <a:t>Get creative</a:t>
            </a:r>
          </a:p>
          <a:p>
            <a:pPr lvl="1"/>
            <a:r>
              <a:rPr lang="en-US" sz="2000" dirty="0" smtClean="0"/>
              <a:t>Surveys, Usability Testing, Active Listening</a:t>
            </a:r>
          </a:p>
          <a:p>
            <a:pPr lvl="1"/>
            <a:r>
              <a:rPr lang="en-US" sz="2000" dirty="0" smtClean="0"/>
              <a:t>Send out a “journalist”</a:t>
            </a:r>
          </a:p>
          <a:p>
            <a:pPr lvl="1"/>
            <a:r>
              <a:rPr lang="en-US" sz="2000" dirty="0" smtClean="0"/>
              <a:t>Track by type, department, storyteller value metrics</a:t>
            </a:r>
          </a:p>
        </p:txBody>
      </p:sp>
      <p:sp>
        <p:nvSpPr>
          <p:cNvPr id="2" name="Title 1"/>
          <p:cNvSpPr>
            <a:spLocks noGrp="1"/>
          </p:cNvSpPr>
          <p:nvPr>
            <p:ph type="title"/>
          </p:nvPr>
        </p:nvSpPr>
        <p:spPr/>
        <p:txBody>
          <a:bodyPr/>
          <a:lstStyle/>
          <a:p>
            <a:r>
              <a:rPr lang="en-US" dirty="0" smtClean="0"/>
              <a:t>Gathering metrics that matter</a:t>
            </a:r>
            <a:endParaRPr lang="en-US" dirty="0"/>
          </a:p>
        </p:txBody>
      </p:sp>
    </p:spTree>
    <p:extLst>
      <p:ext uri="{BB962C8B-B14F-4D97-AF65-F5344CB8AC3E}">
        <p14:creationId xmlns:p14="http://schemas.microsoft.com/office/powerpoint/2010/main" val="2287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96780"/>
          </a:xfrm>
        </p:spPr>
        <p:txBody>
          <a:bodyPr/>
          <a:lstStyle/>
          <a:p>
            <a:r>
              <a:rPr lang="en-US" dirty="0" smtClean="0"/>
              <a:t>Were you able to solve a critical business problem? If so, please describe. (Or, can we talk to you?)</a:t>
            </a:r>
          </a:p>
          <a:p>
            <a:r>
              <a:rPr lang="en-US" dirty="0" smtClean="0"/>
              <a:t>If given the choice, would you KEEP [the enterprise social tool]?</a:t>
            </a:r>
          </a:p>
          <a:p>
            <a:pPr lvl="1"/>
            <a:r>
              <a:rPr lang="en-US" dirty="0" smtClean="0"/>
              <a:t>“Don’t take it away”</a:t>
            </a:r>
          </a:p>
          <a:p>
            <a:r>
              <a:rPr lang="en-US" dirty="0" smtClean="0"/>
              <a:t>How does this COMPARE to other tools?</a:t>
            </a:r>
          </a:p>
          <a:p>
            <a:pPr lvl="1"/>
            <a:r>
              <a:rPr lang="en-US" dirty="0" smtClean="0"/>
              <a:t>“User-friendliness” Rating</a:t>
            </a:r>
            <a:endParaRPr lang="en-US" dirty="0"/>
          </a:p>
          <a:p>
            <a:r>
              <a:rPr lang="en-US" dirty="0" smtClean="0"/>
              <a:t>How easy was it to …?</a:t>
            </a:r>
          </a:p>
          <a:p>
            <a:pPr lvl="1"/>
            <a:r>
              <a:rPr lang="en-US" dirty="0" smtClean="0"/>
              <a:t>“Intuitiveness” Rating</a:t>
            </a:r>
            <a:endParaRPr lang="en-US" dirty="0"/>
          </a:p>
        </p:txBody>
      </p:sp>
      <p:sp>
        <p:nvSpPr>
          <p:cNvPr id="2" name="Title 1"/>
          <p:cNvSpPr>
            <a:spLocks noGrp="1"/>
          </p:cNvSpPr>
          <p:nvPr>
            <p:ph type="title"/>
          </p:nvPr>
        </p:nvSpPr>
        <p:spPr/>
        <p:txBody>
          <a:bodyPr/>
          <a:lstStyle/>
          <a:p>
            <a:r>
              <a:rPr lang="en-US" dirty="0" smtClean="0"/>
              <a:t>Example Survey Questions</a:t>
            </a:r>
            <a:endParaRPr lang="en-US" dirty="0"/>
          </a:p>
        </p:txBody>
      </p:sp>
    </p:spTree>
    <p:extLst>
      <p:ext uri="{BB962C8B-B14F-4D97-AF65-F5344CB8AC3E}">
        <p14:creationId xmlns:p14="http://schemas.microsoft.com/office/powerpoint/2010/main" val="31359741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Balanced Scorecard</a:t>
            </a:r>
          </a:p>
          <a:p>
            <a:r>
              <a:rPr lang="en-US" dirty="0" smtClean="0"/>
              <a:t>Dashboard – measures plus story</a:t>
            </a:r>
          </a:p>
        </p:txBody>
      </p:sp>
      <p:sp>
        <p:nvSpPr>
          <p:cNvPr id="3" name="Title 2"/>
          <p:cNvSpPr>
            <a:spLocks noGrp="1"/>
          </p:cNvSpPr>
          <p:nvPr>
            <p:ph type="title"/>
          </p:nvPr>
        </p:nvSpPr>
        <p:spPr/>
        <p:txBody>
          <a:bodyPr/>
          <a:lstStyle/>
          <a:p>
            <a:r>
              <a:rPr lang="en-US" dirty="0" smtClean="0"/>
              <a:t>4. Present Results</a:t>
            </a:r>
            <a:endParaRPr lang="en-US" dirty="0"/>
          </a:p>
        </p:txBody>
      </p:sp>
      <p:sp>
        <p:nvSpPr>
          <p:cNvPr id="4" name="Rectangle 3"/>
          <p:cNvSpPr/>
          <p:nvPr/>
        </p:nvSpPr>
        <p:spPr bwMode="auto">
          <a:xfrm>
            <a:off x="2103482" y="3222945"/>
            <a:ext cx="8686705" cy="265173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Talk in the language of your executives!</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65989477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Scorecard</a:t>
            </a:r>
            <a:endParaRPr lang="en-US" dirty="0"/>
          </a:p>
        </p:txBody>
      </p:sp>
      <p:grpSp>
        <p:nvGrpSpPr>
          <p:cNvPr id="11" name="Group 10"/>
          <p:cNvGrpSpPr/>
          <p:nvPr/>
        </p:nvGrpSpPr>
        <p:grpSpPr>
          <a:xfrm>
            <a:off x="3809992" y="1212849"/>
            <a:ext cx="5151415" cy="5576217"/>
            <a:chOff x="3809992" y="1212849"/>
            <a:chExt cx="5151415" cy="5576217"/>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r="-1191"/>
            <a:stretch/>
          </p:blipFill>
          <p:spPr>
            <a:xfrm>
              <a:off x="3809992" y="1212849"/>
              <a:ext cx="5151415" cy="3831872"/>
            </a:xfrm>
            <a:prstGeom prst="rect">
              <a:avLst/>
            </a:prstGeom>
          </p:spPr>
        </p:pic>
        <p:sp>
          <p:nvSpPr>
            <p:cNvPr id="9" name="Rectangle 8"/>
            <p:cNvSpPr/>
            <p:nvPr/>
          </p:nvSpPr>
          <p:spPr bwMode="auto">
            <a:xfrm>
              <a:off x="3809992" y="3771579"/>
              <a:ext cx="5084626" cy="3017487"/>
            </a:xfrm>
            <a:prstGeom prst="rect">
              <a:avLst/>
            </a:prstGeom>
            <a:solidFill>
              <a:srgbClr val="9AAA3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leveraging the features that support the business use cases?</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Do the users report that they are getting benefits from using the solution?</a:t>
              </a:r>
            </a:p>
          </p:txBody>
        </p:sp>
        <p:sp>
          <p:nvSpPr>
            <p:cNvPr id="8" name="TextBox 7"/>
            <p:cNvSpPr txBox="1"/>
            <p:nvPr/>
          </p:nvSpPr>
          <p:spPr>
            <a:xfrm>
              <a:off x="5044484" y="1343970"/>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Capabilities</a:t>
              </a:r>
            </a:p>
          </p:txBody>
        </p:sp>
      </p:grpSp>
      <p:grpSp>
        <p:nvGrpSpPr>
          <p:cNvPr id="12" name="Group 11"/>
          <p:cNvGrpSpPr/>
          <p:nvPr/>
        </p:nvGrpSpPr>
        <p:grpSpPr>
          <a:xfrm>
            <a:off x="366140" y="1211287"/>
            <a:ext cx="3291805" cy="5577779"/>
            <a:chOff x="366140" y="1211287"/>
            <a:chExt cx="3291805" cy="5577779"/>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141" y="1212849"/>
              <a:ext cx="3291804" cy="2114727"/>
            </a:xfrm>
            <a:prstGeom prst="rect">
              <a:avLst/>
            </a:prstGeom>
          </p:spPr>
        </p:pic>
        <p:sp>
          <p:nvSpPr>
            <p:cNvPr id="4" name="TextBox 3"/>
            <p:cNvSpPr txBox="1"/>
            <p:nvPr/>
          </p:nvSpPr>
          <p:spPr>
            <a:xfrm>
              <a:off x="686176" y="1211287"/>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gradFill>
                    <a:gsLst>
                      <a:gs pos="2917">
                        <a:schemeClr val="tx1"/>
                      </a:gs>
                      <a:gs pos="30000">
                        <a:schemeClr val="tx1"/>
                      </a:gs>
                    </a:gsLst>
                    <a:lin ang="5400000" scaled="0"/>
                  </a:gradFill>
                </a:rPr>
                <a:t>Health</a:t>
              </a:r>
            </a:p>
          </p:txBody>
        </p:sp>
        <p:sp>
          <p:nvSpPr>
            <p:cNvPr id="6" name="Rectangle 5"/>
            <p:cNvSpPr/>
            <p:nvPr/>
          </p:nvSpPr>
          <p:spPr bwMode="auto">
            <a:xfrm>
              <a:off x="366140" y="3327576"/>
              <a:ext cx="3291805" cy="3461490"/>
            </a:xfrm>
            <a:prstGeom prst="rect">
              <a:avLst/>
            </a:prstGeom>
            <a:solidFill>
              <a:srgbClr val="63636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participating?</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Is usage sustained over time?</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What features are being used?</a:t>
              </a:r>
            </a:p>
          </p:txBody>
        </p:sp>
      </p:grpSp>
      <p:grpSp>
        <p:nvGrpSpPr>
          <p:cNvPr id="16" name="Group 15"/>
          <p:cNvGrpSpPr/>
          <p:nvPr/>
        </p:nvGrpSpPr>
        <p:grpSpPr>
          <a:xfrm>
            <a:off x="9015801" y="1212849"/>
            <a:ext cx="3163824" cy="5576216"/>
            <a:chOff x="9015801" y="1212849"/>
            <a:chExt cx="3163824" cy="5576216"/>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5802" y="1212849"/>
              <a:ext cx="3148401" cy="3975954"/>
            </a:xfrm>
            <a:prstGeom prst="rect">
              <a:avLst/>
            </a:prstGeom>
            <a:ln>
              <a:solidFill>
                <a:srgbClr val="814B2E"/>
              </a:solidFill>
            </a:ln>
          </p:spPr>
        </p:pic>
        <p:sp>
          <p:nvSpPr>
            <p:cNvPr id="14" name="TextBox 13"/>
            <p:cNvSpPr txBox="1"/>
            <p:nvPr/>
          </p:nvSpPr>
          <p:spPr>
            <a:xfrm>
              <a:off x="9264136" y="3128864"/>
              <a:ext cx="2651731"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Business Value</a:t>
              </a:r>
            </a:p>
          </p:txBody>
        </p:sp>
        <p:sp>
          <p:nvSpPr>
            <p:cNvPr id="15" name="Rectangle 14"/>
            <p:cNvSpPr/>
            <p:nvPr/>
          </p:nvSpPr>
          <p:spPr bwMode="auto">
            <a:xfrm>
              <a:off x="9015801" y="5188802"/>
              <a:ext cx="3163824" cy="1600263"/>
            </a:xfrm>
            <a:prstGeom prst="rect">
              <a:avLst/>
            </a:prstGeom>
            <a:solidFill>
              <a:srgbClr val="6A331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Is there a clear connection to a business KPI?</a:t>
              </a:r>
              <a:endParaRPr lang="en-US" sz="24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828215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668" y="1790377"/>
            <a:ext cx="11887200" cy="4493538"/>
          </a:xfrm>
        </p:spPr>
        <p:txBody>
          <a:bodyPr/>
          <a:lstStyle/>
          <a:p>
            <a:r>
              <a:rPr lang="en-US" sz="2800" dirty="0" smtClean="0"/>
              <a:t>Clarity of purpose – does the group serve a clearly defined and unique purpose?</a:t>
            </a:r>
          </a:p>
          <a:p>
            <a:r>
              <a:rPr lang="en-US" sz="2800" dirty="0" smtClean="0"/>
              <a:t>Leader engagement – are leaders modeling the desired behaviors?</a:t>
            </a:r>
          </a:p>
          <a:p>
            <a:r>
              <a:rPr lang="en-US" sz="2800" dirty="0" smtClean="0"/>
              <a:t>Community manager engagement – are there visible managers also modeling appropriate and expected behavior?</a:t>
            </a:r>
          </a:p>
          <a:p>
            <a:r>
              <a:rPr lang="en-US" sz="2800" dirty="0" smtClean="0"/>
              <a:t>Diversity of participation – how broad is the involvement within the group?</a:t>
            </a:r>
          </a:p>
          <a:p>
            <a:r>
              <a:rPr lang="en-US" sz="2800" dirty="0" smtClean="0"/>
              <a:t>Quality of conversation – are posts useful?</a:t>
            </a:r>
          </a:p>
          <a:p>
            <a:r>
              <a:rPr lang="en-US" sz="2800" dirty="0" smtClean="0"/>
              <a:t>Business value – is the group generating tangible business value (which might be measured as questions answered, ideas generated, or resources exchanged)</a:t>
            </a:r>
          </a:p>
        </p:txBody>
      </p:sp>
      <p:sp>
        <p:nvSpPr>
          <p:cNvPr id="2" name="Title 1"/>
          <p:cNvSpPr>
            <a:spLocks noGrp="1"/>
          </p:cNvSpPr>
          <p:nvPr>
            <p:ph type="title"/>
          </p:nvPr>
        </p:nvSpPr>
        <p:spPr/>
        <p:txBody>
          <a:bodyPr/>
          <a:lstStyle/>
          <a:p>
            <a:r>
              <a:rPr lang="en-US" dirty="0" smtClean="0"/>
              <a:t>EY Yammer Group Dashboard</a:t>
            </a:r>
            <a:endParaRPr lang="en-US" dirty="0"/>
          </a:p>
        </p:txBody>
      </p:sp>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7322" y="234721"/>
            <a:ext cx="2050060" cy="16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0243" y="6290240"/>
            <a:ext cx="11978895" cy="584775"/>
          </a:xfrm>
          <a:prstGeom prst="rect">
            <a:avLst/>
          </a:prstGeom>
        </p:spPr>
        <p:txBody>
          <a:bodyPr wrap="square">
            <a:spAutoFit/>
          </a:bodyPr>
          <a:lstStyle/>
          <a:p>
            <a:r>
              <a:rPr lang="en-US" sz="1600" dirty="0" smtClean="0"/>
              <a:t>Source: Steve Nguyen and Tammy Young Heck, “Gain </a:t>
            </a:r>
            <a:r>
              <a:rPr lang="en-US" sz="1600" dirty="0"/>
              <a:t>Organizational Insights with </a:t>
            </a:r>
            <a:r>
              <a:rPr lang="en-US" sz="1600" dirty="0" smtClean="0"/>
              <a:t>Yammer</a:t>
            </a:r>
            <a:r>
              <a:rPr lang="en-US" sz="1600" baseline="30000" dirty="0"/>
              <a:t> </a:t>
            </a:r>
            <a:r>
              <a:rPr lang="en-US" sz="1600" dirty="0" smtClean="0"/>
              <a:t>Data </a:t>
            </a:r>
            <a:r>
              <a:rPr lang="en-US" sz="1600" dirty="0"/>
              <a:t>Mining and </a:t>
            </a:r>
            <a:r>
              <a:rPr lang="en-US" sz="1600" dirty="0" smtClean="0"/>
              <a:t>Analytics” Ignite 2015 BRK2119 </a:t>
            </a:r>
            <a:r>
              <a:rPr lang="en-US" sz="1600" dirty="0" smtClean="0">
                <a:hlinkClick r:id="rId4"/>
              </a:rPr>
              <a:t>https</a:t>
            </a:r>
            <a:r>
              <a:rPr lang="en-US" sz="1600" dirty="0">
                <a:hlinkClick r:id="rId4"/>
              </a:rPr>
              <a:t>://</a:t>
            </a:r>
            <a:r>
              <a:rPr lang="en-US" sz="1600" dirty="0" smtClean="0">
                <a:hlinkClick r:id="rId4"/>
              </a:rPr>
              <a:t>channel9.msdn.com/Events/Ignite/2015/BRK2119</a:t>
            </a:r>
            <a:r>
              <a:rPr lang="en-US" sz="1600" dirty="0" smtClean="0"/>
              <a:t> (Tammy’s story starts at 20:00)</a:t>
            </a:r>
          </a:p>
        </p:txBody>
      </p:sp>
    </p:spTree>
    <p:extLst>
      <p:ext uri="{BB962C8B-B14F-4D97-AF65-F5344CB8AC3E}">
        <p14:creationId xmlns:p14="http://schemas.microsoft.com/office/powerpoint/2010/main" val="99620025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39</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5400" dirty="0" smtClean="0">
                <a:latin typeface="+mj-lt"/>
              </a:rPr>
              <a:t>Keep in mind …</a:t>
            </a:r>
            <a:endParaRPr lang="en-US" sz="5400" dirty="0">
              <a:latin typeface="+mj-lt"/>
            </a:endParaRPr>
          </a:p>
        </p:txBody>
      </p:sp>
      <p:sp>
        <p:nvSpPr>
          <p:cNvPr id="5" name="Rectangle 4"/>
          <p:cNvSpPr/>
          <p:nvPr/>
        </p:nvSpPr>
        <p:spPr>
          <a:xfrm>
            <a:off x="3095180"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Focus on business results-talk in </a:t>
            </a:r>
            <a:r>
              <a:rPr lang="en-US" sz="4400" smtClean="0">
                <a:latin typeface="+mj-lt"/>
              </a:rPr>
              <a:t>business terms</a:t>
            </a:r>
            <a:endParaRPr lang="en-US" sz="4400" dirty="0">
              <a:latin typeface="+mj-lt"/>
            </a:endParaRPr>
          </a:p>
        </p:txBody>
      </p:sp>
      <p:sp>
        <p:nvSpPr>
          <p:cNvPr id="6" name="Rectangle 5"/>
          <p:cNvSpPr/>
          <p:nvPr/>
        </p:nvSpPr>
        <p:spPr>
          <a:xfrm>
            <a:off x="162066"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028294"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Make sure someone is paying attention to metrics</a:t>
            </a:r>
            <a:endParaRPr lang="en-US" sz="4400" dirty="0">
              <a:latin typeface="+mj-lt"/>
            </a:endParaRPr>
          </a:p>
        </p:txBody>
      </p:sp>
      <p:sp>
        <p:nvSpPr>
          <p:cNvPr id="8" name="Rectangle 7"/>
          <p:cNvSpPr/>
          <p:nvPr/>
        </p:nvSpPr>
        <p:spPr>
          <a:xfrm>
            <a:off x="8961407" y="1803023"/>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Use metrics to plan change</a:t>
            </a:r>
            <a:endParaRPr lang="en-US" sz="4400" dirty="0">
              <a:latin typeface="+mj-lt"/>
            </a:endParaRPr>
          </a:p>
        </p:txBody>
      </p:sp>
    </p:spTree>
    <p:extLst>
      <p:ext uri="{BB962C8B-B14F-4D97-AF65-F5344CB8AC3E}">
        <p14:creationId xmlns:p14="http://schemas.microsoft.com/office/powerpoint/2010/main" val="1370268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23447"/>
            <a:ext cx="12435374" cy="6994525"/>
          </a:xfrm>
          <a:prstGeom prst="rect">
            <a:avLst/>
          </a:prstGeom>
        </p:spPr>
      </p:pic>
      <p:sp>
        <p:nvSpPr>
          <p:cNvPr id="3" name="Rectangle 2"/>
          <p:cNvSpPr/>
          <p:nvPr/>
        </p:nvSpPr>
        <p:spPr bwMode="auto">
          <a:xfrm>
            <a:off x="183263" y="205458"/>
            <a:ext cx="8334701" cy="1028100"/>
          </a:xfrm>
          <a:prstGeom prst="rect">
            <a:avLst/>
          </a:prstGeom>
          <a:solidFill>
            <a:srgbClr val="60BB0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Engagement really matters …</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2264443"/>
            <a:ext cx="5581553" cy="3427356"/>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300"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27</a:t>
            </a:r>
            <a:r>
              <a:rPr lang="en-US" sz="2856" b="1" dirty="0">
                <a:solidFill>
                  <a:sysClr val="windowText" lastClr="000000"/>
                </a:solidFill>
                <a:latin typeface="+mj-lt"/>
              </a:rPr>
              <a:t>% 		less employee theft</a:t>
            </a:r>
          </a:p>
          <a:p>
            <a:pPr defTabSz="932597">
              <a:buClr>
                <a:sysClr val="windowText" lastClr="000000"/>
              </a:buClr>
              <a:tabLst>
                <a:tab pos="914400" algn="l"/>
                <a:tab pos="1371600" algn="l"/>
              </a:tabLst>
              <a:defRPr/>
            </a:pPr>
            <a:endParaRPr lang="en-US" sz="2856"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18</a:t>
            </a:r>
            <a:r>
              <a:rPr lang="en-US" sz="2856" b="1" dirty="0">
                <a:solidFill>
                  <a:sysClr val="windowText" lastClr="000000"/>
                </a:solidFill>
                <a:latin typeface="+mj-lt"/>
              </a:rPr>
              <a:t>%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60950" y="1379699"/>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311130"/>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887851"/>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1914014" y="4466213"/>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5010232"/>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92925" y="6542422"/>
            <a:ext cx="11885969" cy="338554"/>
          </a:xfrm>
          <a:prstGeom prst="rect">
            <a:avLst/>
          </a:prstGeom>
        </p:spPr>
        <p:txBody>
          <a:bodyPr wrap="square">
            <a:spAutoFit/>
          </a:bodyPr>
          <a:lstStyle/>
          <a:p>
            <a:pPr defTabSz="932597">
              <a:defRPr/>
            </a:pPr>
            <a:r>
              <a:rPr lang="en-US" sz="1600" kern="0" dirty="0" smtClean="0">
                <a:solidFill>
                  <a:sysClr val="windowText" lastClr="000000"/>
                </a:solidFill>
                <a:latin typeface="+mj-lt"/>
              </a:rPr>
              <a:t>Source: </a:t>
            </a:r>
            <a:r>
              <a:rPr lang="en-US" sz="1600" kern="0" dirty="0">
                <a:solidFill>
                  <a:sysClr val="windowText" lastClr="000000"/>
                </a:solidFill>
                <a:latin typeface="+mj-lt"/>
              </a:rPr>
              <a:t>http://</a:t>
            </a:r>
            <a:r>
              <a:rPr lang="en-US" sz="1600" kern="0" dirty="0" smtClean="0">
                <a:solidFill>
                  <a:sysClr val="windowText" lastClr="000000"/>
                </a:solidFill>
                <a:latin typeface="+mj-lt"/>
              </a:rPr>
              <a:t>www.gallup.com/consulting/121535/employee-engagement-overview-brochure.aspx</a:t>
            </a:r>
          </a:p>
        </p:txBody>
      </p:sp>
      <p:sp>
        <p:nvSpPr>
          <p:cNvPr id="14" name="Notched Right Arrow 13"/>
          <p:cNvSpPr/>
          <p:nvPr/>
        </p:nvSpPr>
        <p:spPr>
          <a:xfrm rot="5400000">
            <a:off x="1914013" y="3500735"/>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Tree>
    <p:extLst>
      <p:ext uri="{BB962C8B-B14F-4D97-AF65-F5344CB8AC3E}">
        <p14:creationId xmlns:p14="http://schemas.microsoft.com/office/powerpoint/2010/main" val="19602582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Resources</a:t>
            </a:r>
            <a:endParaRPr lang="en-US" dirty="0"/>
          </a:p>
        </p:txBody>
      </p:sp>
    </p:spTree>
    <p:extLst>
      <p:ext uri="{BB962C8B-B14F-4D97-AF65-F5344CB8AC3E}">
        <p14:creationId xmlns:p14="http://schemas.microsoft.com/office/powerpoint/2010/main" val="25480194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03" y="1119848"/>
            <a:ext cx="11887200" cy="5333768"/>
          </a:xfrm>
        </p:spPr>
        <p:txBody>
          <a:bodyPr/>
          <a:lstStyle/>
          <a:p>
            <a:pPr marL="0" indent="0">
              <a:buNone/>
            </a:pPr>
            <a:r>
              <a:rPr lang="en-US" sz="1400" b="1" dirty="0" smtClean="0"/>
              <a:t>Websites and Articles</a:t>
            </a:r>
            <a:endParaRPr lang="en-US" sz="1400" b="1" dirty="0" smtClean="0">
              <a:hlinkClick r:id="rId3"/>
            </a:endParaRPr>
          </a:p>
          <a:p>
            <a:r>
              <a:rPr lang="en-US" sz="1400" b="1" dirty="0" smtClean="0">
                <a:hlinkClick r:id="rId3"/>
              </a:rPr>
              <a:t>success.office.com</a:t>
            </a:r>
            <a:r>
              <a:rPr lang="en-US" sz="1400" b="1" dirty="0" smtClean="0"/>
              <a:t> – Measuring Success Guide</a:t>
            </a:r>
          </a:p>
          <a:p>
            <a:r>
              <a:rPr lang="en-US" sz="1400" dirty="0" smtClean="0"/>
              <a:t>Steve Nguyen and Tammy Young Heck, </a:t>
            </a:r>
            <a:r>
              <a:rPr lang="en-US" sz="1400" dirty="0" smtClean="0">
                <a:hlinkClick r:id="rId4"/>
              </a:rPr>
              <a:t>Gain Organizational Insights with Yammer Data Mining and Analytics</a:t>
            </a:r>
            <a:r>
              <a:rPr lang="en-US" sz="1400" dirty="0" smtClean="0"/>
              <a:t> – Ignite 2015 (BRK2119)</a:t>
            </a:r>
          </a:p>
          <a:p>
            <a:r>
              <a:rPr lang="en-US" sz="1400" dirty="0"/>
              <a:t>Improve It! by lots of people, including Susan Hanley, May 2015 – download for free at </a:t>
            </a:r>
            <a:r>
              <a:rPr lang="en-US" sz="1400" u="sng" dirty="0">
                <a:hlinkClick r:id="rId5"/>
              </a:rPr>
              <a:t>http://www.improveit.how</a:t>
            </a:r>
            <a:endParaRPr lang="en-US" sz="1400" dirty="0"/>
          </a:p>
          <a:p>
            <a:r>
              <a:rPr lang="en-US" sz="1400" dirty="0" smtClean="0"/>
              <a:t>Dion </a:t>
            </a:r>
            <a:r>
              <a:rPr lang="en-US" sz="1400" dirty="0" err="1" smtClean="0"/>
              <a:t>Hinchcliffe</a:t>
            </a:r>
            <a:r>
              <a:rPr lang="en-US" sz="1400" dirty="0" smtClean="0"/>
              <a:t>: In Europe’s biggest firms, social business is all grown up, February 12, 2015. </a:t>
            </a:r>
            <a:r>
              <a:rPr lang="en-US" sz="1400" dirty="0" smtClean="0">
                <a:hlinkClick r:id="rId6"/>
              </a:rPr>
              <a:t>http</a:t>
            </a:r>
            <a:r>
              <a:rPr lang="en-US" sz="1400" dirty="0">
                <a:hlinkClick r:id="rId6"/>
              </a:rPr>
              <a:t>://www.zdnet.com/article/the-growing-evidence-for-social-business-maturity</a:t>
            </a:r>
            <a:r>
              <a:rPr lang="en-US" sz="1400" dirty="0" smtClean="0">
                <a:hlinkClick r:id="rId6"/>
              </a:rPr>
              <a:t>/</a:t>
            </a:r>
            <a:endParaRPr lang="en-US" sz="1400" dirty="0"/>
          </a:p>
          <a:p>
            <a:r>
              <a:rPr lang="en-US" sz="1400" dirty="0" smtClean="0"/>
              <a:t>McKinsey: Building the Social Enterprise, November 2013. </a:t>
            </a:r>
            <a:r>
              <a:rPr lang="en-US" sz="1400" dirty="0" smtClean="0">
                <a:hlinkClick r:id="rId7"/>
              </a:rPr>
              <a:t>http</a:t>
            </a:r>
            <a:r>
              <a:rPr lang="en-US" sz="1400" dirty="0">
                <a:hlinkClick r:id="rId7"/>
              </a:rPr>
              <a:t>://</a:t>
            </a:r>
            <a:r>
              <a:rPr lang="en-US" sz="1400" dirty="0" smtClean="0">
                <a:hlinkClick r:id="rId7"/>
              </a:rPr>
              <a:t>www.mckinsey.com/insights/organization/building_the_social_enterprise</a:t>
            </a:r>
            <a:endParaRPr lang="en-US" sz="1400" dirty="0" smtClean="0"/>
          </a:p>
          <a:p>
            <a:r>
              <a:rPr lang="en-US" sz="1400" dirty="0" smtClean="0"/>
              <a:t>Tom Davenport, Deloitte Press, January 22, 2015. Why data storytelling is so important--and why we’re so bad at it </a:t>
            </a:r>
            <a:r>
              <a:rPr lang="en-US" sz="1400" dirty="0" smtClean="0">
                <a:hlinkClick r:id="rId8"/>
              </a:rPr>
              <a:t>http://dupress.com/articles/data-driven-storytelling/</a:t>
            </a:r>
            <a:endParaRPr lang="en-US" sz="1400" dirty="0" smtClean="0"/>
          </a:p>
          <a:p>
            <a:r>
              <a:rPr lang="en-US" sz="1400" dirty="0" smtClean="0"/>
              <a:t>Yammer Group Files (</a:t>
            </a:r>
            <a:r>
              <a:rPr lang="en-US" sz="1400" dirty="0" smtClean="0">
                <a:hlinkClick r:id="rId9"/>
              </a:rPr>
              <a:t>https://www.yammer.com/itpronetwork/#/groups/3944618/files</a:t>
            </a:r>
            <a:r>
              <a:rPr lang="en-US" sz="1400" dirty="0" smtClean="0"/>
              <a:t>)</a:t>
            </a:r>
          </a:p>
          <a:p>
            <a:r>
              <a:rPr lang="en-US" sz="1400" dirty="0" smtClean="0"/>
              <a:t>Yammer “Pitch Deck” for Executives: </a:t>
            </a:r>
            <a:r>
              <a:rPr lang="en-US" sz="1400" dirty="0" smtClean="0">
                <a:hlinkClick r:id="rId10"/>
              </a:rPr>
              <a:t>https://about.yammer.com/success/wp-content/uploads/sites/13/Yammer-for-Executives-Pitch-Deck2.pptx</a:t>
            </a:r>
            <a:endParaRPr lang="en-US" sz="1400" dirty="0" smtClean="0"/>
          </a:p>
          <a:p>
            <a:r>
              <a:rPr lang="en-US" sz="1400" dirty="0" smtClean="0"/>
              <a:t>Successful Social Intranets: Creating business value through strategic alignment and adoption planning </a:t>
            </a:r>
            <a:r>
              <a:rPr lang="en-US" sz="1400" dirty="0" smtClean="0">
                <a:hlinkClick r:id="rId11"/>
              </a:rPr>
              <a:t>http://www.digitalworkplacegroup.com/resources/download-reports/successful-social-intranets/</a:t>
            </a:r>
            <a:endParaRPr lang="en-US" sz="1400" dirty="0" smtClean="0"/>
          </a:p>
          <a:p>
            <a:r>
              <a:rPr lang="en-US" sz="1400" dirty="0" smtClean="0"/>
              <a:t>Finding the Value in Social Business, MIT Sloan </a:t>
            </a:r>
            <a:r>
              <a:rPr lang="en-US" sz="1400" dirty="0"/>
              <a:t>Management Review, March 18, 2014. </a:t>
            </a:r>
            <a:r>
              <a:rPr lang="en-US" sz="1400" dirty="0" smtClean="0">
                <a:hlinkClick r:id="rId12"/>
              </a:rPr>
              <a:t>http</a:t>
            </a:r>
            <a:r>
              <a:rPr lang="en-US" sz="1400" dirty="0">
                <a:hlinkClick r:id="rId12"/>
              </a:rPr>
              <a:t>://</a:t>
            </a:r>
            <a:r>
              <a:rPr lang="en-US" sz="1400" dirty="0" smtClean="0">
                <a:hlinkClick r:id="rId12"/>
              </a:rPr>
              <a:t>sloanreview.mit.edu/article/finding-the-value-in-social-business</a:t>
            </a:r>
            <a:endParaRPr lang="en-US" sz="1400" dirty="0"/>
          </a:p>
          <a:p>
            <a:r>
              <a:rPr lang="en-US" sz="1400" dirty="0" smtClean="0"/>
              <a:t>Moving Beyond Marketing: Generating Social Business Value Across the Enterprise, MIT Sloan Management Review, July 14, 2014. </a:t>
            </a:r>
            <a:r>
              <a:rPr lang="en-US" sz="1400" dirty="0" smtClean="0">
                <a:hlinkClick r:id="rId13"/>
              </a:rPr>
              <a:t>http://sloanreview.mit.edu/projects/moving-beyond-marketing/</a:t>
            </a:r>
            <a:endParaRPr lang="en-US" sz="1400" dirty="0" smtClean="0"/>
          </a:p>
          <a:p>
            <a:r>
              <a:rPr lang="en-US" sz="1400" dirty="0" smtClean="0"/>
              <a:t>Deloitte research white paper “Social software for business performance - The missing link in social software: Measureable business performance improvements.” </a:t>
            </a:r>
            <a:r>
              <a:rPr lang="en-US" sz="1400" dirty="0" smtClean="0">
                <a:hlinkClick r:id="rId14"/>
              </a:rPr>
              <a:t>http</a:t>
            </a:r>
            <a:r>
              <a:rPr lang="en-US" sz="1400" dirty="0">
                <a:hlinkClick r:id="rId14"/>
              </a:rPr>
              <a:t>://dupress.com/articles/metrics-that-matter</a:t>
            </a:r>
            <a:r>
              <a:rPr lang="en-US" sz="1400" dirty="0" smtClean="0">
                <a:hlinkClick r:id="rId14"/>
              </a:rPr>
              <a:t>/</a:t>
            </a:r>
            <a:endParaRPr lang="en-US" sz="1400" dirty="0" smtClean="0"/>
          </a:p>
          <a:p>
            <a:r>
              <a:rPr lang="en-US" sz="1400" dirty="0" smtClean="0"/>
              <a:t>Intranet </a:t>
            </a:r>
            <a:r>
              <a:rPr lang="en-US" sz="1400" dirty="0"/>
              <a:t>Metrics – Discovery, Satisfaction and Impact 30 July 2015 Martin White </a:t>
            </a:r>
            <a:r>
              <a:rPr lang="en-GB" sz="1400" u="sng" dirty="0">
                <a:hlinkClick r:id="rId15"/>
              </a:rPr>
              <a:t>http://</a:t>
            </a:r>
            <a:r>
              <a:rPr lang="en-GB" sz="1400" u="sng" dirty="0" smtClean="0">
                <a:hlinkClick r:id="rId15"/>
              </a:rPr>
              <a:t>www.intranetfocus.com/archives/2294</a:t>
            </a:r>
            <a:endParaRPr lang="en-GB" sz="1400" u="sng" dirty="0" smtClean="0"/>
          </a:p>
          <a:p>
            <a:pPr marL="0" indent="0">
              <a:buNone/>
            </a:pPr>
            <a:r>
              <a:rPr lang="en-GB" sz="1400" dirty="0" smtClean="0"/>
              <a:t>Books</a:t>
            </a:r>
            <a:endParaRPr lang="en-US" sz="1400" dirty="0"/>
          </a:p>
          <a:p>
            <a:r>
              <a:rPr lang="en-US" sz="1400" dirty="0" smtClean="0"/>
              <a:t>How to Measure Anything by Douglas W. Hubbard, 2010</a:t>
            </a:r>
          </a:p>
          <a:p>
            <a:r>
              <a:rPr lang="en-US" sz="1400" dirty="0" smtClean="0"/>
              <a:t>Essential SharePoint 2013 by Scott Jamison, Susan Hanley, and Chris Bortlik, 2013</a:t>
            </a:r>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49399287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Yammer Analytics</a:t>
            </a:r>
            <a:endParaRPr lang="en-US" dirty="0"/>
          </a:p>
        </p:txBody>
      </p:sp>
      <p:graphicFrame>
        <p:nvGraphicFramePr>
          <p:cNvPr id="3" name="Content Placeholder 14"/>
          <p:cNvGraphicFramePr>
            <a:graphicFrameLocks/>
          </p:cNvGraphicFramePr>
          <p:nvPr>
            <p:extLst>
              <p:ext uri="{D42A27DB-BD31-4B8C-83A1-F6EECF244321}">
                <p14:modId xmlns:p14="http://schemas.microsoft.com/office/powerpoint/2010/main" val="3375970497"/>
              </p:ext>
            </p:extLst>
          </p:nvPr>
        </p:nvGraphicFramePr>
        <p:xfrm>
          <a:off x="314989" y="1022855"/>
          <a:ext cx="11806499" cy="556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4989" y="6514749"/>
            <a:ext cx="81892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Source: Ignite 2015 </a:t>
            </a:r>
            <a:r>
              <a:rPr lang="en-US" sz="1400" dirty="0">
                <a:gradFill>
                  <a:gsLst>
                    <a:gs pos="2917">
                      <a:schemeClr val="tx1"/>
                    </a:gs>
                    <a:gs pos="30000">
                      <a:schemeClr val="tx1"/>
                    </a:gs>
                  </a:gsLst>
                  <a:lin ang="5400000" scaled="0"/>
                </a:gradFill>
              </a:rPr>
              <a:t>Session BRK2119 </a:t>
            </a:r>
            <a:r>
              <a:rPr lang="en-US" sz="1400" dirty="0" smtClean="0">
                <a:gradFill>
                  <a:gsLst>
                    <a:gs pos="2917">
                      <a:schemeClr val="tx1"/>
                    </a:gs>
                    <a:gs pos="30000">
                      <a:schemeClr val="tx1"/>
                    </a:gs>
                  </a:gsLst>
                  <a:lin ang="5400000" scaled="0"/>
                </a:gradFill>
              </a:rPr>
              <a:t>    https</a:t>
            </a:r>
            <a:r>
              <a:rPr lang="en-US" sz="1400" dirty="0">
                <a:gradFill>
                  <a:gsLst>
                    <a:gs pos="2917">
                      <a:schemeClr val="tx1"/>
                    </a:gs>
                    <a:gs pos="30000">
                      <a:schemeClr val="tx1"/>
                    </a:gs>
                  </a:gsLst>
                  <a:lin ang="5400000" scaled="0"/>
                </a:gradFill>
              </a:rPr>
              <a:t>://channel9.msdn.com/Events/Ignite/2015/BRK2119</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618643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Health Perspective</a:t>
            </a:r>
            <a:endParaRPr lang="en-US" dirty="0"/>
          </a:p>
        </p:txBody>
      </p:sp>
      <p:graphicFrame>
        <p:nvGraphicFramePr>
          <p:cNvPr id="9" name="Table 8"/>
          <p:cNvGraphicFramePr>
            <a:graphicFrameLocks noGrp="1"/>
          </p:cNvGraphicFramePr>
          <p:nvPr>
            <p:extLst/>
          </p:nvPr>
        </p:nvGraphicFramePr>
        <p:xfrm>
          <a:off x="457580" y="1937679"/>
          <a:ext cx="11706624" cy="393700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0">
                <a:tc rowSpan="3">
                  <a:txBody>
                    <a:bodyPr/>
                    <a:lstStyle/>
                    <a:p>
                      <a:r>
                        <a:rPr lang="en-US" sz="1800" dirty="0" smtClean="0"/>
                        <a:t>Health</a:t>
                      </a:r>
                      <a:endParaRPr lang="en-US" sz="1800" dirty="0"/>
                    </a:p>
                  </a:txBody>
                  <a:tcPr marL="182880" marR="182880" marT="91440" marB="9144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people using the solution? How many? Who (which departments or roles)?</a:t>
                      </a:r>
                    </a:p>
                  </a:txBody>
                  <a:tcPr marL="182880" marR="182880" marT="91440" marB="91440"/>
                </a:tc>
                <a:tc>
                  <a:txBody>
                    <a:bodyPr/>
                    <a:lstStyle/>
                    <a:p>
                      <a:pPr marL="285750" indent="-285750">
                        <a:buFont typeface="Arial" panose="020B0604020202020204" pitchFamily="34" charset="0"/>
                        <a:buChar char="•"/>
                      </a:pPr>
                      <a:r>
                        <a:rPr lang="en-US" sz="1800" dirty="0" smtClean="0"/>
                        <a:t>Number of users with complete profiles (overall and by department)</a:t>
                      </a:r>
                    </a:p>
                    <a:p>
                      <a:pPr marL="285750" indent="-285750">
                        <a:buFont typeface="Arial" panose="020B0604020202020204" pitchFamily="34" charset="0"/>
                        <a:buChar char="•"/>
                      </a:pPr>
                      <a:r>
                        <a:rPr lang="en-US" sz="1800" dirty="0" smtClean="0"/>
                        <a:t>Number of posts</a:t>
                      </a:r>
                    </a:p>
                    <a:p>
                      <a:pPr marL="285750" indent="-285750">
                        <a:buFont typeface="Arial" panose="020B0604020202020204" pitchFamily="34" charset="0"/>
                        <a:buChar char="•"/>
                      </a:pPr>
                      <a:r>
                        <a:rPr lang="en-US" sz="1800" dirty="0" smtClean="0"/>
                        <a:t>Number of profile searches</a:t>
                      </a:r>
                    </a:p>
                    <a:p>
                      <a:pPr marL="285750" indent="-285750">
                        <a:buFont typeface="Arial" panose="020B0604020202020204" pitchFamily="34" charset="0"/>
                        <a:buChar char="•"/>
                      </a:pPr>
                      <a:r>
                        <a:rPr lang="en-US" sz="1800" dirty="0" smtClean="0"/>
                        <a:t>Number of blog entries</a:t>
                      </a:r>
                    </a:p>
                    <a:p>
                      <a:pPr marL="285750" indent="-285750">
                        <a:buFont typeface="Arial" panose="020B0604020202020204" pitchFamily="34" charset="0"/>
                        <a:buChar char="•"/>
                      </a:pPr>
                      <a:r>
                        <a:rPr lang="en-US" sz="1800" dirty="0" smtClean="0"/>
                        <a:t>Number of likes</a:t>
                      </a:r>
                    </a:p>
                    <a:p>
                      <a:pPr marL="285750" indent="-285750">
                        <a:buFont typeface="Arial" panose="020B0604020202020204" pitchFamily="34" charset="0"/>
                        <a:buChar char="•"/>
                      </a:pPr>
                      <a:r>
                        <a:rPr lang="en-US" sz="1800" dirty="0" smtClean="0"/>
                        <a:t>Number of replies</a:t>
                      </a:r>
                    </a:p>
                    <a:p>
                      <a:pPr marL="285750" indent="-285750">
                        <a:buFont typeface="Arial" panose="020B0604020202020204" pitchFamily="34" charset="0"/>
                        <a:buChar char="•"/>
                      </a:pPr>
                      <a:r>
                        <a:rPr lang="en-US" sz="1800" dirty="0" smtClean="0"/>
                        <a:t>Number of replies by users not mentioned directly</a:t>
                      </a:r>
                    </a:p>
                  </a:txBody>
                  <a:tcPr marL="182880" marR="182880" marT="91440" marB="91440"/>
                </a:tc>
                <a:extLst>
                  <a:ext uri="{0D108BD9-81ED-4DB2-BD59-A6C34878D82A}">
                    <a16:rowId xmlns:a16="http://schemas.microsoft.com/office/drawing/2014/main" val="10001"/>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usage sustained?</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Trends over time for each of the key measures above</a:t>
                      </a:r>
                      <a:endParaRPr lang="en-US" sz="1800" dirty="0"/>
                    </a:p>
                  </a:txBody>
                  <a:tcPr marL="182880" marR="182880" marT="91440" marB="91440"/>
                </a:tc>
                <a:extLst>
                  <a:ext uri="{0D108BD9-81ED-4DB2-BD59-A6C34878D82A}">
                    <a16:rowId xmlns:a16="http://schemas.microsoft.com/office/drawing/2014/main" val="10002"/>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features are used the most?</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Comparison of features such as blog posts, activity posts, likes, replies</a:t>
                      </a:r>
                      <a:endParaRPr lang="en-US" sz="1800" dirty="0"/>
                    </a:p>
                  </a:txBody>
                  <a:tcPr marL="182880" marR="182880"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849139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Capabilities Perspective</a:t>
            </a:r>
            <a:endParaRPr lang="en-US" dirty="0"/>
          </a:p>
        </p:txBody>
      </p:sp>
      <p:graphicFrame>
        <p:nvGraphicFramePr>
          <p:cNvPr id="9" name="Table 8"/>
          <p:cNvGraphicFramePr>
            <a:graphicFrameLocks noGrp="1"/>
          </p:cNvGraphicFramePr>
          <p:nvPr>
            <p:extLst/>
          </p:nvPr>
        </p:nvGraphicFramePr>
        <p:xfrm>
          <a:off x="457580" y="1942799"/>
          <a:ext cx="11706624" cy="402844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370840">
                <a:tc rowSpan="2">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usage supporting the identified business use cases?</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“Serious Anecdotes” – stories from user surveys where users report specific use cases and value measures based on the moments of engagement identified in the deployment plan</a:t>
                      </a:r>
                    </a:p>
                  </a:txBody>
                  <a:tcPr marL="182880" marR="182880" marT="91440" marB="91440"/>
                </a:tc>
                <a:extLst>
                  <a:ext uri="{0D108BD9-81ED-4DB2-BD59-A6C34878D82A}">
                    <a16:rowId xmlns:a16="http://schemas.microsoft.com/office/drawing/2014/main" val="10001"/>
                  </a:ext>
                </a:extLst>
              </a:tr>
              <a:tr h="370840">
                <a:tc vMerge="1">
                  <a:txBody>
                    <a:bodyPr/>
                    <a:lstStyle/>
                    <a:p>
                      <a:endParaRPr lang="en-US" sz="1800" dirty="0"/>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Do users perceive that they are getting value?</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whether they feel that they can collaborate more easily and resolve issues more quickly</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whether users can find people with the expertise that they need</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to rate whether they would like to take the tool away (what I like to call the “Don’t Take it Away” metric)</a:t>
                      </a:r>
                    </a:p>
                  </a:txBody>
                  <a:tcPr marL="182880" marR="182880"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047764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Business Value Perspective</a:t>
            </a:r>
            <a:endParaRPr lang="en-US" dirty="0"/>
          </a:p>
        </p:txBody>
      </p:sp>
      <p:graphicFrame>
        <p:nvGraphicFramePr>
          <p:cNvPr id="9" name="Table 8"/>
          <p:cNvGraphicFramePr>
            <a:graphicFrameLocks noGrp="1"/>
          </p:cNvGraphicFramePr>
          <p:nvPr>
            <p:extLst/>
          </p:nvPr>
        </p:nvGraphicFramePr>
        <p:xfrm>
          <a:off x="457580" y="1942799"/>
          <a:ext cx="11706624" cy="466852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741680">
                <a:tc>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there a clear connection with</a:t>
                      </a:r>
                      <a:r>
                        <a:rPr lang="en-US" sz="1800" kern="1200" baseline="0" dirty="0" smtClean="0">
                          <a:solidFill>
                            <a:schemeClr val="dk1"/>
                          </a:solidFill>
                          <a:effectLst/>
                          <a:latin typeface="+mn-lt"/>
                          <a:ea typeface="+mn-ea"/>
                          <a:cs typeface="+mn-cs"/>
                        </a:rPr>
                        <a:t> respect to the overall business strategy?</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What has happened with business key performance metrics since the social tools have been deployed?</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for call centers to resolve customer issues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time-to-market for new products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proposal response time</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to talent” for new employees (cost/time for on-boarding)</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Annual staff turnover</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Customer satisfaction</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Ability to handle “exceptions” – situations that don’t fit standard processes and require reaching out to experts or multiple departments for resolution</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What content is used the most? </a:t>
                      </a:r>
                      <a:endParaRPr lang="en-US" sz="3200" dirty="0">
                        <a:effectLst/>
                        <a:latin typeface="+mn-lt"/>
                        <a:ea typeface="Calibri" panose="020F0502020204030204" pitchFamily="34" charset="0"/>
                        <a:cs typeface="Times New Roman" panose="02020603050405020304" pitchFamily="18" charset="0"/>
                      </a:endParaRPr>
                    </a:p>
                  </a:txBody>
                  <a:tcPr marL="182880" marR="182880" marT="91440" marB="914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772338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Measures change as your social business practices evolve</a:t>
            </a:r>
            <a:endParaRPr lang="en-US" dirty="0"/>
          </a:p>
        </p:txBody>
      </p:sp>
      <p:sp>
        <p:nvSpPr>
          <p:cNvPr id="5" name="Rectangle 4"/>
          <p:cNvSpPr/>
          <p:nvPr/>
        </p:nvSpPr>
        <p:spPr>
          <a:xfrm>
            <a:off x="413403" y="6328037"/>
            <a:ext cx="11429875" cy="369332"/>
          </a:xfrm>
          <a:prstGeom prst="rect">
            <a:avLst/>
          </a:prstGeom>
        </p:spPr>
        <p:txBody>
          <a:bodyPr wrap="square">
            <a:spAutoFit/>
          </a:bodyPr>
          <a:lstStyle/>
          <a:p>
            <a:r>
              <a:rPr lang="en-US" dirty="0" smtClean="0"/>
              <a:t>Source: http</a:t>
            </a:r>
            <a:r>
              <a:rPr lang="en-US" dirty="0"/>
              <a:t>://sloanreview.mit.edu/article/finding-the-value-in-social-business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9183" y="2125677"/>
            <a:ext cx="8266667" cy="3657143"/>
          </a:xfrm>
          <a:prstGeom prst="rect">
            <a:avLst/>
          </a:prstGeom>
        </p:spPr>
      </p:pic>
    </p:spTree>
    <p:extLst>
      <p:ext uri="{BB962C8B-B14F-4D97-AF65-F5344CB8AC3E}">
        <p14:creationId xmlns:p14="http://schemas.microsoft.com/office/powerpoint/2010/main" val="292729407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395287" y="571214"/>
            <a:ext cx="6857924" cy="6370975"/>
          </a:xfrm>
          <a:prstGeom prst="rect">
            <a:avLst/>
          </a:prstGeom>
        </p:spPr>
        <p:txBody>
          <a:bodyPr wrap="square">
            <a:spAutoFit/>
          </a:bodyPr>
          <a:lstStyle/>
          <a:p>
            <a:pPr marL="305702" indent="-509504">
              <a:spcBef>
                <a:spcPts val="1337"/>
              </a:spcBef>
            </a:pPr>
            <a:r>
              <a:rPr lang="en-US" sz="3100" dirty="0">
                <a:solidFill>
                  <a:srgbClr val="002776"/>
                </a:solidFill>
                <a:latin typeface="+mj-lt"/>
              </a:rPr>
              <a:t>S</a:t>
            </a:r>
            <a:r>
              <a:rPr lang="en-US" dirty="0">
                <a:solidFill>
                  <a:srgbClr val="002776"/>
                </a:solidFill>
                <a:latin typeface="+mj-lt"/>
              </a:rPr>
              <a:t>hare a link. “Here is a link to the latest Forrester Wave report on social networking.”</a:t>
            </a:r>
          </a:p>
          <a:p>
            <a:pPr marL="305702" indent="-407603">
              <a:spcBef>
                <a:spcPts val="1337"/>
              </a:spcBef>
            </a:pPr>
            <a:r>
              <a:rPr lang="en-US" sz="3100" dirty="0">
                <a:solidFill>
                  <a:srgbClr val="002776"/>
                </a:solidFill>
                <a:latin typeface="+mj-lt"/>
              </a:rPr>
              <a:t>A</a:t>
            </a:r>
            <a:r>
              <a:rPr lang="en-US" dirty="0">
                <a:solidFill>
                  <a:srgbClr val="002776"/>
                </a:solidFill>
                <a:latin typeface="+mj-lt"/>
              </a:rPr>
              <a:t>sk a question. “Has anyone encountered this problem before, and if so, how was it solved?”</a:t>
            </a:r>
          </a:p>
          <a:p>
            <a:pPr marL="203801" indent="-305702">
              <a:spcBef>
                <a:spcPts val="1337"/>
              </a:spcBef>
            </a:pPr>
            <a:r>
              <a:rPr lang="en-US" sz="3100" dirty="0">
                <a:solidFill>
                  <a:srgbClr val="002776"/>
                </a:solidFill>
                <a:latin typeface="+mj-lt"/>
              </a:rPr>
              <a:t>F</a:t>
            </a:r>
            <a:r>
              <a:rPr lang="en-US" dirty="0">
                <a:solidFill>
                  <a:srgbClr val="002776"/>
                </a:solidFill>
                <a:latin typeface="+mj-lt"/>
              </a:rPr>
              <a:t>ind a resource. “Looking for a specialist in retirement benefits to help win a bid in Calgary.”</a:t>
            </a:r>
          </a:p>
          <a:p>
            <a:pPr marL="305702" indent="-407603">
              <a:spcBef>
                <a:spcPts val="1337"/>
              </a:spcBef>
            </a:pPr>
            <a:r>
              <a:rPr lang="en-US" sz="3100" dirty="0">
                <a:solidFill>
                  <a:srgbClr val="002776"/>
                </a:solidFill>
                <a:latin typeface="+mj-lt"/>
              </a:rPr>
              <a:t>A</a:t>
            </a:r>
            <a:r>
              <a:rPr lang="en-US" dirty="0">
                <a:solidFill>
                  <a:srgbClr val="002776"/>
                </a:solidFill>
                <a:latin typeface="+mj-lt"/>
              </a:rPr>
              <a:t>nswer a post. “Here are links to three relevant </a:t>
            </a:r>
            <a:r>
              <a:rPr lang="en-US" dirty="0" err="1">
                <a:solidFill>
                  <a:srgbClr val="002776"/>
                </a:solidFill>
                <a:latin typeface="+mj-lt"/>
              </a:rPr>
              <a:t>quals</a:t>
            </a:r>
            <a:r>
              <a:rPr lang="en-US" dirty="0">
                <a:solidFill>
                  <a:srgbClr val="002776"/>
                </a:solidFill>
                <a:latin typeface="+mj-lt"/>
              </a:rPr>
              <a:t> in the </a:t>
            </a:r>
            <a:r>
              <a:rPr lang="en-US" dirty="0" err="1">
                <a:solidFill>
                  <a:srgbClr val="002776"/>
                </a:solidFill>
                <a:latin typeface="+mj-lt"/>
              </a:rPr>
              <a:t>quals</a:t>
            </a:r>
            <a:r>
              <a:rPr lang="en-US" dirty="0">
                <a:solidFill>
                  <a:srgbClr val="002776"/>
                </a:solidFill>
                <a:latin typeface="+mj-lt"/>
              </a:rPr>
              <a:t> database.”</a:t>
            </a:r>
          </a:p>
          <a:p>
            <a:pPr marL="305702" indent="-305702">
              <a:spcBef>
                <a:spcPts val="1337"/>
              </a:spcBef>
            </a:pPr>
            <a:r>
              <a:rPr lang="en-US" sz="3100" dirty="0">
                <a:solidFill>
                  <a:srgbClr val="002776"/>
                </a:solidFill>
                <a:latin typeface="+mj-lt"/>
              </a:rPr>
              <a:t>R</a:t>
            </a:r>
            <a:r>
              <a:rPr lang="en-US" dirty="0">
                <a:solidFill>
                  <a:srgbClr val="002776"/>
                </a:solidFill>
                <a:latin typeface="+mj-lt"/>
              </a:rPr>
              <a:t>ecognize a colleague. “Thanks to @</a:t>
            </a:r>
            <a:r>
              <a:rPr lang="en-US" dirty="0" err="1">
                <a:solidFill>
                  <a:srgbClr val="002776"/>
                </a:solidFill>
                <a:latin typeface="+mj-lt"/>
              </a:rPr>
              <a:t>dpalmer</a:t>
            </a:r>
            <a:r>
              <a:rPr lang="en-US" dirty="0">
                <a:solidFill>
                  <a:srgbClr val="002776"/>
                </a:solidFill>
                <a:latin typeface="+mj-lt"/>
              </a:rPr>
              <a:t> for hosting an excellent planning session today.”</a:t>
            </a:r>
          </a:p>
          <a:p>
            <a:pPr marL="101901" indent="-203801">
              <a:spcBef>
                <a:spcPts val="1337"/>
              </a:spcBef>
            </a:pPr>
            <a:r>
              <a:rPr lang="en-US" sz="3100" dirty="0">
                <a:solidFill>
                  <a:srgbClr val="002776"/>
                </a:solidFill>
                <a:latin typeface="+mj-lt"/>
              </a:rPr>
              <a:t>I</a:t>
            </a:r>
            <a:r>
              <a:rPr lang="en-US" dirty="0">
                <a:solidFill>
                  <a:srgbClr val="002776"/>
                </a:solidFill>
                <a:latin typeface="+mj-lt"/>
              </a:rPr>
              <a:t>nform about your activities. “Will be in the Philadelphia office today; does anyone wish to meet?”</a:t>
            </a:r>
          </a:p>
          <a:p>
            <a:pPr marL="305702" indent="-305702">
              <a:spcBef>
                <a:spcPts val="1337"/>
              </a:spcBef>
            </a:pPr>
            <a:r>
              <a:rPr lang="en-US" sz="3100" dirty="0">
                <a:solidFill>
                  <a:srgbClr val="002776"/>
                </a:solidFill>
                <a:latin typeface="+mj-lt"/>
              </a:rPr>
              <a:t>S</a:t>
            </a:r>
            <a:r>
              <a:rPr lang="en-US" dirty="0">
                <a:solidFill>
                  <a:srgbClr val="002776"/>
                </a:solidFill>
                <a:latin typeface="+mj-lt"/>
              </a:rPr>
              <a:t>uggest an idea. “Local office TV screens should display the global Yammer conversation stream.”</a:t>
            </a:r>
          </a:p>
        </p:txBody>
      </p:sp>
      <p:sp>
        <p:nvSpPr>
          <p:cNvPr id="5" name="TextBox 4"/>
          <p:cNvSpPr txBox="1"/>
          <p:nvPr/>
        </p:nvSpPr>
        <p:spPr>
          <a:xfrm>
            <a:off x="183263" y="4685969"/>
            <a:ext cx="4571950" cy="2145203"/>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solidFill>
                  <a:schemeClr val="bg1"/>
                </a:solidFill>
              </a:rPr>
              <a:t>In order to deliver value, you need to get started.</a:t>
            </a:r>
          </a:p>
          <a:p>
            <a:pPr>
              <a:lnSpc>
                <a:spcPct val="90000"/>
              </a:lnSpc>
              <a:spcAft>
                <a:spcPts val="600"/>
              </a:spcAft>
            </a:pPr>
            <a:r>
              <a:rPr lang="en-US" sz="3200" dirty="0" smtClean="0">
                <a:solidFill>
                  <a:schemeClr val="bg1"/>
                </a:solidFill>
              </a:rPr>
              <a:t>Try SAFARIS!</a:t>
            </a:r>
          </a:p>
        </p:txBody>
      </p:sp>
    </p:spTree>
    <p:extLst>
      <p:ext uri="{BB962C8B-B14F-4D97-AF65-F5344CB8AC3E}">
        <p14:creationId xmlns:p14="http://schemas.microsoft.com/office/powerpoint/2010/main" val="219254053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7938"/>
            <a:ext cx="12436475" cy="3505200"/>
          </a:xfrm>
          <a:prstGeom prst="rect">
            <a:avLst/>
          </a:prstGeom>
        </p:spPr>
      </p:pic>
      <p:sp>
        <p:nvSpPr>
          <p:cNvPr id="5" name="Text Placeholder 4"/>
          <p:cNvSpPr>
            <a:spLocks noGrp="1"/>
          </p:cNvSpPr>
          <p:nvPr>
            <p:ph type="body" sz="quarter" idx="10"/>
          </p:nvPr>
        </p:nvSpPr>
        <p:spPr>
          <a:xfrm>
            <a:off x="6599237" y="3573462"/>
            <a:ext cx="5562598" cy="3141437"/>
          </a:xfrm>
        </p:spPr>
        <p:txBody>
          <a:bodyPr/>
          <a:lstStyle/>
          <a:p>
            <a:r>
              <a:rPr lang="en-US" dirty="0" smtClean="0"/>
              <a:t>My </a:t>
            </a:r>
            <a:r>
              <a:rPr lang="en-US" dirty="0"/>
              <a:t>Connect</a:t>
            </a:r>
          </a:p>
          <a:p>
            <a:pPr lvl="1"/>
            <a:r>
              <a:rPr lang="en-US" dirty="0"/>
              <a:t>On the page for this session, you’ll find</a:t>
            </a:r>
          </a:p>
          <a:p>
            <a:pPr marL="342900" lvl="1" indent="-342900">
              <a:buFont typeface="Arial" panose="020B0604020202020204" pitchFamily="34" charset="0"/>
              <a:buChar char="•"/>
            </a:pPr>
            <a:r>
              <a:rPr lang="en-US" dirty="0"/>
              <a:t>Ask a question to the speaker(s)</a:t>
            </a:r>
          </a:p>
          <a:p>
            <a:pPr marL="342900" lvl="1" indent="-342900">
              <a:buFont typeface="Arial" panose="020B0604020202020204" pitchFamily="34" charset="0"/>
              <a:buChar char="•"/>
            </a:pPr>
            <a:r>
              <a:rPr lang="en-US" dirty="0"/>
              <a:t>Slides</a:t>
            </a:r>
          </a:p>
          <a:p>
            <a:pPr marL="342900" lvl="1" indent="-342900">
              <a:buFont typeface="Arial" panose="020B0604020202020204" pitchFamily="34" charset="0"/>
              <a:buChar char="•"/>
            </a:pPr>
            <a:r>
              <a:rPr lang="en-US" dirty="0"/>
              <a:t>Resources</a:t>
            </a:r>
          </a:p>
          <a:p>
            <a:pPr marL="342900" lvl="1" indent="-342900">
              <a:buFont typeface="Arial" panose="020B0604020202020204" pitchFamily="34" charset="0"/>
              <a:buChar char="•"/>
            </a:pPr>
            <a:r>
              <a:rPr lang="en-US" dirty="0"/>
              <a:t>Recording*</a:t>
            </a:r>
          </a:p>
          <a:p>
            <a:pPr marL="342900" lvl="1" indent="-342900">
              <a:buFont typeface="Arial" panose="020B0604020202020204" pitchFamily="34" charset="0"/>
              <a:buChar char="•"/>
            </a:pPr>
            <a:r>
              <a:rPr lang="en-US" dirty="0"/>
              <a:t>Feedback </a:t>
            </a:r>
            <a:r>
              <a:rPr lang="en-US" dirty="0" smtClean="0"/>
              <a:t>form</a:t>
            </a:r>
            <a:endParaRPr lang="en-US" dirty="0"/>
          </a:p>
        </p:txBody>
      </p:sp>
      <p:sp>
        <p:nvSpPr>
          <p:cNvPr id="6" name="Text Placeholder 5"/>
          <p:cNvSpPr>
            <a:spLocks noGrp="1"/>
          </p:cNvSpPr>
          <p:nvPr>
            <p:ph type="body" sz="quarter" idx="11"/>
          </p:nvPr>
        </p:nvSpPr>
        <p:spPr>
          <a:xfrm>
            <a:off x="274637" y="3573462"/>
            <a:ext cx="5486399" cy="2554545"/>
          </a:xfrm>
        </p:spPr>
        <p:txBody>
          <a:bodyPr/>
          <a:lstStyle/>
          <a:p>
            <a:r>
              <a:rPr lang="en-US" dirty="0" smtClean="0"/>
              <a:t>Sue Hanley</a:t>
            </a:r>
            <a:endParaRPr lang="en-US" dirty="0"/>
          </a:p>
          <a:p>
            <a:pPr lvl="1"/>
            <a:r>
              <a:rPr lang="en-US" dirty="0" smtClean="0"/>
              <a:t>www.susanhanley.com</a:t>
            </a:r>
          </a:p>
          <a:p>
            <a:pPr lvl="1"/>
            <a:r>
              <a:rPr lang="en-US" dirty="0" smtClean="0"/>
              <a:t>sue@susanhanley.com</a:t>
            </a:r>
          </a:p>
          <a:p>
            <a:pPr lvl="1"/>
            <a:r>
              <a:rPr lang="en-US" dirty="0" smtClean="0"/>
              <a:t>@</a:t>
            </a:r>
            <a:r>
              <a:rPr lang="en-US" dirty="0" err="1" smtClean="0"/>
              <a:t>susanhanley</a:t>
            </a:r>
            <a:endParaRPr lang="en-US" dirty="0"/>
          </a:p>
          <a:p>
            <a:endParaRPr lang="en-US" dirty="0"/>
          </a:p>
        </p:txBody>
      </p:sp>
    </p:spTree>
    <p:extLst>
      <p:ext uri="{BB962C8B-B14F-4D97-AF65-F5344CB8AC3E}">
        <p14:creationId xmlns:p14="http://schemas.microsoft.com/office/powerpoint/2010/main" val="9715327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4088" y="-339"/>
            <a:ext cx="12435374" cy="6994525"/>
          </a:xfrm>
          <a:prstGeom prst="rect">
            <a:avLst/>
          </a:prstGeom>
        </p:spPr>
      </p:pic>
      <p:sp>
        <p:nvSpPr>
          <p:cNvPr id="14" name="Rectangle 13"/>
          <p:cNvSpPr/>
          <p:nvPr/>
        </p:nvSpPr>
        <p:spPr bwMode="auto">
          <a:xfrm>
            <a:off x="260950" y="205458"/>
            <a:ext cx="8334701" cy="1028100"/>
          </a:xfrm>
          <a:prstGeom prst="rect">
            <a:avLst/>
          </a:prstGeom>
          <a:solidFill>
            <a:srgbClr val="00BDE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2" name="Title 1"/>
          <p:cNvSpPr>
            <a:spLocks noGrp="1"/>
          </p:cNvSpPr>
          <p:nvPr>
            <p:ph type="title"/>
          </p:nvPr>
        </p:nvSpPr>
        <p:spPr/>
        <p:txBody>
          <a:bodyPr/>
          <a:lstStyle/>
          <a:p>
            <a:r>
              <a:rPr lang="en-US" dirty="0" smtClean="0"/>
              <a:t>… and so does Collaboration</a:t>
            </a:r>
            <a:endParaRPr lang="en-US" dirty="0"/>
          </a:p>
        </p:txBody>
      </p:sp>
      <p:sp>
        <p:nvSpPr>
          <p:cNvPr id="33" name="Content Placeholder 2"/>
          <p:cNvSpPr txBox="1">
            <a:spLocks/>
          </p:cNvSpPr>
          <p:nvPr/>
        </p:nvSpPr>
        <p:spPr>
          <a:xfrm>
            <a:off x="2713317" y="2217116"/>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302726"/>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319010"/>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176534"/>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73716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1030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Bersin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1838204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949428" cy="5336846"/>
          </a:xfrm>
        </p:spPr>
        <p:txBody>
          <a:bodyPr/>
          <a:lstStyle/>
          <a:p>
            <a:r>
              <a:rPr lang="en-US" sz="3600" dirty="0" smtClean="0"/>
              <a:t>Finding information and experts faster</a:t>
            </a:r>
          </a:p>
          <a:p>
            <a:r>
              <a:rPr lang="en-US" sz="3600" dirty="0" smtClean="0"/>
              <a:t>Lowering operational expenses</a:t>
            </a:r>
          </a:p>
          <a:p>
            <a:r>
              <a:rPr lang="en-US" sz="3600" dirty="0" smtClean="0"/>
              <a:t>Higher customer satisfaction and retention</a:t>
            </a:r>
          </a:p>
          <a:p>
            <a:r>
              <a:rPr lang="en-US" sz="3600" dirty="0" smtClean="0"/>
              <a:t>Increased productivity</a:t>
            </a:r>
          </a:p>
          <a:p>
            <a:r>
              <a:rPr lang="en-US" sz="3600" dirty="0" smtClean="0"/>
              <a:t>More successful innovation</a:t>
            </a:r>
          </a:p>
          <a:p>
            <a:r>
              <a:rPr lang="en-US" sz="3600" dirty="0" smtClean="0"/>
              <a:t>Reduced communications costs</a:t>
            </a:r>
          </a:p>
          <a:p>
            <a:r>
              <a:rPr lang="en-US" sz="3600" dirty="0" smtClean="0"/>
              <a:t>Lower “time to talent”</a:t>
            </a:r>
            <a:endParaRPr lang="en-US" sz="3600" dirty="0"/>
          </a:p>
        </p:txBody>
      </p:sp>
      <p:sp>
        <p:nvSpPr>
          <p:cNvPr id="2" name="Title 1"/>
          <p:cNvSpPr>
            <a:spLocks noGrp="1"/>
          </p:cNvSpPr>
          <p:nvPr>
            <p:ph type="title"/>
          </p:nvPr>
        </p:nvSpPr>
        <p:spPr/>
        <p:txBody>
          <a:bodyPr/>
          <a:lstStyle/>
          <a:p>
            <a:r>
              <a:rPr lang="en-US" dirty="0" smtClean="0"/>
              <a:t>Collaboration has strategic benefits</a:t>
            </a:r>
            <a:endParaRPr lang="en-US" dirty="0"/>
          </a:p>
        </p:txBody>
      </p:sp>
      <p:pic>
        <p:nvPicPr>
          <p:cNvPr id="1026" name="Picture 2" descr="https://dionhinchcliffe.files.wordpress.com/2015/02/strategic_benefits_of_better_collaboration_with_social_media_and_techn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1398" y="1212849"/>
            <a:ext cx="4745875" cy="5321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4066" y="6514113"/>
            <a:ext cx="5119382" cy="461665"/>
          </a:xfrm>
          <a:prstGeom prst="rect">
            <a:avLst/>
          </a:prstGeom>
        </p:spPr>
        <p:txBody>
          <a:bodyPr wrap="square">
            <a:spAutoFit/>
          </a:bodyPr>
          <a:lstStyle/>
          <a:p>
            <a:r>
              <a:rPr lang="en-US" sz="1200" dirty="0"/>
              <a:t>http://dionhinchcliffe.com/2015/02/05/the-strategic-value-of-social-business-what-weve-learned/</a:t>
            </a:r>
          </a:p>
        </p:txBody>
      </p:sp>
    </p:spTree>
    <p:extLst>
      <p:ext uri="{BB962C8B-B14F-4D97-AF65-F5344CB8AC3E}">
        <p14:creationId xmlns:p14="http://schemas.microsoft.com/office/powerpoint/2010/main" val="635971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555" y="2035757"/>
            <a:ext cx="7163675" cy="4753309"/>
          </a:xfrm>
          <a:prstGeom prst="rect">
            <a:avLst/>
          </a:prstGeom>
        </p:spPr>
      </p:pic>
      <p:sp>
        <p:nvSpPr>
          <p:cNvPr id="4" name="Rectangle 3"/>
          <p:cNvSpPr/>
          <p:nvPr/>
        </p:nvSpPr>
        <p:spPr bwMode="auto">
          <a:xfrm>
            <a:off x="366140" y="296897"/>
            <a:ext cx="11618715" cy="1645902"/>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Enterprise social success is about organizational change …</a:t>
            </a:r>
            <a:endParaRPr lang="en-US" sz="49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7833071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Segoe UI Light"/>
              </a:rPr>
              <a:t>… and improving the velocity of information that informs decisions</a:t>
            </a:r>
            <a:endParaRPr lang="en-US" sz="4900"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3840823" y="2148257"/>
            <a:ext cx="5029145" cy="4389072"/>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algn="ctr" defTabSz="932472" fontAlgn="base">
              <a:spcBef>
                <a:spcPct val="0"/>
              </a:spcBef>
              <a:spcAft>
                <a:spcPct val="0"/>
              </a:spcAft>
            </a:pPr>
            <a:r>
              <a:rPr lang="en-US" sz="8800" dirty="0" smtClean="0">
                <a:gradFill>
                  <a:gsLst>
                    <a:gs pos="0">
                      <a:srgbClr val="FFFFFF"/>
                    </a:gs>
                    <a:gs pos="100000">
                      <a:srgbClr val="FFFFFF"/>
                    </a:gs>
                  </a:gsLst>
                  <a:lin ang="5400000" scaled="0"/>
                </a:gradFill>
                <a:latin typeface="Segoe UI Light"/>
              </a:rPr>
              <a:t>Getting Work Done!</a:t>
            </a:r>
            <a:endParaRPr lang="en-US" sz="8800"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903859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41" y="1851360"/>
            <a:ext cx="11887200" cy="3564053"/>
          </a:xfrm>
        </p:spPr>
        <p:txBody>
          <a:bodyPr/>
          <a:lstStyle/>
          <a:p>
            <a:r>
              <a:rPr lang="en-US" dirty="0" smtClean="0"/>
              <a:t>Business Goals</a:t>
            </a:r>
          </a:p>
          <a:p>
            <a:pPr lvl="1"/>
            <a:r>
              <a:rPr lang="en-US" sz="3600" b="1" dirty="0" smtClean="0">
                <a:solidFill>
                  <a:srgbClr val="000000"/>
                </a:solidFill>
                <a:latin typeface="+mj-lt"/>
              </a:rPr>
              <a:t>Minimize cost and risk of reinventing the wheel</a:t>
            </a:r>
            <a:r>
              <a:rPr lang="en-US" sz="3600" dirty="0" smtClean="0">
                <a:solidFill>
                  <a:srgbClr val="000000"/>
                </a:solidFill>
                <a:latin typeface="+mj-lt"/>
              </a:rPr>
              <a:t> in a global organization</a:t>
            </a:r>
          </a:p>
          <a:p>
            <a:pPr lvl="1"/>
            <a:r>
              <a:rPr lang="en-US" sz="3600" b="1" dirty="0" smtClean="0">
                <a:solidFill>
                  <a:srgbClr val="000000"/>
                </a:solidFill>
                <a:latin typeface="+mj-lt"/>
              </a:rPr>
              <a:t>Build inventory of best practices </a:t>
            </a:r>
            <a:r>
              <a:rPr lang="en-US" sz="3600" dirty="0" smtClean="0">
                <a:solidFill>
                  <a:srgbClr val="000000"/>
                </a:solidFill>
                <a:latin typeface="+mj-lt"/>
              </a:rPr>
              <a:t>and expertise on core topics</a:t>
            </a:r>
          </a:p>
          <a:p>
            <a:pPr lvl="1"/>
            <a:r>
              <a:rPr lang="en-US" sz="3600" b="1" dirty="0" smtClean="0">
                <a:solidFill>
                  <a:srgbClr val="000000"/>
                </a:solidFill>
                <a:latin typeface="+mj-lt"/>
              </a:rPr>
              <a:t>Leverage expertise </a:t>
            </a:r>
            <a:r>
              <a:rPr lang="en-US" sz="3600" dirty="0" smtClean="0">
                <a:solidFill>
                  <a:srgbClr val="000000"/>
                </a:solidFill>
                <a:latin typeface="+mj-lt"/>
              </a:rPr>
              <a:t>across the globe</a:t>
            </a:r>
            <a:endParaRPr lang="en-US" sz="3600" dirty="0">
              <a:solidFill>
                <a:srgbClr val="000000"/>
              </a:solidFill>
              <a:latin typeface="+mj-lt"/>
            </a:endParaRPr>
          </a:p>
        </p:txBody>
      </p:sp>
      <p:sp>
        <p:nvSpPr>
          <p:cNvPr id="2" name="Title 1"/>
          <p:cNvSpPr>
            <a:spLocks noGrp="1"/>
          </p:cNvSpPr>
          <p:nvPr>
            <p:ph type="title"/>
          </p:nvPr>
        </p:nvSpPr>
        <p:spPr/>
        <p:txBody>
          <a:bodyPr/>
          <a:lstStyle/>
          <a:p>
            <a:r>
              <a:rPr lang="en-US" sz="4400" dirty="0" smtClean="0"/>
              <a:t>Case Study: Organizational change – in the context of measurable critical decisions</a:t>
            </a:r>
            <a:endParaRPr lang="en-US" sz="4400" dirty="0"/>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285" y="1028409"/>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52623"/>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Intelliem 2013 v1">
  <a:themeElements>
    <a:clrScheme name="IT Unity 2015 A">
      <a:dk1>
        <a:srgbClr val="505050"/>
      </a:dk1>
      <a:lt1>
        <a:srgbClr val="FFFFFF"/>
      </a:lt1>
      <a:dk2>
        <a:srgbClr val="0072C6"/>
      </a:dk2>
      <a:lt2>
        <a:srgbClr val="E6E6E6"/>
      </a:lt2>
      <a:accent1>
        <a:srgbClr val="FF5900"/>
      </a:accent1>
      <a:accent2>
        <a:srgbClr val="DC3C00"/>
      </a:accent2>
      <a:accent3>
        <a:srgbClr val="007233"/>
      </a:accent3>
      <a:accent4>
        <a:srgbClr val="002060"/>
      </a:accent4>
      <a:accent5>
        <a:srgbClr val="FF8000"/>
      </a:accent5>
      <a:accent6>
        <a:srgbClr val="FFFF00"/>
      </a:accent6>
      <a:hlink>
        <a:srgbClr val="7030A0"/>
      </a:hlink>
      <a:folHlink>
        <a:srgbClr val="7030A0"/>
      </a:folHlink>
    </a:clrScheme>
    <a:fontScheme name="IT Unity 2015 A">
      <a:majorFont>
        <a:latin typeface="Myriad Pro"/>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 Unity 2014 Template" id="{B3FB2098-6986-4203-BA4B-126DB3669140}" vid="{A1076AB7-DE17-437B-93AC-F4F752B9F2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5952</TotalTime>
  <Words>6900</Words>
  <Application>Microsoft Office PowerPoint</Application>
  <PresentationFormat>Custom</PresentationFormat>
  <Paragraphs>482</Paragraphs>
  <Slides>48</Slides>
  <Notes>47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48</vt:i4>
      </vt:variant>
    </vt:vector>
  </HeadingPairs>
  <TitlesOfParts>
    <vt:vector size="62" baseType="lpstr">
      <vt:lpstr>Arial</vt:lpstr>
      <vt:lpstr>Calibri</vt:lpstr>
      <vt:lpstr>Consolas</vt:lpstr>
      <vt:lpstr>Myriad Pro</vt:lpstr>
      <vt:lpstr>Segoe UI</vt:lpstr>
      <vt:lpstr>Segoe UI Light</vt:lpstr>
      <vt:lpstr>Symbol</vt:lpstr>
      <vt:lpstr>Times New Roman</vt:lpstr>
      <vt:lpstr>Verdana</vt:lpstr>
      <vt:lpstr>Wingdings</vt:lpstr>
      <vt:lpstr>Wingdings 3</vt:lpstr>
      <vt:lpstr>5-30499_SPC_2014_Exec_Template_16x9</vt:lpstr>
      <vt:lpstr>Origin</vt:lpstr>
      <vt:lpstr>Intelliem 2013 v1</vt:lpstr>
      <vt:lpstr>It’s all About that Case – the business case, that is! Making the case for enterprise social … and selling it to your executives</vt:lpstr>
      <vt:lpstr>About Me</vt:lpstr>
      <vt:lpstr>PowerPoint Presentation</vt:lpstr>
      <vt:lpstr>Engagement really matters …</vt:lpstr>
      <vt:lpstr>… and so does Collaboration</vt:lpstr>
      <vt:lpstr>Collaboration has strategic benefits</vt:lpstr>
      <vt:lpstr>PowerPoint Presentation</vt:lpstr>
      <vt:lpstr>PowerPoint Presentation</vt:lpstr>
      <vt:lpstr>Case Study: Organizational change – in the context of measurable critical decisions</vt:lpstr>
      <vt:lpstr>PowerPoint Presentation</vt:lpstr>
      <vt:lpstr>PowerPoint Presentation</vt:lpstr>
      <vt:lpstr>PowerPoint Presentation</vt:lpstr>
      <vt:lpstr>Case Studies: Changing the culture by example</vt:lpstr>
      <vt:lpstr>PowerPoint Presentation</vt:lpstr>
      <vt:lpstr>Your Measurement Roadmap</vt:lpstr>
      <vt:lpstr>PowerPoint Presentation</vt:lpstr>
      <vt:lpstr>PowerPoint Presentation</vt:lpstr>
      <vt:lpstr>Which use cases? Critical moments of engagement, processes with bottlenecks, processes with lots of exceptions</vt:lpstr>
      <vt:lpstr>Sales Agent Onboarding</vt:lpstr>
      <vt:lpstr>Feedback Crowdsourcing</vt:lpstr>
      <vt:lpstr>PowerPoint Presentation</vt:lpstr>
      <vt:lpstr>PowerPoint Presentation</vt:lpstr>
      <vt:lpstr>PowerPoint Presentation</vt:lpstr>
      <vt:lpstr>Quantitative Business Metrics</vt:lpstr>
      <vt:lpstr>Quantitative System Metrics</vt:lpstr>
      <vt:lpstr>Look for system metrics that might be a proxy for something more valuable</vt:lpstr>
      <vt:lpstr>Establish a baseline</vt:lpstr>
      <vt:lpstr>Qualitative Metrics: We need story!</vt:lpstr>
      <vt:lpstr>PowerPoint Presentation</vt:lpstr>
      <vt:lpstr>PowerPoint Presentation</vt:lpstr>
      <vt:lpstr>PowerPoint Presentation</vt:lpstr>
      <vt:lpstr>Focus on results</vt:lpstr>
      <vt:lpstr>“Sometimes, the thing that matters doesn't make it easy for you to measure it.” </vt:lpstr>
      <vt:lpstr>Gathering metrics that matter</vt:lpstr>
      <vt:lpstr>Example Survey Questions</vt:lpstr>
      <vt:lpstr>4. Present Results</vt:lpstr>
      <vt:lpstr>Balanced Scorecard</vt:lpstr>
      <vt:lpstr>EY Yammer Group Dashboard</vt:lpstr>
      <vt:lpstr>PowerPoint Presentation</vt:lpstr>
      <vt:lpstr>Examples and Resources</vt:lpstr>
      <vt:lpstr>Resources</vt:lpstr>
      <vt:lpstr>Yammer Analytics</vt:lpstr>
      <vt:lpstr>Balanced Scorecard Example – Health Perspective</vt:lpstr>
      <vt:lpstr>Balanced Scorecard Example – Capabilities Perspective</vt:lpstr>
      <vt:lpstr>Balanced Scorecard Example – Business Value Perspective</vt:lpstr>
      <vt:lpstr>Measures change as your social business practices evolve</vt:lpstr>
      <vt:lpstr>PowerPoint Presentation</vt:lpstr>
      <vt:lpstr>PowerPoint Presentation</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that case! Measuring the Value of Enterprise Social</dc:title>
  <dc:subject/>
  <dc:creator>sue@susanhanley.com</dc:creator>
  <cp:keywords/>
  <dc:description/>
  <cp:lastModifiedBy>Susan Hanley</cp:lastModifiedBy>
  <cp:revision>487</cp:revision>
  <dcterms:created xsi:type="dcterms:W3CDTF">2013-10-21T21:40:33Z</dcterms:created>
  <dcterms:modified xsi:type="dcterms:W3CDTF">2015-10-07T22:24:32Z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