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082" r:id="rId1"/>
    <p:sldMasterId id="2147484232" r:id="rId2"/>
  </p:sldMasterIdLst>
  <p:notesMasterIdLst>
    <p:notesMasterId r:id="rId51"/>
  </p:notesMasterIdLst>
  <p:handoutMasterIdLst>
    <p:handoutMasterId r:id="rId52"/>
  </p:handoutMasterIdLst>
  <p:sldIdLst>
    <p:sldId id="1366" r:id="rId3"/>
    <p:sldId id="1412" r:id="rId4"/>
    <p:sldId id="1274" r:id="rId5"/>
    <p:sldId id="1393" r:id="rId6"/>
    <p:sldId id="1394" r:id="rId7"/>
    <p:sldId id="1443" r:id="rId8"/>
    <p:sldId id="1414" r:id="rId9"/>
    <p:sldId id="1417" r:id="rId10"/>
    <p:sldId id="1432" r:id="rId11"/>
    <p:sldId id="1418" r:id="rId12"/>
    <p:sldId id="1419" r:id="rId13"/>
    <p:sldId id="1420" r:id="rId14"/>
    <p:sldId id="1421" r:id="rId15"/>
    <p:sldId id="1442" r:id="rId16"/>
    <p:sldId id="1279" r:id="rId17"/>
    <p:sldId id="1433" r:id="rId18"/>
    <p:sldId id="1281" r:id="rId19"/>
    <p:sldId id="1282" r:id="rId20"/>
    <p:sldId id="1359" r:id="rId21"/>
    <p:sldId id="1438" r:id="rId22"/>
    <p:sldId id="1396" r:id="rId23"/>
    <p:sldId id="1397" r:id="rId24"/>
    <p:sldId id="1398" r:id="rId25"/>
    <p:sldId id="1439" r:id="rId26"/>
    <p:sldId id="1404" r:id="rId27"/>
    <p:sldId id="1405" r:id="rId28"/>
    <p:sldId id="1399" r:id="rId29"/>
    <p:sldId id="1400" r:id="rId30"/>
    <p:sldId id="1403" r:id="rId31"/>
    <p:sldId id="1389" r:id="rId32"/>
    <p:sldId id="1285" r:id="rId33"/>
    <p:sldId id="1390" r:id="rId34"/>
    <p:sldId id="1408" r:id="rId35"/>
    <p:sldId id="1407" r:id="rId36"/>
    <p:sldId id="1388" r:id="rId37"/>
    <p:sldId id="1310" r:id="rId38"/>
    <p:sldId id="1440" r:id="rId39"/>
    <p:sldId id="1409" r:id="rId40"/>
    <p:sldId id="1410" r:id="rId41"/>
    <p:sldId id="1411" r:id="rId42"/>
    <p:sldId id="1445" r:id="rId43"/>
    <p:sldId id="1444" r:id="rId44"/>
    <p:sldId id="1315" r:id="rId45"/>
    <p:sldId id="1446" r:id="rId46"/>
    <p:sldId id="1447" r:id="rId47"/>
    <p:sldId id="1448" r:id="rId48"/>
    <p:sldId id="1449" r:id="rId49"/>
    <p:sldId id="1450" r:id="rId5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nterprise Social Metrics" id="{2266D7F5-89A7-478C-8A43-C1409DDC88B9}">
          <p14:sldIdLst>
            <p14:sldId id="1366"/>
            <p14:sldId id="1412"/>
            <p14:sldId id="1274"/>
            <p14:sldId id="1393"/>
            <p14:sldId id="1394"/>
            <p14:sldId id="1443"/>
            <p14:sldId id="1414"/>
            <p14:sldId id="1417"/>
            <p14:sldId id="1432"/>
            <p14:sldId id="1418"/>
            <p14:sldId id="1419"/>
            <p14:sldId id="1420"/>
            <p14:sldId id="1421"/>
            <p14:sldId id="1442"/>
            <p14:sldId id="1279"/>
            <p14:sldId id="1433"/>
            <p14:sldId id="1281"/>
            <p14:sldId id="1282"/>
            <p14:sldId id="1359"/>
            <p14:sldId id="1438"/>
            <p14:sldId id="1396"/>
            <p14:sldId id="1397"/>
            <p14:sldId id="1398"/>
            <p14:sldId id="1439"/>
            <p14:sldId id="1404"/>
            <p14:sldId id="1405"/>
            <p14:sldId id="1399"/>
            <p14:sldId id="1400"/>
            <p14:sldId id="1403"/>
            <p14:sldId id="1389"/>
            <p14:sldId id="1285"/>
            <p14:sldId id="1390"/>
            <p14:sldId id="1408"/>
            <p14:sldId id="1407"/>
            <p14:sldId id="1388"/>
            <p14:sldId id="1310"/>
            <p14:sldId id="1440"/>
            <p14:sldId id="1409"/>
            <p14:sldId id="1410"/>
            <p14:sldId id="1411"/>
            <p14:sldId id="1445"/>
            <p14:sldId id="1444"/>
            <p14:sldId id="1315"/>
            <p14:sldId id="1446"/>
            <p14:sldId id="1447"/>
            <p14:sldId id="1448"/>
            <p14:sldId id="1449"/>
            <p14:sldId id="145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C97"/>
    <a:srgbClr val="79797B"/>
    <a:srgbClr val="6868D3"/>
    <a:srgbClr val="FFFFFF"/>
    <a:srgbClr val="86730A"/>
    <a:srgbClr val="F2F2F2"/>
    <a:srgbClr val="3A3A3A"/>
    <a:srgbClr val="737373"/>
    <a:srgbClr val="000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5129" autoAdjust="0"/>
  </p:normalViewPr>
  <p:slideViewPr>
    <p:cSldViewPr snapToObjects="1">
      <p:cViewPr>
        <p:scale>
          <a:sx n="50" d="100"/>
          <a:sy n="50" d="100"/>
        </p:scale>
        <p:origin x="18" y="18"/>
      </p:cViewPr>
      <p:guideLst/>
    </p:cSldViewPr>
  </p:slideViewPr>
  <p:outlineViewPr>
    <p:cViewPr>
      <p:scale>
        <a:sx n="33" d="100"/>
        <a:sy n="33" d="100"/>
      </p:scale>
      <p:origin x="0" y="-21634"/>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63" d="100"/>
          <a:sy n="63" d="100"/>
        </p:scale>
        <p:origin x="3134" y="53"/>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2384F4-DC6F-4910-9658-D3EBADCAA60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1DFDFCF-389B-4124-B2E5-C71D7686624F}">
      <dgm:prSet phldrT="[Text]"/>
      <dgm:spPr>
        <a:solidFill>
          <a:schemeClr val="tx2">
            <a:lumMod val="40000"/>
            <a:lumOff val="60000"/>
          </a:schemeClr>
        </a:solidFill>
      </dgm:spPr>
      <dgm:t>
        <a:bodyPr/>
        <a:lstStyle/>
        <a:p>
          <a:r>
            <a:rPr lang="en-US" dirty="0" smtClean="0"/>
            <a:t>Level 1: Office 365 Admin Console*</a:t>
          </a:r>
          <a:endParaRPr lang="en-US" dirty="0"/>
        </a:p>
      </dgm:t>
    </dgm:pt>
    <dgm:pt modelId="{F7D1604F-561A-461C-9FFA-5E2D4C96A4AF}" type="parTrans" cxnId="{7284FF09-20E6-4982-A067-088FB1922E0C}">
      <dgm:prSet/>
      <dgm:spPr/>
      <dgm:t>
        <a:bodyPr/>
        <a:lstStyle/>
        <a:p>
          <a:endParaRPr lang="en-US"/>
        </a:p>
      </dgm:t>
    </dgm:pt>
    <dgm:pt modelId="{5450DA59-0253-4B1E-9B7A-8AA0316AFC85}" type="sibTrans" cxnId="{7284FF09-20E6-4982-A067-088FB1922E0C}">
      <dgm:prSet/>
      <dgm:spPr/>
      <dgm:t>
        <a:bodyPr/>
        <a:lstStyle/>
        <a:p>
          <a:endParaRPr lang="en-US"/>
        </a:p>
      </dgm:t>
    </dgm:pt>
    <dgm:pt modelId="{8B0D5607-FEBC-489B-B964-AA3EF0E26C7C}">
      <dgm:prSet phldrT="[Text]"/>
      <dgm:spPr>
        <a:solidFill>
          <a:schemeClr val="tx2">
            <a:lumMod val="40000"/>
            <a:lumOff val="60000"/>
          </a:schemeClr>
        </a:solidFill>
      </dgm:spPr>
      <dgm:t>
        <a:bodyPr/>
        <a:lstStyle/>
        <a:p>
          <a:r>
            <a:rPr lang="en-US" dirty="0" smtClean="0"/>
            <a:t>Level 2: Data Export</a:t>
          </a:r>
          <a:endParaRPr lang="en-US" dirty="0"/>
        </a:p>
      </dgm:t>
    </dgm:pt>
    <dgm:pt modelId="{AC3A8F02-124D-4E79-9BF5-7CC603A766B9}" type="parTrans" cxnId="{D32DCD97-6C9C-4818-B741-4A65BACF6E2B}">
      <dgm:prSet/>
      <dgm:spPr/>
      <dgm:t>
        <a:bodyPr/>
        <a:lstStyle/>
        <a:p>
          <a:endParaRPr lang="en-US"/>
        </a:p>
      </dgm:t>
    </dgm:pt>
    <dgm:pt modelId="{D782E603-6D53-41DA-81D1-F72F7B9BC707}" type="sibTrans" cxnId="{D32DCD97-6C9C-4818-B741-4A65BACF6E2B}">
      <dgm:prSet/>
      <dgm:spPr/>
      <dgm:t>
        <a:bodyPr/>
        <a:lstStyle/>
        <a:p>
          <a:endParaRPr lang="en-US"/>
        </a:p>
      </dgm:t>
    </dgm:pt>
    <dgm:pt modelId="{26332665-ED06-45C7-B7A7-1B877C93E2DE}">
      <dgm:prSet phldrT="[Text]"/>
      <dgm:spPr>
        <a:solidFill>
          <a:schemeClr val="tx2">
            <a:lumMod val="40000"/>
            <a:lumOff val="60000"/>
          </a:schemeClr>
        </a:solidFill>
      </dgm:spPr>
      <dgm:t>
        <a:bodyPr/>
        <a:lstStyle/>
        <a:p>
          <a:r>
            <a:rPr lang="en-US" dirty="0" smtClean="0"/>
            <a:t>Level 3: Codename: </a:t>
          </a:r>
          <a:r>
            <a:rPr lang="en-US" dirty="0" err="1" smtClean="0"/>
            <a:t>Tosilog</a:t>
          </a:r>
          <a:r>
            <a:rPr lang="en-US" dirty="0" smtClean="0"/>
            <a:t> (Yammer + Power BI)</a:t>
          </a:r>
          <a:endParaRPr lang="en-US" dirty="0"/>
        </a:p>
      </dgm:t>
    </dgm:pt>
    <dgm:pt modelId="{20CE1179-EE84-4092-AB26-FCD61FFC21CA}" type="parTrans" cxnId="{7FC0DB5E-0474-40CA-9553-BE148574EAF6}">
      <dgm:prSet/>
      <dgm:spPr/>
      <dgm:t>
        <a:bodyPr/>
        <a:lstStyle/>
        <a:p>
          <a:endParaRPr lang="en-US"/>
        </a:p>
      </dgm:t>
    </dgm:pt>
    <dgm:pt modelId="{3E090397-65B8-485E-92BF-40A734566821}" type="sibTrans" cxnId="{7FC0DB5E-0474-40CA-9553-BE148574EAF6}">
      <dgm:prSet/>
      <dgm:spPr/>
      <dgm:t>
        <a:bodyPr/>
        <a:lstStyle/>
        <a:p>
          <a:endParaRPr lang="en-US"/>
        </a:p>
      </dgm:t>
    </dgm:pt>
    <dgm:pt modelId="{611FD878-E39B-4E41-87E4-C8F8762C144C}">
      <dgm:prSet phldrT="[Text]"/>
      <dgm:spPr>
        <a:solidFill>
          <a:schemeClr val="tx2">
            <a:lumMod val="40000"/>
            <a:lumOff val="60000"/>
          </a:schemeClr>
        </a:solidFill>
      </dgm:spPr>
      <dgm:t>
        <a:bodyPr/>
        <a:lstStyle/>
        <a:p>
          <a:r>
            <a:rPr lang="en-US" dirty="0" smtClean="0"/>
            <a:t>Level 4: Advanced Data Export</a:t>
          </a:r>
          <a:endParaRPr lang="en-US" dirty="0"/>
        </a:p>
      </dgm:t>
    </dgm:pt>
    <dgm:pt modelId="{EB3417A8-E87B-4020-931E-3E9FCE8E033A}" type="parTrans" cxnId="{DD931B1F-735B-4B15-9578-BCA2F3F11F43}">
      <dgm:prSet/>
      <dgm:spPr/>
      <dgm:t>
        <a:bodyPr/>
        <a:lstStyle/>
        <a:p>
          <a:endParaRPr lang="en-US"/>
        </a:p>
      </dgm:t>
    </dgm:pt>
    <dgm:pt modelId="{8960E27C-07D3-4197-9905-F0E549AFB3D9}" type="sibTrans" cxnId="{DD931B1F-735B-4B15-9578-BCA2F3F11F43}">
      <dgm:prSet/>
      <dgm:spPr/>
      <dgm:t>
        <a:bodyPr/>
        <a:lstStyle/>
        <a:p>
          <a:endParaRPr lang="en-US"/>
        </a:p>
      </dgm:t>
    </dgm:pt>
    <dgm:pt modelId="{621F5869-5D61-45EF-861C-C1260E887C70}">
      <dgm:prSet phldrT="[Text]"/>
      <dgm:spPr>
        <a:solidFill>
          <a:schemeClr val="tx2">
            <a:lumMod val="40000"/>
            <a:lumOff val="60000"/>
          </a:schemeClr>
        </a:solidFill>
      </dgm:spPr>
      <dgm:t>
        <a:bodyPr/>
        <a:lstStyle/>
        <a:p>
          <a:r>
            <a:rPr lang="en-US" dirty="0" smtClean="0"/>
            <a:t>Level 5: Data Export &amp; REST API</a:t>
          </a:r>
          <a:endParaRPr lang="en-US" dirty="0"/>
        </a:p>
      </dgm:t>
    </dgm:pt>
    <dgm:pt modelId="{D36311C8-9ED1-4F9B-B034-1D80FCD21383}" type="parTrans" cxnId="{AEA1E810-5403-4601-8F09-BA8728CC77E2}">
      <dgm:prSet/>
      <dgm:spPr/>
      <dgm:t>
        <a:bodyPr/>
        <a:lstStyle/>
        <a:p>
          <a:endParaRPr lang="en-US"/>
        </a:p>
      </dgm:t>
    </dgm:pt>
    <dgm:pt modelId="{0917174C-6B6C-44C8-A9E5-ACE7E2F9D359}" type="sibTrans" cxnId="{AEA1E810-5403-4601-8F09-BA8728CC77E2}">
      <dgm:prSet/>
      <dgm:spPr/>
      <dgm:t>
        <a:bodyPr/>
        <a:lstStyle/>
        <a:p>
          <a:endParaRPr lang="en-US"/>
        </a:p>
      </dgm:t>
    </dgm:pt>
    <dgm:pt modelId="{DEC1D9F0-CA77-4010-A8B2-53280B3B51DB}">
      <dgm:prSet phldrT="[Text]"/>
      <dgm:spPr>
        <a:solidFill>
          <a:schemeClr val="tx2">
            <a:lumMod val="40000"/>
            <a:lumOff val="60000"/>
          </a:schemeClr>
        </a:solidFill>
      </dgm:spPr>
      <dgm:t>
        <a:bodyPr/>
        <a:lstStyle/>
        <a:p>
          <a:r>
            <a:rPr lang="en-US" dirty="0" smtClean="0"/>
            <a:t>Level 6: 3</a:t>
          </a:r>
          <a:r>
            <a:rPr lang="en-US" baseline="30000" dirty="0" smtClean="0"/>
            <a:t>rd</a:t>
          </a:r>
          <a:r>
            <a:rPr lang="en-US" dirty="0" smtClean="0"/>
            <a:t> Party Applications</a:t>
          </a:r>
          <a:endParaRPr lang="en-US" dirty="0"/>
        </a:p>
      </dgm:t>
    </dgm:pt>
    <dgm:pt modelId="{C5AD5584-19ED-4C87-9486-9EE068533005}" type="parTrans" cxnId="{9F5DC337-BCC0-4CF9-B4B3-FD30BD9B39EA}">
      <dgm:prSet/>
      <dgm:spPr/>
      <dgm:t>
        <a:bodyPr/>
        <a:lstStyle/>
        <a:p>
          <a:endParaRPr lang="en-US"/>
        </a:p>
      </dgm:t>
    </dgm:pt>
    <dgm:pt modelId="{E2489F8D-EA6A-4A81-8E7D-78ECAC525276}" type="sibTrans" cxnId="{9F5DC337-BCC0-4CF9-B4B3-FD30BD9B39EA}">
      <dgm:prSet/>
      <dgm:spPr/>
      <dgm:t>
        <a:bodyPr/>
        <a:lstStyle/>
        <a:p>
          <a:endParaRPr lang="en-US"/>
        </a:p>
      </dgm:t>
    </dgm:pt>
    <dgm:pt modelId="{31AF8014-8A69-4152-AACD-96DCC0ADCE90}">
      <dgm:prSet phldrT="[Text]"/>
      <dgm:spPr/>
      <dgm:t>
        <a:bodyPr/>
        <a:lstStyle/>
        <a:p>
          <a:r>
            <a:rPr lang="en-US" dirty="0" smtClean="0"/>
            <a:t>Pros: Unified view of usage across Office 365 services</a:t>
          </a:r>
          <a:endParaRPr lang="en-US" dirty="0"/>
        </a:p>
      </dgm:t>
    </dgm:pt>
    <dgm:pt modelId="{8B13546C-E600-4A1C-8900-838E24BC1C95}" type="parTrans" cxnId="{138F9882-0174-4925-8767-444D16EAB4C9}">
      <dgm:prSet/>
      <dgm:spPr/>
      <dgm:t>
        <a:bodyPr/>
        <a:lstStyle/>
        <a:p>
          <a:endParaRPr lang="en-US"/>
        </a:p>
      </dgm:t>
    </dgm:pt>
    <dgm:pt modelId="{8BF7D4D6-0B1C-4413-A072-0C8D1F689ADD}" type="sibTrans" cxnId="{138F9882-0174-4925-8767-444D16EAB4C9}">
      <dgm:prSet/>
      <dgm:spPr/>
      <dgm:t>
        <a:bodyPr/>
        <a:lstStyle/>
        <a:p>
          <a:endParaRPr lang="en-US"/>
        </a:p>
      </dgm:t>
    </dgm:pt>
    <dgm:pt modelId="{C47C014A-13A4-404A-9D8A-89EFAE3D7B2F}">
      <dgm:prSet phldrT="[Text]"/>
      <dgm:spPr/>
      <dgm:t>
        <a:bodyPr/>
        <a:lstStyle/>
        <a:p>
          <a:r>
            <a:rPr lang="en-US" dirty="0" smtClean="0"/>
            <a:t>Pros: Ability to get granular with data</a:t>
          </a:r>
          <a:endParaRPr lang="en-US" dirty="0"/>
        </a:p>
      </dgm:t>
    </dgm:pt>
    <dgm:pt modelId="{A169F11F-7652-4F06-AA4C-D54E155FAB6C}" type="parTrans" cxnId="{AEDB43E8-BD25-493F-8CB7-A9F54F4F5292}">
      <dgm:prSet/>
      <dgm:spPr/>
      <dgm:t>
        <a:bodyPr/>
        <a:lstStyle/>
        <a:p>
          <a:endParaRPr lang="en-US"/>
        </a:p>
      </dgm:t>
    </dgm:pt>
    <dgm:pt modelId="{FBE177C8-9F89-4E63-BEBD-D8AF79B61740}" type="sibTrans" cxnId="{AEDB43E8-BD25-493F-8CB7-A9F54F4F5292}">
      <dgm:prSet/>
      <dgm:spPr/>
      <dgm:t>
        <a:bodyPr/>
        <a:lstStyle/>
        <a:p>
          <a:endParaRPr lang="en-US"/>
        </a:p>
      </dgm:t>
    </dgm:pt>
    <dgm:pt modelId="{B0100E6B-6EDD-4FA6-9EE8-9325E4D7C8C1}">
      <dgm:prSet phldrT="[Text]"/>
      <dgm:spPr/>
      <dgm:t>
        <a:bodyPr/>
        <a:lstStyle/>
        <a:p>
          <a:r>
            <a:rPr lang="en-US" dirty="0" smtClean="0"/>
            <a:t>Cons: Need to use Pivot Tables or other BI software, No Access to Likes, Shares, File Views, etc. </a:t>
          </a:r>
          <a:endParaRPr lang="en-US" dirty="0"/>
        </a:p>
      </dgm:t>
    </dgm:pt>
    <dgm:pt modelId="{30F400D9-094E-47F8-AF6B-97555E699392}" type="parTrans" cxnId="{2EDCFE0D-4534-436A-8195-E21AD2B28BAD}">
      <dgm:prSet/>
      <dgm:spPr/>
      <dgm:t>
        <a:bodyPr/>
        <a:lstStyle/>
        <a:p>
          <a:endParaRPr lang="en-US"/>
        </a:p>
      </dgm:t>
    </dgm:pt>
    <dgm:pt modelId="{C83DFF6E-EBA6-4E14-9FB8-75A37F6FE142}" type="sibTrans" cxnId="{2EDCFE0D-4534-436A-8195-E21AD2B28BAD}">
      <dgm:prSet/>
      <dgm:spPr/>
      <dgm:t>
        <a:bodyPr/>
        <a:lstStyle/>
        <a:p>
          <a:endParaRPr lang="en-US"/>
        </a:p>
      </dgm:t>
    </dgm:pt>
    <dgm:pt modelId="{2CCB95F3-C062-4F59-B10F-05F35762443A}">
      <dgm:prSet phldrT="[Text]"/>
      <dgm:spPr/>
      <dgm:t>
        <a:bodyPr/>
        <a:lstStyle/>
        <a:p>
          <a:r>
            <a:rPr lang="en-US" dirty="0" smtClean="0"/>
            <a:t>Pros: Low Touch for Customer, Free</a:t>
          </a:r>
          <a:endParaRPr lang="en-US" dirty="0"/>
        </a:p>
      </dgm:t>
    </dgm:pt>
    <dgm:pt modelId="{959D2BB1-EAFB-463D-8A21-C19DE248634E}" type="parTrans" cxnId="{5CA0C2C7-8E8A-4804-9588-9790CD26E83F}">
      <dgm:prSet/>
      <dgm:spPr/>
      <dgm:t>
        <a:bodyPr/>
        <a:lstStyle/>
        <a:p>
          <a:endParaRPr lang="en-US"/>
        </a:p>
      </dgm:t>
    </dgm:pt>
    <dgm:pt modelId="{18D9032D-2403-47C3-9595-22C48EBADAD0}" type="sibTrans" cxnId="{5CA0C2C7-8E8A-4804-9588-9790CD26E83F}">
      <dgm:prSet/>
      <dgm:spPr/>
      <dgm:t>
        <a:bodyPr/>
        <a:lstStyle/>
        <a:p>
          <a:endParaRPr lang="en-US"/>
        </a:p>
      </dgm:t>
    </dgm:pt>
    <dgm:pt modelId="{21D9D2C3-FFAB-4DA5-8DA4-6DF1AA7860FD}">
      <dgm:prSet phldrT="[Text]"/>
      <dgm:spPr/>
      <dgm:t>
        <a:bodyPr/>
        <a:lstStyle/>
        <a:p>
          <a:r>
            <a:rPr lang="en-US" dirty="0" smtClean="0"/>
            <a:t>Cons: No Access to Likes, Shares, File Views, etc.</a:t>
          </a:r>
          <a:endParaRPr lang="en-US" dirty="0"/>
        </a:p>
      </dgm:t>
    </dgm:pt>
    <dgm:pt modelId="{18D9DF7C-6E0D-43A3-BE08-CC1E5A15E319}" type="parTrans" cxnId="{2E27966B-6DB5-421A-96A0-4285468FD123}">
      <dgm:prSet/>
      <dgm:spPr/>
      <dgm:t>
        <a:bodyPr/>
        <a:lstStyle/>
        <a:p>
          <a:endParaRPr lang="en-US"/>
        </a:p>
      </dgm:t>
    </dgm:pt>
    <dgm:pt modelId="{5C6E6B85-BB65-4455-9E63-B55426E13175}" type="sibTrans" cxnId="{2E27966B-6DB5-421A-96A0-4285468FD123}">
      <dgm:prSet/>
      <dgm:spPr/>
      <dgm:t>
        <a:bodyPr/>
        <a:lstStyle/>
        <a:p>
          <a:endParaRPr lang="en-US"/>
        </a:p>
      </dgm:t>
    </dgm:pt>
    <dgm:pt modelId="{C9B04D22-1DED-4C6F-BFE0-AE03802A4D33}">
      <dgm:prSet phldrT="[Text]"/>
      <dgm:spPr/>
      <dgm:t>
        <a:bodyPr/>
        <a:lstStyle/>
        <a:p>
          <a:r>
            <a:rPr lang="en-US" dirty="0" smtClean="0"/>
            <a:t>Pros: Access to Likes, Shares, File Views, etc.</a:t>
          </a:r>
          <a:endParaRPr lang="en-US" dirty="0"/>
        </a:p>
      </dgm:t>
    </dgm:pt>
    <dgm:pt modelId="{076629F4-111E-4878-A80E-EED136006FFE}" type="parTrans" cxnId="{ACACA01F-59BB-4BA9-A388-23912B9C9AD8}">
      <dgm:prSet/>
      <dgm:spPr/>
      <dgm:t>
        <a:bodyPr/>
        <a:lstStyle/>
        <a:p>
          <a:endParaRPr lang="en-US"/>
        </a:p>
      </dgm:t>
    </dgm:pt>
    <dgm:pt modelId="{23C54C73-36EB-4606-A05A-2DAB2196822C}" type="sibTrans" cxnId="{ACACA01F-59BB-4BA9-A388-23912B9C9AD8}">
      <dgm:prSet/>
      <dgm:spPr/>
      <dgm:t>
        <a:bodyPr/>
        <a:lstStyle/>
        <a:p>
          <a:endParaRPr lang="en-US"/>
        </a:p>
      </dgm:t>
    </dgm:pt>
    <dgm:pt modelId="{CB16F29B-A28A-43BE-A290-15984F930774}">
      <dgm:prSet phldrT="[Text]"/>
      <dgm:spPr/>
      <dgm:t>
        <a:bodyPr/>
        <a:lstStyle/>
        <a:p>
          <a:r>
            <a:rPr lang="en-US" dirty="0" smtClean="0"/>
            <a:t>Cons: Snapshot of data at a given time, Data needs to be shared outside of network.</a:t>
          </a:r>
          <a:endParaRPr lang="en-US" dirty="0"/>
        </a:p>
      </dgm:t>
    </dgm:pt>
    <dgm:pt modelId="{91AE7313-F502-4D26-BAEA-2C4E433466D5}" type="parTrans" cxnId="{10F0E97B-ADA6-4829-9FD5-A2F0B7C4363F}">
      <dgm:prSet/>
      <dgm:spPr/>
      <dgm:t>
        <a:bodyPr/>
        <a:lstStyle/>
        <a:p>
          <a:endParaRPr lang="en-US"/>
        </a:p>
      </dgm:t>
    </dgm:pt>
    <dgm:pt modelId="{CCBFFC66-3831-4905-8632-D83C84340945}" type="sibTrans" cxnId="{10F0E97B-ADA6-4829-9FD5-A2F0B7C4363F}">
      <dgm:prSet/>
      <dgm:spPr/>
      <dgm:t>
        <a:bodyPr/>
        <a:lstStyle/>
        <a:p>
          <a:endParaRPr lang="en-US"/>
        </a:p>
      </dgm:t>
    </dgm:pt>
    <dgm:pt modelId="{27012A7F-791D-4BA3-8531-11E34E90F770}">
      <dgm:prSet phldrT="[Text]"/>
      <dgm:spPr/>
      <dgm:t>
        <a:bodyPr/>
        <a:lstStyle/>
        <a:p>
          <a:r>
            <a:rPr lang="en-US" dirty="0" smtClean="0"/>
            <a:t>Pros: Access to Likes, Shares, File Views, etc.</a:t>
          </a:r>
          <a:endParaRPr lang="en-US" dirty="0"/>
        </a:p>
      </dgm:t>
    </dgm:pt>
    <dgm:pt modelId="{54ABEF2B-FE32-4C5A-B373-6470A898D84F}" type="parTrans" cxnId="{6D114FEE-A9C3-4814-8B21-E646141DB0EC}">
      <dgm:prSet/>
      <dgm:spPr/>
      <dgm:t>
        <a:bodyPr/>
        <a:lstStyle/>
        <a:p>
          <a:endParaRPr lang="en-US"/>
        </a:p>
      </dgm:t>
    </dgm:pt>
    <dgm:pt modelId="{E7A2AD82-EB42-46F6-8D22-382BC5F49BFB}" type="sibTrans" cxnId="{6D114FEE-A9C3-4814-8B21-E646141DB0EC}">
      <dgm:prSet/>
      <dgm:spPr/>
      <dgm:t>
        <a:bodyPr/>
        <a:lstStyle/>
        <a:p>
          <a:endParaRPr lang="en-US"/>
        </a:p>
      </dgm:t>
    </dgm:pt>
    <dgm:pt modelId="{17355898-B1AA-491D-93A8-8AF89D3AA9A6}">
      <dgm:prSet phldrT="[Text]"/>
      <dgm:spPr/>
      <dgm:t>
        <a:bodyPr/>
        <a:lstStyle/>
        <a:p>
          <a:r>
            <a:rPr lang="en-US" dirty="0" smtClean="0"/>
            <a:t>Cons: Requires Developer Expertise</a:t>
          </a:r>
          <a:endParaRPr lang="en-US" dirty="0"/>
        </a:p>
      </dgm:t>
    </dgm:pt>
    <dgm:pt modelId="{50C91C33-C006-43C8-95BE-5AF165B00B74}" type="parTrans" cxnId="{D85C5FF8-4C65-4CF4-936C-9BB20C64CADF}">
      <dgm:prSet/>
      <dgm:spPr/>
      <dgm:t>
        <a:bodyPr/>
        <a:lstStyle/>
        <a:p>
          <a:endParaRPr lang="en-US"/>
        </a:p>
      </dgm:t>
    </dgm:pt>
    <dgm:pt modelId="{56DC4027-32D2-4417-9D61-A49C1D918441}" type="sibTrans" cxnId="{D85C5FF8-4C65-4CF4-936C-9BB20C64CADF}">
      <dgm:prSet/>
      <dgm:spPr/>
      <dgm:t>
        <a:bodyPr/>
        <a:lstStyle/>
        <a:p>
          <a:endParaRPr lang="en-US"/>
        </a:p>
      </dgm:t>
    </dgm:pt>
    <dgm:pt modelId="{0A55B2B3-C414-43D2-A817-9CA44A2704A9}">
      <dgm:prSet phldrT="[Text]"/>
      <dgm:spPr/>
      <dgm:t>
        <a:bodyPr/>
        <a:lstStyle/>
        <a:p>
          <a:r>
            <a:rPr lang="en-US" dirty="0" smtClean="0"/>
            <a:t>Pros: Partners are able to provide sustainable and reliable analytics solutions</a:t>
          </a:r>
          <a:endParaRPr lang="en-US" dirty="0"/>
        </a:p>
      </dgm:t>
    </dgm:pt>
    <dgm:pt modelId="{8B85164C-7E62-440A-B9B5-153364FF3699}" type="parTrans" cxnId="{8880BF23-01C3-4DD0-8828-8FCC593A46D3}">
      <dgm:prSet/>
      <dgm:spPr/>
      <dgm:t>
        <a:bodyPr/>
        <a:lstStyle/>
        <a:p>
          <a:endParaRPr lang="en-US"/>
        </a:p>
      </dgm:t>
    </dgm:pt>
    <dgm:pt modelId="{C0B67358-3E7A-48EA-8856-D71771CF21C6}" type="sibTrans" cxnId="{8880BF23-01C3-4DD0-8828-8FCC593A46D3}">
      <dgm:prSet/>
      <dgm:spPr/>
      <dgm:t>
        <a:bodyPr/>
        <a:lstStyle/>
        <a:p>
          <a:endParaRPr lang="en-US"/>
        </a:p>
      </dgm:t>
    </dgm:pt>
    <dgm:pt modelId="{752A4290-58EA-4005-950A-A0285DB8E9D0}">
      <dgm:prSet phldrT="[Text]"/>
      <dgm:spPr/>
      <dgm:t>
        <a:bodyPr/>
        <a:lstStyle/>
        <a:p>
          <a:r>
            <a:rPr lang="en-US" dirty="0" smtClean="0"/>
            <a:t>Cons: Requires some additional investment</a:t>
          </a:r>
          <a:endParaRPr lang="en-US" dirty="0"/>
        </a:p>
      </dgm:t>
    </dgm:pt>
    <dgm:pt modelId="{1E9788E1-EC36-4A3A-A76C-51F2E142DB03}" type="parTrans" cxnId="{D72BC303-B307-47C7-B844-FEC5F23FDB4D}">
      <dgm:prSet/>
      <dgm:spPr/>
      <dgm:t>
        <a:bodyPr/>
        <a:lstStyle/>
        <a:p>
          <a:endParaRPr lang="en-US"/>
        </a:p>
      </dgm:t>
    </dgm:pt>
    <dgm:pt modelId="{0141F5A9-F592-4DA4-BE66-646287B830F1}" type="sibTrans" cxnId="{D72BC303-B307-47C7-B844-FEC5F23FDB4D}">
      <dgm:prSet/>
      <dgm:spPr/>
      <dgm:t>
        <a:bodyPr/>
        <a:lstStyle/>
        <a:p>
          <a:endParaRPr lang="en-US"/>
        </a:p>
      </dgm:t>
    </dgm:pt>
    <dgm:pt modelId="{81914327-45D1-4BA4-8586-7B98727AE419}">
      <dgm:prSet phldrT="[Text]"/>
      <dgm:spPr/>
      <dgm:t>
        <a:bodyPr/>
        <a:lstStyle/>
        <a:p>
          <a:r>
            <a:rPr lang="en-US" dirty="0" smtClean="0"/>
            <a:t>Cons: Yammer Admins aren’t always Office 365 Admins so may not have access to these dashboards</a:t>
          </a:r>
          <a:endParaRPr lang="en-US" dirty="0"/>
        </a:p>
      </dgm:t>
    </dgm:pt>
    <dgm:pt modelId="{F99EDB3B-42DB-4FE2-A17F-0489E1DB14D1}" type="parTrans" cxnId="{549FDB33-848F-4103-9579-B75FD5D265F5}">
      <dgm:prSet/>
      <dgm:spPr/>
      <dgm:t>
        <a:bodyPr/>
        <a:lstStyle/>
        <a:p>
          <a:endParaRPr lang="en-US"/>
        </a:p>
      </dgm:t>
    </dgm:pt>
    <dgm:pt modelId="{7118CEC7-007B-45DF-8EF5-EDB770C8D879}" type="sibTrans" cxnId="{549FDB33-848F-4103-9579-B75FD5D265F5}">
      <dgm:prSet/>
      <dgm:spPr/>
      <dgm:t>
        <a:bodyPr/>
        <a:lstStyle/>
        <a:p>
          <a:endParaRPr lang="en-US"/>
        </a:p>
      </dgm:t>
    </dgm:pt>
    <dgm:pt modelId="{FF1FC6FB-AB4B-420B-9DFE-0117872B9C3D}" type="pres">
      <dgm:prSet presAssocID="{EB2384F4-DC6F-4910-9658-D3EBADCAA609}" presName="linear" presStyleCnt="0">
        <dgm:presLayoutVars>
          <dgm:dir/>
          <dgm:animLvl val="lvl"/>
          <dgm:resizeHandles val="exact"/>
        </dgm:presLayoutVars>
      </dgm:prSet>
      <dgm:spPr/>
      <dgm:t>
        <a:bodyPr/>
        <a:lstStyle/>
        <a:p>
          <a:endParaRPr lang="en-US"/>
        </a:p>
      </dgm:t>
    </dgm:pt>
    <dgm:pt modelId="{E67058E5-5B00-409E-B7BC-D39B66640906}" type="pres">
      <dgm:prSet presAssocID="{91DFDFCF-389B-4124-B2E5-C71D7686624F}" presName="parentLin" presStyleCnt="0"/>
      <dgm:spPr/>
    </dgm:pt>
    <dgm:pt modelId="{BFF532F4-376F-4FDC-94D0-3CB73B4D8451}" type="pres">
      <dgm:prSet presAssocID="{91DFDFCF-389B-4124-B2E5-C71D7686624F}" presName="parentLeftMargin" presStyleLbl="node1" presStyleIdx="0" presStyleCnt="6"/>
      <dgm:spPr/>
      <dgm:t>
        <a:bodyPr/>
        <a:lstStyle/>
        <a:p>
          <a:endParaRPr lang="en-US"/>
        </a:p>
      </dgm:t>
    </dgm:pt>
    <dgm:pt modelId="{69155C45-E673-456D-AD4F-7652D12F2C82}" type="pres">
      <dgm:prSet presAssocID="{91DFDFCF-389B-4124-B2E5-C71D7686624F}" presName="parentText" presStyleLbl="node1" presStyleIdx="0" presStyleCnt="6">
        <dgm:presLayoutVars>
          <dgm:chMax val="0"/>
          <dgm:bulletEnabled val="1"/>
        </dgm:presLayoutVars>
      </dgm:prSet>
      <dgm:spPr/>
      <dgm:t>
        <a:bodyPr/>
        <a:lstStyle/>
        <a:p>
          <a:endParaRPr lang="en-US"/>
        </a:p>
      </dgm:t>
    </dgm:pt>
    <dgm:pt modelId="{6C4920D5-E03B-4B6A-9BDA-8CBDF13967D0}" type="pres">
      <dgm:prSet presAssocID="{91DFDFCF-389B-4124-B2E5-C71D7686624F}" presName="negativeSpace" presStyleCnt="0"/>
      <dgm:spPr/>
    </dgm:pt>
    <dgm:pt modelId="{98E14FCE-4935-480A-9357-A92F8A51C565}" type="pres">
      <dgm:prSet presAssocID="{91DFDFCF-389B-4124-B2E5-C71D7686624F}" presName="childText" presStyleLbl="conFgAcc1" presStyleIdx="0" presStyleCnt="6">
        <dgm:presLayoutVars>
          <dgm:bulletEnabled val="1"/>
        </dgm:presLayoutVars>
      </dgm:prSet>
      <dgm:spPr/>
      <dgm:t>
        <a:bodyPr/>
        <a:lstStyle/>
        <a:p>
          <a:endParaRPr lang="en-US"/>
        </a:p>
      </dgm:t>
    </dgm:pt>
    <dgm:pt modelId="{AD84580E-365D-4DDF-B2DC-DA88280752FD}" type="pres">
      <dgm:prSet presAssocID="{5450DA59-0253-4B1E-9B7A-8AA0316AFC85}" presName="spaceBetweenRectangles" presStyleCnt="0"/>
      <dgm:spPr/>
    </dgm:pt>
    <dgm:pt modelId="{BDB4BA04-670B-4EF6-BFFD-191AF4F3B61A}" type="pres">
      <dgm:prSet presAssocID="{8B0D5607-FEBC-489B-B964-AA3EF0E26C7C}" presName="parentLin" presStyleCnt="0"/>
      <dgm:spPr/>
    </dgm:pt>
    <dgm:pt modelId="{EDD87F25-A72E-4FF3-AFC7-93E3A9928FFE}" type="pres">
      <dgm:prSet presAssocID="{8B0D5607-FEBC-489B-B964-AA3EF0E26C7C}" presName="parentLeftMargin" presStyleLbl="node1" presStyleIdx="0" presStyleCnt="6"/>
      <dgm:spPr/>
      <dgm:t>
        <a:bodyPr/>
        <a:lstStyle/>
        <a:p>
          <a:endParaRPr lang="en-US"/>
        </a:p>
      </dgm:t>
    </dgm:pt>
    <dgm:pt modelId="{A797A85D-1A9A-4190-94C4-0BDB88C63105}" type="pres">
      <dgm:prSet presAssocID="{8B0D5607-FEBC-489B-B964-AA3EF0E26C7C}" presName="parentText" presStyleLbl="node1" presStyleIdx="1" presStyleCnt="6">
        <dgm:presLayoutVars>
          <dgm:chMax val="0"/>
          <dgm:bulletEnabled val="1"/>
        </dgm:presLayoutVars>
      </dgm:prSet>
      <dgm:spPr/>
      <dgm:t>
        <a:bodyPr/>
        <a:lstStyle/>
        <a:p>
          <a:endParaRPr lang="en-US"/>
        </a:p>
      </dgm:t>
    </dgm:pt>
    <dgm:pt modelId="{7955D02B-DB16-4E5B-8372-6511BB1CE3F1}" type="pres">
      <dgm:prSet presAssocID="{8B0D5607-FEBC-489B-B964-AA3EF0E26C7C}" presName="negativeSpace" presStyleCnt="0"/>
      <dgm:spPr/>
    </dgm:pt>
    <dgm:pt modelId="{226ADF9A-15DD-4AC6-8238-D515D3A9B022}" type="pres">
      <dgm:prSet presAssocID="{8B0D5607-FEBC-489B-B964-AA3EF0E26C7C}" presName="childText" presStyleLbl="conFgAcc1" presStyleIdx="1" presStyleCnt="6">
        <dgm:presLayoutVars>
          <dgm:bulletEnabled val="1"/>
        </dgm:presLayoutVars>
      </dgm:prSet>
      <dgm:spPr/>
      <dgm:t>
        <a:bodyPr/>
        <a:lstStyle/>
        <a:p>
          <a:endParaRPr lang="en-US"/>
        </a:p>
      </dgm:t>
    </dgm:pt>
    <dgm:pt modelId="{7F2370B7-8DE1-44D3-B501-4B99E7E58BC0}" type="pres">
      <dgm:prSet presAssocID="{D782E603-6D53-41DA-81D1-F72F7B9BC707}" presName="spaceBetweenRectangles" presStyleCnt="0"/>
      <dgm:spPr/>
    </dgm:pt>
    <dgm:pt modelId="{7140638F-6397-4A63-A7EF-1861421C9EC0}" type="pres">
      <dgm:prSet presAssocID="{26332665-ED06-45C7-B7A7-1B877C93E2DE}" presName="parentLin" presStyleCnt="0"/>
      <dgm:spPr/>
    </dgm:pt>
    <dgm:pt modelId="{F275A0F8-84E1-4EFC-A66D-1A8F24769F6E}" type="pres">
      <dgm:prSet presAssocID="{26332665-ED06-45C7-B7A7-1B877C93E2DE}" presName="parentLeftMargin" presStyleLbl="node1" presStyleIdx="1" presStyleCnt="6"/>
      <dgm:spPr/>
      <dgm:t>
        <a:bodyPr/>
        <a:lstStyle/>
        <a:p>
          <a:endParaRPr lang="en-US"/>
        </a:p>
      </dgm:t>
    </dgm:pt>
    <dgm:pt modelId="{E905A9A9-1C6E-4D9D-8CFF-4C1D42976B0B}" type="pres">
      <dgm:prSet presAssocID="{26332665-ED06-45C7-B7A7-1B877C93E2DE}" presName="parentText" presStyleLbl="node1" presStyleIdx="2" presStyleCnt="6">
        <dgm:presLayoutVars>
          <dgm:chMax val="0"/>
          <dgm:bulletEnabled val="1"/>
        </dgm:presLayoutVars>
      </dgm:prSet>
      <dgm:spPr/>
      <dgm:t>
        <a:bodyPr/>
        <a:lstStyle/>
        <a:p>
          <a:endParaRPr lang="en-US"/>
        </a:p>
      </dgm:t>
    </dgm:pt>
    <dgm:pt modelId="{07414B62-3FC5-447E-BF5B-5243F67D99C5}" type="pres">
      <dgm:prSet presAssocID="{26332665-ED06-45C7-B7A7-1B877C93E2DE}" presName="negativeSpace" presStyleCnt="0"/>
      <dgm:spPr/>
    </dgm:pt>
    <dgm:pt modelId="{6B77BAF4-BE99-42B1-B127-745030FB3913}" type="pres">
      <dgm:prSet presAssocID="{26332665-ED06-45C7-B7A7-1B877C93E2DE}" presName="childText" presStyleLbl="conFgAcc1" presStyleIdx="2" presStyleCnt="6">
        <dgm:presLayoutVars>
          <dgm:bulletEnabled val="1"/>
        </dgm:presLayoutVars>
      </dgm:prSet>
      <dgm:spPr/>
      <dgm:t>
        <a:bodyPr/>
        <a:lstStyle/>
        <a:p>
          <a:endParaRPr lang="en-US"/>
        </a:p>
      </dgm:t>
    </dgm:pt>
    <dgm:pt modelId="{6CF5E785-6467-47BE-A3E3-F473A71990DF}" type="pres">
      <dgm:prSet presAssocID="{3E090397-65B8-485E-92BF-40A734566821}" presName="spaceBetweenRectangles" presStyleCnt="0"/>
      <dgm:spPr/>
    </dgm:pt>
    <dgm:pt modelId="{A3DCD526-E117-47A3-AA22-26A284151201}" type="pres">
      <dgm:prSet presAssocID="{611FD878-E39B-4E41-87E4-C8F8762C144C}" presName="parentLin" presStyleCnt="0"/>
      <dgm:spPr/>
    </dgm:pt>
    <dgm:pt modelId="{406B2BF9-1624-4E77-8B9B-14EC5F45D680}" type="pres">
      <dgm:prSet presAssocID="{611FD878-E39B-4E41-87E4-C8F8762C144C}" presName="parentLeftMargin" presStyleLbl="node1" presStyleIdx="2" presStyleCnt="6"/>
      <dgm:spPr/>
      <dgm:t>
        <a:bodyPr/>
        <a:lstStyle/>
        <a:p>
          <a:endParaRPr lang="en-US"/>
        </a:p>
      </dgm:t>
    </dgm:pt>
    <dgm:pt modelId="{A224B15A-55D5-4459-B796-F36AFF7DEEA4}" type="pres">
      <dgm:prSet presAssocID="{611FD878-E39B-4E41-87E4-C8F8762C144C}" presName="parentText" presStyleLbl="node1" presStyleIdx="3" presStyleCnt="6">
        <dgm:presLayoutVars>
          <dgm:chMax val="0"/>
          <dgm:bulletEnabled val="1"/>
        </dgm:presLayoutVars>
      </dgm:prSet>
      <dgm:spPr/>
      <dgm:t>
        <a:bodyPr/>
        <a:lstStyle/>
        <a:p>
          <a:endParaRPr lang="en-US"/>
        </a:p>
      </dgm:t>
    </dgm:pt>
    <dgm:pt modelId="{A0CB82F4-53EB-41CE-A701-82FA658D9E26}" type="pres">
      <dgm:prSet presAssocID="{611FD878-E39B-4E41-87E4-C8F8762C144C}" presName="negativeSpace" presStyleCnt="0"/>
      <dgm:spPr/>
    </dgm:pt>
    <dgm:pt modelId="{B0689C6D-E8E1-4EC7-87F4-1D4561B3E601}" type="pres">
      <dgm:prSet presAssocID="{611FD878-E39B-4E41-87E4-C8F8762C144C}" presName="childText" presStyleLbl="conFgAcc1" presStyleIdx="3" presStyleCnt="6">
        <dgm:presLayoutVars>
          <dgm:bulletEnabled val="1"/>
        </dgm:presLayoutVars>
      </dgm:prSet>
      <dgm:spPr/>
      <dgm:t>
        <a:bodyPr/>
        <a:lstStyle/>
        <a:p>
          <a:endParaRPr lang="en-US"/>
        </a:p>
      </dgm:t>
    </dgm:pt>
    <dgm:pt modelId="{CD96B576-4837-44FC-A8EA-B42E4649337E}" type="pres">
      <dgm:prSet presAssocID="{8960E27C-07D3-4197-9905-F0E549AFB3D9}" presName="spaceBetweenRectangles" presStyleCnt="0"/>
      <dgm:spPr/>
    </dgm:pt>
    <dgm:pt modelId="{26FAB062-CA08-4CD6-9B31-119529ECC5AD}" type="pres">
      <dgm:prSet presAssocID="{621F5869-5D61-45EF-861C-C1260E887C70}" presName="parentLin" presStyleCnt="0"/>
      <dgm:spPr/>
    </dgm:pt>
    <dgm:pt modelId="{010CD386-CED5-4B50-8576-48547EB45E86}" type="pres">
      <dgm:prSet presAssocID="{621F5869-5D61-45EF-861C-C1260E887C70}" presName="parentLeftMargin" presStyleLbl="node1" presStyleIdx="3" presStyleCnt="6"/>
      <dgm:spPr/>
      <dgm:t>
        <a:bodyPr/>
        <a:lstStyle/>
        <a:p>
          <a:endParaRPr lang="en-US"/>
        </a:p>
      </dgm:t>
    </dgm:pt>
    <dgm:pt modelId="{6B1149F0-A708-4C3D-A7BC-70628604E79C}" type="pres">
      <dgm:prSet presAssocID="{621F5869-5D61-45EF-861C-C1260E887C70}" presName="parentText" presStyleLbl="node1" presStyleIdx="4" presStyleCnt="6">
        <dgm:presLayoutVars>
          <dgm:chMax val="0"/>
          <dgm:bulletEnabled val="1"/>
        </dgm:presLayoutVars>
      </dgm:prSet>
      <dgm:spPr/>
      <dgm:t>
        <a:bodyPr/>
        <a:lstStyle/>
        <a:p>
          <a:endParaRPr lang="en-US"/>
        </a:p>
      </dgm:t>
    </dgm:pt>
    <dgm:pt modelId="{41CF128D-AED2-48BE-8E5C-19EE30A927FC}" type="pres">
      <dgm:prSet presAssocID="{621F5869-5D61-45EF-861C-C1260E887C70}" presName="negativeSpace" presStyleCnt="0"/>
      <dgm:spPr/>
    </dgm:pt>
    <dgm:pt modelId="{C2FCF08C-153B-408C-8C38-6A071F2905A8}" type="pres">
      <dgm:prSet presAssocID="{621F5869-5D61-45EF-861C-C1260E887C70}" presName="childText" presStyleLbl="conFgAcc1" presStyleIdx="4" presStyleCnt="6">
        <dgm:presLayoutVars>
          <dgm:bulletEnabled val="1"/>
        </dgm:presLayoutVars>
      </dgm:prSet>
      <dgm:spPr/>
      <dgm:t>
        <a:bodyPr/>
        <a:lstStyle/>
        <a:p>
          <a:endParaRPr lang="en-US"/>
        </a:p>
      </dgm:t>
    </dgm:pt>
    <dgm:pt modelId="{A2BABE8A-84DB-4296-9264-29666687A495}" type="pres">
      <dgm:prSet presAssocID="{0917174C-6B6C-44C8-A9E5-ACE7E2F9D359}" presName="spaceBetweenRectangles" presStyleCnt="0"/>
      <dgm:spPr/>
    </dgm:pt>
    <dgm:pt modelId="{20693964-AB9C-4E59-B899-3CE281DAD85F}" type="pres">
      <dgm:prSet presAssocID="{DEC1D9F0-CA77-4010-A8B2-53280B3B51DB}" presName="parentLin" presStyleCnt="0"/>
      <dgm:spPr/>
    </dgm:pt>
    <dgm:pt modelId="{4C5C4D54-A14C-40A1-9427-0AC680BF5B29}" type="pres">
      <dgm:prSet presAssocID="{DEC1D9F0-CA77-4010-A8B2-53280B3B51DB}" presName="parentLeftMargin" presStyleLbl="node1" presStyleIdx="4" presStyleCnt="6"/>
      <dgm:spPr/>
      <dgm:t>
        <a:bodyPr/>
        <a:lstStyle/>
        <a:p>
          <a:endParaRPr lang="en-US"/>
        </a:p>
      </dgm:t>
    </dgm:pt>
    <dgm:pt modelId="{3141EB42-00B7-46EA-9CF3-9D170AC0DBC6}" type="pres">
      <dgm:prSet presAssocID="{DEC1D9F0-CA77-4010-A8B2-53280B3B51DB}" presName="parentText" presStyleLbl="node1" presStyleIdx="5" presStyleCnt="6">
        <dgm:presLayoutVars>
          <dgm:chMax val="0"/>
          <dgm:bulletEnabled val="1"/>
        </dgm:presLayoutVars>
      </dgm:prSet>
      <dgm:spPr/>
      <dgm:t>
        <a:bodyPr/>
        <a:lstStyle/>
        <a:p>
          <a:endParaRPr lang="en-US"/>
        </a:p>
      </dgm:t>
    </dgm:pt>
    <dgm:pt modelId="{EB09578E-EF67-4E65-BB03-E82C0E1142E1}" type="pres">
      <dgm:prSet presAssocID="{DEC1D9F0-CA77-4010-A8B2-53280B3B51DB}" presName="negativeSpace" presStyleCnt="0"/>
      <dgm:spPr/>
    </dgm:pt>
    <dgm:pt modelId="{8C14CC90-3974-4AE0-BE1A-F8382747CE58}" type="pres">
      <dgm:prSet presAssocID="{DEC1D9F0-CA77-4010-A8B2-53280B3B51DB}" presName="childText" presStyleLbl="conFgAcc1" presStyleIdx="5" presStyleCnt="6">
        <dgm:presLayoutVars>
          <dgm:bulletEnabled val="1"/>
        </dgm:presLayoutVars>
      </dgm:prSet>
      <dgm:spPr/>
      <dgm:t>
        <a:bodyPr/>
        <a:lstStyle/>
        <a:p>
          <a:endParaRPr lang="en-US"/>
        </a:p>
      </dgm:t>
    </dgm:pt>
  </dgm:ptLst>
  <dgm:cxnLst>
    <dgm:cxn modelId="{ACACA01F-59BB-4BA9-A388-23912B9C9AD8}" srcId="{611FD878-E39B-4E41-87E4-C8F8762C144C}" destId="{C9B04D22-1DED-4C6F-BFE0-AE03802A4D33}" srcOrd="0" destOrd="0" parTransId="{076629F4-111E-4878-A80E-EED136006FFE}" sibTransId="{23C54C73-36EB-4606-A05A-2DAB2196822C}"/>
    <dgm:cxn modelId="{B983E280-D482-4BE0-960A-07186B556A6D}" type="presOf" srcId="{752A4290-58EA-4005-950A-A0285DB8E9D0}" destId="{8C14CC90-3974-4AE0-BE1A-F8382747CE58}" srcOrd="0" destOrd="1" presId="urn:microsoft.com/office/officeart/2005/8/layout/list1"/>
    <dgm:cxn modelId="{7284FF09-20E6-4982-A067-088FB1922E0C}" srcId="{EB2384F4-DC6F-4910-9658-D3EBADCAA609}" destId="{91DFDFCF-389B-4124-B2E5-C71D7686624F}" srcOrd="0" destOrd="0" parTransId="{F7D1604F-561A-461C-9FFA-5E2D4C96A4AF}" sibTransId="{5450DA59-0253-4B1E-9B7A-8AA0316AFC85}"/>
    <dgm:cxn modelId="{8C1199C2-9E21-4677-A9D9-CD9CBECC703D}" type="presOf" srcId="{26332665-ED06-45C7-B7A7-1B877C93E2DE}" destId="{F275A0F8-84E1-4EFC-A66D-1A8F24769F6E}" srcOrd="0" destOrd="0" presId="urn:microsoft.com/office/officeart/2005/8/layout/list1"/>
    <dgm:cxn modelId="{8880BF23-01C3-4DD0-8828-8FCC593A46D3}" srcId="{DEC1D9F0-CA77-4010-A8B2-53280B3B51DB}" destId="{0A55B2B3-C414-43D2-A817-9CA44A2704A9}" srcOrd="0" destOrd="0" parTransId="{8B85164C-7E62-440A-B9B5-153364FF3699}" sibTransId="{C0B67358-3E7A-48EA-8856-D71771CF21C6}"/>
    <dgm:cxn modelId="{BA1B95E2-5EC3-49CD-A706-77A5FBD984A7}" type="presOf" srcId="{21D9D2C3-FFAB-4DA5-8DA4-6DF1AA7860FD}" destId="{6B77BAF4-BE99-42B1-B127-745030FB3913}" srcOrd="0" destOrd="1" presId="urn:microsoft.com/office/officeart/2005/8/layout/list1"/>
    <dgm:cxn modelId="{D32DCD97-6C9C-4818-B741-4A65BACF6E2B}" srcId="{EB2384F4-DC6F-4910-9658-D3EBADCAA609}" destId="{8B0D5607-FEBC-489B-B964-AA3EF0E26C7C}" srcOrd="1" destOrd="0" parTransId="{AC3A8F02-124D-4E79-9BF5-7CC603A766B9}" sibTransId="{D782E603-6D53-41DA-81D1-F72F7B9BC707}"/>
    <dgm:cxn modelId="{EC1E5355-4D88-434D-A12E-8EEA7BAD6E90}" type="presOf" srcId="{621F5869-5D61-45EF-861C-C1260E887C70}" destId="{6B1149F0-A708-4C3D-A7BC-70628604E79C}" srcOrd="1" destOrd="0" presId="urn:microsoft.com/office/officeart/2005/8/layout/list1"/>
    <dgm:cxn modelId="{9F5DC337-BCC0-4CF9-B4B3-FD30BD9B39EA}" srcId="{EB2384F4-DC6F-4910-9658-D3EBADCAA609}" destId="{DEC1D9F0-CA77-4010-A8B2-53280B3B51DB}" srcOrd="5" destOrd="0" parTransId="{C5AD5584-19ED-4C87-9486-9EE068533005}" sibTransId="{E2489F8D-EA6A-4A81-8E7D-78ECAC525276}"/>
    <dgm:cxn modelId="{20C33252-F332-420E-8154-E2A047CD8E06}" type="presOf" srcId="{611FD878-E39B-4E41-87E4-C8F8762C144C}" destId="{406B2BF9-1624-4E77-8B9B-14EC5F45D680}" srcOrd="0" destOrd="0" presId="urn:microsoft.com/office/officeart/2005/8/layout/list1"/>
    <dgm:cxn modelId="{774F9BF3-5C2D-478F-ACE6-7A161B4944BC}" type="presOf" srcId="{C9B04D22-1DED-4C6F-BFE0-AE03802A4D33}" destId="{B0689C6D-E8E1-4EC7-87F4-1D4561B3E601}" srcOrd="0" destOrd="0" presId="urn:microsoft.com/office/officeart/2005/8/layout/list1"/>
    <dgm:cxn modelId="{8DDBE087-CD38-4A52-A04F-95851F34F4B2}" type="presOf" srcId="{26332665-ED06-45C7-B7A7-1B877C93E2DE}" destId="{E905A9A9-1C6E-4D9D-8CFF-4C1D42976B0B}" srcOrd="1" destOrd="0" presId="urn:microsoft.com/office/officeart/2005/8/layout/list1"/>
    <dgm:cxn modelId="{C12AB7E6-A52C-41B7-86B8-5226953F802D}" type="presOf" srcId="{27012A7F-791D-4BA3-8531-11E34E90F770}" destId="{C2FCF08C-153B-408C-8C38-6A071F2905A8}" srcOrd="0" destOrd="0" presId="urn:microsoft.com/office/officeart/2005/8/layout/list1"/>
    <dgm:cxn modelId="{AEA1E810-5403-4601-8F09-BA8728CC77E2}" srcId="{EB2384F4-DC6F-4910-9658-D3EBADCAA609}" destId="{621F5869-5D61-45EF-861C-C1260E887C70}" srcOrd="4" destOrd="0" parTransId="{D36311C8-9ED1-4F9B-B034-1D80FCD21383}" sibTransId="{0917174C-6B6C-44C8-A9E5-ACE7E2F9D359}"/>
    <dgm:cxn modelId="{138F9882-0174-4925-8767-444D16EAB4C9}" srcId="{91DFDFCF-389B-4124-B2E5-C71D7686624F}" destId="{31AF8014-8A69-4152-AACD-96DCC0ADCE90}" srcOrd="0" destOrd="0" parTransId="{8B13546C-E600-4A1C-8900-838E24BC1C95}" sibTransId="{8BF7D4D6-0B1C-4413-A072-0C8D1F689ADD}"/>
    <dgm:cxn modelId="{DC0050BE-1711-4612-87F1-81F217E4F6D3}" type="presOf" srcId="{81914327-45D1-4BA4-8586-7B98727AE419}" destId="{98E14FCE-4935-480A-9357-A92F8A51C565}" srcOrd="0" destOrd="1" presId="urn:microsoft.com/office/officeart/2005/8/layout/list1"/>
    <dgm:cxn modelId="{24E2FAF3-8D27-455C-A384-860B01EB8BEB}" type="presOf" srcId="{621F5869-5D61-45EF-861C-C1260E887C70}" destId="{010CD386-CED5-4B50-8576-48547EB45E86}" srcOrd="0" destOrd="0" presId="urn:microsoft.com/office/officeart/2005/8/layout/list1"/>
    <dgm:cxn modelId="{7FC0DB5E-0474-40CA-9553-BE148574EAF6}" srcId="{EB2384F4-DC6F-4910-9658-D3EBADCAA609}" destId="{26332665-ED06-45C7-B7A7-1B877C93E2DE}" srcOrd="2" destOrd="0" parTransId="{20CE1179-EE84-4092-AB26-FCD61FFC21CA}" sibTransId="{3E090397-65B8-485E-92BF-40A734566821}"/>
    <dgm:cxn modelId="{AEDB43E8-BD25-493F-8CB7-A9F54F4F5292}" srcId="{8B0D5607-FEBC-489B-B964-AA3EF0E26C7C}" destId="{C47C014A-13A4-404A-9D8A-89EFAE3D7B2F}" srcOrd="0" destOrd="0" parTransId="{A169F11F-7652-4F06-AA4C-D54E155FAB6C}" sibTransId="{FBE177C8-9F89-4E63-BEBD-D8AF79B61740}"/>
    <dgm:cxn modelId="{8C00AECE-BADB-4EEC-B941-7602F925444C}" type="presOf" srcId="{611FD878-E39B-4E41-87E4-C8F8762C144C}" destId="{A224B15A-55D5-4459-B796-F36AFF7DEEA4}" srcOrd="1" destOrd="0" presId="urn:microsoft.com/office/officeart/2005/8/layout/list1"/>
    <dgm:cxn modelId="{EEA8A438-ED47-4EF3-B232-9ACDCFF62875}" type="presOf" srcId="{8B0D5607-FEBC-489B-B964-AA3EF0E26C7C}" destId="{A797A85D-1A9A-4190-94C4-0BDB88C63105}" srcOrd="1" destOrd="0" presId="urn:microsoft.com/office/officeart/2005/8/layout/list1"/>
    <dgm:cxn modelId="{0CBC64FC-E459-4292-A66F-C8497FD3D781}" type="presOf" srcId="{DEC1D9F0-CA77-4010-A8B2-53280B3B51DB}" destId="{3141EB42-00B7-46EA-9CF3-9D170AC0DBC6}" srcOrd="1" destOrd="0" presId="urn:microsoft.com/office/officeart/2005/8/layout/list1"/>
    <dgm:cxn modelId="{A57A4231-FCF0-4E43-870A-3CCDDBBE8D96}" type="presOf" srcId="{B0100E6B-6EDD-4FA6-9EE8-9325E4D7C8C1}" destId="{226ADF9A-15DD-4AC6-8238-D515D3A9B022}" srcOrd="0" destOrd="1" presId="urn:microsoft.com/office/officeart/2005/8/layout/list1"/>
    <dgm:cxn modelId="{82EA69D7-986F-4E70-A889-EDB1C8AF745D}" type="presOf" srcId="{2CCB95F3-C062-4F59-B10F-05F35762443A}" destId="{6B77BAF4-BE99-42B1-B127-745030FB3913}" srcOrd="0" destOrd="0" presId="urn:microsoft.com/office/officeart/2005/8/layout/list1"/>
    <dgm:cxn modelId="{10F0E97B-ADA6-4829-9FD5-A2F0B7C4363F}" srcId="{611FD878-E39B-4E41-87E4-C8F8762C144C}" destId="{CB16F29B-A28A-43BE-A290-15984F930774}" srcOrd="1" destOrd="0" parTransId="{91AE7313-F502-4D26-BAEA-2C4E433466D5}" sibTransId="{CCBFFC66-3831-4905-8632-D83C84340945}"/>
    <dgm:cxn modelId="{2E27966B-6DB5-421A-96A0-4285468FD123}" srcId="{26332665-ED06-45C7-B7A7-1B877C93E2DE}" destId="{21D9D2C3-FFAB-4DA5-8DA4-6DF1AA7860FD}" srcOrd="1" destOrd="0" parTransId="{18D9DF7C-6E0D-43A3-BE08-CC1E5A15E319}" sibTransId="{5C6E6B85-BB65-4455-9E63-B55426E13175}"/>
    <dgm:cxn modelId="{DD931B1F-735B-4B15-9578-BCA2F3F11F43}" srcId="{EB2384F4-DC6F-4910-9658-D3EBADCAA609}" destId="{611FD878-E39B-4E41-87E4-C8F8762C144C}" srcOrd="3" destOrd="0" parTransId="{EB3417A8-E87B-4020-931E-3E9FCE8E033A}" sibTransId="{8960E27C-07D3-4197-9905-F0E549AFB3D9}"/>
    <dgm:cxn modelId="{26D11077-AD6E-4178-818D-06B0B45E2355}" type="presOf" srcId="{8B0D5607-FEBC-489B-B964-AA3EF0E26C7C}" destId="{EDD87F25-A72E-4FF3-AFC7-93E3A9928FFE}" srcOrd="0" destOrd="0" presId="urn:microsoft.com/office/officeart/2005/8/layout/list1"/>
    <dgm:cxn modelId="{5C738420-E64B-4983-BCD5-2865B0462D8A}" type="presOf" srcId="{DEC1D9F0-CA77-4010-A8B2-53280B3B51DB}" destId="{4C5C4D54-A14C-40A1-9427-0AC680BF5B29}" srcOrd="0" destOrd="0" presId="urn:microsoft.com/office/officeart/2005/8/layout/list1"/>
    <dgm:cxn modelId="{E733BEFD-80F8-47FE-BDB2-DD0AEA4FA500}" type="presOf" srcId="{EB2384F4-DC6F-4910-9658-D3EBADCAA609}" destId="{FF1FC6FB-AB4B-420B-9DFE-0117872B9C3D}" srcOrd="0" destOrd="0" presId="urn:microsoft.com/office/officeart/2005/8/layout/list1"/>
    <dgm:cxn modelId="{95060237-8E10-4958-A894-BE19C41074E4}" type="presOf" srcId="{31AF8014-8A69-4152-AACD-96DCC0ADCE90}" destId="{98E14FCE-4935-480A-9357-A92F8A51C565}" srcOrd="0" destOrd="0" presId="urn:microsoft.com/office/officeart/2005/8/layout/list1"/>
    <dgm:cxn modelId="{DBEFABFE-DC14-483B-9201-461BFD865532}" type="presOf" srcId="{91DFDFCF-389B-4124-B2E5-C71D7686624F}" destId="{69155C45-E673-456D-AD4F-7652D12F2C82}" srcOrd="1" destOrd="0" presId="urn:microsoft.com/office/officeart/2005/8/layout/list1"/>
    <dgm:cxn modelId="{6D114FEE-A9C3-4814-8B21-E646141DB0EC}" srcId="{621F5869-5D61-45EF-861C-C1260E887C70}" destId="{27012A7F-791D-4BA3-8531-11E34E90F770}" srcOrd="0" destOrd="0" parTransId="{54ABEF2B-FE32-4C5A-B373-6470A898D84F}" sibTransId="{E7A2AD82-EB42-46F6-8D22-382BC5F49BFB}"/>
    <dgm:cxn modelId="{549FDB33-848F-4103-9579-B75FD5D265F5}" srcId="{91DFDFCF-389B-4124-B2E5-C71D7686624F}" destId="{81914327-45D1-4BA4-8586-7B98727AE419}" srcOrd="1" destOrd="0" parTransId="{F99EDB3B-42DB-4FE2-A17F-0489E1DB14D1}" sibTransId="{7118CEC7-007B-45DF-8EF5-EDB770C8D879}"/>
    <dgm:cxn modelId="{D85C5FF8-4C65-4CF4-936C-9BB20C64CADF}" srcId="{621F5869-5D61-45EF-861C-C1260E887C70}" destId="{17355898-B1AA-491D-93A8-8AF89D3AA9A6}" srcOrd="1" destOrd="0" parTransId="{50C91C33-C006-43C8-95BE-5AF165B00B74}" sibTransId="{56DC4027-32D2-4417-9D61-A49C1D918441}"/>
    <dgm:cxn modelId="{F6C97743-53CC-47D1-9C35-FE96F6AFE104}" type="presOf" srcId="{91DFDFCF-389B-4124-B2E5-C71D7686624F}" destId="{BFF532F4-376F-4FDC-94D0-3CB73B4D8451}" srcOrd="0" destOrd="0" presId="urn:microsoft.com/office/officeart/2005/8/layout/list1"/>
    <dgm:cxn modelId="{99AECFAD-183A-4C8B-9848-239435FFA4E9}" type="presOf" srcId="{C47C014A-13A4-404A-9D8A-89EFAE3D7B2F}" destId="{226ADF9A-15DD-4AC6-8238-D515D3A9B022}" srcOrd="0" destOrd="0" presId="urn:microsoft.com/office/officeart/2005/8/layout/list1"/>
    <dgm:cxn modelId="{5CA0C2C7-8E8A-4804-9588-9790CD26E83F}" srcId="{26332665-ED06-45C7-B7A7-1B877C93E2DE}" destId="{2CCB95F3-C062-4F59-B10F-05F35762443A}" srcOrd="0" destOrd="0" parTransId="{959D2BB1-EAFB-463D-8A21-C19DE248634E}" sibTransId="{18D9032D-2403-47C3-9595-22C48EBADAD0}"/>
    <dgm:cxn modelId="{2EDCFE0D-4534-436A-8195-E21AD2B28BAD}" srcId="{8B0D5607-FEBC-489B-B964-AA3EF0E26C7C}" destId="{B0100E6B-6EDD-4FA6-9EE8-9325E4D7C8C1}" srcOrd="1" destOrd="0" parTransId="{30F400D9-094E-47F8-AF6B-97555E699392}" sibTransId="{C83DFF6E-EBA6-4E14-9FB8-75A37F6FE142}"/>
    <dgm:cxn modelId="{D72BC303-B307-47C7-B844-FEC5F23FDB4D}" srcId="{DEC1D9F0-CA77-4010-A8B2-53280B3B51DB}" destId="{752A4290-58EA-4005-950A-A0285DB8E9D0}" srcOrd="1" destOrd="0" parTransId="{1E9788E1-EC36-4A3A-A76C-51F2E142DB03}" sibTransId="{0141F5A9-F592-4DA4-BE66-646287B830F1}"/>
    <dgm:cxn modelId="{D3CC59B7-A4CF-46BF-8436-BCF6DC7A60CC}" type="presOf" srcId="{17355898-B1AA-491D-93A8-8AF89D3AA9A6}" destId="{C2FCF08C-153B-408C-8C38-6A071F2905A8}" srcOrd="0" destOrd="1" presId="urn:microsoft.com/office/officeart/2005/8/layout/list1"/>
    <dgm:cxn modelId="{00D82B16-9BA8-4221-9F06-CB729D5FC410}" type="presOf" srcId="{CB16F29B-A28A-43BE-A290-15984F930774}" destId="{B0689C6D-E8E1-4EC7-87F4-1D4561B3E601}" srcOrd="0" destOrd="1" presId="urn:microsoft.com/office/officeart/2005/8/layout/list1"/>
    <dgm:cxn modelId="{86ED883F-EEF6-4A2E-9DC4-D055D5A820C7}" type="presOf" srcId="{0A55B2B3-C414-43D2-A817-9CA44A2704A9}" destId="{8C14CC90-3974-4AE0-BE1A-F8382747CE58}" srcOrd="0" destOrd="0" presId="urn:microsoft.com/office/officeart/2005/8/layout/list1"/>
    <dgm:cxn modelId="{EB0C1C4E-5BC5-4A26-BAC0-9D0FEEF3BFEE}" type="presParOf" srcId="{FF1FC6FB-AB4B-420B-9DFE-0117872B9C3D}" destId="{E67058E5-5B00-409E-B7BC-D39B66640906}" srcOrd="0" destOrd="0" presId="urn:microsoft.com/office/officeart/2005/8/layout/list1"/>
    <dgm:cxn modelId="{EAC32100-7A26-47AB-A195-4CECA92DE51C}" type="presParOf" srcId="{E67058E5-5B00-409E-B7BC-D39B66640906}" destId="{BFF532F4-376F-4FDC-94D0-3CB73B4D8451}" srcOrd="0" destOrd="0" presId="urn:microsoft.com/office/officeart/2005/8/layout/list1"/>
    <dgm:cxn modelId="{CFFC296B-F900-4946-A98E-390481904DFF}" type="presParOf" srcId="{E67058E5-5B00-409E-B7BC-D39B66640906}" destId="{69155C45-E673-456D-AD4F-7652D12F2C82}" srcOrd="1" destOrd="0" presId="urn:microsoft.com/office/officeart/2005/8/layout/list1"/>
    <dgm:cxn modelId="{563784DD-0E3F-47B0-A0F9-DA84361BE963}" type="presParOf" srcId="{FF1FC6FB-AB4B-420B-9DFE-0117872B9C3D}" destId="{6C4920D5-E03B-4B6A-9BDA-8CBDF13967D0}" srcOrd="1" destOrd="0" presId="urn:microsoft.com/office/officeart/2005/8/layout/list1"/>
    <dgm:cxn modelId="{CE8201C5-8BA8-4B6A-9145-23012C9A34FF}" type="presParOf" srcId="{FF1FC6FB-AB4B-420B-9DFE-0117872B9C3D}" destId="{98E14FCE-4935-480A-9357-A92F8A51C565}" srcOrd="2" destOrd="0" presId="urn:microsoft.com/office/officeart/2005/8/layout/list1"/>
    <dgm:cxn modelId="{5DD158DC-DE2F-4258-9A92-BFB0CB035048}" type="presParOf" srcId="{FF1FC6FB-AB4B-420B-9DFE-0117872B9C3D}" destId="{AD84580E-365D-4DDF-B2DC-DA88280752FD}" srcOrd="3" destOrd="0" presId="urn:microsoft.com/office/officeart/2005/8/layout/list1"/>
    <dgm:cxn modelId="{FBCC7AD0-49C0-4E15-96D9-1DAAFABE0941}" type="presParOf" srcId="{FF1FC6FB-AB4B-420B-9DFE-0117872B9C3D}" destId="{BDB4BA04-670B-4EF6-BFFD-191AF4F3B61A}" srcOrd="4" destOrd="0" presId="urn:microsoft.com/office/officeart/2005/8/layout/list1"/>
    <dgm:cxn modelId="{315DFCE1-C133-4716-8106-ED6B7835C986}" type="presParOf" srcId="{BDB4BA04-670B-4EF6-BFFD-191AF4F3B61A}" destId="{EDD87F25-A72E-4FF3-AFC7-93E3A9928FFE}" srcOrd="0" destOrd="0" presId="urn:microsoft.com/office/officeart/2005/8/layout/list1"/>
    <dgm:cxn modelId="{A7FEC021-0C76-44D1-8C48-55B49F1B0176}" type="presParOf" srcId="{BDB4BA04-670B-4EF6-BFFD-191AF4F3B61A}" destId="{A797A85D-1A9A-4190-94C4-0BDB88C63105}" srcOrd="1" destOrd="0" presId="urn:microsoft.com/office/officeart/2005/8/layout/list1"/>
    <dgm:cxn modelId="{2B4945C2-3736-422B-81A6-0EDF8D79DC6C}" type="presParOf" srcId="{FF1FC6FB-AB4B-420B-9DFE-0117872B9C3D}" destId="{7955D02B-DB16-4E5B-8372-6511BB1CE3F1}" srcOrd="5" destOrd="0" presId="urn:microsoft.com/office/officeart/2005/8/layout/list1"/>
    <dgm:cxn modelId="{F771C9FC-ADB9-4CBE-98BC-C81705D1B54D}" type="presParOf" srcId="{FF1FC6FB-AB4B-420B-9DFE-0117872B9C3D}" destId="{226ADF9A-15DD-4AC6-8238-D515D3A9B022}" srcOrd="6" destOrd="0" presId="urn:microsoft.com/office/officeart/2005/8/layout/list1"/>
    <dgm:cxn modelId="{D8613DFD-F4FA-4F1C-989B-4B8BCC181EAB}" type="presParOf" srcId="{FF1FC6FB-AB4B-420B-9DFE-0117872B9C3D}" destId="{7F2370B7-8DE1-44D3-B501-4B99E7E58BC0}" srcOrd="7" destOrd="0" presId="urn:microsoft.com/office/officeart/2005/8/layout/list1"/>
    <dgm:cxn modelId="{AC56912F-5AE8-4B89-A84C-4A18CB3D533A}" type="presParOf" srcId="{FF1FC6FB-AB4B-420B-9DFE-0117872B9C3D}" destId="{7140638F-6397-4A63-A7EF-1861421C9EC0}" srcOrd="8" destOrd="0" presId="urn:microsoft.com/office/officeart/2005/8/layout/list1"/>
    <dgm:cxn modelId="{40F25337-9504-4560-93BA-944AF32F3E3A}" type="presParOf" srcId="{7140638F-6397-4A63-A7EF-1861421C9EC0}" destId="{F275A0F8-84E1-4EFC-A66D-1A8F24769F6E}" srcOrd="0" destOrd="0" presId="urn:microsoft.com/office/officeart/2005/8/layout/list1"/>
    <dgm:cxn modelId="{A4C87A18-7F15-4016-A356-4283A3AA37BD}" type="presParOf" srcId="{7140638F-6397-4A63-A7EF-1861421C9EC0}" destId="{E905A9A9-1C6E-4D9D-8CFF-4C1D42976B0B}" srcOrd="1" destOrd="0" presId="urn:microsoft.com/office/officeart/2005/8/layout/list1"/>
    <dgm:cxn modelId="{68F0FDE7-D916-4C05-B8F2-BA9D20926799}" type="presParOf" srcId="{FF1FC6FB-AB4B-420B-9DFE-0117872B9C3D}" destId="{07414B62-3FC5-447E-BF5B-5243F67D99C5}" srcOrd="9" destOrd="0" presId="urn:microsoft.com/office/officeart/2005/8/layout/list1"/>
    <dgm:cxn modelId="{CE2F8297-CDA7-4640-AD83-1E5A91E6D36E}" type="presParOf" srcId="{FF1FC6FB-AB4B-420B-9DFE-0117872B9C3D}" destId="{6B77BAF4-BE99-42B1-B127-745030FB3913}" srcOrd="10" destOrd="0" presId="urn:microsoft.com/office/officeart/2005/8/layout/list1"/>
    <dgm:cxn modelId="{17D9A8C7-7632-4E4B-A748-606BB7F093AB}" type="presParOf" srcId="{FF1FC6FB-AB4B-420B-9DFE-0117872B9C3D}" destId="{6CF5E785-6467-47BE-A3E3-F473A71990DF}" srcOrd="11" destOrd="0" presId="urn:microsoft.com/office/officeart/2005/8/layout/list1"/>
    <dgm:cxn modelId="{095FEC6B-AF48-4841-86AF-140204473111}" type="presParOf" srcId="{FF1FC6FB-AB4B-420B-9DFE-0117872B9C3D}" destId="{A3DCD526-E117-47A3-AA22-26A284151201}" srcOrd="12" destOrd="0" presId="urn:microsoft.com/office/officeart/2005/8/layout/list1"/>
    <dgm:cxn modelId="{3F07669F-8A70-43A5-A184-B111CBAD71FC}" type="presParOf" srcId="{A3DCD526-E117-47A3-AA22-26A284151201}" destId="{406B2BF9-1624-4E77-8B9B-14EC5F45D680}" srcOrd="0" destOrd="0" presId="urn:microsoft.com/office/officeart/2005/8/layout/list1"/>
    <dgm:cxn modelId="{5D43E132-1B87-41DA-B6AA-1720A0F4C577}" type="presParOf" srcId="{A3DCD526-E117-47A3-AA22-26A284151201}" destId="{A224B15A-55D5-4459-B796-F36AFF7DEEA4}" srcOrd="1" destOrd="0" presId="urn:microsoft.com/office/officeart/2005/8/layout/list1"/>
    <dgm:cxn modelId="{48544FC4-5B19-422A-B5FA-54CBD2F90E7C}" type="presParOf" srcId="{FF1FC6FB-AB4B-420B-9DFE-0117872B9C3D}" destId="{A0CB82F4-53EB-41CE-A701-82FA658D9E26}" srcOrd="13" destOrd="0" presId="urn:microsoft.com/office/officeart/2005/8/layout/list1"/>
    <dgm:cxn modelId="{D811BEB4-3049-45BD-A381-36D3C7B2B80A}" type="presParOf" srcId="{FF1FC6FB-AB4B-420B-9DFE-0117872B9C3D}" destId="{B0689C6D-E8E1-4EC7-87F4-1D4561B3E601}" srcOrd="14" destOrd="0" presId="urn:microsoft.com/office/officeart/2005/8/layout/list1"/>
    <dgm:cxn modelId="{2EFFE714-9F64-4C8B-92EB-64D7595F010F}" type="presParOf" srcId="{FF1FC6FB-AB4B-420B-9DFE-0117872B9C3D}" destId="{CD96B576-4837-44FC-A8EA-B42E4649337E}" srcOrd="15" destOrd="0" presId="urn:microsoft.com/office/officeart/2005/8/layout/list1"/>
    <dgm:cxn modelId="{D50E5118-0965-4F1F-840C-8D331045DCAA}" type="presParOf" srcId="{FF1FC6FB-AB4B-420B-9DFE-0117872B9C3D}" destId="{26FAB062-CA08-4CD6-9B31-119529ECC5AD}" srcOrd="16" destOrd="0" presId="urn:microsoft.com/office/officeart/2005/8/layout/list1"/>
    <dgm:cxn modelId="{7E46A12A-EBDC-435C-BF42-CF7145CB9ADE}" type="presParOf" srcId="{26FAB062-CA08-4CD6-9B31-119529ECC5AD}" destId="{010CD386-CED5-4B50-8576-48547EB45E86}" srcOrd="0" destOrd="0" presId="urn:microsoft.com/office/officeart/2005/8/layout/list1"/>
    <dgm:cxn modelId="{F979DC58-F0A4-4F23-94ED-ED9E310CDEDD}" type="presParOf" srcId="{26FAB062-CA08-4CD6-9B31-119529ECC5AD}" destId="{6B1149F0-A708-4C3D-A7BC-70628604E79C}" srcOrd="1" destOrd="0" presId="urn:microsoft.com/office/officeart/2005/8/layout/list1"/>
    <dgm:cxn modelId="{786BC0B9-816F-4E1C-BBFB-03AEE12CDB37}" type="presParOf" srcId="{FF1FC6FB-AB4B-420B-9DFE-0117872B9C3D}" destId="{41CF128D-AED2-48BE-8E5C-19EE30A927FC}" srcOrd="17" destOrd="0" presId="urn:microsoft.com/office/officeart/2005/8/layout/list1"/>
    <dgm:cxn modelId="{CCD029D0-A6D4-4200-BFDD-327301E1ADE0}" type="presParOf" srcId="{FF1FC6FB-AB4B-420B-9DFE-0117872B9C3D}" destId="{C2FCF08C-153B-408C-8C38-6A071F2905A8}" srcOrd="18" destOrd="0" presId="urn:microsoft.com/office/officeart/2005/8/layout/list1"/>
    <dgm:cxn modelId="{17A3CEF9-B100-484E-B142-0BB4A660179A}" type="presParOf" srcId="{FF1FC6FB-AB4B-420B-9DFE-0117872B9C3D}" destId="{A2BABE8A-84DB-4296-9264-29666687A495}" srcOrd="19" destOrd="0" presId="urn:microsoft.com/office/officeart/2005/8/layout/list1"/>
    <dgm:cxn modelId="{93E3D8BC-42AF-4C95-8A20-F334153E98DF}" type="presParOf" srcId="{FF1FC6FB-AB4B-420B-9DFE-0117872B9C3D}" destId="{20693964-AB9C-4E59-B899-3CE281DAD85F}" srcOrd="20" destOrd="0" presId="urn:microsoft.com/office/officeart/2005/8/layout/list1"/>
    <dgm:cxn modelId="{D2932937-E628-423C-B737-5D6E2591B7CD}" type="presParOf" srcId="{20693964-AB9C-4E59-B899-3CE281DAD85F}" destId="{4C5C4D54-A14C-40A1-9427-0AC680BF5B29}" srcOrd="0" destOrd="0" presId="urn:microsoft.com/office/officeart/2005/8/layout/list1"/>
    <dgm:cxn modelId="{B4CD27E2-917C-433B-8BEF-71B25B0E53B1}" type="presParOf" srcId="{20693964-AB9C-4E59-B899-3CE281DAD85F}" destId="{3141EB42-00B7-46EA-9CF3-9D170AC0DBC6}" srcOrd="1" destOrd="0" presId="urn:microsoft.com/office/officeart/2005/8/layout/list1"/>
    <dgm:cxn modelId="{E476A2A6-5A75-434F-AFEB-C80EFC3C1036}" type="presParOf" srcId="{FF1FC6FB-AB4B-420B-9DFE-0117872B9C3D}" destId="{EB09578E-EF67-4E65-BB03-E82C0E1142E1}" srcOrd="21" destOrd="0" presId="urn:microsoft.com/office/officeart/2005/8/layout/list1"/>
    <dgm:cxn modelId="{89905C1E-7959-45A2-A639-D620A42DA6D0}" type="presParOf" srcId="{FF1FC6FB-AB4B-420B-9DFE-0117872B9C3D}" destId="{8C14CC90-3974-4AE0-BE1A-F8382747CE58}"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14FCE-4935-480A-9357-A92F8A51C565}">
      <dsp:nvSpPr>
        <dsp:cNvPr id="0" name=""/>
        <dsp:cNvSpPr/>
      </dsp:nvSpPr>
      <dsp:spPr>
        <a:xfrm>
          <a:off x="0" y="280773"/>
          <a:ext cx="11806499" cy="675674"/>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6316" tIns="229108" rIns="916316"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Pros: Unified view of usage across Office 365 services</a:t>
          </a:r>
          <a:endParaRPr lang="en-US" sz="1100" kern="1200" dirty="0"/>
        </a:p>
        <a:p>
          <a:pPr marL="57150" lvl="1" indent="-57150" algn="l" defTabSz="488950">
            <a:lnSpc>
              <a:spcPct val="90000"/>
            </a:lnSpc>
            <a:spcBef>
              <a:spcPct val="0"/>
            </a:spcBef>
            <a:spcAft>
              <a:spcPct val="15000"/>
            </a:spcAft>
            <a:buChar char="••"/>
          </a:pPr>
          <a:r>
            <a:rPr lang="en-US" sz="1100" kern="1200" dirty="0" smtClean="0"/>
            <a:t>Cons: Yammer Admins aren’t always Office 365 Admins so may not have access to these dashboards</a:t>
          </a:r>
          <a:endParaRPr lang="en-US" sz="1100" kern="1200" dirty="0"/>
        </a:p>
      </dsp:txBody>
      <dsp:txXfrm>
        <a:off x="0" y="280773"/>
        <a:ext cx="11806499" cy="675674"/>
      </dsp:txXfrm>
    </dsp:sp>
    <dsp:sp modelId="{69155C45-E673-456D-AD4F-7652D12F2C82}">
      <dsp:nvSpPr>
        <dsp:cNvPr id="0" name=""/>
        <dsp:cNvSpPr/>
      </dsp:nvSpPr>
      <dsp:spPr>
        <a:xfrm>
          <a:off x="590324" y="118413"/>
          <a:ext cx="8264549" cy="324720"/>
        </a:xfrm>
        <a:prstGeom prst="roundRect">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380" tIns="0" rIns="312380" bIns="0" numCol="1" spcCol="1270" anchor="ctr" anchorCtr="0">
          <a:noAutofit/>
        </a:bodyPr>
        <a:lstStyle/>
        <a:p>
          <a:pPr lvl="0" algn="l" defTabSz="488950">
            <a:lnSpc>
              <a:spcPct val="90000"/>
            </a:lnSpc>
            <a:spcBef>
              <a:spcPct val="0"/>
            </a:spcBef>
            <a:spcAft>
              <a:spcPct val="35000"/>
            </a:spcAft>
          </a:pPr>
          <a:r>
            <a:rPr lang="en-US" sz="1100" kern="1200" dirty="0" smtClean="0"/>
            <a:t>Level 1: Office 365 Admin Console*</a:t>
          </a:r>
          <a:endParaRPr lang="en-US" sz="1100" kern="1200" dirty="0"/>
        </a:p>
      </dsp:txBody>
      <dsp:txXfrm>
        <a:off x="606176" y="134265"/>
        <a:ext cx="8232845" cy="293016"/>
      </dsp:txXfrm>
    </dsp:sp>
    <dsp:sp modelId="{226ADF9A-15DD-4AC6-8238-D515D3A9B022}">
      <dsp:nvSpPr>
        <dsp:cNvPr id="0" name=""/>
        <dsp:cNvSpPr/>
      </dsp:nvSpPr>
      <dsp:spPr>
        <a:xfrm>
          <a:off x="0" y="1178208"/>
          <a:ext cx="11806499" cy="675674"/>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6316" tIns="229108" rIns="916316"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Pros: Ability to get granular with data</a:t>
          </a:r>
          <a:endParaRPr lang="en-US" sz="1100" kern="1200" dirty="0"/>
        </a:p>
        <a:p>
          <a:pPr marL="57150" lvl="1" indent="-57150" algn="l" defTabSz="488950">
            <a:lnSpc>
              <a:spcPct val="90000"/>
            </a:lnSpc>
            <a:spcBef>
              <a:spcPct val="0"/>
            </a:spcBef>
            <a:spcAft>
              <a:spcPct val="15000"/>
            </a:spcAft>
            <a:buChar char="••"/>
          </a:pPr>
          <a:r>
            <a:rPr lang="en-US" sz="1100" kern="1200" dirty="0" smtClean="0"/>
            <a:t>Cons: Need to use Pivot Tables or other BI software, No Access to Likes, Shares, File Views, etc. </a:t>
          </a:r>
          <a:endParaRPr lang="en-US" sz="1100" kern="1200" dirty="0"/>
        </a:p>
      </dsp:txBody>
      <dsp:txXfrm>
        <a:off x="0" y="1178208"/>
        <a:ext cx="11806499" cy="675674"/>
      </dsp:txXfrm>
    </dsp:sp>
    <dsp:sp modelId="{A797A85D-1A9A-4190-94C4-0BDB88C63105}">
      <dsp:nvSpPr>
        <dsp:cNvPr id="0" name=""/>
        <dsp:cNvSpPr/>
      </dsp:nvSpPr>
      <dsp:spPr>
        <a:xfrm>
          <a:off x="590324" y="1015848"/>
          <a:ext cx="8264549" cy="324720"/>
        </a:xfrm>
        <a:prstGeom prst="roundRect">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380" tIns="0" rIns="312380" bIns="0" numCol="1" spcCol="1270" anchor="ctr" anchorCtr="0">
          <a:noAutofit/>
        </a:bodyPr>
        <a:lstStyle/>
        <a:p>
          <a:pPr lvl="0" algn="l" defTabSz="488950">
            <a:lnSpc>
              <a:spcPct val="90000"/>
            </a:lnSpc>
            <a:spcBef>
              <a:spcPct val="0"/>
            </a:spcBef>
            <a:spcAft>
              <a:spcPct val="35000"/>
            </a:spcAft>
          </a:pPr>
          <a:r>
            <a:rPr lang="en-US" sz="1100" kern="1200" dirty="0" smtClean="0"/>
            <a:t>Level 2: Data Export</a:t>
          </a:r>
          <a:endParaRPr lang="en-US" sz="1100" kern="1200" dirty="0"/>
        </a:p>
      </dsp:txBody>
      <dsp:txXfrm>
        <a:off x="606176" y="1031700"/>
        <a:ext cx="8232845" cy="293016"/>
      </dsp:txXfrm>
    </dsp:sp>
    <dsp:sp modelId="{6B77BAF4-BE99-42B1-B127-745030FB3913}">
      <dsp:nvSpPr>
        <dsp:cNvPr id="0" name=""/>
        <dsp:cNvSpPr/>
      </dsp:nvSpPr>
      <dsp:spPr>
        <a:xfrm>
          <a:off x="0" y="2075643"/>
          <a:ext cx="11806499" cy="675674"/>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6316" tIns="229108" rIns="916316"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Pros: Low Touch for Customer, Free</a:t>
          </a:r>
          <a:endParaRPr lang="en-US" sz="1100" kern="1200" dirty="0"/>
        </a:p>
        <a:p>
          <a:pPr marL="57150" lvl="1" indent="-57150" algn="l" defTabSz="488950">
            <a:lnSpc>
              <a:spcPct val="90000"/>
            </a:lnSpc>
            <a:spcBef>
              <a:spcPct val="0"/>
            </a:spcBef>
            <a:spcAft>
              <a:spcPct val="15000"/>
            </a:spcAft>
            <a:buChar char="••"/>
          </a:pPr>
          <a:r>
            <a:rPr lang="en-US" sz="1100" kern="1200" dirty="0" smtClean="0"/>
            <a:t>Cons: No Access to Likes, Shares, File Views, etc.</a:t>
          </a:r>
          <a:endParaRPr lang="en-US" sz="1100" kern="1200" dirty="0"/>
        </a:p>
      </dsp:txBody>
      <dsp:txXfrm>
        <a:off x="0" y="2075643"/>
        <a:ext cx="11806499" cy="675674"/>
      </dsp:txXfrm>
    </dsp:sp>
    <dsp:sp modelId="{E905A9A9-1C6E-4D9D-8CFF-4C1D42976B0B}">
      <dsp:nvSpPr>
        <dsp:cNvPr id="0" name=""/>
        <dsp:cNvSpPr/>
      </dsp:nvSpPr>
      <dsp:spPr>
        <a:xfrm>
          <a:off x="590324" y="1913283"/>
          <a:ext cx="8264549" cy="324720"/>
        </a:xfrm>
        <a:prstGeom prst="roundRect">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380" tIns="0" rIns="312380" bIns="0" numCol="1" spcCol="1270" anchor="ctr" anchorCtr="0">
          <a:noAutofit/>
        </a:bodyPr>
        <a:lstStyle/>
        <a:p>
          <a:pPr lvl="0" algn="l" defTabSz="488950">
            <a:lnSpc>
              <a:spcPct val="90000"/>
            </a:lnSpc>
            <a:spcBef>
              <a:spcPct val="0"/>
            </a:spcBef>
            <a:spcAft>
              <a:spcPct val="35000"/>
            </a:spcAft>
          </a:pPr>
          <a:r>
            <a:rPr lang="en-US" sz="1100" kern="1200" dirty="0" smtClean="0"/>
            <a:t>Level 3: Codename: </a:t>
          </a:r>
          <a:r>
            <a:rPr lang="en-US" sz="1100" kern="1200" dirty="0" err="1" smtClean="0"/>
            <a:t>Tosilog</a:t>
          </a:r>
          <a:r>
            <a:rPr lang="en-US" sz="1100" kern="1200" dirty="0" smtClean="0"/>
            <a:t> (Yammer + Power BI)</a:t>
          </a:r>
          <a:endParaRPr lang="en-US" sz="1100" kern="1200" dirty="0"/>
        </a:p>
      </dsp:txBody>
      <dsp:txXfrm>
        <a:off x="606176" y="1929135"/>
        <a:ext cx="8232845" cy="293016"/>
      </dsp:txXfrm>
    </dsp:sp>
    <dsp:sp modelId="{B0689C6D-E8E1-4EC7-87F4-1D4561B3E601}">
      <dsp:nvSpPr>
        <dsp:cNvPr id="0" name=""/>
        <dsp:cNvSpPr/>
      </dsp:nvSpPr>
      <dsp:spPr>
        <a:xfrm>
          <a:off x="0" y="2973078"/>
          <a:ext cx="11806499" cy="675674"/>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6316" tIns="229108" rIns="916316"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Pros: Access to Likes, Shares, File Views, etc.</a:t>
          </a:r>
          <a:endParaRPr lang="en-US" sz="1100" kern="1200" dirty="0"/>
        </a:p>
        <a:p>
          <a:pPr marL="57150" lvl="1" indent="-57150" algn="l" defTabSz="488950">
            <a:lnSpc>
              <a:spcPct val="90000"/>
            </a:lnSpc>
            <a:spcBef>
              <a:spcPct val="0"/>
            </a:spcBef>
            <a:spcAft>
              <a:spcPct val="15000"/>
            </a:spcAft>
            <a:buChar char="••"/>
          </a:pPr>
          <a:r>
            <a:rPr lang="en-US" sz="1100" kern="1200" dirty="0" smtClean="0"/>
            <a:t>Cons: Snapshot of data at a given time, Data needs to be shared outside of network.</a:t>
          </a:r>
          <a:endParaRPr lang="en-US" sz="1100" kern="1200" dirty="0"/>
        </a:p>
      </dsp:txBody>
      <dsp:txXfrm>
        <a:off x="0" y="2973078"/>
        <a:ext cx="11806499" cy="675674"/>
      </dsp:txXfrm>
    </dsp:sp>
    <dsp:sp modelId="{A224B15A-55D5-4459-B796-F36AFF7DEEA4}">
      <dsp:nvSpPr>
        <dsp:cNvPr id="0" name=""/>
        <dsp:cNvSpPr/>
      </dsp:nvSpPr>
      <dsp:spPr>
        <a:xfrm>
          <a:off x="590324" y="2810718"/>
          <a:ext cx="8264549" cy="324720"/>
        </a:xfrm>
        <a:prstGeom prst="roundRect">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380" tIns="0" rIns="312380" bIns="0" numCol="1" spcCol="1270" anchor="ctr" anchorCtr="0">
          <a:noAutofit/>
        </a:bodyPr>
        <a:lstStyle/>
        <a:p>
          <a:pPr lvl="0" algn="l" defTabSz="488950">
            <a:lnSpc>
              <a:spcPct val="90000"/>
            </a:lnSpc>
            <a:spcBef>
              <a:spcPct val="0"/>
            </a:spcBef>
            <a:spcAft>
              <a:spcPct val="35000"/>
            </a:spcAft>
          </a:pPr>
          <a:r>
            <a:rPr lang="en-US" sz="1100" kern="1200" dirty="0" smtClean="0"/>
            <a:t>Level 4: Advanced Data Export</a:t>
          </a:r>
          <a:endParaRPr lang="en-US" sz="1100" kern="1200" dirty="0"/>
        </a:p>
      </dsp:txBody>
      <dsp:txXfrm>
        <a:off x="606176" y="2826570"/>
        <a:ext cx="8232845" cy="293016"/>
      </dsp:txXfrm>
    </dsp:sp>
    <dsp:sp modelId="{C2FCF08C-153B-408C-8C38-6A071F2905A8}">
      <dsp:nvSpPr>
        <dsp:cNvPr id="0" name=""/>
        <dsp:cNvSpPr/>
      </dsp:nvSpPr>
      <dsp:spPr>
        <a:xfrm>
          <a:off x="0" y="3870513"/>
          <a:ext cx="11806499" cy="675674"/>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6316" tIns="229108" rIns="916316"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Pros: Access to Likes, Shares, File Views, etc.</a:t>
          </a:r>
          <a:endParaRPr lang="en-US" sz="1100" kern="1200" dirty="0"/>
        </a:p>
        <a:p>
          <a:pPr marL="57150" lvl="1" indent="-57150" algn="l" defTabSz="488950">
            <a:lnSpc>
              <a:spcPct val="90000"/>
            </a:lnSpc>
            <a:spcBef>
              <a:spcPct val="0"/>
            </a:spcBef>
            <a:spcAft>
              <a:spcPct val="15000"/>
            </a:spcAft>
            <a:buChar char="••"/>
          </a:pPr>
          <a:r>
            <a:rPr lang="en-US" sz="1100" kern="1200" dirty="0" smtClean="0"/>
            <a:t>Cons: Requires Developer Expertise</a:t>
          </a:r>
          <a:endParaRPr lang="en-US" sz="1100" kern="1200" dirty="0"/>
        </a:p>
      </dsp:txBody>
      <dsp:txXfrm>
        <a:off x="0" y="3870513"/>
        <a:ext cx="11806499" cy="675674"/>
      </dsp:txXfrm>
    </dsp:sp>
    <dsp:sp modelId="{6B1149F0-A708-4C3D-A7BC-70628604E79C}">
      <dsp:nvSpPr>
        <dsp:cNvPr id="0" name=""/>
        <dsp:cNvSpPr/>
      </dsp:nvSpPr>
      <dsp:spPr>
        <a:xfrm>
          <a:off x="590324" y="3708153"/>
          <a:ext cx="8264549" cy="324720"/>
        </a:xfrm>
        <a:prstGeom prst="roundRect">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380" tIns="0" rIns="312380" bIns="0" numCol="1" spcCol="1270" anchor="ctr" anchorCtr="0">
          <a:noAutofit/>
        </a:bodyPr>
        <a:lstStyle/>
        <a:p>
          <a:pPr lvl="0" algn="l" defTabSz="488950">
            <a:lnSpc>
              <a:spcPct val="90000"/>
            </a:lnSpc>
            <a:spcBef>
              <a:spcPct val="0"/>
            </a:spcBef>
            <a:spcAft>
              <a:spcPct val="35000"/>
            </a:spcAft>
          </a:pPr>
          <a:r>
            <a:rPr lang="en-US" sz="1100" kern="1200" dirty="0" smtClean="0"/>
            <a:t>Level 5: Data Export &amp; REST API</a:t>
          </a:r>
          <a:endParaRPr lang="en-US" sz="1100" kern="1200" dirty="0"/>
        </a:p>
      </dsp:txBody>
      <dsp:txXfrm>
        <a:off x="606176" y="3724005"/>
        <a:ext cx="8232845" cy="293016"/>
      </dsp:txXfrm>
    </dsp:sp>
    <dsp:sp modelId="{8C14CC90-3974-4AE0-BE1A-F8382747CE58}">
      <dsp:nvSpPr>
        <dsp:cNvPr id="0" name=""/>
        <dsp:cNvSpPr/>
      </dsp:nvSpPr>
      <dsp:spPr>
        <a:xfrm>
          <a:off x="0" y="4767949"/>
          <a:ext cx="11806499" cy="675674"/>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6316" tIns="229108" rIns="916316"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Pros: Partners are able to provide sustainable and reliable analytics solutions</a:t>
          </a:r>
          <a:endParaRPr lang="en-US" sz="1100" kern="1200" dirty="0"/>
        </a:p>
        <a:p>
          <a:pPr marL="57150" lvl="1" indent="-57150" algn="l" defTabSz="488950">
            <a:lnSpc>
              <a:spcPct val="90000"/>
            </a:lnSpc>
            <a:spcBef>
              <a:spcPct val="0"/>
            </a:spcBef>
            <a:spcAft>
              <a:spcPct val="15000"/>
            </a:spcAft>
            <a:buChar char="••"/>
          </a:pPr>
          <a:r>
            <a:rPr lang="en-US" sz="1100" kern="1200" dirty="0" smtClean="0"/>
            <a:t>Cons: Requires some additional investment</a:t>
          </a:r>
          <a:endParaRPr lang="en-US" sz="1100" kern="1200" dirty="0"/>
        </a:p>
      </dsp:txBody>
      <dsp:txXfrm>
        <a:off x="0" y="4767949"/>
        <a:ext cx="11806499" cy="675674"/>
      </dsp:txXfrm>
    </dsp:sp>
    <dsp:sp modelId="{3141EB42-00B7-46EA-9CF3-9D170AC0DBC6}">
      <dsp:nvSpPr>
        <dsp:cNvPr id="0" name=""/>
        <dsp:cNvSpPr/>
      </dsp:nvSpPr>
      <dsp:spPr>
        <a:xfrm>
          <a:off x="590324" y="4605588"/>
          <a:ext cx="8264549" cy="324720"/>
        </a:xfrm>
        <a:prstGeom prst="roundRect">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380" tIns="0" rIns="312380" bIns="0" numCol="1" spcCol="1270" anchor="ctr" anchorCtr="0">
          <a:noAutofit/>
        </a:bodyPr>
        <a:lstStyle/>
        <a:p>
          <a:pPr lvl="0" algn="l" defTabSz="488950">
            <a:lnSpc>
              <a:spcPct val="90000"/>
            </a:lnSpc>
            <a:spcBef>
              <a:spcPct val="0"/>
            </a:spcBef>
            <a:spcAft>
              <a:spcPct val="35000"/>
            </a:spcAft>
          </a:pPr>
          <a:r>
            <a:rPr lang="en-US" sz="1100" kern="1200" dirty="0" smtClean="0"/>
            <a:t>Level 6: 3</a:t>
          </a:r>
          <a:r>
            <a:rPr lang="en-US" sz="1100" kern="1200" baseline="30000" dirty="0" smtClean="0"/>
            <a:t>rd</a:t>
          </a:r>
          <a:r>
            <a:rPr lang="en-US" sz="1100" kern="1200" dirty="0" smtClean="0"/>
            <a:t> Party Applications</a:t>
          </a:r>
          <a:endParaRPr lang="en-US" sz="1100" kern="1200" dirty="0"/>
        </a:p>
      </dsp:txBody>
      <dsp:txXfrm>
        <a:off x="606176" y="4621440"/>
        <a:ext cx="8232845"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6/11/2015</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SharePoint Conference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6/11/2015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6/11/2015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077841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6/11/2015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3461266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11</a:t>
            </a:fld>
            <a:endParaRPr lang="en-US" dirty="0"/>
          </a:p>
        </p:txBody>
      </p:sp>
    </p:spTree>
    <p:extLst>
      <p:ext uri="{BB962C8B-B14F-4D97-AF65-F5344CB8AC3E}">
        <p14:creationId xmlns:p14="http://schemas.microsoft.com/office/powerpoint/2010/main" val="3307995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12</a:t>
            </a:fld>
            <a:endParaRPr lang="en-US" dirty="0"/>
          </a:p>
        </p:txBody>
      </p:sp>
    </p:spTree>
    <p:extLst>
      <p:ext uri="{BB962C8B-B14F-4D97-AF65-F5344CB8AC3E}">
        <p14:creationId xmlns:p14="http://schemas.microsoft.com/office/powerpoint/2010/main" val="876365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13</a:t>
            </a:fld>
            <a:endParaRPr lang="en-US" dirty="0"/>
          </a:p>
        </p:txBody>
      </p:sp>
    </p:spTree>
    <p:extLst>
      <p:ext uri="{BB962C8B-B14F-4D97-AF65-F5344CB8AC3E}">
        <p14:creationId xmlns:p14="http://schemas.microsoft.com/office/powerpoint/2010/main" val="1402700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6/11/2015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44401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15</a:t>
            </a:fld>
            <a:endParaRPr lang="en-US" dirty="0"/>
          </a:p>
        </p:txBody>
      </p:sp>
    </p:spTree>
    <p:extLst>
      <p:ext uri="{BB962C8B-B14F-4D97-AF65-F5344CB8AC3E}">
        <p14:creationId xmlns:p14="http://schemas.microsoft.com/office/powerpoint/2010/main" val="295619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6/11/2015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377006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17</a:t>
            </a:fld>
            <a:endParaRPr lang="en-US" dirty="0"/>
          </a:p>
        </p:txBody>
      </p:sp>
    </p:spTree>
    <p:extLst>
      <p:ext uri="{BB962C8B-B14F-4D97-AF65-F5344CB8AC3E}">
        <p14:creationId xmlns:p14="http://schemas.microsoft.com/office/powerpoint/2010/main" val="3887276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18</a:t>
            </a:fld>
            <a:endParaRPr lang="en-US" dirty="0"/>
          </a:p>
        </p:txBody>
      </p:sp>
    </p:spTree>
    <p:extLst>
      <p:ext uri="{BB962C8B-B14F-4D97-AF65-F5344CB8AC3E}">
        <p14:creationId xmlns:p14="http://schemas.microsoft.com/office/powerpoint/2010/main" val="4014660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6/11/2015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708530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6/11/2015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328052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6/11/2015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344560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6/11/2015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711593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6/11/2015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448333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6/11/2015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3318706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6/11/2015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896346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6/11/2015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935032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6/11/2015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276809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6/11/2015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1740907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2708547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4193016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a:t>
            </a:fld>
            <a:endParaRPr lang="en-US" dirty="0"/>
          </a:p>
        </p:txBody>
      </p:sp>
    </p:spTree>
    <p:extLst>
      <p:ext uri="{BB962C8B-B14F-4D97-AF65-F5344CB8AC3E}">
        <p14:creationId xmlns:p14="http://schemas.microsoft.com/office/powerpoint/2010/main" val="3330394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6/11/2015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1920700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31</a:t>
            </a:fld>
            <a:endParaRPr lang="en-US" dirty="0"/>
          </a:p>
        </p:txBody>
      </p:sp>
    </p:spTree>
    <p:extLst>
      <p:ext uri="{BB962C8B-B14F-4D97-AF65-F5344CB8AC3E}">
        <p14:creationId xmlns:p14="http://schemas.microsoft.com/office/powerpoint/2010/main" val="1635856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6/11/2015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3317422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2042080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6/11/2015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20139078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36</a:t>
            </a:fld>
            <a:endParaRPr lang="en-US" dirty="0"/>
          </a:p>
        </p:txBody>
      </p:sp>
    </p:spTree>
    <p:extLst>
      <p:ext uri="{BB962C8B-B14F-4D97-AF65-F5344CB8AC3E}">
        <p14:creationId xmlns:p14="http://schemas.microsoft.com/office/powerpoint/2010/main" val="12896913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6/11/2015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26627138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6/11/2015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16371107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6/11/2015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35600402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51B1278-D92B-4AF3-A9C1-71DD298190CE}" type="datetimeFigureOut">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6/11/2015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59330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t>4</a:t>
            </a:fld>
            <a:endParaRPr lang="en-US"/>
          </a:p>
        </p:txBody>
      </p:sp>
    </p:spTree>
    <p:extLst>
      <p:ext uri="{BB962C8B-B14F-4D97-AF65-F5344CB8AC3E}">
        <p14:creationId xmlns:p14="http://schemas.microsoft.com/office/powerpoint/2010/main" val="13918220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51B1278-D92B-4AF3-A9C1-71DD298190CE}" type="datetimeFigureOut">
              <a:rPr lang="en-US" smtClean="0"/>
              <a:pPr/>
              <a:t>6/11/2015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12529541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51B1278-D92B-4AF3-A9C1-71DD298190CE}" type="datetimeFigureOut">
              <a:rPr lang="en-US" smtClean="0"/>
              <a:pPr/>
              <a:t>6/11/2015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29067926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51B1278-D92B-4AF3-A9C1-71DD298190CE}" type="datetimeFigureOut">
              <a:rPr lang="en-US" smtClean="0"/>
              <a:pPr/>
              <a:t>6/11/2015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2536051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t>5</a:t>
            </a:fld>
            <a:endParaRPr lang="en-US"/>
          </a:p>
        </p:txBody>
      </p:sp>
    </p:spTree>
    <p:extLst>
      <p:ext uri="{BB962C8B-B14F-4D97-AF65-F5344CB8AC3E}">
        <p14:creationId xmlns:p14="http://schemas.microsoft.com/office/powerpoint/2010/main" val="1191092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6/11/2015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002694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6/11/2015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407138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6/11/2015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42309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6/11/2015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4056777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gray">
          <a:xfrm>
            <a:off x="458332" y="6184086"/>
            <a:ext cx="1552931" cy="331014"/>
          </a:xfrm>
          <a:prstGeom prst="rect">
            <a:avLst/>
          </a:prstGeom>
        </p:spPr>
      </p:pic>
      <p:sp>
        <p:nvSpPr>
          <p:cNvPr id="3" name="Rectangle 2"/>
          <p:cNvSpPr/>
          <p:nvPr userDrawn="1"/>
        </p:nvSpPr>
        <p:spPr bwMode="gray">
          <a:xfrm>
            <a:off x="1082040" y="2626736"/>
            <a:ext cx="8220456" cy="68084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4" name="Rectangle 3"/>
          <p:cNvSpPr/>
          <p:nvPr userDrawn="1"/>
        </p:nvSpPr>
        <p:spPr bwMode="gray">
          <a:xfrm>
            <a:off x="0" y="2895599"/>
            <a:ext cx="8071104"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5" name="Rectangle 4"/>
          <p:cNvSpPr/>
          <p:nvPr userDrawn="1"/>
        </p:nvSpPr>
        <p:spPr bwMode="gray">
          <a:xfrm>
            <a:off x="274638" y="3497263"/>
            <a:ext cx="8191182"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pic>
        <p:nvPicPr>
          <p:cNvPr id="6" name="Pictur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37638" y="2945270"/>
            <a:ext cx="4434849" cy="737618"/>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50" fill="hold"/>
                                        <p:tgtEl>
                                          <p:spTgt spid="3"/>
                                        </p:tgtEl>
                                        <p:attrNameLst>
                                          <p:attrName>ppt_x</p:attrName>
                                        </p:attrNameLst>
                                      </p:cBhvr>
                                      <p:tavLst>
                                        <p:tav tm="0">
                                          <p:val>
                                            <p:strVal val="0-#ppt_w/2"/>
                                          </p:val>
                                        </p:tav>
                                        <p:tav tm="100000">
                                          <p:val>
                                            <p:strVal val="#ppt_x"/>
                                          </p:val>
                                        </p:tav>
                                      </p:tavLst>
                                    </p:anim>
                                    <p:anim calcmode="lin" valueType="num">
                                      <p:cBhvr additive="base">
                                        <p:cTn id="8" dur="8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50" fill="hold"/>
                                        <p:tgtEl>
                                          <p:spTgt spid="4"/>
                                        </p:tgtEl>
                                        <p:attrNameLst>
                                          <p:attrName>ppt_x</p:attrName>
                                        </p:attrNameLst>
                                      </p:cBhvr>
                                      <p:tavLst>
                                        <p:tav tm="0">
                                          <p:val>
                                            <p:strVal val="1+#ppt_w/2"/>
                                          </p:val>
                                        </p:tav>
                                        <p:tav tm="100000">
                                          <p:val>
                                            <p:strVal val="#ppt_x"/>
                                          </p:val>
                                        </p:tav>
                                      </p:tavLst>
                                    </p:anim>
                                    <p:anim calcmode="lin" valueType="num">
                                      <p:cBhvr additive="base">
                                        <p:cTn id="12" dur="8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850" fill="hold"/>
                                        <p:tgtEl>
                                          <p:spTgt spid="5"/>
                                        </p:tgtEl>
                                        <p:attrNameLst>
                                          <p:attrName>ppt_x</p:attrName>
                                        </p:attrNameLst>
                                      </p:cBhvr>
                                      <p:tavLst>
                                        <p:tav tm="0">
                                          <p:val>
                                            <p:strVal val="0-#ppt_w/2"/>
                                          </p:val>
                                        </p:tav>
                                        <p:tav tm="100000">
                                          <p:val>
                                            <p:strVal val="#ppt_x"/>
                                          </p:val>
                                        </p:tav>
                                      </p:tavLst>
                                    </p:anim>
                                    <p:anim calcmode="lin" valueType="num">
                                      <p:cBhvr additive="base">
                                        <p:cTn id="16" dur="850" fill="hold"/>
                                        <p:tgtEl>
                                          <p:spTgt spid="5"/>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58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63" presetClass="path" presetSubtype="0" decel="100000" fill="hold" nodeType="withEffect">
                                  <p:stCondLst>
                                    <p:cond delay="580"/>
                                  </p:stCondLst>
                                  <p:childTnLst>
                                    <p:animMotion origin="layout" path="M -0.02409 1.50289E-6 L -4.16667E-7 1.50289E-6 " pathEditMode="relative" rAng="0" ptsTypes="AA">
                                      <p:cBhvr>
                                        <p:cTn id="21" dur="500" fill="hold"/>
                                        <p:tgtEl>
                                          <p:spTgt spid="6"/>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385081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724281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1554848" y="479425"/>
            <a:ext cx="4960252"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1" name="Rectangle 10"/>
          <p:cNvSpPr/>
          <p:nvPr userDrawn="1"/>
        </p:nvSpPr>
        <p:spPr bwMode="gray">
          <a:xfrm>
            <a:off x="452526" y="665740"/>
            <a:ext cx="4943439"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2" name="Rectangle 11"/>
          <p:cNvSpPr/>
          <p:nvPr userDrawn="1"/>
        </p:nvSpPr>
        <p:spPr bwMode="gray">
          <a:xfrm>
            <a:off x="7035836" y="3771579"/>
            <a:ext cx="4943439" cy="64007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a:off x="7198360" y="3937000"/>
            <a:ext cx="4963478" cy="95439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a:off x="7035836" y="4791456"/>
            <a:ext cx="4943439" cy="1639824"/>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9757" y="600046"/>
            <a:ext cx="10285899" cy="6532600"/>
          </a:xfrm>
          <a:prstGeom prst="rect">
            <a:avLst/>
          </a:prstGeom>
          <a:effectLst>
            <a:outerShdw blurRad="127000" sx="101000" sy="101000" algn="ctr" rotWithShape="0">
              <a:prstClr val="black">
                <a:alpha val="20000"/>
              </a:prstClr>
            </a:outerShdw>
          </a:effectLst>
        </p:spPr>
      </p:pic>
      <p:sp>
        <p:nvSpPr>
          <p:cNvPr id="9" name="Title 1"/>
          <p:cNvSpPr>
            <a:spLocks noGrp="1"/>
          </p:cNvSpPr>
          <p:nvPr>
            <p:ph type="title" hasCustomPrompt="1"/>
          </p:nvPr>
        </p:nvSpPr>
        <p:spPr bwMode="ltGray">
          <a:xfrm>
            <a:off x="1931886" y="3060901"/>
            <a:ext cx="8214225" cy="1371600"/>
          </a:xfrm>
          <a:noFill/>
        </p:spPr>
        <p:txBody>
          <a:bodyPr vert="horz" wrap="square" lIns="146304" tIns="91440" rIns="146304" bIns="91440" rtlCol="0" anchor="t" anchorCtr="0">
            <a:noAutofit/>
          </a:bodyPr>
          <a:lstStyle>
            <a:lvl1pPr>
              <a:defRPr lang="en-US" sz="4400" spc="-100" baseline="0" dirty="0">
                <a:gradFill>
                  <a:gsLst>
                    <a:gs pos="0">
                      <a:schemeClr val="bg2">
                        <a:lumMod val="10000"/>
                      </a:schemeClr>
                    </a:gs>
                    <a:gs pos="100000">
                      <a:schemeClr val="bg2">
                        <a:lumMod val="10000"/>
                      </a:schemeClr>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1931886" y="4451262"/>
            <a:ext cx="8214226" cy="1371611"/>
          </a:xfrm>
        </p:spPr>
        <p:txBody>
          <a:bodyPr tIns="109728" bIns="109728">
            <a:noAutofit/>
          </a:bodyPr>
          <a:lstStyle>
            <a:lvl1pPr marL="0" indent="0">
              <a:spcBef>
                <a:spcPts val="0"/>
              </a:spcBef>
              <a:buNone/>
              <a:defRPr lang="en-US" sz="3200" b="0" kern="1200" cap="none" spc="-100" baseline="0" dirty="0">
                <a:ln w="3175">
                  <a:noFill/>
                </a:ln>
                <a:gradFill>
                  <a:gsLst>
                    <a:gs pos="0">
                      <a:schemeClr val="bg2">
                        <a:lumMod val="10000"/>
                      </a:schemeClr>
                    </a:gs>
                    <a:gs pos="100000">
                      <a:schemeClr val="bg2">
                        <a:lumMod val="10000"/>
                      </a:schemeClr>
                    </a:gs>
                  </a:gsLst>
                  <a:lin ang="5400000" scaled="0"/>
                </a:gradFill>
                <a:effectLst/>
                <a:latin typeface="+mj-lt"/>
                <a:ea typeface="+mn-ea"/>
                <a:cs typeface="Segoe UI" pitchFamily="34" charset="0"/>
              </a:defRPr>
            </a:lvl1pPr>
          </a:lstStyle>
          <a:p>
            <a:pPr lvl="0" algn="l" defTabSz="932742" rtl="0" eaLnBrk="1" latinLnBrk="0" hangingPunct="1">
              <a:lnSpc>
                <a:spcPct val="90000"/>
              </a:lnSpc>
              <a:spcBef>
                <a:spcPct val="0"/>
              </a:spcBef>
              <a:buNone/>
            </a:pPr>
            <a:r>
              <a:rPr lang="en-US" dirty="0" smtClean="0"/>
              <a:t>Speaker Name</a:t>
            </a:r>
            <a:endParaRPr lang="en-US" dirty="0"/>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gray">
          <a:xfrm>
            <a:off x="11247438" y="479426"/>
            <a:ext cx="731837" cy="155994"/>
          </a:xfrm>
          <a:prstGeom prst="rect">
            <a:avLst/>
          </a:prstGeom>
        </p:spPr>
      </p:pic>
    </p:spTree>
    <p:extLst>
      <p:ext uri="{BB962C8B-B14F-4D97-AF65-F5344CB8AC3E}">
        <p14:creationId xmlns:p14="http://schemas.microsoft.com/office/powerpoint/2010/main" val="1093828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1+#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1+#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1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8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63" presetClass="path" presetSubtype="0" decel="100000" fill="hold" grpId="1" nodeType="withEffect">
                                  <p:stCondLst>
                                    <p:cond delay="580"/>
                                  </p:stCondLst>
                                  <p:childTnLst>
                                    <p:animMotion origin="layout" path="M -0.02413 -3.22742E-6 L 4.30431E-6 -3.22742E-6 " pathEditMode="relative" rAng="0" ptsTypes="AA">
                                      <p:cBhvr>
                                        <p:cTn id="29" dur="500" fill="hold"/>
                                        <p:tgtEl>
                                          <p:spTgt spid="9"/>
                                        </p:tgtEl>
                                        <p:attrNameLst>
                                          <p:attrName>ppt_x</p:attrName>
                                          <p:attrName>ppt_y</p:attrName>
                                        </p:attrNameLst>
                                      </p:cBhvr>
                                      <p:rCtr x="1200" y="0"/>
                                    </p:animMotion>
                                  </p:childTnLst>
                                </p:cTn>
                              </p:par>
                              <p:par>
                                <p:cTn id="30" presetID="10" presetClass="entr" presetSubtype="0" fill="hold" grpId="0" nodeType="withEffect">
                                  <p:stCondLst>
                                    <p:cond delay="68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750"/>
                                        <p:tgtEl>
                                          <p:spTgt spid="3"/>
                                        </p:tgtEl>
                                      </p:cBhvr>
                                    </p:animEffect>
                                  </p:childTnLst>
                                </p:cTn>
                              </p:par>
                              <p:par>
                                <p:cTn id="33" presetID="63" presetClass="path" presetSubtype="0" decel="100000" fill="hold" grpId="1" nodeType="withEffect">
                                  <p:stCondLst>
                                    <p:cond delay="680"/>
                                  </p:stCondLst>
                                  <p:childTnLst>
                                    <p:animMotion origin="layout" path="M -0.02413 -3.01861E-6 L 4.30431E-6 -3.01861E-6 " pathEditMode="relative" rAng="0" ptsTypes="AA">
                                      <p:cBhvr>
                                        <p:cTn id="34" dur="5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9" grpId="0"/>
      <p:bldP spid="9" grpId="1"/>
      <p:bldP spid="3" grpId="0">
        <p:tmplLst>
          <p:tmpl>
            <p:tnLst>
              <p:par>
                <p:cTn presetID="10" presetClass="entr" presetSubtype="0" fill="hold" nodeType="withEffect">
                  <p:stCondLst>
                    <p:cond delay="68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3" grpId="1">
        <p:tmplLst>
          <p:tmpl>
            <p:tnLst>
              <p:par>
                <p:cTn presetID="63" presetClass="path" presetSubtype="0" decel="100000" fill="hold" nodeType="withEffect">
                  <p:stCondLst>
                    <p:cond delay="680"/>
                  </p:stCondLst>
                  <p:childTnLst>
                    <p:animMotion origin="layout" path="M -0.02413 -3.01861E-6 L 4.30431E-6 -3.01861E-6 " pathEditMode="relative" rAng="0" ptsTypes="AA">
                      <p:cBhvr>
                        <p:cTn dur="500" fill="hold"/>
                        <p:tgtEl>
                          <p:spTgt spid="3"/>
                        </p:tgtEl>
                        <p:attrNameLst>
                          <p:attrName>ppt_x</p:attrName>
                          <p:attrName>ppt_y</p:attrName>
                        </p:attrNameLst>
                      </p:cBhvr>
                      <p:rCtr x="1200" y="0"/>
                    </p:animMotion>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5386034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a:xfrm>
            <a:off x="9138369" y="6487515"/>
            <a:ext cx="2831738" cy="351577"/>
          </a:xfrm>
          <a:prstGeom prst="rect">
            <a:avLst/>
          </a:prstGeom>
        </p:spPr>
        <p:txBody>
          <a:bodyPr/>
          <a:lstStyle>
            <a:lvl1pPr algn="r">
              <a:defRPr/>
            </a:lvl1pPr>
          </a:lstStyle>
          <a:p>
            <a:fld id="{EA7C8D44-3667-46F6-9772-CC52308E2A7F}" type="slidenum">
              <a:rPr lang="en-US" smtClean="0"/>
              <a:pPr/>
              <a:t>‹#›</a:t>
            </a:fld>
            <a:endParaRPr lang="en-US"/>
          </a:p>
        </p:txBody>
      </p:sp>
      <p:sp>
        <p:nvSpPr>
          <p:cNvPr id="11" name="Content Placeholder 10"/>
          <p:cNvSpPr>
            <a:spLocks noGrp="1"/>
          </p:cNvSpPr>
          <p:nvPr>
            <p:ph sz="quarter" idx="2"/>
          </p:nvPr>
        </p:nvSpPr>
        <p:spPr>
          <a:xfrm>
            <a:off x="412390" y="1787490"/>
            <a:ext cx="5492776" cy="27823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6473012" y="1787490"/>
            <a:ext cx="5492776" cy="27823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4509468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91241">
                      <a:schemeClr val="tx1"/>
                    </a:gs>
                    <a:gs pos="57000">
                      <a:schemeClr val="tx1"/>
                    </a:gs>
                    <a:gs pos="18000">
                      <a:schemeClr val="tx1"/>
                    </a:gs>
                  </a:gsLst>
                  <a:lin ang="5400000" scaled="0"/>
                </a:gradFill>
                <a:latin typeface="+mj-lt"/>
              </a:defRPr>
            </a:lvl1pPr>
          </a:lstStyle>
          <a:p>
            <a:pPr lvl="0"/>
            <a:r>
              <a:rPr lang="en-US" dirty="0" smtClean="0"/>
              <a:t>Speaker Name</a:t>
            </a:r>
          </a:p>
        </p:txBody>
      </p:sp>
      <p:sp>
        <p:nvSpPr>
          <p:cNvPr id="12" name="Rectangle 11"/>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9238619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850" fill="hold"/>
                                        <p:tgtEl>
                                          <p:spTgt spid="12"/>
                                        </p:tgtEl>
                                        <p:attrNameLst>
                                          <p:attrName>ppt_x</p:attrName>
                                        </p:attrNameLst>
                                      </p:cBhvr>
                                      <p:tavLst>
                                        <p:tav tm="0">
                                          <p:val>
                                            <p:strVal val="1+#ppt_w/2"/>
                                          </p:val>
                                        </p:tav>
                                        <p:tav tm="100000">
                                          <p:val>
                                            <p:strVal val="#ppt_x"/>
                                          </p:val>
                                        </p:tav>
                                      </p:tavLst>
                                    </p:anim>
                                    <p:anim calcmode="lin" valueType="num">
                                      <p:cBhvr additive="base">
                                        <p:cTn id="8" dur="8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850" fill="hold"/>
                                        <p:tgtEl>
                                          <p:spTgt spid="14"/>
                                        </p:tgtEl>
                                        <p:attrNameLst>
                                          <p:attrName>ppt_x</p:attrName>
                                        </p:attrNameLst>
                                      </p:cBhvr>
                                      <p:tavLst>
                                        <p:tav tm="0">
                                          <p:val>
                                            <p:strVal val="1+#ppt_w/2"/>
                                          </p:val>
                                        </p:tav>
                                        <p:tav tm="100000">
                                          <p:val>
                                            <p:strVal val="#ppt_x"/>
                                          </p:val>
                                        </p:tav>
                                      </p:tavLst>
                                    </p:anim>
                                    <p:anim calcmode="lin" valueType="num">
                                      <p:cBhvr additive="base">
                                        <p:cTn id="12" dur="8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850" fill="hold"/>
                                        <p:tgtEl>
                                          <p:spTgt spid="13"/>
                                        </p:tgtEl>
                                        <p:attrNameLst>
                                          <p:attrName>ppt_x</p:attrName>
                                        </p:attrNameLst>
                                      </p:cBhvr>
                                      <p:tavLst>
                                        <p:tav tm="0">
                                          <p:val>
                                            <p:strVal val="0-#ppt_w/2"/>
                                          </p:val>
                                        </p:tav>
                                        <p:tav tm="100000">
                                          <p:val>
                                            <p:strVal val="#ppt_x"/>
                                          </p:val>
                                        </p:tav>
                                      </p:tavLst>
                                    </p:anim>
                                    <p:anim calcmode="lin" valueType="num">
                                      <p:cBhvr additive="base">
                                        <p:cTn id="16" dur="850" fill="hold"/>
                                        <p:tgtEl>
                                          <p:spTgt spid="13"/>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8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childTnLst>
                                </p:cTn>
                              </p:par>
                              <p:par>
                                <p:cTn id="20" presetID="63" presetClass="path" presetSubtype="0" decel="100000" fill="hold" grpId="1" nodeType="withEffect">
                                  <p:stCondLst>
                                    <p:cond delay="580"/>
                                  </p:stCondLst>
                                  <p:childTnLst>
                                    <p:animMotion origin="layout" path="M -0.02409 1.50289E-6 L -4.16667E-7 1.50289E-6 " pathEditMode="relative" rAng="0" ptsTypes="AA">
                                      <p:cBhvr>
                                        <p:cTn id="21" dur="500" fill="hold"/>
                                        <p:tgtEl>
                                          <p:spTgt spid="2"/>
                                        </p:tgtEl>
                                        <p:attrNameLst>
                                          <p:attrName>ppt_x</p:attrName>
                                          <p:attrName>ppt_y</p:attrName>
                                        </p:attrNameLst>
                                      </p:cBhvr>
                                      <p:rCtr x="1198" y="0"/>
                                    </p:animMotion>
                                  </p:childTnLst>
                                </p:cTn>
                              </p:par>
                              <p:par>
                                <p:cTn id="22" presetID="10" presetClass="entr" presetSubtype="0" fill="hold" grpId="0" nodeType="withEffect">
                                  <p:stCondLst>
                                    <p:cond delay="68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par>
                                <p:cTn id="25" presetID="63" presetClass="path" presetSubtype="0" decel="100000" fill="hold" grpId="1" nodeType="withEffect">
                                  <p:stCondLst>
                                    <p:cond delay="680"/>
                                  </p:stCondLst>
                                  <p:childTnLst>
                                    <p:animMotion origin="layout" path="M -0.02409 1.50289E-6 L -4.16667E-7 1.50289E-6 " pathEditMode="relative" rAng="0" ptsTypes="AA">
                                      <p:cBhvr>
                                        <p:cTn id="26" dur="500" fill="hold"/>
                                        <p:tgtEl>
                                          <p:spTgt spid="5"/>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tmplLst>
          <p:tmpl>
            <p:tnLst>
              <p:par>
                <p:cTn presetID="10" presetClass="entr" presetSubtype="0" fill="hold" nodeType="withEffect">
                  <p:stCondLst>
                    <p:cond delay="68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5" grpId="1">
        <p:tmplLst>
          <p:tmpl>
            <p:tnLst>
              <p:par>
                <p:cTn presetID="63" presetClass="path" presetSubtype="0" decel="100000" fill="hold" nodeType="withEffect">
                  <p:stCondLst>
                    <p:cond delay="680"/>
                  </p:stCondLst>
                  <p:childTnLst>
                    <p:animMotion origin="layout" path="M -0.02409 1.50289E-6 L -4.16667E-7 1.50289E-6 " pathEditMode="relative" rAng="0" ptsTypes="AA">
                      <p:cBhvr>
                        <p:cTn dur="500" fill="hold"/>
                        <p:tgtEl>
                          <p:spTgt spid="5"/>
                        </p:tgtEl>
                        <p:attrNameLst>
                          <p:attrName>ppt_x</p:attrName>
                          <p:attrName>ppt_y</p:attrName>
                        </p:attrNameLst>
                      </p:cBhvr>
                      <p:rCtr x="1198" y="0"/>
                    </p:animMotion>
                  </p:childTnLst>
                </p:cTn>
              </p:par>
            </p:tnLst>
          </p:tmpl>
        </p:tmplLst>
      </p:bldP>
      <p:bldP spid="12" grpId="0" animBg="1"/>
      <p:bldP spid="13" grpId="0" animBg="1"/>
      <p:bldP spid="14"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620" y="-2"/>
            <a:ext cx="7697073" cy="699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75862" y="573080"/>
            <a:ext cx="10962498" cy="621530"/>
          </a:xfrm>
        </p:spPr>
        <p:txBody>
          <a:bodyPr anchor="b" anchorCtr="0">
            <a:noAutofit/>
          </a:bodyPr>
          <a:lstStyle>
            <a:lvl1pPr>
              <a:defRPr sz="4080">
                <a:gradFill flip="none" rotWithShape="1">
                  <a:gsLst>
                    <a:gs pos="37000">
                      <a:schemeClr val="bg2"/>
                    </a:gs>
                    <a:gs pos="99000">
                      <a:schemeClr val="bg2"/>
                    </a:gs>
                  </a:gsLst>
                  <a:lin ang="5400000" scaled="0"/>
                  <a:tileRect/>
                </a:gradFill>
              </a:defRPr>
            </a:lvl1pPr>
          </a:lstStyle>
          <a:p>
            <a:r>
              <a:rPr lang="en-US" smtClean="0"/>
              <a:t>Click to edit Master title style</a:t>
            </a:r>
            <a:endParaRPr lang="en-US" dirty="0"/>
          </a:p>
        </p:txBody>
      </p:sp>
      <p:sp>
        <p:nvSpPr>
          <p:cNvPr id="8" name="Rectangle 7"/>
          <p:cNvSpPr/>
          <p:nvPr userDrawn="1"/>
        </p:nvSpPr>
        <p:spPr bwMode="gray">
          <a:xfrm flipV="1">
            <a:off x="620367" y="6605939"/>
            <a:ext cx="11195742" cy="46629"/>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7" name="Rectangle 6"/>
          <p:cNvSpPr/>
          <p:nvPr userDrawn="1"/>
        </p:nvSpPr>
        <p:spPr bwMode="gray">
          <a:xfrm>
            <a:off x="0" y="1241256"/>
            <a:ext cx="11816109" cy="46629"/>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9" name="Text Placeholder 4"/>
          <p:cNvSpPr>
            <a:spLocks noGrp="1"/>
          </p:cNvSpPr>
          <p:nvPr>
            <p:ph type="body" sz="quarter" idx="10"/>
          </p:nvPr>
        </p:nvSpPr>
        <p:spPr>
          <a:xfrm>
            <a:off x="775862" y="1554338"/>
            <a:ext cx="10962499" cy="1961371"/>
          </a:xfrm>
        </p:spPr>
        <p:txBody>
          <a:bodyPr/>
          <a:lstStyle>
            <a:lvl1pPr marL="414487" indent="-414487">
              <a:defRPr sz="2856">
                <a:gradFill>
                  <a:gsLst>
                    <a:gs pos="0">
                      <a:schemeClr val="tx1"/>
                    </a:gs>
                    <a:gs pos="86000">
                      <a:schemeClr val="tx1"/>
                    </a:gs>
                  </a:gsLst>
                  <a:lin ang="5400000" scaled="0"/>
                </a:gradFill>
                <a:latin typeface="+mn-lt"/>
              </a:defRPr>
            </a:lvl1pPr>
            <a:lvl2pPr>
              <a:defRPr sz="2448">
                <a:gradFill>
                  <a:gsLst>
                    <a:gs pos="0">
                      <a:schemeClr val="tx1"/>
                    </a:gs>
                    <a:gs pos="86000">
                      <a:schemeClr val="tx1"/>
                    </a:gs>
                  </a:gsLst>
                  <a:lin ang="5400000" scaled="0"/>
                </a:gradFill>
                <a:latin typeface="+mn-lt"/>
              </a:defRPr>
            </a:lvl2pPr>
            <a:lvl3pPr marL="1228891" indent="-356200">
              <a:defRPr sz="2040">
                <a:gradFill>
                  <a:gsLst>
                    <a:gs pos="0">
                      <a:schemeClr val="tx1"/>
                    </a:gs>
                    <a:gs pos="86000">
                      <a:schemeClr val="tx1"/>
                    </a:gs>
                  </a:gsLst>
                  <a:lin ang="5400000" scaled="0"/>
                </a:gradFill>
                <a:latin typeface="+mn-lt"/>
              </a:defRPr>
            </a:lvl3pPr>
            <a:lvl4pPr marL="1568900" indent="-284960">
              <a:defRPr sz="1836">
                <a:gradFill>
                  <a:gsLst>
                    <a:gs pos="0">
                      <a:schemeClr val="tx1"/>
                    </a:gs>
                    <a:gs pos="86000">
                      <a:schemeClr val="tx1"/>
                    </a:gs>
                  </a:gsLst>
                  <a:lin ang="5400000" scaled="0"/>
                </a:gradFill>
                <a:latin typeface="+mn-lt"/>
              </a:defRPr>
            </a:lvl4pPr>
            <a:lvl5pPr marL="1925100" indent="-288198">
              <a:defRPr sz="1836">
                <a:gradFill>
                  <a:gsLst>
                    <a:gs pos="0">
                      <a:schemeClr val="tx1"/>
                    </a:gs>
                    <a:gs pos="86000">
                      <a:schemeClr val="tx1"/>
                    </a:gs>
                  </a:gsLst>
                  <a:lin ang="5400000" scaled="0"/>
                </a:gra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8914139"/>
      </p:ext>
    </p:extLst>
  </p:cSld>
  <p:clrMapOvr>
    <a:masterClrMapping/>
  </p:clrMapOvr>
  <p:transition spd="slow">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58197" y="3963564"/>
            <a:ext cx="9327356" cy="1010320"/>
          </a:xfrm>
        </p:spPr>
        <p:txBody>
          <a:bodyPr anchor="t" anchorCtr="0"/>
          <a:lstStyle>
            <a:lvl1pPr algn="r">
              <a:defRPr sz="3264">
                <a:solidFill>
                  <a:schemeClr val="tx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658197" y="5226465"/>
            <a:ext cx="9327356" cy="913174"/>
          </a:xfrm>
        </p:spPr>
        <p:txBody>
          <a:bodyPr>
            <a:normAutofit/>
          </a:bodyPr>
          <a:lstStyle>
            <a:lvl1pPr marL="0" indent="0" algn="r">
              <a:buNone/>
              <a:defRPr sz="2448">
                <a:solidFill>
                  <a:schemeClr val="tx2"/>
                </a:solidFill>
                <a:latin typeface="Segoe UI" pitchFamily="34" charset="0"/>
                <a:ea typeface="Segoe UI" pitchFamily="34" charset="0"/>
                <a:cs typeface="Segoe UI" pitchFamily="34" charset="0"/>
              </a:defRPr>
            </a:lvl1pPr>
            <a:lvl2pPr marL="466298" indent="0" algn="ctr">
              <a:buNone/>
            </a:lvl2pPr>
            <a:lvl3pPr marL="932597" indent="0" algn="ctr">
              <a:buNone/>
            </a:lvl3pPr>
            <a:lvl4pPr marL="1398895" indent="0" algn="ctr">
              <a:buNone/>
            </a:lvl4pPr>
            <a:lvl5pPr marL="1865193" indent="0" algn="ctr">
              <a:buNone/>
            </a:lvl5pPr>
            <a:lvl6pPr marL="2331491" indent="0" algn="ctr">
              <a:buNone/>
            </a:lvl6pPr>
            <a:lvl7pPr marL="2797790" indent="0" algn="ctr">
              <a:buNone/>
            </a:lvl7pPr>
            <a:lvl8pPr marL="3264088" indent="0" algn="ctr">
              <a:buNone/>
            </a:lvl8pPr>
            <a:lvl9pPr marL="3730386" indent="0" algn="ctr">
              <a:buNone/>
            </a:lvl9pPr>
          </a:lstStyle>
          <a:p>
            <a:r>
              <a:rPr kumimoji="0" lang="en-US" dirty="0" smtClean="0"/>
              <a:t>Click to edit Master subtitle style</a:t>
            </a:r>
            <a:endParaRPr kumimoji="0" lang="en-US" dirty="0"/>
          </a:p>
        </p:txBody>
      </p:sp>
      <p:sp>
        <p:nvSpPr>
          <p:cNvPr id="29" name="Slide Number Placeholder 28"/>
          <p:cNvSpPr>
            <a:spLocks noGrp="1"/>
          </p:cNvSpPr>
          <p:nvPr>
            <p:ph type="sldNum" sz="quarter" idx="12"/>
          </p:nvPr>
        </p:nvSpPr>
        <p:spPr>
          <a:xfrm>
            <a:off x="10156454" y="6372790"/>
            <a:ext cx="1658197" cy="373041"/>
          </a:xfrm>
        </p:spPr>
        <p:txBody>
          <a:bodyPr/>
          <a:lstStyle>
            <a:lvl1pPr>
              <a:defRPr>
                <a:latin typeface="Segoe UI" pitchFamily="34" charset="0"/>
                <a:ea typeface="Segoe UI" pitchFamily="34" charset="0"/>
                <a:cs typeface="Segoe UI" pitchFamily="34" charset="0"/>
              </a:defRPr>
            </a:lvl1pPr>
          </a:lstStyle>
          <a:p>
            <a:fld id="{EA7C8D44-3667-46F6-9772-CC52308E2A7F}" type="slidenum">
              <a:rPr lang="en-US" smtClean="0">
                <a:solidFill>
                  <a:srgbClr val="1F497D"/>
                </a:solidFill>
              </a:rPr>
              <a:pPr/>
              <a:t>‹#›</a:t>
            </a:fld>
            <a:endParaRPr lang="en-US" dirty="0">
              <a:solidFill>
                <a:srgbClr val="1F497D"/>
              </a:solidFill>
            </a:endParaRPr>
          </a:p>
        </p:txBody>
      </p:sp>
      <p:sp>
        <p:nvSpPr>
          <p:cNvPr id="21" name="Rectangle 20"/>
          <p:cNvSpPr/>
          <p:nvPr/>
        </p:nvSpPr>
        <p:spPr>
          <a:xfrm>
            <a:off x="1230693" y="3720699"/>
            <a:ext cx="9949180" cy="130564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33" name="Rectangle 32"/>
          <p:cNvSpPr/>
          <p:nvPr/>
        </p:nvSpPr>
        <p:spPr>
          <a:xfrm>
            <a:off x="1243648" y="5148748"/>
            <a:ext cx="9949180" cy="1068608"/>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10" name="Rectangle 9"/>
          <p:cNvSpPr/>
          <p:nvPr userDrawn="1"/>
        </p:nvSpPr>
        <p:spPr>
          <a:xfrm>
            <a:off x="1243647" y="3720699"/>
            <a:ext cx="310912" cy="1305645"/>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11" name="Rectangle 10"/>
          <p:cNvSpPr/>
          <p:nvPr userDrawn="1"/>
        </p:nvSpPr>
        <p:spPr>
          <a:xfrm>
            <a:off x="1256603" y="5148748"/>
            <a:ext cx="297957" cy="1068608"/>
          </a:xfrm>
          <a:prstGeom prst="rect">
            <a:avLst/>
          </a:prstGeom>
          <a:gradFill>
            <a:gsLst>
              <a:gs pos="0">
                <a:schemeClr val="accent1"/>
              </a:gs>
              <a:gs pos="50000">
                <a:schemeClr val="accent1">
                  <a:lumMod val="60000"/>
                  <a:lumOff val="40000"/>
                </a:schemeClr>
              </a:gs>
              <a:gs pos="100000">
                <a:schemeClr val="accent1">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366724526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58197" y="3885847"/>
            <a:ext cx="9327356" cy="1010320"/>
          </a:xfrm>
        </p:spPr>
        <p:txBody>
          <a:bodyPr anchor="t" anchorCtr="0"/>
          <a:lstStyle>
            <a:lvl1pPr algn="r">
              <a:defRPr sz="3264">
                <a:solidFill>
                  <a:schemeClr val="tx1"/>
                </a:solidFill>
              </a:defRPr>
            </a:lvl1pPr>
          </a:lstStyle>
          <a:p>
            <a:r>
              <a:rPr kumimoji="0" lang="en-US" dirty="0" smtClean="0"/>
              <a:t>Click to edit Master title style</a:t>
            </a:r>
            <a:endParaRPr kumimoji="0" lang="en-US" dirty="0"/>
          </a:p>
        </p:txBody>
      </p:sp>
      <p:sp>
        <p:nvSpPr>
          <p:cNvPr id="29" name="Slide Number Placeholder 28"/>
          <p:cNvSpPr>
            <a:spLocks noGrp="1"/>
          </p:cNvSpPr>
          <p:nvPr>
            <p:ph type="sldNum" sz="quarter" idx="12"/>
          </p:nvPr>
        </p:nvSpPr>
        <p:spPr>
          <a:xfrm>
            <a:off x="10350774" y="6504599"/>
            <a:ext cx="1658197" cy="334494"/>
          </a:xfrm>
        </p:spPr>
        <p:txBody>
          <a:bodyPr/>
          <a:lstStyle/>
          <a:p>
            <a:fld id="{EA7C8D44-3667-46F6-9772-CC52308E2A7F}" type="slidenum">
              <a:rPr lang="en-US" smtClean="0">
                <a:solidFill>
                  <a:srgbClr val="1F497D"/>
                </a:solidFill>
              </a:rPr>
              <a:pPr/>
              <a:t>‹#›</a:t>
            </a:fld>
            <a:endParaRPr lang="en-US" dirty="0">
              <a:solidFill>
                <a:srgbClr val="1F497D"/>
              </a:solidFill>
            </a:endParaRPr>
          </a:p>
        </p:txBody>
      </p:sp>
      <p:sp>
        <p:nvSpPr>
          <p:cNvPr id="21" name="Rectangle 20"/>
          <p:cNvSpPr/>
          <p:nvPr/>
        </p:nvSpPr>
        <p:spPr>
          <a:xfrm>
            <a:off x="1230693" y="3720699"/>
            <a:ext cx="9949180" cy="130564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6" name="Rectangle 5"/>
          <p:cNvSpPr/>
          <p:nvPr userDrawn="1"/>
        </p:nvSpPr>
        <p:spPr>
          <a:xfrm>
            <a:off x="1243647" y="3720699"/>
            <a:ext cx="310912" cy="1305645"/>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13205406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549" y="155434"/>
            <a:ext cx="11503739" cy="699453"/>
          </a:xfrm>
        </p:spPr>
        <p:txBody>
          <a:bodyPr>
            <a:noAutofit/>
          </a:body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9223719" y="6504599"/>
            <a:ext cx="2694570" cy="334494"/>
          </a:xfrm>
        </p:spPr>
        <p:txBody>
          <a:bodyPr/>
          <a:lstStyle>
            <a:lvl1pPr algn="r">
              <a:defRPr/>
            </a:lvl1pPr>
          </a:lstStyle>
          <a:p>
            <a:fld id="{EA7C8D44-3667-46F6-9772-CC52308E2A7F}" type="slidenum">
              <a:rPr lang="en-US" smtClean="0">
                <a:solidFill>
                  <a:srgbClr val="1F497D"/>
                </a:solidFill>
              </a:rPr>
              <a:pPr/>
              <a:t>‹#›</a:t>
            </a:fld>
            <a:endParaRPr lang="en-US" dirty="0">
              <a:solidFill>
                <a:srgbClr val="1F497D"/>
              </a:solidFill>
            </a:endParaRPr>
          </a:p>
        </p:txBody>
      </p:sp>
      <p:sp>
        <p:nvSpPr>
          <p:cNvPr id="8" name="Content Placeholder 7"/>
          <p:cNvSpPr>
            <a:spLocks noGrp="1"/>
          </p:cNvSpPr>
          <p:nvPr>
            <p:ph sz="quarter" idx="1"/>
          </p:nvPr>
        </p:nvSpPr>
        <p:spPr>
          <a:xfrm>
            <a:off x="414549" y="1243471"/>
            <a:ext cx="11503739" cy="5036058"/>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213070597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n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A7C8D44-3667-46F6-9772-CC52308E2A7F}" type="slidenum">
              <a:rPr lang="en-US" smtClean="0">
                <a:solidFill>
                  <a:srgbClr val="1F497D"/>
                </a:solidFill>
              </a:rPr>
              <a:pPr/>
              <a:t>‹#›</a:t>
            </a:fld>
            <a:endParaRPr lang="en-US" sz="1632" dirty="0">
              <a:solidFill>
                <a:srgbClr val="1F497D"/>
              </a:solidFill>
            </a:endParaRPr>
          </a:p>
        </p:txBody>
      </p:sp>
      <p:sp>
        <p:nvSpPr>
          <p:cNvPr id="4" name="Content Placeholder 7"/>
          <p:cNvSpPr>
            <a:spLocks noGrp="1"/>
          </p:cNvSpPr>
          <p:nvPr>
            <p:ph sz="quarter" idx="1"/>
          </p:nvPr>
        </p:nvSpPr>
        <p:spPr>
          <a:xfrm>
            <a:off x="414549" y="1243471"/>
            <a:ext cx="8394621" cy="5036058"/>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300885598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dirty="0">
              <a:solidFill>
                <a:srgbClr val="1F497D"/>
              </a:solidFill>
            </a:endParaRPr>
          </a:p>
        </p:txBody>
      </p:sp>
      <p:sp>
        <p:nvSpPr>
          <p:cNvPr id="9" name="Content Placeholder 8"/>
          <p:cNvSpPr>
            <a:spLocks noGrp="1"/>
          </p:cNvSpPr>
          <p:nvPr>
            <p:ph sz="quarter" idx="1"/>
          </p:nvPr>
        </p:nvSpPr>
        <p:spPr>
          <a:xfrm>
            <a:off x="466368" y="1243471"/>
            <a:ext cx="5496922" cy="5036058"/>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6473185" y="1240362"/>
            <a:ext cx="5496922" cy="503605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136169690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11" name="Content Placeholder 10"/>
          <p:cNvSpPr>
            <a:spLocks noGrp="1"/>
          </p:cNvSpPr>
          <p:nvPr>
            <p:ph sz="quarter" idx="2"/>
          </p:nvPr>
        </p:nvSpPr>
        <p:spPr>
          <a:xfrm>
            <a:off x="412390" y="1787490"/>
            <a:ext cx="5492776" cy="45853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6473012" y="1787490"/>
            <a:ext cx="5492776" cy="45853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3570507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7"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85575842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40350850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1895" y="310868"/>
            <a:ext cx="3420031" cy="854886"/>
          </a:xfrm>
        </p:spPr>
        <p:txBody>
          <a:bodyPr anchor="b" anchorCtr="0">
            <a:noAutofit/>
          </a:bodyPr>
          <a:lstStyle>
            <a:lvl1pPr algn="l">
              <a:buNone/>
              <a:defRPr sz="2040" b="1">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8601895" y="1243473"/>
            <a:ext cx="3420031" cy="4939884"/>
          </a:xfrm>
        </p:spPr>
        <p:txBody>
          <a:bodyPr/>
          <a:lstStyle>
            <a:lvl1pPr marL="0" indent="0">
              <a:lnSpc>
                <a:spcPts val="2244"/>
              </a:lnSpc>
              <a:spcAft>
                <a:spcPts val="1020"/>
              </a:spcAft>
              <a:buNone/>
              <a:defRPr sz="1632">
                <a:solidFill>
                  <a:schemeClr val="tx2"/>
                </a:solidFill>
              </a:defRPr>
            </a:lvl1pPr>
            <a:lvl2pPr>
              <a:buNone/>
              <a:defRPr sz="1224"/>
            </a:lvl2pPr>
            <a:lvl3pPr>
              <a:buNone/>
              <a:defRPr sz="1020"/>
            </a:lvl3pPr>
            <a:lvl4pPr>
              <a:buNone/>
              <a:defRPr sz="918"/>
            </a:lvl4pPr>
            <a:lvl5pPr>
              <a:buNone/>
              <a:defRPr sz="918"/>
            </a:lvl5pPr>
          </a:lstStyle>
          <a:p>
            <a:pPr lvl="0" eaLnBrk="1" latinLnBrk="0" hangingPunct="1"/>
            <a:r>
              <a:rPr kumimoji="0" lang="en-US" dirty="0" smtClean="0"/>
              <a:t>Click to edit Master text styles</a:t>
            </a:r>
          </a:p>
        </p:txBody>
      </p:sp>
      <p:sp>
        <p:nvSpPr>
          <p:cNvPr id="7" name="Slide Number Placeholder 6"/>
          <p:cNvSpPr>
            <a:spLocks noGrp="1"/>
          </p:cNvSpPr>
          <p:nvPr>
            <p:ph type="sldNum" sz="quarter" idx="12"/>
          </p:nvPr>
        </p:nvSpPr>
        <p:spPr>
          <a:xfrm>
            <a:off x="9216097" y="6487515"/>
            <a:ext cx="2831738" cy="351577"/>
          </a:xfrm>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10" name="Straight Connector 9"/>
          <p:cNvSpPr>
            <a:spLocks noChangeShapeType="1"/>
          </p:cNvSpPr>
          <p:nvPr/>
        </p:nvSpPr>
        <p:spPr bwMode="auto">
          <a:xfrm rot="5400000">
            <a:off x="5325142" y="3390402"/>
            <a:ext cx="6155182" cy="0"/>
          </a:xfrm>
          <a:prstGeom prst="line">
            <a:avLst/>
          </a:prstGeom>
          <a:noFill/>
          <a:ln w="9525" cap="flat" cmpd="sng" algn="ctr">
            <a:solidFill>
              <a:schemeClr val="accent1"/>
            </a:solidFill>
            <a:prstDash val="dash"/>
            <a:round/>
            <a:headEnd type="none" w="med" len="med"/>
            <a:tailEnd type="none" w="med" len="med"/>
          </a:ln>
          <a:effectLst/>
        </p:spPr>
        <p:txBody>
          <a:bodyPr vert="horz" wrap="square" lIns="93260" tIns="46630" rIns="93260" bIns="46630" anchor="t" compatLnSpc="1"/>
          <a:lstStyle/>
          <a:p>
            <a:pPr defTabSz="932597"/>
            <a:endParaRPr lang="en-US" sz="1836" dirty="0">
              <a:solidFill>
                <a:prstClr val="black"/>
              </a:solidFill>
            </a:endParaRPr>
          </a:p>
        </p:txBody>
      </p:sp>
      <p:sp>
        <p:nvSpPr>
          <p:cNvPr id="12" name="Content Placeholder 11"/>
          <p:cNvSpPr>
            <a:spLocks noGrp="1"/>
          </p:cNvSpPr>
          <p:nvPr>
            <p:ph sz="quarter" idx="1"/>
          </p:nvPr>
        </p:nvSpPr>
        <p:spPr>
          <a:xfrm>
            <a:off x="414549" y="310868"/>
            <a:ext cx="7772797" cy="5828771"/>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3737001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Video title</a:t>
            </a:r>
            <a:endParaRPr lang="en-US" dirty="0"/>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159412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8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63" presetClass="path" presetSubtype="0" decel="100000" fill="hold" grpId="1" nodeType="withEffect">
                                  <p:stCondLst>
                                    <p:cond delay="580"/>
                                  </p:stCondLst>
                                  <p:childTnLst>
                                    <p:animMotion origin="layout" path="M -0.02409 1.50289E-6 L -4.16667E-7 1.50289E-6 " pathEditMode="relative" rAng="0" ptsTypes="AA">
                                      <p:cBhvr>
                                        <p:cTn id="9" dur="500" fill="hold"/>
                                        <p:tgtEl>
                                          <p:spTgt spid="2"/>
                                        </p:tgtEl>
                                        <p:attrNameLst>
                                          <p:attrName>ppt_x</p:attrName>
                                          <p:attrName>ppt_y</p:attrName>
                                        </p:attrNameLst>
                                      </p:cBhvr>
                                      <p:rCtr x="1198" y="0"/>
                                    </p:animMotion>
                                  </p:childTnLst>
                                </p:cTn>
                              </p:par>
                              <p:par>
                                <p:cTn id="10" presetID="2" presetClass="entr" presetSubtype="2"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850" fill="hold"/>
                                        <p:tgtEl>
                                          <p:spTgt spid="8"/>
                                        </p:tgtEl>
                                        <p:attrNameLst>
                                          <p:attrName>ppt_x</p:attrName>
                                        </p:attrNameLst>
                                      </p:cBhvr>
                                      <p:tavLst>
                                        <p:tav tm="0">
                                          <p:val>
                                            <p:strVal val="1+#ppt_w/2"/>
                                          </p:val>
                                        </p:tav>
                                        <p:tav tm="100000">
                                          <p:val>
                                            <p:strVal val="#ppt_x"/>
                                          </p:val>
                                        </p:tav>
                                      </p:tavLst>
                                    </p:anim>
                                    <p:anim calcmode="lin" valueType="num">
                                      <p:cBhvr additive="base">
                                        <p:cTn id="13" dur="85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850" fill="hold"/>
                                        <p:tgtEl>
                                          <p:spTgt spid="10"/>
                                        </p:tgtEl>
                                        <p:attrNameLst>
                                          <p:attrName>ppt_x</p:attrName>
                                        </p:attrNameLst>
                                      </p:cBhvr>
                                      <p:tavLst>
                                        <p:tav tm="0">
                                          <p:val>
                                            <p:strVal val="1+#ppt_w/2"/>
                                          </p:val>
                                        </p:tav>
                                        <p:tav tm="100000">
                                          <p:val>
                                            <p:strVal val="#ppt_x"/>
                                          </p:val>
                                        </p:tav>
                                      </p:tavLst>
                                    </p:anim>
                                    <p:anim calcmode="lin" valueType="num">
                                      <p:cBhvr additive="base">
                                        <p:cTn id="17" dur="85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850" fill="hold"/>
                                        <p:tgtEl>
                                          <p:spTgt spid="9"/>
                                        </p:tgtEl>
                                        <p:attrNameLst>
                                          <p:attrName>ppt_x</p:attrName>
                                        </p:attrNameLst>
                                      </p:cBhvr>
                                      <p:tavLst>
                                        <p:tav tm="0">
                                          <p:val>
                                            <p:strVal val="0-#ppt_w/2"/>
                                          </p:val>
                                        </p:tav>
                                        <p:tav tm="100000">
                                          <p:val>
                                            <p:strVal val="#ppt_x"/>
                                          </p:val>
                                        </p:tav>
                                      </p:tavLst>
                                    </p:anim>
                                    <p:anim calcmode="lin" valueType="num">
                                      <p:cBhvr additive="base">
                                        <p:cTn id="21"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animBg="1"/>
      <p:bldP spid="9" grpId="0" animBg="1"/>
      <p:bldP spid="1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29696643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444" y="280107"/>
            <a:ext cx="2798207" cy="596801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21824" y="280107"/>
            <a:ext cx="8187346" cy="596801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9" name="Straight Connector 8"/>
          <p:cNvSpPr>
            <a:spLocks noChangeShapeType="1"/>
          </p:cNvSpPr>
          <p:nvPr/>
        </p:nvSpPr>
        <p:spPr bwMode="auto">
          <a:xfrm rot="5400000">
            <a:off x="5931859" y="3265695"/>
            <a:ext cx="5968661"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3260" tIns="46630" rIns="93260" bIns="46630" anchor="t" compatLnSpc="1"/>
          <a:lstStyle/>
          <a:p>
            <a:pPr defTabSz="932597"/>
            <a:endParaRPr lang="en-US" sz="1836">
              <a:solidFill>
                <a:prstClr val="black"/>
              </a:solidFill>
            </a:endParaRPr>
          </a:p>
        </p:txBody>
      </p:sp>
    </p:spTree>
    <p:extLst>
      <p:ext uri="{BB962C8B-B14F-4D97-AF65-F5344CB8AC3E}">
        <p14:creationId xmlns:p14="http://schemas.microsoft.com/office/powerpoint/2010/main" val="3046944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Texture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
        <p:nvSpPr>
          <p:cNvPr id="5" name="Rectangle 4"/>
          <p:cNvSpPr/>
          <p:nvPr userDrawn="1"/>
        </p:nvSpPr>
        <p:spPr bwMode="gray">
          <a:xfrm>
            <a:off x="693869" y="479425"/>
            <a:ext cx="325106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6" name="Rectangle 5"/>
          <p:cNvSpPr/>
          <p:nvPr userDrawn="1"/>
        </p:nvSpPr>
        <p:spPr bwMode="gray">
          <a:xfrm>
            <a:off x="-28617" y="601540"/>
            <a:ext cx="324004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77732259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850" fill="hold"/>
                                        <p:tgtEl>
                                          <p:spTgt spid="6"/>
                                        </p:tgtEl>
                                        <p:attrNameLst>
                                          <p:attrName>ppt_x</p:attrName>
                                        </p:attrNameLst>
                                      </p:cBhvr>
                                      <p:tavLst>
                                        <p:tav tm="0">
                                          <p:val>
                                            <p:strVal val="0-#ppt_w/2"/>
                                          </p:val>
                                        </p:tav>
                                        <p:tav tm="100000">
                                          <p:val>
                                            <p:strVal val="#ppt_x"/>
                                          </p:val>
                                        </p:tav>
                                      </p:tavLst>
                                    </p:anim>
                                    <p:anim calcmode="lin" valueType="num">
                                      <p:cBhvr additive="base">
                                        <p:cTn id="8" dur="8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850" fill="hold"/>
                                        <p:tgtEl>
                                          <p:spTgt spid="5"/>
                                        </p:tgtEl>
                                        <p:attrNameLst>
                                          <p:attrName>ppt_x</p:attrName>
                                        </p:attrNameLst>
                                      </p:cBhvr>
                                      <p:tavLst>
                                        <p:tav tm="0">
                                          <p:val>
                                            <p:strVal val="1+#ppt_w/2"/>
                                          </p:val>
                                        </p:tav>
                                        <p:tav tm="100000">
                                          <p:val>
                                            <p:strVal val="#ppt_x"/>
                                          </p:val>
                                        </p:tav>
                                      </p:tavLst>
                                    </p:anim>
                                    <p:anim calcmode="lin" valueType="num">
                                      <p:cBhvr additive="base">
                                        <p:cTn id="12" dur="85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8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par>
                                <p:cTn id="16" presetID="63" presetClass="path" presetSubtype="0" decel="100000" fill="hold" grpId="1" nodeType="withEffect">
                                  <p:stCondLst>
                                    <p:cond delay="580"/>
                                  </p:stCondLst>
                                  <p:childTnLst>
                                    <p:animMotion origin="layout" path="M -0.02409 1.50289E-6 L -4.16667E-7 1.50289E-6 " pathEditMode="relative" rAng="0" ptsTypes="AA">
                                      <p:cBhvr>
                                        <p:cTn id="17" dur="500" fill="hold"/>
                                        <p:tgtEl>
                                          <p:spTgt spid="2"/>
                                        </p:tgtEl>
                                        <p:attrNameLst>
                                          <p:attrName>ppt_x</p:attrName>
                                          <p:attrName>ppt_y</p:attrName>
                                        </p:attrNameLst>
                                      </p:cBhvr>
                                      <p:rCtr x="1198" y="0"/>
                                    </p:animMotion>
                                  </p:childTnLst>
                                </p:cTn>
                              </p:par>
                              <p:par>
                                <p:cTn id="18" presetID="2" presetClass="entr" presetSubtype="2" decel="10000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850" fill="hold"/>
                                        <p:tgtEl>
                                          <p:spTgt spid="8"/>
                                        </p:tgtEl>
                                        <p:attrNameLst>
                                          <p:attrName>ppt_x</p:attrName>
                                        </p:attrNameLst>
                                      </p:cBhvr>
                                      <p:tavLst>
                                        <p:tav tm="0">
                                          <p:val>
                                            <p:strVal val="1+#ppt_w/2"/>
                                          </p:val>
                                        </p:tav>
                                        <p:tav tm="100000">
                                          <p:val>
                                            <p:strVal val="#ppt_x"/>
                                          </p:val>
                                        </p:tav>
                                      </p:tavLst>
                                    </p:anim>
                                    <p:anim calcmode="lin" valueType="num">
                                      <p:cBhvr additive="base">
                                        <p:cTn id="21" dur="85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850" fill="hold"/>
                                        <p:tgtEl>
                                          <p:spTgt spid="10"/>
                                        </p:tgtEl>
                                        <p:attrNameLst>
                                          <p:attrName>ppt_x</p:attrName>
                                        </p:attrNameLst>
                                      </p:cBhvr>
                                      <p:tavLst>
                                        <p:tav tm="0">
                                          <p:val>
                                            <p:strVal val="1+#ppt_w/2"/>
                                          </p:val>
                                        </p:tav>
                                        <p:tav tm="100000">
                                          <p:val>
                                            <p:strVal val="#ppt_x"/>
                                          </p:val>
                                        </p:tav>
                                      </p:tavLst>
                                    </p:anim>
                                    <p:anim calcmode="lin" valueType="num">
                                      <p:cBhvr additive="base">
                                        <p:cTn id="25" dur="85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850" fill="hold"/>
                                        <p:tgtEl>
                                          <p:spTgt spid="9"/>
                                        </p:tgtEl>
                                        <p:attrNameLst>
                                          <p:attrName>ppt_x</p:attrName>
                                        </p:attrNameLst>
                                      </p:cBhvr>
                                      <p:tavLst>
                                        <p:tav tm="0">
                                          <p:val>
                                            <p:strVal val="0-#ppt_w/2"/>
                                          </p:val>
                                        </p:tav>
                                        <p:tav tm="100000">
                                          <p:val>
                                            <p:strVal val="#ppt_x"/>
                                          </p:val>
                                        </p:tav>
                                      </p:tavLst>
                                    </p:anim>
                                    <p:anim calcmode="lin" valueType="num">
                                      <p:cBhvr additive="base">
                                        <p:cTn id="29"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6" grpId="0" animBg="1"/>
      <p:bldP spid="8" grpId="0" animBg="1"/>
      <p:bldP spid="9" grpId="0" animBg="1"/>
      <p:bldP spid="1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2" cstate="email">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205" r:id="rId1"/>
    <p:sldLayoutId id="2147484187" r:id="rId2"/>
    <p:sldLayoutId id="2147484105" r:id="rId3"/>
    <p:sldLayoutId id="2147484182" r:id="rId4"/>
    <p:sldLayoutId id="2147484216" r:id="rId5"/>
    <p:sldLayoutId id="2147484130" r:id="rId6"/>
    <p:sldLayoutId id="2147484101" r:id="rId7"/>
    <p:sldLayoutId id="2147484102" r:id="rId8"/>
    <p:sldLayoutId id="2147484098" r:id="rId9"/>
    <p:sldLayoutId id="2147484212" r:id="rId10"/>
    <p:sldLayoutId id="2147484086" r:id="rId11"/>
    <p:sldLayoutId id="2147484211" r:id="rId12"/>
    <p:sldLayoutId id="2147484100" r:id="rId13"/>
    <p:sldLayoutId id="2147484213" r:id="rId14"/>
    <p:sldLayoutId id="2147484089" r:id="rId15"/>
    <p:sldLayoutId id="2147484215" r:id="rId16"/>
    <p:sldLayoutId id="2147484092" r:id="rId17"/>
    <p:sldLayoutId id="2147484190" r:id="rId18"/>
    <p:sldLayoutId id="2147484195" r:id="rId19"/>
    <p:sldLayoutId id="2147484209" r:id="rId20"/>
    <p:sldLayoutId id="2147484196" r:id="rId21"/>
    <p:sldLayoutId id="2147484208" r:id="rId22"/>
    <p:sldLayoutId id="2147484192" r:id="rId23"/>
    <p:sldLayoutId id="2147484093" r:id="rId24"/>
    <p:sldLayoutId id="2147484127" r:id="rId25"/>
    <p:sldLayoutId id="2147484128" r:id="rId26"/>
    <p:sldLayoutId id="2147484129" r:id="rId27"/>
    <p:sldLayoutId id="2147484203" r:id="rId28"/>
    <p:sldLayoutId id="2147484217" r:id="rId29"/>
    <p:sldLayoutId id="2147484244" r:id="rId30"/>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4549" y="155434"/>
            <a:ext cx="11555558" cy="699453"/>
          </a:xfrm>
          <a:prstGeom prst="rect">
            <a:avLst/>
          </a:prstGeom>
        </p:spPr>
        <p:txBody>
          <a:bodyPr vert="horz" anchor="ctr" anchorCtr="0">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14549" y="1010320"/>
            <a:ext cx="11555559" cy="5241231"/>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9138369" y="6487515"/>
            <a:ext cx="2831738" cy="351577"/>
          </a:xfrm>
          <a:prstGeom prst="rect">
            <a:avLst/>
          </a:prstGeom>
        </p:spPr>
        <p:txBody>
          <a:bodyPr vert="horz"/>
          <a:lstStyle>
            <a:lvl1pPr algn="r" eaLnBrk="1" latinLnBrk="0" hangingPunct="1">
              <a:defRPr kumimoji="0" sz="1428">
                <a:solidFill>
                  <a:schemeClr val="tx2"/>
                </a:solidFill>
              </a:defRPr>
            </a:lvl1pPr>
          </a:lstStyle>
          <a:p>
            <a:pPr defTabSz="932597"/>
            <a:fld id="{EA7C8D44-3667-46F6-9772-CC52308E2A7F}" type="slidenum">
              <a:rPr lang="en-US" smtClean="0">
                <a:solidFill>
                  <a:srgbClr val="1F497D"/>
                </a:solidFill>
              </a:rPr>
              <a:pPr defTabSz="932597"/>
              <a:t>‹#›</a:t>
            </a:fld>
            <a:endParaRPr lang="en-US" sz="1632" dirty="0">
              <a:solidFill>
                <a:srgbClr val="1F497D"/>
              </a:solidFill>
            </a:endParaRPr>
          </a:p>
        </p:txBody>
      </p:sp>
      <p:sp>
        <p:nvSpPr>
          <p:cNvPr id="8" name="Rectangle 7"/>
          <p:cNvSpPr/>
          <p:nvPr userDrawn="1"/>
        </p:nvSpPr>
        <p:spPr>
          <a:xfrm>
            <a:off x="0" y="155434"/>
            <a:ext cx="233184" cy="699453"/>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2691723426"/>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iming>
    <p:tnLst>
      <p:par>
        <p:cTn id="1" dur="indefinite" restart="never" nodeType="tmRoot"/>
      </p:par>
    </p:tnLst>
  </p:timing>
  <p:hf hdr="0" ftr="0" dt="0"/>
  <p:txStyles>
    <p:titleStyle>
      <a:lvl1pPr algn="l" rtl="0" eaLnBrk="1" latinLnBrk="0" hangingPunct="1">
        <a:spcBef>
          <a:spcPct val="0"/>
        </a:spcBef>
        <a:buNone/>
        <a:defRPr kumimoji="0" sz="2856" kern="1200">
          <a:solidFill>
            <a:schemeClr val="tx2"/>
          </a:solidFill>
          <a:latin typeface="Segoe UI" pitchFamily="34" charset="0"/>
          <a:ea typeface="Segoe UI" pitchFamily="34" charset="0"/>
          <a:cs typeface="Segoe UI" pitchFamily="34" charset="0"/>
        </a:defRPr>
      </a:lvl1pPr>
    </p:titleStyle>
    <p:bodyStyle>
      <a:lvl1pPr marL="279779" indent="-279779" algn="l" rtl="0" eaLnBrk="1" latinLnBrk="0" hangingPunct="1">
        <a:spcBef>
          <a:spcPts val="612"/>
        </a:spcBef>
        <a:buClr>
          <a:schemeClr val="accent1"/>
        </a:buClr>
        <a:buSzPct val="76000"/>
        <a:buFont typeface="Wingdings" panose="05000000000000000000" pitchFamily="2" charset="2"/>
        <a:buChar char="§"/>
        <a:defRPr kumimoji="0" sz="2448" kern="1200">
          <a:solidFill>
            <a:schemeClr val="tx1"/>
          </a:solidFill>
          <a:latin typeface="Segoe UI" pitchFamily="34" charset="0"/>
          <a:ea typeface="Segoe UI" pitchFamily="34" charset="0"/>
          <a:cs typeface="Segoe UI" pitchFamily="34" charset="0"/>
        </a:defRPr>
      </a:lvl1pPr>
      <a:lvl2pPr marL="629503" indent="-349724" algn="l" rtl="0" eaLnBrk="1" latinLnBrk="0" hangingPunct="1">
        <a:spcBef>
          <a:spcPts val="510"/>
        </a:spcBef>
        <a:buClr>
          <a:schemeClr val="accent1"/>
        </a:buClr>
        <a:buSzPct val="76000"/>
        <a:buFont typeface="Wingdings" panose="05000000000000000000" pitchFamily="2" charset="2"/>
        <a:buChar char="§"/>
        <a:defRPr kumimoji="0" sz="2040" kern="1200">
          <a:solidFill>
            <a:schemeClr val="tx1"/>
          </a:solidFill>
          <a:latin typeface="Segoe UI" pitchFamily="34" charset="0"/>
          <a:ea typeface="Segoe UI" pitchFamily="34" charset="0"/>
          <a:cs typeface="Segoe UI" pitchFamily="34" charset="0"/>
        </a:defRPr>
      </a:lvl2pPr>
      <a:lvl3pPr marL="839337" indent="-233149" algn="l" rtl="0" eaLnBrk="1" latinLnBrk="0" hangingPunct="1">
        <a:spcBef>
          <a:spcPts val="510"/>
        </a:spcBef>
        <a:buClr>
          <a:schemeClr val="accent1"/>
        </a:buClr>
        <a:buSzPct val="76000"/>
        <a:buFont typeface="Wingdings" panose="05000000000000000000" pitchFamily="2" charset="2"/>
        <a:buChar char="§"/>
        <a:defRPr kumimoji="0" sz="1836" kern="1200">
          <a:solidFill>
            <a:schemeClr val="tx1"/>
          </a:solidFill>
          <a:latin typeface="Segoe UI" pitchFamily="34" charset="0"/>
          <a:ea typeface="Segoe UI" pitchFamily="34" charset="0"/>
          <a:cs typeface="Segoe UI" pitchFamily="34" charset="0"/>
        </a:defRPr>
      </a:lvl3pPr>
      <a:lvl4pPr marL="1119116" indent="-233149" algn="l" rtl="0" eaLnBrk="1" latinLnBrk="0" hangingPunct="1">
        <a:spcBef>
          <a:spcPts val="408"/>
        </a:spcBef>
        <a:buClr>
          <a:schemeClr val="accent1"/>
        </a:buClr>
        <a:buSzPct val="70000"/>
        <a:buFont typeface="Wingdings" panose="05000000000000000000" pitchFamily="2" charset="2"/>
        <a:buChar char="§"/>
        <a:defRPr kumimoji="0" sz="1632" kern="1200">
          <a:solidFill>
            <a:schemeClr val="tx1"/>
          </a:solidFill>
          <a:latin typeface="Segoe UI" pitchFamily="34" charset="0"/>
          <a:ea typeface="Segoe UI" pitchFamily="34" charset="0"/>
          <a:cs typeface="Segoe UI" pitchFamily="34" charset="0"/>
        </a:defRPr>
      </a:lvl4pPr>
      <a:lvl5pPr marL="1398895" indent="-233149" algn="l" rtl="0" eaLnBrk="1" latinLnBrk="0" hangingPunct="1">
        <a:spcBef>
          <a:spcPts val="306"/>
        </a:spcBef>
        <a:buClr>
          <a:schemeClr val="accent1"/>
        </a:buClr>
        <a:buSzPct val="70000"/>
        <a:buFont typeface="Wingdings" panose="05000000000000000000" pitchFamily="2" charset="2"/>
        <a:buChar char="§"/>
        <a:defRPr kumimoji="0" sz="1428" kern="1200">
          <a:solidFill>
            <a:schemeClr val="tx1"/>
          </a:solidFill>
          <a:latin typeface="Segoe UI" pitchFamily="34" charset="0"/>
          <a:ea typeface="Segoe UI" pitchFamily="34" charset="0"/>
          <a:cs typeface="Segoe UI" pitchFamily="34" charset="0"/>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66298" algn="l" rtl="0" eaLnBrk="1" latinLnBrk="0" hangingPunct="1">
        <a:defRPr kumimoji="0" kern="1200">
          <a:solidFill>
            <a:schemeClr val="tx1"/>
          </a:solidFill>
          <a:latin typeface="+mn-lt"/>
          <a:ea typeface="+mn-ea"/>
          <a:cs typeface="+mn-cs"/>
        </a:defRPr>
      </a:lvl2pPr>
      <a:lvl3pPr marL="932597" algn="l" rtl="0" eaLnBrk="1" latinLnBrk="0" hangingPunct="1">
        <a:defRPr kumimoji="0" kern="1200">
          <a:solidFill>
            <a:schemeClr val="tx1"/>
          </a:solidFill>
          <a:latin typeface="+mn-lt"/>
          <a:ea typeface="+mn-ea"/>
          <a:cs typeface="+mn-cs"/>
        </a:defRPr>
      </a:lvl3pPr>
      <a:lvl4pPr marL="1398895" algn="l" rtl="0" eaLnBrk="1" latinLnBrk="0" hangingPunct="1">
        <a:defRPr kumimoji="0" kern="1200">
          <a:solidFill>
            <a:schemeClr val="tx1"/>
          </a:solidFill>
          <a:latin typeface="+mn-lt"/>
          <a:ea typeface="+mn-ea"/>
          <a:cs typeface="+mn-cs"/>
        </a:defRPr>
      </a:lvl4pPr>
      <a:lvl5pPr marL="1865193" algn="l" rtl="0" eaLnBrk="1" latinLnBrk="0" hangingPunct="1">
        <a:defRPr kumimoji="0" kern="1200">
          <a:solidFill>
            <a:schemeClr val="tx1"/>
          </a:solidFill>
          <a:latin typeface="+mn-lt"/>
          <a:ea typeface="+mn-ea"/>
          <a:cs typeface="+mn-cs"/>
        </a:defRPr>
      </a:lvl5pPr>
      <a:lvl6pPr marL="2331491" algn="l" rtl="0" eaLnBrk="1" latinLnBrk="0" hangingPunct="1">
        <a:defRPr kumimoji="0" kern="1200">
          <a:solidFill>
            <a:schemeClr val="tx1"/>
          </a:solidFill>
          <a:latin typeface="+mn-lt"/>
          <a:ea typeface="+mn-ea"/>
          <a:cs typeface="+mn-cs"/>
        </a:defRPr>
      </a:lvl6pPr>
      <a:lvl7pPr marL="2797790" algn="l" rtl="0" eaLnBrk="1" latinLnBrk="0" hangingPunct="1">
        <a:defRPr kumimoji="0" kern="1200">
          <a:solidFill>
            <a:schemeClr val="tx1"/>
          </a:solidFill>
          <a:latin typeface="+mn-lt"/>
          <a:ea typeface="+mn-ea"/>
          <a:cs typeface="+mn-cs"/>
        </a:defRPr>
      </a:lvl7pPr>
      <a:lvl8pPr marL="3264088" algn="l" rtl="0" eaLnBrk="1" latinLnBrk="0" hangingPunct="1">
        <a:defRPr kumimoji="0" kern="1200">
          <a:solidFill>
            <a:schemeClr val="tx1"/>
          </a:solidFill>
          <a:latin typeface="+mn-lt"/>
          <a:ea typeface="+mn-ea"/>
          <a:cs typeface="+mn-cs"/>
        </a:defRPr>
      </a:lvl8pPr>
      <a:lvl9pPr marL="373038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WMF"/><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28.jpeg"/><Relationship Id="rId5" Type="http://schemas.openxmlformats.org/officeDocument/2006/relationships/image" Target="../media/image32.PNG"/><Relationship Id="rId4" Type="http://schemas.openxmlformats.org/officeDocument/2006/relationships/image" Target="../media/image29.WMF"/></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28.jpeg"/><Relationship Id="rId5" Type="http://schemas.openxmlformats.org/officeDocument/2006/relationships/image" Target="../media/image34.png"/><Relationship Id="rId4" Type="http://schemas.openxmlformats.org/officeDocument/2006/relationships/image" Target="../media/image33.WMF"/></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jpeg"/><Relationship Id="rId3" Type="http://schemas.openxmlformats.org/officeDocument/2006/relationships/image" Target="../media/image11.jpeg"/><Relationship Id="rId7" Type="http://schemas.microsoft.com/office/2007/relationships/hdphoto" Target="../media/hdphoto1.wdp"/><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14.png"/><Relationship Id="rId11" Type="http://schemas.openxmlformats.org/officeDocument/2006/relationships/image" Target="../media/image17.jpe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2.jpeg"/><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7.png"/><Relationship Id="rId7" Type="http://schemas.microsoft.com/office/2007/relationships/hdphoto" Target="../media/hdphoto6.wdp"/><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image" Target="../media/image54.png"/><Relationship Id="rId5" Type="http://schemas.microsoft.com/office/2007/relationships/hdphoto" Target="../media/hdphoto5.wdp"/><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7.png"/><Relationship Id="rId7"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24.xml"/><Relationship Id="rId6" Type="http://schemas.microsoft.com/office/2007/relationships/hdphoto" Target="../media/hdphoto5.wdp"/><Relationship Id="rId5" Type="http://schemas.openxmlformats.org/officeDocument/2006/relationships/image" Target="../media/image53.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slide" Target="slide41.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slide" Target="slide35.xml"/><Relationship Id="rId4" Type="http://schemas.openxmlformats.org/officeDocument/2006/relationships/hyperlink" Target="https://channel9.msdn.com/Events/Ignite/2015/BRK2119" TargetMode="Externa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8" Type="http://schemas.openxmlformats.org/officeDocument/2006/relationships/hyperlink" Target="http://www.digitalworkplacegroup.com/resources/download-reports/successful-social-intranets/" TargetMode="External"/><Relationship Id="rId3" Type="http://schemas.openxmlformats.org/officeDocument/2006/relationships/hyperlink" Target="http://www.zdnet.com/article/the-growing-evidence-for-social-business-maturity/" TargetMode="External"/><Relationship Id="rId7" Type="http://schemas.openxmlformats.org/officeDocument/2006/relationships/hyperlink" Target="https://about.yammer.com/success/wp-content/uploads/sites/13/Yammer-for-Executives-Pitch-Deck2.pptx" TargetMode="External"/><Relationship Id="rId2" Type="http://schemas.openxmlformats.org/officeDocument/2006/relationships/hyperlink" Target="https://channel9.msdn.com/Events/Ignite/2015/BRK2119" TargetMode="External"/><Relationship Id="rId1" Type="http://schemas.openxmlformats.org/officeDocument/2006/relationships/slideLayout" Target="../slideLayouts/slideLayout11.xml"/><Relationship Id="rId6" Type="http://schemas.openxmlformats.org/officeDocument/2006/relationships/hyperlink" Target="https://www.yammer.com/itpronetwork/#/groups/3944618/files" TargetMode="External"/><Relationship Id="rId11" Type="http://schemas.openxmlformats.org/officeDocument/2006/relationships/hyperlink" Target="http://www.improveit.how/" TargetMode="External"/><Relationship Id="rId5" Type="http://schemas.openxmlformats.org/officeDocument/2006/relationships/hyperlink" Target="http://dupress.com/articles/data-driven-storytelling/" TargetMode="External"/><Relationship Id="rId10" Type="http://schemas.openxmlformats.org/officeDocument/2006/relationships/hyperlink" Target="http://dupress.com/articles/metrics-that-matter/" TargetMode="External"/><Relationship Id="rId4" Type="http://schemas.openxmlformats.org/officeDocument/2006/relationships/hyperlink" Target="http://www.mckinsey.com/insights/organization/building_the_social_enterprise" TargetMode="External"/><Relationship Id="rId9" Type="http://schemas.openxmlformats.org/officeDocument/2006/relationships/hyperlink" Target="http://sloanreview.mit.edu/projects/moving-beyond-marketing/"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tiff"/><Relationship Id="rId18" Type="http://schemas.openxmlformats.org/officeDocument/2006/relationships/image" Target="../media/image74.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tiff"/><Relationship Id="rId17" Type="http://schemas.openxmlformats.org/officeDocument/2006/relationships/image" Target="../media/image73.png"/><Relationship Id="rId2" Type="http://schemas.openxmlformats.org/officeDocument/2006/relationships/notesSlide" Target="../notesSlides/notesSlide39.xml"/><Relationship Id="rId16" Type="http://schemas.openxmlformats.org/officeDocument/2006/relationships/image" Target="../media/image72.jpeg"/><Relationship Id="rId1" Type="http://schemas.openxmlformats.org/officeDocument/2006/relationships/slideLayout" Target="../slideLayouts/slideLayout11.xml"/><Relationship Id="rId6" Type="http://schemas.openxmlformats.org/officeDocument/2006/relationships/image" Target="../media/image62.png"/><Relationship Id="rId11" Type="http://schemas.openxmlformats.org/officeDocument/2006/relationships/image" Target="../media/image67.tiff"/><Relationship Id="rId5" Type="http://schemas.openxmlformats.org/officeDocument/2006/relationships/image" Target="../media/image61.png"/><Relationship Id="rId15" Type="http://schemas.openxmlformats.org/officeDocument/2006/relationships/image" Target="../media/image71.tiff"/><Relationship Id="rId10" Type="http://schemas.openxmlformats.org/officeDocument/2006/relationships/image" Target="../media/image66.jpeg"/><Relationship Id="rId19" Type="http://schemas.openxmlformats.org/officeDocument/2006/relationships/image" Target="../media/image75.gif"/><Relationship Id="rId4" Type="http://schemas.openxmlformats.org/officeDocument/2006/relationships/image" Target="../media/image60.jpeg"/><Relationship Id="rId9" Type="http://schemas.openxmlformats.org/officeDocument/2006/relationships/image" Target="../media/image65.png"/><Relationship Id="rId14" Type="http://schemas.openxmlformats.org/officeDocument/2006/relationships/image" Target="../media/image70.tiff"/></Relationships>
</file>

<file path=ppt/slides/_rels/slide46.xml.rels><?xml version="1.0" encoding="UTF-8" standalone="yes"?>
<Relationships xmlns="http://schemas.openxmlformats.org/package/2006/relationships"><Relationship Id="rId3" Type="http://schemas.openxmlformats.org/officeDocument/2006/relationships/hyperlink" Target="http://app.spsdc.org/" TargetMode="External"/><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76.tiff"/></Relationships>
</file>

<file path=ppt/slides/_rels/slide47.xml.rels><?xml version="1.0" encoding="UTF-8" standalone="yes"?>
<Relationships xmlns="http://schemas.openxmlformats.org/package/2006/relationships"><Relationship Id="rId3" Type="http://schemas.openxmlformats.org/officeDocument/2006/relationships/hyperlink" Target="http://lanyrd.com/2015/spsdc/" TargetMode="External"/><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77.tiff"/></Relationships>
</file>

<file path=ppt/slides/_rels/slide4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2.xml"/><Relationship Id="rId1" Type="http://schemas.openxmlformats.org/officeDocument/2006/relationships/slideLayout" Target="../slideLayouts/slideLayout24.xml"/><Relationship Id="rId6" Type="http://schemas.openxmlformats.org/officeDocument/2006/relationships/image" Target="../media/image61.png"/><Relationship Id="rId5" Type="http://schemas.openxmlformats.org/officeDocument/2006/relationships/image" Target="../media/image80.jpeg"/><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23.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13923" y="6057554"/>
            <a:ext cx="2179611" cy="758504"/>
          </a:xfrm>
          <a:prstGeom prst="rect">
            <a:avLst/>
          </a:prstGeom>
        </p:spPr>
      </p:pic>
      <p:sp>
        <p:nvSpPr>
          <p:cNvPr id="6" name="Title 1"/>
          <p:cNvSpPr txBox="1">
            <a:spLocks/>
          </p:cNvSpPr>
          <p:nvPr/>
        </p:nvSpPr>
        <p:spPr>
          <a:xfrm>
            <a:off x="366141" y="1211287"/>
            <a:ext cx="12070334" cy="2743170"/>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6000" dirty="0" smtClean="0"/>
              <a:t>It’s all About that Case – the business case, that is!</a:t>
            </a:r>
          </a:p>
          <a:p>
            <a:r>
              <a:rPr lang="en-US" sz="3600" dirty="0" smtClean="0"/>
              <a:t>Demonstrating clear, measurable value from your enterprise social initiative</a:t>
            </a:r>
            <a:endParaRPr lang="en-US" sz="3600" dirty="0"/>
          </a:p>
        </p:txBody>
      </p:sp>
      <p:cxnSp>
        <p:nvCxnSpPr>
          <p:cNvPr id="8" name="Straight Connector 7"/>
          <p:cNvCxnSpPr/>
          <p:nvPr/>
        </p:nvCxnSpPr>
        <p:spPr>
          <a:xfrm>
            <a:off x="366141" y="4503091"/>
            <a:ext cx="11521314"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66141" y="5326042"/>
            <a:ext cx="11521314"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6141" y="4572935"/>
            <a:ext cx="2644106" cy="683264"/>
          </a:xfrm>
          <a:prstGeom prst="rect">
            <a:avLst/>
          </a:prstGeom>
          <a:noFill/>
        </p:spPr>
        <p:txBody>
          <a:bodyPr wrap="square" lIns="182880" tIns="146304" rIns="182880" bIns="146304" rtlCol="0">
            <a:spAutoFit/>
          </a:bodyPr>
          <a:lstStyle/>
          <a:p>
            <a:pPr>
              <a:lnSpc>
                <a:spcPct val="90000"/>
              </a:lnSpc>
              <a:spcAft>
                <a:spcPts val="600"/>
              </a:spcAft>
            </a:pPr>
            <a:r>
              <a:rPr lang="en-US" sz="2800" dirty="0" smtClean="0">
                <a:gradFill>
                  <a:gsLst>
                    <a:gs pos="2917">
                      <a:schemeClr val="tx1"/>
                    </a:gs>
                    <a:gs pos="30000">
                      <a:schemeClr val="tx1"/>
                    </a:gs>
                  </a:gsLst>
                  <a:lin ang="5400000" scaled="0"/>
                </a:gradFill>
              </a:rPr>
              <a:t>Susan Hanley</a:t>
            </a:r>
          </a:p>
        </p:txBody>
      </p:sp>
      <p:sp>
        <p:nvSpPr>
          <p:cNvPr id="11" name="TextBox 10"/>
          <p:cNvSpPr txBox="1"/>
          <p:nvPr/>
        </p:nvSpPr>
        <p:spPr>
          <a:xfrm>
            <a:off x="366141" y="5499143"/>
            <a:ext cx="4206194"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SharePoint Saturday DC</a:t>
            </a:r>
          </a:p>
          <a:p>
            <a:pPr>
              <a:lnSpc>
                <a:spcPct val="90000"/>
              </a:lnSpc>
              <a:spcAft>
                <a:spcPts val="600"/>
              </a:spcAft>
            </a:pPr>
            <a:r>
              <a:rPr lang="en-US" sz="2400" dirty="0" smtClean="0">
                <a:gradFill>
                  <a:gsLst>
                    <a:gs pos="2917">
                      <a:schemeClr val="tx1"/>
                    </a:gs>
                    <a:gs pos="30000">
                      <a:schemeClr val="tx1"/>
                    </a:gs>
                  </a:gsLst>
                  <a:lin ang="5400000" scaled="0"/>
                </a:gradFill>
              </a:rPr>
              <a:t>June 13, 2015</a:t>
            </a:r>
          </a:p>
          <a:p>
            <a:pPr>
              <a:lnSpc>
                <a:spcPct val="90000"/>
              </a:lnSpc>
              <a:spcAft>
                <a:spcPts val="600"/>
              </a:spcAft>
            </a:pPr>
            <a:r>
              <a:rPr lang="en-US" sz="2400" dirty="0" smtClean="0">
                <a:gradFill>
                  <a:gsLst>
                    <a:gs pos="2917">
                      <a:schemeClr val="tx1"/>
                    </a:gs>
                    <a:gs pos="30000">
                      <a:schemeClr val="tx1"/>
                    </a:gs>
                  </a:gsLst>
                  <a:lin ang="5400000" scaled="0"/>
                </a:gradFill>
              </a:rPr>
              <a:t>www.susanhanley.com</a:t>
            </a:r>
          </a:p>
        </p:txBody>
      </p:sp>
    </p:spTree>
    <p:extLst>
      <p:ext uri="{BB962C8B-B14F-4D97-AF65-F5344CB8AC3E}">
        <p14:creationId xmlns:p14="http://schemas.microsoft.com/office/powerpoint/2010/main" val="224194922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6141" y="1851360"/>
            <a:ext cx="11887200" cy="3564053"/>
          </a:xfrm>
        </p:spPr>
        <p:txBody>
          <a:bodyPr/>
          <a:lstStyle/>
          <a:p>
            <a:r>
              <a:rPr lang="en-US" dirty="0" smtClean="0"/>
              <a:t>Organizational Goals</a:t>
            </a:r>
          </a:p>
          <a:p>
            <a:pPr lvl="1"/>
            <a:r>
              <a:rPr lang="en-US" sz="3600" b="1" dirty="0" smtClean="0">
                <a:solidFill>
                  <a:srgbClr val="000000"/>
                </a:solidFill>
                <a:latin typeface="+mj-lt"/>
              </a:rPr>
              <a:t>Minimize cost and risk of reinventing the wheel</a:t>
            </a:r>
            <a:r>
              <a:rPr lang="en-US" sz="3600" dirty="0" smtClean="0">
                <a:solidFill>
                  <a:srgbClr val="000000"/>
                </a:solidFill>
                <a:latin typeface="+mj-lt"/>
              </a:rPr>
              <a:t> in a global organization</a:t>
            </a:r>
          </a:p>
          <a:p>
            <a:pPr lvl="1"/>
            <a:r>
              <a:rPr lang="en-US" sz="3600" b="1" dirty="0" smtClean="0">
                <a:solidFill>
                  <a:srgbClr val="000000"/>
                </a:solidFill>
                <a:latin typeface="+mj-lt"/>
              </a:rPr>
              <a:t>Build inventory of best practices </a:t>
            </a:r>
            <a:r>
              <a:rPr lang="en-US" sz="3600" dirty="0" smtClean="0">
                <a:solidFill>
                  <a:srgbClr val="000000"/>
                </a:solidFill>
                <a:latin typeface="+mj-lt"/>
              </a:rPr>
              <a:t>and expertise on core topics</a:t>
            </a:r>
          </a:p>
          <a:p>
            <a:pPr lvl="1"/>
            <a:r>
              <a:rPr lang="en-US" sz="3600" b="1" dirty="0" smtClean="0">
                <a:solidFill>
                  <a:srgbClr val="000000"/>
                </a:solidFill>
                <a:latin typeface="+mj-lt"/>
              </a:rPr>
              <a:t>Leverage expertise </a:t>
            </a:r>
            <a:r>
              <a:rPr lang="en-US" sz="3600" dirty="0" smtClean="0">
                <a:solidFill>
                  <a:srgbClr val="000000"/>
                </a:solidFill>
                <a:latin typeface="+mj-lt"/>
              </a:rPr>
              <a:t>across the globe</a:t>
            </a:r>
            <a:endParaRPr lang="en-US" sz="3600" dirty="0">
              <a:solidFill>
                <a:srgbClr val="000000"/>
              </a:solidFill>
              <a:latin typeface="+mj-lt"/>
            </a:endParaRPr>
          </a:p>
        </p:txBody>
      </p:sp>
      <p:sp>
        <p:nvSpPr>
          <p:cNvPr id="2" name="Title 1"/>
          <p:cNvSpPr>
            <a:spLocks noGrp="1"/>
          </p:cNvSpPr>
          <p:nvPr>
            <p:ph type="title"/>
          </p:nvPr>
        </p:nvSpPr>
        <p:spPr/>
        <p:txBody>
          <a:bodyPr/>
          <a:lstStyle/>
          <a:p>
            <a:r>
              <a:rPr lang="en-US" sz="4400" dirty="0" smtClean="0"/>
              <a:t>Case Study: Changing the culture – in the context of measurable critical decisions</a:t>
            </a:r>
            <a:endParaRPr lang="en-US" sz="4400" dirty="0"/>
          </a:p>
        </p:txBody>
      </p:sp>
      <p:pic>
        <p:nvPicPr>
          <p:cNvPr id="8" name="Picture 2" descr="http://www.teknoscienze.com/Contents/Articoli/Images/2013/AF1_2013/Pioneer_intervieew/logo_pione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285" y="1028409"/>
            <a:ext cx="2548403" cy="1218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22605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11</a:t>
            </a:fld>
            <a:endParaRPr kumimoji="0" lang="en-US" dirty="0"/>
          </a:p>
        </p:txBody>
      </p:sp>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183" y="313881"/>
            <a:ext cx="11848611" cy="6494124"/>
          </a:xfrm>
          <a:prstGeom prst="rect">
            <a:avLst/>
          </a:prstGeom>
          <a:solidFill>
            <a:schemeClr val="bg1"/>
          </a:solidFill>
        </p:spPr>
      </p:pic>
      <p:pic>
        <p:nvPicPr>
          <p:cNvPr id="4" name="Picture 2" descr="http://www.teknoscienze.com/Contents/Articoli/Images/2013/AF1_2013/Pioneer_intervieew/logo_pioneer.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970583" y="64118"/>
            <a:ext cx="1378745" cy="6590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62256" y="2875527"/>
            <a:ext cx="484021" cy="929339"/>
          </a:xfrm>
          <a:prstGeom prst="rect">
            <a:avLst/>
          </a:prstGeom>
        </p:spPr>
      </p:pic>
      <p:grpSp>
        <p:nvGrpSpPr>
          <p:cNvPr id="8" name="Group 7"/>
          <p:cNvGrpSpPr/>
          <p:nvPr/>
        </p:nvGrpSpPr>
        <p:grpSpPr>
          <a:xfrm>
            <a:off x="8472028" y="1928887"/>
            <a:ext cx="3341829" cy="2267827"/>
            <a:chOff x="8305800" y="1891238"/>
            <a:chExt cx="3276600" cy="2223562"/>
          </a:xfrm>
        </p:grpSpPr>
        <p:sp>
          <p:nvSpPr>
            <p:cNvPr id="6" name="Line Callout 1 5"/>
            <p:cNvSpPr/>
            <p:nvPr/>
          </p:nvSpPr>
          <p:spPr>
            <a:xfrm>
              <a:off x="8305800" y="1891238"/>
              <a:ext cx="3276600" cy="2223562"/>
            </a:xfrm>
            <a:prstGeom prst="borderCallout1">
              <a:avLst>
                <a:gd name="adj1" fmla="val 18750"/>
                <a:gd name="adj2" fmla="val -8333"/>
                <a:gd name="adj3" fmla="val 49995"/>
                <a:gd name="adj4" fmla="val -406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A relatively new production plant manager in Egypt had some questions about the best ways to handle green corn during a delicate stage of the process. </a:t>
              </a:r>
            </a:p>
          </p:txBody>
        </p:sp>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296961">
              <a:off x="11216610" y="3587340"/>
              <a:ext cx="289718" cy="468312"/>
            </a:xfrm>
            <a:prstGeom prst="rect">
              <a:avLst/>
            </a:prstGeom>
          </p:spPr>
        </p:pic>
      </p:grpSp>
      <p:grpSp>
        <p:nvGrpSpPr>
          <p:cNvPr id="14" name="Group 13"/>
          <p:cNvGrpSpPr/>
          <p:nvPr/>
        </p:nvGrpSpPr>
        <p:grpSpPr>
          <a:xfrm flipH="1">
            <a:off x="1936342" y="4395475"/>
            <a:ext cx="4455148" cy="2267827"/>
            <a:chOff x="6812163" y="4309681"/>
            <a:chExt cx="4351438" cy="2223562"/>
          </a:xfrm>
        </p:grpSpPr>
        <p:sp>
          <p:nvSpPr>
            <p:cNvPr id="10" name="Line Callout 1 9"/>
            <p:cNvSpPr/>
            <p:nvPr/>
          </p:nvSpPr>
          <p:spPr>
            <a:xfrm>
              <a:off x="7467997" y="4309681"/>
              <a:ext cx="3695604" cy="2223562"/>
            </a:xfrm>
            <a:prstGeom prst="borderCallout1">
              <a:avLst>
                <a:gd name="adj1" fmla="val 18750"/>
                <a:gd name="adj2" fmla="val -8333"/>
                <a:gd name="adj3" fmla="val -26083"/>
                <a:gd name="adj4" fmla="val -197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Late in his day, he posted a query in the Production Technologies community because he wasn’t sure to whom he should send an email (and his boss was out of the office).</a:t>
              </a:r>
            </a:p>
          </p:txBody>
        </p:sp>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812163" y="4518035"/>
              <a:ext cx="939035" cy="903427"/>
            </a:xfrm>
            <a:prstGeom prst="rect">
              <a:avLst/>
            </a:prstGeom>
          </p:spPr>
        </p:pic>
      </p:grpSp>
    </p:spTree>
    <p:extLst>
      <p:ext uri="{BB962C8B-B14F-4D97-AF65-F5344CB8AC3E}">
        <p14:creationId xmlns:p14="http://schemas.microsoft.com/office/powerpoint/2010/main" val="25243996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12</a:t>
            </a:fld>
            <a:endParaRPr kumimoji="0" lang="en-US" dirty="0"/>
          </a:p>
        </p:txBody>
      </p:sp>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183" y="313881"/>
            <a:ext cx="11848611" cy="6494124"/>
          </a:xfrm>
          <a:prstGeom prst="rect">
            <a:avLst/>
          </a:prstGeom>
          <a:solidFill>
            <a:schemeClr val="bg1"/>
          </a:solidFill>
        </p:spPr>
      </p:pic>
      <p:grpSp>
        <p:nvGrpSpPr>
          <p:cNvPr id="27" name="Group 26"/>
          <p:cNvGrpSpPr/>
          <p:nvPr/>
        </p:nvGrpSpPr>
        <p:grpSpPr>
          <a:xfrm>
            <a:off x="2488669" y="2092742"/>
            <a:ext cx="7422830" cy="3953211"/>
            <a:chOff x="2578471" y="1870163"/>
            <a:chExt cx="7277945" cy="3876049"/>
          </a:xfrm>
        </p:grpSpPr>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8471" y="2908323"/>
              <a:ext cx="373440" cy="717019"/>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9475415" y="3565786"/>
              <a:ext cx="381001" cy="717019"/>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82250" y="2102380"/>
              <a:ext cx="373440" cy="717019"/>
            </a:xfrm>
            <a:prstGeom prst="rect">
              <a:avLst/>
            </a:prstGeom>
          </p:spPr>
        </p:pic>
        <p:grpSp>
          <p:nvGrpSpPr>
            <p:cNvPr id="24" name="Group 23"/>
            <p:cNvGrpSpPr/>
            <p:nvPr/>
          </p:nvGrpSpPr>
          <p:grpSpPr>
            <a:xfrm>
              <a:off x="3099450" y="2638737"/>
              <a:ext cx="6234324" cy="1975288"/>
              <a:chOff x="3099450" y="2638737"/>
              <a:chExt cx="6234324" cy="1975288"/>
            </a:xfrm>
          </p:grpSpPr>
          <p:sp>
            <p:nvSpPr>
              <p:cNvPr id="6" name="Line Callout 1 5"/>
              <p:cNvSpPr/>
              <p:nvPr/>
            </p:nvSpPr>
            <p:spPr>
              <a:xfrm>
                <a:off x="3099450" y="3234567"/>
                <a:ext cx="3276600" cy="1379458"/>
              </a:xfrm>
              <a:prstGeom prst="borderCallout1">
                <a:avLst>
                  <a:gd name="adj1" fmla="val 43723"/>
                  <a:gd name="adj2" fmla="val -2054"/>
                  <a:gd name="adj3" fmla="val 10820"/>
                  <a:gd name="adj4" fmla="val -8932"/>
                </a:avLst>
              </a:prstGeom>
              <a:solidFill>
                <a:schemeClr val="bg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Meanwhile, colleagues from around the world saw the post and offered suggestions.</a:t>
                </a:r>
              </a:p>
            </p:txBody>
          </p:sp>
          <p:cxnSp>
            <p:nvCxnSpPr>
              <p:cNvPr id="11" name="Straight Connector 10"/>
              <p:cNvCxnSpPr/>
              <p:nvPr/>
            </p:nvCxnSpPr>
            <p:spPr>
              <a:xfrm>
                <a:off x="3255690" y="2638737"/>
                <a:ext cx="327142" cy="539172"/>
              </a:xfrm>
              <a:prstGeom prst="line">
                <a:avLst/>
              </a:prstGeom>
              <a:ln w="1905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523590" y="3867759"/>
                <a:ext cx="2810184" cy="56537"/>
              </a:xfrm>
              <a:prstGeom prst="line">
                <a:avLst/>
              </a:prstGeom>
              <a:ln w="19050">
                <a:solidFill>
                  <a:srgbClr val="385D8A"/>
                </a:solidFill>
              </a:ln>
            </p:spPr>
            <p:style>
              <a:lnRef idx="1">
                <a:schemeClr val="accent1"/>
              </a:lnRef>
              <a:fillRef idx="0">
                <a:schemeClr val="accent1"/>
              </a:fillRef>
              <a:effectRef idx="0">
                <a:schemeClr val="accent1"/>
              </a:effectRef>
              <a:fontRef idx="minor">
                <a:schemeClr val="tx1"/>
              </a:fontRef>
            </p:style>
          </p:cxnSp>
        </p:grpSp>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9143274" y="3067535"/>
              <a:ext cx="381001" cy="717019"/>
            </a:xfrm>
            <a:prstGeom prst="rect">
              <a:avLst/>
            </a:prstGeom>
          </p:spPr>
        </p:pic>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82832" y="5029193"/>
              <a:ext cx="373440" cy="717019"/>
            </a:xfrm>
            <a:prstGeom prst="rect">
              <a:avLst/>
            </a:prstGeom>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83301" y="1870163"/>
              <a:ext cx="373440" cy="717019"/>
            </a:xfrm>
            <a:prstGeom prst="rect">
              <a:avLst/>
            </a:prstGeom>
          </p:spPr>
        </p:pic>
      </p:grpSp>
      <p:grpSp>
        <p:nvGrpSpPr>
          <p:cNvPr id="26" name="Group 25"/>
          <p:cNvGrpSpPr/>
          <p:nvPr/>
        </p:nvGrpSpPr>
        <p:grpSpPr>
          <a:xfrm>
            <a:off x="3020019" y="177777"/>
            <a:ext cx="5659881" cy="3672140"/>
            <a:chOff x="-1128743" y="-2645769"/>
            <a:chExt cx="5549407" cy="3600464"/>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56716" y="43496"/>
              <a:ext cx="474573" cy="911199"/>
            </a:xfrm>
            <a:prstGeom prst="rect">
              <a:avLst/>
            </a:prstGeom>
          </p:spPr>
        </p:pic>
        <p:grpSp>
          <p:nvGrpSpPr>
            <p:cNvPr id="25" name="Group 24"/>
            <p:cNvGrpSpPr/>
            <p:nvPr/>
          </p:nvGrpSpPr>
          <p:grpSpPr>
            <a:xfrm>
              <a:off x="-1128743" y="-2645769"/>
              <a:ext cx="5549407" cy="2555365"/>
              <a:chOff x="-1488353" y="-2645646"/>
              <a:chExt cx="5549407" cy="2555365"/>
            </a:xfrm>
          </p:grpSpPr>
          <p:sp>
            <p:nvSpPr>
              <p:cNvPr id="10" name="Line Callout 1 9"/>
              <p:cNvSpPr/>
              <p:nvPr/>
            </p:nvSpPr>
            <p:spPr>
              <a:xfrm flipH="1">
                <a:off x="-719844" y="-2507825"/>
                <a:ext cx="4780898" cy="2417544"/>
              </a:xfrm>
              <a:prstGeom prst="borderCallout1">
                <a:avLst>
                  <a:gd name="adj1" fmla="val 104154"/>
                  <a:gd name="adj2" fmla="val 50202"/>
                  <a:gd name="adj3" fmla="val 125074"/>
                  <a:gd name="adj4" fmla="val 403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279781" bIns="0" rtlCol="0" anchor="ctr"/>
              <a:lstStyle/>
              <a:p>
                <a:pPr algn="ctr"/>
                <a:r>
                  <a:rPr lang="en-US" sz="2040" dirty="0">
                    <a:solidFill>
                      <a:schemeClr val="tx1"/>
                    </a:solidFill>
                  </a:rPr>
                  <a:t>When the plant manager returned to work the next morning, he found 10 responses.</a:t>
                </a:r>
              </a:p>
              <a:p>
                <a:pPr algn="ctr"/>
                <a:r>
                  <a:rPr lang="en-US" sz="2040" dirty="0">
                    <a:solidFill>
                      <a:schemeClr val="tx1"/>
                    </a:solidFill>
                  </a:rPr>
                  <a:t>Three responses were about two proposed solutions to his problem. The rest were commentary and shared experiences from others. </a:t>
                </a:r>
              </a:p>
              <a:p>
                <a:pPr algn="ctr"/>
                <a:endParaRPr lang="en-US" sz="2040" dirty="0">
                  <a:solidFill>
                    <a:schemeClr val="tx1"/>
                  </a:solidFill>
                </a:endParaRPr>
              </a:p>
            </p:txBody>
          </p:sp>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88353" y="-2645646"/>
                <a:ext cx="1113335" cy="1113335"/>
              </a:xfrm>
              <a:prstGeom prst="rect">
                <a:avLst/>
              </a:prstGeom>
            </p:spPr>
          </p:pic>
        </p:grpSp>
      </p:grpSp>
      <p:sp>
        <p:nvSpPr>
          <p:cNvPr id="28" name="Rectangle 27"/>
          <p:cNvSpPr/>
          <p:nvPr/>
        </p:nvSpPr>
        <p:spPr>
          <a:xfrm>
            <a:off x="4690933" y="5527804"/>
            <a:ext cx="7347474" cy="11354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93260" rIns="186521" bIns="93260" rtlCol="0" anchor="t" anchorCtr="0"/>
          <a:lstStyle/>
          <a:p>
            <a:r>
              <a:rPr lang="en-US" sz="3200" dirty="0">
                <a:latin typeface="+mj-lt"/>
              </a:rPr>
              <a:t>Benefit: Solutions offset the </a:t>
            </a:r>
            <a:r>
              <a:rPr lang="en-US" sz="3200" b="1" dirty="0">
                <a:latin typeface="+mj-lt"/>
              </a:rPr>
              <a:t>risk of losing $120,000 </a:t>
            </a:r>
            <a:r>
              <a:rPr lang="en-US" sz="3200" dirty="0">
                <a:latin typeface="+mj-lt"/>
              </a:rPr>
              <a:t>of pre-commercial seed value.</a:t>
            </a:r>
          </a:p>
          <a:p>
            <a:endParaRPr lang="en-US" sz="3200" dirty="0">
              <a:latin typeface="+mj-lt"/>
            </a:endParaRPr>
          </a:p>
        </p:txBody>
      </p:sp>
      <p:cxnSp>
        <p:nvCxnSpPr>
          <p:cNvPr id="29" name="Straight Connector 28"/>
          <p:cNvCxnSpPr/>
          <p:nvPr/>
        </p:nvCxnSpPr>
        <p:spPr>
          <a:xfrm flipV="1">
            <a:off x="3893898" y="4949013"/>
            <a:ext cx="381416" cy="547034"/>
          </a:xfrm>
          <a:prstGeom prst="line">
            <a:avLst/>
          </a:prstGeom>
          <a:ln w="19050">
            <a:solidFill>
              <a:srgbClr val="385D8A"/>
            </a:solidFill>
          </a:ln>
        </p:spPr>
        <p:style>
          <a:lnRef idx="1">
            <a:schemeClr val="accent1"/>
          </a:lnRef>
          <a:fillRef idx="0">
            <a:schemeClr val="accent1"/>
          </a:fillRef>
          <a:effectRef idx="0">
            <a:schemeClr val="accent1"/>
          </a:effectRef>
          <a:fontRef idx="minor">
            <a:schemeClr val="tx1"/>
          </a:fontRef>
        </p:style>
      </p:cxnSp>
      <p:pic>
        <p:nvPicPr>
          <p:cNvPr id="30" name="Picture 2" descr="http://www.teknoscienze.com/Contents/Articoli/Images/2013/AF1_2013/Pioneer_intervieew/logo_pioneer.jpg"/>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970583" y="64118"/>
            <a:ext cx="1378745" cy="659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2994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13</a:t>
            </a:fld>
            <a:endParaRPr kumimoji="0" lang="en-US" dirty="0"/>
          </a:p>
        </p:txBody>
      </p:sp>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183" y="313881"/>
            <a:ext cx="11848611" cy="6494124"/>
          </a:xfrm>
          <a:prstGeom prst="rect">
            <a:avLst/>
          </a:prstGeom>
          <a:solidFill>
            <a:schemeClr val="bg1"/>
          </a:solidFill>
        </p:spPr>
      </p:pic>
      <p:grpSp>
        <p:nvGrpSpPr>
          <p:cNvPr id="14" name="Group 13"/>
          <p:cNvGrpSpPr/>
          <p:nvPr/>
        </p:nvGrpSpPr>
        <p:grpSpPr>
          <a:xfrm>
            <a:off x="2060379" y="2163460"/>
            <a:ext cx="4590324" cy="4699412"/>
            <a:chOff x="2019299" y="2121232"/>
            <a:chExt cx="4500726" cy="4607685"/>
          </a:xfrm>
        </p:grpSpPr>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2019299" y="2121232"/>
              <a:ext cx="1295401" cy="839076"/>
            </a:xfrm>
            <a:prstGeom prst="rect">
              <a:avLst/>
            </a:prstGeom>
          </p:spPr>
        </p:pic>
        <p:grpSp>
          <p:nvGrpSpPr>
            <p:cNvPr id="9" name="Group 8"/>
            <p:cNvGrpSpPr/>
            <p:nvPr/>
          </p:nvGrpSpPr>
          <p:grpSpPr>
            <a:xfrm>
              <a:off x="2549200" y="3412534"/>
              <a:ext cx="3970825" cy="3316383"/>
              <a:chOff x="2727759" y="3062403"/>
              <a:chExt cx="3970825" cy="3316383"/>
            </a:xfrm>
          </p:grpSpPr>
          <p:sp>
            <p:nvSpPr>
              <p:cNvPr id="6" name="Line Callout 1 5"/>
              <p:cNvSpPr/>
              <p:nvPr/>
            </p:nvSpPr>
            <p:spPr>
              <a:xfrm>
                <a:off x="2727759" y="3062403"/>
                <a:ext cx="3709050" cy="2185218"/>
              </a:xfrm>
              <a:prstGeom prst="borderCallout1">
                <a:avLst>
                  <a:gd name="adj1" fmla="val 17208"/>
                  <a:gd name="adj2" fmla="val -3798"/>
                  <a:gd name="adj3" fmla="val -20666"/>
                  <a:gd name="adj4" fmla="val -9630"/>
                </a:avLst>
              </a:prstGeom>
              <a:solidFill>
                <a:schemeClr val="bg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“Thanks for posting your question.  Now we have more searchable data in the system on green corn processing.  I’d love to see this happen more often in the future.”</a:t>
                </a: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2243" y="4782445"/>
                <a:ext cx="1596341" cy="1596341"/>
              </a:xfrm>
              <a:prstGeom prst="rect">
                <a:avLst/>
              </a:prstGeom>
            </p:spPr>
          </p:pic>
        </p:grpSp>
      </p:grpSp>
      <p:sp>
        <p:nvSpPr>
          <p:cNvPr id="13" name="Rectangle 12"/>
          <p:cNvSpPr/>
          <p:nvPr/>
        </p:nvSpPr>
        <p:spPr>
          <a:xfrm>
            <a:off x="6917690" y="2486942"/>
            <a:ext cx="5051601" cy="41762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93260" bIns="93260" rtlCol="0" anchor="t" anchorCtr="0"/>
          <a:lstStyle/>
          <a:p>
            <a:pPr marL="291436" indent="-291436">
              <a:buFont typeface="Arial" panose="020B0604020202020204" pitchFamily="34" charset="0"/>
              <a:buChar char="•"/>
            </a:pPr>
            <a:r>
              <a:rPr lang="en-US" sz="2856" dirty="0">
                <a:latin typeface="+mj-lt"/>
              </a:rPr>
              <a:t>Senior manager’s email made it not only </a:t>
            </a:r>
            <a:r>
              <a:rPr lang="en-US" sz="2856" b="1" dirty="0">
                <a:latin typeface="+mj-lt"/>
              </a:rPr>
              <a:t>safe to ask </a:t>
            </a:r>
            <a:r>
              <a:rPr lang="en-US" sz="2856" dirty="0">
                <a:latin typeface="+mj-lt"/>
              </a:rPr>
              <a:t>questions – but </a:t>
            </a:r>
            <a:r>
              <a:rPr lang="en-US" sz="2856" b="1" dirty="0">
                <a:latin typeface="+mj-lt"/>
              </a:rPr>
              <a:t>admirable</a:t>
            </a:r>
            <a:r>
              <a:rPr lang="en-US" sz="2856" dirty="0">
                <a:latin typeface="+mj-lt"/>
              </a:rPr>
              <a:t>.</a:t>
            </a:r>
          </a:p>
          <a:p>
            <a:pPr marL="291436" indent="-291436">
              <a:buFont typeface="Arial" panose="020B0604020202020204" pitchFamily="34" charset="0"/>
              <a:buChar char="•"/>
            </a:pPr>
            <a:r>
              <a:rPr lang="en-US" sz="2856" dirty="0">
                <a:latin typeface="+mj-lt"/>
              </a:rPr>
              <a:t>Community became one of the busiest in the company.</a:t>
            </a:r>
          </a:p>
          <a:p>
            <a:pPr marL="291436" indent="-291436">
              <a:buFont typeface="Arial" panose="020B0604020202020204" pitchFamily="34" charset="0"/>
              <a:buChar char="•"/>
            </a:pPr>
            <a:r>
              <a:rPr lang="en-US" sz="2856" dirty="0">
                <a:latin typeface="+mj-lt"/>
              </a:rPr>
              <a:t>Other communities </a:t>
            </a:r>
            <a:r>
              <a:rPr lang="en-US" sz="2856" dirty="0" smtClean="0">
                <a:latin typeface="+mj-lt"/>
              </a:rPr>
              <a:t>follow </a:t>
            </a:r>
            <a:r>
              <a:rPr lang="en-US" sz="2856" dirty="0">
                <a:latin typeface="+mj-lt"/>
              </a:rPr>
              <a:t>the lead – taking a cue from what worked and what was </a:t>
            </a:r>
            <a:r>
              <a:rPr lang="en-US" sz="2856" dirty="0" smtClean="0">
                <a:latin typeface="+mj-lt"/>
              </a:rPr>
              <a:t>recognized and valued.</a:t>
            </a:r>
            <a:endParaRPr lang="en-US" sz="2856" dirty="0">
              <a:latin typeface="+mj-lt"/>
            </a:endParaRPr>
          </a:p>
          <a:p>
            <a:pPr marL="291436" indent="-291436">
              <a:buFont typeface="Arial" panose="020B0604020202020204" pitchFamily="34" charset="0"/>
              <a:buChar char="•"/>
            </a:pPr>
            <a:endParaRPr lang="en-US" sz="2856" dirty="0">
              <a:latin typeface="+mj-lt"/>
            </a:endParaRPr>
          </a:p>
        </p:txBody>
      </p:sp>
      <p:pic>
        <p:nvPicPr>
          <p:cNvPr id="11" name="Picture 2" descr="http://www.teknoscienze.com/Contents/Articoli/Images/2013/AF1_2013/Pioneer_intervieew/logo_pioneer.jpg"/>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970583" y="64118"/>
            <a:ext cx="1378745" cy="659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130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Case Studies: Changing the culture by example</a:t>
            </a:r>
            <a:endParaRPr lang="en-US" sz="4800" dirty="0"/>
          </a:p>
        </p:txBody>
      </p:sp>
      <p:graphicFrame>
        <p:nvGraphicFramePr>
          <p:cNvPr id="6" name="Table 5"/>
          <p:cNvGraphicFramePr>
            <a:graphicFrameLocks noGrp="1"/>
          </p:cNvGraphicFramePr>
          <p:nvPr>
            <p:extLst>
              <p:ext uri="{D42A27DB-BD31-4B8C-83A1-F6EECF244321}">
                <p14:modId xmlns:p14="http://schemas.microsoft.com/office/powerpoint/2010/main" val="1798408511"/>
              </p:ext>
            </p:extLst>
          </p:nvPr>
        </p:nvGraphicFramePr>
        <p:xfrm>
          <a:off x="496855" y="1485604"/>
          <a:ext cx="11338436" cy="4114800"/>
        </p:xfrm>
        <a:graphic>
          <a:graphicData uri="http://schemas.openxmlformats.org/drawingml/2006/table">
            <a:tbl>
              <a:tblPr bandRow="1">
                <a:tableStyleId>{7E9639D4-E3E2-4D34-9284-5A2195B3D0D7}</a:tableStyleId>
              </a:tblPr>
              <a:tblGrid>
                <a:gridCol w="3839254"/>
                <a:gridCol w="7499182"/>
              </a:tblGrid>
              <a:tr h="692450">
                <a:tc>
                  <a:txBody>
                    <a:bodyPr/>
                    <a:lstStyle/>
                    <a:p>
                      <a:endParaRPr lang="en-US" dirty="0"/>
                    </a:p>
                  </a:txBody>
                  <a:tcPr>
                    <a:lnL w="12700" cap="flat" cmpd="sng" algn="ctr">
                      <a:noFill/>
                      <a:prstDash val="solid"/>
                      <a:round/>
                      <a:headEnd type="none" w="med" len="med"/>
                      <a:tailEnd type="none" w="med" len="med"/>
                    </a:lnL>
                  </a:tcPr>
                </a:tc>
                <a:tc>
                  <a:txBody>
                    <a:bodyPr/>
                    <a:lstStyle/>
                    <a:p>
                      <a:pPr marL="285750" indent="-285750">
                        <a:buFont typeface="Arial" panose="020B0604020202020204" pitchFamily="34" charset="0"/>
                        <a:buChar char="•"/>
                      </a:pPr>
                      <a:r>
                        <a:rPr lang="en-US" dirty="0" smtClean="0"/>
                        <a:t>Community management</a:t>
                      </a:r>
                      <a:r>
                        <a:rPr lang="en-US" baseline="0" dirty="0" smtClean="0"/>
                        <a:t> has become a formal career path with a 10 week certification process</a:t>
                      </a:r>
                    </a:p>
                    <a:p>
                      <a:pPr marL="285750" indent="-285750">
                        <a:buFont typeface="Arial" panose="020B0604020202020204" pitchFamily="34" charset="0"/>
                        <a:buChar char="•"/>
                      </a:pPr>
                      <a:r>
                        <a:rPr lang="en-US" baseline="0" dirty="0" smtClean="0"/>
                        <a:t>Improvements such as </a:t>
                      </a:r>
                      <a:r>
                        <a:rPr lang="en-US" b="1" baseline="0" dirty="0" smtClean="0"/>
                        <a:t>shrinking some processes from 4 weeks to 6 days</a:t>
                      </a:r>
                      <a:r>
                        <a:rPr lang="en-US" baseline="30000" dirty="0" smtClean="0"/>
                        <a:t>1</a:t>
                      </a:r>
                    </a:p>
                    <a:p>
                      <a:pPr marL="0" indent="0">
                        <a:buFont typeface="Arial" panose="020B0604020202020204" pitchFamily="34" charset="0"/>
                        <a:buNone/>
                      </a:pPr>
                      <a:endParaRPr lang="en-US" baseline="30000" dirty="0"/>
                    </a:p>
                  </a:txBody>
                  <a:tcPr>
                    <a:lnR w="12700" cap="flat" cmpd="sng" algn="ctr">
                      <a:noFill/>
                      <a:prstDash val="solid"/>
                      <a:round/>
                      <a:headEnd type="none" w="med" len="med"/>
                      <a:tailEnd type="none" w="med" len="med"/>
                    </a:lnR>
                  </a:tcPr>
                </a:tc>
              </a:tr>
              <a:tr h="561663">
                <a:tc>
                  <a:txBody>
                    <a:bodyPr/>
                    <a:lstStyle/>
                    <a:p>
                      <a:endParaRPr lang="en-US" dirty="0" smtClean="0"/>
                    </a:p>
                  </a:txBody>
                  <a:tcPr>
                    <a:lnL w="12700" cap="flat" cmpd="sng" algn="ctr">
                      <a:noFill/>
                      <a:prstDash val="solid"/>
                      <a:round/>
                      <a:headEnd type="none" w="med" len="med"/>
                      <a:tailEnd type="none" w="med" len="med"/>
                    </a:lnL>
                  </a:tcPr>
                </a:tc>
                <a:tc>
                  <a:txBody>
                    <a:bodyPr/>
                    <a:lstStyle/>
                    <a:p>
                      <a:pPr marL="285750" indent="-285750">
                        <a:buFont typeface="Arial" panose="020B0604020202020204" pitchFamily="34" charset="0"/>
                        <a:buChar char="•"/>
                      </a:pPr>
                      <a:r>
                        <a:rPr lang="en-US" dirty="0" smtClean="0"/>
                        <a:t>Focus on reducing the confusion of which tools for which type</a:t>
                      </a:r>
                      <a:r>
                        <a:rPr lang="en-US" baseline="0" dirty="0" smtClean="0"/>
                        <a:t> of collaboration</a:t>
                      </a:r>
                    </a:p>
                    <a:p>
                      <a:pPr marL="285750" indent="-285750">
                        <a:buFont typeface="Arial" panose="020B0604020202020204" pitchFamily="34" charset="0"/>
                        <a:buChar char="•"/>
                      </a:pPr>
                      <a:r>
                        <a:rPr lang="en-US" b="1" baseline="0" dirty="0" smtClean="0"/>
                        <a:t>Used training program and reverse executive mentoring to shift corporate mindset</a:t>
                      </a:r>
                    </a:p>
                    <a:p>
                      <a:pPr marL="285750" indent="-285750">
                        <a:buFont typeface="Arial" panose="020B0604020202020204" pitchFamily="34" charset="0"/>
                        <a:buChar char="•"/>
                      </a:pPr>
                      <a:r>
                        <a:rPr lang="en-US" baseline="0" dirty="0" smtClean="0"/>
                        <a:t>50% of employees routinely active after 18 months</a:t>
                      </a:r>
                      <a:r>
                        <a:rPr lang="en-US" baseline="30000" dirty="0" smtClean="0"/>
                        <a:t>1</a:t>
                      </a:r>
                    </a:p>
                    <a:p>
                      <a:pPr marL="0" indent="0">
                        <a:buFont typeface="Arial" panose="020B0604020202020204" pitchFamily="34" charset="0"/>
                        <a:buNone/>
                      </a:pPr>
                      <a:endParaRPr lang="en-US" baseline="30000" dirty="0"/>
                    </a:p>
                  </a:txBody>
                  <a:tcPr>
                    <a:lnR w="12700" cap="flat" cmpd="sng" algn="ctr">
                      <a:noFill/>
                      <a:prstDash val="solid"/>
                      <a:round/>
                      <a:headEnd type="none" w="med" len="med"/>
                      <a:tailEnd type="none" w="med" len="med"/>
                    </a:lnR>
                  </a:tcPr>
                </a:tc>
              </a:tr>
              <a:tr h="561663">
                <a:tc>
                  <a:txBody>
                    <a:bodyPr/>
                    <a:lstStyle/>
                    <a:p>
                      <a:endParaRPr lang="en-US" dirty="0"/>
                    </a:p>
                  </a:txBody>
                  <a:tcPr>
                    <a:lnL w="12700" cap="flat" cmpd="sng" algn="ctr">
                      <a:noFill/>
                      <a:prstDash val="solid"/>
                      <a:round/>
                      <a:headEnd type="none" w="med" len="med"/>
                      <a:tailEnd type="none" w="med" len="med"/>
                    </a:lnL>
                  </a:tcPr>
                </a:tc>
                <a:tc>
                  <a:txBody>
                    <a:bodyPr/>
                    <a:lstStyle/>
                    <a:p>
                      <a:pPr marL="285750" indent="-285750">
                        <a:buFont typeface="Arial" panose="020B0604020202020204" pitchFamily="34" charset="0"/>
                        <a:buChar char="•"/>
                      </a:pPr>
                      <a:r>
                        <a:rPr lang="en-US" dirty="0" smtClean="0"/>
                        <a:t>“Connections Geniuses” to spur</a:t>
                      </a:r>
                      <a:r>
                        <a:rPr lang="en-US" baseline="0" dirty="0" smtClean="0"/>
                        <a:t> adoption of IBM Connections</a:t>
                      </a:r>
                    </a:p>
                    <a:p>
                      <a:pPr marL="285750" indent="-285750">
                        <a:buFont typeface="Arial" panose="020B0604020202020204" pitchFamily="34" charset="0"/>
                        <a:buChar char="•"/>
                      </a:pPr>
                      <a:r>
                        <a:rPr lang="en-US" b="1" baseline="0" dirty="0" smtClean="0"/>
                        <a:t>Evangelized impact on day-to-day work, making the impact more relevant to individual users</a:t>
                      </a:r>
                      <a:r>
                        <a:rPr lang="en-US" b="0" baseline="30000" dirty="0" smtClean="0"/>
                        <a:t>2</a:t>
                      </a:r>
                    </a:p>
                    <a:p>
                      <a:pPr marL="0" indent="0">
                        <a:buFont typeface="Arial" panose="020B0604020202020204" pitchFamily="34" charset="0"/>
                        <a:buNone/>
                      </a:pPr>
                      <a:endParaRPr lang="en-US" baseline="30000" dirty="0"/>
                    </a:p>
                  </a:txBody>
                  <a:tcPr>
                    <a:lnR w="12700" cap="flat" cmpd="sng" algn="ctr">
                      <a:noFill/>
                      <a:prstDash val="solid"/>
                      <a:round/>
                      <a:headEnd type="none" w="med" len="med"/>
                      <a:tailEnd type="none" w="med" len="med"/>
                    </a:lnR>
                  </a:tcPr>
                </a:tc>
              </a:tr>
            </a:tbl>
          </a:graphicData>
        </a:graphic>
      </p:graphicFrame>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7206" y="1674167"/>
            <a:ext cx="2714625" cy="91439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9988" y="3291022"/>
            <a:ext cx="3448245" cy="689649"/>
          </a:xfrm>
          <a:prstGeom prst="rect">
            <a:avLst/>
          </a:prstGeom>
        </p:spPr>
      </p:pic>
      <p:sp>
        <p:nvSpPr>
          <p:cNvPr id="8" name="Rectangle 7"/>
          <p:cNvSpPr/>
          <p:nvPr/>
        </p:nvSpPr>
        <p:spPr>
          <a:xfrm>
            <a:off x="490972" y="6357285"/>
            <a:ext cx="11734567" cy="523220"/>
          </a:xfrm>
          <a:prstGeom prst="rect">
            <a:avLst/>
          </a:prstGeom>
        </p:spPr>
        <p:txBody>
          <a:bodyPr wrap="square">
            <a:spAutoFit/>
          </a:bodyPr>
          <a:lstStyle/>
          <a:p>
            <a:r>
              <a:rPr lang="en-US" sz="1400" baseline="30000" dirty="0" smtClean="0"/>
              <a:t>1</a:t>
            </a:r>
            <a:r>
              <a:rPr lang="en-US" sz="1400" dirty="0" smtClean="0"/>
              <a:t>Source</a:t>
            </a:r>
            <a:r>
              <a:rPr lang="en-US" sz="1400" dirty="0"/>
              <a:t>: http://www.zdnet.com/article/the-growing-evidence-for-social-business-maturity/</a:t>
            </a:r>
          </a:p>
          <a:p>
            <a:r>
              <a:rPr lang="en-US" sz="1400" baseline="30000" dirty="0" smtClean="0"/>
              <a:t>2</a:t>
            </a:r>
            <a:r>
              <a:rPr lang="en-US" sz="1400" dirty="0" smtClean="0"/>
              <a:t>Source</a:t>
            </a:r>
            <a:r>
              <a:rPr lang="en-US" sz="1400" dirty="0"/>
              <a:t>: http://www.mckinsey.com/insights/organization/building_the_social_enterprise</a:t>
            </a: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50134" y="4673998"/>
            <a:ext cx="907351" cy="778272"/>
          </a:xfrm>
          <a:prstGeom prst="rect">
            <a:avLst/>
          </a:prstGeom>
        </p:spPr>
      </p:pic>
    </p:spTree>
    <p:extLst>
      <p:ext uri="{BB962C8B-B14F-4D97-AF65-F5344CB8AC3E}">
        <p14:creationId xmlns:p14="http://schemas.microsoft.com/office/powerpoint/2010/main" val="78695306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15</a:t>
            </a:fld>
            <a:endParaRPr kumimoji="0" lang="en-US" dirty="0"/>
          </a:p>
        </p:txBody>
      </p:sp>
      <p:sp>
        <p:nvSpPr>
          <p:cNvPr id="8" name="Rectangle 7"/>
          <p:cNvSpPr/>
          <p:nvPr/>
        </p:nvSpPr>
        <p:spPr>
          <a:xfrm>
            <a:off x="881" y="-1"/>
            <a:ext cx="3100382" cy="6994525"/>
          </a:xfrm>
          <a:prstGeom prst="rect">
            <a:avLst/>
          </a:prstGeom>
          <a:solidFill>
            <a:srgbClr val="FE6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mj-lt"/>
              </a:rPr>
              <a:t>Focus on enabling existing business processes</a:t>
            </a:r>
            <a:endParaRPr lang="en-US" sz="4800" dirty="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01263" y="-6222"/>
            <a:ext cx="9334329" cy="7000747"/>
          </a:xfrm>
          <a:prstGeom prst="rect">
            <a:avLst/>
          </a:prstGeom>
        </p:spPr>
      </p:pic>
    </p:spTree>
    <p:extLst>
      <p:ext uri="{BB962C8B-B14F-4D97-AF65-F5344CB8AC3E}">
        <p14:creationId xmlns:p14="http://schemas.microsoft.com/office/powerpoint/2010/main" val="20995515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0" y="0"/>
            <a:ext cx="12434711" cy="6982440"/>
          </a:xfrm>
          <a:prstGeom prst="rect">
            <a:avLst/>
          </a:prstGeom>
        </p:spPr>
      </p:pic>
      <p:sp>
        <p:nvSpPr>
          <p:cNvPr id="4" name="Rectangle 3"/>
          <p:cNvSpPr/>
          <p:nvPr/>
        </p:nvSpPr>
        <p:spPr>
          <a:xfrm>
            <a:off x="914775" y="1577043"/>
            <a:ext cx="10058290" cy="1005829"/>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r>
              <a:rPr lang="en-US" sz="4400" dirty="0" smtClean="0">
                <a:latin typeface="+mj-lt"/>
              </a:rPr>
              <a:t>1. Identify the business problem</a:t>
            </a:r>
            <a:endParaRPr lang="en-US" sz="4400" dirty="0">
              <a:latin typeface="+mj-lt"/>
            </a:endParaRPr>
          </a:p>
        </p:txBody>
      </p:sp>
      <p:sp>
        <p:nvSpPr>
          <p:cNvPr id="8" name="Rectangle 7"/>
          <p:cNvSpPr/>
          <p:nvPr/>
        </p:nvSpPr>
        <p:spPr>
          <a:xfrm>
            <a:off x="906129" y="2765750"/>
            <a:ext cx="10066935" cy="1005829"/>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r>
              <a:rPr lang="en-US" sz="4400" dirty="0" smtClean="0">
                <a:latin typeface="+mj-lt"/>
              </a:rPr>
              <a:t>2. Understand the stakeholders</a:t>
            </a:r>
            <a:endParaRPr lang="en-US" sz="4400" dirty="0">
              <a:latin typeface="+mj-lt"/>
            </a:endParaRPr>
          </a:p>
        </p:txBody>
      </p:sp>
      <p:sp>
        <p:nvSpPr>
          <p:cNvPr id="10" name="Rectangle 9"/>
          <p:cNvSpPr/>
          <p:nvPr/>
        </p:nvSpPr>
        <p:spPr>
          <a:xfrm>
            <a:off x="886763" y="3868266"/>
            <a:ext cx="10066935" cy="1005829"/>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r>
              <a:rPr lang="en-US" sz="4400" dirty="0" smtClean="0">
                <a:latin typeface="+mj-lt"/>
              </a:rPr>
              <a:t>3. Identify the measures</a:t>
            </a:r>
            <a:endParaRPr lang="en-US" sz="4400" dirty="0">
              <a:latin typeface="+mj-lt"/>
            </a:endParaRPr>
          </a:p>
        </p:txBody>
      </p:sp>
      <p:sp>
        <p:nvSpPr>
          <p:cNvPr id="11" name="Rectangle 10"/>
          <p:cNvSpPr/>
          <p:nvPr/>
        </p:nvSpPr>
        <p:spPr>
          <a:xfrm>
            <a:off x="888181" y="5026495"/>
            <a:ext cx="10066935" cy="1005829"/>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r>
              <a:rPr lang="en-US" sz="4400" dirty="0" smtClean="0">
                <a:latin typeface="+mj-lt"/>
              </a:rPr>
              <a:t>4. Present results </a:t>
            </a:r>
            <a:endParaRPr lang="en-US" sz="4400" dirty="0">
              <a:latin typeface="+mj-lt"/>
            </a:endParaRPr>
          </a:p>
        </p:txBody>
      </p:sp>
      <p:sp>
        <p:nvSpPr>
          <p:cNvPr id="3" name="Rectangle 2"/>
          <p:cNvSpPr/>
          <p:nvPr/>
        </p:nvSpPr>
        <p:spPr bwMode="auto">
          <a:xfrm>
            <a:off x="183263" y="299836"/>
            <a:ext cx="8503890" cy="917575"/>
          </a:xfrm>
          <a:prstGeom prst="rect">
            <a:avLst/>
          </a:prstGeom>
          <a:solidFill>
            <a:srgbClr val="FFFFFF">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Title 11"/>
          <p:cNvSpPr>
            <a:spLocks noGrp="1"/>
          </p:cNvSpPr>
          <p:nvPr>
            <p:ph type="title"/>
          </p:nvPr>
        </p:nvSpPr>
        <p:spPr/>
        <p:txBody>
          <a:bodyPr/>
          <a:lstStyle/>
          <a:p>
            <a:r>
              <a:rPr lang="en-US" dirty="0" smtClean="0">
                <a:solidFill>
                  <a:schemeClr val="tx2"/>
                </a:solidFill>
              </a:rPr>
              <a:t>Your Measurement Roadmap</a:t>
            </a:r>
            <a:endParaRPr lang="en-US" dirty="0">
              <a:solidFill>
                <a:schemeClr val="tx2"/>
              </a:solidFill>
            </a:endParaRPr>
          </a:p>
        </p:txBody>
      </p:sp>
    </p:spTree>
    <p:extLst>
      <p:ext uri="{BB962C8B-B14F-4D97-AF65-F5344CB8AC3E}">
        <p14:creationId xmlns:p14="http://schemas.microsoft.com/office/powerpoint/2010/main" val="3982134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83" y="-7440"/>
            <a:ext cx="12434711" cy="6987107"/>
          </a:xfrm>
          <a:prstGeom prst="rect">
            <a:avLst/>
          </a:prstGeom>
        </p:spPr>
      </p:pic>
      <p:sp>
        <p:nvSpPr>
          <p:cNvPr id="3" name="Slide Number Placeholder 2"/>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lang="en-US" smtClean="0"/>
              <a:pPr/>
              <a:t>17</a:t>
            </a:fld>
            <a:endParaRPr lang="en-US" dirty="0"/>
          </a:p>
        </p:txBody>
      </p:sp>
      <p:sp>
        <p:nvSpPr>
          <p:cNvPr id="7" name="Rectangle 6"/>
          <p:cNvSpPr/>
          <p:nvPr/>
        </p:nvSpPr>
        <p:spPr>
          <a:xfrm>
            <a:off x="389466" y="1709772"/>
            <a:ext cx="5554454" cy="4863473"/>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373041" rtlCol="0" anchor="t" anchorCtr="0"/>
          <a:lstStyle/>
          <a:p>
            <a:pPr marL="0" lvl="1"/>
            <a:r>
              <a:rPr lang="en-US" sz="5400" dirty="0">
                <a:latin typeface="+mj-lt"/>
              </a:rPr>
              <a:t>Which existing business processes would benefit from social capabilities?</a:t>
            </a:r>
          </a:p>
          <a:p>
            <a:endParaRPr lang="en-US" sz="5400" dirty="0">
              <a:latin typeface="+mj-lt"/>
            </a:endParaRPr>
          </a:p>
        </p:txBody>
      </p:sp>
      <p:sp>
        <p:nvSpPr>
          <p:cNvPr id="9" name="Rectangle 8"/>
          <p:cNvSpPr/>
          <p:nvPr/>
        </p:nvSpPr>
        <p:spPr bwMode="auto">
          <a:xfrm>
            <a:off x="156315" y="155433"/>
            <a:ext cx="11914018" cy="1055853"/>
          </a:xfrm>
          <a:prstGeom prst="rect">
            <a:avLst/>
          </a:prstGeom>
          <a:solidFill>
            <a:schemeClr val="accent5">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ts val="1199"/>
              </a:spcAft>
            </a:pPr>
            <a:r>
              <a:rPr lang="en-US" sz="5400" dirty="0" smtClean="0">
                <a:gradFill>
                  <a:gsLst>
                    <a:gs pos="0">
                      <a:srgbClr val="FFFFFF"/>
                    </a:gs>
                    <a:gs pos="100000">
                      <a:srgbClr val="FFFFFF"/>
                    </a:gs>
                  </a:gsLst>
                  <a:lin ang="5400000" scaled="0"/>
                </a:gradFill>
                <a:latin typeface="+mj-lt"/>
                <a:ea typeface="Segoe UI" pitchFamily="34" charset="0"/>
                <a:cs typeface="Segoe UI Light" panose="020B0502040204020203" pitchFamily="34" charset="0"/>
              </a:rPr>
              <a:t>1. Clearly </a:t>
            </a:r>
            <a:r>
              <a:rPr lang="en-US" sz="540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identify the business problem</a:t>
            </a:r>
          </a:p>
        </p:txBody>
      </p:sp>
      <p:sp>
        <p:nvSpPr>
          <p:cNvPr id="8" name="Rectangle 7"/>
          <p:cNvSpPr/>
          <p:nvPr/>
        </p:nvSpPr>
        <p:spPr>
          <a:xfrm>
            <a:off x="6113324" y="1709772"/>
            <a:ext cx="5554454" cy="4863473"/>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373041" rtlCol="0" anchor="t" anchorCtr="0"/>
          <a:lstStyle/>
          <a:p>
            <a:pPr marL="0" lvl="1"/>
            <a:r>
              <a:rPr lang="en-US" sz="5400" dirty="0" smtClean="0">
                <a:latin typeface="+mj-lt"/>
              </a:rPr>
              <a:t>What information informs the decisions in </a:t>
            </a:r>
            <a:r>
              <a:rPr lang="en-US" sz="5400" dirty="0" smtClean="0">
                <a:latin typeface="+mj-lt"/>
              </a:rPr>
              <a:t>those processes?</a:t>
            </a:r>
            <a:endParaRPr lang="en-US" sz="5400" dirty="0">
              <a:latin typeface="+mj-lt"/>
            </a:endParaRPr>
          </a:p>
          <a:p>
            <a:endParaRPr lang="en-US" sz="5400" dirty="0">
              <a:latin typeface="+mj-lt"/>
            </a:endParaRPr>
          </a:p>
        </p:txBody>
      </p:sp>
    </p:spTree>
    <p:extLst>
      <p:ext uri="{BB962C8B-B14F-4D97-AF65-F5344CB8AC3E}">
        <p14:creationId xmlns:p14="http://schemas.microsoft.com/office/powerpoint/2010/main" val="1005425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2" y="-1"/>
            <a:ext cx="12434711" cy="6994525"/>
          </a:xfrm>
          <a:prstGeom prst="rect">
            <a:avLst/>
          </a:prstGeom>
        </p:spPr>
      </p:pic>
      <p:sp>
        <p:nvSpPr>
          <p:cNvPr id="4" name="Rectangle 3"/>
          <p:cNvSpPr/>
          <p:nvPr/>
        </p:nvSpPr>
        <p:spPr>
          <a:xfrm>
            <a:off x="457580" y="544017"/>
            <a:ext cx="5303462" cy="5906488"/>
          </a:xfrm>
          <a:prstGeom prst="rect">
            <a:avLst/>
          </a:prstGeom>
          <a:solidFill>
            <a:srgbClr val="FF363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9781" tIns="93260" rtlCol="0" anchor="t" anchorCtr="0"/>
          <a:lstStyle/>
          <a:p>
            <a:r>
              <a:rPr lang="en-US" sz="4400" dirty="0">
                <a:latin typeface="+mj-lt"/>
              </a:rPr>
              <a:t>We collaborate in the</a:t>
            </a:r>
            <a:r>
              <a:rPr lang="en-US" sz="4400" b="1" dirty="0">
                <a:latin typeface="+mj-lt"/>
              </a:rPr>
              <a:t> context </a:t>
            </a:r>
            <a:r>
              <a:rPr lang="en-US" sz="4400" dirty="0">
                <a:latin typeface="+mj-lt"/>
              </a:rPr>
              <a:t>of a business activity, process, or task.</a:t>
            </a:r>
          </a:p>
          <a:p>
            <a:endParaRPr lang="en-US" sz="4400" dirty="0">
              <a:latin typeface="+mj-lt"/>
            </a:endParaRPr>
          </a:p>
          <a:p>
            <a:r>
              <a:rPr lang="en-US" sz="4400" dirty="0">
                <a:latin typeface="+mj-lt"/>
              </a:rPr>
              <a:t>We engage to solve problems – to get something done!</a:t>
            </a:r>
          </a:p>
        </p:txBody>
      </p:sp>
    </p:spTree>
    <p:extLst>
      <p:ext uri="{BB962C8B-B14F-4D97-AF65-F5344CB8AC3E}">
        <p14:creationId xmlns:p14="http://schemas.microsoft.com/office/powerpoint/2010/main" val="25043570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Which use cases? </a:t>
            </a:r>
            <a:r>
              <a:rPr lang="en-US" sz="3600" dirty="0" smtClean="0"/>
              <a:t>Critical moments of engagement, processes with bottlenecks, processes with lots of exceptions</a:t>
            </a:r>
            <a:endParaRPr lang="en-US" sz="3600" dirty="0"/>
          </a:p>
        </p:txBody>
      </p:sp>
      <p:grpSp>
        <p:nvGrpSpPr>
          <p:cNvPr id="19" name="Group 18"/>
          <p:cNvGrpSpPr/>
          <p:nvPr/>
        </p:nvGrpSpPr>
        <p:grpSpPr>
          <a:xfrm>
            <a:off x="3192512" y="1660734"/>
            <a:ext cx="2934286" cy="4754827"/>
            <a:chOff x="3192512" y="1851360"/>
            <a:chExt cx="2934286" cy="4754827"/>
          </a:xfrm>
        </p:grpSpPr>
        <p:pic>
          <p:nvPicPr>
            <p:cNvPr id="17" name="Picture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92512" y="1851360"/>
              <a:ext cx="2926048" cy="1392566"/>
            </a:xfrm>
            <a:prstGeom prst="rect">
              <a:avLst/>
            </a:prstGeom>
          </p:spPr>
        </p:pic>
        <p:sp>
          <p:nvSpPr>
            <p:cNvPr id="5" name="Rectangle 4"/>
            <p:cNvSpPr/>
            <p:nvPr/>
          </p:nvSpPr>
          <p:spPr bwMode="auto">
            <a:xfrm>
              <a:off x="3267507" y="1997300"/>
              <a:ext cx="2767852"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smtClean="0">
                  <a:solidFill>
                    <a:schemeClr val="tx1"/>
                  </a:solidFill>
                </a:rPr>
                <a:t>Product Development</a:t>
              </a:r>
              <a:endParaRPr lang="en-US" sz="3600" dirty="0">
                <a:solidFill>
                  <a:schemeClr val="tx1"/>
                </a:solidFill>
              </a:endParaRPr>
            </a:p>
          </p:txBody>
        </p:sp>
        <p:sp>
          <p:nvSpPr>
            <p:cNvPr id="6" name="Rectangle 5"/>
            <p:cNvSpPr/>
            <p:nvPr/>
          </p:nvSpPr>
          <p:spPr bwMode="auto">
            <a:xfrm>
              <a:off x="3200750" y="3243926"/>
              <a:ext cx="2926048" cy="3362261"/>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800" dirty="0">
                  <a:solidFill>
                    <a:schemeClr val="tx1"/>
                  </a:solidFill>
                </a:rPr>
                <a:t>Engineer struggling with a problem</a:t>
              </a:r>
            </a:p>
          </p:txBody>
        </p:sp>
      </p:grpSp>
      <p:grpSp>
        <p:nvGrpSpPr>
          <p:cNvPr id="21" name="Group 20"/>
          <p:cNvGrpSpPr/>
          <p:nvPr/>
        </p:nvGrpSpPr>
        <p:grpSpPr>
          <a:xfrm>
            <a:off x="6218237" y="1657317"/>
            <a:ext cx="2926048" cy="4754829"/>
            <a:chOff x="6218237" y="1847943"/>
            <a:chExt cx="2926048" cy="4754829"/>
          </a:xfrm>
        </p:grpSpPr>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18238" y="1847943"/>
              <a:ext cx="2909604" cy="1395984"/>
            </a:xfrm>
            <a:prstGeom prst="rect">
              <a:avLst/>
            </a:prstGeom>
          </p:spPr>
        </p:pic>
        <p:sp>
          <p:nvSpPr>
            <p:cNvPr id="7" name="Rectangle 6"/>
            <p:cNvSpPr/>
            <p:nvPr/>
          </p:nvSpPr>
          <p:spPr bwMode="auto">
            <a:xfrm>
              <a:off x="6401115" y="1997300"/>
              <a:ext cx="2468853"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a:solidFill>
                    <a:schemeClr val="tx1"/>
                  </a:solidFill>
                </a:rPr>
                <a:t>Resource</a:t>
              </a:r>
              <a:r>
                <a:rPr lang="en-US" sz="3600" dirty="0" smtClean="0">
                  <a:gradFill>
                    <a:gsLst>
                      <a:gs pos="0">
                        <a:srgbClr val="FFFFFF"/>
                      </a:gs>
                      <a:gs pos="100000">
                        <a:srgbClr val="FFFFFF"/>
                      </a:gs>
                    </a:gsLst>
                    <a:lin ang="5400000" scaled="0"/>
                  </a:gradFill>
                </a:rPr>
                <a:t> </a:t>
              </a:r>
              <a:r>
                <a:rPr lang="en-US" sz="3600" dirty="0" smtClean="0">
                  <a:solidFill>
                    <a:schemeClr val="tx1"/>
                  </a:solidFill>
                </a:rPr>
                <a:t>Planning</a:t>
              </a:r>
              <a:endParaRPr lang="en-US" sz="3600" dirty="0">
                <a:solidFill>
                  <a:schemeClr val="tx1"/>
                </a:solidFill>
              </a:endParaRPr>
            </a:p>
          </p:txBody>
        </p:sp>
        <p:sp>
          <p:nvSpPr>
            <p:cNvPr id="8" name="Rectangle 7"/>
            <p:cNvSpPr/>
            <p:nvPr/>
          </p:nvSpPr>
          <p:spPr bwMode="auto">
            <a:xfrm>
              <a:off x="6218237" y="3243926"/>
              <a:ext cx="2926048" cy="3358846"/>
            </a:xfrm>
            <a:prstGeom prst="rect">
              <a:avLst/>
            </a:prstGeom>
            <a:ln>
              <a:solidFill>
                <a:srgbClr val="0D141E"/>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800" dirty="0">
                  <a:solidFill>
                    <a:schemeClr val="tx1"/>
                  </a:solidFill>
                </a:rPr>
                <a:t>Project Manager looking for the most qualified resources for a project</a:t>
              </a:r>
            </a:p>
          </p:txBody>
        </p:sp>
      </p:grpSp>
      <p:grpSp>
        <p:nvGrpSpPr>
          <p:cNvPr id="23" name="Group 22"/>
          <p:cNvGrpSpPr/>
          <p:nvPr/>
        </p:nvGrpSpPr>
        <p:grpSpPr>
          <a:xfrm>
            <a:off x="9227487" y="1660733"/>
            <a:ext cx="2936716" cy="4754829"/>
            <a:chOff x="9227487" y="1851359"/>
            <a:chExt cx="2936716" cy="4754829"/>
          </a:xfrm>
        </p:grpSpPr>
        <p:pic>
          <p:nvPicPr>
            <p:cNvPr id="22" name="Picture 21"/>
            <p:cNvPicPr>
              <a:picLocks noChangeAspect="1"/>
            </p:cNvPicPr>
            <p:nvPr/>
          </p:nvPicPr>
          <p:blipFill>
            <a:blip r:embed="rId5" cstate="email">
              <a:grayscl/>
              <a:extLst>
                <a:ext uri="{28A0092B-C50C-407E-A947-70E740481C1C}">
                  <a14:useLocalDpi xmlns:a14="http://schemas.microsoft.com/office/drawing/2010/main"/>
                </a:ext>
              </a:extLst>
            </a:blip>
            <a:stretch>
              <a:fillRect/>
            </a:stretch>
          </p:blipFill>
          <p:spPr>
            <a:xfrm>
              <a:off x="9227487" y="1851359"/>
              <a:ext cx="2936716" cy="1392567"/>
            </a:xfrm>
            <a:prstGeom prst="rect">
              <a:avLst/>
            </a:prstGeom>
          </p:spPr>
        </p:pic>
        <p:sp>
          <p:nvSpPr>
            <p:cNvPr id="9" name="Rectangle 8"/>
            <p:cNvSpPr/>
            <p:nvPr/>
          </p:nvSpPr>
          <p:spPr bwMode="auto">
            <a:xfrm>
              <a:off x="9598577" y="1997300"/>
              <a:ext cx="2194536"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smtClean="0">
                  <a:solidFill>
                    <a:schemeClr val="tx1"/>
                  </a:solidFill>
                </a:rPr>
                <a:t>Customer Support</a:t>
              </a:r>
              <a:endParaRPr lang="en-US" sz="3600" dirty="0">
                <a:solidFill>
                  <a:schemeClr val="tx1"/>
                </a:solidFill>
              </a:endParaRPr>
            </a:p>
          </p:txBody>
        </p:sp>
        <p:sp>
          <p:nvSpPr>
            <p:cNvPr id="10" name="Rectangle 9"/>
            <p:cNvSpPr/>
            <p:nvPr/>
          </p:nvSpPr>
          <p:spPr bwMode="auto">
            <a:xfrm>
              <a:off x="9235724" y="3243926"/>
              <a:ext cx="2926048" cy="3362262"/>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800" dirty="0">
                  <a:solidFill>
                    <a:schemeClr val="tx1"/>
                  </a:solidFill>
                </a:rPr>
                <a:t>Services agent working trying to solve a customer problem</a:t>
              </a:r>
            </a:p>
          </p:txBody>
        </p:sp>
      </p:grpSp>
      <p:grpSp>
        <p:nvGrpSpPr>
          <p:cNvPr id="18" name="Group 17"/>
          <p:cNvGrpSpPr/>
          <p:nvPr/>
        </p:nvGrpSpPr>
        <p:grpSpPr>
          <a:xfrm>
            <a:off x="166788" y="1657317"/>
            <a:ext cx="2942523" cy="4758245"/>
            <a:chOff x="166788" y="1847943"/>
            <a:chExt cx="2942523" cy="4758245"/>
          </a:xfrm>
        </p:grpSpPr>
        <p:sp>
          <p:nvSpPr>
            <p:cNvPr id="4" name="Rectangle 3"/>
            <p:cNvSpPr/>
            <p:nvPr/>
          </p:nvSpPr>
          <p:spPr bwMode="auto">
            <a:xfrm>
              <a:off x="183263" y="3243926"/>
              <a:ext cx="2926048" cy="3362262"/>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800" dirty="0" smtClean="0">
                  <a:solidFill>
                    <a:schemeClr val="tx1"/>
                  </a:solidFill>
                </a:rPr>
                <a:t>Sales team on-boarding </a:t>
              </a:r>
            </a:p>
            <a:p>
              <a:pPr marL="225425" indent="-225425" defTabSz="932472" fontAlgn="base">
                <a:spcBef>
                  <a:spcPct val="0"/>
                </a:spcBef>
                <a:spcAft>
                  <a:spcPct val="0"/>
                </a:spcAft>
                <a:buFont typeface="Arial" panose="020B0604020202020204" pitchFamily="34" charset="0"/>
                <a:buChar char="•"/>
              </a:pPr>
              <a:r>
                <a:rPr lang="en-US" sz="2800" dirty="0" smtClean="0">
                  <a:solidFill>
                    <a:schemeClr val="tx1"/>
                  </a:solidFill>
                </a:rPr>
                <a:t>Sales team training and mentoring</a:t>
              </a:r>
              <a:endParaRPr lang="en-US" sz="2800" dirty="0">
                <a:solidFill>
                  <a:schemeClr val="tx1"/>
                </a:solidFill>
              </a:endParaRPr>
            </a:p>
          </p:txBody>
        </p:sp>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6788" y="1847943"/>
              <a:ext cx="2926048" cy="1395983"/>
            </a:xfrm>
            <a:prstGeom prst="rect">
              <a:avLst/>
            </a:prstGeom>
          </p:spPr>
        </p:pic>
        <p:sp>
          <p:nvSpPr>
            <p:cNvPr id="16" name="Rectangle 15"/>
            <p:cNvSpPr/>
            <p:nvPr/>
          </p:nvSpPr>
          <p:spPr bwMode="auto">
            <a:xfrm>
              <a:off x="258195" y="2034238"/>
              <a:ext cx="2743233" cy="1005829"/>
            </a:xfrm>
            <a:prstGeom prst="rect">
              <a:avLst/>
            </a:prstGeom>
            <a:solidFill>
              <a:srgbClr val="D1D2D7">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smtClean="0">
                  <a:solidFill>
                    <a:schemeClr val="tx1"/>
                  </a:solidFill>
                </a:rPr>
                <a:t>Sales</a:t>
              </a:r>
              <a:endParaRPr lang="en-US" sz="3600" dirty="0">
                <a:solidFill>
                  <a:schemeClr val="tx1"/>
                </a:solidFill>
              </a:endParaRPr>
            </a:p>
          </p:txBody>
        </p:sp>
      </p:grpSp>
    </p:spTree>
    <p:extLst>
      <p:ext uri="{BB962C8B-B14F-4D97-AF65-F5344CB8AC3E}">
        <p14:creationId xmlns:p14="http://schemas.microsoft.com/office/powerpoint/2010/main" val="427542016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7C8D44-3667-46F6-9772-CC52308E2A7F}" type="slidenum">
              <a:rPr lang="en-US" smtClean="0">
                <a:solidFill>
                  <a:srgbClr val="1F497D"/>
                </a:solidFill>
              </a:rPr>
              <a:pPr/>
              <a:t>2</a:t>
            </a:fld>
            <a:endParaRPr lang="en-US" dirty="0">
              <a:solidFill>
                <a:srgbClr val="1F497D"/>
              </a:solidFill>
            </a:endParaRPr>
          </a:p>
        </p:txBody>
      </p:sp>
      <p:sp>
        <p:nvSpPr>
          <p:cNvPr id="3" name="Title 2"/>
          <p:cNvSpPr>
            <a:spLocks noGrp="1"/>
          </p:cNvSpPr>
          <p:nvPr>
            <p:ph type="title" idx="4294967295"/>
          </p:nvPr>
        </p:nvSpPr>
        <p:spPr>
          <a:xfrm>
            <a:off x="300769" y="356351"/>
            <a:ext cx="11280711" cy="700088"/>
          </a:xfrm>
        </p:spPr>
        <p:txBody>
          <a:bodyPr/>
          <a:lstStyle/>
          <a:p>
            <a:r>
              <a:rPr lang="en-US" sz="5400" spc="-102" dirty="0">
                <a:ln w="3175">
                  <a:noFill/>
                </a:ln>
                <a:gradFill>
                  <a:gsLst>
                    <a:gs pos="1250">
                      <a:schemeClr val="tx1"/>
                    </a:gs>
                    <a:gs pos="100000">
                      <a:schemeClr val="tx1"/>
                    </a:gs>
                  </a:gsLst>
                  <a:lin ang="5400000" scaled="0"/>
                </a:gradFill>
                <a:latin typeface="Segoe UI Light" panose="020B0502040204020203" pitchFamily="34" charset="0"/>
                <a:ea typeface="+mn-ea"/>
                <a:cs typeface="Segoe UI Light" panose="020B0502040204020203" pitchFamily="34" charset="0"/>
              </a:rPr>
              <a:t>About Me</a:t>
            </a:r>
          </a:p>
        </p:txBody>
      </p:sp>
      <p:pic>
        <p:nvPicPr>
          <p:cNvPr id="7" name="Picture 6" descr="sharepointbookcover verysm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1568" y="3199497"/>
            <a:ext cx="1559664" cy="2054390"/>
          </a:xfrm>
          <a:prstGeom prst="rect">
            <a:avLst/>
          </a:prstGeom>
          <a:noFill/>
          <a:ln w="9525">
            <a:noFill/>
            <a:miter lim="800000"/>
            <a:headEnd/>
            <a:tailEnd/>
          </a:ln>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2799" y="3199497"/>
            <a:ext cx="1536020" cy="2058584"/>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18947" y="3199497"/>
            <a:ext cx="1618357" cy="2054390"/>
          </a:xfrm>
          <a:prstGeom prst="rect">
            <a:avLst/>
          </a:prstGeom>
        </p:spPr>
      </p:pic>
      <p:sp>
        <p:nvSpPr>
          <p:cNvPr id="11" name="Rectangle 10"/>
          <p:cNvSpPr/>
          <p:nvPr/>
        </p:nvSpPr>
        <p:spPr>
          <a:xfrm>
            <a:off x="184166" y="1320122"/>
            <a:ext cx="4807153" cy="1866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1430" indent="-291430" defTabSz="932597">
              <a:buFont typeface="Arial" pitchFamily="34" charset="0"/>
              <a:buChar char="•"/>
            </a:pPr>
            <a:r>
              <a:rPr lang="en-US" sz="1836" dirty="0">
                <a:solidFill>
                  <a:prstClr val="white"/>
                </a:solidFill>
                <a:latin typeface="Segoe UI Light" panose="020B0502040204020203" pitchFamily="34" charset="0"/>
                <a:cs typeface="Segoe UI Light" panose="020B0502040204020203" pitchFamily="34" charset="0"/>
              </a:rPr>
              <a:t>President, Susan Hanley LLC</a:t>
            </a:r>
          </a:p>
          <a:p>
            <a:pPr marL="291430" indent="-291430" defTabSz="932597">
              <a:buFont typeface="Arial" pitchFamily="34" charset="0"/>
              <a:buChar char="•"/>
            </a:pPr>
            <a:r>
              <a:rPr lang="en-US" sz="1836" dirty="0">
                <a:solidFill>
                  <a:prstClr val="white"/>
                </a:solidFill>
                <a:latin typeface="Segoe UI Light" panose="020B0502040204020203" pitchFamily="34" charset="0"/>
                <a:cs typeface="Segoe UI Light" panose="020B0502040204020203" pitchFamily="34" charset="0"/>
              </a:rPr>
              <a:t>Led national Portals, Management Collaboration, and Content practice for Dell</a:t>
            </a:r>
          </a:p>
          <a:p>
            <a:pPr marL="291430" indent="-291430" defTabSz="932597">
              <a:buFont typeface="Arial" pitchFamily="34" charset="0"/>
              <a:buChar char="•"/>
            </a:pPr>
            <a:r>
              <a:rPr lang="en-US" sz="1836" dirty="0">
                <a:solidFill>
                  <a:prstClr val="white"/>
                </a:solidFill>
                <a:latin typeface="Segoe UI Light" panose="020B0502040204020203" pitchFamily="34" charset="0"/>
                <a:cs typeface="Segoe UI Light" panose="020B0502040204020203" pitchFamily="34" charset="0"/>
              </a:rPr>
              <a:t>Director of Knowledge Management at American Management Systems</a:t>
            </a:r>
          </a:p>
        </p:txBody>
      </p:sp>
      <p:sp>
        <p:nvSpPr>
          <p:cNvPr id="12" name="Rectangle 11"/>
          <p:cNvSpPr/>
          <p:nvPr/>
        </p:nvSpPr>
        <p:spPr>
          <a:xfrm>
            <a:off x="5014075" y="1320123"/>
            <a:ext cx="2720093" cy="394862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Information Architecture</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User Adoption</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Governance</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Metrics</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Knowledge Management</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Intranets &amp; Portals</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Collaboration Solutions</a:t>
            </a:r>
          </a:p>
        </p:txBody>
      </p:sp>
      <p:grpSp>
        <p:nvGrpSpPr>
          <p:cNvPr id="14" name="Group 13"/>
          <p:cNvGrpSpPr/>
          <p:nvPr/>
        </p:nvGrpSpPr>
        <p:grpSpPr>
          <a:xfrm>
            <a:off x="4956385" y="5426738"/>
            <a:ext cx="2471893" cy="543721"/>
            <a:chOff x="5737092" y="4642219"/>
            <a:chExt cx="1817734" cy="399831"/>
          </a:xfrm>
        </p:grpSpPr>
        <p:pic>
          <p:nvPicPr>
            <p:cNvPr id="15" name="Picture 14"/>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737092" y="4690568"/>
              <a:ext cx="351482" cy="351482"/>
            </a:xfrm>
            <a:prstGeom prst="rect">
              <a:avLst/>
            </a:prstGeom>
          </p:spPr>
        </p:pic>
        <p:sp>
          <p:nvSpPr>
            <p:cNvPr id="16" name="TextBox 15"/>
            <p:cNvSpPr txBox="1"/>
            <p:nvPr/>
          </p:nvSpPr>
          <p:spPr>
            <a:xfrm>
              <a:off x="6141774" y="4642219"/>
              <a:ext cx="1413052" cy="351779"/>
            </a:xfrm>
            <a:prstGeom prst="rect">
              <a:avLst/>
            </a:prstGeom>
            <a:noFill/>
          </p:spPr>
          <p:txBody>
            <a:bodyPr wrap="square" rtlCol="0">
              <a:spAutoFit/>
            </a:bodyPr>
            <a:lstStyle/>
            <a:p>
              <a:pPr defTabSz="932597"/>
              <a:r>
                <a:rPr lang="en-US" sz="2448" dirty="0" err="1">
                  <a:solidFill>
                    <a:prstClr val="black"/>
                  </a:solidFill>
                </a:rPr>
                <a:t>susanhanley</a:t>
              </a:r>
              <a:endParaRPr lang="en-US" sz="2448" dirty="0">
                <a:solidFill>
                  <a:prstClr val="black"/>
                </a:solidFill>
              </a:endParaRPr>
            </a:p>
          </p:txBody>
        </p:sp>
      </p:grpSp>
      <p:grpSp>
        <p:nvGrpSpPr>
          <p:cNvPr id="17" name="Group 16"/>
          <p:cNvGrpSpPr/>
          <p:nvPr/>
        </p:nvGrpSpPr>
        <p:grpSpPr>
          <a:xfrm>
            <a:off x="641509" y="5421432"/>
            <a:ext cx="4012401" cy="489610"/>
            <a:chOff x="2499125" y="4727585"/>
            <a:chExt cx="2950563" cy="360040"/>
          </a:xfrm>
        </p:grpSpPr>
        <p:sp>
          <p:nvSpPr>
            <p:cNvPr id="18" name="TextBox 17"/>
            <p:cNvSpPr txBox="1"/>
            <p:nvPr/>
          </p:nvSpPr>
          <p:spPr>
            <a:xfrm>
              <a:off x="2926654" y="4727585"/>
              <a:ext cx="2523034" cy="351779"/>
            </a:xfrm>
            <a:prstGeom prst="rect">
              <a:avLst/>
            </a:prstGeom>
            <a:noFill/>
          </p:spPr>
          <p:txBody>
            <a:bodyPr wrap="square" rtlCol="0">
              <a:spAutoFit/>
            </a:bodyPr>
            <a:lstStyle/>
            <a:p>
              <a:pPr defTabSz="932597"/>
              <a:r>
                <a:rPr lang="en-US" sz="2448" dirty="0">
                  <a:solidFill>
                    <a:prstClr val="black"/>
                  </a:solidFill>
                </a:rPr>
                <a:t>sue@susanhanley.com</a:t>
              </a:r>
            </a:p>
          </p:txBody>
        </p:sp>
        <p:pic>
          <p:nvPicPr>
            <p:cNvPr id="19" name="Picture 18"/>
            <p:cNvPicPr>
              <a:picLocks noChangeAspect="1"/>
            </p:cNvPicPr>
            <p:nvPr/>
          </p:nvPicPr>
          <p:blipFill>
            <a:blip r:embed="rId8" cstate="email">
              <a:extLst>
                <a:ext uri="{BEBA8EAE-BF5A-486C-A8C5-ECC9F3942E4B}">
                  <a14:imgProps xmlns:a14="http://schemas.microsoft.com/office/drawing/2010/main">
                    <a14:imgLayer r:embed="rId9">
                      <a14:imgEffect>
                        <a14:backgroundRemoval t="1596" b="100000" l="1859" r="100000"/>
                      </a14:imgEffect>
                    </a14:imgLayer>
                  </a14:imgProps>
                </a:ext>
                <a:ext uri="{28A0092B-C50C-407E-A947-70E740481C1C}">
                  <a14:useLocalDpi xmlns:a14="http://schemas.microsoft.com/office/drawing/2010/main"/>
                </a:ext>
              </a:extLst>
            </a:blip>
            <a:stretch>
              <a:fillRect/>
            </a:stretch>
          </p:blipFill>
          <p:spPr>
            <a:xfrm>
              <a:off x="2499125" y="4819053"/>
              <a:ext cx="384286" cy="268572"/>
            </a:xfrm>
            <a:prstGeom prst="rect">
              <a:avLst/>
            </a:prstGeom>
          </p:spPr>
        </p:pic>
      </p:grpSp>
      <p:sp>
        <p:nvSpPr>
          <p:cNvPr id="22" name="TextBox 21"/>
          <p:cNvSpPr txBox="1"/>
          <p:nvPr/>
        </p:nvSpPr>
        <p:spPr>
          <a:xfrm>
            <a:off x="2641795" y="6023405"/>
            <a:ext cx="7267297" cy="478376"/>
          </a:xfrm>
          <a:prstGeom prst="rect">
            <a:avLst/>
          </a:prstGeom>
          <a:noFill/>
        </p:spPr>
        <p:txBody>
          <a:bodyPr wrap="square" rtlCol="0">
            <a:spAutoFit/>
          </a:bodyPr>
          <a:lstStyle/>
          <a:p>
            <a:pPr defTabSz="932597"/>
            <a:r>
              <a:rPr lang="en-US" sz="2448" dirty="0">
                <a:solidFill>
                  <a:prstClr val="black"/>
                </a:solidFill>
              </a:rPr>
              <a:t>www.networkworld.com/blog/essential-sharepoint</a:t>
            </a:r>
          </a:p>
        </p:txBody>
      </p:sp>
      <p:grpSp>
        <p:nvGrpSpPr>
          <p:cNvPr id="23" name="Group 22"/>
          <p:cNvGrpSpPr/>
          <p:nvPr/>
        </p:nvGrpSpPr>
        <p:grpSpPr>
          <a:xfrm>
            <a:off x="8161161" y="5421431"/>
            <a:ext cx="4169215" cy="478376"/>
            <a:chOff x="6613704" y="5527165"/>
            <a:chExt cx="3465156" cy="469039"/>
          </a:xfrm>
        </p:grpSpPr>
        <p:sp>
          <p:nvSpPr>
            <p:cNvPr id="24" name="TextBox 23"/>
            <p:cNvSpPr txBox="1"/>
            <p:nvPr/>
          </p:nvSpPr>
          <p:spPr>
            <a:xfrm>
              <a:off x="6965661" y="5527165"/>
              <a:ext cx="3113199" cy="469039"/>
            </a:xfrm>
            <a:prstGeom prst="rect">
              <a:avLst/>
            </a:prstGeom>
            <a:noFill/>
          </p:spPr>
          <p:txBody>
            <a:bodyPr wrap="square" rtlCol="0">
              <a:spAutoFit/>
            </a:bodyPr>
            <a:lstStyle/>
            <a:p>
              <a:pPr defTabSz="932597"/>
              <a:r>
                <a:rPr lang="en-US" sz="2448" dirty="0">
                  <a:solidFill>
                    <a:prstClr val="black"/>
                  </a:solidFill>
                  <a:cs typeface="Segoe UI Light" panose="020B0502040204020203" pitchFamily="34" charset="0"/>
                </a:rPr>
                <a:t>www.susanhanley.com</a:t>
              </a:r>
            </a:p>
          </p:txBody>
        </p:sp>
        <p:pic>
          <p:nvPicPr>
            <p:cNvPr id="25" name="Picture 2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613704" y="5600194"/>
              <a:ext cx="315606" cy="315606"/>
            </a:xfrm>
            <a:prstGeom prst="rect">
              <a:avLst/>
            </a:prstGeom>
          </p:spPr>
        </p:pic>
      </p:grpSp>
      <p:pic>
        <p:nvPicPr>
          <p:cNvPr id="4" name="Picture 3"/>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7756791" y="1320123"/>
            <a:ext cx="4571951" cy="3958508"/>
          </a:xfrm>
          <a:prstGeom prst="rect">
            <a:avLst/>
          </a:prstGeom>
        </p:spPr>
      </p:pic>
      <p:pic>
        <p:nvPicPr>
          <p:cNvPr id="6" name="Picture 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867820" y="275741"/>
            <a:ext cx="2334622" cy="941931"/>
          </a:xfrm>
          <a:prstGeom prst="rect">
            <a:avLst/>
          </a:prstGeom>
        </p:spPr>
      </p:pic>
      <p:pic>
        <p:nvPicPr>
          <p:cNvPr id="1028" name="Picture 4" descr="http://ecx.images-amazon.com/images/I/61z98LC52TL.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660060" y="3199497"/>
            <a:ext cx="1331259"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428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Onboarding</a:t>
            </a:r>
            <a:endParaRPr lang="en-US" dirty="0"/>
          </a:p>
        </p:txBody>
      </p:sp>
      <p:grpSp>
        <p:nvGrpSpPr>
          <p:cNvPr id="6" name="Group 5"/>
          <p:cNvGrpSpPr/>
          <p:nvPr/>
        </p:nvGrpSpPr>
        <p:grpSpPr>
          <a:xfrm>
            <a:off x="274639" y="1485604"/>
            <a:ext cx="10781808" cy="5299290"/>
            <a:chOff x="75286" y="2036128"/>
            <a:chExt cx="10781808" cy="5299290"/>
          </a:xfrm>
        </p:grpSpPr>
        <p:sp>
          <p:nvSpPr>
            <p:cNvPr id="7" name="Rectangle 6"/>
            <p:cNvSpPr/>
            <p:nvPr/>
          </p:nvSpPr>
          <p:spPr bwMode="auto">
            <a:xfrm>
              <a:off x="1692007" y="2036128"/>
              <a:ext cx="9052461" cy="4282488"/>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5760" tIns="182880" rIns="365760" bIns="182880" numCol="1" rtlCol="0" anchor="ctr" anchorCtr="0" compatLnSpc="1">
              <a:prstTxWarp prst="textNoShape">
                <a:avLst/>
              </a:prstTxWarp>
            </a:bodyPr>
            <a:lstStyle/>
            <a:p>
              <a:pPr>
                <a:lnSpc>
                  <a:spcPct val="90000"/>
                </a:lnSpc>
                <a:spcAft>
                  <a:spcPts val="340"/>
                </a:spcAft>
                <a:defRPr/>
              </a:pPr>
              <a:r>
                <a:rPr lang="en-US" sz="3600" dirty="0" err="1">
                  <a:solidFill>
                    <a:schemeClr val="bg1"/>
                  </a:solidFill>
                  <a:latin typeface="Segoe UI Light" pitchFamily="34" charset="0"/>
                </a:rPr>
                <a:t>Paycor</a:t>
              </a:r>
              <a:r>
                <a:rPr lang="en-US" sz="3600" dirty="0">
                  <a:solidFill>
                    <a:schemeClr val="bg1"/>
                  </a:solidFill>
                  <a:latin typeface="Segoe UI Light" pitchFamily="34" charset="0"/>
                </a:rPr>
                <a:t> </a:t>
              </a:r>
              <a:r>
                <a:rPr lang="en-US" sz="3600" dirty="0" smtClean="0">
                  <a:solidFill>
                    <a:schemeClr val="bg1"/>
                  </a:solidFill>
                  <a:latin typeface="Segoe UI Light" pitchFamily="34" charset="0"/>
                </a:rPr>
                <a:t>Inc said </a:t>
              </a:r>
              <a:r>
                <a:rPr lang="en-US" sz="3600" dirty="0">
                  <a:solidFill>
                    <a:schemeClr val="bg1"/>
                  </a:solidFill>
                  <a:latin typeface="Segoe UI Light" pitchFamily="34" charset="0"/>
                </a:rPr>
                <a:t>it would have forecast $2 million more in 2015 revenue if it had hit its 2014 hiring goals for new sales reps in 2014. </a:t>
              </a:r>
              <a:r>
                <a:rPr lang="en-US" sz="3600" b="1" dirty="0">
                  <a:solidFill>
                    <a:schemeClr val="bg1"/>
                  </a:solidFill>
                  <a:latin typeface="Segoe UI Light" pitchFamily="34" charset="0"/>
                </a:rPr>
                <a:t>The time spent bringing new reps up to speed means the company doesn’t see the full benefit of their productivity until </a:t>
              </a:r>
              <a:r>
                <a:rPr lang="en-US" sz="3600" b="1" u="sng" dirty="0">
                  <a:solidFill>
                    <a:schemeClr val="bg1"/>
                  </a:solidFill>
                  <a:latin typeface="Segoe UI Light" pitchFamily="34" charset="0"/>
                </a:rPr>
                <a:t>12 to 18 months into their tenure</a:t>
              </a:r>
              <a:r>
                <a:rPr lang="en-US" sz="3600" dirty="0" smtClean="0">
                  <a:solidFill>
                    <a:schemeClr val="bg1"/>
                  </a:solidFill>
                  <a:latin typeface="Segoe UI Light" pitchFamily="34" charset="0"/>
                </a:rPr>
                <a:t>.</a:t>
              </a:r>
            </a:p>
          </p:txBody>
        </p:sp>
        <p:sp>
          <p:nvSpPr>
            <p:cNvPr id="8" name="Rectangle 7"/>
            <p:cNvSpPr/>
            <p:nvPr/>
          </p:nvSpPr>
          <p:spPr>
            <a:xfrm>
              <a:off x="75286" y="6966086"/>
              <a:ext cx="10781808" cy="369332"/>
            </a:xfrm>
            <a:prstGeom prst="rect">
              <a:avLst/>
            </a:prstGeom>
          </p:spPr>
          <p:txBody>
            <a:bodyPr wrap="square">
              <a:spAutoFit/>
            </a:bodyPr>
            <a:lstStyle/>
            <a:p>
              <a:r>
                <a:rPr lang="en-US" dirty="0"/>
                <a:t>Source: http://www.wsj.com/articles/why-its-so-hard-to-fill-sales-jobs-1423002730</a:t>
              </a:r>
            </a:p>
          </p:txBody>
        </p:sp>
      </p:grpSp>
      <p:pic>
        <p:nvPicPr>
          <p:cNvPr id="11" name="Picture 10"/>
          <p:cNvPicPr>
            <a:picLocks noChangeAspect="1"/>
          </p:cNvPicPr>
          <p:nvPr/>
        </p:nvPicPr>
        <p:blipFill>
          <a:blip r:embed="rId3"/>
          <a:stretch>
            <a:fillRect/>
          </a:stretch>
        </p:blipFill>
        <p:spPr>
          <a:xfrm>
            <a:off x="9432221" y="201611"/>
            <a:ext cx="1657350" cy="1104900"/>
          </a:xfrm>
          <a:prstGeom prst="rect">
            <a:avLst/>
          </a:prstGeom>
        </p:spPr>
      </p:pic>
    </p:spTree>
    <p:extLst>
      <p:ext uri="{BB962C8B-B14F-4D97-AF65-F5344CB8AC3E}">
        <p14:creationId xmlns:p14="http://schemas.microsoft.com/office/powerpoint/2010/main" val="63001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7fD__FhxlTY/UFcU1m127eI/AAAAAAAABz4/qWVVLSABPMw/s1600/caspost_com-man-cant-sleep.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31"/>
          <a:stretch/>
        </p:blipFill>
        <p:spPr bwMode="auto">
          <a:xfrm>
            <a:off x="-28347" y="-17639"/>
            <a:ext cx="12464821" cy="70121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172827" y="205458"/>
            <a:ext cx="9810921" cy="1055853"/>
          </a:xfrm>
          <a:prstGeom prst="rect">
            <a:avLst/>
          </a:prstGeom>
          <a:solidFill>
            <a:schemeClr val="bg2">
              <a:lumMod val="50000"/>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ts val="1199"/>
              </a:spcAft>
            </a:pPr>
            <a:r>
              <a:rPr lang="en-US" sz="5400" dirty="0" smtClean="0">
                <a:gradFill>
                  <a:gsLst>
                    <a:gs pos="0">
                      <a:srgbClr val="FFFFFF"/>
                    </a:gs>
                    <a:gs pos="100000">
                      <a:srgbClr val="FFFFFF"/>
                    </a:gs>
                  </a:gsLst>
                  <a:lin ang="5400000" scaled="0"/>
                </a:gradFill>
                <a:latin typeface="+mj-lt"/>
                <a:ea typeface="Segoe UI" pitchFamily="34" charset="0"/>
                <a:cs typeface="Segoe UI Light" panose="020B0502040204020203" pitchFamily="34" charset="0"/>
              </a:rPr>
              <a:t>2. Understand the stakeholders</a:t>
            </a:r>
            <a:endParaRPr lang="en-US" sz="5400" dirty="0">
              <a:gradFill>
                <a:gsLst>
                  <a:gs pos="0">
                    <a:srgbClr val="FFFFFF"/>
                  </a:gs>
                  <a:gs pos="100000">
                    <a:srgbClr val="FFFFFF"/>
                  </a:gs>
                </a:gsLst>
                <a:lin ang="5400000" scaled="0"/>
              </a:gradFill>
              <a:latin typeface="+mj-lt"/>
              <a:ea typeface="Segoe UI" pitchFamily="34" charset="0"/>
              <a:cs typeface="Segoe UI Light" panose="020B0502040204020203" pitchFamily="34" charset="0"/>
            </a:endParaRPr>
          </a:p>
        </p:txBody>
      </p:sp>
      <p:sp>
        <p:nvSpPr>
          <p:cNvPr id="5" name="Rectangle 4"/>
          <p:cNvSpPr/>
          <p:nvPr/>
        </p:nvSpPr>
        <p:spPr>
          <a:xfrm>
            <a:off x="6766871" y="1627966"/>
            <a:ext cx="5457132" cy="4966097"/>
          </a:xfrm>
          <a:prstGeom prst="rect">
            <a:avLst/>
          </a:prstGeom>
          <a:solidFill>
            <a:schemeClr val="bg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9781" tIns="93260" rtlCol="0" anchor="t" anchorCtr="0"/>
          <a:lstStyle/>
          <a:p>
            <a:pPr marL="571500" indent="-571500">
              <a:buFont typeface="Arial" panose="020B0604020202020204" pitchFamily="34" charset="0"/>
              <a:buChar char="•"/>
            </a:pPr>
            <a:r>
              <a:rPr lang="en-US" sz="4400" dirty="0" smtClean="0">
                <a:latin typeface="+mj-lt"/>
              </a:rPr>
              <a:t>Who are they?</a:t>
            </a:r>
          </a:p>
          <a:p>
            <a:pPr marL="571500" indent="-571500">
              <a:buFont typeface="Arial" panose="020B0604020202020204" pitchFamily="34" charset="0"/>
              <a:buChar char="•"/>
            </a:pPr>
            <a:r>
              <a:rPr lang="en-US" sz="4400" dirty="0" smtClean="0">
                <a:latin typeface="+mj-lt"/>
              </a:rPr>
              <a:t>What keeps them up at night?</a:t>
            </a:r>
          </a:p>
          <a:p>
            <a:pPr marL="571500" indent="-571500">
              <a:buFont typeface="Arial" panose="020B0604020202020204" pitchFamily="34" charset="0"/>
              <a:buChar char="•"/>
            </a:pPr>
            <a:r>
              <a:rPr lang="en-US" sz="4400" dirty="0" smtClean="0">
                <a:latin typeface="+mj-lt"/>
              </a:rPr>
              <a:t>How are they already measured?</a:t>
            </a:r>
          </a:p>
          <a:p>
            <a:pPr marL="571500" indent="-571500">
              <a:buFont typeface="Arial" panose="020B0604020202020204" pitchFamily="34" charset="0"/>
              <a:buChar char="•"/>
            </a:pPr>
            <a:r>
              <a:rPr lang="en-US" sz="4400" dirty="0" smtClean="0">
                <a:latin typeface="+mj-lt"/>
              </a:rPr>
              <a:t>What do you need to tell them?</a:t>
            </a:r>
            <a:endParaRPr lang="en-US" sz="4400" dirty="0">
              <a:latin typeface="+mj-lt"/>
            </a:endParaRPr>
          </a:p>
        </p:txBody>
      </p:sp>
    </p:spTree>
    <p:extLst>
      <p:ext uri="{BB962C8B-B14F-4D97-AF65-F5344CB8AC3E}">
        <p14:creationId xmlns:p14="http://schemas.microsoft.com/office/powerpoint/2010/main" val="577267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79950" y="1845219"/>
            <a:ext cx="3594514" cy="4037772"/>
            <a:chOff x="520626" y="1851360"/>
            <a:chExt cx="5396079" cy="4549440"/>
          </a:xfrm>
          <a:solidFill>
            <a:srgbClr val="92D050"/>
          </a:solidFill>
        </p:grpSpPr>
        <p:sp>
          <p:nvSpPr>
            <p:cNvPr id="9" name="Curved Left Arrow 8"/>
            <p:cNvSpPr/>
            <p:nvPr/>
          </p:nvSpPr>
          <p:spPr bwMode="auto">
            <a:xfrm>
              <a:off x="3050280" y="2505889"/>
              <a:ext cx="2162128" cy="3383243"/>
            </a:xfrm>
            <a:prstGeom prst="curvedLeftArrow">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 name="Curved Right Arrow 9"/>
            <p:cNvSpPr/>
            <p:nvPr/>
          </p:nvSpPr>
          <p:spPr bwMode="auto">
            <a:xfrm flipV="1">
              <a:off x="899896" y="2317791"/>
              <a:ext cx="2094645" cy="3291805"/>
            </a:xfrm>
            <a:prstGeom prst="curvedRightArrow">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Rectangle 7"/>
            <p:cNvSpPr/>
            <p:nvPr/>
          </p:nvSpPr>
          <p:spPr bwMode="auto">
            <a:xfrm>
              <a:off x="520626" y="1851360"/>
              <a:ext cx="5396079" cy="454944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46637" rIns="182880" bIns="46637" numCol="1" rtlCol="0" anchor="ctr" anchorCtr="0" compatLnSpc="1">
              <a:prstTxWarp prst="textNoShape">
                <a:avLst/>
              </a:prstTxWarp>
            </a:bodyPr>
            <a:lstStyle/>
            <a:p>
              <a:pPr algn="ctr" defTabSz="932472" fontAlgn="base">
                <a:spcBef>
                  <a:spcPct val="0"/>
                </a:spcBef>
                <a:spcAft>
                  <a:spcPct val="0"/>
                </a:spcAft>
              </a:pPr>
              <a:r>
                <a:rPr lang="en-US" sz="4800" b="1" dirty="0" smtClean="0">
                  <a:solidFill>
                    <a:schemeClr val="tx1"/>
                  </a:solidFill>
                  <a:latin typeface="+mj-lt"/>
                </a:rPr>
                <a:t>Aligned with lifecycle stage</a:t>
              </a:r>
              <a:endParaRPr lang="en-US" sz="4800" b="1" dirty="0">
                <a:solidFill>
                  <a:schemeClr val="tx1"/>
                </a:solidFill>
                <a:latin typeface="+mj-lt"/>
              </a:endParaRPr>
            </a:p>
          </p:txBody>
        </p:sp>
      </p:grpSp>
      <p:pic>
        <p:nvPicPr>
          <p:cNvPr id="4098" name="Picture 2" descr="http://ts1.mm.bing.net/th?&amp;id=HN.608008408552899572&amp;w=300&amp;h=300&amp;c=0&amp;pid=1.9&amp;rs=0&amp;p=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89457" y="1774601"/>
            <a:ext cx="3566121" cy="410839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8107525" y="1774601"/>
            <a:ext cx="3414174" cy="4108390"/>
            <a:chOff x="7833208" y="1774601"/>
            <a:chExt cx="3414174" cy="4108390"/>
          </a:xfrm>
        </p:grpSpPr>
        <p:pic>
          <p:nvPicPr>
            <p:cNvPr id="14" name="Picture 1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33208" y="1774601"/>
              <a:ext cx="3414174" cy="4108390"/>
            </a:xfrm>
            <a:prstGeom prst="rect">
              <a:avLst/>
            </a:prstGeom>
          </p:spPr>
        </p:pic>
        <p:sp>
          <p:nvSpPr>
            <p:cNvPr id="16" name="TextBox 15"/>
            <p:cNvSpPr txBox="1"/>
            <p:nvPr/>
          </p:nvSpPr>
          <p:spPr>
            <a:xfrm>
              <a:off x="7928751" y="2450173"/>
              <a:ext cx="3223087" cy="2954655"/>
            </a:xfrm>
            <a:prstGeom prst="rect">
              <a:avLst/>
            </a:prstGeom>
            <a:solidFill>
              <a:srgbClr val="79797B">
                <a:alpha val="80000"/>
              </a:srgbClr>
            </a:solidFill>
          </p:spPr>
          <p:txBody>
            <a:bodyPr wrap="square" lIns="182880" tIns="146304" rIns="182880" bIns="146304" rtlCol="0">
              <a:spAutoFit/>
            </a:bodyPr>
            <a:lstStyle/>
            <a:p>
              <a:pPr algn="ctr">
                <a:lnSpc>
                  <a:spcPct val="90000"/>
                </a:lnSpc>
                <a:spcAft>
                  <a:spcPts val="600"/>
                </a:spcAft>
              </a:pPr>
              <a:r>
                <a:rPr lang="en-US" sz="4800" b="1" dirty="0" smtClean="0">
                  <a:solidFill>
                    <a:srgbClr val="FFFFFF"/>
                  </a:solidFill>
                  <a:latin typeface="+mj-lt"/>
                </a:rPr>
                <a:t>Collected at reasonable cost</a:t>
              </a:r>
            </a:p>
          </p:txBody>
        </p:sp>
      </p:grpSp>
      <p:sp>
        <p:nvSpPr>
          <p:cNvPr id="19" name="Rectangle 18"/>
          <p:cNvSpPr/>
          <p:nvPr/>
        </p:nvSpPr>
        <p:spPr bwMode="auto">
          <a:xfrm>
            <a:off x="172827" y="205458"/>
            <a:ext cx="9810921" cy="1055853"/>
          </a:xfrm>
          <a:prstGeom prst="rect">
            <a:avLst/>
          </a:prstGeom>
          <a:solidFill>
            <a:schemeClr val="bg2">
              <a:lumMod val="50000"/>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ts val="1199"/>
              </a:spcAft>
            </a:pPr>
            <a:r>
              <a:rPr lang="en-US" sz="5400" dirty="0" smtClean="0">
                <a:gradFill>
                  <a:gsLst>
                    <a:gs pos="0">
                      <a:srgbClr val="FFFFFF"/>
                    </a:gs>
                    <a:gs pos="100000">
                      <a:srgbClr val="FFFFFF"/>
                    </a:gs>
                  </a:gsLst>
                  <a:lin ang="5400000" scaled="0"/>
                </a:gradFill>
                <a:latin typeface="+mj-lt"/>
                <a:ea typeface="Segoe UI" pitchFamily="34" charset="0"/>
                <a:cs typeface="Segoe UI Light" panose="020B0502040204020203" pitchFamily="34" charset="0"/>
              </a:rPr>
              <a:t>3. Identify the measures</a:t>
            </a:r>
            <a:endParaRPr lang="en-US" sz="5400" dirty="0">
              <a:gradFill>
                <a:gsLst>
                  <a:gs pos="0">
                    <a:srgbClr val="FFFFFF"/>
                  </a:gs>
                  <a:gs pos="100000">
                    <a:srgbClr val="FFFFFF"/>
                  </a:gs>
                </a:gsLst>
                <a:lin ang="5400000" scaled="0"/>
              </a:gradFill>
              <a:latin typeface="+mj-lt"/>
              <a:ea typeface="Segoe UI" pitchFamily="34" charset="0"/>
              <a:cs typeface="Segoe UI Light" panose="020B0502040204020203" pitchFamily="34" charset="0"/>
            </a:endParaRPr>
          </a:p>
        </p:txBody>
      </p:sp>
      <p:sp>
        <p:nvSpPr>
          <p:cNvPr id="3" name="Rectangle 2"/>
          <p:cNvSpPr/>
          <p:nvPr/>
        </p:nvSpPr>
        <p:spPr bwMode="auto">
          <a:xfrm>
            <a:off x="4846652" y="4679457"/>
            <a:ext cx="2651731" cy="731512"/>
          </a:xfrm>
          <a:prstGeom prst="rect">
            <a:avLst/>
          </a:prstGeom>
          <a:solidFill>
            <a:srgbClr val="86730A"/>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a:lnSpc>
                <a:spcPct val="90000"/>
              </a:lnSpc>
              <a:spcAft>
                <a:spcPts val="600"/>
              </a:spcAft>
            </a:pPr>
            <a:r>
              <a:rPr lang="en-US" sz="4800" dirty="0" smtClean="0">
                <a:solidFill>
                  <a:srgbClr val="FFFFFF"/>
                </a:solidFill>
                <a:latin typeface="Segoe UI Light"/>
              </a:rPr>
              <a:t>Balanced</a:t>
            </a:r>
            <a:endParaRPr lang="en-US" sz="4800" dirty="0">
              <a:solidFill>
                <a:srgbClr val="FFFFFF"/>
              </a:solidFill>
              <a:latin typeface="Segoe UI Light"/>
            </a:endParaRPr>
          </a:p>
        </p:txBody>
      </p:sp>
    </p:spTree>
    <p:extLst>
      <p:ext uri="{BB962C8B-B14F-4D97-AF65-F5344CB8AC3E}">
        <p14:creationId xmlns:p14="http://schemas.microsoft.com/office/powerpoint/2010/main" val="313599582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4.bp.blogspot.com/-t332w2jukfw/To8aWGIf61I/AAAAAAAAFOA/QAgnpF8I6yg/s1600/balanc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4317"/>
            <a:ext cx="12436475" cy="69988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457580" y="2034237"/>
            <a:ext cx="5212023" cy="4480511"/>
          </a:xfrm>
          <a:prstGeom prst="rect">
            <a:avLst/>
          </a:prstGeom>
          <a:solidFill>
            <a:srgbClr val="3A3A3A">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0" tIns="457200" rIns="457200" bIns="457200" numCol="1" rtlCol="0" anchor="t" anchorCtr="0" compatLnSpc="1">
            <a:prstTxWarp prst="textNoShape">
              <a:avLst/>
            </a:prstTxWarp>
          </a:bodyPr>
          <a:lstStyle/>
          <a:p>
            <a:pPr marL="571500" indent="-571500" defTabSz="932472" fontAlgn="base">
              <a:spcBef>
                <a:spcPct val="0"/>
              </a:spcBef>
              <a:spcAft>
                <a:spcPct val="0"/>
              </a:spcAft>
              <a:buFont typeface="Arial" panose="020B0604020202020204" pitchFamily="34" charset="0"/>
              <a:buChar char="•"/>
            </a:pPr>
            <a:r>
              <a:rPr lang="en-US" sz="4000" dirty="0">
                <a:gradFill>
                  <a:gsLst>
                    <a:gs pos="0">
                      <a:srgbClr val="FFFFFF"/>
                    </a:gs>
                    <a:gs pos="100000">
                      <a:srgbClr val="FFFFFF"/>
                    </a:gs>
                  </a:gsLst>
                  <a:lin ang="5400000" scaled="0"/>
                </a:gradFill>
                <a:latin typeface="+mj-lt"/>
              </a:rPr>
              <a:t>Performance between points</a:t>
            </a:r>
          </a:p>
          <a:p>
            <a:pPr marL="571500" indent="-571500" defTabSz="932472" fontAlgn="base">
              <a:spcBef>
                <a:spcPct val="0"/>
              </a:spcBef>
              <a:spcAft>
                <a:spcPct val="0"/>
              </a:spcAft>
              <a:buFont typeface="Arial" panose="020B0604020202020204" pitchFamily="34" charset="0"/>
              <a:buChar char="•"/>
            </a:pPr>
            <a:r>
              <a:rPr lang="en-US" sz="4000" dirty="0">
                <a:gradFill>
                  <a:gsLst>
                    <a:gs pos="0">
                      <a:srgbClr val="FFFFFF"/>
                    </a:gs>
                    <a:gs pos="100000">
                      <a:srgbClr val="FFFFFF"/>
                    </a:gs>
                  </a:gsLst>
                  <a:lin ang="5400000" scaled="0"/>
                </a:gradFill>
                <a:latin typeface="+mj-lt"/>
              </a:rPr>
              <a:t>Spot trends</a:t>
            </a:r>
          </a:p>
        </p:txBody>
      </p:sp>
      <p:sp>
        <p:nvSpPr>
          <p:cNvPr id="3" name="Rectangle 2"/>
          <p:cNvSpPr/>
          <p:nvPr/>
        </p:nvSpPr>
        <p:spPr bwMode="auto">
          <a:xfrm>
            <a:off x="457580" y="662653"/>
            <a:ext cx="5212023" cy="1188707"/>
          </a:xfrm>
          <a:prstGeom prst="rect">
            <a:avLst/>
          </a:prstGeom>
          <a:solidFill>
            <a:srgbClr val="3A3A3A">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000" dirty="0" smtClean="0">
                <a:gradFill>
                  <a:gsLst>
                    <a:gs pos="0">
                      <a:srgbClr val="FFFFFF"/>
                    </a:gs>
                    <a:gs pos="100000">
                      <a:srgbClr val="FFFFFF"/>
                    </a:gs>
                  </a:gsLst>
                  <a:lin ang="5400000" scaled="0"/>
                </a:gradFill>
                <a:latin typeface="+mj-lt"/>
              </a:rPr>
              <a:t>QUANTITATIVE</a:t>
            </a:r>
            <a:endParaRPr lang="en-US" sz="4000" dirty="0">
              <a:gradFill>
                <a:gsLst>
                  <a:gs pos="0">
                    <a:srgbClr val="FFFFFF"/>
                  </a:gs>
                  <a:gs pos="100000">
                    <a:srgbClr val="FFFFFF"/>
                  </a:gs>
                </a:gsLst>
                <a:lin ang="5400000" scaled="0"/>
              </a:gradFill>
              <a:latin typeface="+mj-lt"/>
            </a:endParaRPr>
          </a:p>
        </p:txBody>
      </p:sp>
      <p:sp>
        <p:nvSpPr>
          <p:cNvPr id="6" name="Rectangle 5"/>
          <p:cNvSpPr/>
          <p:nvPr/>
        </p:nvSpPr>
        <p:spPr bwMode="auto">
          <a:xfrm>
            <a:off x="5943920" y="2034237"/>
            <a:ext cx="6126413" cy="4480511"/>
          </a:xfrm>
          <a:prstGeom prst="rect">
            <a:avLst/>
          </a:prstGeom>
          <a:solidFill>
            <a:srgbClr val="3A3A3A">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0" tIns="457200" rIns="457200" bIns="457200" numCol="1" rtlCol="0" anchor="t" anchorCtr="0" compatLnSpc="1">
            <a:prstTxWarp prst="textNoShape">
              <a:avLst/>
            </a:prstTxWarp>
          </a:bodyPr>
          <a:lstStyle/>
          <a:p>
            <a:pPr marL="571500" indent="-571500" defTabSz="932472" fontAlgn="base">
              <a:spcBef>
                <a:spcPct val="0"/>
              </a:spcBef>
              <a:spcAft>
                <a:spcPct val="0"/>
              </a:spcAft>
              <a:buFont typeface="Arial" panose="020B0604020202020204" pitchFamily="34" charset="0"/>
              <a:buChar char="•"/>
            </a:pPr>
            <a:r>
              <a:rPr lang="en-US" sz="4000" dirty="0">
                <a:gradFill>
                  <a:gsLst>
                    <a:gs pos="0">
                      <a:srgbClr val="FFFFFF"/>
                    </a:gs>
                    <a:gs pos="100000">
                      <a:srgbClr val="FFFFFF"/>
                    </a:gs>
                  </a:gsLst>
                  <a:lin ang="5400000" scaled="0"/>
                </a:gradFill>
                <a:latin typeface="+mj-lt"/>
              </a:rPr>
              <a:t>Provide context</a:t>
            </a:r>
          </a:p>
          <a:p>
            <a:pPr marL="571500" indent="-571500" defTabSz="932472" fontAlgn="base">
              <a:spcBef>
                <a:spcPct val="0"/>
              </a:spcBef>
              <a:spcAft>
                <a:spcPct val="0"/>
              </a:spcAft>
              <a:buFont typeface="Arial" panose="020B0604020202020204" pitchFamily="34" charset="0"/>
              <a:buChar char="•"/>
            </a:pPr>
            <a:r>
              <a:rPr lang="en-US" sz="4000" dirty="0">
                <a:gradFill>
                  <a:gsLst>
                    <a:gs pos="0">
                      <a:srgbClr val="FFFFFF"/>
                    </a:gs>
                    <a:gs pos="100000">
                      <a:srgbClr val="FFFFFF"/>
                    </a:gs>
                  </a:gsLst>
                  <a:lin ang="5400000" scaled="0"/>
                </a:gradFill>
                <a:latin typeface="+mj-lt"/>
              </a:rPr>
              <a:t>Used when numbers aren’t </a:t>
            </a:r>
            <a:r>
              <a:rPr lang="en-US" sz="4000" dirty="0" smtClean="0">
                <a:gradFill>
                  <a:gsLst>
                    <a:gs pos="0">
                      <a:srgbClr val="FFFFFF"/>
                    </a:gs>
                    <a:gs pos="100000">
                      <a:srgbClr val="FFFFFF"/>
                    </a:gs>
                  </a:gsLst>
                  <a:lin ang="5400000" scaled="0"/>
                </a:gradFill>
                <a:latin typeface="+mj-lt"/>
              </a:rPr>
              <a:t>easy</a:t>
            </a:r>
            <a:endParaRPr lang="en-US" sz="4000" dirty="0">
              <a:gradFill>
                <a:gsLst>
                  <a:gs pos="0">
                    <a:srgbClr val="FFFFFF"/>
                  </a:gs>
                  <a:gs pos="100000">
                    <a:srgbClr val="FFFFFF"/>
                  </a:gs>
                </a:gsLst>
                <a:lin ang="5400000" scaled="0"/>
              </a:gradFill>
              <a:latin typeface="+mj-lt"/>
            </a:endParaRPr>
          </a:p>
          <a:p>
            <a:pPr marL="571500" indent="-571500" defTabSz="932472" fontAlgn="base">
              <a:spcBef>
                <a:spcPct val="0"/>
              </a:spcBef>
              <a:spcAft>
                <a:spcPct val="0"/>
              </a:spcAft>
              <a:buFont typeface="Arial" panose="020B0604020202020204" pitchFamily="34" charset="0"/>
              <a:buChar char="•"/>
            </a:pPr>
            <a:r>
              <a:rPr lang="en-US" sz="4000" dirty="0">
                <a:gradFill>
                  <a:gsLst>
                    <a:gs pos="0">
                      <a:srgbClr val="FFFFFF"/>
                    </a:gs>
                    <a:gs pos="100000">
                      <a:srgbClr val="FFFFFF"/>
                    </a:gs>
                  </a:gsLst>
                  <a:lin ang="5400000" scaled="0"/>
                </a:gradFill>
                <a:latin typeface="+mj-lt"/>
              </a:rPr>
              <a:t>Used at early project stages </a:t>
            </a:r>
            <a:endParaRPr lang="en-US" sz="4000" dirty="0" smtClean="0">
              <a:gradFill>
                <a:gsLst>
                  <a:gs pos="0">
                    <a:srgbClr val="FFFFFF"/>
                  </a:gs>
                  <a:gs pos="100000">
                    <a:srgbClr val="FFFFFF"/>
                  </a:gs>
                </a:gsLst>
                <a:lin ang="5400000" scaled="0"/>
              </a:gradFill>
              <a:latin typeface="+mj-lt"/>
            </a:endParaRPr>
          </a:p>
          <a:p>
            <a:pPr marL="571500" indent="-571500" defTabSz="932472" fontAlgn="base">
              <a:spcBef>
                <a:spcPct val="0"/>
              </a:spcBef>
              <a:spcAft>
                <a:spcPct val="0"/>
              </a:spcAft>
              <a:buFont typeface="Arial" panose="020B0604020202020204" pitchFamily="34" charset="0"/>
              <a:buChar char="•"/>
            </a:pPr>
            <a:r>
              <a:rPr lang="en-US" sz="4000" dirty="0" smtClean="0">
                <a:gradFill>
                  <a:gsLst>
                    <a:gs pos="0">
                      <a:srgbClr val="FFFFFF"/>
                    </a:gs>
                    <a:gs pos="100000">
                      <a:srgbClr val="FFFFFF"/>
                    </a:gs>
                  </a:gsLst>
                  <a:lin ang="5400000" scaled="0"/>
                </a:gradFill>
                <a:latin typeface="+mj-lt"/>
              </a:rPr>
              <a:t>Richer (stories)</a:t>
            </a:r>
            <a:endParaRPr lang="en-US" sz="4000" dirty="0">
              <a:gradFill>
                <a:gsLst>
                  <a:gs pos="0">
                    <a:srgbClr val="FFFFFF"/>
                  </a:gs>
                  <a:gs pos="100000">
                    <a:srgbClr val="FFFFFF"/>
                  </a:gs>
                </a:gsLst>
                <a:lin ang="5400000" scaled="0"/>
              </a:gradFill>
              <a:latin typeface="+mj-lt"/>
            </a:endParaRPr>
          </a:p>
        </p:txBody>
      </p:sp>
      <p:sp>
        <p:nvSpPr>
          <p:cNvPr id="7" name="Rectangle 6"/>
          <p:cNvSpPr/>
          <p:nvPr/>
        </p:nvSpPr>
        <p:spPr bwMode="auto">
          <a:xfrm>
            <a:off x="5943920" y="662653"/>
            <a:ext cx="6126413" cy="1188707"/>
          </a:xfrm>
          <a:prstGeom prst="rect">
            <a:avLst/>
          </a:prstGeom>
          <a:solidFill>
            <a:srgbClr val="3A3A3A">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000" dirty="0" smtClean="0">
                <a:gradFill>
                  <a:gsLst>
                    <a:gs pos="0">
                      <a:srgbClr val="FFFFFF"/>
                    </a:gs>
                    <a:gs pos="100000">
                      <a:srgbClr val="FFFFFF"/>
                    </a:gs>
                  </a:gsLst>
                  <a:lin ang="5400000" scaled="0"/>
                </a:gradFill>
                <a:latin typeface="+mj-lt"/>
              </a:rPr>
              <a:t>QUALITATIVE</a:t>
            </a:r>
            <a:endParaRPr lang="en-US" sz="40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124473380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478423"/>
          </a:xfrm>
        </p:spPr>
        <p:txBody>
          <a:bodyPr/>
          <a:lstStyle/>
          <a:p>
            <a:r>
              <a:rPr lang="en-US" dirty="0" smtClean="0"/>
              <a:t>Hours per week/year to execute a process</a:t>
            </a:r>
          </a:p>
          <a:p>
            <a:pPr lvl="1"/>
            <a:r>
              <a:rPr lang="en-US" dirty="0" smtClean="0"/>
              <a:t>T x E x N x S</a:t>
            </a:r>
          </a:p>
          <a:p>
            <a:pPr lvl="1"/>
            <a:r>
              <a:rPr lang="en-US" dirty="0" smtClean="0">
                <a:solidFill>
                  <a:srgbClr val="FF0000"/>
                </a:solidFill>
              </a:rPr>
              <a:t>Time</a:t>
            </a:r>
            <a:r>
              <a:rPr lang="en-US" dirty="0" smtClean="0"/>
              <a:t> on Task (in minutes)</a:t>
            </a:r>
          </a:p>
          <a:p>
            <a:pPr lvl="1"/>
            <a:r>
              <a:rPr lang="en-US" dirty="0" smtClean="0"/>
              <a:t>Number of </a:t>
            </a:r>
            <a:r>
              <a:rPr lang="en-US" dirty="0" smtClean="0">
                <a:solidFill>
                  <a:srgbClr val="FF0000"/>
                </a:solidFill>
              </a:rPr>
              <a:t>Employees</a:t>
            </a:r>
            <a:r>
              <a:rPr lang="en-US" dirty="0" smtClean="0"/>
              <a:t> performing the task</a:t>
            </a:r>
          </a:p>
          <a:p>
            <a:pPr lvl="1"/>
            <a:r>
              <a:rPr lang="en-US" dirty="0" smtClean="0">
                <a:solidFill>
                  <a:srgbClr val="FF0000"/>
                </a:solidFill>
              </a:rPr>
              <a:t>Number</a:t>
            </a:r>
            <a:r>
              <a:rPr lang="en-US" dirty="0" smtClean="0"/>
              <a:t> of times per week/year a typical employee performs that task</a:t>
            </a:r>
          </a:p>
          <a:p>
            <a:pPr lvl="1"/>
            <a:r>
              <a:rPr lang="en-US" dirty="0" smtClean="0"/>
              <a:t>Average loaded </a:t>
            </a:r>
            <a:r>
              <a:rPr lang="en-US" dirty="0" smtClean="0">
                <a:solidFill>
                  <a:srgbClr val="FF0000"/>
                </a:solidFill>
              </a:rPr>
              <a:t>Salary</a:t>
            </a:r>
            <a:r>
              <a:rPr lang="en-US" dirty="0" smtClean="0"/>
              <a:t> per minute</a:t>
            </a:r>
          </a:p>
          <a:p>
            <a:r>
              <a:rPr lang="en-US" dirty="0" smtClean="0"/>
              <a:t>Number of Proposals/Contracts per year</a:t>
            </a:r>
          </a:p>
          <a:p>
            <a:r>
              <a:rPr lang="en-US" dirty="0" smtClean="0"/>
              <a:t>Average application training costs</a:t>
            </a:r>
          </a:p>
          <a:p>
            <a:r>
              <a:rPr lang="en-US" dirty="0" smtClean="0"/>
              <a:t>“Time to talent”</a:t>
            </a:r>
          </a:p>
          <a:p>
            <a:endParaRPr lang="en-US" dirty="0"/>
          </a:p>
        </p:txBody>
      </p:sp>
      <p:sp>
        <p:nvSpPr>
          <p:cNvPr id="3" name="Title 2"/>
          <p:cNvSpPr>
            <a:spLocks noGrp="1"/>
          </p:cNvSpPr>
          <p:nvPr>
            <p:ph type="title"/>
          </p:nvPr>
        </p:nvSpPr>
        <p:spPr/>
        <p:txBody>
          <a:bodyPr/>
          <a:lstStyle/>
          <a:p>
            <a:r>
              <a:rPr lang="en-US" smtClean="0"/>
              <a:t>Quantitative Business Metrics</a:t>
            </a:r>
            <a:endParaRPr lang="en-US" dirty="0"/>
          </a:p>
        </p:txBody>
      </p:sp>
    </p:spTree>
    <p:extLst>
      <p:ext uri="{BB962C8B-B14F-4D97-AF65-F5344CB8AC3E}">
        <p14:creationId xmlns:p14="http://schemas.microsoft.com/office/powerpoint/2010/main" val="31934476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System Metrics</a:t>
            </a:r>
            <a:endParaRPr lang="en-US" dirty="0"/>
          </a:p>
        </p:txBody>
      </p:sp>
      <p:sp>
        <p:nvSpPr>
          <p:cNvPr id="3" name="Text Placeholder 2"/>
          <p:cNvSpPr>
            <a:spLocks noGrp="1"/>
          </p:cNvSpPr>
          <p:nvPr>
            <p:ph type="body" sz="quarter" idx="10"/>
          </p:nvPr>
        </p:nvSpPr>
        <p:spPr>
          <a:xfrm>
            <a:off x="274702" y="1419655"/>
            <a:ext cx="5486399" cy="5250668"/>
          </a:xfrm>
        </p:spPr>
        <p:txBody>
          <a:bodyPr/>
          <a:lstStyle/>
          <a:p>
            <a:r>
              <a:rPr lang="en-US" sz="3200" dirty="0" smtClean="0"/>
              <a:t>Number of New Likes (for the monitoring period)</a:t>
            </a:r>
          </a:p>
          <a:p>
            <a:r>
              <a:rPr lang="en-US" sz="3200" dirty="0" smtClean="0"/>
              <a:t>New Members</a:t>
            </a:r>
          </a:p>
          <a:p>
            <a:r>
              <a:rPr lang="en-US" sz="3200" dirty="0" smtClean="0"/>
              <a:t>New Messages</a:t>
            </a:r>
          </a:p>
          <a:p>
            <a:r>
              <a:rPr lang="en-US" sz="3200" dirty="0" smtClean="0"/>
              <a:t>New Private Messages</a:t>
            </a:r>
          </a:p>
          <a:p>
            <a:r>
              <a:rPr lang="en-US" sz="3200" dirty="0" smtClean="0"/>
              <a:t>New Messages in Groups</a:t>
            </a:r>
          </a:p>
          <a:p>
            <a:r>
              <a:rPr lang="en-US" sz="3200" dirty="0" smtClean="0"/>
              <a:t>New Files</a:t>
            </a:r>
          </a:p>
          <a:p>
            <a:r>
              <a:rPr lang="en-US" sz="3200" dirty="0" smtClean="0"/>
              <a:t>New Pages</a:t>
            </a:r>
          </a:p>
          <a:p>
            <a:r>
              <a:rPr lang="en-US" sz="3200" dirty="0" smtClean="0"/>
              <a:t>Total Members</a:t>
            </a:r>
            <a:endParaRPr lang="en-US" sz="3200" dirty="0"/>
          </a:p>
        </p:txBody>
      </p:sp>
      <p:sp>
        <p:nvSpPr>
          <p:cNvPr id="4" name="Text Placeholder 3"/>
          <p:cNvSpPr>
            <a:spLocks noGrp="1"/>
          </p:cNvSpPr>
          <p:nvPr>
            <p:ph type="body" sz="quarter" idx="11"/>
          </p:nvPr>
        </p:nvSpPr>
        <p:spPr>
          <a:xfrm>
            <a:off x="6675502" y="1419655"/>
            <a:ext cx="5486399" cy="5552289"/>
          </a:xfrm>
        </p:spPr>
        <p:txBody>
          <a:bodyPr/>
          <a:lstStyle/>
          <a:p>
            <a:r>
              <a:rPr lang="en-US" sz="3200" smtClean="0"/>
              <a:t>Views and Downloads by Person</a:t>
            </a:r>
          </a:p>
          <a:p>
            <a:r>
              <a:rPr lang="en-US" sz="3200" smtClean="0"/>
              <a:t>Percentage of Threads Responded to by User Not Mentioned</a:t>
            </a:r>
          </a:p>
          <a:p>
            <a:r>
              <a:rPr lang="en-US" sz="3200" smtClean="0"/>
              <a:t>Percentage of Threads with No Replies</a:t>
            </a:r>
          </a:p>
          <a:p>
            <a:r>
              <a:rPr lang="en-US" sz="3200" smtClean="0"/>
              <a:t>Groups Dashboard</a:t>
            </a:r>
          </a:p>
          <a:p>
            <a:r>
              <a:rPr lang="en-US" sz="3200" smtClean="0"/>
              <a:t>YamJam Dashboard</a:t>
            </a:r>
          </a:p>
          <a:p>
            <a:r>
              <a:rPr lang="en-US" sz="3200" smtClean="0"/>
              <a:t>Top Contributors</a:t>
            </a:r>
            <a:endParaRPr lang="en-US" sz="3200" dirty="0"/>
          </a:p>
        </p:txBody>
      </p:sp>
      <p:sp>
        <p:nvSpPr>
          <p:cNvPr id="5" name="TextBox 4"/>
          <p:cNvSpPr txBox="1"/>
          <p:nvPr/>
        </p:nvSpPr>
        <p:spPr>
          <a:xfrm>
            <a:off x="366141" y="1028409"/>
            <a:ext cx="457195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Native Yammer Metrics</a:t>
            </a:r>
          </a:p>
        </p:txBody>
      </p:sp>
      <p:sp>
        <p:nvSpPr>
          <p:cNvPr id="6" name="TextBox 5"/>
          <p:cNvSpPr txBox="1"/>
          <p:nvPr/>
        </p:nvSpPr>
        <p:spPr>
          <a:xfrm>
            <a:off x="6675502" y="1025187"/>
            <a:ext cx="457195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Third-Party Metrics (</a:t>
            </a:r>
            <a:r>
              <a:rPr lang="en-US" sz="2400" dirty="0" err="1" smtClean="0">
                <a:gradFill>
                  <a:gsLst>
                    <a:gs pos="2917">
                      <a:schemeClr val="tx1"/>
                    </a:gs>
                    <a:gs pos="30000">
                      <a:schemeClr val="tx1"/>
                    </a:gs>
                  </a:gsLst>
                  <a:lin ang="5400000" scaled="0"/>
                </a:gradFill>
              </a:rPr>
              <a:t>TyGraph</a:t>
            </a:r>
            <a:r>
              <a:rPr lang="en-US" sz="2400" dirty="0" smtClean="0">
                <a:gradFill>
                  <a:gsLst>
                    <a:gs pos="2917">
                      <a:schemeClr val="tx1"/>
                    </a:gs>
                    <a:gs pos="30000">
                      <a:schemeClr val="tx1"/>
                    </a:gs>
                  </a:gsLst>
                  <a:lin ang="5400000" scaled="0"/>
                </a:gradFill>
              </a:rPr>
              <a:t>)</a:t>
            </a:r>
          </a:p>
        </p:txBody>
      </p:sp>
      <p:grpSp>
        <p:nvGrpSpPr>
          <p:cNvPr id="9" name="Group 8"/>
          <p:cNvGrpSpPr/>
          <p:nvPr/>
        </p:nvGrpSpPr>
        <p:grpSpPr>
          <a:xfrm>
            <a:off x="380338" y="1863079"/>
            <a:ext cx="5132394" cy="3974138"/>
            <a:chOff x="380338" y="1863079"/>
            <a:chExt cx="5132394" cy="3974138"/>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0338" y="1863079"/>
              <a:ext cx="5132394" cy="3974138"/>
            </a:xfrm>
            <a:prstGeom prst="rect">
              <a:avLst/>
            </a:prstGeom>
          </p:spPr>
        </p:pic>
        <p:sp>
          <p:nvSpPr>
            <p:cNvPr id="8" name="Rectangle 7"/>
            <p:cNvSpPr/>
            <p:nvPr/>
          </p:nvSpPr>
          <p:spPr bwMode="auto">
            <a:xfrm>
              <a:off x="914775" y="2902001"/>
              <a:ext cx="3965032" cy="2285975"/>
            </a:xfrm>
            <a:prstGeom prst="rect">
              <a:avLst/>
            </a:prstGeom>
            <a:solidFill>
              <a:schemeClr val="tx2">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9144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Yammer metrics will become part of the upcoming Office 365 Admin console.</a:t>
              </a:r>
            </a:p>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For more info, watch:</a:t>
              </a:r>
            </a:p>
            <a:p>
              <a:pPr algn="ctr" defTabSz="932472" fontAlgn="base">
                <a:spcBef>
                  <a:spcPct val="0"/>
                </a:spcBef>
                <a:spcAft>
                  <a:spcPct val="0"/>
                </a:spcAft>
              </a:pPr>
              <a:r>
                <a:rPr lang="en-US" sz="1600" dirty="0">
                  <a:gradFill>
                    <a:gsLst>
                      <a:gs pos="0">
                        <a:srgbClr val="FFFFFF"/>
                      </a:gs>
                      <a:gs pos="100000">
                        <a:srgbClr val="FFFFFF"/>
                      </a:gs>
                    </a:gsLst>
                    <a:lin ang="5400000" scaled="0"/>
                  </a:gradFill>
                </a:rPr>
                <a:t>https://channel9.msdn.com/Events/Ignite/2015/BRK2119</a:t>
              </a:r>
            </a:p>
          </p:txBody>
        </p:sp>
      </p:grpSp>
    </p:spTree>
    <p:extLst>
      <p:ext uri="{BB962C8B-B14F-4D97-AF65-F5344CB8AC3E}">
        <p14:creationId xmlns:p14="http://schemas.microsoft.com/office/powerpoint/2010/main" val="4235123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2034238"/>
            <a:ext cx="11887200" cy="4253472"/>
          </a:xfrm>
        </p:spPr>
        <p:txBody>
          <a:bodyPr/>
          <a:lstStyle/>
          <a:p>
            <a:r>
              <a:rPr lang="en-US" sz="3600" dirty="0" smtClean="0"/>
              <a:t>Conversations that include participants who weren’t addressed or @mentioned</a:t>
            </a:r>
          </a:p>
          <a:p>
            <a:pPr lvl="1"/>
            <a:r>
              <a:rPr lang="en-US" sz="2000" dirty="0" smtClean="0"/>
              <a:t>These are connections that would never have happened in email – which is inherently private.</a:t>
            </a:r>
          </a:p>
          <a:p>
            <a:r>
              <a:rPr lang="en-US" sz="3600" dirty="0" smtClean="0"/>
              <a:t>Conversations with an ask for examples (that have an answer)</a:t>
            </a:r>
          </a:p>
          <a:p>
            <a:pPr lvl="1"/>
            <a:r>
              <a:rPr lang="en-US" sz="2000" dirty="0" smtClean="0"/>
              <a:t>These shared assets might have only been exchanged privately – with more limited reach.</a:t>
            </a:r>
          </a:p>
          <a:p>
            <a:r>
              <a:rPr lang="en-US" sz="3600" dirty="0" smtClean="0"/>
              <a:t>Conversations with a value tag (requires user training!)</a:t>
            </a:r>
          </a:p>
          <a:p>
            <a:pPr lvl="1"/>
            <a:r>
              <a:rPr lang="en-US" sz="2000" dirty="0" smtClean="0"/>
              <a:t>E.g. #</a:t>
            </a:r>
            <a:r>
              <a:rPr lang="en-US" sz="2000" dirty="0" err="1" smtClean="0"/>
              <a:t>YamWin</a:t>
            </a:r>
            <a:endParaRPr lang="en-US" sz="2000" dirty="0" smtClean="0"/>
          </a:p>
          <a:p>
            <a:pPr lvl="1"/>
            <a:r>
              <a:rPr lang="en-US" sz="2000" dirty="0" smtClean="0"/>
              <a:t>Follow up with a survey or interview.</a:t>
            </a:r>
            <a:endParaRPr lang="en-US" sz="2000" dirty="0"/>
          </a:p>
        </p:txBody>
      </p:sp>
      <p:sp>
        <p:nvSpPr>
          <p:cNvPr id="3" name="Title 2"/>
          <p:cNvSpPr>
            <a:spLocks noGrp="1"/>
          </p:cNvSpPr>
          <p:nvPr>
            <p:ph type="title"/>
          </p:nvPr>
        </p:nvSpPr>
        <p:spPr/>
        <p:txBody>
          <a:bodyPr/>
          <a:lstStyle/>
          <a:p>
            <a:r>
              <a:rPr lang="en-US" dirty="0" smtClean="0"/>
              <a:t>Look for system metrics that might be a proxy for something more valuable</a:t>
            </a:r>
            <a:endParaRPr lang="en-US" dirty="0"/>
          </a:p>
        </p:txBody>
      </p:sp>
    </p:spTree>
    <p:extLst>
      <p:ext uri="{BB962C8B-B14F-4D97-AF65-F5344CB8AC3E}">
        <p14:creationId xmlns:p14="http://schemas.microsoft.com/office/powerpoint/2010/main" val="131322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Metrics: We need story!</a:t>
            </a:r>
            <a:endParaRPr lang="en-US" dirty="0"/>
          </a:p>
        </p:txBody>
      </p:sp>
      <p:sp>
        <p:nvSpPr>
          <p:cNvPr id="3" name="Text Placeholder 2"/>
          <p:cNvSpPr>
            <a:spLocks noGrp="1"/>
          </p:cNvSpPr>
          <p:nvPr>
            <p:ph type="body" sz="quarter" idx="10"/>
          </p:nvPr>
        </p:nvSpPr>
        <p:spPr>
          <a:xfrm>
            <a:off x="274638" y="1212850"/>
            <a:ext cx="7223745" cy="3754874"/>
          </a:xfrm>
        </p:spPr>
        <p:txBody>
          <a:bodyPr/>
          <a:lstStyle/>
          <a:p>
            <a:r>
              <a:rPr lang="en-US" dirty="0" smtClean="0"/>
              <a:t>Narrative is the way we simplify and make sense of a complex world.</a:t>
            </a:r>
          </a:p>
          <a:p>
            <a:r>
              <a:rPr lang="en-US" dirty="0" smtClean="0"/>
              <a:t>You can’t compel change if your stakeholders don’t understand what you have done.</a:t>
            </a:r>
          </a:p>
          <a:p>
            <a:r>
              <a:rPr lang="en-US" dirty="0" smtClean="0"/>
              <a:t>Stories with data provide evidence - “serious anecdotes”</a:t>
            </a:r>
          </a:p>
        </p:txBody>
      </p:sp>
      <p:pic>
        <p:nvPicPr>
          <p:cNvPr id="3074" name="Picture 2" descr="http://ts1.mm.bing.net/th?&amp;id=HN.608016199625474304&amp;w=304&amp;h=300&amp;c=0&amp;pid=1.9&amp;rs=0&amp;p=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59319" y="1759921"/>
            <a:ext cx="5761314" cy="355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32927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2090" y="164600"/>
            <a:ext cx="12259026" cy="6719067"/>
          </a:xfrm>
          <a:prstGeom prst="rect">
            <a:avLst/>
          </a:prstGeom>
          <a:solidFill>
            <a:schemeClr val="bg1"/>
          </a:solidFill>
        </p:spPr>
      </p:pic>
      <p:grpSp>
        <p:nvGrpSpPr>
          <p:cNvPr id="15" name="Group 14"/>
          <p:cNvGrpSpPr/>
          <p:nvPr/>
        </p:nvGrpSpPr>
        <p:grpSpPr>
          <a:xfrm>
            <a:off x="739736" y="1885661"/>
            <a:ext cx="3466843" cy="4263331"/>
            <a:chOff x="1892980" y="2335725"/>
            <a:chExt cx="3399174" cy="4180116"/>
          </a:xfrm>
        </p:grpSpPr>
        <p:sp>
          <p:nvSpPr>
            <p:cNvPr id="9" name="AutoShape 11"/>
            <p:cNvSpPr>
              <a:spLocks/>
            </p:cNvSpPr>
            <p:nvPr/>
          </p:nvSpPr>
          <p:spPr bwMode="auto">
            <a:xfrm>
              <a:off x="1892980" y="4904690"/>
              <a:ext cx="3399174" cy="1611151"/>
            </a:xfrm>
            <a:prstGeom prst="accentBorderCallout2">
              <a:avLst>
                <a:gd name="adj1" fmla="val 8824"/>
                <a:gd name="adj2" fmla="val 103532"/>
                <a:gd name="adj3" fmla="val 8824"/>
                <a:gd name="adj4" fmla="val 107505"/>
                <a:gd name="adj5" fmla="val -108764"/>
                <a:gd name="adj6" fmla="val 80022"/>
              </a:avLst>
            </a:prstGeom>
            <a:solidFill>
              <a:schemeClr val="bg1"/>
            </a:solidFill>
            <a:ln w="28575">
              <a:solidFill>
                <a:schemeClr val="tx1"/>
              </a:solidFill>
              <a:miter lim="800000"/>
              <a:headEnd/>
              <a:tailEnd/>
            </a:ln>
            <a:effectLst/>
          </p:spPr>
          <p:txBody>
            <a:bodyPr/>
            <a:lstStyle/>
            <a:p>
              <a:pPr>
                <a:spcBef>
                  <a:spcPct val="50000"/>
                </a:spcBef>
                <a:buClr>
                  <a:srgbClr val="3399FF"/>
                </a:buClr>
                <a:buSzPct val="200000"/>
                <a:buFont typeface="Wingdings" pitchFamily="2" charset="2"/>
                <a:buChar char=""/>
              </a:pPr>
              <a:endParaRPr lang="en-US" sz="1224" dirty="0">
                <a:latin typeface="Verdana" pitchFamily="34" charset="0"/>
                <a:cs typeface="Times New Roman" pitchFamily="18" charset="0"/>
              </a:endParaRPr>
            </a:p>
            <a:p>
              <a:pPr>
                <a:spcBef>
                  <a:spcPct val="50000"/>
                </a:spcBef>
                <a:buClr>
                  <a:srgbClr val="3399FF"/>
                </a:buClr>
                <a:buSzPct val="200000"/>
                <a:buFont typeface="Wingdings" pitchFamily="2" charset="2"/>
                <a:buChar char=""/>
              </a:pPr>
              <a:r>
                <a:rPr lang="en-US" sz="2000" dirty="0">
                  <a:latin typeface="+mj-lt"/>
                  <a:cs typeface="Times New Roman" pitchFamily="18" charset="0"/>
                </a:rPr>
                <a:t>Meanwhile, two scientists in the US had deep experience in protocols for this area.</a:t>
              </a:r>
              <a:endParaRPr lang="en-US" sz="1224" dirty="0">
                <a:latin typeface="+mj-lt"/>
                <a:cs typeface="Times New Roman" pitchFamily="18" charset="0"/>
              </a:endParaRPr>
            </a:p>
          </p:txBody>
        </p:sp>
        <p:pic>
          <p:nvPicPr>
            <p:cNvPr id="10" name="Picture 12" descr="Click To Preview"/>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0000" b="90000" l="15553" r="84447"/>
                      </a14:imgEffect>
                    </a14:imgLayer>
                  </a14:imgProps>
                </a:ext>
                <a:ext uri="{28A0092B-C50C-407E-A947-70E740481C1C}">
                  <a14:useLocalDpi xmlns:a14="http://schemas.microsoft.com/office/drawing/2010/main"/>
                </a:ext>
              </a:extLst>
            </a:blip>
            <a:srcRect l="6941" r="6941"/>
            <a:stretch>
              <a:fillRect/>
            </a:stretch>
          </p:blipFill>
          <p:spPr bwMode="auto">
            <a:xfrm>
              <a:off x="4277044" y="2335725"/>
              <a:ext cx="582613" cy="7318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Click To Download"/>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9375" b="89844" l="9434" r="89623"/>
                      </a14:imgEffect>
                    </a14:imgLayer>
                  </a14:imgProps>
                </a:ext>
                <a:ext uri="{28A0092B-C50C-407E-A947-70E740481C1C}">
                  <a14:useLocalDpi xmlns:a14="http://schemas.microsoft.com/office/drawing/2010/main"/>
                </a:ext>
              </a:extLst>
            </a:blip>
            <a:srcRect/>
            <a:stretch>
              <a:fillRect/>
            </a:stretch>
          </p:blipFill>
          <p:spPr bwMode="auto">
            <a:xfrm>
              <a:off x="3915823" y="2748124"/>
              <a:ext cx="577850" cy="752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6127827" y="1521415"/>
            <a:ext cx="5576750" cy="2026039"/>
            <a:chOff x="6034047" y="1947862"/>
            <a:chExt cx="5467898" cy="1986493"/>
          </a:xfrm>
        </p:grpSpPr>
        <p:sp>
          <p:nvSpPr>
            <p:cNvPr id="6" name="AutoShape 8"/>
            <p:cNvSpPr>
              <a:spLocks/>
            </p:cNvSpPr>
            <p:nvPr/>
          </p:nvSpPr>
          <p:spPr bwMode="auto">
            <a:xfrm>
              <a:off x="7710447" y="1947862"/>
              <a:ext cx="3791498" cy="1986493"/>
            </a:xfrm>
            <a:prstGeom prst="accentBorderCallout1">
              <a:avLst>
                <a:gd name="adj1" fmla="val 6819"/>
                <a:gd name="adj2" fmla="val -3088"/>
                <a:gd name="adj3" fmla="val 30457"/>
                <a:gd name="adj4" fmla="val -33034"/>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Clr>
                  <a:srgbClr val="3399FF"/>
                </a:buClr>
                <a:buSzPct val="200000"/>
                <a:buFont typeface="Wingdings" pitchFamily="2" charset="2"/>
                <a:buNone/>
              </a:pPr>
              <a:r>
                <a:rPr lang="en-US" sz="1224" dirty="0">
                  <a:latin typeface="Verdana" pitchFamily="34" charset="0"/>
                  <a:cs typeface="Times New Roman" pitchFamily="18" charset="0"/>
                </a:rPr>
                <a:t> </a:t>
              </a:r>
            </a:p>
            <a:p>
              <a:pPr marL="351343" indent="-351343">
                <a:spcBef>
                  <a:spcPct val="50000"/>
                </a:spcBef>
                <a:buClr>
                  <a:srgbClr val="3399FF"/>
                </a:buClr>
                <a:buSzPct val="200000"/>
                <a:buFont typeface="Wingdings" pitchFamily="2" charset="2"/>
                <a:buChar char=""/>
              </a:pPr>
              <a:r>
                <a:rPr lang="en-US" sz="2000" dirty="0">
                  <a:latin typeface="+mj-lt"/>
                  <a:cs typeface="Times New Roman" pitchFamily="18" charset="0"/>
                </a:rPr>
                <a:t>A scientist with Thrombotic &amp; Joint Diseases in Germany began at to isolate and culture macrophages and needed some help.  </a:t>
              </a:r>
            </a:p>
          </p:txBody>
        </p:sp>
        <p:pic>
          <p:nvPicPr>
            <p:cNvPr id="12" name="Picture 14" descr="Click To Preview"/>
            <p:cNvPicPr>
              <a:picLocks noChangeAspect="1" noChangeArrowheads="1"/>
            </p:cNvPicPr>
            <p:nvPr/>
          </p:nvPicPr>
          <p:blipFill>
            <a:blip r:embed="rId8" cstate="email">
              <a:extLst>
                <a:ext uri="{28A0092B-C50C-407E-A947-70E740481C1C}">
                  <a14:useLocalDpi xmlns:a14="http://schemas.microsoft.com/office/drawing/2010/main"/>
                </a:ext>
              </a:extLst>
            </a:blip>
            <a:srcRect l="5206" r="8676"/>
            <a:stretch>
              <a:fillRect/>
            </a:stretch>
          </p:blipFill>
          <p:spPr bwMode="auto">
            <a:xfrm>
              <a:off x="6034047" y="2160587"/>
              <a:ext cx="582612" cy="73183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p:cNvSpPr/>
          <p:nvPr/>
        </p:nvSpPr>
        <p:spPr bwMode="auto">
          <a:xfrm>
            <a:off x="172827" y="205458"/>
            <a:ext cx="9810921" cy="1055853"/>
          </a:xfrm>
          <a:prstGeom prst="rect">
            <a:avLst/>
          </a:prstGeom>
          <a:solidFill>
            <a:schemeClr val="bg2">
              <a:lumMod val="50000"/>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ts val="1199"/>
              </a:spcAft>
            </a:pPr>
            <a:r>
              <a:rPr lang="en-US" sz="5400" dirty="0" smtClean="0">
                <a:gradFill>
                  <a:gsLst>
                    <a:gs pos="0">
                      <a:srgbClr val="FFFFFF"/>
                    </a:gs>
                    <a:gs pos="100000">
                      <a:srgbClr val="FFFFFF"/>
                    </a:gs>
                  </a:gsLst>
                  <a:lin ang="5400000" scaled="0"/>
                </a:gradFill>
                <a:latin typeface="+mj-lt"/>
                <a:ea typeface="Segoe UI" pitchFamily="34" charset="0"/>
                <a:cs typeface="Segoe UI Light" panose="020B0502040204020203" pitchFamily="34" charset="0"/>
              </a:rPr>
              <a:t>Case Study: The Power of Story</a:t>
            </a:r>
            <a:endParaRPr lang="en-US" sz="5400" dirty="0">
              <a:gradFill>
                <a:gsLst>
                  <a:gs pos="0">
                    <a:srgbClr val="FFFFFF"/>
                  </a:gs>
                  <a:gs pos="100000">
                    <a:srgbClr val="FFFFFF"/>
                  </a:gs>
                </a:gsLst>
                <a:lin ang="5400000" scaled="0"/>
              </a:gradFill>
              <a:latin typeface="+mj-lt"/>
              <a:ea typeface="Segoe UI" pitchFamily="34" charset="0"/>
              <a:cs typeface="Segoe UI Light" panose="020B0502040204020203" pitchFamily="34" charset="0"/>
            </a:endParaRPr>
          </a:p>
        </p:txBody>
      </p:sp>
    </p:spTree>
    <p:extLst>
      <p:ext uri="{BB962C8B-B14F-4D97-AF65-F5344CB8AC3E}">
        <p14:creationId xmlns:p14="http://schemas.microsoft.com/office/powerpoint/2010/main" val="2583111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2090" y="164600"/>
            <a:ext cx="12259026" cy="6719067"/>
          </a:xfrm>
          <a:prstGeom prst="rect">
            <a:avLst/>
          </a:prstGeom>
          <a:solidFill>
            <a:schemeClr val="bg1"/>
          </a:solidFill>
        </p:spPr>
      </p:pic>
      <p:grpSp>
        <p:nvGrpSpPr>
          <p:cNvPr id="2" name="Group 1"/>
          <p:cNvGrpSpPr/>
          <p:nvPr/>
        </p:nvGrpSpPr>
        <p:grpSpPr>
          <a:xfrm>
            <a:off x="3989661" y="1738375"/>
            <a:ext cx="7849713" cy="2767391"/>
            <a:chOff x="3989661" y="1738375"/>
            <a:chExt cx="7849713" cy="2767391"/>
          </a:xfrm>
        </p:grpSpPr>
        <p:pic>
          <p:nvPicPr>
            <p:cNvPr id="12" name="Picture 14" descr="Click To Preview"/>
            <p:cNvPicPr>
              <a:picLocks noChangeAspect="1" noChangeArrowheads="1"/>
            </p:cNvPicPr>
            <p:nvPr/>
          </p:nvPicPr>
          <p:blipFill>
            <a:blip r:embed="rId4" cstate="email">
              <a:extLst>
                <a:ext uri="{28A0092B-C50C-407E-A947-70E740481C1C}">
                  <a14:useLocalDpi xmlns:a14="http://schemas.microsoft.com/office/drawing/2010/main"/>
                </a:ext>
              </a:extLst>
            </a:blip>
            <a:srcRect l="5206" r="8676"/>
            <a:stretch>
              <a:fillRect/>
            </a:stretch>
          </p:blipFill>
          <p:spPr bwMode="auto">
            <a:xfrm>
              <a:off x="6127824" y="1738375"/>
              <a:ext cx="594210" cy="74640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3989661" y="2258863"/>
              <a:ext cx="7849713" cy="2246903"/>
              <a:chOff x="4051350" y="2727923"/>
              <a:chExt cx="8059461" cy="2203046"/>
            </a:xfrm>
          </p:grpSpPr>
          <p:sp>
            <p:nvSpPr>
              <p:cNvPr id="16" name="AutoShape 17"/>
              <p:cNvSpPr>
                <a:spLocks noChangeArrowheads="1"/>
              </p:cNvSpPr>
              <p:nvPr/>
            </p:nvSpPr>
            <p:spPr bwMode="auto">
              <a:xfrm flipH="1" flipV="1">
                <a:off x="4051350" y="2897731"/>
                <a:ext cx="1965119" cy="527105"/>
              </a:xfrm>
              <a:custGeom>
                <a:avLst/>
                <a:gdLst>
                  <a:gd name="G0" fmla="+- -308120 0 0"/>
                  <a:gd name="G1" fmla="+- -11796480 0 0"/>
                  <a:gd name="G2" fmla="+- -308120 0 -11796480"/>
                  <a:gd name="G3" fmla="+- 10800 0 0"/>
                  <a:gd name="G4" fmla="+- 0 0 -308120"/>
                  <a:gd name="T0" fmla="*/ 360 256 1"/>
                  <a:gd name="T1" fmla="*/ 0 256 1"/>
                  <a:gd name="G5" fmla="+- G2 T0 T1"/>
                  <a:gd name="G6" fmla="?: G2 G2 G5"/>
                  <a:gd name="G7" fmla="+- 0 0 G6"/>
                  <a:gd name="G8" fmla="+- 8503 0 0"/>
                  <a:gd name="G9" fmla="+- 0 0 -11796480"/>
                  <a:gd name="G10" fmla="+- 8503 0 2700"/>
                  <a:gd name="G11" fmla="cos G10 -308120"/>
                  <a:gd name="G12" fmla="sin G10 -308120"/>
                  <a:gd name="G13" fmla="cos 13500 -308120"/>
                  <a:gd name="G14" fmla="sin 13500 -308120"/>
                  <a:gd name="G15" fmla="+- G11 10800 0"/>
                  <a:gd name="G16" fmla="+- G12 10800 0"/>
                  <a:gd name="G17" fmla="+- G13 10800 0"/>
                  <a:gd name="G18" fmla="+- G14 10800 0"/>
                  <a:gd name="G19" fmla="*/ 8503 1 2"/>
                  <a:gd name="G20" fmla="+- G19 5400 0"/>
                  <a:gd name="G21" fmla="cos G20 -308120"/>
                  <a:gd name="G22" fmla="sin G20 -308120"/>
                  <a:gd name="G23" fmla="+- G21 10800 0"/>
                  <a:gd name="G24" fmla="+- G12 G23 G22"/>
                  <a:gd name="G25" fmla="+- G22 G23 G11"/>
                  <a:gd name="G26" fmla="cos 10800 -308120"/>
                  <a:gd name="G27" fmla="sin 10800 -308120"/>
                  <a:gd name="G28" fmla="cos 8503 -308120"/>
                  <a:gd name="G29" fmla="sin 8503 -308120"/>
                  <a:gd name="G30" fmla="+- G26 10800 0"/>
                  <a:gd name="G31" fmla="+- G27 10800 0"/>
                  <a:gd name="G32" fmla="+- G28 10800 0"/>
                  <a:gd name="G33" fmla="+- G29 10800 0"/>
                  <a:gd name="G34" fmla="+- G19 5400 0"/>
                  <a:gd name="G35" fmla="cos G34 -11796480"/>
                  <a:gd name="G36" fmla="sin G34 -11796480"/>
                  <a:gd name="G37" fmla="+/ -11796480 -308120 2"/>
                  <a:gd name="T2" fmla="*/ 180 256 1"/>
                  <a:gd name="T3" fmla="*/ 0 256 1"/>
                  <a:gd name="G38" fmla="+- G37 T2 T3"/>
                  <a:gd name="G39" fmla="?: G2 G37 G38"/>
                  <a:gd name="G40" fmla="cos 10800 G39"/>
                  <a:gd name="G41" fmla="sin 10800 G39"/>
                  <a:gd name="G42" fmla="cos 8503 G39"/>
                  <a:gd name="G43" fmla="sin 8503 G39"/>
                  <a:gd name="G44" fmla="+- G40 10800 0"/>
                  <a:gd name="G45" fmla="+- G41 10800 0"/>
                  <a:gd name="G46" fmla="+- G42 10800 0"/>
                  <a:gd name="G47" fmla="+- G43 10800 0"/>
                  <a:gd name="G48" fmla="+- G35 10800 0"/>
                  <a:gd name="G49" fmla="+- G36 10800 0"/>
                  <a:gd name="T4" fmla="*/ 10357 w 21600"/>
                  <a:gd name="T5" fmla="*/ 9 h 21600"/>
                  <a:gd name="T6" fmla="*/ 1148 w 21600"/>
                  <a:gd name="T7" fmla="*/ 10800 h 21600"/>
                  <a:gd name="T8" fmla="*/ 10451 w 21600"/>
                  <a:gd name="T9" fmla="*/ 2304 h 21600"/>
                  <a:gd name="T10" fmla="*/ 24254 w 21600"/>
                  <a:gd name="T11" fmla="*/ 9693 h 21600"/>
                  <a:gd name="T12" fmla="*/ 20735 w 21600"/>
                  <a:gd name="T13" fmla="*/ 13844 h 21600"/>
                  <a:gd name="T14" fmla="*/ 16583 w 21600"/>
                  <a:gd name="T15" fmla="*/ 1032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274" y="10103"/>
                    </a:moveTo>
                    <a:cubicBezTo>
                      <a:pt x="18911" y="5692"/>
                      <a:pt x="15225" y="2297"/>
                      <a:pt x="10800" y="2297"/>
                    </a:cubicBezTo>
                    <a:cubicBezTo>
                      <a:pt x="6103" y="2297"/>
                      <a:pt x="2297" y="6103"/>
                      <a:pt x="2297" y="10800"/>
                    </a:cubicBezTo>
                    <a:lnTo>
                      <a:pt x="0" y="10800"/>
                    </a:lnTo>
                    <a:cubicBezTo>
                      <a:pt x="0" y="4835"/>
                      <a:pt x="4835" y="0"/>
                      <a:pt x="10800" y="0"/>
                    </a:cubicBezTo>
                    <a:cubicBezTo>
                      <a:pt x="16421" y="0"/>
                      <a:pt x="21102" y="4312"/>
                      <a:pt x="21563" y="9914"/>
                    </a:cubicBezTo>
                    <a:lnTo>
                      <a:pt x="24254" y="9693"/>
                    </a:lnTo>
                    <a:lnTo>
                      <a:pt x="20735" y="13844"/>
                    </a:lnTo>
                    <a:lnTo>
                      <a:pt x="16583" y="10324"/>
                    </a:lnTo>
                    <a:lnTo>
                      <a:pt x="19274" y="10103"/>
                    </a:ln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1836" dirty="0"/>
              </a:p>
            </p:txBody>
          </p:sp>
          <p:sp>
            <p:nvSpPr>
              <p:cNvPr id="17" name="AutoShape 10"/>
              <p:cNvSpPr>
                <a:spLocks/>
              </p:cNvSpPr>
              <p:nvPr/>
            </p:nvSpPr>
            <p:spPr bwMode="auto">
              <a:xfrm>
                <a:off x="7310190" y="2727923"/>
                <a:ext cx="4800621" cy="2203046"/>
              </a:xfrm>
              <a:prstGeom prst="accentBorderCallout1">
                <a:avLst>
                  <a:gd name="adj1" fmla="val 10343"/>
                  <a:gd name="adj2" fmla="val -2176"/>
                  <a:gd name="adj3" fmla="val 651"/>
                  <a:gd name="adj4" fmla="val -7703"/>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Clr>
                    <a:srgbClr val="3399FF"/>
                  </a:buClr>
                  <a:buSzPct val="200000"/>
                  <a:buFont typeface="Wingdings" pitchFamily="2" charset="2"/>
                  <a:buNone/>
                </a:pPr>
                <a:r>
                  <a:rPr lang="en-US" sz="1224" dirty="0">
                    <a:latin typeface="Verdana" pitchFamily="34" charset="0"/>
                    <a:cs typeface="Times New Roman" pitchFamily="18" charset="0"/>
                  </a:rPr>
                  <a:t> </a:t>
                </a:r>
              </a:p>
              <a:p>
                <a:pPr marL="291436" indent="-291436">
                  <a:spcBef>
                    <a:spcPct val="50000"/>
                  </a:spcBef>
                  <a:buClr>
                    <a:srgbClr val="3399FF"/>
                  </a:buClr>
                  <a:buSzPct val="200000"/>
                  <a:buFont typeface="Wingdings" pitchFamily="2" charset="2"/>
                  <a:buChar char=""/>
                </a:pPr>
                <a:r>
                  <a:rPr lang="en-US" sz="2000" dirty="0">
                    <a:latin typeface="+mj-lt"/>
                    <a:cs typeface="Times New Roman" pitchFamily="18" charset="0"/>
                  </a:rPr>
                  <a:t>The German scientist </a:t>
                </a:r>
                <a:r>
                  <a:rPr lang="en-US" sz="2000" dirty="0" smtClean="0">
                    <a:latin typeface="+mj-lt"/>
                    <a:cs typeface="Times New Roman" pitchFamily="18" charset="0"/>
                  </a:rPr>
                  <a:t>poses a question in the social network.</a:t>
                </a:r>
                <a:endParaRPr lang="en-US" sz="2000" dirty="0">
                  <a:latin typeface="+mj-lt"/>
                  <a:cs typeface="Times New Roman" pitchFamily="18" charset="0"/>
                </a:endParaRPr>
              </a:p>
            </p:txBody>
          </p:sp>
        </p:grpSp>
      </p:grpSp>
      <p:grpSp>
        <p:nvGrpSpPr>
          <p:cNvPr id="5" name="Group 4"/>
          <p:cNvGrpSpPr/>
          <p:nvPr/>
        </p:nvGrpSpPr>
        <p:grpSpPr>
          <a:xfrm>
            <a:off x="366141" y="1885662"/>
            <a:ext cx="5572346" cy="4775396"/>
            <a:chOff x="366141" y="1885662"/>
            <a:chExt cx="5572346" cy="4775396"/>
          </a:xfrm>
        </p:grpSpPr>
        <p:grpSp>
          <p:nvGrpSpPr>
            <p:cNvPr id="15" name="Group 14"/>
            <p:cNvGrpSpPr/>
            <p:nvPr/>
          </p:nvGrpSpPr>
          <p:grpSpPr>
            <a:xfrm>
              <a:off x="2802847" y="1885662"/>
              <a:ext cx="962623" cy="1188064"/>
              <a:chOff x="3915823" y="2335725"/>
              <a:chExt cx="943834" cy="1164874"/>
            </a:xfrm>
          </p:grpSpPr>
          <p:pic>
            <p:nvPicPr>
              <p:cNvPr id="10" name="Picture 12" descr="Click To Preview"/>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10000" b="90000" l="15553" r="84447"/>
                        </a14:imgEffect>
                      </a14:imgLayer>
                    </a14:imgProps>
                  </a:ext>
                  <a:ext uri="{28A0092B-C50C-407E-A947-70E740481C1C}">
                    <a14:useLocalDpi xmlns:a14="http://schemas.microsoft.com/office/drawing/2010/main"/>
                  </a:ext>
                </a:extLst>
              </a:blip>
              <a:srcRect l="6941" r="6941"/>
              <a:stretch>
                <a:fillRect/>
              </a:stretch>
            </p:blipFill>
            <p:spPr bwMode="auto">
              <a:xfrm>
                <a:off x="4277044" y="2335725"/>
                <a:ext cx="582613" cy="7318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Click To Download"/>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9375" b="89844" l="9434" r="89623"/>
                        </a14:imgEffect>
                      </a14:imgLayer>
                    </a14:imgProps>
                  </a:ext>
                  <a:ext uri="{28A0092B-C50C-407E-A947-70E740481C1C}">
                    <a14:useLocalDpi xmlns:a14="http://schemas.microsoft.com/office/drawing/2010/main"/>
                  </a:ext>
                </a:extLst>
              </a:blip>
              <a:srcRect/>
              <a:stretch>
                <a:fillRect/>
              </a:stretch>
            </p:blipFill>
            <p:spPr bwMode="auto">
              <a:xfrm>
                <a:off x="3915823" y="2748124"/>
                <a:ext cx="577850" cy="752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366141" y="1912901"/>
              <a:ext cx="5572346" cy="4748157"/>
              <a:chOff x="366141" y="1912901"/>
              <a:chExt cx="5572346" cy="4748157"/>
            </a:xfrm>
          </p:grpSpPr>
          <p:sp>
            <p:nvSpPr>
              <p:cNvPr id="18" name="AutoShape 16"/>
              <p:cNvSpPr>
                <a:spLocks noChangeArrowheads="1"/>
              </p:cNvSpPr>
              <p:nvPr/>
            </p:nvSpPr>
            <p:spPr bwMode="auto">
              <a:xfrm>
                <a:off x="3867064" y="1912901"/>
                <a:ext cx="2071423" cy="571881"/>
              </a:xfrm>
              <a:custGeom>
                <a:avLst/>
                <a:gdLst>
                  <a:gd name="G0" fmla="+- -308120 0 0"/>
                  <a:gd name="G1" fmla="+- -11796480 0 0"/>
                  <a:gd name="G2" fmla="+- -308120 0 -11796480"/>
                  <a:gd name="G3" fmla="+- 10800 0 0"/>
                  <a:gd name="G4" fmla="+- 0 0 -308120"/>
                  <a:gd name="T0" fmla="*/ 360 256 1"/>
                  <a:gd name="T1" fmla="*/ 0 256 1"/>
                  <a:gd name="G5" fmla="+- G2 T0 T1"/>
                  <a:gd name="G6" fmla="?: G2 G2 G5"/>
                  <a:gd name="G7" fmla="+- 0 0 G6"/>
                  <a:gd name="G8" fmla="+- 8503 0 0"/>
                  <a:gd name="G9" fmla="+- 0 0 -11796480"/>
                  <a:gd name="G10" fmla="+- 8503 0 2700"/>
                  <a:gd name="G11" fmla="cos G10 -308120"/>
                  <a:gd name="G12" fmla="sin G10 -308120"/>
                  <a:gd name="G13" fmla="cos 13500 -308120"/>
                  <a:gd name="G14" fmla="sin 13500 -308120"/>
                  <a:gd name="G15" fmla="+- G11 10800 0"/>
                  <a:gd name="G16" fmla="+- G12 10800 0"/>
                  <a:gd name="G17" fmla="+- G13 10800 0"/>
                  <a:gd name="G18" fmla="+- G14 10800 0"/>
                  <a:gd name="G19" fmla="*/ 8503 1 2"/>
                  <a:gd name="G20" fmla="+- G19 5400 0"/>
                  <a:gd name="G21" fmla="cos G20 -308120"/>
                  <a:gd name="G22" fmla="sin G20 -308120"/>
                  <a:gd name="G23" fmla="+- G21 10800 0"/>
                  <a:gd name="G24" fmla="+- G12 G23 G22"/>
                  <a:gd name="G25" fmla="+- G22 G23 G11"/>
                  <a:gd name="G26" fmla="cos 10800 -308120"/>
                  <a:gd name="G27" fmla="sin 10800 -308120"/>
                  <a:gd name="G28" fmla="cos 8503 -308120"/>
                  <a:gd name="G29" fmla="sin 8503 -308120"/>
                  <a:gd name="G30" fmla="+- G26 10800 0"/>
                  <a:gd name="G31" fmla="+- G27 10800 0"/>
                  <a:gd name="G32" fmla="+- G28 10800 0"/>
                  <a:gd name="G33" fmla="+- G29 10800 0"/>
                  <a:gd name="G34" fmla="+- G19 5400 0"/>
                  <a:gd name="G35" fmla="cos G34 -11796480"/>
                  <a:gd name="G36" fmla="sin G34 -11796480"/>
                  <a:gd name="G37" fmla="+/ -11796480 -308120 2"/>
                  <a:gd name="T2" fmla="*/ 180 256 1"/>
                  <a:gd name="T3" fmla="*/ 0 256 1"/>
                  <a:gd name="G38" fmla="+- G37 T2 T3"/>
                  <a:gd name="G39" fmla="?: G2 G37 G38"/>
                  <a:gd name="G40" fmla="cos 10800 G39"/>
                  <a:gd name="G41" fmla="sin 10800 G39"/>
                  <a:gd name="G42" fmla="cos 8503 G39"/>
                  <a:gd name="G43" fmla="sin 8503 G39"/>
                  <a:gd name="G44" fmla="+- G40 10800 0"/>
                  <a:gd name="G45" fmla="+- G41 10800 0"/>
                  <a:gd name="G46" fmla="+- G42 10800 0"/>
                  <a:gd name="G47" fmla="+- G43 10800 0"/>
                  <a:gd name="G48" fmla="+- G35 10800 0"/>
                  <a:gd name="G49" fmla="+- G36 10800 0"/>
                  <a:gd name="T4" fmla="*/ 10357 w 21600"/>
                  <a:gd name="T5" fmla="*/ 9 h 21600"/>
                  <a:gd name="T6" fmla="*/ 1148 w 21600"/>
                  <a:gd name="T7" fmla="*/ 10800 h 21600"/>
                  <a:gd name="T8" fmla="*/ 10451 w 21600"/>
                  <a:gd name="T9" fmla="*/ 2304 h 21600"/>
                  <a:gd name="T10" fmla="*/ 24254 w 21600"/>
                  <a:gd name="T11" fmla="*/ 9693 h 21600"/>
                  <a:gd name="T12" fmla="*/ 20735 w 21600"/>
                  <a:gd name="T13" fmla="*/ 13844 h 21600"/>
                  <a:gd name="T14" fmla="*/ 16583 w 21600"/>
                  <a:gd name="T15" fmla="*/ 1032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274" y="10103"/>
                    </a:moveTo>
                    <a:cubicBezTo>
                      <a:pt x="18911" y="5692"/>
                      <a:pt x="15225" y="2297"/>
                      <a:pt x="10800" y="2297"/>
                    </a:cubicBezTo>
                    <a:cubicBezTo>
                      <a:pt x="6103" y="2297"/>
                      <a:pt x="2297" y="6103"/>
                      <a:pt x="2297" y="10800"/>
                    </a:cubicBezTo>
                    <a:lnTo>
                      <a:pt x="0" y="10800"/>
                    </a:lnTo>
                    <a:cubicBezTo>
                      <a:pt x="0" y="4835"/>
                      <a:pt x="4835" y="0"/>
                      <a:pt x="10800" y="0"/>
                    </a:cubicBezTo>
                    <a:cubicBezTo>
                      <a:pt x="16421" y="0"/>
                      <a:pt x="21102" y="4312"/>
                      <a:pt x="21563" y="9914"/>
                    </a:cubicBezTo>
                    <a:lnTo>
                      <a:pt x="24254" y="9693"/>
                    </a:lnTo>
                    <a:lnTo>
                      <a:pt x="20735" y="13844"/>
                    </a:lnTo>
                    <a:lnTo>
                      <a:pt x="16583" y="10324"/>
                    </a:lnTo>
                    <a:lnTo>
                      <a:pt x="19274" y="10103"/>
                    </a:ln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1836" dirty="0"/>
              </a:p>
            </p:txBody>
          </p:sp>
          <p:sp>
            <p:nvSpPr>
              <p:cNvPr id="19" name="AutoShape 14"/>
              <p:cNvSpPr>
                <a:spLocks/>
              </p:cNvSpPr>
              <p:nvPr/>
            </p:nvSpPr>
            <p:spPr bwMode="auto">
              <a:xfrm>
                <a:off x="366141" y="4505766"/>
                <a:ext cx="4228378" cy="2155292"/>
              </a:xfrm>
              <a:prstGeom prst="accentBorderCallout2">
                <a:avLst>
                  <a:gd name="adj1" fmla="val 5843"/>
                  <a:gd name="adj2" fmla="val 103185"/>
                  <a:gd name="adj3" fmla="val 1947"/>
                  <a:gd name="adj4" fmla="val 100899"/>
                  <a:gd name="adj5" fmla="val -68901"/>
                  <a:gd name="adj6" fmla="val 69353"/>
                </a:avLst>
              </a:prstGeom>
              <a:solidFill>
                <a:schemeClr val="bg1"/>
              </a:solidFill>
              <a:ln w="28575">
                <a:solidFill>
                  <a:schemeClr val="tx1"/>
                </a:solidFill>
                <a:miter lim="800000"/>
                <a:headEnd/>
                <a:tailEnd/>
              </a:ln>
              <a:effectLst/>
            </p:spPr>
            <p:txBody>
              <a:bodyPr/>
              <a:lstStyle/>
              <a:p>
                <a:pPr>
                  <a:spcBef>
                    <a:spcPct val="50000"/>
                  </a:spcBef>
                  <a:buClr>
                    <a:srgbClr val="3399FF"/>
                  </a:buClr>
                  <a:buSzPct val="200000"/>
                  <a:buFont typeface="Wingdings" pitchFamily="2" charset="2"/>
                  <a:buChar char=""/>
                </a:pPr>
                <a:endParaRPr lang="en-US" sz="1224" dirty="0">
                  <a:latin typeface="Verdana" pitchFamily="34" charset="0"/>
                  <a:cs typeface="Times New Roman" pitchFamily="18" charset="0"/>
                </a:endParaRPr>
              </a:p>
              <a:p>
                <a:pPr>
                  <a:spcBef>
                    <a:spcPct val="50000"/>
                  </a:spcBef>
                  <a:buClr>
                    <a:srgbClr val="3399FF"/>
                  </a:buClr>
                  <a:buSzPct val="200000"/>
                  <a:buFont typeface="Wingdings" pitchFamily="2" charset="2"/>
                  <a:buChar char=""/>
                </a:pPr>
                <a:r>
                  <a:rPr lang="en-US" sz="2000" dirty="0">
                    <a:latin typeface="+mj-lt"/>
                    <a:cs typeface="Times New Roman" pitchFamily="18" charset="0"/>
                  </a:rPr>
                  <a:t>Both </a:t>
                </a:r>
                <a:r>
                  <a:rPr lang="en-US" sz="2000" dirty="0" smtClean="0">
                    <a:latin typeface="+mj-lt"/>
                    <a:cs typeface="Times New Roman" pitchFamily="18" charset="0"/>
                  </a:rPr>
                  <a:t>US scientists </a:t>
                </a:r>
                <a:r>
                  <a:rPr lang="en-US" sz="2000" dirty="0">
                    <a:latin typeface="+mj-lt"/>
                    <a:cs typeface="Times New Roman" pitchFamily="18" charset="0"/>
                  </a:rPr>
                  <a:t>quickly responded with assistance.  One helped him with culturing protocols and the other helped him with information on magnetic cell sorting.</a:t>
                </a:r>
              </a:p>
              <a:p>
                <a:pPr>
                  <a:spcBef>
                    <a:spcPct val="50000"/>
                  </a:spcBef>
                  <a:buClr>
                    <a:srgbClr val="3399FF"/>
                  </a:buClr>
                  <a:buSzPct val="200000"/>
                  <a:buFont typeface="Wingdings" pitchFamily="2" charset="2"/>
                  <a:buChar char=""/>
                </a:pPr>
                <a:endParaRPr lang="en-US" sz="1224" dirty="0">
                  <a:latin typeface="Verdana" pitchFamily="34" charset="0"/>
                  <a:cs typeface="Times New Roman" pitchFamily="18" charset="0"/>
                </a:endParaRPr>
              </a:p>
            </p:txBody>
          </p:sp>
        </p:grpSp>
      </p:grpSp>
      <p:sp>
        <p:nvSpPr>
          <p:cNvPr id="20" name="Rectangle 15"/>
          <p:cNvSpPr>
            <a:spLocks noChangeArrowheads="1"/>
          </p:cNvSpPr>
          <p:nvPr/>
        </p:nvSpPr>
        <p:spPr bwMode="auto">
          <a:xfrm>
            <a:off x="5761042" y="4799010"/>
            <a:ext cx="6410121" cy="1908215"/>
          </a:xfrm>
          <a:prstGeom prst="rect">
            <a:avLst/>
          </a:prstGeom>
          <a:solidFill>
            <a:srgbClr val="6868D3">
              <a:alpha val="80000"/>
            </a:srgbClr>
          </a:solidFill>
          <a:ln w="28575">
            <a:noFill/>
            <a:miter lim="800000"/>
            <a:headEnd/>
            <a:tailEnd/>
          </a:ln>
          <a:effectLst/>
          <a:extLst/>
        </p:spPr>
        <p:txBody>
          <a:bodyPr wrap="square" lIns="182880" tIns="91440" bIns="91440" anchor="ctr">
            <a:spAutoFit/>
          </a:bodyPr>
          <a:lstStyle/>
          <a:p>
            <a:pPr>
              <a:spcBef>
                <a:spcPct val="50000"/>
              </a:spcBef>
              <a:buClr>
                <a:schemeClr val="folHlink"/>
              </a:buClr>
            </a:pPr>
            <a:r>
              <a:rPr lang="en-US" sz="2800" dirty="0">
                <a:solidFill>
                  <a:schemeClr val="bg1"/>
                </a:solidFill>
                <a:latin typeface="+mj-lt"/>
              </a:rPr>
              <a:t>Benefit:  The German scientist was able to leverage existing internal expertise and, in the process, </a:t>
            </a:r>
            <a:r>
              <a:rPr lang="en-US" sz="2800" b="1" dirty="0">
                <a:solidFill>
                  <a:schemeClr val="bg1"/>
                </a:solidFill>
                <a:latin typeface="+mj-lt"/>
              </a:rPr>
              <a:t>reduce his research effort by four weeks</a:t>
            </a:r>
            <a:r>
              <a:rPr lang="en-US" sz="2800" dirty="0">
                <a:solidFill>
                  <a:schemeClr val="bg1"/>
                </a:solidFill>
                <a:latin typeface="+mj-lt"/>
              </a:rPr>
              <a:t>.</a:t>
            </a:r>
          </a:p>
        </p:txBody>
      </p:sp>
    </p:spTree>
    <p:extLst>
      <p:ext uri="{BB962C8B-B14F-4D97-AF65-F5344CB8AC3E}">
        <p14:creationId xmlns:p14="http://schemas.microsoft.com/office/powerpoint/2010/main" val="10761998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3</a:t>
            </a:fld>
            <a:endParaRPr kumimoji="0"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64" y="-1"/>
            <a:ext cx="12434711" cy="6994525"/>
          </a:xfrm>
          <a:prstGeom prst="rect">
            <a:avLst/>
          </a:prstGeom>
        </p:spPr>
      </p:pic>
      <p:sp>
        <p:nvSpPr>
          <p:cNvPr id="5" name="TextBox 4"/>
          <p:cNvSpPr txBox="1"/>
          <p:nvPr/>
        </p:nvSpPr>
        <p:spPr>
          <a:xfrm>
            <a:off x="622617" y="563652"/>
            <a:ext cx="7149959" cy="2399139"/>
          </a:xfrm>
          <a:prstGeom prst="rect">
            <a:avLst/>
          </a:prstGeom>
          <a:noFill/>
        </p:spPr>
        <p:txBody>
          <a:bodyPr wrap="square" rtlCol="0">
            <a:spAutoFit/>
          </a:bodyPr>
          <a:lstStyle/>
          <a:p>
            <a:pPr algn="ctr"/>
            <a:r>
              <a:rPr lang="en-US" sz="7343" b="1" dirty="0">
                <a:solidFill>
                  <a:srgbClr val="000000"/>
                </a:solidFill>
              </a:rPr>
              <a:t>“Collaborative working”</a:t>
            </a:r>
          </a:p>
        </p:txBody>
      </p:sp>
      <p:sp>
        <p:nvSpPr>
          <p:cNvPr id="6" name="TextBox 5"/>
          <p:cNvSpPr txBox="1"/>
          <p:nvPr/>
        </p:nvSpPr>
        <p:spPr>
          <a:xfrm>
            <a:off x="5212408" y="4063108"/>
            <a:ext cx="7149959" cy="2399139"/>
          </a:xfrm>
          <a:prstGeom prst="rect">
            <a:avLst/>
          </a:prstGeom>
          <a:noFill/>
        </p:spPr>
        <p:txBody>
          <a:bodyPr wrap="square" rtlCol="0">
            <a:spAutoFit/>
          </a:bodyPr>
          <a:lstStyle/>
          <a:p>
            <a:pPr algn="ctr"/>
            <a:r>
              <a:rPr lang="en-US" sz="7343" b="1" dirty="0">
                <a:solidFill>
                  <a:srgbClr val="000000"/>
                </a:solidFill>
              </a:rPr>
              <a:t>“Employee engagement”</a:t>
            </a:r>
          </a:p>
        </p:txBody>
      </p:sp>
    </p:spTree>
    <p:extLst>
      <p:ext uri="{BB962C8B-B14F-4D97-AF65-F5344CB8AC3E}">
        <p14:creationId xmlns:p14="http://schemas.microsoft.com/office/powerpoint/2010/main" val="67842239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029530" y="0"/>
            <a:ext cx="7406945" cy="6994525"/>
          </a:xfrm>
          <a:prstGeom prst="rect">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800" dirty="0" smtClean="0">
                <a:latin typeface="+mj-lt"/>
              </a:rPr>
              <a:t>“… not </a:t>
            </a:r>
            <a:r>
              <a:rPr lang="en-US" sz="4800" dirty="0">
                <a:latin typeface="+mj-lt"/>
              </a:rPr>
              <a:t>everything that can be counted counts, </a:t>
            </a:r>
            <a:endParaRPr lang="en-US" sz="4800" dirty="0" smtClean="0">
              <a:latin typeface="+mj-lt"/>
            </a:endParaRPr>
          </a:p>
          <a:p>
            <a:pPr algn="ctr" defTabSz="932472" fontAlgn="base">
              <a:spcBef>
                <a:spcPct val="0"/>
              </a:spcBef>
              <a:spcAft>
                <a:spcPct val="0"/>
              </a:spcAft>
            </a:pPr>
            <a:r>
              <a:rPr lang="en-US" sz="4800" dirty="0" smtClean="0">
                <a:latin typeface="+mj-lt"/>
              </a:rPr>
              <a:t>and </a:t>
            </a:r>
            <a:r>
              <a:rPr lang="en-US" sz="4800" dirty="0">
                <a:latin typeface="+mj-lt"/>
              </a:rPr>
              <a:t>not everything that counts can be counted</a:t>
            </a:r>
            <a:r>
              <a:rPr lang="en-US" sz="4800" dirty="0" smtClean="0">
                <a:latin typeface="+mj-lt"/>
              </a:rPr>
              <a:t>.</a:t>
            </a:r>
          </a:p>
          <a:p>
            <a:pPr algn="ctr" defTabSz="932472" fontAlgn="base">
              <a:spcBef>
                <a:spcPct val="0"/>
              </a:spcBef>
              <a:spcAft>
                <a:spcPct val="0"/>
              </a:spcAft>
            </a:pPr>
            <a:endParaRPr lang="en-US" sz="4800" dirty="0" smtClean="0">
              <a:latin typeface="+mj-lt"/>
            </a:endParaRPr>
          </a:p>
          <a:p>
            <a:pPr algn="ctr" defTabSz="932472" fontAlgn="base">
              <a:spcBef>
                <a:spcPct val="0"/>
              </a:spcBef>
              <a:spcAft>
                <a:spcPct val="0"/>
              </a:spcAft>
            </a:pPr>
            <a:r>
              <a:rPr lang="en-US" sz="2800" dirty="0" smtClean="0">
                <a:gradFill>
                  <a:gsLst>
                    <a:gs pos="0">
                      <a:srgbClr val="FFFFFF"/>
                    </a:gs>
                    <a:gs pos="100000">
                      <a:srgbClr val="FFFFFF"/>
                    </a:gs>
                  </a:gsLst>
                  <a:lin ang="5400000" scaled="0"/>
                </a:gradFill>
                <a:latin typeface="+mj-lt"/>
              </a:rPr>
              <a:t>-- William Bruce Cameron (sociologist) </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latin typeface="+mj-lt"/>
              </a:rPr>
              <a:t>[</a:t>
            </a:r>
            <a:r>
              <a:rPr lang="en-US" sz="2000" dirty="0">
                <a:gradFill>
                  <a:gsLst>
                    <a:gs pos="0">
                      <a:srgbClr val="FFFFFF"/>
                    </a:gs>
                    <a:gs pos="100000">
                      <a:srgbClr val="FFFFFF"/>
                    </a:gs>
                  </a:gsLst>
                  <a:lin ang="5400000" scaled="0"/>
                </a:gradFill>
                <a:latin typeface="+mj-lt"/>
              </a:rPr>
              <a:t>Informal Sociology: A Casual Introduction to Sociological Thinking (1963)]</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732" y="2399994"/>
            <a:ext cx="4913660" cy="4389072"/>
          </a:xfrm>
          <a:prstGeom prst="rect">
            <a:avLst/>
          </a:prstGeom>
        </p:spPr>
      </p:pic>
      <p:sp>
        <p:nvSpPr>
          <p:cNvPr id="6" name="TextBox 5"/>
          <p:cNvSpPr txBox="1"/>
          <p:nvPr/>
        </p:nvSpPr>
        <p:spPr>
          <a:xfrm>
            <a:off x="167224" y="479775"/>
            <a:ext cx="4663389" cy="1791260"/>
          </a:xfrm>
          <a:prstGeom prst="rect">
            <a:avLst/>
          </a:prstGeom>
          <a:noFill/>
        </p:spPr>
        <p:txBody>
          <a:bodyPr wrap="square" lIns="182880" tIns="146304" rIns="182880" bIns="146304" rtlCol="0">
            <a:spAutoFit/>
          </a:bodyPr>
          <a:lstStyle/>
          <a:p>
            <a:pPr algn="ctr">
              <a:lnSpc>
                <a:spcPct val="90000"/>
              </a:lnSpc>
              <a:spcAft>
                <a:spcPts val="600"/>
              </a:spcAft>
            </a:pPr>
            <a:r>
              <a:rPr lang="en-US" sz="5400" dirty="0" smtClean="0">
                <a:gradFill>
                  <a:gsLst>
                    <a:gs pos="2917">
                      <a:schemeClr val="tx1"/>
                    </a:gs>
                    <a:gs pos="30000">
                      <a:schemeClr val="tx1"/>
                    </a:gs>
                  </a:gsLst>
                  <a:lin ang="5400000" scaled="0"/>
                </a:gradFill>
                <a:latin typeface="+mj-lt"/>
              </a:rPr>
              <a:t>Measure what matters</a:t>
            </a:r>
          </a:p>
        </p:txBody>
      </p:sp>
    </p:spTree>
    <p:extLst>
      <p:ext uri="{BB962C8B-B14F-4D97-AF65-F5344CB8AC3E}">
        <p14:creationId xmlns:p14="http://schemas.microsoft.com/office/powerpoint/2010/main" val="361611084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12451137" cy="7017924"/>
          </a:xfrm>
          <a:prstGeom prst="rect">
            <a:avLst/>
          </a:prstGeom>
        </p:spPr>
      </p:pic>
      <p:sp>
        <p:nvSpPr>
          <p:cNvPr id="6" name="Title 5"/>
          <p:cNvSpPr>
            <a:spLocks noGrp="1"/>
          </p:cNvSpPr>
          <p:nvPr>
            <p:ph type="title"/>
          </p:nvPr>
        </p:nvSpPr>
        <p:spPr>
          <a:solidFill>
            <a:srgbClr val="F2F2F2">
              <a:alpha val="80000"/>
            </a:srgbClr>
          </a:solidFill>
        </p:spPr>
        <p:txBody>
          <a:bodyPr/>
          <a:lstStyle/>
          <a:p>
            <a:r>
              <a:rPr lang="en-US" dirty="0" smtClean="0"/>
              <a:t>Focus on results</a:t>
            </a:r>
            <a:endParaRPr lang="en-US" dirty="0"/>
          </a:p>
        </p:txBody>
      </p:sp>
      <p:sp>
        <p:nvSpPr>
          <p:cNvPr id="2" name="Slide Number Placeholder 1"/>
          <p:cNvSpPr>
            <a:spLocks noGrp="1"/>
          </p:cNvSpPr>
          <p:nvPr>
            <p:ph type="sldNum" sz="quarter" idx="4294967295"/>
          </p:nvPr>
        </p:nvSpPr>
        <p:spPr>
          <a:xfrm>
            <a:off x="9604375" y="6488113"/>
            <a:ext cx="2832100" cy="350837"/>
          </a:xfrm>
          <a:prstGeom prst="rect">
            <a:avLst/>
          </a:prstGeom>
        </p:spPr>
        <p:txBody>
          <a:bodyPr/>
          <a:lstStyle/>
          <a:p>
            <a:fld id="{EA7C8D44-3667-46F6-9772-CC52308E2A7F}" type="slidenum">
              <a:rPr kumimoji="0" lang="en-US" smtClean="0"/>
              <a:pPr/>
              <a:t>31</a:t>
            </a:fld>
            <a:endParaRPr kumimoji="0" lang="en-US" dirty="0"/>
          </a:p>
        </p:txBody>
      </p:sp>
      <p:sp>
        <p:nvSpPr>
          <p:cNvPr id="5" name="Rectangle 4"/>
          <p:cNvSpPr/>
          <p:nvPr/>
        </p:nvSpPr>
        <p:spPr bwMode="auto">
          <a:xfrm>
            <a:off x="733081" y="1588166"/>
            <a:ext cx="10972680" cy="4663389"/>
          </a:xfrm>
          <a:prstGeom prst="rect">
            <a:avLst/>
          </a:prstGeom>
          <a:solidFill>
            <a:srgbClr val="000000">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0" tIns="46637" rIns="457200" bIns="46637" numCol="1" rtlCol="0" anchor="ctr" anchorCtr="0" compatLnSpc="1">
            <a:prstTxWarp prst="textNoShape">
              <a:avLst/>
            </a:prstTxWarp>
          </a:bodyPr>
          <a:lstStyle/>
          <a:p>
            <a:pPr defTabSz="932472" fontAlgn="base">
              <a:spcBef>
                <a:spcPct val="0"/>
              </a:spcBef>
              <a:spcAft>
                <a:spcPct val="0"/>
              </a:spcAft>
            </a:pPr>
            <a:r>
              <a:rPr lang="en-US" sz="4000" dirty="0" smtClean="0">
                <a:latin typeface="+mj-lt"/>
              </a:rPr>
              <a:t>“Adoption </a:t>
            </a:r>
            <a:r>
              <a:rPr lang="en-US" sz="4000" dirty="0">
                <a:latin typeface="+mj-lt"/>
              </a:rPr>
              <a:t>metrics do not address what matters most to each tier of participants (employees, managers, and executives). </a:t>
            </a:r>
            <a:endParaRPr lang="en-US" sz="4000" dirty="0" smtClean="0">
              <a:latin typeface="+mj-lt"/>
            </a:endParaRPr>
          </a:p>
          <a:p>
            <a:pPr defTabSz="932472" fontAlgn="base">
              <a:spcBef>
                <a:spcPct val="0"/>
              </a:spcBef>
              <a:spcAft>
                <a:spcPct val="0"/>
              </a:spcAft>
            </a:pPr>
            <a:endParaRPr lang="en-US" sz="4000" dirty="0">
              <a:latin typeface="+mj-lt"/>
            </a:endParaRPr>
          </a:p>
          <a:p>
            <a:pPr defTabSz="932472" fontAlgn="base">
              <a:spcBef>
                <a:spcPct val="0"/>
              </a:spcBef>
              <a:spcAft>
                <a:spcPct val="0"/>
              </a:spcAft>
            </a:pPr>
            <a:r>
              <a:rPr lang="en-US" sz="4000" dirty="0" smtClean="0">
                <a:latin typeface="+mj-lt"/>
              </a:rPr>
              <a:t>As </a:t>
            </a:r>
            <a:r>
              <a:rPr lang="en-US" sz="4000" dirty="0">
                <a:latin typeface="+mj-lt"/>
              </a:rPr>
              <a:t>long as adoption is the primary measure of success, resistance, at all levels, can block successful social software deployment</a:t>
            </a:r>
            <a:r>
              <a:rPr lang="en-US" sz="4000" dirty="0" smtClean="0">
                <a:latin typeface="+mj-lt"/>
              </a:rPr>
              <a:t>.”</a:t>
            </a:r>
            <a:endParaRPr lang="en-US" sz="4000" dirty="0">
              <a:gradFill>
                <a:gsLst>
                  <a:gs pos="0">
                    <a:srgbClr val="FFFFFF"/>
                  </a:gs>
                  <a:gs pos="100000">
                    <a:srgbClr val="FFFFFF"/>
                  </a:gs>
                </a:gsLst>
                <a:lin ang="5400000" scaled="0"/>
              </a:gradFill>
              <a:latin typeface="+mj-lt"/>
            </a:endParaRPr>
          </a:p>
        </p:txBody>
      </p:sp>
      <p:sp>
        <p:nvSpPr>
          <p:cNvPr id="9" name="Rectangle 8"/>
          <p:cNvSpPr/>
          <p:nvPr/>
        </p:nvSpPr>
        <p:spPr>
          <a:xfrm>
            <a:off x="274639" y="6325613"/>
            <a:ext cx="10113218" cy="646331"/>
          </a:xfrm>
          <a:prstGeom prst="rect">
            <a:avLst/>
          </a:prstGeom>
        </p:spPr>
        <p:txBody>
          <a:bodyPr wrap="none">
            <a:spAutoFit/>
          </a:bodyPr>
          <a:lstStyle/>
          <a:p>
            <a:r>
              <a:rPr lang="en-US" dirty="0">
                <a:solidFill>
                  <a:schemeClr val="bg1"/>
                </a:solidFill>
              </a:rPr>
              <a:t>Source: John Hagel III, John </a:t>
            </a:r>
            <a:r>
              <a:rPr lang="en-US" dirty="0" err="1">
                <a:solidFill>
                  <a:schemeClr val="bg1"/>
                </a:solidFill>
              </a:rPr>
              <a:t>Seely</a:t>
            </a:r>
            <a:r>
              <a:rPr lang="en-US" dirty="0">
                <a:solidFill>
                  <a:schemeClr val="bg1"/>
                </a:solidFill>
              </a:rPr>
              <a:t> Brown, </a:t>
            </a:r>
            <a:r>
              <a:rPr lang="en-US" dirty="0" err="1">
                <a:solidFill>
                  <a:schemeClr val="bg1"/>
                </a:solidFill>
              </a:rPr>
              <a:t>Duleesha</a:t>
            </a:r>
            <a:r>
              <a:rPr lang="en-US" dirty="0">
                <a:solidFill>
                  <a:schemeClr val="bg1"/>
                </a:solidFill>
              </a:rPr>
              <a:t> </a:t>
            </a:r>
            <a:r>
              <a:rPr lang="en-US" dirty="0" err="1">
                <a:solidFill>
                  <a:schemeClr val="bg1"/>
                </a:solidFill>
              </a:rPr>
              <a:t>Kulasooriya</a:t>
            </a:r>
            <a:r>
              <a:rPr lang="en-US" dirty="0">
                <a:solidFill>
                  <a:schemeClr val="bg1"/>
                </a:solidFill>
              </a:rPr>
              <a:t> </a:t>
            </a:r>
            <a:r>
              <a:rPr lang="en-US" dirty="0" smtClean="0">
                <a:solidFill>
                  <a:schemeClr val="bg1"/>
                </a:solidFill>
              </a:rPr>
              <a:t>&amp; </a:t>
            </a:r>
            <a:r>
              <a:rPr lang="en-US" dirty="0">
                <a:solidFill>
                  <a:schemeClr val="bg1"/>
                </a:solidFill>
              </a:rPr>
              <a:t>Aliza </a:t>
            </a:r>
            <a:r>
              <a:rPr lang="en-US" dirty="0" smtClean="0">
                <a:solidFill>
                  <a:schemeClr val="bg1"/>
                </a:solidFill>
              </a:rPr>
              <a:t>Marks. </a:t>
            </a:r>
            <a:r>
              <a:rPr lang="en-US" i="1" dirty="0" smtClean="0">
                <a:solidFill>
                  <a:schemeClr val="bg1"/>
                </a:solidFill>
              </a:rPr>
              <a:t>Metrics that Matter. </a:t>
            </a:r>
          </a:p>
          <a:p>
            <a:r>
              <a:rPr lang="en-US" dirty="0" smtClean="0">
                <a:solidFill>
                  <a:schemeClr val="bg1"/>
                </a:solidFill>
              </a:rPr>
              <a:t>&lt;http</a:t>
            </a:r>
            <a:r>
              <a:rPr lang="en-US" dirty="0">
                <a:solidFill>
                  <a:schemeClr val="bg1"/>
                </a:solidFill>
              </a:rPr>
              <a:t>://dupress.com/articles/metrics-that-matter</a:t>
            </a:r>
            <a:r>
              <a:rPr lang="en-US" dirty="0" smtClean="0">
                <a:solidFill>
                  <a:schemeClr val="bg1"/>
                </a:solidFill>
              </a:rPr>
              <a:t>/&gt;</a:t>
            </a:r>
            <a:endParaRPr lang="en-US" dirty="0">
              <a:solidFill>
                <a:schemeClr val="bg1"/>
              </a:solidFill>
            </a:endParaRPr>
          </a:p>
        </p:txBody>
      </p:sp>
    </p:spTree>
    <p:extLst>
      <p:ext uri="{BB962C8B-B14F-4D97-AF65-F5344CB8AC3E}">
        <p14:creationId xmlns:p14="http://schemas.microsoft.com/office/powerpoint/2010/main" val="357400575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“Sometimes</a:t>
            </a:r>
            <a:r>
              <a:rPr lang="en-US" sz="4800" dirty="0"/>
              <a:t>, the thing that matters doesn't make it easy for you to measure it</a:t>
            </a:r>
            <a:r>
              <a:rPr lang="en-US" sz="4800" dirty="0" smtClean="0"/>
              <a:t>.”</a:t>
            </a:r>
            <a:r>
              <a:rPr lang="en-US" sz="4800" dirty="0"/>
              <a:t/>
            </a:r>
            <a:br>
              <a:rPr lang="en-US" sz="4800" dirty="0"/>
            </a:br>
            <a:endParaRPr lang="en-US" sz="4800" dirty="0"/>
          </a:p>
        </p:txBody>
      </p:sp>
      <p:sp>
        <p:nvSpPr>
          <p:cNvPr id="8" name="TextBox 7"/>
          <p:cNvSpPr txBox="1"/>
          <p:nvPr/>
        </p:nvSpPr>
        <p:spPr>
          <a:xfrm>
            <a:off x="260919" y="6505160"/>
            <a:ext cx="11992421"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Quote from Seth </a:t>
            </a:r>
            <a:r>
              <a:rPr lang="en-US" sz="1400" dirty="0">
                <a:gradFill>
                  <a:gsLst>
                    <a:gs pos="2917">
                      <a:schemeClr val="tx1"/>
                    </a:gs>
                    <a:gs pos="30000">
                      <a:schemeClr val="tx1"/>
                    </a:gs>
                  </a:gsLst>
                  <a:lin ang="5400000" scaled="0"/>
                </a:gradFill>
              </a:rPr>
              <a:t>Godin: http://sethgodin.typepad.com/seths_blog/2015/02/measure-what-you-care-about-avoiding-the-siren-of-the-stand-in.html</a:t>
            </a:r>
            <a:endParaRPr lang="en-US" sz="1400" dirty="0" smtClean="0">
              <a:gradFill>
                <a:gsLst>
                  <a:gs pos="2917">
                    <a:schemeClr val="tx1"/>
                  </a:gs>
                  <a:gs pos="30000">
                    <a:schemeClr val="tx1"/>
                  </a:gs>
                </a:gsLst>
                <a:lin ang="5400000" scaled="0"/>
              </a:gradFill>
            </a:endParaRPr>
          </a:p>
        </p:txBody>
      </p:sp>
      <p:grpSp>
        <p:nvGrpSpPr>
          <p:cNvPr id="13" name="Group 12"/>
          <p:cNvGrpSpPr/>
          <p:nvPr/>
        </p:nvGrpSpPr>
        <p:grpSpPr>
          <a:xfrm>
            <a:off x="6218237" y="2042057"/>
            <a:ext cx="4884902" cy="3917869"/>
            <a:chOff x="6218237" y="2042057"/>
            <a:chExt cx="4884902" cy="3917869"/>
          </a:xfrm>
        </p:grpSpPr>
        <p:sp>
          <p:nvSpPr>
            <p:cNvPr id="12" name="Rectangle 11"/>
            <p:cNvSpPr/>
            <p:nvPr/>
          </p:nvSpPr>
          <p:spPr bwMode="auto">
            <a:xfrm>
              <a:off x="6218237" y="2042057"/>
              <a:ext cx="4884902" cy="3917869"/>
            </a:xfrm>
            <a:prstGeom prst="rect">
              <a:avLst/>
            </a:prstGeom>
            <a:solidFill>
              <a:srgbClr val="E6E6E6">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Text Placeholder 5"/>
            <p:cNvSpPr txBox="1">
              <a:spLocks/>
            </p:cNvSpPr>
            <p:nvPr/>
          </p:nvSpPr>
          <p:spPr>
            <a:xfrm>
              <a:off x="6257129" y="2125677"/>
              <a:ext cx="4754828" cy="3508653"/>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90000"/>
                <a:buFont typeface="Wingdings" panose="05000000000000000000" pitchFamily="2" charset="2"/>
                <a:buChar char="§"/>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OK, but not as important as what those users DO with the information that they exchange!</a:t>
              </a:r>
              <a:endParaRPr lang="en-US" dirty="0"/>
            </a:p>
          </p:txBody>
        </p:sp>
      </p:grpSp>
      <p:grpSp>
        <p:nvGrpSpPr>
          <p:cNvPr id="21" name="Group 20"/>
          <p:cNvGrpSpPr/>
          <p:nvPr/>
        </p:nvGrpSpPr>
        <p:grpSpPr>
          <a:xfrm>
            <a:off x="1097653" y="2042057"/>
            <a:ext cx="4884902" cy="3917869"/>
            <a:chOff x="1097653" y="2042057"/>
            <a:chExt cx="4884902" cy="3917869"/>
          </a:xfrm>
        </p:grpSpPr>
        <p:grpSp>
          <p:nvGrpSpPr>
            <p:cNvPr id="15" name="Group 14"/>
            <p:cNvGrpSpPr/>
            <p:nvPr/>
          </p:nvGrpSpPr>
          <p:grpSpPr>
            <a:xfrm>
              <a:off x="1097653" y="2042057"/>
              <a:ext cx="4884902" cy="3917869"/>
              <a:chOff x="6218237" y="2042057"/>
              <a:chExt cx="4884902" cy="3917869"/>
            </a:xfrm>
          </p:grpSpPr>
          <p:sp>
            <p:nvSpPr>
              <p:cNvPr id="16" name="Rectangle 15"/>
              <p:cNvSpPr/>
              <p:nvPr/>
            </p:nvSpPr>
            <p:spPr bwMode="auto">
              <a:xfrm>
                <a:off x="6218237" y="2042057"/>
                <a:ext cx="4884902" cy="3917869"/>
              </a:xfrm>
              <a:prstGeom prst="rect">
                <a:avLst/>
              </a:prstGeom>
              <a:solidFill>
                <a:srgbClr val="E6E6E6">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7" name="Text Placeholder 5"/>
              <p:cNvSpPr txBox="1">
                <a:spLocks/>
              </p:cNvSpPr>
              <p:nvPr/>
            </p:nvSpPr>
            <p:spPr>
              <a:xfrm>
                <a:off x="6257129" y="2125677"/>
                <a:ext cx="4754828" cy="7386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90000"/>
                  <a:buFont typeface="Wingdings" panose="05000000000000000000" pitchFamily="2" charset="2"/>
                  <a:buChar char="§"/>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pSp>
        <p:sp>
          <p:nvSpPr>
            <p:cNvPr id="20" name="Text Placeholder 5"/>
            <p:cNvSpPr txBox="1">
              <a:spLocks/>
            </p:cNvSpPr>
            <p:nvPr/>
          </p:nvSpPr>
          <p:spPr>
            <a:xfrm>
              <a:off x="1175437" y="2125677"/>
              <a:ext cx="4754828" cy="375487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90000"/>
                <a:buFont typeface="Wingdings" panose="05000000000000000000" pitchFamily="2" charset="2"/>
                <a:buChar char="§"/>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2"/>
                </a:buClr>
              </a:pPr>
              <a:r>
                <a:rPr lang="en-US" dirty="0"/>
                <a:t>Number of users?</a:t>
              </a:r>
            </a:p>
            <a:p>
              <a:pPr>
                <a:buClr>
                  <a:schemeClr val="tx2"/>
                </a:buClr>
              </a:pPr>
              <a:r>
                <a:rPr lang="en-US" dirty="0"/>
                <a:t>Number of activities?</a:t>
              </a:r>
            </a:p>
            <a:p>
              <a:pPr>
                <a:buClr>
                  <a:schemeClr val="tx2"/>
                </a:buClr>
              </a:pPr>
              <a:r>
                <a:rPr lang="en-US" dirty="0"/>
                <a:t>Amount of time they spend on Yammer?</a:t>
              </a:r>
            </a:p>
          </p:txBody>
        </p:sp>
      </p:grpSp>
    </p:spTree>
    <p:extLst>
      <p:ext uri="{BB962C8B-B14F-4D97-AF65-F5344CB8AC3E}">
        <p14:creationId xmlns:p14="http://schemas.microsoft.com/office/powerpoint/2010/main" val="1322195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5096780"/>
          </a:xfrm>
        </p:spPr>
        <p:txBody>
          <a:bodyPr/>
          <a:lstStyle/>
          <a:p>
            <a:r>
              <a:rPr lang="en-US" dirty="0" smtClean="0"/>
              <a:t>Try not to over-achieve</a:t>
            </a:r>
          </a:p>
          <a:p>
            <a:r>
              <a:rPr lang="en-US" dirty="0" smtClean="0"/>
              <a:t>Automate where possible – look for good proxies in system metrics</a:t>
            </a:r>
          </a:p>
          <a:p>
            <a:r>
              <a:rPr lang="en-US" dirty="0" smtClean="0"/>
              <a:t>Look at the process KPIs that your organization already captures</a:t>
            </a:r>
          </a:p>
          <a:p>
            <a:r>
              <a:rPr lang="en-US" dirty="0" smtClean="0"/>
              <a:t>Get creative</a:t>
            </a:r>
          </a:p>
          <a:p>
            <a:pPr lvl="1"/>
            <a:r>
              <a:rPr lang="en-US" dirty="0" smtClean="0"/>
              <a:t>Surveys, Usability Testing, Active Listening</a:t>
            </a:r>
          </a:p>
          <a:p>
            <a:pPr lvl="1"/>
            <a:r>
              <a:rPr lang="en-US" dirty="0" smtClean="0"/>
              <a:t>Send out a “journalist”</a:t>
            </a:r>
          </a:p>
          <a:p>
            <a:pPr lvl="1"/>
            <a:r>
              <a:rPr lang="en-US" dirty="0" smtClean="0"/>
              <a:t>Track by type, department, storyteller value metrics</a:t>
            </a:r>
          </a:p>
        </p:txBody>
      </p:sp>
      <p:sp>
        <p:nvSpPr>
          <p:cNvPr id="2" name="Title 1"/>
          <p:cNvSpPr>
            <a:spLocks noGrp="1"/>
          </p:cNvSpPr>
          <p:nvPr>
            <p:ph type="title"/>
          </p:nvPr>
        </p:nvSpPr>
        <p:spPr/>
        <p:txBody>
          <a:bodyPr/>
          <a:lstStyle/>
          <a:p>
            <a:r>
              <a:rPr lang="en-US" dirty="0" smtClean="0"/>
              <a:t>Gathering metrics that matter</a:t>
            </a:r>
            <a:endParaRPr lang="en-US" dirty="0"/>
          </a:p>
        </p:txBody>
      </p:sp>
    </p:spTree>
    <p:extLst>
      <p:ext uri="{BB962C8B-B14F-4D97-AF65-F5344CB8AC3E}">
        <p14:creationId xmlns:p14="http://schemas.microsoft.com/office/powerpoint/2010/main" val="228735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5096780"/>
          </a:xfrm>
        </p:spPr>
        <p:txBody>
          <a:bodyPr/>
          <a:lstStyle/>
          <a:p>
            <a:r>
              <a:rPr lang="en-US" dirty="0" smtClean="0"/>
              <a:t>Were you able to solve a critical business problem? If so, please describe. (Or, can we talk to you?)</a:t>
            </a:r>
          </a:p>
          <a:p>
            <a:r>
              <a:rPr lang="en-US" dirty="0" smtClean="0"/>
              <a:t>If given the choice, would you KEEP [the enterprise social tool]?</a:t>
            </a:r>
          </a:p>
          <a:p>
            <a:pPr lvl="1"/>
            <a:r>
              <a:rPr lang="en-US" dirty="0" smtClean="0"/>
              <a:t>“Don’t take it away”</a:t>
            </a:r>
          </a:p>
          <a:p>
            <a:r>
              <a:rPr lang="en-US" dirty="0" smtClean="0"/>
              <a:t>How does this COMPARE to other tools?</a:t>
            </a:r>
          </a:p>
          <a:p>
            <a:pPr lvl="1"/>
            <a:r>
              <a:rPr lang="en-US" dirty="0" smtClean="0"/>
              <a:t>“User-friendliness” Rating</a:t>
            </a:r>
            <a:endParaRPr lang="en-US" dirty="0"/>
          </a:p>
          <a:p>
            <a:r>
              <a:rPr lang="en-US" dirty="0" smtClean="0"/>
              <a:t>How easy was it to …?</a:t>
            </a:r>
          </a:p>
          <a:p>
            <a:pPr lvl="1"/>
            <a:r>
              <a:rPr lang="en-US" dirty="0" smtClean="0"/>
              <a:t>“Intuitiveness” Rating</a:t>
            </a:r>
            <a:endParaRPr lang="en-US" dirty="0"/>
          </a:p>
        </p:txBody>
      </p:sp>
      <p:sp>
        <p:nvSpPr>
          <p:cNvPr id="2" name="Title 1"/>
          <p:cNvSpPr>
            <a:spLocks noGrp="1"/>
          </p:cNvSpPr>
          <p:nvPr>
            <p:ph type="title"/>
          </p:nvPr>
        </p:nvSpPr>
        <p:spPr/>
        <p:txBody>
          <a:bodyPr/>
          <a:lstStyle/>
          <a:p>
            <a:r>
              <a:rPr lang="en-US" dirty="0" smtClean="0"/>
              <a:t>Example Survey Questions</a:t>
            </a:r>
            <a:endParaRPr lang="en-US" dirty="0"/>
          </a:p>
        </p:txBody>
      </p:sp>
    </p:spTree>
    <p:extLst>
      <p:ext uri="{BB962C8B-B14F-4D97-AF65-F5344CB8AC3E}">
        <p14:creationId xmlns:p14="http://schemas.microsoft.com/office/powerpoint/2010/main" val="313597416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2092881"/>
          </a:xfrm>
        </p:spPr>
        <p:txBody>
          <a:bodyPr/>
          <a:lstStyle/>
          <a:p>
            <a:r>
              <a:rPr lang="en-US" dirty="0" smtClean="0">
                <a:hlinkClick r:id="rId3" action="ppaction://hlinksldjump"/>
              </a:rPr>
              <a:t>Balanced Scorecard</a:t>
            </a:r>
            <a:endParaRPr lang="en-US" dirty="0" smtClean="0"/>
          </a:p>
          <a:p>
            <a:r>
              <a:rPr lang="en-US" dirty="0" smtClean="0">
                <a:hlinkClick r:id="rId4" action="ppaction://hlinksldjump"/>
              </a:rPr>
              <a:t>Dashboard – measures plus story</a:t>
            </a:r>
            <a:endParaRPr lang="en-US" dirty="0" smtClean="0"/>
          </a:p>
          <a:p>
            <a:r>
              <a:rPr lang="en-US" dirty="0" smtClean="0"/>
              <a:t>“Report Card”</a:t>
            </a:r>
            <a:endParaRPr lang="en-US" dirty="0"/>
          </a:p>
        </p:txBody>
      </p:sp>
      <p:sp>
        <p:nvSpPr>
          <p:cNvPr id="3" name="Title 2"/>
          <p:cNvSpPr>
            <a:spLocks noGrp="1"/>
          </p:cNvSpPr>
          <p:nvPr>
            <p:ph type="title"/>
          </p:nvPr>
        </p:nvSpPr>
        <p:spPr/>
        <p:txBody>
          <a:bodyPr/>
          <a:lstStyle/>
          <a:p>
            <a:r>
              <a:rPr lang="en-US" dirty="0" smtClean="0"/>
              <a:t>4. Present Results</a:t>
            </a:r>
            <a:endParaRPr lang="en-US" dirty="0"/>
          </a:p>
        </p:txBody>
      </p:sp>
      <p:sp>
        <p:nvSpPr>
          <p:cNvPr id="4" name="Rectangle 3"/>
          <p:cNvSpPr/>
          <p:nvPr/>
        </p:nvSpPr>
        <p:spPr bwMode="auto">
          <a:xfrm>
            <a:off x="1920604" y="3588701"/>
            <a:ext cx="8686705" cy="2651731"/>
          </a:xfrm>
          <a:prstGeom prst="rect">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6000" dirty="0" smtClean="0">
                <a:gradFill>
                  <a:gsLst>
                    <a:gs pos="0">
                      <a:srgbClr val="FFFFFF"/>
                    </a:gs>
                    <a:gs pos="100000">
                      <a:srgbClr val="FFFFFF"/>
                    </a:gs>
                  </a:gsLst>
                  <a:lin ang="5400000" scaled="0"/>
                </a:gradFill>
                <a:latin typeface="+mj-lt"/>
              </a:rPr>
              <a:t>Talk in the language of your executives!</a:t>
            </a:r>
            <a:endParaRPr lang="en-US" sz="60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203988085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36</a:t>
            </a:fld>
            <a:endParaRPr kumimoji="0"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0" y="0"/>
            <a:ext cx="12434711" cy="6982440"/>
          </a:xfrm>
          <a:prstGeom prst="rect">
            <a:avLst/>
          </a:prstGeom>
        </p:spPr>
      </p:pic>
      <p:sp>
        <p:nvSpPr>
          <p:cNvPr id="4" name="Rectangle 3"/>
          <p:cNvSpPr/>
          <p:nvPr/>
        </p:nvSpPr>
        <p:spPr>
          <a:xfrm>
            <a:off x="156315" y="233151"/>
            <a:ext cx="8256458" cy="932603"/>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5400" dirty="0" smtClean="0">
                <a:latin typeface="+mj-lt"/>
              </a:rPr>
              <a:t>Keep in mind …</a:t>
            </a:r>
            <a:endParaRPr lang="en-US" sz="5400" dirty="0">
              <a:latin typeface="+mj-lt"/>
            </a:endParaRPr>
          </a:p>
        </p:txBody>
      </p:sp>
      <p:sp>
        <p:nvSpPr>
          <p:cNvPr id="5" name="Rectangle 4"/>
          <p:cNvSpPr/>
          <p:nvPr/>
        </p:nvSpPr>
        <p:spPr>
          <a:xfrm>
            <a:off x="3095180" y="1803024"/>
            <a:ext cx="2741922" cy="3885847"/>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mj-lt"/>
              </a:rPr>
              <a:t>Focus on business results</a:t>
            </a:r>
            <a:endParaRPr lang="en-US" sz="4400" dirty="0">
              <a:latin typeface="+mj-lt"/>
            </a:endParaRPr>
          </a:p>
        </p:txBody>
      </p:sp>
      <p:sp>
        <p:nvSpPr>
          <p:cNvPr id="6" name="Rectangle 5"/>
          <p:cNvSpPr/>
          <p:nvPr/>
        </p:nvSpPr>
        <p:spPr>
          <a:xfrm>
            <a:off x="162066" y="1803024"/>
            <a:ext cx="2741922" cy="3885847"/>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mj-lt"/>
              </a:rPr>
              <a:t>Align </a:t>
            </a:r>
            <a:r>
              <a:rPr lang="en-US" sz="4400" dirty="0">
                <a:latin typeface="+mj-lt"/>
              </a:rPr>
              <a:t>where work gets done</a:t>
            </a:r>
          </a:p>
        </p:txBody>
      </p:sp>
      <p:sp>
        <p:nvSpPr>
          <p:cNvPr id="7" name="Rectangle 6"/>
          <p:cNvSpPr/>
          <p:nvPr/>
        </p:nvSpPr>
        <p:spPr>
          <a:xfrm>
            <a:off x="6028294" y="1803024"/>
            <a:ext cx="2741922" cy="3885847"/>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mj-lt"/>
              </a:rPr>
              <a:t>Make sure someone is paying attention to metrics</a:t>
            </a:r>
            <a:endParaRPr lang="en-US" sz="4400" dirty="0">
              <a:latin typeface="+mj-lt"/>
            </a:endParaRPr>
          </a:p>
        </p:txBody>
      </p:sp>
      <p:sp>
        <p:nvSpPr>
          <p:cNvPr id="8" name="Rectangle 7"/>
          <p:cNvSpPr/>
          <p:nvPr/>
        </p:nvSpPr>
        <p:spPr>
          <a:xfrm>
            <a:off x="8961407" y="1803023"/>
            <a:ext cx="2741922" cy="3885847"/>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mj-lt"/>
              </a:rPr>
              <a:t>Use metrics to plan change</a:t>
            </a:r>
            <a:endParaRPr lang="en-US" sz="4400" dirty="0">
              <a:latin typeface="+mj-lt"/>
            </a:endParaRPr>
          </a:p>
        </p:txBody>
      </p:sp>
    </p:spTree>
    <p:extLst>
      <p:ext uri="{BB962C8B-B14F-4D97-AF65-F5344CB8AC3E}">
        <p14:creationId xmlns:p14="http://schemas.microsoft.com/office/powerpoint/2010/main" val="3571347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and Resources</a:t>
            </a:r>
            <a:endParaRPr lang="en-US" dirty="0"/>
          </a:p>
        </p:txBody>
      </p:sp>
    </p:spTree>
    <p:extLst>
      <p:ext uri="{BB962C8B-B14F-4D97-AF65-F5344CB8AC3E}">
        <p14:creationId xmlns:p14="http://schemas.microsoft.com/office/powerpoint/2010/main" val="317966364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Balanced Scorecard Example – Health Perspective</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728631047"/>
              </p:ext>
            </p:extLst>
          </p:nvPr>
        </p:nvGraphicFramePr>
        <p:xfrm>
          <a:off x="457580" y="1937679"/>
          <a:ext cx="11706624" cy="3937000"/>
        </p:xfrm>
        <a:graphic>
          <a:graphicData uri="http://schemas.openxmlformats.org/drawingml/2006/table">
            <a:tbl>
              <a:tblPr firstRow="1" bandRow="1">
                <a:tableStyleId>{F5AB1C69-6EDB-4FF4-983F-18BD219EF322}</a:tableStyleId>
              </a:tblPr>
              <a:tblGrid>
                <a:gridCol w="1828780"/>
                <a:gridCol w="3566121"/>
                <a:gridCol w="6311723"/>
              </a:tblGrid>
              <a:tr h="370840">
                <a:tc>
                  <a:txBody>
                    <a:bodyPr/>
                    <a:lstStyle/>
                    <a:p>
                      <a:r>
                        <a:rPr lang="en-US" sz="1800" dirty="0" smtClean="0"/>
                        <a:t>Perspective</a:t>
                      </a:r>
                      <a:endParaRPr lang="en-US" sz="1800" dirty="0"/>
                    </a:p>
                  </a:txBody>
                  <a:tcPr/>
                </a:tc>
                <a:tc>
                  <a:txBody>
                    <a:bodyPr/>
                    <a:lstStyle/>
                    <a:p>
                      <a:r>
                        <a:rPr lang="en-US" sz="1800" dirty="0" smtClean="0"/>
                        <a:t>Key Question</a:t>
                      </a:r>
                      <a:endParaRPr lang="en-US" sz="1800" dirty="0"/>
                    </a:p>
                  </a:txBody>
                  <a:tcPr/>
                </a:tc>
                <a:tc>
                  <a:txBody>
                    <a:bodyPr/>
                    <a:lstStyle/>
                    <a:p>
                      <a:r>
                        <a:rPr lang="en-US" sz="1800" dirty="0" smtClean="0"/>
                        <a:t>Measures</a:t>
                      </a:r>
                      <a:endParaRPr lang="en-US" sz="1800" dirty="0"/>
                    </a:p>
                  </a:txBody>
                  <a:tcPr/>
                </a:tc>
              </a:tr>
              <a:tr h="0">
                <a:tc rowSpan="3">
                  <a:txBody>
                    <a:bodyPr/>
                    <a:lstStyle/>
                    <a:p>
                      <a:r>
                        <a:rPr lang="en-US" sz="1800" dirty="0" smtClean="0"/>
                        <a:t>Health</a:t>
                      </a:r>
                      <a:endParaRPr lang="en-US" sz="1800" dirty="0"/>
                    </a:p>
                  </a:txBody>
                  <a:tcPr marL="182880" marR="182880" marT="91440" marB="9144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people using the solution? How many? Who (which departments or roles)?</a:t>
                      </a:r>
                    </a:p>
                  </a:txBody>
                  <a:tcPr marL="182880" marR="182880" marT="91440" marB="91440"/>
                </a:tc>
                <a:tc>
                  <a:txBody>
                    <a:bodyPr/>
                    <a:lstStyle/>
                    <a:p>
                      <a:pPr marL="285750" indent="-285750">
                        <a:buFont typeface="Arial" panose="020B0604020202020204" pitchFamily="34" charset="0"/>
                        <a:buChar char="•"/>
                      </a:pPr>
                      <a:r>
                        <a:rPr lang="en-US" sz="1800" dirty="0" smtClean="0"/>
                        <a:t>Number of users with complete profiles (overall and by department)</a:t>
                      </a:r>
                    </a:p>
                    <a:p>
                      <a:pPr marL="285750" indent="-285750">
                        <a:buFont typeface="Arial" panose="020B0604020202020204" pitchFamily="34" charset="0"/>
                        <a:buChar char="•"/>
                      </a:pPr>
                      <a:r>
                        <a:rPr lang="en-US" sz="1800" dirty="0" smtClean="0"/>
                        <a:t>Number of posts</a:t>
                      </a:r>
                    </a:p>
                    <a:p>
                      <a:pPr marL="285750" indent="-285750">
                        <a:buFont typeface="Arial" panose="020B0604020202020204" pitchFamily="34" charset="0"/>
                        <a:buChar char="•"/>
                      </a:pPr>
                      <a:r>
                        <a:rPr lang="en-US" sz="1800" dirty="0" smtClean="0"/>
                        <a:t>Number of profile searches</a:t>
                      </a:r>
                    </a:p>
                    <a:p>
                      <a:pPr marL="285750" indent="-285750">
                        <a:buFont typeface="Arial" panose="020B0604020202020204" pitchFamily="34" charset="0"/>
                        <a:buChar char="•"/>
                      </a:pPr>
                      <a:r>
                        <a:rPr lang="en-US" sz="1800" dirty="0" smtClean="0"/>
                        <a:t>Number of blog entries</a:t>
                      </a:r>
                    </a:p>
                    <a:p>
                      <a:pPr marL="285750" indent="-285750">
                        <a:buFont typeface="Arial" panose="020B0604020202020204" pitchFamily="34" charset="0"/>
                        <a:buChar char="•"/>
                      </a:pPr>
                      <a:r>
                        <a:rPr lang="en-US" sz="1800" dirty="0" smtClean="0"/>
                        <a:t>Number of likes</a:t>
                      </a:r>
                    </a:p>
                    <a:p>
                      <a:pPr marL="285750" indent="-285750">
                        <a:buFont typeface="Arial" panose="020B0604020202020204" pitchFamily="34" charset="0"/>
                        <a:buChar char="•"/>
                      </a:pPr>
                      <a:r>
                        <a:rPr lang="en-US" sz="1800" dirty="0" smtClean="0"/>
                        <a:t>Number of replies</a:t>
                      </a:r>
                    </a:p>
                    <a:p>
                      <a:pPr marL="285750" indent="-285750">
                        <a:buFont typeface="Arial" panose="020B0604020202020204" pitchFamily="34" charset="0"/>
                        <a:buChar char="•"/>
                      </a:pPr>
                      <a:r>
                        <a:rPr lang="en-US" sz="1800" dirty="0" smtClean="0"/>
                        <a:t>Number of replies by users not mentioned directly</a:t>
                      </a:r>
                    </a:p>
                  </a:txBody>
                  <a:tcPr marL="182880" marR="182880" marT="91440" marB="91440"/>
                </a:tc>
              </a:tr>
              <a:tr h="0">
                <a:tc vMerge="1">
                  <a:txBody>
                    <a:bodyPr/>
                    <a:lstStyle/>
                    <a:p>
                      <a:endParaRPr lang="en-US" sz="1800" dirty="0"/>
                    </a:p>
                  </a:txBody>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Is usage sustained?</a:t>
                      </a:r>
                    </a:p>
                  </a:txBody>
                  <a:tcPr marL="182880" marR="182880" marT="91440" marB="91440"/>
                </a:tc>
                <a:tc>
                  <a:txBody>
                    <a:bodyPr/>
                    <a:lstStyle/>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Trends over time for each of the key measures above</a:t>
                      </a:r>
                      <a:endParaRPr lang="en-US" sz="1800" dirty="0"/>
                    </a:p>
                  </a:txBody>
                  <a:tcPr marL="182880" marR="182880" marT="91440" marB="91440"/>
                </a:tc>
              </a:tr>
              <a:tr h="0">
                <a:tc vMerge="1">
                  <a:txBody>
                    <a:bodyPr/>
                    <a:lstStyle/>
                    <a:p>
                      <a:endParaRPr lang="en-US" sz="1800" dirty="0"/>
                    </a:p>
                  </a:txBody>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features are used the most?</a:t>
                      </a:r>
                    </a:p>
                  </a:txBody>
                  <a:tcPr marL="182880" marR="182880" marT="91440" marB="91440"/>
                </a:tc>
                <a:tc>
                  <a:txBody>
                    <a:bodyPr/>
                    <a:lstStyle/>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Comparison of features such as blog posts, activity posts, likes, replies</a:t>
                      </a:r>
                      <a:endParaRPr lang="en-US" sz="1800" dirty="0"/>
                    </a:p>
                  </a:txBody>
                  <a:tcPr marL="182880" marR="182880" marT="91440" marB="91440"/>
                </a:tc>
              </a:tr>
            </a:tbl>
          </a:graphicData>
        </a:graphic>
      </p:graphicFrame>
    </p:spTree>
    <p:extLst>
      <p:ext uri="{BB962C8B-B14F-4D97-AF65-F5344CB8AC3E}">
        <p14:creationId xmlns:p14="http://schemas.microsoft.com/office/powerpoint/2010/main" val="61050761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Balanced Scorecard Example – Capabilities Perspective</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121258361"/>
              </p:ext>
            </p:extLst>
          </p:nvPr>
        </p:nvGraphicFramePr>
        <p:xfrm>
          <a:off x="457580" y="1942799"/>
          <a:ext cx="11706624" cy="4028440"/>
        </p:xfrm>
        <a:graphic>
          <a:graphicData uri="http://schemas.openxmlformats.org/drawingml/2006/table">
            <a:tbl>
              <a:tblPr firstRow="1" bandRow="1">
                <a:tableStyleId>{F5AB1C69-6EDB-4FF4-983F-18BD219EF322}</a:tableStyleId>
              </a:tblPr>
              <a:tblGrid>
                <a:gridCol w="1828780"/>
                <a:gridCol w="3566121"/>
                <a:gridCol w="6311723"/>
              </a:tblGrid>
              <a:tr h="370840">
                <a:tc>
                  <a:txBody>
                    <a:bodyPr/>
                    <a:lstStyle/>
                    <a:p>
                      <a:r>
                        <a:rPr lang="en-US" sz="1800" dirty="0" smtClean="0"/>
                        <a:t>Perspective</a:t>
                      </a:r>
                      <a:endParaRPr lang="en-US" sz="1800" dirty="0"/>
                    </a:p>
                  </a:txBody>
                  <a:tcPr/>
                </a:tc>
                <a:tc>
                  <a:txBody>
                    <a:bodyPr/>
                    <a:lstStyle/>
                    <a:p>
                      <a:r>
                        <a:rPr lang="en-US" sz="1800" dirty="0" smtClean="0"/>
                        <a:t>Key Question</a:t>
                      </a:r>
                      <a:endParaRPr lang="en-US" sz="1800" dirty="0"/>
                    </a:p>
                  </a:txBody>
                  <a:tcPr/>
                </a:tc>
                <a:tc>
                  <a:txBody>
                    <a:bodyPr/>
                    <a:lstStyle/>
                    <a:p>
                      <a:r>
                        <a:rPr lang="en-US" sz="1800" dirty="0" smtClean="0"/>
                        <a:t>Measures</a:t>
                      </a:r>
                      <a:endParaRPr lang="en-US" sz="1800" dirty="0"/>
                    </a:p>
                  </a:txBody>
                  <a:tcPr/>
                </a:tc>
              </a:tr>
              <a:tr h="370840">
                <a:tc rowSpan="2">
                  <a:txBody>
                    <a:bodyPr/>
                    <a:lstStyle/>
                    <a:p>
                      <a:r>
                        <a:rPr lang="en-US" sz="1800" dirty="0" smtClean="0">
                          <a:latin typeface="+mn-lt"/>
                        </a:rPr>
                        <a:t>Capabilities</a:t>
                      </a:r>
                      <a:endParaRPr lang="en-US" sz="1800" dirty="0">
                        <a:latin typeface="+mn-lt"/>
                      </a:endParaRPr>
                    </a:p>
                  </a:txBody>
                  <a:tcPr marL="182880" marR="182880" marT="91440" marB="91440"/>
                </a:tc>
                <a:tc>
                  <a:txBody>
                    <a:bodyPr/>
                    <a:lstStyle/>
                    <a:p>
                      <a:pPr marL="0" marR="0">
                        <a:spcBef>
                          <a:spcPts val="0"/>
                        </a:spcBef>
                        <a:spcAft>
                          <a:spcPts val="0"/>
                        </a:spcAft>
                      </a:pPr>
                      <a:r>
                        <a:rPr lang="en-US" sz="1800" kern="1200" dirty="0" smtClean="0">
                          <a:solidFill>
                            <a:schemeClr val="dk1"/>
                          </a:solidFill>
                          <a:effectLst/>
                          <a:latin typeface="+mn-lt"/>
                          <a:ea typeface="+mn-ea"/>
                          <a:cs typeface="+mn-cs"/>
                        </a:rPr>
                        <a:t>Is usage supporting the identified business use cases?</a:t>
                      </a:r>
                      <a:endParaRPr lang="en-US" sz="1800" dirty="0">
                        <a:effectLst/>
                        <a:latin typeface="+mn-lt"/>
                        <a:ea typeface="Calibri" panose="020F0502020204030204" pitchFamily="34" charset="0"/>
                        <a:cs typeface="Times New Roman" panose="02020603050405020304" pitchFamily="18" charset="0"/>
                      </a:endParaRPr>
                    </a:p>
                  </a:txBody>
                  <a:tcPr marL="182880" marR="182880" marT="91440" marB="91440"/>
                </a:tc>
                <a:tc>
                  <a:txBody>
                    <a:bodyPr/>
                    <a:lstStyle/>
                    <a:p>
                      <a:pPr marL="342900" marR="0" lvl="0" indent="-342900">
                        <a:spcBef>
                          <a:spcPts val="0"/>
                        </a:spcBef>
                        <a:spcAft>
                          <a:spcPts val="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“Serious Anecdotes” – stories from user surveys where users report specific use cases and value measures based on the moments of engagement identified in the deployment plan</a:t>
                      </a:r>
                    </a:p>
                  </a:txBody>
                  <a:tcPr marL="182880" marR="182880" marT="91440" marB="91440"/>
                </a:tc>
              </a:tr>
              <a:tr h="370840">
                <a:tc vMerge="1">
                  <a:txBody>
                    <a:bodyPr/>
                    <a:lstStyle/>
                    <a:p>
                      <a:endParaRPr lang="en-US" sz="1800" dirty="0"/>
                    </a:p>
                  </a:txBody>
                  <a:tcPr/>
                </a:tc>
                <a:tc>
                  <a:txBody>
                    <a:bodyPr/>
                    <a:lstStyle/>
                    <a:p>
                      <a:pPr marL="0" marR="0">
                        <a:spcBef>
                          <a:spcPts val="0"/>
                        </a:spcBef>
                        <a:spcAft>
                          <a:spcPts val="0"/>
                        </a:spcAft>
                      </a:pPr>
                      <a:r>
                        <a:rPr lang="en-US" sz="1800" kern="1200" dirty="0" smtClean="0">
                          <a:solidFill>
                            <a:schemeClr val="dk1"/>
                          </a:solidFill>
                          <a:effectLst/>
                          <a:latin typeface="+mn-lt"/>
                          <a:ea typeface="+mn-ea"/>
                          <a:cs typeface="+mn-cs"/>
                        </a:rPr>
                        <a:t>Do users perceive that they are getting value?</a:t>
                      </a:r>
                      <a:endParaRPr lang="en-US" sz="1800" dirty="0">
                        <a:effectLst/>
                        <a:latin typeface="+mn-lt"/>
                        <a:ea typeface="Calibri" panose="020F0502020204030204" pitchFamily="34" charset="0"/>
                        <a:cs typeface="Times New Roman" panose="02020603050405020304" pitchFamily="18" charset="0"/>
                      </a:endParaRPr>
                    </a:p>
                  </a:txBody>
                  <a:tcPr marL="182880" marR="182880" marT="91440" marB="91440"/>
                </a:tc>
                <a:tc>
                  <a:txBody>
                    <a:bodyPr/>
                    <a:lstStyle/>
                    <a:p>
                      <a:pPr marL="342900" marR="0" lvl="0" indent="-342900">
                        <a:spcBef>
                          <a:spcPts val="0"/>
                        </a:spcBef>
                        <a:spcAft>
                          <a:spcPts val="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Survey questions asking users whether they feel that they can collaborate more easily and resolve issues more quickly</a:t>
                      </a:r>
                    </a:p>
                    <a:p>
                      <a:pPr marL="342900" marR="0" lvl="0" indent="-342900">
                        <a:spcBef>
                          <a:spcPts val="0"/>
                        </a:spcBef>
                        <a:spcAft>
                          <a:spcPts val="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Survey questions asking whether users can find people with the expertise that they need</a:t>
                      </a:r>
                    </a:p>
                    <a:p>
                      <a:pPr marL="342900" marR="0" lvl="0" indent="-342900">
                        <a:spcBef>
                          <a:spcPts val="0"/>
                        </a:spcBef>
                        <a:spcAft>
                          <a:spcPts val="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Survey questions asking users to rate whether they would like to take the tool away (what I like to call the “Don’t Take it Away” metric)</a:t>
                      </a:r>
                    </a:p>
                  </a:txBody>
                  <a:tcPr marL="182880" marR="182880" marT="91440" marB="91440"/>
                </a:tc>
              </a:tr>
            </a:tbl>
          </a:graphicData>
        </a:graphic>
      </p:graphicFrame>
    </p:spTree>
    <p:extLst>
      <p:ext uri="{BB962C8B-B14F-4D97-AF65-F5344CB8AC3E}">
        <p14:creationId xmlns:p14="http://schemas.microsoft.com/office/powerpoint/2010/main" val="100103426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Engagement really matters …</a:t>
            </a:r>
            <a:endParaRPr lang="en-US" dirty="0"/>
          </a:p>
        </p:txBody>
      </p:sp>
      <p:sp>
        <p:nvSpPr>
          <p:cNvPr id="32" name="Content Placeholder 2"/>
          <p:cNvSpPr txBox="1">
            <a:spLocks/>
          </p:cNvSpPr>
          <p:nvPr/>
        </p:nvSpPr>
        <p:spPr>
          <a:xfrm flipH="1">
            <a:off x="9253358" y="1323374"/>
            <a:ext cx="2451219" cy="1549732"/>
          </a:xfrm>
          <a:prstGeom prst="rect">
            <a:avLst/>
          </a:prstGeom>
          <a:solidFill>
            <a:srgbClr val="60BB0E"/>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3600">
                <a:solidFill>
                  <a:sysClr val="window" lastClr="FFFFFF"/>
                </a:solidFill>
              </a:rPr>
              <a:t>Engaged</a:t>
            </a:r>
            <a:endParaRPr lang="en-GB" sz="3600" dirty="0">
              <a:solidFill>
                <a:sysClr val="window" lastClr="FFFFFF"/>
              </a:solidFill>
            </a:endParaRPr>
          </a:p>
        </p:txBody>
      </p:sp>
      <p:sp>
        <p:nvSpPr>
          <p:cNvPr id="33" name="Content Placeholder 2"/>
          <p:cNvSpPr txBox="1">
            <a:spLocks/>
          </p:cNvSpPr>
          <p:nvPr/>
        </p:nvSpPr>
        <p:spPr>
          <a:xfrm>
            <a:off x="2570537" y="2264442"/>
            <a:ext cx="5581553" cy="4616063"/>
          </a:xfrm>
          <a:prstGeom prst="rect">
            <a:avLst/>
          </a:prstGeom>
        </p:spPr>
        <p:txBody>
          <a:bodyPr/>
          <a:lstStyle>
            <a:lvl1pPr marL="0" indent="0" algn="l" defTabSz="914400" rtl="0" eaLnBrk="1" latinLnBrk="0" hangingPunct="1">
              <a:spcBef>
                <a:spcPct val="20000"/>
              </a:spcBef>
              <a:buClr>
                <a:schemeClr val="tx1"/>
              </a:buClr>
              <a:buFontTx/>
              <a:buNone/>
              <a:defRPr sz="3200" kern="1200">
                <a:solidFill>
                  <a:schemeClr val="tx1"/>
                </a:solidFill>
                <a:latin typeface="Segoe UI"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tx1"/>
                </a:solidFill>
                <a:latin typeface="Segoe UI"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tabLst>
                <a:tab pos="914400" algn="l"/>
                <a:tab pos="1371600" algn="l"/>
              </a:tabLst>
              <a:defRPr/>
            </a:pPr>
            <a:r>
              <a:rPr lang="en-US" sz="2856" b="1" dirty="0">
                <a:solidFill>
                  <a:sysClr val="windowText" lastClr="000000"/>
                </a:solidFill>
                <a:latin typeface="+mj-lt"/>
              </a:rPr>
              <a:t>37% </a:t>
            </a:r>
            <a:r>
              <a:rPr lang="en-US" sz="2856" b="1" dirty="0" smtClean="0">
                <a:solidFill>
                  <a:sysClr val="windowText" lastClr="000000"/>
                </a:solidFill>
                <a:latin typeface="+mj-lt"/>
              </a:rPr>
              <a:t>		less </a:t>
            </a:r>
            <a:r>
              <a:rPr lang="en-US" sz="2856" b="1" dirty="0">
                <a:solidFill>
                  <a:sysClr val="windowText" lastClr="000000"/>
                </a:solidFill>
                <a:latin typeface="+mj-lt"/>
              </a:rPr>
              <a:t>absenteeism</a:t>
            </a:r>
          </a:p>
          <a:p>
            <a:pPr defTabSz="932597">
              <a:buClr>
                <a:sysClr val="windowText" lastClr="000000"/>
              </a:buClr>
              <a:tabLst>
                <a:tab pos="914400" algn="l"/>
                <a:tab pos="1371600" algn="l"/>
              </a:tabLst>
              <a:defRPr/>
            </a:pPr>
            <a:r>
              <a:rPr lang="en-US" sz="2856" b="1" dirty="0">
                <a:solidFill>
                  <a:sysClr val="windowText" lastClr="000000"/>
                </a:solidFill>
                <a:latin typeface="+mj-lt"/>
              </a:rPr>
              <a:t>25-49% </a:t>
            </a:r>
            <a:r>
              <a:rPr lang="en-US" sz="2856" b="1" dirty="0" smtClean="0">
                <a:solidFill>
                  <a:sysClr val="windowText" lastClr="000000"/>
                </a:solidFill>
                <a:latin typeface="+mj-lt"/>
              </a:rPr>
              <a:t>	less </a:t>
            </a:r>
            <a:r>
              <a:rPr lang="en-US" sz="2856" b="1" dirty="0">
                <a:solidFill>
                  <a:sysClr val="windowText" lastClr="000000"/>
                </a:solidFill>
                <a:latin typeface="+mj-lt"/>
              </a:rPr>
              <a:t>turnover</a:t>
            </a:r>
          </a:p>
          <a:p>
            <a:pPr defTabSz="932597">
              <a:buClr>
                <a:sysClr val="windowText" lastClr="000000"/>
              </a:buClr>
              <a:tabLst>
                <a:tab pos="914400" algn="l"/>
                <a:tab pos="1371600" algn="l"/>
              </a:tabLst>
              <a:defRPr/>
            </a:pPr>
            <a:endParaRPr lang="en-US" sz="2856" b="1" dirty="0">
              <a:solidFill>
                <a:sysClr val="windowText" lastClr="000000"/>
              </a:solidFill>
              <a:latin typeface="+mj-lt"/>
            </a:endParaRPr>
          </a:p>
          <a:p>
            <a:pPr defTabSz="932597">
              <a:buClr>
                <a:sysClr val="windowText" lastClr="000000"/>
              </a:buClr>
              <a:tabLst>
                <a:tab pos="914400" algn="l"/>
                <a:tab pos="1371600" algn="l"/>
              </a:tabLst>
              <a:defRPr/>
            </a:pPr>
            <a:r>
              <a:rPr lang="en-US" sz="2856" b="1" dirty="0">
                <a:solidFill>
                  <a:sysClr val="windowText" lastClr="000000"/>
                </a:solidFill>
                <a:latin typeface="+mj-lt"/>
              </a:rPr>
              <a:t>27% </a:t>
            </a:r>
            <a:r>
              <a:rPr lang="en-US" sz="2856" b="1" dirty="0" smtClean="0">
                <a:solidFill>
                  <a:sysClr val="windowText" lastClr="000000"/>
                </a:solidFill>
                <a:latin typeface="+mj-lt"/>
              </a:rPr>
              <a:t>		less </a:t>
            </a:r>
            <a:r>
              <a:rPr lang="en-US" sz="2856" b="1" dirty="0">
                <a:solidFill>
                  <a:sysClr val="windowText" lastClr="000000"/>
                </a:solidFill>
                <a:latin typeface="+mj-lt"/>
              </a:rPr>
              <a:t>employee theft</a:t>
            </a:r>
          </a:p>
          <a:p>
            <a:pPr defTabSz="932597">
              <a:buClr>
                <a:sysClr val="windowText" lastClr="000000"/>
              </a:buClr>
              <a:tabLst>
                <a:tab pos="914400" algn="l"/>
                <a:tab pos="1371600" algn="l"/>
              </a:tabLst>
              <a:defRPr/>
            </a:pPr>
            <a:r>
              <a:rPr lang="en-US" sz="2856" b="1" dirty="0">
                <a:solidFill>
                  <a:sysClr val="windowText" lastClr="000000"/>
                </a:solidFill>
                <a:latin typeface="+mj-lt"/>
              </a:rPr>
              <a:t>18% </a:t>
            </a:r>
            <a:r>
              <a:rPr lang="en-US" sz="2856" b="1" dirty="0" smtClean="0">
                <a:solidFill>
                  <a:sysClr val="windowText" lastClr="000000"/>
                </a:solidFill>
                <a:latin typeface="+mj-lt"/>
              </a:rPr>
              <a:t>		higher </a:t>
            </a:r>
            <a:r>
              <a:rPr lang="en-US" sz="2856" b="1" dirty="0">
                <a:solidFill>
                  <a:sysClr val="windowText" lastClr="000000"/>
                </a:solidFill>
                <a:latin typeface="+mj-lt"/>
              </a:rPr>
              <a:t>productivity</a:t>
            </a:r>
          </a:p>
          <a:p>
            <a:pPr defTabSz="932597">
              <a:buClr>
                <a:sysClr val="windowText" lastClr="000000"/>
              </a:buClr>
              <a:tabLst>
                <a:tab pos="914400" algn="l"/>
                <a:tab pos="1371600" algn="l"/>
              </a:tabLst>
              <a:defRPr/>
            </a:pPr>
            <a:r>
              <a:rPr lang="en-US" sz="2856" b="1" dirty="0">
                <a:solidFill>
                  <a:sysClr val="windowText" lastClr="000000"/>
                </a:solidFill>
                <a:latin typeface="+mj-lt"/>
              </a:rPr>
              <a:t>16% </a:t>
            </a:r>
            <a:r>
              <a:rPr lang="en-US" sz="2856" b="1" dirty="0" smtClean="0">
                <a:solidFill>
                  <a:sysClr val="windowText" lastClr="000000"/>
                </a:solidFill>
                <a:latin typeface="+mj-lt"/>
              </a:rPr>
              <a:t>		higher profitability</a:t>
            </a:r>
            <a:endParaRPr lang="en-GB" sz="2448" b="1" dirty="0">
              <a:solidFill>
                <a:sysClr val="windowText" lastClr="000000"/>
              </a:solidFill>
              <a:latin typeface="+mj-lt"/>
            </a:endParaRPr>
          </a:p>
          <a:p>
            <a:pPr defTabSz="932597">
              <a:buClr>
                <a:sysClr val="windowText" lastClr="000000"/>
              </a:buClr>
              <a:defRPr/>
            </a:pPr>
            <a:endParaRPr lang="en-GB" sz="2856" b="1" dirty="0">
              <a:solidFill>
                <a:sysClr val="windowText" lastClr="000000"/>
              </a:solidFill>
              <a:latin typeface="+mj-lt"/>
            </a:endParaRPr>
          </a:p>
        </p:txBody>
      </p:sp>
      <p:sp>
        <p:nvSpPr>
          <p:cNvPr id="34" name="Content Placeholder 4"/>
          <p:cNvSpPr txBox="1">
            <a:spLocks/>
          </p:cNvSpPr>
          <p:nvPr/>
        </p:nvSpPr>
        <p:spPr>
          <a:xfrm flipH="1">
            <a:off x="9253358" y="2917160"/>
            <a:ext cx="2451219" cy="1549732"/>
          </a:xfrm>
          <a:prstGeom prst="rect">
            <a:avLst/>
          </a:prstGeom>
          <a:solidFill>
            <a:srgbClr val="00BDE3"/>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4000">
                <a:solidFill>
                  <a:sysClr val="window" lastClr="FFFFFF"/>
                </a:solidFill>
              </a:rPr>
              <a:t>Productive</a:t>
            </a:r>
            <a:endParaRPr lang="en-GB" sz="4000" dirty="0">
              <a:solidFill>
                <a:sysClr val="window" lastClr="FFFFFF"/>
              </a:solidFill>
            </a:endParaRPr>
          </a:p>
        </p:txBody>
      </p:sp>
      <p:sp>
        <p:nvSpPr>
          <p:cNvPr id="35" name="Content Placeholder 5"/>
          <p:cNvSpPr txBox="1">
            <a:spLocks/>
          </p:cNvSpPr>
          <p:nvPr/>
        </p:nvSpPr>
        <p:spPr>
          <a:xfrm flipH="1">
            <a:off x="9253358" y="4507822"/>
            <a:ext cx="2451219" cy="1549732"/>
          </a:xfrm>
          <a:prstGeom prst="rect">
            <a:avLst/>
          </a:prstGeom>
          <a:solidFill>
            <a:srgbClr val="CD2548"/>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4000">
                <a:solidFill>
                  <a:sysClr val="window" lastClr="FFFFFF"/>
                </a:solidFill>
              </a:rPr>
              <a:t>Profitable</a:t>
            </a:r>
            <a:endParaRPr lang="en-GB" sz="4000" dirty="0">
              <a:solidFill>
                <a:sysClr val="window" lastClr="FFFFFF"/>
              </a:solidFill>
            </a:endParaRPr>
          </a:p>
        </p:txBody>
      </p:sp>
      <p:sp>
        <p:nvSpPr>
          <p:cNvPr id="36" name="Rectangle 35"/>
          <p:cNvSpPr/>
          <p:nvPr/>
        </p:nvSpPr>
        <p:spPr>
          <a:xfrm>
            <a:off x="260950" y="1379699"/>
            <a:ext cx="7680167" cy="461665"/>
          </a:xfrm>
          <a:prstGeom prst="rect">
            <a:avLst/>
          </a:prstGeom>
        </p:spPr>
        <p:txBody>
          <a:bodyPr wrap="square">
            <a:spAutoFit/>
          </a:bodyPr>
          <a:lstStyle/>
          <a:p>
            <a:r>
              <a:rPr lang="en-US" sz="2400" dirty="0">
                <a:latin typeface="Segoe UI" pitchFamily="34" charset="0"/>
                <a:ea typeface="Segoe UI" pitchFamily="34" charset="0"/>
                <a:cs typeface="Segoe UI" pitchFamily="34" charset="0"/>
              </a:rPr>
              <a:t>According to Gallup, engaged employees exhibit:</a:t>
            </a:r>
          </a:p>
        </p:txBody>
      </p:sp>
      <p:sp>
        <p:nvSpPr>
          <p:cNvPr id="37" name="Notched Right Arrow 36"/>
          <p:cNvSpPr/>
          <p:nvPr/>
        </p:nvSpPr>
        <p:spPr>
          <a:xfrm rot="5400000">
            <a:off x="1914014" y="2311130"/>
            <a:ext cx="544019" cy="450642"/>
          </a:xfrm>
          <a:prstGeom prst="notchedRightArrow">
            <a:avLst/>
          </a:prstGeom>
          <a:solidFill>
            <a:srgbClr val="CD2548"/>
          </a:solidFill>
          <a:ln w="25400" cap="flat" cmpd="sng" algn="ctr">
            <a:solidFill>
              <a:srgbClr val="CD2548">
                <a:shade val="50000"/>
              </a:srgbClr>
            </a:solidFill>
            <a:prstDash val="solid"/>
          </a:ln>
          <a:effectLst/>
        </p:spPr>
        <p:txBody>
          <a:bodyPr rtlCol="0" anchor="ctr"/>
          <a:lstStyle/>
          <a:p>
            <a:pPr algn="ctr" defTabSz="932597">
              <a:defRPr/>
            </a:pPr>
            <a:endParaRPr lang="en-US" sz="1836" kern="0" dirty="0">
              <a:solidFill>
                <a:sysClr val="window" lastClr="FFFFFF"/>
              </a:solidFill>
              <a:latin typeface="Calibri"/>
            </a:endParaRPr>
          </a:p>
        </p:txBody>
      </p:sp>
      <p:sp>
        <p:nvSpPr>
          <p:cNvPr id="38" name="Notched Right Arrow 37"/>
          <p:cNvSpPr/>
          <p:nvPr/>
        </p:nvSpPr>
        <p:spPr>
          <a:xfrm rot="5400000">
            <a:off x="1914014" y="2887851"/>
            <a:ext cx="544019" cy="450642"/>
          </a:xfrm>
          <a:prstGeom prst="notchedRightArrow">
            <a:avLst/>
          </a:prstGeom>
          <a:solidFill>
            <a:srgbClr val="CD2548"/>
          </a:solidFill>
          <a:ln w="25400" cap="flat" cmpd="sng" algn="ctr">
            <a:solidFill>
              <a:srgbClr val="CD2548">
                <a:shade val="50000"/>
              </a:srgbClr>
            </a:solidFill>
            <a:prstDash val="solid"/>
          </a:ln>
          <a:effectLst/>
        </p:spPr>
        <p:txBody>
          <a:bodyPr rtlCol="0" anchor="ctr"/>
          <a:lstStyle/>
          <a:p>
            <a:pPr algn="ctr" defTabSz="932597">
              <a:defRPr/>
            </a:pPr>
            <a:endParaRPr lang="en-US" sz="1836" kern="0" dirty="0">
              <a:solidFill>
                <a:sysClr val="window" lastClr="FFFFFF"/>
              </a:solidFill>
              <a:latin typeface="Calibri"/>
            </a:endParaRPr>
          </a:p>
        </p:txBody>
      </p:sp>
      <p:sp>
        <p:nvSpPr>
          <p:cNvPr id="39" name="Notched Right Arrow 38"/>
          <p:cNvSpPr/>
          <p:nvPr/>
        </p:nvSpPr>
        <p:spPr>
          <a:xfrm rot="16200000">
            <a:off x="1914015" y="3922195"/>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40" name="Notched Right Arrow 39"/>
          <p:cNvSpPr/>
          <p:nvPr/>
        </p:nvSpPr>
        <p:spPr>
          <a:xfrm rot="16200000">
            <a:off x="1914014" y="4466213"/>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41" name="Notched Right Arrow 40"/>
          <p:cNvSpPr/>
          <p:nvPr/>
        </p:nvSpPr>
        <p:spPr>
          <a:xfrm rot="16200000">
            <a:off x="1914014" y="5010232"/>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42" name="Rectangle 41"/>
          <p:cNvSpPr/>
          <p:nvPr/>
        </p:nvSpPr>
        <p:spPr>
          <a:xfrm>
            <a:off x="92925" y="6542422"/>
            <a:ext cx="11885969" cy="338554"/>
          </a:xfrm>
          <a:prstGeom prst="rect">
            <a:avLst/>
          </a:prstGeom>
        </p:spPr>
        <p:txBody>
          <a:bodyPr wrap="square">
            <a:spAutoFit/>
          </a:bodyPr>
          <a:lstStyle/>
          <a:p>
            <a:pPr defTabSz="932597">
              <a:defRPr/>
            </a:pPr>
            <a:r>
              <a:rPr lang="en-US" sz="1600" kern="0" dirty="0" smtClean="0">
                <a:solidFill>
                  <a:sysClr val="windowText" lastClr="000000"/>
                </a:solidFill>
                <a:latin typeface="+mj-lt"/>
              </a:rPr>
              <a:t>Source: </a:t>
            </a:r>
            <a:r>
              <a:rPr lang="en-US" sz="1600" kern="0" dirty="0">
                <a:solidFill>
                  <a:sysClr val="windowText" lastClr="000000"/>
                </a:solidFill>
                <a:latin typeface="+mj-lt"/>
              </a:rPr>
              <a:t>http://</a:t>
            </a:r>
            <a:r>
              <a:rPr lang="en-US" sz="1600" kern="0" dirty="0" smtClean="0">
                <a:solidFill>
                  <a:sysClr val="windowText" lastClr="000000"/>
                </a:solidFill>
                <a:latin typeface="+mj-lt"/>
              </a:rPr>
              <a:t>www.gallup.com/consulting/121535/employee-engagement-overview-brochure.aspx</a:t>
            </a:r>
          </a:p>
        </p:txBody>
      </p:sp>
    </p:spTree>
    <p:extLst>
      <p:ext uri="{BB962C8B-B14F-4D97-AF65-F5344CB8AC3E}">
        <p14:creationId xmlns:p14="http://schemas.microsoft.com/office/powerpoint/2010/main" val="196025820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Balanced Scorecard Example – Business Value Perspective</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976077698"/>
              </p:ext>
            </p:extLst>
          </p:nvPr>
        </p:nvGraphicFramePr>
        <p:xfrm>
          <a:off x="457580" y="1942799"/>
          <a:ext cx="11706624" cy="4668520"/>
        </p:xfrm>
        <a:graphic>
          <a:graphicData uri="http://schemas.openxmlformats.org/drawingml/2006/table">
            <a:tbl>
              <a:tblPr firstRow="1" bandRow="1">
                <a:tableStyleId>{F5AB1C69-6EDB-4FF4-983F-18BD219EF322}</a:tableStyleId>
              </a:tblPr>
              <a:tblGrid>
                <a:gridCol w="1828780"/>
                <a:gridCol w="3566121"/>
                <a:gridCol w="6311723"/>
              </a:tblGrid>
              <a:tr h="370840">
                <a:tc>
                  <a:txBody>
                    <a:bodyPr/>
                    <a:lstStyle/>
                    <a:p>
                      <a:r>
                        <a:rPr lang="en-US" sz="1800" dirty="0" smtClean="0"/>
                        <a:t>Perspective</a:t>
                      </a:r>
                      <a:endParaRPr lang="en-US" sz="1800" dirty="0"/>
                    </a:p>
                  </a:txBody>
                  <a:tcPr/>
                </a:tc>
                <a:tc>
                  <a:txBody>
                    <a:bodyPr/>
                    <a:lstStyle/>
                    <a:p>
                      <a:r>
                        <a:rPr lang="en-US" sz="1800" dirty="0" smtClean="0"/>
                        <a:t>Key Question</a:t>
                      </a:r>
                      <a:endParaRPr lang="en-US" sz="1800" dirty="0"/>
                    </a:p>
                  </a:txBody>
                  <a:tcPr/>
                </a:tc>
                <a:tc>
                  <a:txBody>
                    <a:bodyPr/>
                    <a:lstStyle/>
                    <a:p>
                      <a:r>
                        <a:rPr lang="en-US" sz="1800" dirty="0" smtClean="0"/>
                        <a:t>Measures</a:t>
                      </a:r>
                      <a:endParaRPr lang="en-US" sz="1800" dirty="0"/>
                    </a:p>
                  </a:txBody>
                  <a:tcPr/>
                </a:tc>
              </a:tr>
              <a:tr h="741680">
                <a:tc>
                  <a:txBody>
                    <a:bodyPr/>
                    <a:lstStyle/>
                    <a:p>
                      <a:r>
                        <a:rPr lang="en-US" sz="1800" dirty="0" smtClean="0">
                          <a:latin typeface="+mn-lt"/>
                        </a:rPr>
                        <a:t>Capabilities</a:t>
                      </a:r>
                      <a:endParaRPr lang="en-US" sz="1800" dirty="0">
                        <a:latin typeface="+mn-lt"/>
                      </a:endParaRPr>
                    </a:p>
                  </a:txBody>
                  <a:tcPr marL="182880" marR="182880" marT="91440" marB="91440"/>
                </a:tc>
                <a:tc>
                  <a:txBody>
                    <a:bodyPr/>
                    <a:lstStyle/>
                    <a:p>
                      <a:pPr marL="0" marR="0">
                        <a:spcBef>
                          <a:spcPts val="0"/>
                        </a:spcBef>
                        <a:spcAft>
                          <a:spcPts val="0"/>
                        </a:spcAft>
                      </a:pPr>
                      <a:r>
                        <a:rPr lang="en-US" sz="1800" kern="1200" dirty="0" smtClean="0">
                          <a:solidFill>
                            <a:schemeClr val="dk1"/>
                          </a:solidFill>
                          <a:effectLst/>
                          <a:latin typeface="+mn-lt"/>
                          <a:ea typeface="+mn-ea"/>
                          <a:cs typeface="+mn-cs"/>
                        </a:rPr>
                        <a:t>Is there a clear connection with</a:t>
                      </a:r>
                      <a:r>
                        <a:rPr lang="en-US" sz="1800" kern="1200" baseline="0" dirty="0" smtClean="0">
                          <a:solidFill>
                            <a:schemeClr val="dk1"/>
                          </a:solidFill>
                          <a:effectLst/>
                          <a:latin typeface="+mn-lt"/>
                          <a:ea typeface="+mn-ea"/>
                          <a:cs typeface="+mn-cs"/>
                        </a:rPr>
                        <a:t> respect to the overall business strategy?</a:t>
                      </a:r>
                      <a:endParaRPr lang="en-US" sz="1800" dirty="0">
                        <a:effectLst/>
                        <a:latin typeface="+mn-lt"/>
                        <a:ea typeface="Calibri" panose="020F0502020204030204" pitchFamily="34" charset="0"/>
                        <a:cs typeface="Times New Roman" panose="02020603050405020304" pitchFamily="18" charset="0"/>
                      </a:endParaRPr>
                    </a:p>
                  </a:txBody>
                  <a:tcPr marL="182880" marR="182880" marT="91440" marB="91440"/>
                </a:tc>
                <a:tc>
                  <a:txBody>
                    <a:bodyPr/>
                    <a:lstStyle/>
                    <a:p>
                      <a:pPr marL="285750" lvl="0" indent="-285750">
                        <a:buFont typeface="Arial" panose="020B0604020202020204" pitchFamily="34" charset="0"/>
                        <a:buChar char="•"/>
                      </a:pPr>
                      <a:r>
                        <a:rPr lang="en-US" sz="1800" kern="1200" dirty="0" smtClean="0">
                          <a:solidFill>
                            <a:schemeClr val="dk1"/>
                          </a:solidFill>
                          <a:effectLst/>
                          <a:latin typeface="+mn-lt"/>
                          <a:ea typeface="+mn-ea"/>
                          <a:cs typeface="+mn-cs"/>
                        </a:rPr>
                        <a:t>What has happened with business key performance metrics since the social tools have been deployed?</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Average time for call centers to resolve customer issues</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Average time-to-market for new products</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Average proposal response time</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Average “time to talent” for new employees (cost/time for on-boarding)</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Annual staff turnover</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Customer satisfaction</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Ability to handle “exceptions” – situations that don’t fit standard processes and require reaching out to experts or multiple departments for resolution</a:t>
                      </a:r>
                    </a:p>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What content is used the most? </a:t>
                      </a:r>
                      <a:endParaRPr lang="en-US" sz="3200" dirty="0">
                        <a:effectLst/>
                        <a:latin typeface="+mn-lt"/>
                        <a:ea typeface="Calibri" panose="020F0502020204030204" pitchFamily="34" charset="0"/>
                        <a:cs typeface="Times New Roman" panose="02020603050405020304" pitchFamily="18" charset="0"/>
                      </a:endParaRPr>
                    </a:p>
                  </a:txBody>
                  <a:tcPr marL="182880" marR="182880" marT="91440" marB="91440"/>
                </a:tc>
              </a:tr>
            </a:tbl>
          </a:graphicData>
        </a:graphic>
      </p:graphicFrame>
      <p:sp>
        <p:nvSpPr>
          <p:cNvPr id="2" name="TextBox 1"/>
          <p:cNvSpPr txBox="1"/>
          <p:nvPr/>
        </p:nvSpPr>
        <p:spPr>
          <a:xfrm>
            <a:off x="10836697" y="126197"/>
            <a:ext cx="1371585" cy="627864"/>
          </a:xfrm>
          <a:prstGeom prst="rect">
            <a:avLst/>
          </a:prstGeom>
          <a:noFill/>
        </p:spPr>
        <p:txBody>
          <a:bodyPr wrap="square" lIns="182880" tIns="146304" rIns="182880" bIns="146304" rtlCol="0">
            <a:spAutoFit/>
          </a:bodyPr>
          <a:lstStyle/>
          <a:p>
            <a:pPr algn="r">
              <a:lnSpc>
                <a:spcPct val="90000"/>
              </a:lnSpc>
              <a:spcAft>
                <a:spcPts val="600"/>
              </a:spcAft>
            </a:pPr>
            <a:r>
              <a:rPr lang="en-US" sz="2400" dirty="0" smtClean="0">
                <a:gradFill>
                  <a:gsLst>
                    <a:gs pos="2917">
                      <a:schemeClr val="tx1"/>
                    </a:gs>
                    <a:gs pos="30000">
                      <a:schemeClr val="tx1"/>
                    </a:gs>
                  </a:gsLst>
                  <a:lin ang="5400000" scaled="0"/>
                </a:gradFill>
                <a:hlinkClick r:id="rId2" action="ppaction://hlinksldjump"/>
              </a:rPr>
              <a:t>Back</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02351672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9668" y="1790377"/>
            <a:ext cx="11887200" cy="4493538"/>
          </a:xfrm>
        </p:spPr>
        <p:txBody>
          <a:bodyPr/>
          <a:lstStyle/>
          <a:p>
            <a:r>
              <a:rPr lang="en-US" sz="2800" dirty="0" smtClean="0"/>
              <a:t>Clarity of purpose – does the group serve a clearly defined and unique purpose?</a:t>
            </a:r>
          </a:p>
          <a:p>
            <a:r>
              <a:rPr lang="en-US" sz="2800" dirty="0" smtClean="0"/>
              <a:t>Leader engagement – are leaders modeling the desired behaviors?</a:t>
            </a:r>
          </a:p>
          <a:p>
            <a:r>
              <a:rPr lang="en-US" sz="2800" dirty="0" smtClean="0"/>
              <a:t>Community manager engagement – are there visible managers also modeling appropriate and expected behavior?</a:t>
            </a:r>
          </a:p>
          <a:p>
            <a:r>
              <a:rPr lang="en-US" sz="2800" dirty="0" smtClean="0"/>
              <a:t>Diversity of participation – how broad is the involvement within the group?</a:t>
            </a:r>
          </a:p>
          <a:p>
            <a:r>
              <a:rPr lang="en-US" sz="2800" dirty="0" smtClean="0"/>
              <a:t>Quality of conversation – are posts useful?</a:t>
            </a:r>
          </a:p>
          <a:p>
            <a:r>
              <a:rPr lang="en-US" sz="2800" dirty="0" smtClean="0"/>
              <a:t>Business value – is the group generating tangible business value (which might be measured as questions answered, ideas generated, or resources exchanged)</a:t>
            </a:r>
          </a:p>
        </p:txBody>
      </p:sp>
      <p:sp>
        <p:nvSpPr>
          <p:cNvPr id="2" name="Title 1"/>
          <p:cNvSpPr>
            <a:spLocks noGrp="1"/>
          </p:cNvSpPr>
          <p:nvPr>
            <p:ph type="title"/>
          </p:nvPr>
        </p:nvSpPr>
        <p:spPr/>
        <p:txBody>
          <a:bodyPr/>
          <a:lstStyle/>
          <a:p>
            <a:r>
              <a:rPr lang="en-US" dirty="0" smtClean="0"/>
              <a:t>EY Yammer Group Scorecard</a:t>
            </a:r>
            <a:endParaRPr lang="en-US" dirty="0"/>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67889" y="234721"/>
            <a:ext cx="2050060" cy="160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0243" y="6290240"/>
            <a:ext cx="11978895" cy="584775"/>
          </a:xfrm>
          <a:prstGeom prst="rect">
            <a:avLst/>
          </a:prstGeom>
        </p:spPr>
        <p:txBody>
          <a:bodyPr wrap="square">
            <a:spAutoFit/>
          </a:bodyPr>
          <a:lstStyle/>
          <a:p>
            <a:r>
              <a:rPr lang="en-US" sz="1600" dirty="0" smtClean="0"/>
              <a:t>Source: Steve Nguyen and Young Heck, “Gain </a:t>
            </a:r>
            <a:r>
              <a:rPr lang="en-US" sz="1600" dirty="0"/>
              <a:t>Organizational Insights with </a:t>
            </a:r>
            <a:r>
              <a:rPr lang="en-US" sz="1600" dirty="0" smtClean="0"/>
              <a:t>Yammer</a:t>
            </a:r>
            <a:r>
              <a:rPr lang="en-US" sz="1600" baseline="30000" dirty="0"/>
              <a:t> </a:t>
            </a:r>
            <a:r>
              <a:rPr lang="en-US" sz="1600" dirty="0" smtClean="0"/>
              <a:t>Data </a:t>
            </a:r>
            <a:r>
              <a:rPr lang="en-US" sz="1600" dirty="0"/>
              <a:t>Mining and </a:t>
            </a:r>
            <a:r>
              <a:rPr lang="en-US" sz="1600" dirty="0" smtClean="0"/>
              <a:t>Analytics” Ignite 2015 BRK2119</a:t>
            </a:r>
          </a:p>
          <a:p>
            <a:r>
              <a:rPr lang="en-US" sz="1600" dirty="0">
                <a:hlinkClick r:id="rId4"/>
              </a:rPr>
              <a:t>https://</a:t>
            </a:r>
            <a:r>
              <a:rPr lang="en-US" sz="1600" dirty="0" smtClean="0">
                <a:hlinkClick r:id="rId4"/>
              </a:rPr>
              <a:t>channel9.msdn.com/Events/Ignite/2015/BRK2119</a:t>
            </a:r>
            <a:r>
              <a:rPr lang="en-US" sz="1600" dirty="0" smtClean="0"/>
              <a:t> (Tammy’s story starts at 20:00)</a:t>
            </a:r>
          </a:p>
        </p:txBody>
      </p:sp>
      <p:sp>
        <p:nvSpPr>
          <p:cNvPr id="6" name="TextBox 5"/>
          <p:cNvSpPr txBox="1"/>
          <p:nvPr/>
        </p:nvSpPr>
        <p:spPr>
          <a:xfrm>
            <a:off x="10755283" y="126197"/>
            <a:ext cx="1371585" cy="627864"/>
          </a:xfrm>
          <a:prstGeom prst="rect">
            <a:avLst/>
          </a:prstGeom>
          <a:noFill/>
        </p:spPr>
        <p:txBody>
          <a:bodyPr wrap="square" lIns="182880" tIns="146304" rIns="182880" bIns="146304" rtlCol="0">
            <a:spAutoFit/>
          </a:bodyPr>
          <a:lstStyle/>
          <a:p>
            <a:pPr algn="r">
              <a:lnSpc>
                <a:spcPct val="90000"/>
              </a:lnSpc>
              <a:spcAft>
                <a:spcPts val="600"/>
              </a:spcAft>
            </a:pPr>
            <a:r>
              <a:rPr lang="en-US" sz="2400" dirty="0" smtClean="0">
                <a:gradFill>
                  <a:gsLst>
                    <a:gs pos="2917">
                      <a:schemeClr val="tx1"/>
                    </a:gs>
                    <a:gs pos="30000">
                      <a:schemeClr val="tx1"/>
                    </a:gs>
                  </a:gsLst>
                  <a:lin ang="5400000" scaled="0"/>
                </a:gradFill>
                <a:hlinkClick r:id="rId5" action="ppaction://hlinksldjump"/>
              </a:rPr>
              <a:t>Back</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58774898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Yammer Analytics</a:t>
            </a:r>
            <a:endParaRPr lang="en-US" dirty="0"/>
          </a:p>
        </p:txBody>
      </p:sp>
      <p:graphicFrame>
        <p:nvGraphicFramePr>
          <p:cNvPr id="3" name="Content Placeholder 14"/>
          <p:cNvGraphicFramePr>
            <a:graphicFrameLocks/>
          </p:cNvGraphicFramePr>
          <p:nvPr>
            <p:extLst>
              <p:ext uri="{D42A27DB-BD31-4B8C-83A1-F6EECF244321}">
                <p14:modId xmlns:p14="http://schemas.microsoft.com/office/powerpoint/2010/main" val="3614617604"/>
              </p:ext>
            </p:extLst>
          </p:nvPr>
        </p:nvGraphicFramePr>
        <p:xfrm>
          <a:off x="314989" y="1022855"/>
          <a:ext cx="11806499" cy="5562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14989" y="6514749"/>
            <a:ext cx="8189223"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Source: Ignite 2015 </a:t>
            </a:r>
            <a:r>
              <a:rPr lang="en-US" sz="1400" dirty="0">
                <a:gradFill>
                  <a:gsLst>
                    <a:gs pos="2917">
                      <a:schemeClr val="tx1"/>
                    </a:gs>
                    <a:gs pos="30000">
                      <a:schemeClr val="tx1"/>
                    </a:gs>
                  </a:gsLst>
                  <a:lin ang="5400000" scaled="0"/>
                </a:gradFill>
              </a:rPr>
              <a:t>Session BRK2119 </a:t>
            </a:r>
            <a:r>
              <a:rPr lang="en-US" sz="1400" dirty="0" smtClean="0">
                <a:gradFill>
                  <a:gsLst>
                    <a:gs pos="2917">
                      <a:schemeClr val="tx1"/>
                    </a:gs>
                    <a:gs pos="30000">
                      <a:schemeClr val="tx1"/>
                    </a:gs>
                  </a:gsLst>
                  <a:lin ang="5400000" scaled="0"/>
                </a:gradFill>
              </a:rPr>
              <a:t>    https</a:t>
            </a:r>
            <a:r>
              <a:rPr lang="en-US" sz="1400" dirty="0">
                <a:gradFill>
                  <a:gsLst>
                    <a:gs pos="2917">
                      <a:schemeClr val="tx1"/>
                    </a:gs>
                    <a:gs pos="30000">
                      <a:schemeClr val="tx1"/>
                    </a:gs>
                  </a:gsLst>
                  <a:lin ang="5400000" scaled="0"/>
                </a:gradFill>
              </a:rPr>
              <a:t>://channel9.msdn.com/Events/Ignite/2015/BRK2119</a:t>
            </a:r>
            <a:endParaRPr lang="en-US" sz="1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294454552"/>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77003" y="1119848"/>
            <a:ext cx="11887200" cy="5780044"/>
          </a:xfrm>
        </p:spPr>
        <p:txBody>
          <a:bodyPr/>
          <a:lstStyle/>
          <a:p>
            <a:r>
              <a:rPr lang="en-US" sz="1800" dirty="0" smtClean="0"/>
              <a:t>Steve Nguyen and Tammy Young Heck, </a:t>
            </a:r>
            <a:r>
              <a:rPr lang="en-US" sz="1800" dirty="0" smtClean="0">
                <a:hlinkClick r:id="rId2"/>
              </a:rPr>
              <a:t>Gain Organizational Insights with Yammer Data Mining and Analytics</a:t>
            </a:r>
            <a:r>
              <a:rPr lang="en-US" sz="1800" dirty="0" smtClean="0"/>
              <a:t> – Ignite 2015 (BRK2119)</a:t>
            </a:r>
          </a:p>
          <a:p>
            <a:r>
              <a:rPr lang="en-US" sz="1800" dirty="0" smtClean="0"/>
              <a:t>Dion </a:t>
            </a:r>
            <a:r>
              <a:rPr lang="en-US" sz="1800" dirty="0" err="1" smtClean="0"/>
              <a:t>Hinchcliffe</a:t>
            </a:r>
            <a:r>
              <a:rPr lang="en-US" sz="1800" dirty="0" smtClean="0"/>
              <a:t>: In Europe’s biggest firms, social business is all grown up, February 12, 2015. </a:t>
            </a:r>
            <a:r>
              <a:rPr lang="en-US" sz="1800" dirty="0" smtClean="0">
                <a:hlinkClick r:id="rId3"/>
              </a:rPr>
              <a:t>http</a:t>
            </a:r>
            <a:r>
              <a:rPr lang="en-US" sz="1800" dirty="0">
                <a:hlinkClick r:id="rId3"/>
              </a:rPr>
              <a:t>://www.zdnet.com/article/the-growing-evidence-for-social-business-maturity</a:t>
            </a:r>
            <a:r>
              <a:rPr lang="en-US" sz="1800" dirty="0" smtClean="0">
                <a:hlinkClick r:id="rId3"/>
              </a:rPr>
              <a:t>/</a:t>
            </a:r>
            <a:endParaRPr lang="en-US" sz="1800" dirty="0"/>
          </a:p>
          <a:p>
            <a:r>
              <a:rPr lang="en-US" sz="1800" dirty="0" smtClean="0"/>
              <a:t>McKinsey: Building the Social Enterprise, November 2013. </a:t>
            </a:r>
            <a:r>
              <a:rPr lang="en-US" sz="1800" dirty="0" smtClean="0">
                <a:hlinkClick r:id="rId4"/>
              </a:rPr>
              <a:t>http</a:t>
            </a:r>
            <a:r>
              <a:rPr lang="en-US" sz="1800" dirty="0">
                <a:hlinkClick r:id="rId4"/>
              </a:rPr>
              <a:t>://</a:t>
            </a:r>
            <a:r>
              <a:rPr lang="en-US" sz="1800" dirty="0" smtClean="0">
                <a:hlinkClick r:id="rId4"/>
              </a:rPr>
              <a:t>www.mckinsey.com/insights/organization/building_the_social_enterprise</a:t>
            </a:r>
            <a:endParaRPr lang="en-US" sz="1800" dirty="0" smtClean="0"/>
          </a:p>
          <a:p>
            <a:r>
              <a:rPr lang="en-US" sz="1800" dirty="0" smtClean="0"/>
              <a:t>Tom Davenport, Deloitte Press, January 22, 2015. Why data storytelling is so important--and why we’re so bad at it </a:t>
            </a:r>
            <a:r>
              <a:rPr lang="en-US" sz="1800" dirty="0" smtClean="0">
                <a:hlinkClick r:id="rId5"/>
              </a:rPr>
              <a:t>http://dupress.com/articles/data-driven-storytelling/</a:t>
            </a:r>
            <a:endParaRPr lang="en-US" sz="1800" dirty="0" smtClean="0"/>
          </a:p>
          <a:p>
            <a:r>
              <a:rPr lang="en-US" sz="1800" dirty="0" smtClean="0"/>
              <a:t>Yammer Group Files (</a:t>
            </a:r>
            <a:r>
              <a:rPr lang="en-US" sz="1800" dirty="0" smtClean="0">
                <a:hlinkClick r:id="rId6"/>
              </a:rPr>
              <a:t>https://www.yammer.com/itpronetwork/#/groups/3944618/files</a:t>
            </a:r>
            <a:r>
              <a:rPr lang="en-US" sz="1800" dirty="0" smtClean="0"/>
              <a:t>)</a:t>
            </a:r>
          </a:p>
          <a:p>
            <a:r>
              <a:rPr lang="en-US" sz="1800" dirty="0" smtClean="0"/>
              <a:t>Yammer “Pitch Deck” for Executives: </a:t>
            </a:r>
            <a:r>
              <a:rPr lang="en-US" sz="1800" dirty="0" smtClean="0">
                <a:hlinkClick r:id="rId7"/>
              </a:rPr>
              <a:t>https://about.yammer.com/success/wp-content/uploads/sites/13/Yammer-for-Executives-Pitch-Deck2.pptx</a:t>
            </a:r>
            <a:endParaRPr lang="en-US" sz="1800" dirty="0" smtClean="0"/>
          </a:p>
          <a:p>
            <a:r>
              <a:rPr lang="en-US" sz="1800" dirty="0" smtClean="0"/>
              <a:t>Successful Social Intranets: Creating business value through strategic alignment and adoption planning </a:t>
            </a:r>
            <a:r>
              <a:rPr lang="en-US" sz="1800" dirty="0" smtClean="0">
                <a:hlinkClick r:id="rId8"/>
              </a:rPr>
              <a:t>http://www.digitalworkplacegroup.com/resources/download-reports/successful-social-intranets/</a:t>
            </a:r>
            <a:endParaRPr lang="en-US" sz="1800" dirty="0" smtClean="0"/>
          </a:p>
          <a:p>
            <a:r>
              <a:rPr lang="en-US" sz="1800" dirty="0" smtClean="0"/>
              <a:t>Moving Beyond Marketing: Generating Social Business Value Across the Enterprise, MIT Sloan Management Review, July 14, 2014. </a:t>
            </a:r>
            <a:r>
              <a:rPr lang="en-US" sz="1800" dirty="0" smtClean="0">
                <a:hlinkClick r:id="rId9"/>
              </a:rPr>
              <a:t>http://sloanreview.mit.edu/projects/moving-beyond-marketing/</a:t>
            </a:r>
            <a:endParaRPr lang="en-US" sz="1800" dirty="0" smtClean="0"/>
          </a:p>
          <a:p>
            <a:r>
              <a:rPr lang="en-US" sz="1800" dirty="0" smtClean="0"/>
              <a:t>Deloitte research white paper “Social software for business performance - The missing link in social software: Measureable business performance improvements.” </a:t>
            </a:r>
            <a:r>
              <a:rPr lang="en-US" sz="1800" dirty="0" smtClean="0">
                <a:hlinkClick r:id="rId10"/>
              </a:rPr>
              <a:t>http</a:t>
            </a:r>
            <a:r>
              <a:rPr lang="en-US" sz="1800" dirty="0">
                <a:hlinkClick r:id="rId10"/>
              </a:rPr>
              <a:t>://dupress.com/articles/metrics-that-matter/</a:t>
            </a:r>
            <a:endParaRPr lang="en-US" sz="1800" dirty="0"/>
          </a:p>
          <a:p>
            <a:r>
              <a:rPr lang="en-US" sz="1800" dirty="0" smtClean="0"/>
              <a:t>Improve It! by lots of people, including Susan Hanley, May 2015 – download for free at </a:t>
            </a:r>
            <a:r>
              <a:rPr lang="en-US" sz="1800" u="sng" dirty="0">
                <a:hlinkClick r:id="rId11"/>
              </a:rPr>
              <a:t>http://www.improveit.how</a:t>
            </a:r>
            <a:endParaRPr lang="en-US" sz="1800" dirty="0" smtClean="0"/>
          </a:p>
          <a:p>
            <a:r>
              <a:rPr lang="en-US" sz="1800" dirty="0" smtClean="0"/>
              <a:t>How to Measure Anything by Douglas W. Hubbard, 2010</a:t>
            </a:r>
          </a:p>
          <a:p>
            <a:r>
              <a:rPr lang="en-US" sz="1800" dirty="0" smtClean="0"/>
              <a:t>Essential SharePoint 2013 by Scott Jamison, Susan Hanley, and Chris Bortlik, 2013</a:t>
            </a:r>
          </a:p>
        </p:txBody>
      </p:sp>
      <p:sp>
        <p:nvSpPr>
          <p:cNvPr id="2" name="Title 1"/>
          <p:cNvSpPr>
            <a:spLocks noGrp="1"/>
          </p:cNvSpPr>
          <p:nvPr>
            <p:ph type="title"/>
          </p:nvPr>
        </p:nvSpPr>
        <p:spPr/>
        <p:txBody>
          <a:bodyPr/>
          <a:lstStyle/>
          <a:p>
            <a:r>
              <a:rPr lang="en-US" smtClean="0"/>
              <a:t>Resources</a:t>
            </a:r>
            <a:endParaRPr lang="en-US" dirty="0"/>
          </a:p>
        </p:txBody>
      </p:sp>
    </p:spTree>
    <p:extLst>
      <p:ext uri="{BB962C8B-B14F-4D97-AF65-F5344CB8AC3E}">
        <p14:creationId xmlns:p14="http://schemas.microsoft.com/office/powerpoint/2010/main" val="1380334745"/>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Sponsors, </a:t>
            </a:r>
            <a:r>
              <a:rPr lang="en-US" dirty="0" err="1" smtClean="0"/>
              <a:t>Evals</a:t>
            </a:r>
            <a:r>
              <a:rPr lang="en-US" dirty="0" smtClean="0"/>
              <a:t>, and </a:t>
            </a:r>
            <a:r>
              <a:rPr lang="en-US" dirty="0" err="1" smtClean="0"/>
              <a:t>SharePint</a:t>
            </a:r>
            <a:endParaRPr lang="en-US" dirty="0"/>
          </a:p>
        </p:txBody>
      </p:sp>
    </p:spTree>
    <p:extLst>
      <p:ext uri="{BB962C8B-B14F-4D97-AF65-F5344CB8AC3E}">
        <p14:creationId xmlns:p14="http://schemas.microsoft.com/office/powerpoint/2010/main" val="750640646"/>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pPr algn="ctr"/>
            <a:r>
              <a:rPr lang="en-US" sz="3264" dirty="0"/>
              <a:t>Thanks to our Sponsors!!!</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25136" y="3263410"/>
            <a:ext cx="2247295" cy="932471"/>
          </a:xfrm>
          <a:prstGeom prst="rect">
            <a:avLst/>
          </a:prstGeom>
          <a:noFill/>
          <a:ln>
            <a:noFill/>
          </a:ln>
        </p:spPr>
      </p:pic>
      <p:pic>
        <p:nvPicPr>
          <p:cNvPr id="14" name="Picture 13" descr="C:\Users\alevithan\Downloads\AIS-logo_RGB (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0373" y="3263410"/>
            <a:ext cx="2119587" cy="932471"/>
          </a:xfrm>
          <a:prstGeom prst="rect">
            <a:avLst/>
          </a:prstGeom>
          <a:noFill/>
          <a:ln>
            <a:noFill/>
          </a:ln>
        </p:spPr>
      </p:pic>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99491" y="3263410"/>
            <a:ext cx="1640890" cy="932471"/>
          </a:xfrm>
          <a:prstGeom prst="rect">
            <a:avLst/>
          </a:prstGeom>
          <a:noFill/>
          <a:ln>
            <a:noFill/>
          </a:ln>
        </p:spPr>
      </p:pic>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80932" y="1441011"/>
            <a:ext cx="2113601" cy="792601"/>
          </a:xfrm>
          <a:prstGeom prst="rect">
            <a:avLst/>
          </a:prstGeom>
          <a:noFill/>
          <a:ln>
            <a:noFill/>
          </a:ln>
        </p:spPr>
      </p:pic>
      <p:pic>
        <p:nvPicPr>
          <p:cNvPr id="19" name="Picture 18"/>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9955556" y="3165610"/>
            <a:ext cx="2480037" cy="1128072"/>
          </a:xfrm>
          <a:prstGeom prst="rect">
            <a:avLst/>
          </a:prstGeom>
          <a:noFill/>
          <a:ln>
            <a:noFill/>
          </a:ln>
        </p:spPr>
      </p:pic>
      <p:pic>
        <p:nvPicPr>
          <p:cNvPr id="20" name="Picture 19"/>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2021927" y="1487635"/>
            <a:ext cx="2744056" cy="699354"/>
          </a:xfrm>
          <a:prstGeom prst="rect">
            <a:avLst/>
          </a:prstGeom>
          <a:noFill/>
          <a:ln>
            <a:noFill/>
          </a:ln>
        </p:spPr>
      </p:pic>
      <p:pic>
        <p:nvPicPr>
          <p:cNvPr id="24" name="Picture 23"/>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799986" y="4662087"/>
            <a:ext cx="2972505" cy="699354"/>
          </a:xfrm>
          <a:prstGeom prst="rect">
            <a:avLst/>
          </a:prstGeom>
        </p:spPr>
      </p:pic>
      <p:pic>
        <p:nvPicPr>
          <p:cNvPr id="1028" name="Picture 4" descr="http://www.microsoft.com/global/en-us/news/publishingimages/logos/MSFT_logo_Web.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794724" y="6201659"/>
            <a:ext cx="3268007" cy="6993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334792" y="2072425"/>
            <a:ext cx="2199506" cy="907488"/>
          </a:xfrm>
          <a:prstGeom prst="rect">
            <a:avLst/>
          </a:prstGeom>
        </p:spPr>
      </p:pic>
      <p:pic>
        <p:nvPicPr>
          <p:cNvPr id="3" name="Picture 2"/>
          <p:cNvPicPr>
            <a:picLocks noChangeAspect="1"/>
          </p:cNvPicPr>
          <p:nvPr/>
        </p:nvPicPr>
        <p:blipFill>
          <a:blip r:embed="rId12"/>
          <a:stretch>
            <a:fillRect/>
          </a:stretch>
        </p:blipFill>
        <p:spPr>
          <a:xfrm>
            <a:off x="5287606" y="3200960"/>
            <a:ext cx="2396710" cy="1057372"/>
          </a:xfrm>
          <a:prstGeom prst="rect">
            <a:avLst/>
          </a:prstGeom>
        </p:spPr>
      </p:pic>
      <p:pic>
        <p:nvPicPr>
          <p:cNvPr id="4" name="Picture 3"/>
          <p:cNvPicPr>
            <a:picLocks noChangeAspect="1"/>
          </p:cNvPicPr>
          <p:nvPr/>
        </p:nvPicPr>
        <p:blipFill>
          <a:blip r:embed="rId13"/>
          <a:stretch>
            <a:fillRect/>
          </a:stretch>
        </p:blipFill>
        <p:spPr>
          <a:xfrm>
            <a:off x="540110" y="3888897"/>
            <a:ext cx="2245734" cy="2245734"/>
          </a:xfrm>
          <a:prstGeom prst="rect">
            <a:avLst/>
          </a:prstGeom>
        </p:spPr>
      </p:pic>
      <p:pic>
        <p:nvPicPr>
          <p:cNvPr id="6" name="Picture 5"/>
          <p:cNvPicPr>
            <a:picLocks noChangeAspect="1"/>
          </p:cNvPicPr>
          <p:nvPr/>
        </p:nvPicPr>
        <p:blipFill>
          <a:blip r:embed="rId14"/>
          <a:stretch>
            <a:fillRect/>
          </a:stretch>
        </p:blipFill>
        <p:spPr>
          <a:xfrm>
            <a:off x="3453759" y="4573675"/>
            <a:ext cx="1587275" cy="876176"/>
          </a:xfrm>
          <a:prstGeom prst="rect">
            <a:avLst/>
          </a:prstGeom>
        </p:spPr>
      </p:pic>
      <p:pic>
        <p:nvPicPr>
          <p:cNvPr id="13" name="Picture 12"/>
          <p:cNvPicPr>
            <a:picLocks noChangeAspect="1"/>
          </p:cNvPicPr>
          <p:nvPr/>
        </p:nvPicPr>
        <p:blipFill>
          <a:blip r:embed="rId15"/>
          <a:stretch>
            <a:fillRect/>
          </a:stretch>
        </p:blipFill>
        <p:spPr>
          <a:xfrm>
            <a:off x="5708949" y="4898179"/>
            <a:ext cx="2423124" cy="227168"/>
          </a:xfrm>
          <a:prstGeom prst="rect">
            <a:avLst/>
          </a:prstGeom>
        </p:spPr>
      </p:pic>
      <p:pic>
        <p:nvPicPr>
          <p:cNvPr id="7" name="Picture 6"/>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87880" y="5526515"/>
            <a:ext cx="1993321" cy="597996"/>
          </a:xfrm>
          <a:prstGeom prst="rect">
            <a:avLst/>
          </a:prstGeom>
        </p:spPr>
      </p:pic>
      <p:pic>
        <p:nvPicPr>
          <p:cNvPr id="8" name="Picture 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150690" y="5419576"/>
            <a:ext cx="2969585" cy="742397"/>
          </a:xfrm>
          <a:prstGeom prst="rect">
            <a:avLst/>
          </a:prstGeom>
        </p:spPr>
      </p:pic>
      <p:pic>
        <p:nvPicPr>
          <p:cNvPr id="9" name="Picture 8"/>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702816" y="5567218"/>
            <a:ext cx="2014447" cy="533325"/>
          </a:xfrm>
          <a:prstGeom prst="rect">
            <a:avLst/>
          </a:prstGeom>
        </p:spPr>
      </p:pic>
      <p:pic>
        <p:nvPicPr>
          <p:cNvPr id="11" name="Picture 10"/>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9299804" y="5472112"/>
            <a:ext cx="2092336" cy="871807"/>
          </a:xfrm>
          <a:prstGeom prst="rect">
            <a:avLst/>
          </a:prstGeom>
        </p:spPr>
      </p:pic>
    </p:spTree>
    <p:extLst>
      <p:ext uri="{BB962C8B-B14F-4D97-AF65-F5344CB8AC3E}">
        <p14:creationId xmlns:p14="http://schemas.microsoft.com/office/powerpoint/2010/main" val="28902143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213174"/>
            <a:ext cx="11885514" cy="1296029"/>
          </a:xfrm>
        </p:spPr>
        <p:txBody>
          <a:bodyPr/>
          <a:lstStyle/>
          <a:p>
            <a:r>
              <a:rPr lang="en-US" dirty="0" smtClean="0"/>
              <a:t>The details can be found through the </a:t>
            </a:r>
            <a:r>
              <a:rPr lang="en-US" dirty="0" err="1" smtClean="0"/>
              <a:t>EventBoard</a:t>
            </a:r>
            <a:r>
              <a:rPr lang="en-US" dirty="0" smtClean="0"/>
              <a:t> Mobile app – </a:t>
            </a:r>
            <a:r>
              <a:rPr lang="en-US" dirty="0" smtClean="0">
                <a:hlinkClick r:id="rId3"/>
              </a:rPr>
              <a:t>http://app.spsdc.org</a:t>
            </a:r>
            <a:r>
              <a:rPr lang="en-US" dirty="0" smtClean="0"/>
              <a:t> -&gt; SPSDC</a:t>
            </a:r>
          </a:p>
        </p:txBody>
      </p:sp>
      <p:sp>
        <p:nvSpPr>
          <p:cNvPr id="3" name="Title 2"/>
          <p:cNvSpPr>
            <a:spLocks noGrp="1"/>
          </p:cNvSpPr>
          <p:nvPr>
            <p:ph type="title"/>
          </p:nvPr>
        </p:nvSpPr>
        <p:spPr/>
        <p:txBody>
          <a:bodyPr/>
          <a:lstStyle/>
          <a:p>
            <a:r>
              <a:rPr lang="en-US" dirty="0"/>
              <a:t>Session Info</a:t>
            </a:r>
          </a:p>
        </p:txBody>
      </p:sp>
      <p:pic>
        <p:nvPicPr>
          <p:cNvPr id="4" name="Picture 3"/>
          <p:cNvPicPr>
            <a:picLocks noChangeAspect="1"/>
          </p:cNvPicPr>
          <p:nvPr/>
        </p:nvPicPr>
        <p:blipFill>
          <a:blip r:embed="rId4"/>
          <a:stretch>
            <a:fillRect/>
          </a:stretch>
        </p:blipFill>
        <p:spPr>
          <a:xfrm>
            <a:off x="4123034" y="2804119"/>
            <a:ext cx="4190406" cy="4190406"/>
          </a:xfrm>
          <a:prstGeom prst="rect">
            <a:avLst/>
          </a:prstGeom>
        </p:spPr>
      </p:pic>
    </p:spTree>
    <p:extLst>
      <p:ext uri="{BB962C8B-B14F-4D97-AF65-F5344CB8AC3E}">
        <p14:creationId xmlns:p14="http://schemas.microsoft.com/office/powerpoint/2010/main" val="43847709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213174"/>
            <a:ext cx="11885514" cy="1443956"/>
          </a:xfrm>
        </p:spPr>
        <p:txBody>
          <a:bodyPr/>
          <a:lstStyle/>
          <a:p>
            <a:pPr marL="0" indent="0">
              <a:buNone/>
            </a:pPr>
            <a:r>
              <a:rPr lang="en-US" dirty="0" smtClean="0"/>
              <a:t>Only have a web browser?</a:t>
            </a:r>
            <a:endParaRPr lang="en-US" dirty="0" smtClean="0">
              <a:hlinkClick r:id=""/>
            </a:endParaRPr>
          </a:p>
          <a:p>
            <a:pPr marL="0" indent="0">
              <a:buNone/>
            </a:pPr>
            <a:r>
              <a:rPr lang="en-US" dirty="0" smtClean="0">
                <a:hlinkClick r:id=""/>
              </a:rPr>
              <a:t>http</a:t>
            </a:r>
            <a:r>
              <a:rPr lang="en-US" dirty="0">
                <a:hlinkClick r:id="rId3"/>
              </a:rPr>
              <a:t>://lanyrd.com/2015/spsdc</a:t>
            </a:r>
            <a:r>
              <a:rPr lang="en-US" dirty="0" smtClean="0">
                <a:hlinkClick r:id="rId3"/>
              </a:rPr>
              <a:t>/</a:t>
            </a:r>
            <a:endParaRPr lang="en-US" dirty="0"/>
          </a:p>
        </p:txBody>
      </p:sp>
      <p:sp>
        <p:nvSpPr>
          <p:cNvPr id="3" name="Title 2"/>
          <p:cNvSpPr>
            <a:spLocks noGrp="1"/>
          </p:cNvSpPr>
          <p:nvPr>
            <p:ph type="title"/>
          </p:nvPr>
        </p:nvSpPr>
        <p:spPr/>
        <p:txBody>
          <a:bodyPr/>
          <a:lstStyle/>
          <a:p>
            <a:r>
              <a:rPr lang="en-US" dirty="0" err="1" smtClean="0"/>
              <a:t>Lanyrd</a:t>
            </a:r>
            <a:endParaRPr lang="en-US" dirty="0"/>
          </a:p>
        </p:txBody>
      </p:sp>
      <p:pic>
        <p:nvPicPr>
          <p:cNvPr id="5" name="Picture 4"/>
          <p:cNvPicPr>
            <a:picLocks noChangeAspect="1"/>
          </p:cNvPicPr>
          <p:nvPr/>
        </p:nvPicPr>
        <p:blipFill>
          <a:blip r:embed="rId4"/>
          <a:stretch>
            <a:fillRect/>
          </a:stretch>
        </p:blipFill>
        <p:spPr>
          <a:xfrm>
            <a:off x="4123034" y="2632280"/>
            <a:ext cx="4190406" cy="4190406"/>
          </a:xfrm>
          <a:prstGeom prst="rect">
            <a:avLst/>
          </a:prstGeom>
        </p:spPr>
      </p:pic>
    </p:spTree>
    <p:extLst>
      <p:ext uri="{BB962C8B-B14F-4D97-AF65-F5344CB8AC3E}">
        <p14:creationId xmlns:p14="http://schemas.microsoft.com/office/powerpoint/2010/main" val="35217366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1580" y="181282"/>
            <a:ext cx="6769491" cy="6641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a:ext>
            </a:extLst>
          </a:blip>
          <a:stretch>
            <a:fillRect/>
          </a:stretch>
        </p:blipFill>
        <p:spPr>
          <a:xfrm>
            <a:off x="883" y="181447"/>
            <a:ext cx="6233228" cy="1788859"/>
          </a:xfrm>
          <a:prstGeom prst="rect">
            <a:avLst/>
          </a:prstGeom>
        </p:spPr>
      </p:pic>
      <p:sp>
        <p:nvSpPr>
          <p:cNvPr id="7" name="TextBox 6"/>
          <p:cNvSpPr txBox="1"/>
          <p:nvPr/>
        </p:nvSpPr>
        <p:spPr>
          <a:xfrm>
            <a:off x="469803" y="2303127"/>
            <a:ext cx="6233044" cy="4093428"/>
          </a:xfrm>
          <a:prstGeom prst="rect">
            <a:avLst/>
          </a:prstGeom>
          <a:noFill/>
        </p:spPr>
        <p:txBody>
          <a:bodyPr wrap="square" rtlCol="0">
            <a:spAutoFit/>
          </a:bodyPr>
          <a:lstStyle/>
          <a:p>
            <a:r>
              <a:rPr lang="en-US" sz="2000" dirty="0">
                <a:solidFill>
                  <a:schemeClr val="bg1"/>
                </a:solidFill>
              </a:rPr>
              <a:t>Join us at #</a:t>
            </a:r>
            <a:r>
              <a:rPr lang="en-US" sz="2000" dirty="0" err="1">
                <a:solidFill>
                  <a:schemeClr val="bg1"/>
                </a:solidFill>
              </a:rPr>
              <a:t>SharePint</a:t>
            </a:r>
            <a:r>
              <a:rPr lang="en-US" sz="2000" dirty="0">
                <a:solidFill>
                  <a:schemeClr val="bg1"/>
                </a:solidFill>
              </a:rPr>
              <a:t> sponsored by K2 at Clyde’s of Chevy Chase in the </a:t>
            </a:r>
            <a:r>
              <a:rPr lang="en-US" sz="2000" dirty="0" err="1">
                <a:solidFill>
                  <a:schemeClr val="bg1"/>
                </a:solidFill>
              </a:rPr>
              <a:t>RaceCar</a:t>
            </a:r>
            <a:r>
              <a:rPr lang="en-US" sz="2000" dirty="0">
                <a:solidFill>
                  <a:schemeClr val="bg1"/>
                </a:solidFill>
              </a:rPr>
              <a:t> Bar Downstairs</a:t>
            </a:r>
          </a:p>
          <a:p>
            <a:endParaRPr lang="en-US" sz="2000" dirty="0">
              <a:solidFill>
                <a:schemeClr val="bg1"/>
              </a:solidFill>
            </a:endParaRPr>
          </a:p>
          <a:p>
            <a:r>
              <a:rPr lang="en-US" sz="2000" dirty="0">
                <a:solidFill>
                  <a:schemeClr val="bg1"/>
                </a:solidFill>
              </a:rPr>
              <a:t>Why? To network with fellow SharePoint professionals</a:t>
            </a:r>
          </a:p>
          <a:p>
            <a:r>
              <a:rPr lang="en-US" sz="2000" dirty="0">
                <a:solidFill>
                  <a:schemeClr val="bg1"/>
                </a:solidFill>
              </a:rPr>
              <a:t>What? </a:t>
            </a:r>
            <a:r>
              <a:rPr lang="en-US" sz="2000" dirty="0" err="1">
                <a:solidFill>
                  <a:schemeClr val="bg1"/>
                </a:solidFill>
              </a:rPr>
              <a:t>SharePint</a:t>
            </a:r>
            <a:r>
              <a:rPr lang="en-US" sz="2000" dirty="0">
                <a:solidFill>
                  <a:schemeClr val="bg1"/>
                </a:solidFill>
              </a:rPr>
              <a:t>!!!</a:t>
            </a:r>
          </a:p>
          <a:p>
            <a:r>
              <a:rPr lang="en-US" sz="2000" dirty="0">
                <a:solidFill>
                  <a:schemeClr val="bg1"/>
                </a:solidFill>
              </a:rPr>
              <a:t>When? 6:00 PM</a:t>
            </a:r>
          </a:p>
          <a:p>
            <a:r>
              <a:rPr lang="en-US" sz="2000" dirty="0">
                <a:solidFill>
                  <a:schemeClr val="bg1"/>
                </a:solidFill>
              </a:rPr>
              <a:t>Where? </a:t>
            </a:r>
          </a:p>
          <a:p>
            <a:r>
              <a:rPr lang="en-US" sz="2000" dirty="0" err="1">
                <a:solidFill>
                  <a:schemeClr val="bg1"/>
                </a:solidFill>
              </a:rPr>
              <a:t>RaceCar</a:t>
            </a:r>
            <a:r>
              <a:rPr lang="en-US" sz="2000" dirty="0">
                <a:solidFill>
                  <a:schemeClr val="bg1"/>
                </a:solidFill>
              </a:rPr>
              <a:t> Bar Downstairs</a:t>
            </a:r>
          </a:p>
          <a:p>
            <a:r>
              <a:rPr lang="en-US" sz="2000" dirty="0">
                <a:solidFill>
                  <a:schemeClr val="bg1"/>
                </a:solidFill>
              </a:rPr>
              <a:t>5441 Wisconsin Ave</a:t>
            </a:r>
          </a:p>
          <a:p>
            <a:r>
              <a:rPr lang="en-US" sz="2000" dirty="0">
                <a:solidFill>
                  <a:schemeClr val="bg1"/>
                </a:solidFill>
              </a:rPr>
              <a:t>Chevy Chase, MD 20815</a:t>
            </a:r>
          </a:p>
          <a:p>
            <a:endParaRPr lang="en-US" sz="2000" dirty="0">
              <a:solidFill>
                <a:schemeClr val="bg1"/>
              </a:solidFill>
            </a:endParaRPr>
          </a:p>
          <a:p>
            <a:r>
              <a:rPr lang="en-US" sz="2000" dirty="0">
                <a:solidFill>
                  <a:schemeClr val="bg1"/>
                </a:solidFill>
              </a:rPr>
              <a:t>Thanks to?</a:t>
            </a:r>
          </a:p>
          <a:p>
            <a:r>
              <a:rPr lang="en-US" sz="2000" dirty="0">
                <a:solidFill>
                  <a:schemeClr val="bg1"/>
                </a:solidFill>
              </a:rPr>
              <a:t>K2!</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08924" y="181282"/>
            <a:ext cx="4472779" cy="4977171"/>
          </a:xfrm>
          <a:prstGeom prst="rect">
            <a:avLst/>
          </a:prstGeom>
        </p:spPr>
      </p:pic>
      <p:pic>
        <p:nvPicPr>
          <p:cNvPr id="2050" name="Picture 2" descr="http://www.clydes.com/sites/default/files/banners/chevyChase-carousel-image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38060" y="4221197"/>
            <a:ext cx="5335924" cy="23311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9687104" y="5386785"/>
            <a:ext cx="1640890" cy="932471"/>
          </a:xfrm>
          <a:prstGeom prst="rect">
            <a:avLst/>
          </a:prstGeom>
          <a:noFill/>
          <a:ln>
            <a:noFill/>
          </a:ln>
        </p:spPr>
      </p:pic>
    </p:spTree>
    <p:extLst>
      <p:ext uri="{BB962C8B-B14F-4D97-AF65-F5344CB8AC3E}">
        <p14:creationId xmlns:p14="http://schemas.microsoft.com/office/powerpoint/2010/main" val="39002642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and so does Collaboration</a:t>
            </a:r>
            <a:endParaRPr lang="en-US" dirty="0"/>
          </a:p>
        </p:txBody>
      </p:sp>
      <p:sp>
        <p:nvSpPr>
          <p:cNvPr id="32" name="Content Placeholder 2"/>
          <p:cNvSpPr txBox="1">
            <a:spLocks/>
          </p:cNvSpPr>
          <p:nvPr/>
        </p:nvSpPr>
        <p:spPr>
          <a:xfrm flipH="1">
            <a:off x="9253358" y="1323374"/>
            <a:ext cx="2451219" cy="1549732"/>
          </a:xfrm>
          <a:prstGeom prst="rect">
            <a:avLst/>
          </a:prstGeom>
          <a:solidFill>
            <a:srgbClr val="60BB0E"/>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3600">
                <a:solidFill>
                  <a:sysClr val="window" lastClr="FFFFFF"/>
                </a:solidFill>
              </a:rPr>
              <a:t>Engaged</a:t>
            </a:r>
            <a:endParaRPr lang="en-GB" sz="3600" dirty="0">
              <a:solidFill>
                <a:sysClr val="window" lastClr="FFFFFF"/>
              </a:solidFill>
            </a:endParaRPr>
          </a:p>
        </p:txBody>
      </p:sp>
      <p:sp>
        <p:nvSpPr>
          <p:cNvPr id="33" name="Content Placeholder 2"/>
          <p:cNvSpPr txBox="1">
            <a:spLocks/>
          </p:cNvSpPr>
          <p:nvPr/>
        </p:nvSpPr>
        <p:spPr>
          <a:xfrm>
            <a:off x="2713317" y="2217116"/>
            <a:ext cx="5581553" cy="4616063"/>
          </a:xfrm>
          <a:prstGeom prst="rect">
            <a:avLst/>
          </a:prstGeom>
        </p:spPr>
        <p:txBody>
          <a:bodyPr/>
          <a:lstStyle>
            <a:lvl1pPr marL="0" indent="0" algn="l" defTabSz="914400" rtl="0" eaLnBrk="1" latinLnBrk="0" hangingPunct="1">
              <a:spcBef>
                <a:spcPct val="20000"/>
              </a:spcBef>
              <a:buClr>
                <a:schemeClr val="tx1"/>
              </a:buClr>
              <a:buFontTx/>
              <a:buNone/>
              <a:defRPr sz="3200" kern="1200">
                <a:solidFill>
                  <a:schemeClr val="tx1"/>
                </a:solidFill>
                <a:latin typeface="Segoe UI"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tx1"/>
                </a:solidFill>
                <a:latin typeface="Segoe UI"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indent="-800100" defTabSz="932597">
              <a:buClr>
                <a:sysClr val="windowText" lastClr="000000"/>
              </a:buClr>
              <a:defRPr/>
            </a:pPr>
            <a:r>
              <a:rPr lang="en-US" sz="2856" b="1" dirty="0" smtClean="0">
                <a:solidFill>
                  <a:sysClr val="windowText" lastClr="000000"/>
                </a:solidFill>
                <a:latin typeface="+mj-lt"/>
              </a:rPr>
              <a:t>92% more likely to develop novel products and processes</a:t>
            </a:r>
            <a:endParaRPr lang="en-US" sz="2856" b="1" dirty="0">
              <a:solidFill>
                <a:sysClr val="windowText" lastClr="000000"/>
              </a:solidFill>
              <a:latin typeface="+mj-lt"/>
            </a:endParaRPr>
          </a:p>
          <a:p>
            <a:pPr marL="800100" indent="-800100" defTabSz="932597">
              <a:buClr>
                <a:sysClr val="windowText" lastClr="000000"/>
              </a:buClr>
              <a:defRPr/>
            </a:pPr>
            <a:r>
              <a:rPr lang="en-US" sz="2856" b="1" dirty="0" smtClean="0">
                <a:solidFill>
                  <a:sysClr val="windowText" lastClr="000000"/>
                </a:solidFill>
                <a:latin typeface="+mj-lt"/>
              </a:rPr>
              <a:t>52% more productive</a:t>
            </a:r>
            <a:endParaRPr lang="en-US" sz="2856" b="1" dirty="0">
              <a:solidFill>
                <a:sysClr val="windowText" lastClr="000000"/>
              </a:solidFill>
              <a:latin typeface="+mj-lt"/>
            </a:endParaRPr>
          </a:p>
          <a:p>
            <a:pPr marL="800100" indent="-800100" defTabSz="932597">
              <a:buClr>
                <a:sysClr val="windowText" lastClr="000000"/>
              </a:buClr>
              <a:defRPr/>
            </a:pPr>
            <a:r>
              <a:rPr lang="en-US" sz="2856" b="1" dirty="0" smtClean="0">
                <a:solidFill>
                  <a:sysClr val="windowText" lastClr="000000"/>
                </a:solidFill>
                <a:latin typeface="+mj-lt"/>
              </a:rPr>
              <a:t>56% more likely to be first to market with their products and services</a:t>
            </a:r>
          </a:p>
          <a:p>
            <a:pPr marL="800100" indent="-800100" defTabSz="932597">
              <a:buClr>
                <a:sysClr val="windowText" lastClr="000000"/>
              </a:buClr>
              <a:defRPr/>
            </a:pPr>
            <a:r>
              <a:rPr lang="en-US" sz="2856" b="1" dirty="0" smtClean="0">
                <a:solidFill>
                  <a:sysClr val="windowText" lastClr="000000"/>
                </a:solidFill>
                <a:latin typeface="+mj-lt"/>
              </a:rPr>
              <a:t>17%  more profitable than their peers</a:t>
            </a:r>
            <a:endParaRPr lang="en-GB" sz="2448" b="1" dirty="0">
              <a:solidFill>
                <a:sysClr val="windowText" lastClr="000000"/>
              </a:solidFill>
              <a:latin typeface="+mj-lt"/>
            </a:endParaRPr>
          </a:p>
          <a:p>
            <a:pPr defTabSz="932597">
              <a:buClr>
                <a:sysClr val="windowText" lastClr="000000"/>
              </a:buClr>
              <a:defRPr/>
            </a:pPr>
            <a:endParaRPr lang="en-GB" sz="2856" b="1" dirty="0">
              <a:solidFill>
                <a:sysClr val="windowText" lastClr="000000"/>
              </a:solidFill>
              <a:latin typeface="+mj-lt"/>
            </a:endParaRPr>
          </a:p>
        </p:txBody>
      </p:sp>
      <p:sp>
        <p:nvSpPr>
          <p:cNvPr id="34" name="Content Placeholder 4"/>
          <p:cNvSpPr txBox="1">
            <a:spLocks/>
          </p:cNvSpPr>
          <p:nvPr/>
        </p:nvSpPr>
        <p:spPr>
          <a:xfrm flipH="1">
            <a:off x="9253358" y="2917160"/>
            <a:ext cx="2451219" cy="1549732"/>
          </a:xfrm>
          <a:prstGeom prst="rect">
            <a:avLst/>
          </a:prstGeom>
          <a:solidFill>
            <a:srgbClr val="00BDE3"/>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4000">
                <a:solidFill>
                  <a:sysClr val="window" lastClr="FFFFFF"/>
                </a:solidFill>
              </a:rPr>
              <a:t>Productive</a:t>
            </a:r>
            <a:endParaRPr lang="en-GB" sz="4000" dirty="0">
              <a:solidFill>
                <a:sysClr val="window" lastClr="FFFFFF"/>
              </a:solidFill>
            </a:endParaRPr>
          </a:p>
        </p:txBody>
      </p:sp>
      <p:sp>
        <p:nvSpPr>
          <p:cNvPr id="35" name="Content Placeholder 5"/>
          <p:cNvSpPr txBox="1">
            <a:spLocks/>
          </p:cNvSpPr>
          <p:nvPr/>
        </p:nvSpPr>
        <p:spPr>
          <a:xfrm flipH="1">
            <a:off x="9253358" y="4507822"/>
            <a:ext cx="2451219" cy="1549732"/>
          </a:xfrm>
          <a:prstGeom prst="rect">
            <a:avLst/>
          </a:prstGeom>
          <a:solidFill>
            <a:srgbClr val="CD2548"/>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4000">
                <a:solidFill>
                  <a:sysClr val="window" lastClr="FFFFFF"/>
                </a:solidFill>
              </a:rPr>
              <a:t>Profitable</a:t>
            </a:r>
            <a:endParaRPr lang="en-GB" sz="4000" dirty="0">
              <a:solidFill>
                <a:sysClr val="window" lastClr="FFFFFF"/>
              </a:solidFill>
            </a:endParaRPr>
          </a:p>
        </p:txBody>
      </p:sp>
      <p:sp>
        <p:nvSpPr>
          <p:cNvPr id="36" name="Rectangle 35"/>
          <p:cNvSpPr/>
          <p:nvPr/>
        </p:nvSpPr>
        <p:spPr>
          <a:xfrm>
            <a:off x="366141" y="1302726"/>
            <a:ext cx="8046632" cy="830997"/>
          </a:xfrm>
          <a:prstGeom prst="rect">
            <a:avLst/>
          </a:prstGeom>
        </p:spPr>
        <p:txBody>
          <a:bodyPr wrap="square">
            <a:spAutoFit/>
          </a:bodyPr>
          <a:lstStyle/>
          <a:p>
            <a:r>
              <a:rPr lang="en-US" sz="2400" dirty="0" smtClean="0">
                <a:latin typeface="Segoe UI" pitchFamily="34" charset="0"/>
                <a:ea typeface="Segoe UI" pitchFamily="34" charset="0"/>
                <a:cs typeface="Segoe UI" pitchFamily="34" charset="0"/>
              </a:rPr>
              <a:t>Organizations with a strong learning and collaborative culture are:</a:t>
            </a:r>
            <a:endParaRPr lang="en-US" sz="2400" dirty="0">
              <a:latin typeface="Segoe UI" pitchFamily="34" charset="0"/>
              <a:ea typeface="Segoe UI" pitchFamily="34" charset="0"/>
              <a:cs typeface="Segoe UI" pitchFamily="34" charset="0"/>
            </a:endParaRPr>
          </a:p>
        </p:txBody>
      </p:sp>
      <p:sp>
        <p:nvSpPr>
          <p:cNvPr id="39" name="Notched Right Arrow 38"/>
          <p:cNvSpPr/>
          <p:nvPr/>
        </p:nvSpPr>
        <p:spPr>
          <a:xfrm rot="16200000">
            <a:off x="2165935" y="2319010"/>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dirty="0">
              <a:solidFill>
                <a:sysClr val="window" lastClr="FFFFFF"/>
              </a:solidFill>
              <a:latin typeface="Calibri"/>
            </a:endParaRPr>
          </a:p>
        </p:txBody>
      </p:sp>
      <p:sp>
        <p:nvSpPr>
          <p:cNvPr id="40" name="Notched Right Arrow 39"/>
          <p:cNvSpPr/>
          <p:nvPr/>
        </p:nvSpPr>
        <p:spPr>
          <a:xfrm rot="16200000">
            <a:off x="2179242" y="3176534"/>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41" name="Notched Right Arrow 40"/>
          <p:cNvSpPr/>
          <p:nvPr/>
        </p:nvSpPr>
        <p:spPr>
          <a:xfrm rot="16200000">
            <a:off x="2165937" y="3737166"/>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16" name="Notched Right Arrow 15"/>
          <p:cNvSpPr/>
          <p:nvPr/>
        </p:nvSpPr>
        <p:spPr>
          <a:xfrm rot="16200000">
            <a:off x="2163637" y="5103027"/>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17" name="Rectangle 16"/>
          <p:cNvSpPr/>
          <p:nvPr/>
        </p:nvSpPr>
        <p:spPr>
          <a:xfrm>
            <a:off x="366141" y="6158334"/>
            <a:ext cx="9875475" cy="646331"/>
          </a:xfrm>
          <a:prstGeom prst="rect">
            <a:avLst/>
          </a:prstGeom>
        </p:spPr>
        <p:txBody>
          <a:bodyPr wrap="square">
            <a:spAutoFit/>
          </a:bodyPr>
          <a:lstStyle/>
          <a:p>
            <a:pPr defTabSz="932597">
              <a:defRPr/>
            </a:pPr>
            <a:r>
              <a:rPr lang="en-US" kern="0" dirty="0">
                <a:solidFill>
                  <a:sysClr val="windowText" lastClr="000000"/>
                </a:solidFill>
                <a:latin typeface="+mj-lt"/>
              </a:rPr>
              <a:t>Source: </a:t>
            </a:r>
            <a:r>
              <a:rPr lang="en-US" kern="0" dirty="0" smtClean="0">
                <a:solidFill>
                  <a:sysClr val="windowText" lastClr="000000"/>
                </a:solidFill>
                <a:latin typeface="+mj-lt"/>
              </a:rPr>
              <a:t>David Mallon, </a:t>
            </a:r>
            <a:r>
              <a:rPr lang="en-US" i="1" kern="0" dirty="0" smtClean="0">
                <a:solidFill>
                  <a:sysClr val="windowText" lastClr="000000"/>
                </a:solidFill>
                <a:latin typeface="+mj-lt"/>
              </a:rPr>
              <a:t>High-impact learning culture: The 40 best practices for creating an empowered enterprise. </a:t>
            </a:r>
            <a:r>
              <a:rPr lang="en-US" kern="0" dirty="0" err="1" smtClean="0">
                <a:solidFill>
                  <a:sysClr val="windowText" lastClr="000000"/>
                </a:solidFill>
                <a:latin typeface="+mj-lt"/>
              </a:rPr>
              <a:t>Berson</a:t>
            </a:r>
            <a:r>
              <a:rPr lang="en-US" kern="0" dirty="0" smtClean="0">
                <a:solidFill>
                  <a:sysClr val="windowText" lastClr="000000"/>
                </a:solidFill>
                <a:latin typeface="+mj-lt"/>
              </a:rPr>
              <a:t> by Deloitte</a:t>
            </a:r>
            <a:r>
              <a:rPr lang="en-US" kern="0" dirty="0">
                <a:solidFill>
                  <a:sysClr val="windowText" lastClr="000000"/>
                </a:solidFill>
                <a:latin typeface="+mj-lt"/>
              </a:rPr>
              <a:t>, June 10, 2010. </a:t>
            </a:r>
            <a:r>
              <a:rPr lang="en-US" kern="0" dirty="0" smtClean="0">
                <a:solidFill>
                  <a:sysClr val="windowText" lastClr="000000"/>
                </a:solidFill>
                <a:latin typeface="+mj-lt"/>
              </a:rPr>
              <a:t>&lt;http</a:t>
            </a:r>
            <a:r>
              <a:rPr lang="en-US" kern="0" dirty="0">
                <a:solidFill>
                  <a:sysClr val="windowText" lastClr="000000"/>
                </a:solidFill>
                <a:latin typeface="+mj-lt"/>
              </a:rPr>
              <a:t>://</a:t>
            </a:r>
            <a:r>
              <a:rPr lang="en-US" kern="0" dirty="0" smtClean="0">
                <a:solidFill>
                  <a:sysClr val="windowText" lastClr="000000"/>
                </a:solidFill>
                <a:latin typeface="+mj-lt"/>
              </a:rPr>
              <a:t>www.bersin.com/Store/Details.aspx?id=12171&gt;</a:t>
            </a:r>
            <a:endParaRPr lang="en-US" kern="0" dirty="0">
              <a:solidFill>
                <a:sysClr val="windowText" lastClr="000000"/>
              </a:solidFill>
              <a:latin typeface="+mj-lt"/>
            </a:endParaRPr>
          </a:p>
        </p:txBody>
      </p:sp>
    </p:spTree>
    <p:extLst>
      <p:ext uri="{BB962C8B-B14F-4D97-AF65-F5344CB8AC3E}">
        <p14:creationId xmlns:p14="http://schemas.microsoft.com/office/powerpoint/2010/main" val="18382043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6949428" cy="5336846"/>
          </a:xfrm>
        </p:spPr>
        <p:txBody>
          <a:bodyPr/>
          <a:lstStyle/>
          <a:p>
            <a:r>
              <a:rPr lang="en-US" sz="3600" dirty="0" smtClean="0"/>
              <a:t>Finding information and experts faster</a:t>
            </a:r>
          </a:p>
          <a:p>
            <a:r>
              <a:rPr lang="en-US" sz="3600" dirty="0" smtClean="0"/>
              <a:t>Lowering operational expenses</a:t>
            </a:r>
          </a:p>
          <a:p>
            <a:r>
              <a:rPr lang="en-US" sz="3600" dirty="0" smtClean="0"/>
              <a:t>Higher customer satisfaction and retention</a:t>
            </a:r>
          </a:p>
          <a:p>
            <a:r>
              <a:rPr lang="en-US" sz="3600" dirty="0" smtClean="0"/>
              <a:t>Increased productivity</a:t>
            </a:r>
          </a:p>
          <a:p>
            <a:r>
              <a:rPr lang="en-US" sz="3600" dirty="0" smtClean="0"/>
              <a:t>More successful innovation</a:t>
            </a:r>
          </a:p>
          <a:p>
            <a:r>
              <a:rPr lang="en-US" sz="3600" dirty="0" smtClean="0"/>
              <a:t>Reduced communications costs</a:t>
            </a:r>
          </a:p>
          <a:p>
            <a:r>
              <a:rPr lang="en-US" sz="3600" dirty="0" smtClean="0"/>
              <a:t>Lower “time to talent”</a:t>
            </a:r>
            <a:endParaRPr lang="en-US" sz="3600" dirty="0"/>
          </a:p>
        </p:txBody>
      </p:sp>
      <p:sp>
        <p:nvSpPr>
          <p:cNvPr id="2" name="Title 1"/>
          <p:cNvSpPr>
            <a:spLocks noGrp="1"/>
          </p:cNvSpPr>
          <p:nvPr>
            <p:ph type="title"/>
          </p:nvPr>
        </p:nvSpPr>
        <p:spPr/>
        <p:txBody>
          <a:bodyPr/>
          <a:lstStyle/>
          <a:p>
            <a:r>
              <a:rPr lang="en-US" dirty="0" smtClean="0"/>
              <a:t>Strategic Benefits of Social Collaboration</a:t>
            </a:r>
            <a:endParaRPr lang="en-US" dirty="0"/>
          </a:p>
        </p:txBody>
      </p:sp>
      <p:pic>
        <p:nvPicPr>
          <p:cNvPr id="1026" name="Picture 2" descr="https://dionhinchcliffe.files.wordpress.com/2015/02/strategic_benefits_of_better_collaboration_with_social_media_and_techn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1398" y="1212849"/>
            <a:ext cx="4745875" cy="53216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224066" y="6514113"/>
            <a:ext cx="5119382" cy="461665"/>
          </a:xfrm>
          <a:prstGeom prst="rect">
            <a:avLst/>
          </a:prstGeom>
        </p:spPr>
        <p:txBody>
          <a:bodyPr wrap="square">
            <a:spAutoFit/>
          </a:bodyPr>
          <a:lstStyle/>
          <a:p>
            <a:r>
              <a:rPr lang="en-US" sz="1200" dirty="0"/>
              <a:t>http://dionhinchcliffe.com/2015/02/05/the-strategic-value-of-social-business-what-weve-learned/</a:t>
            </a:r>
          </a:p>
        </p:txBody>
      </p:sp>
    </p:spTree>
    <p:extLst>
      <p:ext uri="{BB962C8B-B14F-4D97-AF65-F5344CB8AC3E}">
        <p14:creationId xmlns:p14="http://schemas.microsoft.com/office/powerpoint/2010/main" val="63597174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4345805"/>
          </a:xfrm>
        </p:spPr>
        <p:txBody>
          <a:bodyPr/>
          <a:lstStyle/>
          <a:p>
            <a:r>
              <a:rPr lang="en-US" dirty="0" smtClean="0"/>
              <a:t>Cost of inefficiencies due to inability to find resources greater than US $5,850 per worker per year</a:t>
            </a:r>
          </a:p>
          <a:p>
            <a:pPr lvl="1"/>
            <a:r>
              <a:rPr lang="en-US" dirty="0" smtClean="0"/>
              <a:t> </a:t>
            </a:r>
            <a:r>
              <a:rPr lang="en-US" dirty="0">
                <a:gradFill>
                  <a:gsLst>
                    <a:gs pos="2917">
                      <a:schemeClr val="tx1"/>
                    </a:gs>
                    <a:gs pos="30000">
                      <a:schemeClr val="tx1"/>
                    </a:gs>
                  </a:gsLst>
                  <a:lin ang="5400000" scaled="0"/>
                </a:gradFill>
              </a:rPr>
              <a:t>IDC “The High Cost of Not Finding Information,” 2001</a:t>
            </a:r>
            <a:r>
              <a:rPr lang="en-US" dirty="0" smtClean="0">
                <a:gradFill>
                  <a:gsLst>
                    <a:gs pos="2917">
                      <a:schemeClr val="tx1"/>
                    </a:gs>
                    <a:gs pos="30000">
                      <a:schemeClr val="tx1"/>
                    </a:gs>
                  </a:gsLst>
                  <a:lin ang="5400000" scaled="0"/>
                </a:gradFill>
              </a:rPr>
              <a:t>.</a:t>
            </a:r>
            <a:endParaRPr lang="en-US" dirty="0" smtClean="0"/>
          </a:p>
          <a:p>
            <a:r>
              <a:rPr lang="en-US" dirty="0" smtClean="0"/>
              <a:t>Average worker spends 20% of the work week looking for internal information or people</a:t>
            </a:r>
          </a:p>
          <a:p>
            <a:pPr lvl="1"/>
            <a:r>
              <a:rPr lang="en-US" dirty="0" smtClean="0"/>
              <a:t>McKinsey, “The social economy: Unlocking value and productivity through social technologies,” 2012.</a:t>
            </a:r>
          </a:p>
          <a:p>
            <a:endParaRPr lang="en-US" dirty="0"/>
          </a:p>
        </p:txBody>
      </p:sp>
      <p:sp>
        <p:nvSpPr>
          <p:cNvPr id="2" name="Title 1"/>
          <p:cNvSpPr>
            <a:spLocks noGrp="1"/>
          </p:cNvSpPr>
          <p:nvPr>
            <p:ph type="title"/>
          </p:nvPr>
        </p:nvSpPr>
        <p:spPr/>
        <p:txBody>
          <a:bodyPr/>
          <a:lstStyle/>
          <a:p>
            <a:r>
              <a:rPr lang="en-US" smtClean="0"/>
              <a:t>Have you heard the one about?</a:t>
            </a:r>
            <a:endParaRPr lang="en-US" dirty="0"/>
          </a:p>
        </p:txBody>
      </p:sp>
      <p:grpSp>
        <p:nvGrpSpPr>
          <p:cNvPr id="8" name="Group 7"/>
          <p:cNvGrpSpPr/>
          <p:nvPr/>
        </p:nvGrpSpPr>
        <p:grpSpPr>
          <a:xfrm>
            <a:off x="8595651" y="4594530"/>
            <a:ext cx="2596178" cy="2043341"/>
            <a:chOff x="6172200" y="457200"/>
            <a:chExt cx="2389771" cy="1657350"/>
          </a:xfrm>
        </p:grpSpPr>
        <p:pic>
          <p:nvPicPr>
            <p:cNvPr id="9"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8851" l="8367" r="100000"/>
                      </a14:imgEffect>
                    </a14:imgLayer>
                  </a14:imgProps>
                </a:ext>
                <a:ext uri="{28A0092B-C50C-407E-A947-70E740481C1C}">
                  <a14:useLocalDpi xmlns:a14="http://schemas.microsoft.com/office/drawing/2010/main"/>
                </a:ext>
              </a:extLst>
            </a:blip>
            <a:srcRect/>
            <a:stretch/>
          </p:blipFill>
          <p:spPr bwMode="auto">
            <a:xfrm>
              <a:off x="6172200" y="457200"/>
              <a:ext cx="2389771"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339" b="98644" l="0" r="100000"/>
                      </a14:imgEffect>
                    </a14:imgLayer>
                  </a14:imgProps>
                </a:ext>
                <a:ext uri="{28A0092B-C50C-407E-A947-70E740481C1C}">
                  <a14:useLocalDpi xmlns:a14="http://schemas.microsoft.com/office/drawing/2010/main"/>
                </a:ext>
              </a:extLst>
            </a:blip>
            <a:srcRect/>
            <a:stretch>
              <a:fillRect/>
            </a:stretch>
          </p:blipFill>
          <p:spPr bwMode="auto">
            <a:xfrm rot="19531826">
              <a:off x="6799642" y="497512"/>
              <a:ext cx="538190" cy="928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41885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21180" y="1780135"/>
            <a:ext cx="7163675" cy="4753309"/>
          </a:xfrm>
          <a:prstGeom prst="rect">
            <a:avLst/>
          </a:prstGeom>
        </p:spPr>
      </p:pic>
      <p:sp>
        <p:nvSpPr>
          <p:cNvPr id="4" name="Rectangle 3"/>
          <p:cNvSpPr/>
          <p:nvPr/>
        </p:nvSpPr>
        <p:spPr bwMode="auto">
          <a:xfrm>
            <a:off x="366140" y="296897"/>
            <a:ext cx="11429876" cy="1188707"/>
          </a:xfrm>
          <a:prstGeom prst="rect">
            <a:avLst/>
          </a:prstGeom>
          <a:solidFill>
            <a:schemeClr val="accent6">
              <a:lumMod val="40000"/>
              <a:lumOff val="60000"/>
              <a:alpha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282575" defTabSz="932472" fontAlgn="base">
              <a:spcBef>
                <a:spcPct val="0"/>
              </a:spcBef>
              <a:spcAft>
                <a:spcPct val="0"/>
              </a:spcAft>
            </a:pPr>
            <a:r>
              <a:rPr lang="en-US" sz="4900" dirty="0" smtClean="0">
                <a:gradFill>
                  <a:gsLst>
                    <a:gs pos="0">
                      <a:srgbClr val="FFFFFF"/>
                    </a:gs>
                    <a:gs pos="100000">
                      <a:srgbClr val="FFFFFF"/>
                    </a:gs>
                  </a:gsLst>
                  <a:lin ang="5400000" scaled="0"/>
                </a:gradFill>
                <a:latin typeface="+mj-lt"/>
              </a:rPr>
              <a:t>Success is </a:t>
            </a:r>
            <a:r>
              <a:rPr lang="en-US" sz="4900" dirty="0" smtClean="0">
                <a:gradFill>
                  <a:gsLst>
                    <a:gs pos="0">
                      <a:srgbClr val="FFFFFF"/>
                    </a:gs>
                    <a:gs pos="100000">
                      <a:srgbClr val="FFFFFF"/>
                    </a:gs>
                  </a:gsLst>
                  <a:lin ang="5400000" scaled="0"/>
                </a:gradFill>
                <a:latin typeface="+mj-lt"/>
              </a:rPr>
              <a:t>about organizational change …</a:t>
            </a:r>
            <a:endParaRPr lang="en-US" sz="4900" dirty="0">
              <a:gradFill>
                <a:gsLst>
                  <a:gs pos="0">
                    <a:srgbClr val="FFFFFF"/>
                  </a:gs>
                  <a:gs pos="100000">
                    <a:srgbClr val="FFFFFF"/>
                  </a:gs>
                </a:gsLst>
                <a:lin ang="5400000" scaled="0"/>
              </a:gradFill>
              <a:latin typeface="+mj-lt"/>
            </a:endParaRPr>
          </a:p>
        </p:txBody>
      </p:sp>
      <p:sp>
        <p:nvSpPr>
          <p:cNvPr id="3" name="Rectangle 2"/>
          <p:cNvSpPr/>
          <p:nvPr/>
        </p:nvSpPr>
        <p:spPr bwMode="auto">
          <a:xfrm>
            <a:off x="366140" y="2034238"/>
            <a:ext cx="4114757" cy="1097268"/>
          </a:xfrm>
          <a:prstGeom prst="rect">
            <a:avLst/>
          </a:prstGeom>
          <a:solidFill>
            <a:schemeClr val="accent6">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400" dirty="0" smtClean="0">
                <a:gradFill>
                  <a:gsLst>
                    <a:gs pos="0">
                      <a:srgbClr val="FFFFFF"/>
                    </a:gs>
                    <a:gs pos="100000">
                      <a:srgbClr val="FFFFFF"/>
                    </a:gs>
                  </a:gsLst>
                  <a:lin ang="5400000" scaled="0"/>
                </a:gradFill>
                <a:latin typeface="+mj-lt"/>
              </a:rPr>
              <a:t>Open</a:t>
            </a:r>
            <a:endParaRPr lang="en-US" sz="4400" dirty="0">
              <a:gradFill>
                <a:gsLst>
                  <a:gs pos="0">
                    <a:srgbClr val="FFFFFF"/>
                  </a:gs>
                  <a:gs pos="100000">
                    <a:srgbClr val="FFFFFF"/>
                  </a:gs>
                </a:gsLst>
                <a:lin ang="5400000" scaled="0"/>
              </a:gradFill>
              <a:latin typeface="+mj-lt"/>
            </a:endParaRPr>
          </a:p>
        </p:txBody>
      </p:sp>
      <p:sp>
        <p:nvSpPr>
          <p:cNvPr id="5" name="Rectangle 4"/>
          <p:cNvSpPr/>
          <p:nvPr/>
        </p:nvSpPr>
        <p:spPr bwMode="auto">
          <a:xfrm>
            <a:off x="366139" y="3376191"/>
            <a:ext cx="4114757" cy="1097268"/>
          </a:xfrm>
          <a:prstGeom prst="rect">
            <a:avLst/>
          </a:prstGeom>
          <a:solidFill>
            <a:schemeClr val="accent6">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400" dirty="0" smtClean="0">
                <a:gradFill>
                  <a:gsLst>
                    <a:gs pos="0">
                      <a:srgbClr val="FFFFFF"/>
                    </a:gs>
                    <a:gs pos="100000">
                      <a:srgbClr val="FFFFFF"/>
                    </a:gs>
                  </a:gsLst>
                  <a:lin ang="5400000" scaled="0"/>
                </a:gradFill>
                <a:latin typeface="+mj-lt"/>
              </a:rPr>
              <a:t>Non-hierarchical</a:t>
            </a:r>
            <a:endParaRPr lang="en-US" sz="4400" dirty="0">
              <a:gradFill>
                <a:gsLst>
                  <a:gs pos="0">
                    <a:srgbClr val="FFFFFF"/>
                  </a:gs>
                  <a:gs pos="100000">
                    <a:srgbClr val="FFFFFF"/>
                  </a:gs>
                </a:gsLst>
                <a:lin ang="5400000" scaled="0"/>
              </a:gradFill>
              <a:latin typeface="+mj-lt"/>
            </a:endParaRPr>
          </a:p>
        </p:txBody>
      </p:sp>
      <p:sp>
        <p:nvSpPr>
          <p:cNvPr id="6" name="Rectangle 5"/>
          <p:cNvSpPr/>
          <p:nvPr/>
        </p:nvSpPr>
        <p:spPr bwMode="auto">
          <a:xfrm>
            <a:off x="366140" y="4718144"/>
            <a:ext cx="4114757" cy="1097268"/>
          </a:xfrm>
          <a:prstGeom prst="rect">
            <a:avLst/>
          </a:prstGeom>
          <a:solidFill>
            <a:schemeClr val="accent6">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400" dirty="0" smtClean="0">
                <a:gradFill>
                  <a:gsLst>
                    <a:gs pos="0">
                      <a:srgbClr val="FFFFFF"/>
                    </a:gs>
                    <a:gs pos="100000">
                      <a:srgbClr val="FFFFFF"/>
                    </a:gs>
                  </a:gsLst>
                  <a:lin ang="5400000" scaled="0"/>
                </a:gradFill>
                <a:latin typeface="+mj-lt"/>
              </a:rPr>
              <a:t>Trust</a:t>
            </a:r>
            <a:endParaRPr lang="en-US" sz="44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278330715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12463638" cy="7013255"/>
          </a:xfrm>
          <a:prstGeom prst="rect">
            <a:avLst/>
          </a:prstGeom>
        </p:spPr>
      </p:pic>
      <p:sp>
        <p:nvSpPr>
          <p:cNvPr id="2" name="Rectangle 1"/>
          <p:cNvSpPr/>
          <p:nvPr/>
        </p:nvSpPr>
        <p:spPr bwMode="auto">
          <a:xfrm>
            <a:off x="366140" y="296897"/>
            <a:ext cx="10698363" cy="1554463"/>
          </a:xfrm>
          <a:prstGeom prst="rect">
            <a:avLst/>
          </a:prstGeom>
          <a:solidFill>
            <a:srgbClr val="182C97">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282575" defTabSz="932472" fontAlgn="base">
              <a:spcBef>
                <a:spcPct val="0"/>
              </a:spcBef>
              <a:spcAft>
                <a:spcPct val="0"/>
              </a:spcAft>
            </a:pPr>
            <a:r>
              <a:rPr lang="en-US" sz="4900" dirty="0" smtClean="0">
                <a:gradFill>
                  <a:gsLst>
                    <a:gs pos="0">
                      <a:srgbClr val="FFFFFF"/>
                    </a:gs>
                    <a:gs pos="100000">
                      <a:srgbClr val="FFFFFF"/>
                    </a:gs>
                  </a:gsLst>
                  <a:lin ang="5400000" scaled="0"/>
                </a:gradFill>
                <a:latin typeface="+mj-lt"/>
              </a:rPr>
              <a:t>… and improving the velocity of information that informs decisions.</a:t>
            </a:r>
            <a:endParaRPr lang="en-US" sz="4900" dirty="0">
              <a:gradFill>
                <a:gsLst>
                  <a:gs pos="0">
                    <a:srgbClr val="FFFFFF"/>
                  </a:gs>
                  <a:gs pos="100000">
                    <a:srgbClr val="FFFFFF"/>
                  </a:gs>
                </a:gsLst>
                <a:lin ang="5400000" scaled="0"/>
              </a:gradFill>
              <a:latin typeface="+mj-lt"/>
            </a:endParaRPr>
          </a:p>
        </p:txBody>
      </p:sp>
      <p:sp>
        <p:nvSpPr>
          <p:cNvPr id="5" name="Rectangle 4"/>
          <p:cNvSpPr/>
          <p:nvPr/>
        </p:nvSpPr>
        <p:spPr bwMode="auto">
          <a:xfrm>
            <a:off x="3840823" y="2148257"/>
            <a:ext cx="5029145" cy="4389072"/>
          </a:xfrm>
          <a:prstGeom prst="rect">
            <a:avLst/>
          </a:prstGeom>
          <a:solidFill>
            <a:srgbClr val="182C97">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0" tIns="46637" rIns="457200" bIns="46637" numCol="1" rtlCol="0" anchor="ctr" anchorCtr="0" compatLnSpc="1">
            <a:prstTxWarp prst="textNoShape">
              <a:avLst/>
            </a:prstTxWarp>
          </a:bodyPr>
          <a:lstStyle/>
          <a:p>
            <a:pPr algn="ctr" defTabSz="932472" fontAlgn="base">
              <a:spcBef>
                <a:spcPct val="0"/>
              </a:spcBef>
              <a:spcAft>
                <a:spcPct val="0"/>
              </a:spcAft>
            </a:pPr>
            <a:r>
              <a:rPr lang="en-US" sz="8800" dirty="0" smtClean="0">
                <a:gradFill>
                  <a:gsLst>
                    <a:gs pos="0">
                      <a:srgbClr val="FFFFFF"/>
                    </a:gs>
                    <a:gs pos="100000">
                      <a:srgbClr val="FFFFFF"/>
                    </a:gs>
                  </a:gsLst>
                  <a:lin ang="5400000" scaled="0"/>
                </a:gradFill>
                <a:latin typeface="+mj-lt"/>
              </a:rPr>
              <a:t>Getting Work Done!</a:t>
            </a:r>
            <a:endParaRPr lang="en-US" sz="88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24526314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5-30499_SPC_2014_Exec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harePoint_Conference_2014_Exec_Template" id="{F96B0763-F710-416C-8427-3D71E10E9EFE}" vid="{CF1F79E0-1728-4D1E-8884-199306FDD0CE}"/>
    </a:ext>
  </a:extLst>
</a:theme>
</file>

<file path=ppt/theme/theme2.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Fonts">
      <a:majorFont>
        <a:latin typeface="Segoe UI"/>
        <a:ea typeface=""/>
        <a:cs typeface=""/>
      </a:majorFont>
      <a:minorFont>
        <a:latin typeface="Segoe UI"/>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6013</Words>
  <Application>Microsoft Office PowerPoint</Application>
  <PresentationFormat>Custom</PresentationFormat>
  <Paragraphs>447</Paragraphs>
  <Slides>48</Slides>
  <Notes>42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48</vt:i4>
      </vt:variant>
    </vt:vector>
  </HeadingPairs>
  <TitlesOfParts>
    <vt:vector size="59" baseType="lpstr">
      <vt:lpstr>Arial</vt:lpstr>
      <vt:lpstr>Calibri</vt:lpstr>
      <vt:lpstr>Segoe UI</vt:lpstr>
      <vt:lpstr>Segoe UI Light</vt:lpstr>
      <vt:lpstr>Symbol</vt:lpstr>
      <vt:lpstr>Times New Roman</vt:lpstr>
      <vt:lpstr>Verdana</vt:lpstr>
      <vt:lpstr>Wingdings</vt:lpstr>
      <vt:lpstr>Wingdings 3</vt:lpstr>
      <vt:lpstr>5-30499_SPC_2014_Exec_Template_16x9</vt:lpstr>
      <vt:lpstr>Origin</vt:lpstr>
      <vt:lpstr>PowerPoint Presentation</vt:lpstr>
      <vt:lpstr>About Me</vt:lpstr>
      <vt:lpstr>PowerPoint Presentation</vt:lpstr>
      <vt:lpstr>Engagement really matters …</vt:lpstr>
      <vt:lpstr>… and so does Collaboration</vt:lpstr>
      <vt:lpstr>Strategic Benefits of Social Collaboration</vt:lpstr>
      <vt:lpstr>Have you heard the one about?</vt:lpstr>
      <vt:lpstr>PowerPoint Presentation</vt:lpstr>
      <vt:lpstr>PowerPoint Presentation</vt:lpstr>
      <vt:lpstr>Case Study: Changing the culture – in the context of measurable critical decisions</vt:lpstr>
      <vt:lpstr>PowerPoint Presentation</vt:lpstr>
      <vt:lpstr>PowerPoint Presentation</vt:lpstr>
      <vt:lpstr>PowerPoint Presentation</vt:lpstr>
      <vt:lpstr>Case Studies: Changing the culture by example</vt:lpstr>
      <vt:lpstr>PowerPoint Presentation</vt:lpstr>
      <vt:lpstr>Your Measurement Roadmap</vt:lpstr>
      <vt:lpstr>PowerPoint Presentation</vt:lpstr>
      <vt:lpstr>PowerPoint Presentation</vt:lpstr>
      <vt:lpstr>Which use cases? Critical moments of engagement, processes with bottlenecks, processes with lots of exceptions</vt:lpstr>
      <vt:lpstr>Onboarding</vt:lpstr>
      <vt:lpstr>PowerPoint Presentation</vt:lpstr>
      <vt:lpstr>PowerPoint Presentation</vt:lpstr>
      <vt:lpstr>PowerPoint Presentation</vt:lpstr>
      <vt:lpstr>Quantitative Business Metrics</vt:lpstr>
      <vt:lpstr>Quantitative System Metrics</vt:lpstr>
      <vt:lpstr>Look for system metrics that might be a proxy for something more valuable</vt:lpstr>
      <vt:lpstr>Qualitative Metrics: We need story!</vt:lpstr>
      <vt:lpstr>PowerPoint Presentation</vt:lpstr>
      <vt:lpstr>PowerPoint Presentation</vt:lpstr>
      <vt:lpstr>PowerPoint Presentation</vt:lpstr>
      <vt:lpstr>Focus on results</vt:lpstr>
      <vt:lpstr>“Sometimes, the thing that matters doesn't make it easy for you to measure it.” </vt:lpstr>
      <vt:lpstr>Gathering metrics that matter</vt:lpstr>
      <vt:lpstr>Example Survey Questions</vt:lpstr>
      <vt:lpstr>4. Present Results</vt:lpstr>
      <vt:lpstr>PowerPoint Presentation</vt:lpstr>
      <vt:lpstr>Examples and Resources</vt:lpstr>
      <vt:lpstr>Balanced Scorecard Example – Health Perspective</vt:lpstr>
      <vt:lpstr>Balanced Scorecard Example – Capabilities Perspective</vt:lpstr>
      <vt:lpstr>Balanced Scorecard Example – Business Value Perspective</vt:lpstr>
      <vt:lpstr>EY Yammer Group Scorecard</vt:lpstr>
      <vt:lpstr>Yammer Analytics</vt:lpstr>
      <vt:lpstr>Resources</vt:lpstr>
      <vt:lpstr>Sponsors, Evals, and SharePint</vt:lpstr>
      <vt:lpstr>Thanks to our Sponsors!!!</vt:lpstr>
      <vt:lpstr>Session Info</vt:lpstr>
      <vt:lpstr>Lanyrd</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all about that case: Measuring the Value of Investments in Enterprise Social</dc:title>
  <dc:subject/>
  <dc:creator/>
  <cp:keywords/>
  <dc:description/>
  <cp:lastModifiedBy/>
  <cp:revision>1</cp:revision>
  <dcterms:created xsi:type="dcterms:W3CDTF">2015-06-11T20:13:40Z</dcterms:created>
  <dcterms:modified xsi:type="dcterms:W3CDTF">2015-06-11T20:15:54Z</dcterms:modified>
</cp:coreProperties>
</file>