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4"/>
  </p:notesMasterIdLst>
  <p:handoutMasterIdLst>
    <p:handoutMasterId r:id="rId55"/>
  </p:handoutMasterIdLst>
  <p:sldIdLst>
    <p:sldId id="1236" r:id="rId5"/>
    <p:sldId id="1124" r:id="rId6"/>
    <p:sldId id="1273" r:id="rId7"/>
    <p:sldId id="1274" r:id="rId8"/>
    <p:sldId id="1276" r:id="rId9"/>
    <p:sldId id="1277" r:id="rId10"/>
    <p:sldId id="1278" r:id="rId11"/>
    <p:sldId id="1279" r:id="rId12"/>
    <p:sldId id="1349" r:id="rId13"/>
    <p:sldId id="1316" r:id="rId14"/>
    <p:sldId id="1281" r:id="rId15"/>
    <p:sldId id="1282" r:id="rId16"/>
    <p:sldId id="1320" r:id="rId17"/>
    <p:sldId id="1285" r:id="rId18"/>
    <p:sldId id="1327" r:id="rId19"/>
    <p:sldId id="1328" r:id="rId20"/>
    <p:sldId id="1332" r:id="rId21"/>
    <p:sldId id="1333" r:id="rId22"/>
    <p:sldId id="1334" r:id="rId23"/>
    <p:sldId id="1335" r:id="rId24"/>
    <p:sldId id="1329" r:id="rId25"/>
    <p:sldId id="1331" r:id="rId26"/>
    <p:sldId id="1337" r:id="rId27"/>
    <p:sldId id="1340" r:id="rId28"/>
    <p:sldId id="1347" r:id="rId29"/>
    <p:sldId id="1339" r:id="rId30"/>
    <p:sldId id="1338" r:id="rId31"/>
    <p:sldId id="1345" r:id="rId32"/>
    <p:sldId id="1342" r:id="rId33"/>
    <p:sldId id="1341" r:id="rId34"/>
    <p:sldId id="1286" r:id="rId35"/>
    <p:sldId id="1288" r:id="rId36"/>
    <p:sldId id="1317" r:id="rId37"/>
    <p:sldId id="1290" r:id="rId38"/>
    <p:sldId id="1291" r:id="rId39"/>
    <p:sldId id="1323" r:id="rId40"/>
    <p:sldId id="1348" r:id="rId41"/>
    <p:sldId id="1306" r:id="rId42"/>
    <p:sldId id="1343" r:id="rId43"/>
    <p:sldId id="1302" r:id="rId44"/>
    <p:sldId id="1344" r:id="rId45"/>
    <p:sldId id="1307" r:id="rId46"/>
    <p:sldId id="1346" r:id="rId47"/>
    <p:sldId id="1310" r:id="rId48"/>
    <p:sldId id="1311" r:id="rId49"/>
    <p:sldId id="1312" r:id="rId50"/>
    <p:sldId id="1315" r:id="rId51"/>
    <p:sldId id="1322" r:id="rId52"/>
    <p:sldId id="1350" r:id="rId5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C 2014 Exec Template" id="{2266D7F5-89A7-478C-8A43-C1409DDC88B9}">
          <p14:sldIdLst>
            <p14:sldId id="1236"/>
            <p14:sldId id="1124"/>
            <p14:sldId id="1273"/>
            <p14:sldId id="1274"/>
            <p14:sldId id="1276"/>
            <p14:sldId id="1277"/>
            <p14:sldId id="1278"/>
            <p14:sldId id="1279"/>
            <p14:sldId id="1349"/>
            <p14:sldId id="1316"/>
            <p14:sldId id="1281"/>
            <p14:sldId id="1282"/>
            <p14:sldId id="1320"/>
            <p14:sldId id="1285"/>
            <p14:sldId id="1327"/>
            <p14:sldId id="1328"/>
            <p14:sldId id="1332"/>
            <p14:sldId id="1333"/>
            <p14:sldId id="1334"/>
            <p14:sldId id="1335"/>
            <p14:sldId id="1329"/>
            <p14:sldId id="1331"/>
            <p14:sldId id="1337"/>
            <p14:sldId id="1340"/>
            <p14:sldId id="1347"/>
            <p14:sldId id="1339"/>
            <p14:sldId id="1338"/>
            <p14:sldId id="1345"/>
            <p14:sldId id="1342"/>
            <p14:sldId id="1341"/>
            <p14:sldId id="1286"/>
            <p14:sldId id="1288"/>
            <p14:sldId id="1317"/>
            <p14:sldId id="1290"/>
            <p14:sldId id="1291"/>
            <p14:sldId id="1323"/>
            <p14:sldId id="1348"/>
            <p14:sldId id="1306"/>
            <p14:sldId id="1343"/>
            <p14:sldId id="1302"/>
            <p14:sldId id="1344"/>
            <p14:sldId id="1307"/>
            <p14:sldId id="1346"/>
            <p14:sldId id="1310"/>
            <p14:sldId id="1311"/>
            <p14:sldId id="1312"/>
            <p14:sldId id="1315"/>
            <p14:sldId id="1322"/>
            <p14:sldId id="135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ED9"/>
    <a:srgbClr val="525157"/>
    <a:srgbClr val="54ABDA"/>
    <a:srgbClr val="842528"/>
    <a:srgbClr val="F76F3A"/>
    <a:srgbClr val="090909"/>
    <a:srgbClr val="99CFFD"/>
    <a:srgbClr val="FFC000"/>
    <a:srgbClr val="174B94"/>
    <a:srgbClr val="6B7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49" autoAdjust="0"/>
    <p:restoredTop sz="93096" autoAdjust="0"/>
  </p:normalViewPr>
  <p:slideViewPr>
    <p:cSldViewPr snapToObjects="1">
      <p:cViewPr varScale="1">
        <p:scale>
          <a:sx n="100" d="100"/>
          <a:sy n="100" d="100"/>
        </p:scale>
        <p:origin x="72" y="96"/>
      </p:cViewPr>
      <p:guideLst/>
    </p:cSldViewPr>
  </p:slideViewPr>
  <p:outlineViewPr>
    <p:cViewPr>
      <p:scale>
        <a:sx n="33" d="100"/>
        <a:sy n="33" d="100"/>
      </p:scale>
      <p:origin x="0" y="-21634"/>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3" d="100"/>
          <a:sy n="63" d="100"/>
        </p:scale>
        <p:origin x="3134" y="53"/>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3/25/2014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SharePoint Conference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3/25/2014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54988308-DA46-4504-956E-21F7DECBE5F6}" type="datetime1">
              <a:rPr lang="en-US" smtClean="0"/>
              <a:t>3/25/2014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7656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5B950F2D-1255-45F6-9806-916749929F4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1601229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11</a:t>
            </a:fld>
            <a:endParaRPr lang="en-US" dirty="0"/>
          </a:p>
        </p:txBody>
      </p:sp>
    </p:spTree>
    <p:extLst>
      <p:ext uri="{BB962C8B-B14F-4D97-AF65-F5344CB8AC3E}">
        <p14:creationId xmlns:p14="http://schemas.microsoft.com/office/powerpoint/2010/main" val="3887276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3DB7A6-1932-474B-AAD8-B0CB2C57B7C8}" type="slidenum">
              <a:rPr lang="en-US" smtClean="0"/>
              <a:t>12</a:t>
            </a:fld>
            <a:endParaRPr lang="en-US" dirty="0"/>
          </a:p>
        </p:txBody>
      </p:sp>
    </p:spTree>
    <p:extLst>
      <p:ext uri="{BB962C8B-B14F-4D97-AF65-F5344CB8AC3E}">
        <p14:creationId xmlns:p14="http://schemas.microsoft.com/office/powerpoint/2010/main" val="401466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020605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14</a:t>
            </a:fld>
            <a:endParaRPr lang="en-US" dirty="0"/>
          </a:p>
        </p:txBody>
      </p:sp>
    </p:spTree>
    <p:extLst>
      <p:ext uri="{BB962C8B-B14F-4D97-AF65-F5344CB8AC3E}">
        <p14:creationId xmlns:p14="http://schemas.microsoft.com/office/powerpoint/2010/main" val="163585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15</a:t>
            </a:fld>
            <a:endParaRPr lang="en-US" dirty="0"/>
          </a:p>
        </p:txBody>
      </p:sp>
    </p:spTree>
    <p:extLst>
      <p:ext uri="{BB962C8B-B14F-4D97-AF65-F5344CB8AC3E}">
        <p14:creationId xmlns:p14="http://schemas.microsoft.com/office/powerpoint/2010/main" val="179079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01701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17</a:t>
            </a:fld>
            <a:endParaRPr lang="en-US" dirty="0"/>
          </a:p>
        </p:txBody>
      </p:sp>
    </p:spTree>
    <p:extLst>
      <p:ext uri="{BB962C8B-B14F-4D97-AF65-F5344CB8AC3E}">
        <p14:creationId xmlns:p14="http://schemas.microsoft.com/office/powerpoint/2010/main" val="70469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18</a:t>
            </a:fld>
            <a:endParaRPr lang="en-US" dirty="0"/>
          </a:p>
        </p:txBody>
      </p:sp>
    </p:spTree>
    <p:extLst>
      <p:ext uri="{BB962C8B-B14F-4D97-AF65-F5344CB8AC3E}">
        <p14:creationId xmlns:p14="http://schemas.microsoft.com/office/powerpoint/2010/main" val="307906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19</a:t>
            </a:fld>
            <a:endParaRPr lang="en-US" dirty="0"/>
          </a:p>
        </p:txBody>
      </p:sp>
    </p:spTree>
    <p:extLst>
      <p:ext uri="{BB962C8B-B14F-4D97-AF65-F5344CB8AC3E}">
        <p14:creationId xmlns:p14="http://schemas.microsoft.com/office/powerpoint/2010/main" val="137673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6A1D164-B33D-4403-8B09-EB3C0309BC7D}" type="datetime1">
              <a:rPr lang="en-US" smtClean="0"/>
              <a:t>3/25/2014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21097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20</a:t>
            </a:fld>
            <a:endParaRPr lang="en-US" dirty="0"/>
          </a:p>
        </p:txBody>
      </p:sp>
    </p:spTree>
    <p:extLst>
      <p:ext uri="{BB962C8B-B14F-4D97-AF65-F5344CB8AC3E}">
        <p14:creationId xmlns:p14="http://schemas.microsoft.com/office/powerpoint/2010/main" val="3517197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21</a:t>
            </a:fld>
            <a:endParaRPr lang="en-US" dirty="0"/>
          </a:p>
        </p:txBody>
      </p:sp>
    </p:spTree>
    <p:extLst>
      <p:ext uri="{BB962C8B-B14F-4D97-AF65-F5344CB8AC3E}">
        <p14:creationId xmlns:p14="http://schemas.microsoft.com/office/powerpoint/2010/main" val="3090209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4749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23</a:t>
            </a:fld>
            <a:endParaRPr lang="en-US" dirty="0"/>
          </a:p>
        </p:txBody>
      </p:sp>
    </p:spTree>
    <p:extLst>
      <p:ext uri="{BB962C8B-B14F-4D97-AF65-F5344CB8AC3E}">
        <p14:creationId xmlns:p14="http://schemas.microsoft.com/office/powerpoint/2010/main" val="738283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96480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26</a:t>
            </a:fld>
            <a:endParaRPr lang="en-US"/>
          </a:p>
        </p:txBody>
      </p:sp>
    </p:spTree>
    <p:extLst>
      <p:ext uri="{BB962C8B-B14F-4D97-AF65-F5344CB8AC3E}">
        <p14:creationId xmlns:p14="http://schemas.microsoft.com/office/powerpoint/2010/main" val="110274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216185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28</a:t>
            </a:fld>
            <a:endParaRPr lang="en-US"/>
          </a:p>
        </p:txBody>
      </p:sp>
    </p:spTree>
    <p:extLst>
      <p:ext uri="{BB962C8B-B14F-4D97-AF65-F5344CB8AC3E}">
        <p14:creationId xmlns:p14="http://schemas.microsoft.com/office/powerpoint/2010/main" val="774280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2144234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31</a:t>
            </a:fld>
            <a:endParaRPr lang="en-US" dirty="0"/>
          </a:p>
        </p:txBody>
      </p:sp>
    </p:spTree>
    <p:extLst>
      <p:ext uri="{BB962C8B-B14F-4D97-AF65-F5344CB8AC3E}">
        <p14:creationId xmlns:p14="http://schemas.microsoft.com/office/powerpoint/2010/main" val="3052815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a:t>
            </a:fld>
            <a:endParaRPr lang="en-US" dirty="0"/>
          </a:p>
        </p:txBody>
      </p:sp>
    </p:spTree>
    <p:extLst>
      <p:ext uri="{BB962C8B-B14F-4D97-AF65-F5344CB8AC3E}">
        <p14:creationId xmlns:p14="http://schemas.microsoft.com/office/powerpoint/2010/main" val="3172510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32</a:t>
            </a:fld>
            <a:endParaRPr lang="en-US" dirty="0"/>
          </a:p>
        </p:txBody>
      </p:sp>
    </p:spTree>
    <p:extLst>
      <p:ext uri="{BB962C8B-B14F-4D97-AF65-F5344CB8AC3E}">
        <p14:creationId xmlns:p14="http://schemas.microsoft.com/office/powerpoint/2010/main" val="318975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3489903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34</a:t>
            </a:fld>
            <a:endParaRPr lang="en-US" dirty="0"/>
          </a:p>
        </p:txBody>
      </p:sp>
    </p:spTree>
    <p:extLst>
      <p:ext uri="{BB962C8B-B14F-4D97-AF65-F5344CB8AC3E}">
        <p14:creationId xmlns:p14="http://schemas.microsoft.com/office/powerpoint/2010/main" val="4056307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35</a:t>
            </a:fld>
            <a:endParaRPr lang="en-US" dirty="0"/>
          </a:p>
        </p:txBody>
      </p:sp>
    </p:spTree>
    <p:extLst>
      <p:ext uri="{BB962C8B-B14F-4D97-AF65-F5344CB8AC3E}">
        <p14:creationId xmlns:p14="http://schemas.microsoft.com/office/powerpoint/2010/main" val="1203589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37</a:t>
            </a:fld>
            <a:endParaRPr lang="en-US" dirty="0"/>
          </a:p>
        </p:txBody>
      </p:sp>
    </p:spTree>
    <p:extLst>
      <p:ext uri="{BB962C8B-B14F-4D97-AF65-F5344CB8AC3E}">
        <p14:creationId xmlns:p14="http://schemas.microsoft.com/office/powerpoint/2010/main" val="1230994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38</a:t>
            </a:fld>
            <a:endParaRPr lang="en-US" dirty="0"/>
          </a:p>
        </p:txBody>
      </p:sp>
    </p:spTree>
    <p:extLst>
      <p:ext uri="{BB962C8B-B14F-4D97-AF65-F5344CB8AC3E}">
        <p14:creationId xmlns:p14="http://schemas.microsoft.com/office/powerpoint/2010/main" val="2082812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40</a:t>
            </a:fld>
            <a:endParaRPr lang="en-US" dirty="0"/>
          </a:p>
        </p:txBody>
      </p:sp>
    </p:spTree>
    <p:extLst>
      <p:ext uri="{BB962C8B-B14F-4D97-AF65-F5344CB8AC3E}">
        <p14:creationId xmlns:p14="http://schemas.microsoft.com/office/powerpoint/2010/main" val="1325957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3/25/2014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6626330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42</a:t>
            </a:fld>
            <a:endParaRPr lang="en-US" dirty="0"/>
          </a:p>
        </p:txBody>
      </p:sp>
    </p:spTree>
    <p:extLst>
      <p:ext uri="{BB962C8B-B14F-4D97-AF65-F5344CB8AC3E}">
        <p14:creationId xmlns:p14="http://schemas.microsoft.com/office/powerpoint/2010/main" val="3930754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43</a:t>
            </a:fld>
            <a:endParaRPr lang="en-US" dirty="0"/>
          </a:p>
        </p:txBody>
      </p:sp>
    </p:spTree>
    <p:extLst>
      <p:ext uri="{BB962C8B-B14F-4D97-AF65-F5344CB8AC3E}">
        <p14:creationId xmlns:p14="http://schemas.microsoft.com/office/powerpoint/2010/main" val="171261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a:t>
            </a:fld>
            <a:endParaRPr lang="en-US" dirty="0"/>
          </a:p>
        </p:txBody>
      </p:sp>
    </p:spTree>
    <p:extLst>
      <p:ext uri="{BB962C8B-B14F-4D97-AF65-F5344CB8AC3E}">
        <p14:creationId xmlns:p14="http://schemas.microsoft.com/office/powerpoint/2010/main" val="3330394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44</a:t>
            </a:fld>
            <a:endParaRPr lang="en-US" dirty="0"/>
          </a:p>
        </p:txBody>
      </p:sp>
    </p:spTree>
    <p:extLst>
      <p:ext uri="{BB962C8B-B14F-4D97-AF65-F5344CB8AC3E}">
        <p14:creationId xmlns:p14="http://schemas.microsoft.com/office/powerpoint/2010/main" val="1289691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45</a:t>
            </a:fld>
            <a:endParaRPr lang="en-US" dirty="0"/>
          </a:p>
        </p:txBody>
      </p:sp>
    </p:spTree>
    <p:extLst>
      <p:ext uri="{BB962C8B-B14F-4D97-AF65-F5344CB8AC3E}">
        <p14:creationId xmlns:p14="http://schemas.microsoft.com/office/powerpoint/2010/main" val="3171011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46</a:t>
            </a:fld>
            <a:endParaRPr lang="en-US" dirty="0"/>
          </a:p>
        </p:txBody>
      </p:sp>
    </p:spTree>
    <p:extLst>
      <p:ext uri="{BB962C8B-B14F-4D97-AF65-F5344CB8AC3E}">
        <p14:creationId xmlns:p14="http://schemas.microsoft.com/office/powerpoint/2010/main" val="663839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E2560271-D2EF-4F05-8156-BD32B902ADC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25884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0654AE9-005B-4E0A-B4AD-453AFC17949A}" type="slidenum">
              <a:rPr lang="en-US" smtClean="0"/>
              <a:t>5</a:t>
            </a:fld>
            <a:endParaRPr lang="en-US" dirty="0"/>
          </a:p>
        </p:txBody>
      </p:sp>
    </p:spTree>
    <p:extLst>
      <p:ext uri="{BB962C8B-B14F-4D97-AF65-F5344CB8AC3E}">
        <p14:creationId xmlns:p14="http://schemas.microsoft.com/office/powerpoint/2010/main" val="388325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6</a:t>
            </a:fld>
            <a:endParaRPr lang="en-US" dirty="0"/>
          </a:p>
        </p:txBody>
      </p:sp>
    </p:spTree>
    <p:extLst>
      <p:ext uri="{BB962C8B-B14F-4D97-AF65-F5344CB8AC3E}">
        <p14:creationId xmlns:p14="http://schemas.microsoft.com/office/powerpoint/2010/main" val="268437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7</a:t>
            </a:fld>
            <a:endParaRPr lang="en-US" dirty="0"/>
          </a:p>
        </p:txBody>
      </p:sp>
    </p:spTree>
    <p:extLst>
      <p:ext uri="{BB962C8B-B14F-4D97-AF65-F5344CB8AC3E}">
        <p14:creationId xmlns:p14="http://schemas.microsoft.com/office/powerpoint/2010/main" val="139467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8</a:t>
            </a:fld>
            <a:endParaRPr lang="en-US" dirty="0"/>
          </a:p>
        </p:txBody>
      </p:sp>
    </p:spTree>
    <p:extLst>
      <p:ext uri="{BB962C8B-B14F-4D97-AF65-F5344CB8AC3E}">
        <p14:creationId xmlns:p14="http://schemas.microsoft.com/office/powerpoint/2010/main" val="29561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A4115-E11D-4D16-A0A1-76C80D08358C}" type="slidenum">
              <a:rPr lang="en-US" smtClean="0"/>
              <a:t>9</a:t>
            </a:fld>
            <a:endParaRPr lang="en-US" dirty="0"/>
          </a:p>
        </p:txBody>
      </p:sp>
    </p:spTree>
    <p:extLst>
      <p:ext uri="{BB962C8B-B14F-4D97-AF65-F5344CB8AC3E}">
        <p14:creationId xmlns:p14="http://schemas.microsoft.com/office/powerpoint/2010/main" val="2568747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4086"/>
            <a:ext cx="1552931" cy="331014"/>
          </a:xfrm>
          <a:prstGeom prst="rect">
            <a:avLst/>
          </a:prstGeom>
        </p:spPr>
      </p:pic>
      <p:sp>
        <p:nvSpPr>
          <p:cNvPr id="3" name="Rectangle 2"/>
          <p:cNvSpPr/>
          <p:nvPr userDrawn="1"/>
        </p:nvSpPr>
        <p:spPr bwMode="gray">
          <a:xfrm>
            <a:off x="1082040" y="2626736"/>
            <a:ext cx="8220456" cy="68084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4" name="Rectangle 3"/>
          <p:cNvSpPr/>
          <p:nvPr userDrawn="1"/>
        </p:nvSpPr>
        <p:spPr bwMode="gray">
          <a:xfrm>
            <a:off x="0" y="2895599"/>
            <a:ext cx="8071104"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5" name="Rectangle 4"/>
          <p:cNvSpPr/>
          <p:nvPr userDrawn="1"/>
        </p:nvSpPr>
        <p:spPr bwMode="gray">
          <a:xfrm>
            <a:off x="274638" y="3497263"/>
            <a:ext cx="8191182" cy="67481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6" name="Pictur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7638" y="2945270"/>
            <a:ext cx="4434849" cy="737618"/>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50" fill="hold"/>
                                        <p:tgtEl>
                                          <p:spTgt spid="3"/>
                                        </p:tgtEl>
                                        <p:attrNameLst>
                                          <p:attrName>ppt_x</p:attrName>
                                        </p:attrNameLst>
                                      </p:cBhvr>
                                      <p:tavLst>
                                        <p:tav tm="0">
                                          <p:val>
                                            <p:strVal val="0-#ppt_w/2"/>
                                          </p:val>
                                        </p:tav>
                                        <p:tav tm="100000">
                                          <p:val>
                                            <p:strVal val="#ppt_x"/>
                                          </p:val>
                                        </p:tav>
                                      </p:tavLst>
                                    </p:anim>
                                    <p:anim calcmode="lin" valueType="num">
                                      <p:cBhvr additive="base">
                                        <p:cTn id="8" dur="8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850" fill="hold"/>
                                        <p:tgtEl>
                                          <p:spTgt spid="4"/>
                                        </p:tgtEl>
                                        <p:attrNameLst>
                                          <p:attrName>ppt_x</p:attrName>
                                        </p:attrNameLst>
                                      </p:cBhvr>
                                      <p:tavLst>
                                        <p:tav tm="0">
                                          <p:val>
                                            <p:strVal val="1+#ppt_w/2"/>
                                          </p:val>
                                        </p:tav>
                                        <p:tav tm="100000">
                                          <p:val>
                                            <p:strVal val="#ppt_x"/>
                                          </p:val>
                                        </p:tav>
                                      </p:tavLst>
                                    </p:anim>
                                    <p:anim calcmode="lin" valueType="num">
                                      <p:cBhvr additive="base">
                                        <p:cTn id="12" dur="8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850" fill="hold"/>
                                        <p:tgtEl>
                                          <p:spTgt spid="5"/>
                                        </p:tgtEl>
                                        <p:attrNameLst>
                                          <p:attrName>ppt_x</p:attrName>
                                        </p:attrNameLst>
                                      </p:cBhvr>
                                      <p:tavLst>
                                        <p:tav tm="0">
                                          <p:val>
                                            <p:strVal val="0-#ppt_w/2"/>
                                          </p:val>
                                        </p:tav>
                                        <p:tav tm="100000">
                                          <p:val>
                                            <p:strVal val="#ppt_x"/>
                                          </p:val>
                                        </p:tav>
                                      </p:tavLst>
                                    </p:anim>
                                    <p:anim calcmode="lin" valueType="num">
                                      <p:cBhvr additive="base">
                                        <p:cTn id="16" dur="850" fill="hold"/>
                                        <p:tgtEl>
                                          <p:spTgt spid="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58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par>
                                <p:cTn id="20" presetID="63" presetClass="path" presetSubtype="0" decel="100000" fill="hold" nodeType="withEffect">
                                  <p:stCondLst>
                                    <p:cond delay="580"/>
                                  </p:stCondLst>
                                  <p:childTnLst>
                                    <p:animMotion origin="layout" path="M -0.02409 1.50289E-6 L -4.16667E-7 1.50289E-6 " pathEditMode="relative" rAng="0" ptsTypes="AA">
                                      <p:cBhvr>
                                        <p:cTn id="21" dur="500" fill="hold"/>
                                        <p:tgtEl>
                                          <p:spTgt spid="6"/>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1554848" y="479425"/>
            <a:ext cx="4960252"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1" name="Rectangle 10"/>
          <p:cNvSpPr/>
          <p:nvPr userDrawn="1"/>
        </p:nvSpPr>
        <p:spPr bwMode="gray">
          <a:xfrm>
            <a:off x="452526" y="665740"/>
            <a:ext cx="4943439" cy="930275"/>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2" name="Rectangle 11"/>
          <p:cNvSpPr/>
          <p:nvPr userDrawn="1"/>
        </p:nvSpPr>
        <p:spPr bwMode="gray">
          <a:xfrm>
            <a:off x="7035836" y="3771579"/>
            <a:ext cx="4943439" cy="64007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a:off x="7198360" y="3937000"/>
            <a:ext cx="4963478" cy="954397"/>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a:off x="7035836" y="4791456"/>
            <a:ext cx="4943439" cy="1639824"/>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757" y="600046"/>
            <a:ext cx="10285899" cy="6532600"/>
          </a:xfrm>
          <a:prstGeom prst="rect">
            <a:avLst/>
          </a:prstGeom>
          <a:effectLst>
            <a:outerShdw blurRad="127000" sx="101000" sy="101000" algn="ctr" rotWithShape="0">
              <a:prstClr val="black">
                <a:alpha val="20000"/>
              </a:prstClr>
            </a:outerShdw>
          </a:effectLst>
        </p:spPr>
      </p:pic>
      <p:sp>
        <p:nvSpPr>
          <p:cNvPr id="9" name="Title 1"/>
          <p:cNvSpPr>
            <a:spLocks noGrp="1"/>
          </p:cNvSpPr>
          <p:nvPr>
            <p:ph type="title" hasCustomPrompt="1"/>
          </p:nvPr>
        </p:nvSpPr>
        <p:spPr bwMode="ltGray">
          <a:xfrm>
            <a:off x="1931886" y="3060901"/>
            <a:ext cx="8214225" cy="1371600"/>
          </a:xfrm>
          <a:noFill/>
        </p:spPr>
        <p:txBody>
          <a:bodyPr vert="horz" wrap="square" lIns="146304" tIns="91440" rIns="146304" bIns="91440" rtlCol="0" anchor="t" anchorCtr="0">
            <a:noAutofit/>
          </a:bodyPr>
          <a:lstStyle>
            <a:lvl1pPr>
              <a:defRPr lang="en-US" sz="4400" spc="-100" baseline="0" dirty="0">
                <a:gradFill>
                  <a:gsLst>
                    <a:gs pos="0">
                      <a:schemeClr val="bg2">
                        <a:lumMod val="10000"/>
                      </a:schemeClr>
                    </a:gs>
                    <a:gs pos="100000">
                      <a:schemeClr val="bg2">
                        <a:lumMod val="10000"/>
                      </a:schemeClr>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1931886" y="4451262"/>
            <a:ext cx="8214226" cy="1371611"/>
          </a:xfrm>
        </p:spPr>
        <p:txBody>
          <a:bodyPr tIns="109728" bIns="109728">
            <a:noAutofit/>
          </a:bodyPr>
          <a:lstStyle>
            <a:lvl1pPr marL="0" indent="0">
              <a:spcBef>
                <a:spcPts val="0"/>
              </a:spcBef>
              <a:buNone/>
              <a:defRPr lang="en-US" sz="3200" b="0" kern="1200" cap="none" spc="-100" baseline="0" dirty="0">
                <a:ln w="3175">
                  <a:noFill/>
                </a:ln>
                <a:gradFill>
                  <a:gsLst>
                    <a:gs pos="0">
                      <a:schemeClr val="bg2">
                        <a:lumMod val="10000"/>
                      </a:schemeClr>
                    </a:gs>
                    <a:gs pos="100000">
                      <a:schemeClr val="bg2">
                        <a:lumMod val="10000"/>
                      </a:schemeClr>
                    </a:gs>
                  </a:gsLst>
                  <a:lin ang="5400000" scaled="0"/>
                </a:gradFill>
                <a:effectLst/>
                <a:latin typeface="+mj-lt"/>
                <a:ea typeface="+mn-ea"/>
                <a:cs typeface="Segoe UI" pitchFamily="34" charset="0"/>
              </a:defRPr>
            </a:lvl1pPr>
          </a:lstStyle>
          <a:p>
            <a:pPr lvl="0" algn="l" defTabSz="932742" rtl="0" eaLnBrk="1" latinLnBrk="0" hangingPunct="1">
              <a:lnSpc>
                <a:spcPct val="90000"/>
              </a:lnSpc>
              <a:spcBef>
                <a:spcPct val="0"/>
              </a:spcBef>
              <a:buNone/>
            </a:pPr>
            <a:r>
              <a:rPr lang="en-US" dirty="0" smtClean="0"/>
              <a:t>Speaker Name</a:t>
            </a:r>
            <a:endParaRPr lang="en-US" dirty="0"/>
          </a:p>
        </p:txBody>
      </p: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gray">
          <a:xfrm>
            <a:off x="11247438" y="479426"/>
            <a:ext cx="731837" cy="155994"/>
          </a:xfrm>
          <a:prstGeom prst="rect">
            <a:avLst/>
          </a:prstGeom>
        </p:spPr>
      </p:pic>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0-#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1+#ppt_w/2"/>
                                          </p:val>
                                        </p:tav>
                                        <p:tav tm="100000">
                                          <p:val>
                                            <p:strVal val="#ppt_x"/>
                                          </p:val>
                                        </p:tav>
                                      </p:tavLst>
                                    </p:anim>
                                    <p:anim calcmode="lin" valueType="num">
                                      <p:cBhvr additive="base">
                                        <p:cTn id="20" dur="75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1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1+#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58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63" presetClass="path" presetSubtype="0" decel="100000" fill="hold" grpId="1" nodeType="withEffect">
                                  <p:stCondLst>
                                    <p:cond delay="580"/>
                                  </p:stCondLst>
                                  <p:childTnLst>
                                    <p:animMotion origin="layout" path="M -0.02413 -3.22742E-6 L 4.30431E-6 -3.22742E-6 " pathEditMode="relative" rAng="0" ptsTypes="AA">
                                      <p:cBhvr>
                                        <p:cTn id="29" dur="500" fill="hold"/>
                                        <p:tgtEl>
                                          <p:spTgt spid="9"/>
                                        </p:tgtEl>
                                        <p:attrNameLst>
                                          <p:attrName>ppt_x</p:attrName>
                                          <p:attrName>ppt_y</p:attrName>
                                        </p:attrNameLst>
                                      </p:cBhvr>
                                      <p:rCtr x="1200" y="0"/>
                                    </p:animMotion>
                                  </p:childTnLst>
                                </p:cTn>
                              </p:par>
                              <p:par>
                                <p:cTn id="30" presetID="10" presetClass="entr" presetSubtype="0" fill="hold" grpId="0" nodeType="withEffect">
                                  <p:stCondLst>
                                    <p:cond delay="68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750"/>
                                        <p:tgtEl>
                                          <p:spTgt spid="3"/>
                                        </p:tgtEl>
                                      </p:cBhvr>
                                    </p:animEffect>
                                  </p:childTnLst>
                                </p:cTn>
                              </p:par>
                              <p:par>
                                <p:cTn id="33" presetID="63" presetClass="path" presetSubtype="0" decel="100000" fill="hold" grpId="1" nodeType="withEffect">
                                  <p:stCondLst>
                                    <p:cond delay="680"/>
                                  </p:stCondLst>
                                  <p:childTnLst>
                                    <p:animMotion origin="layout" path="M -0.02413 -3.01861E-6 L 4.30431E-6 -3.01861E-6 " pathEditMode="relative" rAng="0" ptsTypes="AA">
                                      <p:cBhvr>
                                        <p:cTn id="34" dur="5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9" grpId="0"/>
      <p:bldP spid="9" grpId="1"/>
      <p:bldP spid="3" grpId="0">
        <p:tmplLst>
          <p:tmpl>
            <p:tnLst>
              <p:par>
                <p:cTn presetID="10" presetClass="entr" presetSubtype="0" fill="hold" nodeType="withEffect">
                  <p:stCondLst>
                    <p:cond delay="68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3" grpId="1">
        <p:tmplLst>
          <p:tmpl>
            <p:tnLst>
              <p:par>
                <p:cTn presetID="63" presetClass="path" presetSubtype="0" decel="100000" fill="hold" nodeType="withEffect">
                  <p:stCondLst>
                    <p:cond delay="680"/>
                  </p:stCondLst>
                  <p:childTnLst>
                    <p:animMotion origin="layout" path="M -0.02413 -3.01861E-6 L 4.30431E-6 -3.01861E-6 " pathEditMode="relative" rAng="0" ptsTypes="AA">
                      <p:cBhvr>
                        <p:cTn dur="500" fill="hold"/>
                        <p:tgtEl>
                          <p:spTgt spid="3"/>
                        </p:tgtEl>
                        <p:attrNameLst>
                          <p:attrName>ppt_x</p:attrName>
                          <p:attrName>ppt_y</p:attrName>
                        </p:attrNameLst>
                      </p:cBhvr>
                      <p:rCtr x="1200" y="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390" y="1010320"/>
            <a:ext cx="5494936"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473014" y="1020035"/>
            <a:ext cx="5497094" cy="699453"/>
          </a:xfrm>
          <a:noFill/>
          <a:ln>
            <a:noFill/>
          </a:ln>
        </p:spPr>
        <p:txBody>
          <a:bodyPr lIns="91440" anchor="b" anchorCtr="0">
            <a:noAutofit/>
          </a:bodyPr>
          <a:lstStyle>
            <a:lvl1pPr marL="0" indent="0">
              <a:buNone/>
              <a:defRPr sz="2244" b="1">
                <a:solidFill>
                  <a:schemeClr val="accent1"/>
                </a:solidFill>
              </a:defRPr>
            </a:lvl1pPr>
            <a:lvl2pPr>
              <a:buNone/>
              <a:defRPr sz="2040" b="1"/>
            </a:lvl2pPr>
            <a:lvl3pPr>
              <a:buNone/>
              <a:defRPr sz="1836" b="1"/>
            </a:lvl3pPr>
            <a:lvl4pPr>
              <a:buNone/>
              <a:defRPr sz="1632" b="1"/>
            </a:lvl4pPr>
            <a:lvl5pPr>
              <a:buNone/>
              <a:defRPr sz="1632" b="1"/>
            </a:lvl5pPr>
          </a:lstStyle>
          <a:p>
            <a:pPr lvl="0" eaLnBrk="1" latinLnBrk="0" hangingPunct="1"/>
            <a:r>
              <a:rPr kumimoji="0" lang="en-US" smtClean="0"/>
              <a:t>Click to edit Master text styles</a:t>
            </a:r>
          </a:p>
        </p:txBody>
      </p:sp>
      <p:sp>
        <p:nvSpPr>
          <p:cNvPr id="9" name="Slide Number Placeholder 8"/>
          <p:cNvSpPr>
            <a:spLocks noGrp="1"/>
          </p:cNvSpPr>
          <p:nvPr>
            <p:ph type="sldNum" sz="quarter" idx="12"/>
          </p:nvPr>
        </p:nvSpPr>
        <p:spPr>
          <a:xfrm>
            <a:off x="9138369" y="6487515"/>
            <a:ext cx="2831738" cy="351577"/>
          </a:xfrm>
          <a:prstGeom prst="rect">
            <a:avLst/>
          </a:prstGeom>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12390" y="1787490"/>
            <a:ext cx="5492776" cy="27823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6473012" y="1787490"/>
            <a:ext cx="5492776" cy="27823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Title 1"/>
          <p:cNvSpPr>
            <a:spLocks noGrp="1"/>
          </p:cNvSpPr>
          <p:nvPr>
            <p:ph type="title"/>
          </p:nvPr>
        </p:nvSpPr>
        <p:spPr>
          <a:xfrm>
            <a:off x="414549" y="155434"/>
            <a:ext cx="11555558" cy="699453"/>
          </a:xfrm>
        </p:spPr>
        <p:txBody>
          <a:bodyPr>
            <a:noAutofit/>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450946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
        <p:nvSpPr>
          <p:cNvPr id="12" name="Rectangle 11"/>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3" name="Rectangle 12"/>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4" name="Rectangle 13"/>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9238619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850" fill="hold"/>
                                        <p:tgtEl>
                                          <p:spTgt spid="12"/>
                                        </p:tgtEl>
                                        <p:attrNameLst>
                                          <p:attrName>ppt_x</p:attrName>
                                        </p:attrNameLst>
                                      </p:cBhvr>
                                      <p:tavLst>
                                        <p:tav tm="0">
                                          <p:val>
                                            <p:strVal val="1+#ppt_w/2"/>
                                          </p:val>
                                        </p:tav>
                                        <p:tav tm="100000">
                                          <p:val>
                                            <p:strVal val="#ppt_x"/>
                                          </p:val>
                                        </p:tav>
                                      </p:tavLst>
                                    </p:anim>
                                    <p:anim calcmode="lin" valueType="num">
                                      <p:cBhvr additive="base">
                                        <p:cTn id="8" dur="8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850" fill="hold"/>
                                        <p:tgtEl>
                                          <p:spTgt spid="13"/>
                                        </p:tgtEl>
                                        <p:attrNameLst>
                                          <p:attrName>ppt_x</p:attrName>
                                        </p:attrNameLst>
                                      </p:cBhvr>
                                      <p:tavLst>
                                        <p:tav tm="0">
                                          <p:val>
                                            <p:strVal val="0-#ppt_w/2"/>
                                          </p:val>
                                        </p:tav>
                                        <p:tav tm="100000">
                                          <p:val>
                                            <p:strVal val="#ppt_x"/>
                                          </p:val>
                                        </p:tav>
                                      </p:tavLst>
                                    </p:anim>
                                    <p:anim calcmode="lin" valueType="num">
                                      <p:cBhvr additive="base">
                                        <p:cTn id="16" dur="850" fill="hold"/>
                                        <p:tgtEl>
                                          <p:spTgt spid="13"/>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58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63" presetClass="path" presetSubtype="0" decel="100000" fill="hold" grpId="1" nodeType="withEffect">
                                  <p:stCondLst>
                                    <p:cond delay="580"/>
                                  </p:stCondLst>
                                  <p:childTnLst>
                                    <p:animMotion origin="layout" path="M -0.02409 1.50289E-6 L -4.16667E-7 1.50289E-6 " pathEditMode="relative" rAng="0" ptsTypes="AA">
                                      <p:cBhvr>
                                        <p:cTn id="21" dur="500" fill="hold"/>
                                        <p:tgtEl>
                                          <p:spTgt spid="2"/>
                                        </p:tgtEl>
                                        <p:attrNameLst>
                                          <p:attrName>ppt_x</p:attrName>
                                          <p:attrName>ppt_y</p:attrName>
                                        </p:attrNameLst>
                                      </p:cBhvr>
                                      <p:rCtr x="1198" y="0"/>
                                    </p:animMotion>
                                  </p:childTnLst>
                                </p:cTn>
                              </p:par>
                              <p:par>
                                <p:cTn id="22" presetID="10" presetClass="entr" presetSubtype="0" fill="hold" grpId="0" nodeType="withEffect">
                                  <p:stCondLst>
                                    <p:cond delay="68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750"/>
                                        <p:tgtEl>
                                          <p:spTgt spid="5"/>
                                        </p:tgtEl>
                                      </p:cBhvr>
                                    </p:animEffect>
                                  </p:childTnLst>
                                </p:cTn>
                              </p:par>
                              <p:par>
                                <p:cTn id="25" presetID="63" presetClass="path" presetSubtype="0" decel="100000" fill="hold" grpId="1" nodeType="withEffect">
                                  <p:stCondLst>
                                    <p:cond delay="680"/>
                                  </p:stCondLst>
                                  <p:childTnLst>
                                    <p:animMotion origin="layout" path="M -0.02409 1.50289E-6 L -4.16667E-7 1.50289E-6 " pathEditMode="relative" rAng="0" ptsTypes="AA">
                                      <p:cBhvr>
                                        <p:cTn id="26" dur="500" fill="hold"/>
                                        <p:tgtEl>
                                          <p:spTgt spid="5"/>
                                        </p:tgtEl>
                                        <p:attrNameLst>
                                          <p:attrName>ppt_x</p:attrName>
                                          <p:attrName>ppt_y</p:attrName>
                                        </p:attrNameLst>
                                      </p:cBhvr>
                                      <p:rCtr x="119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tmplLst>
          <p:tmpl>
            <p:tnLst>
              <p:par>
                <p:cTn presetID="10" presetClass="entr" presetSubtype="0" fill="hold" nodeType="withEffect">
                  <p:stCondLst>
                    <p:cond delay="680"/>
                  </p:stCondLst>
                  <p:childTnLst>
                    <p:set>
                      <p:cBhvr>
                        <p:cTn dur="1" fill="hold">
                          <p:stCondLst>
                            <p:cond delay="0"/>
                          </p:stCondLst>
                        </p:cTn>
                        <p:tgtEl>
                          <p:spTgt spid="5"/>
                        </p:tgtEl>
                        <p:attrNameLst>
                          <p:attrName>style.visibility</p:attrName>
                        </p:attrNameLst>
                      </p:cBhvr>
                      <p:to>
                        <p:strVal val="visible"/>
                      </p:to>
                    </p:set>
                    <p:animEffect transition="in" filter="fade">
                      <p:cBhvr>
                        <p:cTn dur="750"/>
                        <p:tgtEl>
                          <p:spTgt spid="5"/>
                        </p:tgtEl>
                      </p:cBhvr>
                    </p:animEffect>
                  </p:childTnLst>
                </p:cTn>
              </p:par>
            </p:tnLst>
          </p:tmpl>
        </p:tmplLst>
      </p:bldP>
      <p:bldP spid="5" grpId="1">
        <p:tmplLst>
          <p:tmpl>
            <p:tnLst>
              <p:par>
                <p:cTn presetID="63" presetClass="path" presetSubtype="0" decel="100000" fill="hold" nodeType="withEffect">
                  <p:stCondLst>
                    <p:cond delay="680"/>
                  </p:stCondLst>
                  <p:childTnLst>
                    <p:animMotion origin="layout" path="M -0.02409 1.50289E-6 L -4.16667E-7 1.50289E-6 " pathEditMode="relative" rAng="0" ptsTypes="AA">
                      <p:cBhvr>
                        <p:cTn dur="500" fill="hold"/>
                        <p:tgtEl>
                          <p:spTgt spid="5"/>
                        </p:tgtEl>
                        <p:attrNameLst>
                          <p:attrName>ppt_x</p:attrName>
                          <p:attrName>ppt_y</p:attrName>
                        </p:attrNameLst>
                      </p:cBhvr>
                      <p:rCtr x="1198" y="0"/>
                    </p:animMotion>
                  </p:childTnLst>
                </p:cTn>
              </p:par>
            </p:tnLst>
          </p:tmpl>
        </p:tmplLst>
      </p:bldP>
      <p:bldP spid="12" grpId="0" animBg="1"/>
      <p:bldP spid="13" grpId="0" animBg="1"/>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8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63" presetClass="path" presetSubtype="0" decel="100000" fill="hold" grpId="1" nodeType="withEffect">
                                  <p:stCondLst>
                                    <p:cond delay="580"/>
                                  </p:stCondLst>
                                  <p:childTnLst>
                                    <p:animMotion origin="layout" path="M -0.02409 1.50289E-6 L -4.16667E-7 1.50289E-6 " pathEditMode="relative" rAng="0" ptsTypes="AA">
                                      <p:cBhvr>
                                        <p:cTn id="9" dur="500" fill="hold"/>
                                        <p:tgtEl>
                                          <p:spTgt spid="2"/>
                                        </p:tgtEl>
                                        <p:attrNameLst>
                                          <p:attrName>ppt_x</p:attrName>
                                          <p:attrName>ppt_y</p:attrName>
                                        </p:attrNameLst>
                                      </p:cBhvr>
                                      <p:rCtr x="1198" y="0"/>
                                    </p:animMotion>
                                  </p:childTnLst>
                                </p:cTn>
                              </p:par>
                              <p:par>
                                <p:cTn id="10" presetID="2" presetClass="entr" presetSubtype="2"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850" fill="hold"/>
                                        <p:tgtEl>
                                          <p:spTgt spid="8"/>
                                        </p:tgtEl>
                                        <p:attrNameLst>
                                          <p:attrName>ppt_x</p:attrName>
                                        </p:attrNameLst>
                                      </p:cBhvr>
                                      <p:tavLst>
                                        <p:tav tm="0">
                                          <p:val>
                                            <p:strVal val="1+#ppt_w/2"/>
                                          </p:val>
                                        </p:tav>
                                        <p:tav tm="100000">
                                          <p:val>
                                            <p:strVal val="#ppt_x"/>
                                          </p:val>
                                        </p:tav>
                                      </p:tavLst>
                                    </p:anim>
                                    <p:anim calcmode="lin" valueType="num">
                                      <p:cBhvr additive="base">
                                        <p:cTn id="13" dur="85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25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50" fill="hold"/>
                                        <p:tgtEl>
                                          <p:spTgt spid="10"/>
                                        </p:tgtEl>
                                        <p:attrNameLst>
                                          <p:attrName>ppt_x</p:attrName>
                                        </p:attrNameLst>
                                      </p:cBhvr>
                                      <p:tavLst>
                                        <p:tav tm="0">
                                          <p:val>
                                            <p:strVal val="1+#ppt_w/2"/>
                                          </p:val>
                                        </p:tav>
                                        <p:tav tm="100000">
                                          <p:val>
                                            <p:strVal val="#ppt_x"/>
                                          </p:val>
                                        </p:tav>
                                      </p:tavLst>
                                    </p:anim>
                                    <p:anim calcmode="lin" valueType="num">
                                      <p:cBhvr additive="base">
                                        <p:cTn id="17" dur="85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850" fill="hold"/>
                                        <p:tgtEl>
                                          <p:spTgt spid="9"/>
                                        </p:tgtEl>
                                        <p:attrNameLst>
                                          <p:attrName>ppt_x</p:attrName>
                                        </p:attrNameLst>
                                      </p:cBhvr>
                                      <p:tavLst>
                                        <p:tav tm="0">
                                          <p:val>
                                            <p:strVal val="0-#ppt_w/2"/>
                                          </p:val>
                                        </p:tav>
                                        <p:tav tm="100000">
                                          <p:val>
                                            <p:strVal val="#ppt_x"/>
                                          </p:val>
                                        </p:tav>
                                      </p:tavLst>
                                    </p:anim>
                                    <p:anim calcmode="lin" valueType="num">
                                      <p:cBhvr additive="base">
                                        <p:cTn id="21"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Texture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
        <p:nvSpPr>
          <p:cNvPr id="5" name="Rectangle 4"/>
          <p:cNvSpPr/>
          <p:nvPr userDrawn="1"/>
        </p:nvSpPr>
        <p:spPr bwMode="gray">
          <a:xfrm>
            <a:off x="693869" y="479425"/>
            <a:ext cx="325106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6" name="Rectangle 5"/>
          <p:cNvSpPr/>
          <p:nvPr userDrawn="1"/>
        </p:nvSpPr>
        <p:spPr bwMode="gray">
          <a:xfrm>
            <a:off x="-28617" y="601540"/>
            <a:ext cx="3240040" cy="60972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8" name="Rectangle 7"/>
          <p:cNvSpPr/>
          <p:nvPr userDrawn="1"/>
        </p:nvSpPr>
        <p:spPr bwMode="gray">
          <a:xfrm flipH="1">
            <a:off x="6675437" y="5741676"/>
            <a:ext cx="5090930" cy="421649"/>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9" name="Rectangle 8"/>
          <p:cNvSpPr/>
          <p:nvPr userDrawn="1"/>
        </p:nvSpPr>
        <p:spPr bwMode="gray">
          <a:xfrm flipH="1">
            <a:off x="7438038" y="5910383"/>
            <a:ext cx="4998437"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
        <p:nvSpPr>
          <p:cNvPr id="10" name="Rectangle 9"/>
          <p:cNvSpPr/>
          <p:nvPr userDrawn="1"/>
        </p:nvSpPr>
        <p:spPr bwMode="gray">
          <a:xfrm flipH="1">
            <a:off x="7193591" y="6282993"/>
            <a:ext cx="5072801" cy="417913"/>
          </a:xfrm>
          <a:prstGeom prst="rect">
            <a:avLst/>
          </a:prstGeom>
          <a:solidFill>
            <a:srgbClr val="785393">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lvl="0" algn="ctr" defTabSz="932472" fontAlgn="base">
              <a:spcBef>
                <a:spcPct val="0"/>
              </a:spcBef>
              <a:spcAft>
                <a:spcPct val="0"/>
              </a:spcAft>
            </a:pPr>
            <a:endParaRPr lang="en-US" sz="2000" dirty="0">
              <a:gradFill>
                <a:gsLst>
                  <a:gs pos="0">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7773225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850" fill="hold"/>
                                        <p:tgtEl>
                                          <p:spTgt spid="6"/>
                                        </p:tgtEl>
                                        <p:attrNameLst>
                                          <p:attrName>ppt_x</p:attrName>
                                        </p:attrNameLst>
                                      </p:cBhvr>
                                      <p:tavLst>
                                        <p:tav tm="0">
                                          <p:val>
                                            <p:strVal val="0-#ppt_w/2"/>
                                          </p:val>
                                        </p:tav>
                                        <p:tav tm="100000">
                                          <p:val>
                                            <p:strVal val="#ppt_x"/>
                                          </p:val>
                                        </p:tav>
                                      </p:tavLst>
                                    </p:anim>
                                    <p:anim calcmode="lin" valueType="num">
                                      <p:cBhvr additive="base">
                                        <p:cTn id="8" dur="8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850" fill="hold"/>
                                        <p:tgtEl>
                                          <p:spTgt spid="5"/>
                                        </p:tgtEl>
                                        <p:attrNameLst>
                                          <p:attrName>ppt_x</p:attrName>
                                        </p:attrNameLst>
                                      </p:cBhvr>
                                      <p:tavLst>
                                        <p:tav tm="0">
                                          <p:val>
                                            <p:strVal val="1+#ppt_w/2"/>
                                          </p:val>
                                        </p:tav>
                                        <p:tav tm="100000">
                                          <p:val>
                                            <p:strVal val="#ppt_x"/>
                                          </p:val>
                                        </p:tav>
                                      </p:tavLst>
                                    </p:anim>
                                    <p:anim calcmode="lin" valueType="num">
                                      <p:cBhvr additive="base">
                                        <p:cTn id="12" dur="85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8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par>
                                <p:cTn id="16" presetID="63" presetClass="path" presetSubtype="0" decel="100000" fill="hold" grpId="1" nodeType="withEffect">
                                  <p:stCondLst>
                                    <p:cond delay="580"/>
                                  </p:stCondLst>
                                  <p:childTnLst>
                                    <p:animMotion origin="layout" path="M -0.02409 1.50289E-6 L -4.16667E-7 1.50289E-6 " pathEditMode="relative" rAng="0" ptsTypes="AA">
                                      <p:cBhvr>
                                        <p:cTn id="17" dur="500" fill="hold"/>
                                        <p:tgtEl>
                                          <p:spTgt spid="2"/>
                                        </p:tgtEl>
                                        <p:attrNameLst>
                                          <p:attrName>ppt_x</p:attrName>
                                          <p:attrName>ppt_y</p:attrName>
                                        </p:attrNameLst>
                                      </p:cBhvr>
                                      <p:rCtr x="1198" y="0"/>
                                    </p:animMotion>
                                  </p:childTnLst>
                                </p:cTn>
                              </p:par>
                              <p:par>
                                <p:cTn id="18" presetID="2" presetClass="entr" presetSubtype="2" decel="10000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850" fill="hold"/>
                                        <p:tgtEl>
                                          <p:spTgt spid="8"/>
                                        </p:tgtEl>
                                        <p:attrNameLst>
                                          <p:attrName>ppt_x</p:attrName>
                                        </p:attrNameLst>
                                      </p:cBhvr>
                                      <p:tavLst>
                                        <p:tav tm="0">
                                          <p:val>
                                            <p:strVal val="1+#ppt_w/2"/>
                                          </p:val>
                                        </p:tav>
                                        <p:tav tm="100000">
                                          <p:val>
                                            <p:strVal val="#ppt_x"/>
                                          </p:val>
                                        </p:tav>
                                      </p:tavLst>
                                    </p:anim>
                                    <p:anim calcmode="lin" valueType="num">
                                      <p:cBhvr additive="base">
                                        <p:cTn id="21" dur="8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850" fill="hold"/>
                                        <p:tgtEl>
                                          <p:spTgt spid="10"/>
                                        </p:tgtEl>
                                        <p:attrNameLst>
                                          <p:attrName>ppt_x</p:attrName>
                                        </p:attrNameLst>
                                      </p:cBhvr>
                                      <p:tavLst>
                                        <p:tav tm="0">
                                          <p:val>
                                            <p:strVal val="1+#ppt_w/2"/>
                                          </p:val>
                                        </p:tav>
                                        <p:tav tm="100000">
                                          <p:val>
                                            <p:strVal val="#ppt_x"/>
                                          </p:val>
                                        </p:tav>
                                      </p:tavLst>
                                    </p:anim>
                                    <p:anim calcmode="lin" valueType="num">
                                      <p:cBhvr additive="base">
                                        <p:cTn id="25" dur="85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850" fill="hold"/>
                                        <p:tgtEl>
                                          <p:spTgt spid="9"/>
                                        </p:tgtEl>
                                        <p:attrNameLst>
                                          <p:attrName>ppt_x</p:attrName>
                                        </p:attrNameLst>
                                      </p:cBhvr>
                                      <p:tavLst>
                                        <p:tav tm="0">
                                          <p:val>
                                            <p:strVal val="0-#ppt_w/2"/>
                                          </p:val>
                                        </p:tav>
                                        <p:tav tm="100000">
                                          <p:val>
                                            <p:strVal val="#ppt_x"/>
                                          </p:val>
                                        </p:tav>
                                      </p:tavLst>
                                    </p:anim>
                                    <p:anim calcmode="lin" valueType="num">
                                      <p:cBhvr additive="base">
                                        <p:cTn id="29" dur="8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animBg="1"/>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216" r:id="rId5"/>
    <p:sldLayoutId id="2147484130" r:id="rId6"/>
    <p:sldLayoutId id="2147484101" r:id="rId7"/>
    <p:sldLayoutId id="2147484102" r:id="rId8"/>
    <p:sldLayoutId id="2147484098" r:id="rId9"/>
    <p:sldLayoutId id="2147484212" r:id="rId10"/>
    <p:sldLayoutId id="2147484086" r:id="rId11"/>
    <p:sldLayoutId id="2147484211" r:id="rId12"/>
    <p:sldLayoutId id="2147484100" r:id="rId13"/>
    <p:sldLayoutId id="2147484213" r:id="rId14"/>
    <p:sldLayoutId id="2147484089" r:id="rId15"/>
    <p:sldLayoutId id="2147484215" r:id="rId16"/>
    <p:sldLayoutId id="2147484092" r:id="rId17"/>
    <p:sldLayoutId id="2147484190" r:id="rId18"/>
    <p:sldLayoutId id="2147484195" r:id="rId19"/>
    <p:sldLayoutId id="2147484209" r:id="rId20"/>
    <p:sldLayoutId id="2147484196" r:id="rId21"/>
    <p:sldLayoutId id="2147484208" r:id="rId22"/>
    <p:sldLayoutId id="2147484192" r:id="rId23"/>
    <p:sldLayoutId id="2147484093" r:id="rId24"/>
    <p:sldLayoutId id="2147484127" r:id="rId25"/>
    <p:sldLayoutId id="2147484128" r:id="rId26"/>
    <p:sldLayoutId id="2147484129" r:id="rId27"/>
    <p:sldLayoutId id="2147484203" r:id="rId28"/>
    <p:sldLayoutId id="214748421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image" Target="../media/image35.PNG"/><Relationship Id="rId5" Type="http://schemas.openxmlformats.org/officeDocument/2006/relationships/image" Target="../media/image32.WMF"/><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WMF"/><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63.jpe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7.jpeg"/><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hyperlink" Target="http://www.buckleyplanet.com/2014/01/5-power-user-tips-for-yammer.html" TargetMode="External"/><Relationship Id="rId7" Type="http://schemas.openxmlformats.org/officeDocument/2006/relationships/hyperlink" Target="http://www.amazon.com/Essential-SharePoint-Addison-Wesley-Microsoft-Technology/dp/0321884116/ref=dp_ob_title_bk" TargetMode="External"/><Relationship Id="rId2" Type="http://schemas.openxmlformats.org/officeDocument/2006/relationships/hyperlink" Target="https://about.yammer.com/yammer-blog/6-productive-easy-work-resolutions-2014/" TargetMode="External"/><Relationship Id="rId1" Type="http://schemas.openxmlformats.org/officeDocument/2006/relationships/slideLayout" Target="../slideLayouts/slideLayout11.xml"/><Relationship Id="rId6" Type="http://schemas.openxmlformats.org/officeDocument/2006/relationships/hyperlink" Target="http://www.amazon.com/User-Adoption-Strategies-Collaboration-ebook/dp/B0042X9AM0/ref=sr_1_1?ie=UTF8&amp;m=AG56TWVU5XWC2&amp;s=books&amp;qid=1297622639&amp;sr=1-1" TargetMode="External"/><Relationship Id="rId5" Type="http://schemas.openxmlformats.org/officeDocument/2006/relationships/hyperlink" Target="http://www.deloitte.com/assets/Dcom-UnitedStates/Local%20Assets/Documents/TMT_us_tmt/us_tmt_ce_socialsoftware_fullreport_0209111.pdf" TargetMode="External"/><Relationship Id="rId4" Type="http://schemas.openxmlformats.org/officeDocument/2006/relationships/hyperlink" Target="http://www.buckleyplanet.com/2014/02/another-5-yammer-power-user-tips.html"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yammer.com/apps/" TargetMode="External"/><Relationship Id="rId13" Type="http://schemas.openxmlformats.org/officeDocument/2006/relationships/hyperlink" Target="https://twitter.com/yammer" TargetMode="External"/><Relationship Id="rId18" Type="http://schemas.openxmlformats.org/officeDocument/2006/relationships/hyperlink" Target="http://www.fastcompany.com/3025396/work-smart/how-red-robin-burgers-got-yummier-with-yammer" TargetMode="External"/><Relationship Id="rId26" Type="http://schemas.openxmlformats.org/officeDocument/2006/relationships/image" Target="../media/image73.png"/><Relationship Id="rId3" Type="http://schemas.openxmlformats.org/officeDocument/2006/relationships/hyperlink" Target="http://success.yammer.com/" TargetMode="External"/><Relationship Id="rId21" Type="http://schemas.openxmlformats.org/officeDocument/2006/relationships/hyperlink" Target="http://www.citeworld.com/social/22745/lexisnexis-yammer-adoption" TargetMode="External"/><Relationship Id="rId7" Type="http://schemas.openxmlformats.org/officeDocument/2006/relationships/hyperlink" Target="http://developer.yammer.com/" TargetMode="External"/><Relationship Id="rId12" Type="http://schemas.openxmlformats.org/officeDocument/2006/relationships/hyperlink" Target="http://blogs.office.com/?filter=true&amp;filter-product=office-365" TargetMode="External"/><Relationship Id="rId17" Type="http://schemas.openxmlformats.org/officeDocument/2006/relationships/hyperlink" Target="http://aka.ms/rise-of-enterprise-social-networks" TargetMode="External"/><Relationship Id="rId25" Type="http://schemas.openxmlformats.org/officeDocument/2006/relationships/hyperlink" Target="http://vimeo.com/70645080" TargetMode="External"/><Relationship Id="rId2" Type="http://schemas.openxmlformats.org/officeDocument/2006/relationships/hyperlink" Target="https://www.yammer.com/customers/" TargetMode="External"/><Relationship Id="rId16" Type="http://schemas.openxmlformats.org/officeDocument/2006/relationships/hyperlink" Target="http://blog.yammer.com/blog/2013/03/yammers-2013-business-value-survey-results-are-in.html" TargetMode="External"/><Relationship Id="rId20" Type="http://schemas.openxmlformats.org/officeDocument/2006/relationships/hyperlink" Target="http://news.idg.no/cw/art.cfm?id=EFFADB7D-D538-E754-354BEEAACB4C2797" TargetMode="External"/><Relationship Id="rId1" Type="http://schemas.openxmlformats.org/officeDocument/2006/relationships/slideLayout" Target="../slideLayouts/slideLayout17.xml"/><Relationship Id="rId6" Type="http://schemas.openxmlformats.org/officeDocument/2006/relationships/hyperlink" Target="https://success.yammer.com/admin-it/" TargetMode="External"/><Relationship Id="rId11" Type="http://schemas.openxmlformats.org/officeDocument/2006/relationships/hyperlink" Target="http://blog.yammer.com/blog" TargetMode="External"/><Relationship Id="rId24" Type="http://schemas.openxmlformats.org/officeDocument/2006/relationships/hyperlink" Target="http://player.vimeo.com/video/69202577?autoplay=1" TargetMode="External"/><Relationship Id="rId5" Type="http://schemas.openxmlformats.org/officeDocument/2006/relationships/hyperlink" Target="http://www.theresponsiveorg.com/" TargetMode="External"/><Relationship Id="rId15" Type="http://schemas.openxmlformats.org/officeDocument/2006/relationships/hyperlink" Target="http://www.gartner.com/technology/reprints.do?id=1-1JLTT2P&amp;ct=130910&amp;st=sb" TargetMode="External"/><Relationship Id="rId23" Type="http://schemas.openxmlformats.org/officeDocument/2006/relationships/hyperlink" Target="http://www.microsoft.com/en-us/news/Press/2013/Feb13/02-20YammerQ4PR.aspx" TargetMode="External"/><Relationship Id="rId10" Type="http://schemas.openxmlformats.org/officeDocument/2006/relationships/hyperlink" Target="http://ignite.office.com/yammer" TargetMode="External"/><Relationship Id="rId19" Type="http://schemas.openxmlformats.org/officeDocument/2006/relationships/hyperlink" Target="http://www.citeworld.com/social/22949/teach-for-america-yammer-shoestring-budget?page=0" TargetMode="External"/><Relationship Id="rId4" Type="http://schemas.openxmlformats.org/officeDocument/2006/relationships/hyperlink" Target="http://www.enterprisesocial.com/" TargetMode="External"/><Relationship Id="rId9" Type="http://schemas.openxmlformats.org/officeDocument/2006/relationships/hyperlink" Target="http://office.microsoft.com/en-us/store/" TargetMode="External"/><Relationship Id="rId14" Type="http://schemas.openxmlformats.org/officeDocument/2006/relationships/hyperlink" Target="https://twitter.com/office365" TargetMode="External"/><Relationship Id="rId22" Type="http://schemas.openxmlformats.org/officeDocument/2006/relationships/hyperlink" Target="http://www.citeworld.com/social/22624/nationwide-yammer-sharepoint" TargetMode="External"/><Relationship Id="rId27"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7587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a:xfrm>
            <a:off x="-7258" y="-68859"/>
            <a:ext cx="12443733" cy="6994525"/>
          </a:xfrm>
          <a:prstGeom prst="rect">
            <a:avLst/>
          </a:prstGeom>
        </p:spPr>
      </p:pic>
      <p:sp>
        <p:nvSpPr>
          <p:cNvPr id="12" name="Title 11"/>
          <p:cNvSpPr>
            <a:spLocks noGrp="1"/>
          </p:cNvSpPr>
          <p:nvPr>
            <p:ph type="title"/>
          </p:nvPr>
        </p:nvSpPr>
        <p:spPr>
          <a:xfrm>
            <a:off x="274639" y="205458"/>
            <a:ext cx="7383572" cy="917575"/>
          </a:xfrm>
        </p:spPr>
        <p:txBody>
          <a:bodyPr/>
          <a:lstStyle/>
          <a:p>
            <a:r>
              <a:rPr lang="en-US" dirty="0" smtClean="0"/>
              <a:t>A Roadmap to Overcome Barriers</a:t>
            </a:r>
            <a:endParaRPr lang="en-US" dirty="0"/>
          </a:p>
        </p:txBody>
      </p:sp>
      <p:grpSp>
        <p:nvGrpSpPr>
          <p:cNvPr id="6" name="Group 5"/>
          <p:cNvGrpSpPr/>
          <p:nvPr/>
        </p:nvGrpSpPr>
        <p:grpSpPr>
          <a:xfrm rot="20933268">
            <a:off x="79339" y="1805431"/>
            <a:ext cx="12225985" cy="3910723"/>
            <a:chOff x="2882446" y="1847056"/>
            <a:chExt cx="6781800" cy="4021137"/>
          </a:xfrm>
        </p:grpSpPr>
        <p:sp>
          <p:nvSpPr>
            <p:cNvPr id="7" name="Freeform 6"/>
            <p:cNvSpPr>
              <a:spLocks/>
            </p:cNvSpPr>
            <p:nvPr/>
          </p:nvSpPr>
          <p:spPr bwMode="auto">
            <a:xfrm>
              <a:off x="28824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8858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endParaRPr>
            </a:p>
          </p:txBody>
        </p:sp>
        <p:sp>
          <p:nvSpPr>
            <p:cNvPr id="8" name="Freeform 37"/>
            <p:cNvSpPr>
              <a:spLocks/>
            </p:cNvSpPr>
            <p:nvPr/>
          </p:nvSpPr>
          <p:spPr bwMode="auto">
            <a:xfrm>
              <a:off x="2920546" y="1847056"/>
              <a:ext cx="6743700" cy="4021137"/>
            </a:xfrm>
            <a:custGeom>
              <a:avLst/>
              <a:gdLst>
                <a:gd name="T0" fmla="*/ 0 w 4512"/>
                <a:gd name="T1" fmla="*/ 3558919 h 2549"/>
                <a:gd name="T2" fmla="*/ 2654435 w 4512"/>
                <a:gd name="T3" fmla="*/ 3672502 h 2549"/>
                <a:gd name="T4" fmla="*/ 2690305 w 4512"/>
                <a:gd name="T5" fmla="*/ 1463952 h 2549"/>
                <a:gd name="T6" fmla="*/ 5655620 w 4512"/>
                <a:gd name="T7" fmla="*/ 2738601 h 2549"/>
                <a:gd name="T8" fmla="*/ 6743700 w 4512"/>
                <a:gd name="T9" fmla="*/ 0 h 2549"/>
                <a:gd name="T10" fmla="*/ 0 60000 65536"/>
                <a:gd name="T11" fmla="*/ 0 60000 65536"/>
                <a:gd name="T12" fmla="*/ 0 60000 65536"/>
                <a:gd name="T13" fmla="*/ 0 60000 65536"/>
                <a:gd name="T14" fmla="*/ 0 60000 65536"/>
                <a:gd name="T15" fmla="*/ 0 w 4512"/>
                <a:gd name="T16" fmla="*/ 0 h 2549"/>
                <a:gd name="T17" fmla="*/ 4512 w 4512"/>
                <a:gd name="T18" fmla="*/ 2549 h 2549"/>
              </a:gdLst>
              <a:ahLst/>
              <a:cxnLst>
                <a:cxn ang="T10">
                  <a:pos x="T0" y="T1"/>
                </a:cxn>
                <a:cxn ang="T11">
                  <a:pos x="T2" y="T3"/>
                </a:cxn>
                <a:cxn ang="T12">
                  <a:pos x="T4" y="T5"/>
                </a:cxn>
                <a:cxn ang="T13">
                  <a:pos x="T6" y="T7"/>
                </a:cxn>
                <a:cxn ang="T14">
                  <a:pos x="T8" y="T9"/>
                </a:cxn>
              </a:cxnLst>
              <a:rect l="T15" t="T16" r="T17" b="T18"/>
              <a:pathLst>
                <a:path w="4512" h="2549">
                  <a:moveTo>
                    <a:pt x="0" y="2256"/>
                  </a:moveTo>
                  <a:cubicBezTo>
                    <a:pt x="738" y="2402"/>
                    <a:pt x="1476" y="2549"/>
                    <a:pt x="1776" y="2328"/>
                  </a:cubicBezTo>
                  <a:cubicBezTo>
                    <a:pt x="2076" y="2107"/>
                    <a:pt x="1465" y="1027"/>
                    <a:pt x="1800" y="928"/>
                  </a:cubicBezTo>
                  <a:cubicBezTo>
                    <a:pt x="2135" y="829"/>
                    <a:pt x="3332" y="1891"/>
                    <a:pt x="3784" y="1736"/>
                  </a:cubicBezTo>
                  <a:cubicBezTo>
                    <a:pt x="4236" y="1581"/>
                    <a:pt x="4391" y="289"/>
                    <a:pt x="4512" y="0"/>
                  </a:cubicBezTo>
                </a:path>
              </a:pathLst>
            </a:custGeom>
            <a:noFill/>
            <a:ln w="38100">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32597"/>
              <a:endParaRPr lang="en-US" sz="1836" dirty="0">
                <a:solidFill>
                  <a:prstClr val="black"/>
                </a:solidFill>
              </a:endParaRPr>
            </a:p>
          </p:txBody>
        </p:sp>
      </p:grpSp>
      <p:grpSp>
        <p:nvGrpSpPr>
          <p:cNvPr id="20" name="Group 19"/>
          <p:cNvGrpSpPr/>
          <p:nvPr/>
        </p:nvGrpSpPr>
        <p:grpSpPr>
          <a:xfrm>
            <a:off x="413242" y="1787603"/>
            <a:ext cx="2656956" cy="3919289"/>
            <a:chOff x="514859" y="714673"/>
            <a:chExt cx="1476236" cy="1734109"/>
          </a:xfrm>
        </p:grpSpPr>
        <p:sp>
          <p:nvSpPr>
            <p:cNvPr id="21" name="Octagon 20"/>
            <p:cNvSpPr/>
            <p:nvPr/>
          </p:nvSpPr>
          <p:spPr>
            <a:xfrm>
              <a:off x="514859" y="714673"/>
              <a:ext cx="1476236" cy="1194137"/>
            </a:xfrm>
            <a:prstGeom prst="octagon">
              <a:avLst/>
            </a:prstGeom>
            <a:solidFill>
              <a:srgbClr val="E81123"/>
            </a:solidFill>
            <a:ln w="6350" cap="flat" cmpd="sng" algn="ctr">
              <a:solidFill>
                <a:srgbClr val="FF0000"/>
              </a:solidFill>
              <a:prstDash val="solid"/>
            </a:ln>
            <a:effectLst/>
          </p:spPr>
          <p:txBody>
            <a:bodyPr tIns="93260" bIns="93260" rtlCol="0" anchor="ctr" anchorCtr="0"/>
            <a:lstStyle/>
            <a:p>
              <a:pPr algn="ctr" defTabSz="932597">
                <a:defRPr/>
              </a:pPr>
              <a:r>
                <a:rPr lang="en-US" sz="2856" kern="0" dirty="0">
                  <a:solidFill>
                    <a:prstClr val="white"/>
                  </a:solidFill>
                  <a:ea typeface="Segoe UI" pitchFamily="34" charset="0"/>
                  <a:cs typeface="Segoe UI" pitchFamily="34" charset="0"/>
                </a:rPr>
                <a:t>Clearly identify the business problem</a:t>
              </a:r>
            </a:p>
          </p:txBody>
        </p:sp>
        <p:grpSp>
          <p:nvGrpSpPr>
            <p:cNvPr id="22" name="Group 21"/>
            <p:cNvGrpSpPr/>
            <p:nvPr/>
          </p:nvGrpSpPr>
          <p:grpSpPr>
            <a:xfrm>
              <a:off x="990600" y="1908810"/>
              <a:ext cx="533400" cy="539972"/>
              <a:chOff x="990600" y="1908810"/>
              <a:chExt cx="533400" cy="539972"/>
            </a:xfrm>
          </p:grpSpPr>
          <p:cxnSp>
            <p:nvCxnSpPr>
              <p:cNvPr id="23" name="Straight Connector 22"/>
              <p:cNvCxnSpPr/>
              <p:nvPr/>
            </p:nvCxnSpPr>
            <p:spPr>
              <a:xfrm>
                <a:off x="1257300" y="1908810"/>
                <a:ext cx="0" cy="519208"/>
              </a:xfrm>
              <a:prstGeom prst="line">
                <a:avLst/>
              </a:prstGeom>
              <a:noFill/>
              <a:ln w="38100" cap="flat" cmpd="sng" algn="ctr">
                <a:solidFill>
                  <a:sysClr val="windowText" lastClr="000000">
                    <a:shade val="95000"/>
                    <a:satMod val="105000"/>
                  </a:sysClr>
                </a:solidFill>
                <a:prstDash val="solid"/>
              </a:ln>
              <a:effectLst/>
            </p:spPr>
          </p:cxnSp>
          <p:sp>
            <p:nvSpPr>
              <p:cNvPr id="24" name="Oval 23"/>
              <p:cNvSpPr/>
              <p:nvPr/>
            </p:nvSpPr>
            <p:spPr>
              <a:xfrm>
                <a:off x="990600" y="2362200"/>
                <a:ext cx="533400" cy="86582"/>
              </a:xfrm>
              <a:prstGeom prst="ellipse">
                <a:avLst/>
              </a:prstGeom>
              <a:solidFill>
                <a:schemeClr val="tx1">
                  <a:lumMod val="50000"/>
                </a:schemeClr>
              </a:solidFill>
              <a:ln w="25400" cap="flat" cmpd="sng" algn="ctr">
                <a:solidFill>
                  <a:srgbClr val="000000"/>
                </a:solidFill>
                <a:prstDash val="solid"/>
              </a:ln>
              <a:effectLst/>
            </p:spPr>
            <p:txBody>
              <a:bodyPr rtlCol="0" anchor="ctr"/>
              <a:lstStyle/>
              <a:p>
                <a:pPr algn="ctr" defTabSz="932597">
                  <a:defRPr/>
                </a:pPr>
                <a:endParaRPr lang="en-US" sz="1836" kern="0" dirty="0">
                  <a:solidFill>
                    <a:prstClr val="white"/>
                  </a:solidFill>
                  <a:latin typeface="Helvetica" pitchFamily="34" charset="0"/>
                </a:endParaRPr>
              </a:p>
            </p:txBody>
          </p:sp>
        </p:grpSp>
      </p:grpSp>
      <p:grpSp>
        <p:nvGrpSpPr>
          <p:cNvPr id="25" name="Group 24"/>
          <p:cNvGrpSpPr/>
          <p:nvPr/>
        </p:nvGrpSpPr>
        <p:grpSpPr>
          <a:xfrm>
            <a:off x="3031957" y="3253729"/>
            <a:ext cx="3030985" cy="3490240"/>
            <a:chOff x="1592484" y="3505200"/>
            <a:chExt cx="1630775" cy="1345978"/>
          </a:xfrm>
        </p:grpSpPr>
        <p:sp>
          <p:nvSpPr>
            <p:cNvPr id="26" name="Right Arrow 25"/>
            <p:cNvSpPr/>
            <p:nvPr/>
          </p:nvSpPr>
          <p:spPr>
            <a:xfrm>
              <a:off x="1592484" y="3505200"/>
              <a:ext cx="1630775" cy="1066800"/>
            </a:xfrm>
            <a:prstGeom prst="rightArrow">
              <a:avLst/>
            </a:prstGeom>
            <a:solidFill>
              <a:srgbClr val="EC008C"/>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a:solidFill>
                    <a:prstClr val="white"/>
                  </a:solidFill>
                  <a:ea typeface="Segoe UI" pitchFamily="34" charset="0"/>
                  <a:cs typeface="Segoe UI" pitchFamily="34" charset="0"/>
                </a:rPr>
                <a:t>Understand </a:t>
              </a:r>
              <a:r>
                <a:rPr lang="en-US" sz="2856" dirty="0" smtClean="0">
                  <a:solidFill>
                    <a:prstClr val="white"/>
                  </a:solidFill>
                  <a:ea typeface="Segoe UI" pitchFamily="34" charset="0"/>
                  <a:cs typeface="Segoe UI" pitchFamily="34" charset="0"/>
                </a:rPr>
                <a:t>your culture</a:t>
              </a:r>
              <a:endParaRPr lang="en-US" sz="2856" dirty="0">
                <a:solidFill>
                  <a:prstClr val="white"/>
                </a:solidFill>
                <a:ea typeface="Segoe UI" pitchFamily="34" charset="0"/>
                <a:cs typeface="Segoe UI" pitchFamily="34" charset="0"/>
              </a:endParaRPr>
            </a:p>
          </p:txBody>
        </p:sp>
        <p:grpSp>
          <p:nvGrpSpPr>
            <p:cNvPr id="27" name="Group 26"/>
            <p:cNvGrpSpPr/>
            <p:nvPr/>
          </p:nvGrpSpPr>
          <p:grpSpPr>
            <a:xfrm>
              <a:off x="1981200" y="4311206"/>
              <a:ext cx="533400" cy="539972"/>
              <a:chOff x="990600" y="1908810"/>
              <a:chExt cx="533400" cy="539972"/>
            </a:xfrm>
          </p:grpSpPr>
          <p:cxnSp>
            <p:nvCxnSpPr>
              <p:cNvPr id="28" name="Straight Connector 27"/>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29" name="Oval 28"/>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grpSp>
        <p:nvGrpSpPr>
          <p:cNvPr id="30" name="Group 29"/>
          <p:cNvGrpSpPr/>
          <p:nvPr/>
        </p:nvGrpSpPr>
        <p:grpSpPr>
          <a:xfrm>
            <a:off x="5238831" y="1569023"/>
            <a:ext cx="2540998" cy="3136049"/>
            <a:chOff x="2267022" y="1173842"/>
            <a:chExt cx="1638156" cy="1827225"/>
          </a:xfrm>
        </p:grpSpPr>
        <p:grpSp>
          <p:nvGrpSpPr>
            <p:cNvPr id="31" name="Group 30"/>
            <p:cNvGrpSpPr/>
            <p:nvPr/>
          </p:nvGrpSpPr>
          <p:grpSpPr>
            <a:xfrm>
              <a:off x="2819400" y="2461095"/>
              <a:ext cx="533400" cy="539972"/>
              <a:chOff x="1028604" y="1908810"/>
              <a:chExt cx="533400" cy="539972"/>
            </a:xfrm>
          </p:grpSpPr>
          <p:cxnSp>
            <p:nvCxnSpPr>
              <p:cNvPr id="35" name="Straight Connector 34"/>
              <p:cNvCxnSpPr/>
              <p:nvPr/>
            </p:nvCxnSpPr>
            <p:spPr>
              <a:xfrm>
                <a:off x="1295304"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36" name="Oval 35"/>
              <p:cNvSpPr/>
              <p:nvPr/>
            </p:nvSpPr>
            <p:spPr>
              <a:xfrm>
                <a:off x="1028604"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nvGrpSpPr>
            <p:cNvPr id="32" name="Group 31"/>
            <p:cNvGrpSpPr/>
            <p:nvPr/>
          </p:nvGrpSpPr>
          <p:grpSpPr>
            <a:xfrm>
              <a:off x="2267022" y="1173842"/>
              <a:ext cx="1638156" cy="1308059"/>
              <a:chOff x="2267022" y="1173842"/>
              <a:chExt cx="1638156" cy="1308059"/>
            </a:xfrm>
          </p:grpSpPr>
          <p:sp>
            <p:nvSpPr>
              <p:cNvPr id="33" name="Isosceles Triangle 32"/>
              <p:cNvSpPr/>
              <p:nvPr/>
            </p:nvSpPr>
            <p:spPr>
              <a:xfrm rot="10800000">
                <a:off x="2267022" y="1453724"/>
                <a:ext cx="1638156" cy="1028177"/>
              </a:xfrm>
              <a:prstGeom prst="triangle">
                <a:avLst/>
              </a:prstGeom>
              <a:solidFill>
                <a:srgbClr val="0E2B59"/>
              </a:solidFill>
              <a:ln w="6350">
                <a:noFill/>
              </a:ln>
            </p:spPr>
            <p:style>
              <a:lnRef idx="2">
                <a:schemeClr val="dk1"/>
              </a:lnRef>
              <a:fillRef idx="1">
                <a:schemeClr val="lt1"/>
              </a:fillRef>
              <a:effectRef idx="0">
                <a:schemeClr val="dk1"/>
              </a:effectRef>
              <a:fontRef idx="minor">
                <a:schemeClr val="dk1"/>
              </a:fontRef>
            </p:style>
            <p:txBody>
              <a:bodyPr rtlCol="0" anchor="ctr"/>
              <a:lstStyle/>
              <a:p>
                <a:pPr algn="ctr" defTabSz="932597"/>
                <a:r>
                  <a:rPr lang="en-US" sz="1836" dirty="0">
                    <a:solidFill>
                      <a:prstClr val="black"/>
                    </a:solidFill>
                  </a:rPr>
                  <a:t> </a:t>
                </a:r>
              </a:p>
            </p:txBody>
          </p:sp>
          <p:sp>
            <p:nvSpPr>
              <p:cNvPr id="34" name="Octagon 33"/>
              <p:cNvSpPr/>
              <p:nvPr/>
            </p:nvSpPr>
            <p:spPr>
              <a:xfrm>
                <a:off x="2367887" y="1173842"/>
                <a:ext cx="1447704" cy="1165694"/>
              </a:xfrm>
              <a:prstGeom prst="octagon">
                <a:avLst/>
              </a:prstGeom>
              <a:no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Recruit friends</a:t>
                </a:r>
                <a:endParaRPr lang="en-US" sz="2856" dirty="0">
                  <a:solidFill>
                    <a:prstClr val="white"/>
                  </a:solidFill>
                  <a:ea typeface="Segoe UI" pitchFamily="34" charset="0"/>
                  <a:cs typeface="Segoe UI" pitchFamily="34" charset="0"/>
                </a:endParaRPr>
              </a:p>
            </p:txBody>
          </p:sp>
        </p:grpSp>
      </p:grpSp>
      <p:grpSp>
        <p:nvGrpSpPr>
          <p:cNvPr id="37" name="Group 36"/>
          <p:cNvGrpSpPr/>
          <p:nvPr/>
        </p:nvGrpSpPr>
        <p:grpSpPr>
          <a:xfrm>
            <a:off x="7874601" y="461436"/>
            <a:ext cx="2095183" cy="3209764"/>
            <a:chOff x="4763275" y="3122941"/>
            <a:chExt cx="1354282" cy="1836631"/>
          </a:xfrm>
        </p:grpSpPr>
        <p:sp>
          <p:nvSpPr>
            <p:cNvPr id="38" name="Rectangle 37"/>
            <p:cNvSpPr/>
            <p:nvPr/>
          </p:nvSpPr>
          <p:spPr>
            <a:xfrm>
              <a:off x="4763275" y="3122941"/>
              <a:ext cx="1354282" cy="1296659"/>
            </a:xfrm>
            <a:prstGeom prst="rect">
              <a:avLst/>
            </a:prstGeom>
            <a:solidFill>
              <a:srgbClr val="0072C6"/>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Understand the comfort zone</a:t>
              </a:r>
              <a:endParaRPr lang="en-US" sz="2856" dirty="0">
                <a:solidFill>
                  <a:prstClr val="white"/>
                </a:solidFill>
                <a:ea typeface="Segoe UI" pitchFamily="34" charset="0"/>
                <a:cs typeface="Segoe UI" pitchFamily="34" charset="0"/>
              </a:endParaRPr>
            </a:p>
          </p:txBody>
        </p:sp>
        <p:grpSp>
          <p:nvGrpSpPr>
            <p:cNvPr id="39" name="Group 38"/>
            <p:cNvGrpSpPr/>
            <p:nvPr/>
          </p:nvGrpSpPr>
          <p:grpSpPr>
            <a:xfrm>
              <a:off x="5181600" y="4419600"/>
              <a:ext cx="533400" cy="539972"/>
              <a:chOff x="990600" y="1908810"/>
              <a:chExt cx="533400" cy="539972"/>
            </a:xfrm>
          </p:grpSpPr>
          <p:cxnSp>
            <p:nvCxnSpPr>
              <p:cNvPr id="40" name="Straight Connector 39"/>
              <p:cNvCxnSpPr/>
              <p:nvPr/>
            </p:nvCxnSpPr>
            <p:spPr>
              <a:xfrm>
                <a:off x="1257300" y="1908810"/>
                <a:ext cx="0" cy="519208"/>
              </a:xfrm>
              <a:prstGeom prst="line">
                <a:avLst/>
              </a:prstGeom>
              <a:ln w="38100"/>
            </p:spPr>
            <p:style>
              <a:lnRef idx="1">
                <a:schemeClr val="dk1"/>
              </a:lnRef>
              <a:fillRef idx="0">
                <a:schemeClr val="dk1"/>
              </a:fillRef>
              <a:effectRef idx="0">
                <a:schemeClr val="dk1"/>
              </a:effectRef>
              <a:fontRef idx="minor">
                <a:schemeClr val="tx1"/>
              </a:fontRef>
            </p:style>
          </p:cxnSp>
          <p:sp>
            <p:nvSpPr>
              <p:cNvPr id="41" name="Oval 40"/>
              <p:cNvSpPr/>
              <p:nvPr/>
            </p:nvSpPr>
            <p:spPr>
              <a:xfrm>
                <a:off x="990600" y="2362200"/>
                <a:ext cx="533400" cy="86582"/>
              </a:xfrm>
              <a:prstGeom prst="ellipse">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grpSp>
        <p:nvGrpSpPr>
          <p:cNvPr id="42" name="Group 41"/>
          <p:cNvGrpSpPr/>
          <p:nvPr/>
        </p:nvGrpSpPr>
        <p:grpSpPr>
          <a:xfrm>
            <a:off x="9297817" y="3380657"/>
            <a:ext cx="3030985" cy="3490240"/>
            <a:chOff x="1592484" y="3505200"/>
            <a:chExt cx="1630775" cy="1345978"/>
          </a:xfrm>
          <a:solidFill>
            <a:schemeClr val="accent6">
              <a:lumMod val="75000"/>
            </a:schemeClr>
          </a:solidFill>
        </p:grpSpPr>
        <p:sp>
          <p:nvSpPr>
            <p:cNvPr id="43" name="Right Arrow 42"/>
            <p:cNvSpPr/>
            <p:nvPr/>
          </p:nvSpPr>
          <p:spPr>
            <a:xfrm>
              <a:off x="1592484" y="3505200"/>
              <a:ext cx="1630775" cy="1066800"/>
            </a:xfrm>
            <a:prstGeom prst="rightArrow">
              <a:avLst/>
            </a:prstGeom>
            <a:solidFill>
              <a:srgbClr val="009E49"/>
            </a:solidFill>
            <a:ln w="6350">
              <a:noFill/>
            </a:ln>
          </p:spPr>
          <p:style>
            <a:lnRef idx="2">
              <a:schemeClr val="dk1"/>
            </a:lnRef>
            <a:fillRef idx="1">
              <a:schemeClr val="lt1"/>
            </a:fillRef>
            <a:effectRef idx="0">
              <a:schemeClr val="dk1"/>
            </a:effectRef>
            <a:fontRef idx="minor">
              <a:schemeClr val="dk1"/>
            </a:fontRef>
          </p:style>
          <p:txBody>
            <a:bodyPr tIns="93260" bIns="93260" rtlCol="0" anchor="ctr" anchorCtr="0"/>
            <a:lstStyle/>
            <a:p>
              <a:pPr algn="ctr" defTabSz="932597"/>
              <a:r>
                <a:rPr lang="en-US" sz="2856" dirty="0" smtClean="0">
                  <a:solidFill>
                    <a:prstClr val="white"/>
                  </a:solidFill>
                  <a:ea typeface="Segoe UI" pitchFamily="34" charset="0"/>
                  <a:cs typeface="Segoe UI" pitchFamily="34" charset="0"/>
                </a:rPr>
                <a:t>Show me!</a:t>
              </a:r>
              <a:endParaRPr lang="en-US" sz="2856" dirty="0">
                <a:solidFill>
                  <a:prstClr val="white"/>
                </a:solidFill>
                <a:ea typeface="Segoe UI" pitchFamily="34" charset="0"/>
                <a:cs typeface="Segoe UI" pitchFamily="34" charset="0"/>
              </a:endParaRPr>
            </a:p>
          </p:txBody>
        </p:sp>
        <p:grpSp>
          <p:nvGrpSpPr>
            <p:cNvPr id="44" name="Group 43"/>
            <p:cNvGrpSpPr/>
            <p:nvPr/>
          </p:nvGrpSpPr>
          <p:grpSpPr>
            <a:xfrm>
              <a:off x="1981200" y="4311206"/>
              <a:ext cx="533400" cy="539972"/>
              <a:chOff x="990600" y="1908810"/>
              <a:chExt cx="533400" cy="539972"/>
            </a:xfrm>
            <a:grpFill/>
          </p:grpSpPr>
          <p:cxnSp>
            <p:nvCxnSpPr>
              <p:cNvPr id="45" name="Straight Connector 44"/>
              <p:cNvCxnSpPr/>
              <p:nvPr/>
            </p:nvCxnSpPr>
            <p:spPr>
              <a:xfrm>
                <a:off x="1257300" y="1908810"/>
                <a:ext cx="0" cy="519208"/>
              </a:xfrm>
              <a:prstGeom prst="line">
                <a:avLst/>
              </a:prstGeom>
              <a:grpFill/>
              <a:ln w="38100"/>
            </p:spPr>
            <p:style>
              <a:lnRef idx="1">
                <a:schemeClr val="dk1"/>
              </a:lnRef>
              <a:fillRef idx="0">
                <a:schemeClr val="dk1"/>
              </a:fillRef>
              <a:effectRef idx="0">
                <a:schemeClr val="dk1"/>
              </a:effectRef>
              <a:fontRef idx="minor">
                <a:schemeClr val="tx1"/>
              </a:fontRef>
            </p:style>
          </p:cxnSp>
          <p:sp>
            <p:nvSpPr>
              <p:cNvPr id="46" name="Oval 45"/>
              <p:cNvSpPr/>
              <p:nvPr/>
            </p:nvSpPr>
            <p:spPr>
              <a:xfrm>
                <a:off x="990600" y="2362200"/>
                <a:ext cx="533400" cy="8658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prstClr val="white"/>
                  </a:solidFill>
                  <a:latin typeface="Helvetica" pitchFamily="34" charset="0"/>
                </a:endParaRPr>
              </a:p>
            </p:txBody>
          </p:sp>
        </p:grpSp>
      </p:grpSp>
    </p:spTree>
    <p:extLst>
      <p:ext uri="{BB962C8B-B14F-4D97-AF65-F5344CB8AC3E}">
        <p14:creationId xmlns:p14="http://schemas.microsoft.com/office/powerpoint/2010/main" val="38398715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83" y="-7440"/>
            <a:ext cx="12434711" cy="6987107"/>
          </a:xfrm>
          <a:prstGeom prst="rect">
            <a:avLst/>
          </a:prstGeom>
        </p:spPr>
      </p:pic>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11</a:t>
            </a:fld>
            <a:endParaRPr lang="en-US" dirty="0"/>
          </a:p>
        </p:txBody>
      </p:sp>
      <p:sp>
        <p:nvSpPr>
          <p:cNvPr id="7" name="Rectangle 6"/>
          <p:cNvSpPr/>
          <p:nvPr/>
        </p:nvSpPr>
        <p:spPr>
          <a:xfrm>
            <a:off x="389466" y="1709772"/>
            <a:ext cx="6217356" cy="4863473"/>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373041" rtlCol="0" anchor="t" anchorCtr="0"/>
          <a:lstStyle/>
          <a:p>
            <a:pPr marL="0" lvl="1"/>
            <a:r>
              <a:rPr lang="en-US" sz="4080" dirty="0"/>
              <a:t>Which existing business processes would benefit from social capabilities?</a:t>
            </a:r>
          </a:p>
          <a:p>
            <a:endParaRPr lang="en-US" sz="4080" dirty="0"/>
          </a:p>
        </p:txBody>
      </p:sp>
      <p:sp>
        <p:nvSpPr>
          <p:cNvPr id="8" name="Rectangle 7"/>
          <p:cNvSpPr/>
          <p:nvPr/>
        </p:nvSpPr>
        <p:spPr>
          <a:xfrm>
            <a:off x="6762256" y="1709772"/>
            <a:ext cx="4274432" cy="4863473"/>
          </a:xfrm>
          <a:prstGeom prst="rect">
            <a:avLst/>
          </a:prstGeom>
          <a:solidFill>
            <a:schemeClr val="accent5">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186521" tIns="373041" rtlCol="0" anchor="t" anchorCtr="0"/>
          <a:lstStyle/>
          <a:p>
            <a:pPr marL="0" lvl="1"/>
            <a:r>
              <a:rPr lang="en-US" sz="4080" dirty="0"/>
              <a:t>How will you measure success?</a:t>
            </a:r>
          </a:p>
        </p:txBody>
      </p:sp>
      <p:sp>
        <p:nvSpPr>
          <p:cNvPr id="9" name="Rectangle 8"/>
          <p:cNvSpPr/>
          <p:nvPr/>
        </p:nvSpPr>
        <p:spPr bwMode="auto">
          <a:xfrm>
            <a:off x="156315" y="155434"/>
            <a:ext cx="8981639" cy="836956"/>
          </a:xfrm>
          <a:prstGeom prst="rect">
            <a:avLst/>
          </a:prstGeom>
          <a:solidFill>
            <a:schemeClr val="accent5">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ts val="1199"/>
              </a:spcAft>
            </a:pPr>
            <a:r>
              <a:rPr lang="en-US" sz="3672" dirty="0">
                <a:gradFill>
                  <a:gsLst>
                    <a:gs pos="0">
                      <a:srgbClr val="FFFFFF"/>
                    </a:gs>
                    <a:gs pos="100000">
                      <a:srgbClr val="FFFFFF"/>
                    </a:gs>
                  </a:gsLst>
                  <a:lin ang="5400000" scaled="0"/>
                </a:gradFill>
                <a:ea typeface="Segoe UI" pitchFamily="34" charset="0"/>
                <a:cs typeface="Segoe UI Light" panose="020B0502040204020203" pitchFamily="34" charset="0"/>
              </a:rPr>
              <a:t>#1 Clearly identify the business problem</a:t>
            </a:r>
          </a:p>
        </p:txBody>
      </p:sp>
    </p:spTree>
    <p:extLst>
      <p:ext uri="{BB962C8B-B14F-4D97-AF65-F5344CB8AC3E}">
        <p14:creationId xmlns:p14="http://schemas.microsoft.com/office/powerpoint/2010/main" val="1005425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2" y="-1"/>
            <a:ext cx="12434711" cy="6994525"/>
          </a:xfrm>
          <a:prstGeom prst="rect">
            <a:avLst/>
          </a:prstGeom>
        </p:spPr>
      </p:pic>
      <p:sp>
        <p:nvSpPr>
          <p:cNvPr id="4" name="Rectangle 3"/>
          <p:cNvSpPr/>
          <p:nvPr/>
        </p:nvSpPr>
        <p:spPr>
          <a:xfrm>
            <a:off x="457580" y="544017"/>
            <a:ext cx="4818451" cy="5906488"/>
          </a:xfrm>
          <a:prstGeom prst="rect">
            <a:avLst/>
          </a:prstGeom>
          <a:solidFill>
            <a:srgbClr val="FF36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93260" rtlCol="0" anchor="t" anchorCtr="0"/>
          <a:lstStyle/>
          <a:p>
            <a:r>
              <a:rPr lang="en-US" sz="4080" dirty="0"/>
              <a:t>We collaborate in the</a:t>
            </a:r>
            <a:r>
              <a:rPr lang="en-US" sz="4080" b="1" dirty="0"/>
              <a:t> context </a:t>
            </a:r>
            <a:r>
              <a:rPr lang="en-US" sz="4080" dirty="0"/>
              <a:t>of a business activity, process, or task.</a:t>
            </a:r>
          </a:p>
          <a:p>
            <a:endParaRPr lang="en-US" sz="4080" dirty="0"/>
          </a:p>
          <a:p>
            <a:r>
              <a:rPr lang="en-US" sz="4080" dirty="0"/>
              <a:t>We engage to solve problems – to get something done!</a:t>
            </a:r>
          </a:p>
        </p:txBody>
      </p:sp>
    </p:spTree>
    <p:extLst>
      <p:ext uri="{BB962C8B-B14F-4D97-AF65-F5344CB8AC3E}">
        <p14:creationId xmlns:p14="http://schemas.microsoft.com/office/powerpoint/2010/main" val="2504357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Which use cases? Focus on the critical moments of engagement and work backwards</a:t>
            </a:r>
          </a:p>
        </p:txBody>
      </p:sp>
      <p:grpSp>
        <p:nvGrpSpPr>
          <p:cNvPr id="11" name="Group 10"/>
          <p:cNvGrpSpPr/>
          <p:nvPr/>
        </p:nvGrpSpPr>
        <p:grpSpPr>
          <a:xfrm>
            <a:off x="183263" y="1851360"/>
            <a:ext cx="2926048" cy="4754828"/>
            <a:chOff x="90981" y="1851360"/>
            <a:chExt cx="2926048" cy="4754828"/>
          </a:xfrm>
        </p:grpSpPr>
        <p:sp>
          <p:nvSpPr>
            <p:cNvPr id="3" name="Rectangle 2"/>
            <p:cNvSpPr/>
            <p:nvPr/>
          </p:nvSpPr>
          <p:spPr bwMode="auto">
            <a:xfrm>
              <a:off x="90981" y="1851360"/>
              <a:ext cx="2926048" cy="1097268"/>
            </a:xfrm>
            <a:prstGeom prst="rect">
              <a:avLst/>
            </a:prstGeom>
            <a:ln>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gradFill>
                    <a:gsLst>
                      <a:gs pos="0">
                        <a:srgbClr val="FFFFFF"/>
                      </a:gs>
                      <a:gs pos="100000">
                        <a:srgbClr val="FFFFFF"/>
                      </a:gs>
                    </a:gsLst>
                    <a:lin ang="5400000" scaled="0"/>
                  </a:gradFill>
                </a:rPr>
                <a:t>Services</a:t>
              </a:r>
              <a:endParaRPr lang="en-US" sz="3600" dirty="0">
                <a:gradFill>
                  <a:gsLst>
                    <a:gs pos="0">
                      <a:srgbClr val="FFFFFF"/>
                    </a:gs>
                    <a:gs pos="100000">
                      <a:srgbClr val="FFFFFF"/>
                    </a:gs>
                  </a:gsLst>
                  <a:lin ang="5400000" scaled="0"/>
                </a:gradFill>
              </a:endParaRPr>
            </a:p>
          </p:txBody>
        </p:sp>
        <p:sp>
          <p:nvSpPr>
            <p:cNvPr id="4" name="Rectangle 3"/>
            <p:cNvSpPr/>
            <p:nvPr/>
          </p:nvSpPr>
          <p:spPr bwMode="auto">
            <a:xfrm>
              <a:off x="90981" y="2948628"/>
              <a:ext cx="2926048" cy="36575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Sales process engaging with a new client</a:t>
              </a:r>
            </a:p>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Analyst creating a deliverable</a:t>
              </a:r>
            </a:p>
          </p:txBody>
        </p:sp>
      </p:grpSp>
      <p:grpSp>
        <p:nvGrpSpPr>
          <p:cNvPr id="12" name="Group 11"/>
          <p:cNvGrpSpPr/>
          <p:nvPr/>
        </p:nvGrpSpPr>
        <p:grpSpPr>
          <a:xfrm>
            <a:off x="3200750" y="1851360"/>
            <a:ext cx="2926048" cy="4754828"/>
            <a:chOff x="3200750" y="1851360"/>
            <a:chExt cx="2926048" cy="4754828"/>
          </a:xfrm>
        </p:grpSpPr>
        <p:sp>
          <p:nvSpPr>
            <p:cNvPr id="5" name="Rectangle 4"/>
            <p:cNvSpPr/>
            <p:nvPr/>
          </p:nvSpPr>
          <p:spPr bwMode="auto">
            <a:xfrm>
              <a:off x="3200750" y="1851360"/>
              <a:ext cx="2926048" cy="1097268"/>
            </a:xfrm>
            <a:prstGeom prst="rect">
              <a:avLst/>
            </a:prstGeom>
            <a:ln>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gradFill>
                    <a:gsLst>
                      <a:gs pos="0">
                        <a:srgbClr val="FFFFFF"/>
                      </a:gs>
                      <a:gs pos="100000">
                        <a:srgbClr val="FFFFFF"/>
                      </a:gs>
                    </a:gsLst>
                    <a:lin ang="5400000" scaled="0"/>
                  </a:gradFill>
                </a:rPr>
                <a:t>Product Development</a:t>
              </a:r>
              <a:endParaRPr lang="en-US" sz="3600" dirty="0">
                <a:gradFill>
                  <a:gsLst>
                    <a:gs pos="0">
                      <a:srgbClr val="FFFFFF"/>
                    </a:gs>
                    <a:gs pos="100000">
                      <a:srgbClr val="FFFFFF"/>
                    </a:gs>
                  </a:gsLst>
                  <a:lin ang="5400000" scaled="0"/>
                </a:gradFill>
              </a:endParaRPr>
            </a:p>
          </p:txBody>
        </p:sp>
        <p:sp>
          <p:nvSpPr>
            <p:cNvPr id="6" name="Rectangle 5"/>
            <p:cNvSpPr/>
            <p:nvPr/>
          </p:nvSpPr>
          <p:spPr bwMode="auto">
            <a:xfrm>
              <a:off x="3200750" y="2948628"/>
              <a:ext cx="2926048" cy="36575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Engineer struggling with a problem</a:t>
              </a:r>
            </a:p>
          </p:txBody>
        </p:sp>
      </p:grpSp>
      <p:grpSp>
        <p:nvGrpSpPr>
          <p:cNvPr id="13" name="Group 12"/>
          <p:cNvGrpSpPr/>
          <p:nvPr/>
        </p:nvGrpSpPr>
        <p:grpSpPr>
          <a:xfrm>
            <a:off x="6218237" y="1847944"/>
            <a:ext cx="2926048" cy="4754828"/>
            <a:chOff x="6309676" y="1847944"/>
            <a:chExt cx="2926048" cy="4754828"/>
          </a:xfrm>
        </p:grpSpPr>
        <p:sp>
          <p:nvSpPr>
            <p:cNvPr id="7" name="Rectangle 6"/>
            <p:cNvSpPr/>
            <p:nvPr/>
          </p:nvSpPr>
          <p:spPr bwMode="auto">
            <a:xfrm>
              <a:off x="6309676" y="1847944"/>
              <a:ext cx="2926048" cy="1097268"/>
            </a:xfrm>
            <a:prstGeom prst="rect">
              <a:avLst/>
            </a:prstGeom>
            <a:ln>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gradFill>
                    <a:gsLst>
                      <a:gs pos="0">
                        <a:srgbClr val="FFFFFF"/>
                      </a:gs>
                      <a:gs pos="100000">
                        <a:srgbClr val="FFFFFF"/>
                      </a:gs>
                    </a:gsLst>
                    <a:lin ang="5400000" scaled="0"/>
                  </a:gradFill>
                </a:rPr>
                <a:t>Resource Planning</a:t>
              </a:r>
              <a:endParaRPr lang="en-US" sz="3600" dirty="0">
                <a:gradFill>
                  <a:gsLst>
                    <a:gs pos="0">
                      <a:srgbClr val="FFFFFF"/>
                    </a:gs>
                    <a:gs pos="100000">
                      <a:srgbClr val="FFFFFF"/>
                    </a:gs>
                  </a:gsLst>
                  <a:lin ang="5400000" scaled="0"/>
                </a:gradFill>
              </a:endParaRPr>
            </a:p>
          </p:txBody>
        </p:sp>
        <p:sp>
          <p:nvSpPr>
            <p:cNvPr id="8" name="Rectangle 7"/>
            <p:cNvSpPr/>
            <p:nvPr/>
          </p:nvSpPr>
          <p:spPr bwMode="auto">
            <a:xfrm>
              <a:off x="6309676" y="2945212"/>
              <a:ext cx="2926048" cy="36575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Project Manager looking for the most qualified resources for a project</a:t>
              </a:r>
            </a:p>
          </p:txBody>
        </p:sp>
      </p:grpSp>
      <p:grpSp>
        <p:nvGrpSpPr>
          <p:cNvPr id="14" name="Group 13"/>
          <p:cNvGrpSpPr/>
          <p:nvPr/>
        </p:nvGrpSpPr>
        <p:grpSpPr>
          <a:xfrm>
            <a:off x="9235724" y="1851360"/>
            <a:ext cx="2926048" cy="4754828"/>
            <a:chOff x="9418602" y="1851360"/>
            <a:chExt cx="2926048" cy="4754828"/>
          </a:xfrm>
        </p:grpSpPr>
        <p:sp>
          <p:nvSpPr>
            <p:cNvPr id="9" name="Rectangle 8"/>
            <p:cNvSpPr/>
            <p:nvPr/>
          </p:nvSpPr>
          <p:spPr bwMode="auto">
            <a:xfrm>
              <a:off x="9418602" y="1851360"/>
              <a:ext cx="2926048" cy="1097268"/>
            </a:xfrm>
            <a:prstGeom prst="rect">
              <a:avLst/>
            </a:prstGeom>
            <a:ln>
              <a:solidFill>
                <a:schemeClr val="accent2"/>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3600" dirty="0" smtClean="0">
                  <a:gradFill>
                    <a:gsLst>
                      <a:gs pos="0">
                        <a:srgbClr val="FFFFFF"/>
                      </a:gs>
                      <a:gs pos="100000">
                        <a:srgbClr val="FFFFFF"/>
                      </a:gs>
                    </a:gsLst>
                    <a:lin ang="5400000" scaled="0"/>
                  </a:gradFill>
                </a:rPr>
                <a:t>Customer Support</a:t>
              </a:r>
              <a:endParaRPr lang="en-US" sz="3600" dirty="0">
                <a:gradFill>
                  <a:gsLst>
                    <a:gs pos="0">
                      <a:srgbClr val="FFFFFF"/>
                    </a:gs>
                    <a:gs pos="100000">
                      <a:srgbClr val="FFFFFF"/>
                    </a:gs>
                  </a:gsLst>
                  <a:lin ang="5400000" scaled="0"/>
                </a:gradFill>
              </a:endParaRPr>
            </a:p>
          </p:txBody>
        </p:sp>
        <p:sp>
          <p:nvSpPr>
            <p:cNvPr id="10" name="Rectangle 9"/>
            <p:cNvSpPr/>
            <p:nvPr/>
          </p:nvSpPr>
          <p:spPr bwMode="auto">
            <a:xfrm>
              <a:off x="9418602" y="2948628"/>
              <a:ext cx="2926048" cy="365756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2880" tIns="182880" rIns="182880" bIns="182880" numCol="1" rtlCol="0" anchor="t" anchorCtr="0" compatLnSpc="1">
              <a:prstTxWarp prst="textNoShape">
                <a:avLst/>
              </a:prstTxWarp>
            </a:bodyPr>
            <a:lstStyle/>
            <a:p>
              <a:pPr marL="225425" indent="-225425" defTabSz="932472" fontAlgn="base">
                <a:spcBef>
                  <a:spcPct val="0"/>
                </a:spcBef>
                <a:spcAft>
                  <a:spcPct val="0"/>
                </a:spcAft>
                <a:buFont typeface="Arial" panose="020B0604020202020204" pitchFamily="34" charset="0"/>
                <a:buChar char="•"/>
              </a:pPr>
              <a:r>
                <a:rPr lang="en-US" sz="2800" dirty="0">
                  <a:solidFill>
                    <a:schemeClr val="tx1"/>
                  </a:solidFill>
                </a:rPr>
                <a:t>Services agent working trying to solve a customer problem</a:t>
              </a:r>
            </a:p>
          </p:txBody>
        </p:sp>
      </p:grpSp>
    </p:spTree>
    <p:extLst>
      <p:ext uri="{BB962C8B-B14F-4D97-AF65-F5344CB8AC3E}">
        <p14:creationId xmlns:p14="http://schemas.microsoft.com/office/powerpoint/2010/main" val="871334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14</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68574" y="-1"/>
            <a:ext cx="8082562" cy="7017924"/>
          </a:xfrm>
          <a:prstGeom prst="rect">
            <a:avLst/>
          </a:prstGeom>
        </p:spPr>
      </p:pic>
      <p:sp>
        <p:nvSpPr>
          <p:cNvPr id="4" name="Rectangle 3"/>
          <p:cNvSpPr/>
          <p:nvPr/>
        </p:nvSpPr>
        <p:spPr>
          <a:xfrm>
            <a:off x="882" y="-1"/>
            <a:ext cx="4367692" cy="7017924"/>
          </a:xfrm>
          <a:prstGeom prst="rect">
            <a:avLst/>
          </a:prstGeom>
          <a:solidFill>
            <a:srgbClr val="080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Which use cases? Measurable results!</a:t>
            </a:r>
            <a:endParaRPr lang="en-US" sz="6000" dirty="0"/>
          </a:p>
        </p:txBody>
      </p:sp>
    </p:spTree>
    <p:extLst>
      <p:ext uri="{BB962C8B-B14F-4D97-AF65-F5344CB8AC3E}">
        <p14:creationId xmlns:p14="http://schemas.microsoft.com/office/powerpoint/2010/main" val="35740057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15</a:t>
            </a:fld>
            <a:endParaRPr kumimoji="0"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3307" y="-1"/>
            <a:ext cx="7322286" cy="6994526"/>
          </a:xfrm>
          <a:prstGeom prst="rect">
            <a:avLst/>
          </a:prstGeom>
        </p:spPr>
      </p:pic>
      <p:sp>
        <p:nvSpPr>
          <p:cNvPr id="6" name="Rectangle 5"/>
          <p:cNvSpPr/>
          <p:nvPr/>
        </p:nvSpPr>
        <p:spPr>
          <a:xfrm>
            <a:off x="882" y="-1"/>
            <a:ext cx="5112426"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smtClean="0"/>
              <a:t>#2 Understand your culture</a:t>
            </a:r>
            <a:endParaRPr lang="en-US" sz="4488" dirty="0"/>
          </a:p>
        </p:txBody>
      </p:sp>
      <p:grpSp>
        <p:nvGrpSpPr>
          <p:cNvPr id="8" name="Group 7"/>
          <p:cNvGrpSpPr/>
          <p:nvPr/>
        </p:nvGrpSpPr>
        <p:grpSpPr>
          <a:xfrm>
            <a:off x="217205" y="1004413"/>
            <a:ext cx="11471630" cy="5832842"/>
            <a:chOff x="-4969499" y="984808"/>
            <a:chExt cx="11247717" cy="5718991"/>
          </a:xfrm>
        </p:grpSpPr>
        <p:sp>
          <p:nvSpPr>
            <p:cNvPr id="7" name="Rectangle 6"/>
            <p:cNvSpPr/>
            <p:nvPr/>
          </p:nvSpPr>
          <p:spPr>
            <a:xfrm>
              <a:off x="563218" y="984808"/>
              <a:ext cx="5715000" cy="4572000"/>
            </a:xfrm>
            <a:prstGeom prst="rect">
              <a:avLst/>
            </a:prstGeom>
            <a:solidFill>
              <a:srgbClr val="FE62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a:t>
              </a:r>
              <a:r>
                <a:rPr lang="en-US" sz="4080" i="1" dirty="0"/>
                <a:t>The greatest benefits will be realized by organizations that have or can develop open, non-hierarchical, knowledge sharing cultures.”</a:t>
              </a:r>
            </a:p>
          </p:txBody>
        </p:sp>
        <p:sp>
          <p:nvSpPr>
            <p:cNvPr id="4" name="Rectangle 3"/>
            <p:cNvSpPr/>
            <p:nvPr/>
          </p:nvSpPr>
          <p:spPr>
            <a:xfrm>
              <a:off x="-4969499" y="5782271"/>
              <a:ext cx="4588436" cy="921528"/>
            </a:xfrm>
            <a:prstGeom prst="rect">
              <a:avLst/>
            </a:prstGeom>
          </p:spPr>
          <p:txBody>
            <a:bodyPr wrap="square">
              <a:spAutoFit/>
            </a:bodyPr>
            <a:lstStyle/>
            <a:p>
              <a:r>
                <a:rPr lang="en-US" sz="1836" dirty="0">
                  <a:solidFill>
                    <a:schemeClr val="bg1"/>
                  </a:solidFill>
                </a:rPr>
                <a:t>McKinsey Global Initiative: “The social economy: Unlocking value and productivity through social technologies,” July 2012.</a:t>
              </a:r>
            </a:p>
          </p:txBody>
        </p:sp>
      </p:grpSp>
    </p:spTree>
    <p:extLst>
      <p:ext uri="{BB962C8B-B14F-4D97-AF65-F5344CB8AC3E}">
        <p14:creationId xmlns:p14="http://schemas.microsoft.com/office/powerpoint/2010/main" val="99793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Case Study: Aligning and creating the right culture </a:t>
            </a:r>
            <a:endParaRPr lang="en-US" sz="4400" dirty="0"/>
          </a:p>
        </p:txBody>
      </p:sp>
      <p:sp>
        <p:nvSpPr>
          <p:cNvPr id="6" name="Text Placeholder 5"/>
          <p:cNvSpPr>
            <a:spLocks noGrp="1"/>
          </p:cNvSpPr>
          <p:nvPr>
            <p:ph type="body" sz="quarter" idx="10"/>
          </p:nvPr>
        </p:nvSpPr>
        <p:spPr>
          <a:xfrm>
            <a:off x="274639" y="1212849"/>
            <a:ext cx="5486399" cy="5786199"/>
          </a:xfrm>
        </p:spPr>
        <p:txBody>
          <a:bodyPr/>
          <a:lstStyle/>
          <a:p>
            <a:r>
              <a:rPr lang="en-US" dirty="0" smtClean="0"/>
              <a:t>Organizational Goals</a:t>
            </a:r>
          </a:p>
          <a:p>
            <a:r>
              <a:rPr lang="en-US" b="1" dirty="0">
                <a:solidFill>
                  <a:srgbClr val="000000"/>
                </a:solidFill>
              </a:rPr>
              <a:t>Minimize cost and risk of reinventing the wheel</a:t>
            </a:r>
            <a:r>
              <a:rPr lang="en-US" dirty="0">
                <a:solidFill>
                  <a:srgbClr val="000000"/>
                </a:solidFill>
              </a:rPr>
              <a:t> in a global organization</a:t>
            </a:r>
          </a:p>
          <a:p>
            <a:r>
              <a:rPr lang="en-US" b="1" dirty="0">
                <a:solidFill>
                  <a:srgbClr val="000000"/>
                </a:solidFill>
              </a:rPr>
              <a:t>Build inventory of best practices </a:t>
            </a:r>
            <a:r>
              <a:rPr lang="en-US" dirty="0">
                <a:solidFill>
                  <a:srgbClr val="000000"/>
                </a:solidFill>
              </a:rPr>
              <a:t>and expertise on core topics</a:t>
            </a:r>
          </a:p>
          <a:p>
            <a:r>
              <a:rPr lang="en-US" b="1" dirty="0">
                <a:solidFill>
                  <a:srgbClr val="000000"/>
                </a:solidFill>
              </a:rPr>
              <a:t>Leverage expertise </a:t>
            </a:r>
            <a:r>
              <a:rPr lang="en-US" dirty="0">
                <a:solidFill>
                  <a:srgbClr val="000000"/>
                </a:solidFill>
              </a:rPr>
              <a:t>across the globe</a:t>
            </a:r>
          </a:p>
          <a:p>
            <a:endParaRPr lang="en-US" dirty="0"/>
          </a:p>
        </p:txBody>
      </p:sp>
      <p:sp>
        <p:nvSpPr>
          <p:cNvPr id="7" name="Text Placeholder 6"/>
          <p:cNvSpPr>
            <a:spLocks noGrp="1"/>
          </p:cNvSpPr>
          <p:nvPr>
            <p:ph type="body" sz="quarter" idx="11"/>
          </p:nvPr>
        </p:nvSpPr>
        <p:spPr>
          <a:xfrm>
            <a:off x="6675439" y="1212849"/>
            <a:ext cx="5486399" cy="3484031"/>
          </a:xfrm>
        </p:spPr>
        <p:txBody>
          <a:bodyPr/>
          <a:lstStyle/>
          <a:p>
            <a:r>
              <a:rPr lang="en-US" dirty="0" smtClean="0"/>
              <a:t>Solution</a:t>
            </a:r>
          </a:p>
          <a:p>
            <a:r>
              <a:rPr lang="en-US" dirty="0">
                <a:solidFill>
                  <a:srgbClr val="000000"/>
                </a:solidFill>
              </a:rPr>
              <a:t>Topic-focused Communities of Practice with SharePoint 2010</a:t>
            </a:r>
          </a:p>
          <a:p>
            <a:r>
              <a:rPr lang="en-US" dirty="0">
                <a:solidFill>
                  <a:srgbClr val="000000"/>
                </a:solidFill>
              </a:rPr>
              <a:t>Moving to SharePoint </a:t>
            </a:r>
            <a:r>
              <a:rPr lang="en-US" dirty="0" smtClean="0">
                <a:solidFill>
                  <a:srgbClr val="000000"/>
                </a:solidFill>
              </a:rPr>
              <a:t>2013/Yammer</a:t>
            </a:r>
            <a:endParaRPr lang="en-US" dirty="0">
              <a:solidFill>
                <a:srgbClr val="000000"/>
              </a:solidFill>
            </a:endParaRPr>
          </a:p>
        </p:txBody>
      </p:sp>
      <p:pic>
        <p:nvPicPr>
          <p:cNvPr id="8" name="Picture 2" descr="http://www.teknoscienze.com/Contents/Articoli/Images/2013/AF1_2013/Pioneer_intervieew/logo_pione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8638" y="5417481"/>
            <a:ext cx="2548403" cy="121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20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17</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2256" y="2875527"/>
            <a:ext cx="484021" cy="929339"/>
          </a:xfrm>
          <a:prstGeom prst="rect">
            <a:avLst/>
          </a:prstGeom>
        </p:spPr>
      </p:pic>
      <p:grpSp>
        <p:nvGrpSpPr>
          <p:cNvPr id="8" name="Group 7"/>
          <p:cNvGrpSpPr/>
          <p:nvPr/>
        </p:nvGrpSpPr>
        <p:grpSpPr>
          <a:xfrm>
            <a:off x="8472028" y="1928887"/>
            <a:ext cx="3341829" cy="2267827"/>
            <a:chOff x="8305800" y="1891238"/>
            <a:chExt cx="3276600" cy="2223562"/>
          </a:xfrm>
        </p:grpSpPr>
        <p:sp>
          <p:nvSpPr>
            <p:cNvPr id="6" name="Line Callout 1 5"/>
            <p:cNvSpPr/>
            <p:nvPr/>
          </p:nvSpPr>
          <p:spPr>
            <a:xfrm>
              <a:off x="8305800" y="1891238"/>
              <a:ext cx="3276600" cy="2223562"/>
            </a:xfrm>
            <a:prstGeom prst="borderCallout1">
              <a:avLst>
                <a:gd name="adj1" fmla="val 18750"/>
                <a:gd name="adj2" fmla="val -8333"/>
                <a:gd name="adj3" fmla="val 49995"/>
                <a:gd name="adj4" fmla="val -406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A relatively new production plant manager in Egypt had some questions about the best ways to handle green corn during a delicate stage of the process. </a:t>
              </a:r>
            </a:p>
          </p:txBody>
        </p:sp>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96961">
              <a:off x="11216610" y="3587340"/>
              <a:ext cx="289718" cy="468312"/>
            </a:xfrm>
            <a:prstGeom prst="rect">
              <a:avLst/>
            </a:prstGeom>
          </p:spPr>
        </p:pic>
      </p:grpSp>
      <p:grpSp>
        <p:nvGrpSpPr>
          <p:cNvPr id="14" name="Group 13"/>
          <p:cNvGrpSpPr/>
          <p:nvPr/>
        </p:nvGrpSpPr>
        <p:grpSpPr>
          <a:xfrm flipH="1">
            <a:off x="1936342" y="4395475"/>
            <a:ext cx="4455148" cy="2267827"/>
            <a:chOff x="6812163" y="4309681"/>
            <a:chExt cx="4351438" cy="2223562"/>
          </a:xfrm>
        </p:grpSpPr>
        <p:sp>
          <p:nvSpPr>
            <p:cNvPr id="10" name="Line Callout 1 9"/>
            <p:cNvSpPr/>
            <p:nvPr/>
          </p:nvSpPr>
          <p:spPr>
            <a:xfrm>
              <a:off x="7467997" y="4309681"/>
              <a:ext cx="3695604" cy="2223562"/>
            </a:xfrm>
            <a:prstGeom prst="borderCallout1">
              <a:avLst>
                <a:gd name="adj1" fmla="val 18750"/>
                <a:gd name="adj2" fmla="val -8333"/>
                <a:gd name="adj3" fmla="val -26083"/>
                <a:gd name="adj4" fmla="val -197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Late in his day, he posted a query in the Production Technologies community because he wasn’t sure to whom he should send an email (and his boss was out of the office).</a:t>
              </a:r>
            </a:p>
          </p:txBody>
        </p: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812163" y="4518035"/>
              <a:ext cx="939035" cy="903427"/>
            </a:xfrm>
            <a:prstGeom prst="rect">
              <a:avLst/>
            </a:prstGeom>
          </p:spPr>
        </p:pic>
      </p:grpSp>
    </p:spTree>
    <p:extLst>
      <p:ext uri="{BB962C8B-B14F-4D97-AF65-F5344CB8AC3E}">
        <p14:creationId xmlns:p14="http://schemas.microsoft.com/office/powerpoint/2010/main" val="2765205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18</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488669" y="2092742"/>
            <a:ext cx="7422830" cy="3953211"/>
            <a:chOff x="2578471" y="1870163"/>
            <a:chExt cx="7277945" cy="3876049"/>
          </a:xfrm>
        </p:grpSpPr>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8471" y="2908323"/>
              <a:ext cx="373440" cy="717019"/>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475415" y="3565786"/>
              <a:ext cx="381001" cy="717019"/>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82250" y="2102380"/>
              <a:ext cx="373440" cy="717019"/>
            </a:xfrm>
            <a:prstGeom prst="rect">
              <a:avLst/>
            </a:prstGeom>
          </p:spPr>
        </p:pic>
        <p:grpSp>
          <p:nvGrpSpPr>
            <p:cNvPr id="24" name="Group 23"/>
            <p:cNvGrpSpPr/>
            <p:nvPr/>
          </p:nvGrpSpPr>
          <p:grpSpPr>
            <a:xfrm>
              <a:off x="3099450" y="2638737"/>
              <a:ext cx="6234324" cy="1975288"/>
              <a:chOff x="3099450" y="2638737"/>
              <a:chExt cx="6234324" cy="1975288"/>
            </a:xfrm>
          </p:grpSpPr>
          <p:sp>
            <p:nvSpPr>
              <p:cNvPr id="6" name="Line Callout 1 5"/>
              <p:cNvSpPr/>
              <p:nvPr/>
            </p:nvSpPr>
            <p:spPr>
              <a:xfrm>
                <a:off x="3099450" y="3234567"/>
                <a:ext cx="3276600" cy="1379458"/>
              </a:xfrm>
              <a:prstGeom prst="borderCallout1">
                <a:avLst>
                  <a:gd name="adj1" fmla="val 43723"/>
                  <a:gd name="adj2" fmla="val -2054"/>
                  <a:gd name="adj3" fmla="val 10820"/>
                  <a:gd name="adj4" fmla="val -8932"/>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Meanwhile, colleagues from around the world saw the post and offered suggestions.</a:t>
                </a:r>
              </a:p>
            </p:txBody>
          </p:sp>
          <p:cxnSp>
            <p:nvCxnSpPr>
              <p:cNvPr id="11" name="Straight Connector 10"/>
              <p:cNvCxnSpPr/>
              <p:nvPr/>
            </p:nvCxnSpPr>
            <p:spPr>
              <a:xfrm>
                <a:off x="3255690" y="2638737"/>
                <a:ext cx="327142" cy="539172"/>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23590" y="3867759"/>
                <a:ext cx="2810184" cy="56537"/>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9143274" y="3067535"/>
              <a:ext cx="381001" cy="71701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82832" y="5029193"/>
              <a:ext cx="373440" cy="717019"/>
            </a:xfrm>
            <a:prstGeom prst="rect">
              <a:avLst/>
            </a:prstGeom>
          </p:spPr>
        </p:pic>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3301" y="1870163"/>
              <a:ext cx="373440" cy="717019"/>
            </a:xfrm>
            <a:prstGeom prst="rect">
              <a:avLst/>
            </a:prstGeom>
          </p:spPr>
        </p:pic>
      </p:grpSp>
      <p:grpSp>
        <p:nvGrpSpPr>
          <p:cNvPr id="26" name="Group 25"/>
          <p:cNvGrpSpPr/>
          <p:nvPr/>
        </p:nvGrpSpPr>
        <p:grpSpPr>
          <a:xfrm>
            <a:off x="3020019" y="177777"/>
            <a:ext cx="5659881" cy="3672140"/>
            <a:chOff x="-1128743" y="-2645769"/>
            <a:chExt cx="5549407" cy="3600464"/>
          </a:xfrm>
        </p:grpSpPr>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716" y="43496"/>
              <a:ext cx="474573" cy="911199"/>
            </a:xfrm>
            <a:prstGeom prst="rect">
              <a:avLst/>
            </a:prstGeom>
          </p:spPr>
        </p:pic>
        <p:grpSp>
          <p:nvGrpSpPr>
            <p:cNvPr id="25" name="Group 24"/>
            <p:cNvGrpSpPr/>
            <p:nvPr/>
          </p:nvGrpSpPr>
          <p:grpSpPr>
            <a:xfrm>
              <a:off x="-1128743" y="-2645769"/>
              <a:ext cx="5549407" cy="2555365"/>
              <a:chOff x="-1488353" y="-2645646"/>
              <a:chExt cx="5549407" cy="2555365"/>
            </a:xfrm>
          </p:grpSpPr>
          <p:sp>
            <p:nvSpPr>
              <p:cNvPr id="10" name="Line Callout 1 9"/>
              <p:cNvSpPr/>
              <p:nvPr/>
            </p:nvSpPr>
            <p:spPr>
              <a:xfrm flipH="1">
                <a:off x="-719844" y="-2507825"/>
                <a:ext cx="4780898" cy="2417544"/>
              </a:xfrm>
              <a:prstGeom prst="borderCallout1">
                <a:avLst>
                  <a:gd name="adj1" fmla="val 104154"/>
                  <a:gd name="adj2" fmla="val 50202"/>
                  <a:gd name="adj3" fmla="val 125074"/>
                  <a:gd name="adj4" fmla="val 40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79781" bIns="0" rtlCol="0" anchor="ctr"/>
              <a:lstStyle/>
              <a:p>
                <a:pPr algn="ctr"/>
                <a:r>
                  <a:rPr lang="en-US" sz="2040" dirty="0">
                    <a:solidFill>
                      <a:schemeClr val="tx1"/>
                    </a:solidFill>
                  </a:rPr>
                  <a:t>When the plant manager returned to work the next morning, he found 10 responses.</a:t>
                </a:r>
              </a:p>
              <a:p>
                <a:pPr algn="ctr"/>
                <a:r>
                  <a:rPr lang="en-US" sz="2040" dirty="0">
                    <a:solidFill>
                      <a:schemeClr val="tx1"/>
                    </a:solidFill>
                  </a:rPr>
                  <a:t>Three responses were about two proposed solutions to his problem. The rest were commentary and shared experiences from others. </a:t>
                </a:r>
              </a:p>
              <a:p>
                <a:pPr algn="ctr"/>
                <a:endParaRPr lang="en-US" sz="2040" dirty="0">
                  <a:solidFill>
                    <a:schemeClr val="tx1"/>
                  </a:solidFill>
                </a:endParaRPr>
              </a:p>
            </p:txBody>
          </p:sp>
          <p:pic>
            <p:nvPicPr>
              <p:cNvPr id="23" name="Picture 2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88353" y="-2645646"/>
                <a:ext cx="1113335" cy="1113335"/>
              </a:xfrm>
              <a:prstGeom prst="rect">
                <a:avLst/>
              </a:prstGeom>
            </p:spPr>
          </p:pic>
        </p:grpSp>
      </p:grpSp>
      <p:sp>
        <p:nvSpPr>
          <p:cNvPr id="28" name="Rectangle 27"/>
          <p:cNvSpPr/>
          <p:nvPr/>
        </p:nvSpPr>
        <p:spPr>
          <a:xfrm>
            <a:off x="4690933" y="5527804"/>
            <a:ext cx="7347474" cy="1135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93260" rIns="186521" bIns="93260" rtlCol="0" anchor="t" anchorCtr="0"/>
          <a:lstStyle/>
          <a:p>
            <a:r>
              <a:rPr lang="en-US" sz="2856" dirty="0"/>
              <a:t>Benefit: Solutions offset the </a:t>
            </a:r>
            <a:r>
              <a:rPr lang="en-US" sz="2856" b="1" dirty="0"/>
              <a:t>risk of losing $120,000 </a:t>
            </a:r>
            <a:r>
              <a:rPr lang="en-US" sz="2856" dirty="0"/>
              <a:t>of pre-commercial seed value.</a:t>
            </a:r>
          </a:p>
          <a:p>
            <a:endParaRPr lang="en-US" sz="2856" dirty="0"/>
          </a:p>
        </p:txBody>
      </p:sp>
      <p:cxnSp>
        <p:nvCxnSpPr>
          <p:cNvPr id="29" name="Straight Connector 28"/>
          <p:cNvCxnSpPr/>
          <p:nvPr/>
        </p:nvCxnSpPr>
        <p:spPr>
          <a:xfrm flipV="1">
            <a:off x="3893898" y="4949013"/>
            <a:ext cx="381416" cy="547034"/>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201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19</a:t>
            </a:fld>
            <a:endParaRPr kumimoji="0" lang="en-US" dirty="0"/>
          </a:p>
        </p:txBody>
      </p:sp>
      <p:pic>
        <p:nvPicPr>
          <p:cNvPr id="3" name="Picture 5" descr="world18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183" y="313881"/>
            <a:ext cx="11848611" cy="6494124"/>
          </a:xfrm>
          <a:prstGeom prst="rect">
            <a:avLst/>
          </a:prstGeom>
          <a:solidFill>
            <a:schemeClr val="bg1"/>
          </a:solidFill>
        </p:spPr>
      </p:pic>
      <p:pic>
        <p:nvPicPr>
          <p:cNvPr id="4" name="Picture 2" descr="http://www.teknoscienze.com/Contents/Articoli/Images/2013/AF1_2013/Pioneer_intervieew/logo_pione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7190" y="282795"/>
            <a:ext cx="2548403" cy="121808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2060379" y="2163460"/>
            <a:ext cx="4590324" cy="4699412"/>
            <a:chOff x="2019299" y="2121232"/>
            <a:chExt cx="4500726" cy="4607685"/>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2019299" y="2121232"/>
              <a:ext cx="1295401" cy="839076"/>
            </a:xfrm>
            <a:prstGeom prst="rect">
              <a:avLst/>
            </a:prstGeom>
          </p:spPr>
        </p:pic>
        <p:grpSp>
          <p:nvGrpSpPr>
            <p:cNvPr id="9" name="Group 8"/>
            <p:cNvGrpSpPr/>
            <p:nvPr/>
          </p:nvGrpSpPr>
          <p:grpSpPr>
            <a:xfrm>
              <a:off x="2549200" y="3412534"/>
              <a:ext cx="3970825" cy="3316383"/>
              <a:chOff x="2727759" y="3062403"/>
              <a:chExt cx="3970825" cy="3316383"/>
            </a:xfrm>
          </p:grpSpPr>
          <p:sp>
            <p:nvSpPr>
              <p:cNvPr id="6" name="Line Callout 1 5"/>
              <p:cNvSpPr/>
              <p:nvPr/>
            </p:nvSpPr>
            <p:spPr>
              <a:xfrm>
                <a:off x="2727759" y="3062403"/>
                <a:ext cx="3709050" cy="2185218"/>
              </a:xfrm>
              <a:prstGeom prst="borderCallout1">
                <a:avLst>
                  <a:gd name="adj1" fmla="val 17208"/>
                  <a:gd name="adj2" fmla="val -3798"/>
                  <a:gd name="adj3" fmla="val -20666"/>
                  <a:gd name="adj4" fmla="val -9630"/>
                </a:avLst>
              </a:prstGeom>
              <a:solidFill>
                <a:schemeClr val="bg1"/>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40" dirty="0">
                    <a:solidFill>
                      <a:schemeClr val="tx1"/>
                    </a:solidFill>
                  </a:rPr>
                  <a:t>“Thanks for posting your question.  Now we have more searchable data in the system on green corn processing.  I’d love to see this happen more often in the future.”</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2243" y="4782445"/>
                <a:ext cx="1596341" cy="1596341"/>
              </a:xfrm>
              <a:prstGeom prst="rect">
                <a:avLst/>
              </a:prstGeom>
            </p:spPr>
          </p:pic>
        </p:grpSp>
      </p:grpSp>
      <p:sp>
        <p:nvSpPr>
          <p:cNvPr id="13" name="Rectangle 12"/>
          <p:cNvSpPr/>
          <p:nvPr/>
        </p:nvSpPr>
        <p:spPr>
          <a:xfrm>
            <a:off x="6917690" y="2486942"/>
            <a:ext cx="5051601" cy="41762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3260" bIns="93260" rtlCol="0" anchor="t" anchorCtr="0"/>
          <a:lstStyle/>
          <a:p>
            <a:pPr marL="291436" indent="-291436">
              <a:buFont typeface="Arial" panose="020B0604020202020204" pitchFamily="34" charset="0"/>
              <a:buChar char="•"/>
            </a:pPr>
            <a:r>
              <a:rPr lang="en-US" sz="2856" dirty="0"/>
              <a:t>Senior manager’s email made it not only safe to ask questions – but admirable.</a:t>
            </a:r>
          </a:p>
          <a:p>
            <a:pPr marL="291436" indent="-291436">
              <a:buFont typeface="Arial" panose="020B0604020202020204" pitchFamily="34" charset="0"/>
              <a:buChar char="•"/>
            </a:pPr>
            <a:r>
              <a:rPr lang="en-US" sz="2856" dirty="0"/>
              <a:t>Community became one of the busiest in the company.</a:t>
            </a:r>
          </a:p>
          <a:p>
            <a:pPr marL="291436" indent="-291436">
              <a:buFont typeface="Arial" panose="020B0604020202020204" pitchFamily="34" charset="0"/>
              <a:buChar char="•"/>
            </a:pPr>
            <a:r>
              <a:rPr lang="en-US" sz="2856" dirty="0"/>
              <a:t>Other communities </a:t>
            </a:r>
            <a:r>
              <a:rPr lang="en-US" sz="2856" dirty="0" smtClean="0"/>
              <a:t>follow </a:t>
            </a:r>
            <a:r>
              <a:rPr lang="en-US" sz="2856" dirty="0"/>
              <a:t>the lead – taking a cue from what worked and what was </a:t>
            </a:r>
            <a:r>
              <a:rPr lang="en-US" sz="2856" dirty="0" smtClean="0"/>
              <a:t>recognized and valued.</a:t>
            </a:r>
            <a:endParaRPr lang="en-US" sz="2856" dirty="0"/>
          </a:p>
          <a:p>
            <a:pPr marL="291436" indent="-291436">
              <a:buFont typeface="Arial" panose="020B0604020202020204" pitchFamily="34" charset="0"/>
              <a:buChar char="•"/>
            </a:pPr>
            <a:endParaRPr lang="en-US" sz="2856" dirty="0"/>
          </a:p>
        </p:txBody>
      </p:sp>
    </p:spTree>
    <p:extLst>
      <p:ext uri="{BB962C8B-B14F-4D97-AF65-F5344CB8AC3E}">
        <p14:creationId xmlns:p14="http://schemas.microsoft.com/office/powerpoint/2010/main" val="1300129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Overcoming barriers to achieve social business success and adoption</a:t>
            </a:r>
          </a:p>
        </p:txBody>
      </p:sp>
      <p:sp>
        <p:nvSpPr>
          <p:cNvPr id="5" name="Text Placeholder 4"/>
          <p:cNvSpPr>
            <a:spLocks noGrp="1"/>
          </p:cNvSpPr>
          <p:nvPr>
            <p:ph type="body" sz="quarter" idx="14"/>
          </p:nvPr>
        </p:nvSpPr>
        <p:spPr/>
        <p:txBody>
          <a:bodyPr/>
          <a:lstStyle/>
          <a:p>
            <a:r>
              <a:rPr lang="en-US" dirty="0" smtClean="0"/>
              <a:t>Best of SPC – March 26, 2014</a:t>
            </a:r>
          </a:p>
          <a:p>
            <a:r>
              <a:rPr lang="en-US" dirty="0" smtClean="0"/>
              <a:t>Susan Hanley</a:t>
            </a:r>
          </a:p>
          <a:p>
            <a:r>
              <a:rPr lang="en-US" dirty="0" smtClean="0"/>
              <a:t>www.susanhanley.com</a:t>
            </a:r>
            <a:endParaRPr lang="en-US" dirty="0"/>
          </a:p>
        </p:txBody>
      </p:sp>
    </p:spTree>
    <p:extLst>
      <p:ext uri="{BB962C8B-B14F-4D97-AF65-F5344CB8AC3E}">
        <p14:creationId xmlns:p14="http://schemas.microsoft.com/office/powerpoint/2010/main" val="1255344354"/>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22617" y="1520578"/>
            <a:ext cx="3477056" cy="4739405"/>
            <a:chOff x="533400" y="1066800"/>
            <a:chExt cx="3409188" cy="4646897"/>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133600"/>
              <a:ext cx="3409188" cy="3580097"/>
            </a:xfrm>
            <a:prstGeom prst="rect">
              <a:avLst/>
            </a:prstGeom>
          </p:spPr>
        </p:pic>
        <p:sp>
          <p:nvSpPr>
            <p:cNvPr id="4" name="Rectangle 3"/>
            <p:cNvSpPr/>
            <p:nvPr/>
          </p:nvSpPr>
          <p:spPr>
            <a:xfrm>
              <a:off x="533400" y="1066800"/>
              <a:ext cx="3409188" cy="1066800"/>
            </a:xfrm>
            <a:prstGeom prst="rect">
              <a:avLst/>
            </a:prstGeom>
            <a:solidFill>
              <a:srgbClr val="F93F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t>Do you have a hero culture?</a:t>
              </a:r>
            </a:p>
          </p:txBody>
        </p:sp>
      </p:grpSp>
      <p:sp>
        <p:nvSpPr>
          <p:cNvPr id="7" name="AutoShape 4" descr="data:image/jpeg;base64,/9j/4AAQSkZJRgABAQAAAQABAAD/2wCEAAkGBhQSERUUExQUFRUVFBcUFBUXFBUXFBcUFBQVFRgUFBQXHCYeFxojGRcVHy8gIycpLCwsFR4xNTAqNSYrLCkBCQoKDgwOGg8PGiwcHyQsKSwsLCwsKSksKSwsLCwpLCwsLCwsLCwpKSwpLCwsLCwpKSkpLCwpKSwpLCksKSwsLP/AABEIARMAtwMBIgACEQEDEQH/xAAcAAABBQEBAQAAAAAAAAAAAAAFAAEDBAYCBwj/xABAEAABAwEFBQQIAwcDBQAAAAABAAIDEQQFEiExBhNBUXEiYYGRMjOhsbLB0fBCUnIUI2JzkuHxBySCFRY0U6L/xAAaAQADAQEBAQAAAAAAAAAAAAABAgMABAUG/8QAJxEAAgICAgEEAgIDAAAAAAAAAAECEQMxEiFBEzJRYULRIvCBkaH/2gAMAwEAAhEDEQA/AMGSkEmrui8s+iOSmqu1yQsE5T1SooLbLhblqTQfNFK3QsnxVk8UeM5aDU/JG7JFlyQqwZBrfE+OiNx5ZJJPwc6bl2wjZW8kUhYh9iARSMLIDLURVqMZKtCFcianQrEY1w9is4VG9qYCYGvK7mvBqKimf9u9Yi97s3Tv4T6J+XVekyNQG97Bia5tK4h2c6drqg0FScHZg0l25pBodRkeqZIdpGHJ07gmoiYaqaqcpkQDVSSTrAEumlR0XTFqMmdgpgmqmKAR3KjaTWRo5D3n+yuOQ5z6ynuoFSCOfO+qDdl1B5lGI0Gg0CLtNQudmQXsZRaEZIHYnUojcL8kUBlqByvRIdCaK9E9UQjLGJO5RBLEmFo4cFTtkVW94zV0qCYarBZ51f8AFhmd35+aHI9tVHmDThTyKzocko6cT/ijopUXONPiWKiISKdcFYA6SaidYxyUzEiV01EXyJySdclYYchDhTeE949gV9+hVCMdpPDyc2Z6QYhOSMWTOiAxPojN1TKDXYz0F7LHzRWx8lRgjyBVuN9M0RLsJtjzUzSuIZARVOJFQBZYV0WqvFNkpROiKO4KrLxVgyBU5nIBMttDDjaeYOX396LK4Vv7RZQXZ0pr7fcsXekrXSvLBRpdkPvzQeyuB9NFQhNRdFchyBccBMUiUljDVSXJSRoFioumFcFJpRB5JAVy4piVyVkjNnSjbFUrsJ3TYSKDUfJYSatDsVywWst4e1U4z7UUsllyFdEjAwtZre9wyBJHRL/qDgaEt7wHAn3qk27nSEg1w8ADl5cUTu+5900jEKGuVMqnUgE0qckyja7ISbT6JrFfOYboe/kjQJJqPFYu1WIhwoa0+tQtrc2cYrySrdFHqyhbrS5oNP7oPFfby4jtZUrkOOQ41WntV3h3PWv+VBBcrAa0NeqdR+Sbb8FKKZzhVpxDjSuR7+SvwVw56qb/AKc0HIZqSRtGpaocGXhJhikfyaadTl7ysC9be/HYbM8n8TmtH9VfcCsQ5C7ZbHGkc1XJXRCYBEoc1TgpEJqIgHqkuaJ1jWcpqpFMmEOkxK7jiLjRoJRGzXC8+ll7SsBySBgKRs+MdM0ekudrRp46oWJQ0lrjQHjw/wAJW34EWRPohiFCOq0dicCBVZ4ihyIPQ1RO7Z6ZJGx6s0sNnpopXtyUVjtAoo7wvARtPOmS1icLZTtMWa0Oz8vZWYDS5tcRJ11+S0Wz/oox2GS6CwdTUqVjQVVnaCDi0QqwXqWOwOPQ9yblTF42jQbtVrUMiF1+3AhV5JcRoNSi6FSa2BdsnAQsHEuyHcGn6+1YcrZX7szaHkvrj5AZUHIBZa03e9npNI6hK01stjnFqkyqSmDl0WqMhFFWOXJqpAJ6LCiokkksEaKIuNGipK0N3bJOdm8+A+ZR257kZENM+JOqMsjVEjgnmfgFWa5WsFAKUUpsnJEgxRTxkaI0QtsEWqy1Cxt92ai9ALqrP3/YatJAU38lIvwZexR1Z0KIWdtCobHF2XgaihHgrtkoaEZ8fBSls68b6CUMuEZqnaZcVQUWZAHx14hAbwsrxUsIryIqD80NlERxtkaeyT04UWiui8SwUIQe6LQ1wpK8RvpoRRpNaZOOR4LURXZGD65lNdW/XROkxJzWmWTPjzPkhVvs9TUahTWl9ezAXPNPSyDG5HOtO1nTLv1UkF3OA7by48dAB0AWfZo/JFYZCctCi11Wcuf0zUENmDSe/wCiN3PDQV56dAmgrZLLKkWA3mobTdbJBRzQeo+atu1UwGS6Thsxd5bCxuruzhPI5hY+9dnJYTm3LmMwvY90oprC1woQleNPRaGeUfs8KLSNUxXqF77CxvqWdk92nksNe+z0kJzGXPgpOLWzshmjMEApJy1JAserxxVUzm0yTRVCsGOqueQRdFy4KQCi51WMDLXFhOIeKr2mEOHcUVtEVRRDI/yngaKbVDpmVZBu5y06H3HL6KlGDBaDEfRdVzPHMj3o/tFZMhIOGvQqrfV2GeBkzPTaK+I19oSVdospVTLV32ijSFHaGVr96odYbXjbiGujhxDhwRSzuDsio/R1faILPACcwidigjH4R5BVxBR1ESstj96ZDWXmPB9EUCmIyXEcNF1K7KicmzmyxF7w0cTT+60ZjDQANAq1x2LCC4+kQaDu5q1MVeMeMbOLJPlKjgZlTqGzhWE6JMVVzVM9yjxVWsB24qCexteKEAhWWjJOAiY8+2m2K/HCKc2/RMt9LFVJTeNMtHPJKgQxqnYKIbYrdXXl7kTqHURJhOPZmR7Q4FlHAEVJrmOirW3ZqWJhe4swt1oSTmQNKd62N1epj/Q33BQbQNrZ5B3D4mq3BVZLm7owThUITecRYcXDR31RjDRR2qzh7SOa52rRZdMFy2cSR05hCtmhQywO1aat7wciRz4eaLXbUVYdWmngqV83cQ4Sx1D251GqT7H+ipaNlsT95G7dvPpClY3U5t1FdVUtcJhcA6gLtOR6H5I5HbHSNBBwvFD/AAu7nNVW/Iv2iBzQKSjtNByqRqGk5Goqg4qRSE5RdMqWeepFfNFo7WFjrstpbVklWubwcCD5FXmXmDoQo6OzZq/24UVy7IN4Q46a+CG3bdBeA59cOobTNx7+TVpbMwgU492g7leEXtnJlyeEW4miteXuUEz+2rMQyVSf0laTOaJYs4opseS1ViYN2zIeg33BVr9AEDurfiCpwpE+VsyssiVnKrzOVizDJSWyj0WQnJTNUcklE4p1iSXLU6xjJiz8QiNjmJblwUNmaHAc/sKdtmLHVGhU0MEWXjJTKR4poA5wGXClV0+2SOFC95B1Bc4jyKO2DZuJ8bHnFVzWk9rKpHRNelxxxxOeMVQBSp7wFTi6sTkrM29lVGGqbCR3j2opduz7paOJwt4c3DmBw6pEmx26MvarLheJB0d8ipZIahb5mzkAFC3F+on3DJdHZ+D/ANY8CR80/pMX1EeWy2HAajRdRio5reXhse0tO6JH8LjUHuDtR4rGGylri0ggtJHfUKUoOLHUkys+72SDtsa6mlQPZyUthuKFpxtiYHcDStO8DgrlkgJcGgEkkUHetfd+yjQBvCa/laaDoTx8EYwsznXkzrI6jxVprdFq23JCPwD2n5ppLjiP4adCf8K3pslzRmtAqEp7SPXldBjbib2m8eY6/VZ+X0lOSopHs31h9Uz9DfhCqbQ+od1b8QVuxerZ+hvwhU9o/wDx39W/EF0P2kF7jFk1KIQjJDbLmStbdlyB0Yc+tTmBWlB3rngrLTdAmqovnAJc40GgWtkuOIAk4gNScXBYTaBzcQayoaCSKmpocqn2laacUHHUnQUhmDtDVJD7BUU7/okgmNKNMA2S0lhHJaKzWkOAP33IDGwPbUa/ZUlnlLD3JU6Aer3Z6mP9DfcFDforA/oPiC6uV1bPCecbPhC5vz1D/D4guv8AE5/JmbmsOOVrToKl3RvDxy81tAFjbBeBidiaASRTPlXqr52jk4NZ5O+qnCSSHkm2FLzvpkORq52uEcBzJ4Krd+07JJN2WljjSmYIJPCvArP2+YyFzyO0eA7hlTyVOxscbRGWgnStATSjgammiV5HYVBUejLIbY2ECRsg/EKO6tpQ+Rp4LXoHtSyrGdT7lWauIkHTKmx9iBDpTqOw3u4k+0DzWnQzZyLDZ29XH/6KuW00jfTXA74StHqIJdsqz37G00zdTkBTzJzU9jvFkvonMag5HqsiFcu2cMka4mgFa9CDy8Eim7GcVRqyK6rCXrZd3M5vAZt6HMfTwWuN9Rfn/wDl30WX2jtbHzBzDUYACaEZgnn3ELZKaDjtM19h9Uz9DfhCpbTH/bP6t+IK7YT+6Z+hvwhUdpoi6zlrRUucxoHWRqo/aIvcANmbt3jqn0Rme/kFtFVu2wiGNrBw1PM8SmvS1mOJzgKkacgSaVPcEIrigyfJgnaS9NY2nIZyH2hvzPgsNvd5IT31+iv3tbcLDnVzq+JOpVC72UAK5ckrZ2YY0rCEYOIDuSUlmOZPgkihZvsz93vARLdg+Pv+6IRY3ZjvzRdvDqPbkgibPR7lFLPF/LZ8IXN+GkD+g+IKS6PURfy2/CFxfXqH+HxBdf4kPJkDQ6cFbsVgfIaNGXFx9EeKa7bp3ktBk0Zu+g6rYxxhoAAoBoFKML7KSlQMs2z7G5u7R8h5Ii1jWDIBo7qAKhel8bvstGJ3Hk3rzPcs/a5HTFuMk0exw5Ah4OQ4J3JR0Ik3s2aB7UOo2P8AUfhRxANrh+7YeTq+FEZ+0ENhG5PUN8fiKmvD1Un6HfCVXuA/7dn/AC+JysXj6mT+W74SivaZ7MaxylaVSjkV6zRlxAaKk6Bc6LMaTRC5RmtC+6ZfyHzb9UEvGyPjcA8YSc6VByzHDotJMMWbuweqj/Q34QrCr2D1Uf6G/CFO5wAqcgMye5dK0c72Oo7RCHtc06OBB8Vl7v2mMttoD+6NY2DhXUPPeSKdCFrEFJSC00eNX64skLHek0lp614KazP7I10Wi2z2bDrRvakB4FaD8baN9ow+1CnXS4DKhoOi4JY5KTPQhkjxSImWgjQ0TrjdEapIWx6TAlgfib0WgsuQoVkLvnoacD9lauwS4m96pFnLJHplzj9xF/Lb8IUd/Glnf0HxBS3R6iL+W34Qor/P+3f0HxNXZ+JzeStsuaxudxx08gPqjKzeylqAxRnIntt8qOA8gtItDRpbMRjOJ2LXEa9aq1YrM57wGjQgnkADxWjmu2NxxOaCeJzFetNV0XMibwaK0AHEn3pFD5Gc/gsINtK2rGjvPuRlB9pPRZ+o+5PLQsdj7MSVgA4tc5p86/NErVFiY5oyxNIr1BCy9z3kIZSHZMkpU8nDQ9FrAUIO1QZKmecTB0by17S1w1B+XMI/s3Z3OeH0OFtc+BNKUHNahzAdRVOlWOmFztCWL2vmrNT8rWg9SSfmFrbZa2xtLnHoOJPILz69py5znHUmqGV9UHGu7PQLu9VH/Lb8IQzbKYtschHHCP6ntFPaiV2epj/ls+EKjtTZ8dmc3+Jh8ntPyTy9oi9xgbCzDhzIIoR1GYPVen2O0iRjXjRwB/t5rz1915ZEkrT7H2k4HRu1Yaj9Lvoa+alj6dFMnasJX3ZccR5t7Q8NfZVZYDy9pW3IWSttmwSObyOXQ5j2Kk15FiyhabGH669ySsJKLimVU2jyWJ+E5dVqLrfVtQcxn4LH2WerQeWR6c17FsPspAbLDMWuc57A5wLjhqf4eXcpY4uTofI6RqbnH7iKv/rZ8IUd/wD/AI7+g+JqvgIXtHMBDhJzeQB4HET7B5rtfSOVdsyLSRQgkEGoI1r3I3Ytp5KUcGu79D40yWLva0uZO128cIwGAhjmEsc55FZYzm5jsmgjRNC54tjwJZMLWtfhJGGr3SAigGgAFB3cVyqTWjqeO1Zt59pZODWN78yUNdaXvdVziT96clkNm74kcSZXvc0QiR2MtOeJ3aZTPDhaRnxC5sd/yGx2gmQmRrRI12hbvIw7CMvwuDh4LOd7G9BptL6/6ehm/wCWn4a/p/uqVovmSUBr8ORrkKd3PvWUt9ueJjikka1jbOQGNDmkyveDvWmlQcIbWuVVFab2lE0jG4sItFmbiDm0a12DEyhzOKp0CLmKsP8Af9fs0dr0ryK6st9TxerNW/lcKt8OI8Cgcj3C3Fm9kwYBJgqMFS5wIph9GlMvarV/yPa2ERF4L5g0iNzWvcN3IaBz8hmAc+S1+TcO0gu7/UKRuRhYT3OcPZQrh+3kzhlGxn9Tj4aBZG+5HttAa0vrghAJLMON8rml01RnUCmXHkrVqtTxaHUe7Cy0WeIMywFkzauxClSc8jwol5y+RvRQbN4Pl7T3EnmeHcBw8EnWcP1Ky16XhKx1oYHuFXu3R/IIWl8gH/HD5rVWaEujGZBLRmNRVuoPAop2CUOKTDcd8ysY1rcNGgNGXACnNRWm95JGlr8NDTQcjXmsWLbKyyWh+9lc9sjmNLi00Ec+AYchmRr8l3bLzlMdrPbjc2aFrG4mFzA7dAta4VbniP8AUm5gWHv/AD+v2aqM1XdnndG8uZQGlMxUH7yVO7mEMaHY68d45rnip0c5vZPggVzXi9z+1JITIyZ2Atbu/wB3MWDduGbcIoCKGuJbkKoXZsI9o5q5ln9P91BbrY6Q4iBWgGWVRX36rJXPbXyGAOe7t2MvcaiuMyNbjGXpAEojs49xZIXySSHeyMGMggNjkc0UoBmRSvTgsp30GWLj2Fw+oBGadV2voXDhkQBwB4eYJ8UkxM8Wuy0UOehyK9y2T2vskNjhjfOxrmRgOaQ6oOfcvn1klCjtktYc0Hlr0UVJwdotKKmqPcL1/wBRrLDHjYXS10wNIHi51AB5rGW3ap1pfjLgODWjRo5Dn3lZy7ZxTA7NrtOWajt9zuYKxHLUA/IoTySkPihCO9mhkjY9zXuaC5vouIBIoaj2qxHKMRdQYiAC4akAmgPmfNY6xX0+uHCa8uXijMEjzmaKXMs4BdlmjphwNpgMdKfgJqW9Kq/HZWuriY1wcwRmo1YK0aRyzKERzonYrWOKpGSZKcGuzu84YnEF0TXPaAGktBIFagA9VyGwtoZAwbyRlC6gxyj0KV1dll0TPdifRZ/bK0je2KIHtftkLw0a4WF2J1OQqM+9UXbIttIOXtGyKXfPcxgoAXuIaAK5AuOQzPtRpkLXhjiA7CQ9h1oaEBwPQnPvWO25fvhZrOI3SmWbE6NpaHOihYXuFXEAZlmvJXbimfLcxbQ71tmms5b+LeRMfDh69keadR8k3JhTeWW0l5jdDMQAyTA5r6AEuaHYTzqQo5jZmyOkkMO8iwBznObiYX+rDqnImuVeeSD7CW2yyGJsMdZY7DCyaVtQwEEAwPGQ3mIF2lacUEvcGO9pp30NmhnsZnaeBfZ3Mjn7xG41/wCSbirNzaRv22KNxOKNpJL61Aqd4A1/9QAB6KSyXjD+7DJIzvMW6Ae04wz0sFD2sPGmi7LaGq8lt+9gktErQaXZM7dAaFttmkcfJj2oRRpNnptpFmMBkxQ7gkuc/E3dEl+bi6tPT9qis5s9ojeWGKVj3DeFpa9rntDaYi00qBh9iA7T2HcXCYtDHBA05fiEsJcafqqVo9lrXHLDVksM1HkOkhi3TC6oNN3wIaWrcVsym0S3Q6Ldjc4N3U4cBBbUOIdQjL0q1UbJLHHPhBgZaH1OHEwSuxZ+jWudK9+qz3+m14xOswgbI0zRumc+MVxNabQ+hOWnab5qkLZZ2Wy0xzx7yaS3QPgYARJQRswStdl2GkEnOmqyj4NyZrW2KCB1QI43SOwDRpe7N2FvM6mgT3dNHR27LCA9wdhIIEle2DT8VTmg23Ae59hETgx5tgwuc3GAd1JmW1FelQq2w2IRTh5DnC22nEQMIJxipArkCeCFUrDyb2HrdasLuOYHzSU26qalJK7DR4SYySrtgjIIoaDmVHLknY7IKTbo6scU2HLJLQ4QSa8KZBaOF3ZFSdNKrEWC2UkC1Mdvy0UXaOhwXgnkiGoXcLyPFQxygqRoSgosCVWmP5KlErTAsAv2a0Bpq5S2eISOxNcD3VVJrK8/NQ2VhhnaR6LzQivHmqxl8kJw8otf90xNl3Pb3mLDTCNf2j9npXF+btfpz7ldk2oaxmMMkeBObOQ0MrvBIIx6TwMJeQAa8c6KQbLQGbfkHHvd9qKY9zutKaU7VPzZ9ymds7EWFnaobR+0mjhXeb0TU09HEBly4rrpHHZCdpYhaBASd4Xtbh7Or4XTYqVqWhrCCaakBX7Vb2xmNpDiZZN02n5sD3556UY72Kg7ZqLfb7tF+Nsmo1ZC+EDStMLzlzorVrusSOieS4bp5e0AjCXljmAuyqaBzqUI1zqsEoN2thLJnlsgEDDIatb24xJJEXx9rTHE8drCcq0oV1NtbA1oeXEsdaXWYPGEtMjcXaqDTAcNA7vCr/8AaLA2ZvbLZmlh7Y7LDJJLhjyyGOR5zqc+QCa1bMsexzCwlrpJZS2opinY9jgMshSR1ORA5LWjdl+27QRx2b9pIeWFjHhoaC8iTDhaG19LtDKquMtgIDhoQHA8wRUHyQG0XPvIo4XRuLIyygLiMW7bhaHOFDTQ5UzAVmyXW+NjGCuFkbY2guBFG5BxNPSplXTuS2GhrDttBLAZwHiNr2NeSG9kSBhD3FriMIEjS7Orc6gUK5tO1cTTBibI3fsa9tQyrWveyNuMYq1LpGZNDiASSMjShZtnBFDJZwJC2Vm7cS5pOERCIAEAAUYBnSvE1Vu13AJpI5HVD4wAwgiraPZJUZa9gA9znDijaBTO2bTxOmfAMWNjnhwoKdhrXE65g4qDva7Sie5r4baIxK1rgx2YrgNRQGvYc4DXQmooagJRbKxtm33a3h3lTUUpLhqKU0GHLliOqt3TdYssTYw57mNADS7DUNAAAq1reA4556rMKLMUjUlPG9p0SQMzwF8hKjDVZezJRFqSy632ELjsjTJ0C0zohQUWKs9ocxwI/wA+C1cUpc0E5KGRd2zsi010TsCkZIRxVWp5pjIQojBmG0g0U7XIPZ7Sr8M9UUI0FbMVBecnaZ+tvvC4htFFUkk3k8bQa9sHuyzVEybVG9hd2R9ldg1+81FGchXzUh6VXaeeM89fena9cub3kJqfdFgkuJIvCjSMf3RAxKKJyuQ2iYIgOSRxXTGBRzGma6a9AJ3iTFqQKYuRMVzZRXiOn0TqQu5JJaDZ4AbUuHTKoy1Rv0yKaRnIo8BuZeM1QDUZCntP1R+7bwD2UNMlhZpiOKKXHebW5HxSZMX8bRfFnt8Wa7GAa6Lp0oI08UPkt8YFcQ+ahN/xN1d4DNcnCT0jqlKK2wo15Vmz2wDIrNy7VRcGvPkPmh821Br2WAdST8k6wzfgk8+NeTem2CivbL2fFIZXCgAo09/FYu5NoYXCk3Zd3mjO7Nb+7L2jwjA4U5CjgP6SnjjcX2SyZU1UTURyciD3KQSDoUIhtjTy6tPvCux2muhB6ros5S5j6FIMH3VQB3cB9812Hkf5WMTBiXiVFUn/ACljpz8isYmql4+xVzMeRTNm5lYxPPmFG37yXEk1OKibaEDFph1CbGoWyrlzj/nJExYe/gkqwPOvnROsY+Y0+M8ynSXSQOUkkljD1XRSSWCIKRqSSASQBWbO8tNQSDzBofYkkgE1Oyt7zOe4OkcQBUVzPnqvQrBMXAYs6jPIJJLnl7ii0X7FIakVyqrtc0klgnbCmc8pJIgOS7RSNckkgE4lcVAGA6hJJYxKwU0TyJJIgI6/fikkksY//9k="/>
          <p:cNvSpPr>
            <a:spLocks noChangeAspect="1" noChangeArrowheads="1"/>
          </p:cNvSpPr>
          <p:nvPr/>
        </p:nvSpPr>
        <p:spPr bwMode="auto">
          <a:xfrm>
            <a:off x="159553" y="-147339"/>
            <a:ext cx="310868" cy="3108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dirty="0"/>
          </a:p>
        </p:txBody>
      </p:sp>
      <p:grpSp>
        <p:nvGrpSpPr>
          <p:cNvPr id="14" name="Group 13"/>
          <p:cNvGrpSpPr/>
          <p:nvPr/>
        </p:nvGrpSpPr>
        <p:grpSpPr>
          <a:xfrm>
            <a:off x="4332825" y="1485604"/>
            <a:ext cx="7460826" cy="4774378"/>
            <a:chOff x="4419601" y="1032509"/>
            <a:chExt cx="7315199" cy="4681188"/>
          </a:xfrm>
        </p:grpSpPr>
        <p:grpSp>
          <p:nvGrpSpPr>
            <p:cNvPr id="13" name="Group 12"/>
            <p:cNvGrpSpPr/>
            <p:nvPr/>
          </p:nvGrpSpPr>
          <p:grpSpPr>
            <a:xfrm>
              <a:off x="4419601" y="1032510"/>
              <a:ext cx="2405210" cy="4681187"/>
              <a:chOff x="4419601" y="1032510"/>
              <a:chExt cx="2405210" cy="4681187"/>
            </a:xfrm>
          </p:grpSpPr>
          <p:pic>
            <p:nvPicPr>
              <p:cNvPr id="6" name="Picture 5"/>
              <p:cNvPicPr>
                <a:picLocks noChangeAspect="1"/>
              </p:cNvPicPr>
              <p:nvPr/>
            </p:nvPicPr>
            <p:blipFill>
              <a:blip r:embed="rId4"/>
              <a:stretch>
                <a:fillRect/>
              </a:stretch>
            </p:blipFill>
            <p:spPr>
              <a:xfrm>
                <a:off x="4419601" y="2099310"/>
                <a:ext cx="2405210" cy="3614387"/>
              </a:xfrm>
              <a:prstGeom prst="rect">
                <a:avLst/>
              </a:prstGeom>
            </p:spPr>
          </p:pic>
          <p:sp>
            <p:nvSpPr>
              <p:cNvPr id="9" name="Rectangle 8"/>
              <p:cNvSpPr/>
              <p:nvPr/>
            </p:nvSpPr>
            <p:spPr>
              <a:xfrm>
                <a:off x="4419601" y="1032510"/>
                <a:ext cx="2405210" cy="1066800"/>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a:t>What is valued?</a:t>
                </a:r>
              </a:p>
            </p:txBody>
          </p:sp>
        </p:grpSp>
        <p:sp>
          <p:nvSpPr>
            <p:cNvPr id="11" name="Rectangle 10"/>
            <p:cNvSpPr/>
            <p:nvPr/>
          </p:nvSpPr>
          <p:spPr>
            <a:xfrm>
              <a:off x="6871632" y="1032509"/>
              <a:ext cx="4863168" cy="4681187"/>
            </a:xfrm>
            <a:prstGeom prst="rect">
              <a:avLst/>
            </a:prstGeom>
            <a:solidFill>
              <a:srgbClr val="772C19"/>
            </a:solidFill>
            <a:ln>
              <a:noFill/>
            </a:ln>
          </p:spPr>
          <p:style>
            <a:lnRef idx="2">
              <a:schemeClr val="accent1">
                <a:shade val="50000"/>
              </a:schemeClr>
            </a:lnRef>
            <a:fillRef idx="1">
              <a:schemeClr val="accent1"/>
            </a:fillRef>
            <a:effectRef idx="0">
              <a:schemeClr val="accent1"/>
            </a:effectRef>
            <a:fontRef idx="minor">
              <a:schemeClr val="lt1"/>
            </a:fontRef>
          </p:style>
          <p:txBody>
            <a:bodyPr lIns="186521" tIns="559562" rIns="186521" bIns="93260" rtlCol="0" anchor="t" anchorCtr="0"/>
            <a:lstStyle/>
            <a:p>
              <a:pPr algn="ctr"/>
              <a:r>
                <a:rPr lang="en-US" sz="2040" i="1" dirty="0"/>
                <a:t>“For our entire history, we had rewarded the inventor or the person who came up with the good idea. Boundaryless would make heroes out of people who </a:t>
              </a:r>
              <a:r>
                <a:rPr lang="en-US" sz="2040" b="1" i="1" dirty="0"/>
                <a:t>recognized and developed a good idea</a:t>
              </a:r>
              <a:r>
                <a:rPr lang="en-US" sz="2040" i="1" dirty="0"/>
                <a:t>, </a:t>
              </a:r>
              <a:r>
                <a:rPr lang="en-US" sz="2040" b="1" i="1" dirty="0"/>
                <a:t>not just those who came up with one</a:t>
              </a:r>
              <a:r>
                <a:rPr lang="en-US" sz="2040" i="1" dirty="0"/>
                <a:t>. As a result, leaders were encouraged to share the credit for ideas with their teams rather than take full credit themselves. It made a huge difference in how we all related to one another.”</a:t>
              </a:r>
            </a:p>
          </p:txBody>
        </p:sp>
      </p:grpSp>
      <p:sp>
        <p:nvSpPr>
          <p:cNvPr id="8" name="Title 7"/>
          <p:cNvSpPr>
            <a:spLocks noGrp="1"/>
          </p:cNvSpPr>
          <p:nvPr>
            <p:ph type="title"/>
          </p:nvPr>
        </p:nvSpPr>
        <p:spPr/>
        <p:txBody>
          <a:bodyPr/>
          <a:lstStyle/>
          <a:p>
            <a:r>
              <a:rPr lang="en-US" dirty="0" smtClean="0"/>
              <a:t>Social is an HR value</a:t>
            </a:r>
            <a:endParaRPr lang="en-US" dirty="0"/>
          </a:p>
        </p:txBody>
      </p:sp>
    </p:spTree>
    <p:extLst>
      <p:ext uri="{BB962C8B-B14F-4D97-AF65-F5344CB8AC3E}">
        <p14:creationId xmlns:p14="http://schemas.microsoft.com/office/powerpoint/2010/main" val="3854787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21</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 y="12358"/>
            <a:ext cx="12434711" cy="6982167"/>
          </a:xfrm>
          <a:prstGeom prst="rect">
            <a:avLst/>
          </a:prstGeom>
        </p:spPr>
      </p:pic>
      <p:sp>
        <p:nvSpPr>
          <p:cNvPr id="6" name="Rectangle 5"/>
          <p:cNvSpPr/>
          <p:nvPr/>
        </p:nvSpPr>
        <p:spPr>
          <a:xfrm>
            <a:off x="389466" y="466301"/>
            <a:ext cx="5207035" cy="1088037"/>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64" dirty="0" smtClean="0"/>
              <a:t>Social helps you scale</a:t>
            </a:r>
            <a:endParaRPr lang="en-US" sz="3264" dirty="0"/>
          </a:p>
        </p:txBody>
      </p:sp>
      <p:sp>
        <p:nvSpPr>
          <p:cNvPr id="5" name="Rectangle 4"/>
          <p:cNvSpPr/>
          <p:nvPr/>
        </p:nvSpPr>
        <p:spPr>
          <a:xfrm>
            <a:off x="5875526" y="1908475"/>
            <a:ext cx="6093765" cy="4754828"/>
          </a:xfrm>
          <a:prstGeom prst="rect">
            <a:avLst/>
          </a:prstGeom>
          <a:solidFill>
            <a:srgbClr val="00BC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t" anchorCtr="0"/>
          <a:lstStyle/>
          <a:p>
            <a:pPr marL="457200" indent="-457200">
              <a:buFont typeface="Arial" panose="020B0604020202020204" pitchFamily="34" charset="0"/>
              <a:buChar char="•"/>
            </a:pPr>
            <a:r>
              <a:rPr lang="en-US" sz="3264" dirty="0" smtClean="0"/>
              <a:t>True conviction among top leaders</a:t>
            </a:r>
          </a:p>
          <a:p>
            <a:pPr marL="457200" indent="-457200">
              <a:buFont typeface="Arial" panose="020B0604020202020204" pitchFamily="34" charset="0"/>
              <a:buChar char="•"/>
            </a:pPr>
            <a:r>
              <a:rPr lang="en-US" sz="3264" dirty="0" smtClean="0"/>
              <a:t>Encouraging “both sides” of helping events</a:t>
            </a:r>
          </a:p>
          <a:p>
            <a:pPr marL="457200" indent="-457200">
              <a:buFont typeface="Arial" panose="020B0604020202020204" pitchFamily="34" charset="0"/>
              <a:buChar char="•"/>
            </a:pPr>
            <a:r>
              <a:rPr lang="en-US" sz="3264" dirty="0" smtClean="0"/>
              <a:t>Reinforce norms with formal processes and roles (e.g. design reviews)</a:t>
            </a:r>
          </a:p>
          <a:p>
            <a:pPr marL="457200" indent="-457200">
              <a:buFont typeface="Arial" panose="020B0604020202020204" pitchFamily="34" charset="0"/>
              <a:buChar char="•"/>
            </a:pPr>
            <a:r>
              <a:rPr lang="en-US" sz="3264" dirty="0" smtClean="0"/>
              <a:t>Leave slack in employee’s schedules</a:t>
            </a:r>
            <a:endParaRPr lang="en-US" sz="3264" dirty="0"/>
          </a:p>
        </p:txBody>
      </p:sp>
    </p:spTree>
    <p:extLst>
      <p:ext uri="{BB962C8B-B14F-4D97-AF65-F5344CB8AC3E}">
        <p14:creationId xmlns:p14="http://schemas.microsoft.com/office/powerpoint/2010/main" val="3718314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lfie that broke Twitter: Ellen DeGeneres' selfie with stars Jennifer Lawrence, Bradley Cooper and Meryl Streep (using her Oscars sponsor Samsung Galaxy phone) crashed the social networking site after it was retweeted 2 million tim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4" y="-26852"/>
            <a:ext cx="12511287" cy="70213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3124" y="5600359"/>
            <a:ext cx="4937845" cy="1115962"/>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smtClean="0"/>
              <a:t>#3 Recruit friends</a:t>
            </a:r>
            <a:endParaRPr lang="en-US" sz="4488" dirty="0"/>
          </a:p>
        </p:txBody>
      </p:sp>
    </p:spTree>
    <p:extLst>
      <p:ext uri="{BB962C8B-B14F-4D97-AF65-F5344CB8AC3E}">
        <p14:creationId xmlns:p14="http://schemas.microsoft.com/office/powerpoint/2010/main" val="255790582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23</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94199" y="-1"/>
            <a:ext cx="10541394" cy="6994525"/>
          </a:xfrm>
          <a:prstGeom prst="rect">
            <a:avLst/>
          </a:prstGeom>
        </p:spPr>
      </p:pic>
      <p:sp>
        <p:nvSpPr>
          <p:cNvPr id="5" name="Rectangle 4"/>
          <p:cNvSpPr/>
          <p:nvPr/>
        </p:nvSpPr>
        <p:spPr>
          <a:xfrm>
            <a:off x="881" y="-68859"/>
            <a:ext cx="3341829" cy="706726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t>Leaders model the behavior</a:t>
            </a:r>
          </a:p>
        </p:txBody>
      </p:sp>
      <p:grpSp>
        <p:nvGrpSpPr>
          <p:cNvPr id="7" name="Group 6"/>
          <p:cNvGrpSpPr/>
          <p:nvPr/>
        </p:nvGrpSpPr>
        <p:grpSpPr>
          <a:xfrm>
            <a:off x="3886728" y="699452"/>
            <a:ext cx="8506120" cy="5606868"/>
            <a:chOff x="3810000" y="685800"/>
            <a:chExt cx="8340090" cy="5497428"/>
          </a:xfrm>
        </p:grpSpPr>
        <p:sp>
          <p:nvSpPr>
            <p:cNvPr id="3" name="Rectangle 2"/>
            <p:cNvSpPr/>
            <p:nvPr/>
          </p:nvSpPr>
          <p:spPr>
            <a:xfrm>
              <a:off x="3810000" y="685800"/>
              <a:ext cx="7848600" cy="5486400"/>
            </a:xfrm>
            <a:prstGeom prst="rect">
              <a:avLst/>
            </a:prstGeom>
            <a:solidFill>
              <a:srgbClr val="40B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6302" rtlCol="0" anchor="t" anchorCtr="0"/>
            <a:lstStyle/>
            <a:p>
              <a:pPr algn="ctr"/>
              <a:r>
                <a:rPr lang="en-US" sz="5507" dirty="0">
                  <a:solidFill>
                    <a:schemeClr val="tx1"/>
                  </a:solidFill>
                </a:rPr>
                <a:t>“</a:t>
              </a:r>
              <a:r>
                <a:rPr lang="en-US" sz="5507" i="1" dirty="0">
                  <a:solidFill>
                    <a:schemeClr val="tx1"/>
                  </a:solidFill>
                </a:rPr>
                <a:t>No involvement by leaders, </a:t>
              </a:r>
            </a:p>
            <a:p>
              <a:pPr algn="ctr"/>
              <a:r>
                <a:rPr lang="en-US" sz="5507" i="1" dirty="0">
                  <a:solidFill>
                    <a:schemeClr val="tx1"/>
                  </a:solidFill>
                </a:rPr>
                <a:t>no commitment by employees.</a:t>
              </a:r>
            </a:p>
            <a:p>
              <a:pPr algn="ctr"/>
              <a:r>
                <a:rPr lang="en-US" sz="5507" i="1" dirty="0">
                  <a:solidFill>
                    <a:schemeClr val="tx1"/>
                  </a:solidFill>
                </a:rPr>
                <a:t>No exceptions</a:t>
              </a:r>
              <a:r>
                <a:rPr lang="en-US" sz="5507" dirty="0">
                  <a:solidFill>
                    <a:schemeClr val="tx1"/>
                  </a:solidFill>
                </a:rPr>
                <a:t>.”</a:t>
              </a:r>
            </a:p>
          </p:txBody>
        </p:sp>
        <p:sp>
          <p:nvSpPr>
            <p:cNvPr id="6" name="Rectangle 5"/>
            <p:cNvSpPr/>
            <p:nvPr/>
          </p:nvSpPr>
          <p:spPr>
            <a:xfrm>
              <a:off x="6054090" y="5525869"/>
              <a:ext cx="6096000" cy="657359"/>
            </a:xfrm>
            <a:prstGeom prst="rect">
              <a:avLst/>
            </a:prstGeom>
          </p:spPr>
          <p:txBody>
            <a:bodyPr>
              <a:spAutoFit/>
            </a:bodyPr>
            <a:lstStyle/>
            <a:p>
              <a:r>
                <a:rPr lang="en-US" sz="1836" dirty="0"/>
                <a:t>Vala Afshar, Chief Marketing and Customer Officer at Enterasys</a:t>
              </a:r>
            </a:p>
          </p:txBody>
        </p:sp>
      </p:grpSp>
    </p:spTree>
    <p:extLst>
      <p:ext uri="{BB962C8B-B14F-4D97-AF65-F5344CB8AC3E}">
        <p14:creationId xmlns:p14="http://schemas.microsoft.com/office/powerpoint/2010/main" val="2680461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getting leaders engaged</a:t>
            </a:r>
            <a:endParaRPr lang="en-US" dirty="0"/>
          </a:p>
        </p:txBody>
      </p:sp>
      <p:sp>
        <p:nvSpPr>
          <p:cNvPr id="3" name="Text Placeholder 2"/>
          <p:cNvSpPr>
            <a:spLocks noGrp="1"/>
          </p:cNvSpPr>
          <p:nvPr>
            <p:ph type="body" sz="quarter" idx="10"/>
          </p:nvPr>
        </p:nvSpPr>
        <p:spPr>
          <a:xfrm>
            <a:off x="274638" y="1212850"/>
            <a:ext cx="11887200" cy="5613845"/>
          </a:xfrm>
        </p:spPr>
        <p:txBody>
          <a:bodyPr/>
          <a:lstStyle/>
          <a:p>
            <a:r>
              <a:rPr lang="en-US" dirty="0" smtClean="0"/>
              <a:t>Jams – targeted, real time collaboration</a:t>
            </a:r>
          </a:p>
          <a:p>
            <a:r>
              <a:rPr lang="en-US" dirty="0" smtClean="0"/>
              <a:t>Focused messaging – e.g. travel logs</a:t>
            </a:r>
          </a:p>
          <a:p>
            <a:r>
              <a:rPr lang="en-US" dirty="0" smtClean="0"/>
              <a:t>“Like” what ever they do</a:t>
            </a:r>
          </a:p>
          <a:p>
            <a:r>
              <a:rPr lang="en-US" dirty="0" smtClean="0"/>
              <a:t>Make it easy</a:t>
            </a:r>
          </a:p>
          <a:p>
            <a:pPr lvl="1"/>
            <a:r>
              <a:rPr lang="en-US" dirty="0" smtClean="0"/>
              <a:t>Mobile</a:t>
            </a:r>
            <a:endParaRPr lang="en-US" dirty="0"/>
          </a:p>
          <a:p>
            <a:pPr lvl="1"/>
            <a:r>
              <a:rPr lang="en-US" dirty="0" smtClean="0"/>
              <a:t>Start where they are: keep it in the comfort zone</a:t>
            </a:r>
          </a:p>
          <a:p>
            <a:r>
              <a:rPr lang="en-US" dirty="0" smtClean="0"/>
              <a:t>Find an ally – it only takes one … with one success</a:t>
            </a:r>
          </a:p>
          <a:p>
            <a:endParaRPr lang="en-US" dirty="0" smtClean="0"/>
          </a:p>
          <a:p>
            <a:endParaRPr lang="en-US" dirty="0"/>
          </a:p>
        </p:txBody>
      </p:sp>
    </p:spTree>
    <p:extLst>
      <p:ext uri="{BB962C8B-B14F-4D97-AF65-F5344CB8AC3E}">
        <p14:creationId xmlns:p14="http://schemas.microsoft.com/office/powerpoint/2010/main" val="396911472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 want this moment …</a:t>
            </a:r>
            <a:endParaRPr lang="en-US" dirty="0"/>
          </a:p>
        </p:txBody>
      </p:sp>
      <p:pic>
        <p:nvPicPr>
          <p:cNvPr id="2" name="Picture 1"/>
          <p:cNvPicPr>
            <a:picLocks noChangeAspect="1"/>
          </p:cNvPicPr>
          <p:nvPr/>
        </p:nvPicPr>
        <p:blipFill>
          <a:blip r:embed="rId2"/>
          <a:stretch>
            <a:fillRect/>
          </a:stretch>
        </p:blipFill>
        <p:spPr>
          <a:xfrm>
            <a:off x="2670618" y="1297262"/>
            <a:ext cx="7095238" cy="4400000"/>
          </a:xfrm>
          <a:prstGeom prst="rect">
            <a:avLst/>
          </a:prstGeom>
        </p:spPr>
      </p:pic>
    </p:spTree>
    <p:extLst>
      <p:ext uri="{BB962C8B-B14F-4D97-AF65-F5344CB8AC3E}">
        <p14:creationId xmlns:p14="http://schemas.microsoft.com/office/powerpoint/2010/main" val="21536177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8782896" y="6482888"/>
            <a:ext cx="2797810" cy="372394"/>
          </a:xfrm>
          <a:prstGeom prst="rect">
            <a:avLst/>
          </a:prstGeom>
        </p:spPr>
        <p:txBody>
          <a:bodyPr/>
          <a:lstStyle/>
          <a:p>
            <a:fld id="{EA7C8D44-3667-46F6-9772-CC52308E2A7F}" type="slidenum">
              <a:rPr kumimoji="0" lang="en-US" smtClean="0"/>
              <a:pPr/>
              <a:t>26</a:t>
            </a:fld>
            <a:endParaRPr kumimoji="0" lang="en-US"/>
          </a:p>
        </p:txBody>
      </p:sp>
      <p:pic>
        <p:nvPicPr>
          <p:cNvPr id="8" name="Picture 5" descr="C:\Users\Susan Hanley\AppData\Local\Microsoft\Windows\Temporary Internet Files\Content.IE5\8O2UPDWT\MP900185223[1].jpg"/>
          <p:cNvPicPr>
            <a:picLocks noGrp="1" noChangeAspect="1" noChangeArrowheads="1"/>
          </p:cNvPicPr>
          <p:nvPr>
            <p:ph idx="4294967295"/>
          </p:nvPr>
        </p:nvPicPr>
        <p:blipFill rotWithShape="1">
          <a:blip r:embed="rId3" cstate="email">
            <a:extLst>
              <a:ext uri="{28A0092B-C50C-407E-A947-70E740481C1C}">
                <a14:useLocalDpi xmlns:a14="http://schemas.microsoft.com/office/drawing/2010/main"/>
              </a:ext>
            </a:extLst>
          </a:blip>
          <a:srcRect/>
          <a:stretch/>
        </p:blipFill>
        <p:spPr bwMode="auto">
          <a:xfrm>
            <a:off x="5951582" y="-1"/>
            <a:ext cx="6484507" cy="6994525"/>
          </a:xfrm>
          <a:prstGeom prst="rect">
            <a:avLst/>
          </a:prstGeom>
          <a:blipFill>
            <a:blip r:embed="rId4">
              <a:extLst>
                <a:ext uri="{28A0092B-C50C-407E-A947-70E740481C1C}">
                  <a14:useLocalDpi xmlns:a14="http://schemas.microsoft.com/office/drawing/2010/main"/>
                </a:ext>
              </a:extLst>
            </a:blip>
            <a:tile tx="0" ty="0" sx="100000" sy="100000" flip="none" algn="tl"/>
          </a:blipFill>
          <a:extLst/>
        </p:spPr>
      </p:pic>
      <p:sp>
        <p:nvSpPr>
          <p:cNvPr id="4" name="Rectangle 3"/>
          <p:cNvSpPr/>
          <p:nvPr/>
        </p:nvSpPr>
        <p:spPr>
          <a:xfrm>
            <a:off x="882" y="-1"/>
            <a:ext cx="5950699" cy="6994525"/>
          </a:xfrm>
          <a:prstGeom prst="rect">
            <a:avLst/>
          </a:prstGeom>
          <a:solidFill>
            <a:srgbClr val="6B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731" dirty="0"/>
              <a:t>It </a:t>
            </a:r>
            <a:r>
              <a:rPr lang="en-US" sz="6731" dirty="0">
                <a:latin typeface="Segoe UI" panose="020B0502040204020203" pitchFamily="34" charset="0"/>
                <a:cs typeface="Segoe UI" panose="020B0502040204020203" pitchFamily="34" charset="0"/>
              </a:rPr>
              <a:t>takes</a:t>
            </a:r>
            <a:r>
              <a:rPr lang="en-US" sz="6731" dirty="0"/>
              <a:t> </a:t>
            </a:r>
          </a:p>
          <a:p>
            <a:pPr algn="ctr"/>
            <a:r>
              <a:rPr lang="en-US" sz="6731" dirty="0"/>
              <a:t>a village</a:t>
            </a:r>
          </a:p>
        </p:txBody>
      </p:sp>
      <p:grpSp>
        <p:nvGrpSpPr>
          <p:cNvPr id="11" name="Group 10"/>
          <p:cNvGrpSpPr/>
          <p:nvPr/>
        </p:nvGrpSpPr>
        <p:grpSpPr>
          <a:xfrm>
            <a:off x="890195" y="1753352"/>
            <a:ext cx="4023316" cy="3847007"/>
            <a:chOff x="890195" y="1753352"/>
            <a:chExt cx="4023316" cy="3847007"/>
          </a:xfrm>
        </p:grpSpPr>
        <p:cxnSp>
          <p:nvCxnSpPr>
            <p:cNvPr id="3" name="Straight Connector 2"/>
            <p:cNvCxnSpPr/>
            <p:nvPr/>
          </p:nvCxnSpPr>
          <p:spPr>
            <a:xfrm>
              <a:off x="890195" y="1759921"/>
              <a:ext cx="4023316" cy="3840438"/>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90195" y="1753352"/>
              <a:ext cx="4023316" cy="3822701"/>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3074" name="Picture 2" descr="http://2.bp.blogspot.com/-c2U3HUQZVy8/UV7KI2bodLI/AAAAAAAAA4g/DJEEmv-FmNY/s1600/galaxy_universe-normal.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24"/>
          <a:stretch/>
        </p:blipFill>
        <p:spPr bwMode="auto">
          <a:xfrm>
            <a:off x="5669603" y="-22580"/>
            <a:ext cx="6766486" cy="6994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39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iki-images.enotes.com/c/c4/Super_Hero_Squad_Sho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05153" y="0"/>
            <a:ext cx="5231322" cy="69945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0"/>
            <a:ext cx="7205153" cy="6994525"/>
          </a:xfrm>
          <a:prstGeom prst="rect">
            <a:avLst/>
          </a:prstGeom>
          <a:solidFill>
            <a:srgbClr val="174B9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TextBox 5"/>
          <p:cNvSpPr txBox="1"/>
          <p:nvPr/>
        </p:nvSpPr>
        <p:spPr>
          <a:xfrm>
            <a:off x="1189092" y="296897"/>
            <a:ext cx="4937706" cy="904863"/>
          </a:xfrm>
          <a:prstGeom prst="rect">
            <a:avLst/>
          </a:prstGeom>
          <a:noFill/>
        </p:spPr>
        <p:txBody>
          <a:bodyPr wrap="square" lIns="182880" tIns="146304" rIns="182880" bIns="146304" rtlCol="0">
            <a:spAutoFit/>
          </a:bodyPr>
          <a:lstStyle/>
          <a:p>
            <a:pPr algn="ctr">
              <a:lnSpc>
                <a:spcPct val="90000"/>
              </a:lnSpc>
              <a:spcAft>
                <a:spcPts val="600"/>
              </a:spcAft>
            </a:pPr>
            <a:r>
              <a:rPr lang="en-US" sz="4400" dirty="0" smtClean="0">
                <a:solidFill>
                  <a:srgbClr val="FFC000"/>
                </a:solidFill>
                <a:latin typeface="Snap ITC" panose="04040A07060A02020202" pitchFamily="82" charset="0"/>
              </a:rPr>
              <a:t>Champions</a:t>
            </a:r>
          </a:p>
        </p:txBody>
      </p:sp>
      <p:sp>
        <p:nvSpPr>
          <p:cNvPr id="7" name="TextBox 6"/>
          <p:cNvSpPr txBox="1"/>
          <p:nvPr/>
        </p:nvSpPr>
        <p:spPr>
          <a:xfrm>
            <a:off x="457580" y="1119848"/>
            <a:ext cx="6400730" cy="5219891"/>
          </a:xfrm>
          <a:prstGeom prst="rect">
            <a:avLst/>
          </a:prstGeom>
          <a:noFill/>
        </p:spPr>
        <p:txBody>
          <a:bodyPr wrap="square" lIns="182880" tIns="146304" rIns="182880" bIns="146304" rtlCol="0">
            <a:spAutoFit/>
          </a:bodyPr>
          <a:lstStyle/>
          <a:p>
            <a:pPr marL="342900" indent="-342900">
              <a:buFont typeface="Arial" panose="020B0604020202020204" pitchFamily="34" charset="0"/>
              <a:buChar char="•"/>
            </a:pPr>
            <a:r>
              <a:rPr lang="en-US" sz="3200" dirty="0" smtClean="0">
                <a:solidFill>
                  <a:schemeClr val="bg1"/>
                </a:solidFill>
              </a:rPr>
              <a:t>Encourage and promote people and conversations</a:t>
            </a:r>
          </a:p>
          <a:p>
            <a:pPr marL="342900" indent="-342900">
              <a:buFont typeface="Arial" panose="020B0604020202020204" pitchFamily="34" charset="0"/>
              <a:buChar char="•"/>
            </a:pPr>
            <a:r>
              <a:rPr lang="en-US" sz="3200" dirty="0">
                <a:solidFill>
                  <a:schemeClr val="bg1"/>
                </a:solidFill>
              </a:rPr>
              <a:t>Monitor conversations</a:t>
            </a:r>
          </a:p>
          <a:p>
            <a:pPr marL="342900" indent="-342900">
              <a:buFont typeface="Arial" panose="020B0604020202020204" pitchFamily="34" charset="0"/>
              <a:buChar char="•"/>
            </a:pPr>
            <a:r>
              <a:rPr lang="en-US" sz="3200" dirty="0">
                <a:solidFill>
                  <a:schemeClr val="bg1"/>
                </a:solidFill>
              </a:rPr>
              <a:t>Curate stories</a:t>
            </a:r>
          </a:p>
          <a:p>
            <a:pPr marL="342900" indent="-342900">
              <a:buFont typeface="Arial" panose="020B0604020202020204" pitchFamily="34" charset="0"/>
              <a:buChar char="•"/>
            </a:pPr>
            <a:r>
              <a:rPr lang="en-US" sz="3200" dirty="0">
                <a:solidFill>
                  <a:schemeClr val="bg1"/>
                </a:solidFill>
              </a:rPr>
              <a:t>Celebrate successes</a:t>
            </a:r>
          </a:p>
          <a:p>
            <a:pPr marL="342900" indent="-342900">
              <a:buFont typeface="Arial" panose="020B0604020202020204" pitchFamily="34" charset="0"/>
              <a:buChar char="•"/>
            </a:pPr>
            <a:r>
              <a:rPr lang="en-US" sz="3200" dirty="0">
                <a:solidFill>
                  <a:schemeClr val="bg1"/>
                </a:solidFill>
              </a:rPr>
              <a:t>Handle negative situations</a:t>
            </a:r>
          </a:p>
          <a:p>
            <a:pPr marL="342900" indent="-342900">
              <a:buFont typeface="Arial" panose="020B0604020202020204" pitchFamily="34" charset="0"/>
              <a:buChar char="•"/>
            </a:pPr>
            <a:r>
              <a:rPr lang="en-US" sz="3200" dirty="0" smtClean="0">
                <a:solidFill>
                  <a:schemeClr val="bg1"/>
                </a:solidFill>
              </a:rPr>
              <a:t>Educate and welcome</a:t>
            </a:r>
            <a:endParaRPr lang="en-US" sz="3200" dirty="0">
              <a:solidFill>
                <a:schemeClr val="bg1"/>
              </a:solidFill>
            </a:endParaRPr>
          </a:p>
          <a:p>
            <a:pPr marL="342900" indent="-342900">
              <a:buFont typeface="Arial" panose="020B0604020202020204" pitchFamily="34" charset="0"/>
              <a:buChar char="•"/>
            </a:pPr>
            <a:r>
              <a:rPr lang="en-US" sz="3200" dirty="0">
                <a:solidFill>
                  <a:schemeClr val="bg1"/>
                </a:solidFill>
              </a:rPr>
              <a:t>Nurture members – inspire engagement</a:t>
            </a:r>
          </a:p>
          <a:p>
            <a:pPr marL="342900" indent="-342900">
              <a:buFont typeface="Arial" panose="020B0604020202020204" pitchFamily="34" charset="0"/>
              <a:buChar char="•"/>
            </a:pPr>
            <a:r>
              <a:rPr lang="en-US" sz="3200" dirty="0">
                <a:solidFill>
                  <a:schemeClr val="bg1"/>
                </a:solidFill>
              </a:rPr>
              <a:t>Remove </a:t>
            </a:r>
            <a:r>
              <a:rPr lang="en-US" sz="3200" dirty="0" smtClean="0">
                <a:solidFill>
                  <a:schemeClr val="bg1"/>
                </a:solidFill>
              </a:rPr>
              <a:t>roadblocks</a:t>
            </a:r>
          </a:p>
        </p:txBody>
      </p:sp>
    </p:spTree>
    <p:extLst>
      <p:ext uri="{BB962C8B-B14F-4D97-AF65-F5344CB8AC3E}">
        <p14:creationId xmlns:p14="http://schemas.microsoft.com/office/powerpoint/2010/main" val="370357801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6309355" cy="5441490"/>
          </a:xfrm>
        </p:spPr>
        <p:txBody>
          <a:bodyPr/>
          <a:lstStyle/>
          <a:p>
            <a:r>
              <a:rPr lang="en-US" sz="2800" dirty="0"/>
              <a:t>Strong organizational and multitasking skills</a:t>
            </a:r>
          </a:p>
          <a:p>
            <a:r>
              <a:rPr lang="en-US" sz="2800" dirty="0"/>
              <a:t>Approachable, empathetic, and patient </a:t>
            </a:r>
          </a:p>
          <a:p>
            <a:r>
              <a:rPr lang="en-US" sz="2800" dirty="0"/>
              <a:t>Inspired by people</a:t>
            </a:r>
          </a:p>
          <a:p>
            <a:r>
              <a:rPr lang="en-US" sz="2800" dirty="0"/>
              <a:t>Inspires others</a:t>
            </a:r>
          </a:p>
          <a:p>
            <a:r>
              <a:rPr lang="en-US" sz="2800" dirty="0"/>
              <a:t>Transparent and diplomatic</a:t>
            </a:r>
          </a:p>
          <a:p>
            <a:r>
              <a:rPr lang="en-US" sz="2800" dirty="0"/>
              <a:t>Expertise or experience in the community subject area </a:t>
            </a:r>
          </a:p>
          <a:p>
            <a:r>
              <a:rPr lang="en-US" sz="2800" dirty="0"/>
              <a:t>Confident and passionate about the vision </a:t>
            </a:r>
          </a:p>
          <a:p>
            <a:r>
              <a:rPr lang="en-US" sz="2800" dirty="0"/>
              <a:t>Comfortable with </a:t>
            </a:r>
            <a:r>
              <a:rPr lang="en-US" sz="2800" dirty="0" smtClean="0"/>
              <a:t>technology</a:t>
            </a:r>
            <a:endParaRPr lang="en-US" sz="2800" dirty="0"/>
          </a:p>
        </p:txBody>
      </p:sp>
      <p:sp>
        <p:nvSpPr>
          <p:cNvPr id="2" name="Title 1"/>
          <p:cNvSpPr>
            <a:spLocks noGrp="1"/>
          </p:cNvSpPr>
          <p:nvPr>
            <p:ph type="title"/>
          </p:nvPr>
        </p:nvSpPr>
        <p:spPr/>
        <p:txBody>
          <a:bodyPr/>
          <a:lstStyle/>
          <a:p>
            <a:r>
              <a:rPr lang="en-US" dirty="0" smtClean="0"/>
              <a:t>Who makes a good champion?</a:t>
            </a:r>
            <a:endParaRPr lang="en-US" dirty="0"/>
          </a:p>
        </p:txBody>
      </p:sp>
      <p:sp>
        <p:nvSpPr>
          <p:cNvPr id="3" name="Slide Number Placeholder 2"/>
          <p:cNvSpPr>
            <a:spLocks noGrp="1"/>
          </p:cNvSpPr>
          <p:nvPr>
            <p:ph type="sldNum" sz="quarter" idx="4294967295"/>
          </p:nvPr>
        </p:nvSpPr>
        <p:spPr>
          <a:xfrm>
            <a:off x="10875963" y="6483350"/>
            <a:ext cx="1560512" cy="371475"/>
          </a:xfrm>
          <a:prstGeom prst="rect">
            <a:avLst/>
          </a:prstGeom>
        </p:spPr>
        <p:txBody>
          <a:bodyPr/>
          <a:lstStyle/>
          <a:p>
            <a:fld id="{4FAB73BC-B049-4115-A692-8D63A059BFB8}" type="slidenum">
              <a:rPr lang="en-US" smtClean="0"/>
              <a:pPr/>
              <a:t>28</a:t>
            </a:fld>
            <a:endParaRPr lang="en-US" dirty="0"/>
          </a:p>
        </p:txBody>
      </p:sp>
      <p:pic>
        <p:nvPicPr>
          <p:cNvPr id="10" name="Content Placeholder 9"/>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6449039" y="1127087"/>
            <a:ext cx="5715164" cy="5698355"/>
          </a:xfrm>
          <a:prstGeom prst="rect">
            <a:avLst/>
          </a:prstGeom>
        </p:spPr>
      </p:pic>
    </p:spTree>
    <p:extLst>
      <p:ext uri="{BB962C8B-B14F-4D97-AF65-F5344CB8AC3E}">
        <p14:creationId xmlns:p14="http://schemas.microsoft.com/office/powerpoint/2010/main" val="316011178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3" t="-317" b="-17618"/>
          <a:stretch/>
        </p:blipFill>
        <p:spPr>
          <a:xfrm>
            <a:off x="-386" y="-68859"/>
            <a:ext cx="12436475" cy="8384904"/>
          </a:xfrm>
          <a:prstGeom prst="rect">
            <a:avLst/>
          </a:prstGeom>
        </p:spPr>
      </p:pic>
      <p:sp>
        <p:nvSpPr>
          <p:cNvPr id="3" name="Rectangle 2"/>
          <p:cNvSpPr/>
          <p:nvPr/>
        </p:nvSpPr>
        <p:spPr bwMode="auto">
          <a:xfrm>
            <a:off x="5943920" y="205458"/>
            <a:ext cx="6126413" cy="914390"/>
          </a:xfrm>
          <a:prstGeom prst="rect">
            <a:avLst/>
          </a:prstGeom>
          <a:solidFill>
            <a:srgbClr val="FFC000">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4000" dirty="0" smtClean="0">
                <a:gradFill>
                  <a:gsLst>
                    <a:gs pos="0">
                      <a:srgbClr val="FFFFFF"/>
                    </a:gs>
                    <a:gs pos="100000">
                      <a:srgbClr val="FFFFFF"/>
                    </a:gs>
                  </a:gsLst>
                  <a:lin ang="5400000" scaled="0"/>
                </a:gradFill>
              </a:rPr>
              <a:t>Celebrate your champions</a:t>
            </a:r>
            <a:endParaRPr lang="en-US" sz="4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19840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4532" y="484783"/>
            <a:ext cx="4321189" cy="586254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49" y="578194"/>
            <a:ext cx="4341070" cy="55847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42736" y="488072"/>
            <a:ext cx="5119511" cy="622814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27960" y="1331194"/>
            <a:ext cx="5963592" cy="5014561"/>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92061" y="1572980"/>
            <a:ext cx="4138556" cy="4914535"/>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653" y="1034731"/>
            <a:ext cx="4128947" cy="5108794"/>
          </a:xfrm>
          <a:prstGeom prst="rect">
            <a:avLst/>
          </a:prstGeom>
        </p:spPr>
      </p:pic>
      <p:pic>
        <p:nvPicPr>
          <p:cNvPr id="6" name="Picture 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23649" y="797518"/>
            <a:ext cx="4500859" cy="5802706"/>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01" y="0"/>
            <a:ext cx="12435374" cy="6994525"/>
          </a:xfrm>
          <a:prstGeom prst="rect">
            <a:avLst/>
          </a:prstGeom>
        </p:spPr>
      </p:pic>
    </p:spTree>
    <p:extLst>
      <p:ext uri="{BB962C8B-B14F-4D97-AF65-F5344CB8AC3E}">
        <p14:creationId xmlns:p14="http://schemas.microsoft.com/office/powerpoint/2010/main" val="3303860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par>
                          <p:cTn id="19" fill="hold">
                            <p:stCondLst>
                              <p:cond delay="3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par>
                          <p:cTn id="23" fill="hold">
                            <p:stCondLst>
                              <p:cond delay="4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par>
                          <p:cTn id="31" fill="hold">
                            <p:stCondLst>
                              <p:cond delay="650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1087"/>
            <a:ext cx="12434712" cy="7025612"/>
          </a:xfrm>
          <a:prstGeom prst="rect">
            <a:avLst/>
          </a:prstGeom>
        </p:spPr>
      </p:pic>
      <p:sp>
        <p:nvSpPr>
          <p:cNvPr id="3" name="Oval 2"/>
          <p:cNvSpPr/>
          <p:nvPr/>
        </p:nvSpPr>
        <p:spPr bwMode="auto">
          <a:xfrm rot="20768146">
            <a:off x="219479" y="588312"/>
            <a:ext cx="4714663" cy="6217852"/>
          </a:xfrm>
          <a:prstGeom prst="ellipse">
            <a:avLst/>
          </a:prstGeom>
          <a:noFill/>
          <a:ln>
            <a:solidFill>
              <a:schemeClr val="accent2">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4755213" y="114018"/>
            <a:ext cx="7497999" cy="2651732"/>
          </a:xfrm>
          <a:prstGeom prst="rect">
            <a:avLst/>
          </a:prstGeom>
          <a:solidFill>
            <a:srgbClr val="56AED9">
              <a:alpha val="8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6637" rIns="0" bIns="46637" numCol="1" rtlCol="0" anchor="ctr" anchorCtr="0" compatLnSpc="1">
            <a:prstTxWarp prst="textNoShape">
              <a:avLst/>
            </a:prstTxWarp>
          </a:bodyPr>
          <a:lstStyle/>
          <a:p>
            <a:pPr defTabSz="932472" fontAlgn="base">
              <a:spcBef>
                <a:spcPct val="0"/>
              </a:spcBef>
              <a:spcAft>
                <a:spcPct val="0"/>
              </a:spcAft>
            </a:pPr>
            <a:r>
              <a:rPr lang="en-US" sz="3600" dirty="0" smtClean="0">
                <a:gradFill>
                  <a:gsLst>
                    <a:gs pos="0">
                      <a:srgbClr val="FFFFFF"/>
                    </a:gs>
                    <a:gs pos="100000">
                      <a:srgbClr val="FFFFFF"/>
                    </a:gs>
                  </a:gsLst>
                  <a:lin ang="5400000" scaled="0"/>
                </a:gradFill>
              </a:rPr>
              <a:t>Working like a network doesn’t always have to start with the entire network – you can start small to gain traction</a:t>
            </a:r>
            <a:endParaRPr lang="en-US" sz="36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515115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66"/>
            <a:ext cx="12435703" cy="6995091"/>
          </a:xfrm>
          <a:prstGeom prst="rect">
            <a:avLst/>
          </a:prstGeom>
        </p:spPr>
      </p:pic>
      <p:sp>
        <p:nvSpPr>
          <p:cNvPr id="5" name="Rectangle 4"/>
          <p:cNvSpPr/>
          <p:nvPr/>
        </p:nvSpPr>
        <p:spPr>
          <a:xfrm>
            <a:off x="183124" y="5783237"/>
            <a:ext cx="12069453" cy="1115962"/>
          </a:xfrm>
          <a:prstGeom prst="rect">
            <a:avLst/>
          </a:prstGeom>
          <a:solidFill>
            <a:srgbClr val="8FA2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88" dirty="0" smtClean="0"/>
              <a:t>#4 Understand the </a:t>
            </a:r>
            <a:r>
              <a:rPr lang="en-US" sz="4488" dirty="0"/>
              <a:t>comfort zone for your users</a:t>
            </a:r>
          </a:p>
        </p:txBody>
      </p:sp>
    </p:spTree>
    <p:extLst>
      <p:ext uri="{BB962C8B-B14F-4D97-AF65-F5344CB8AC3E}">
        <p14:creationId xmlns:p14="http://schemas.microsoft.com/office/powerpoint/2010/main" val="30194191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32</a:t>
            </a:fld>
            <a:endParaRPr kumimoji="0" lang="en-US" dirty="0"/>
          </a:p>
        </p:txBody>
      </p:sp>
      <p:pic>
        <p:nvPicPr>
          <p:cNvPr id="3"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29" y="-77716"/>
            <a:ext cx="12531608" cy="707224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4539" y="1554338"/>
            <a:ext cx="2389796" cy="2389796"/>
          </a:xfrm>
          <a:prstGeom prst="rect">
            <a:avLst/>
          </a:prstGeom>
        </p:spPr>
      </p:pic>
      <p:sp>
        <p:nvSpPr>
          <p:cNvPr id="5" name="Rectangle 4"/>
          <p:cNvSpPr/>
          <p:nvPr/>
        </p:nvSpPr>
        <p:spPr>
          <a:xfrm>
            <a:off x="332474" y="445947"/>
            <a:ext cx="5828771" cy="6217356"/>
          </a:xfrm>
          <a:prstGeom prst="rect">
            <a:avLst/>
          </a:prstGeom>
          <a:solidFill>
            <a:srgbClr val="5C7151">
              <a:alpha val="8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4000" dirty="0"/>
              <a:t>If you want to remove a big barrier to getting people to engage with social tools, find a way to </a:t>
            </a:r>
            <a:r>
              <a:rPr lang="en-US" sz="4000" b="1" dirty="0" smtClean="0"/>
              <a:t>keep </a:t>
            </a:r>
            <a:r>
              <a:rPr lang="en-US" sz="4000" b="1" dirty="0"/>
              <a:t>your users in their COMFORT ZONE,</a:t>
            </a:r>
            <a:r>
              <a:rPr lang="en-US" sz="4000" dirty="0"/>
              <a:t> </a:t>
            </a:r>
            <a:endParaRPr lang="en-US" sz="4000" dirty="0" smtClean="0"/>
          </a:p>
          <a:p>
            <a:pPr algn="ctr">
              <a:defRPr/>
            </a:pPr>
            <a:r>
              <a:rPr lang="en-US" sz="4000" dirty="0" smtClean="0"/>
              <a:t>even </a:t>
            </a:r>
            <a:r>
              <a:rPr lang="en-US" sz="4000" dirty="0"/>
              <a:t>if it’s only just to get started.</a:t>
            </a:r>
          </a:p>
        </p:txBody>
      </p:sp>
    </p:spTree>
    <p:extLst>
      <p:ext uri="{BB962C8B-B14F-4D97-AF65-F5344CB8AC3E}">
        <p14:creationId xmlns:p14="http://schemas.microsoft.com/office/powerpoint/2010/main" val="2694410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E-mail Integration</a:t>
            </a:r>
          </a:p>
        </p:txBody>
      </p:sp>
      <p:sp>
        <p:nvSpPr>
          <p:cNvPr id="3" name="Text Placeholder 2"/>
          <p:cNvSpPr>
            <a:spLocks noGrp="1"/>
          </p:cNvSpPr>
          <p:nvPr>
            <p:ph type="body" sz="quarter" idx="10"/>
          </p:nvPr>
        </p:nvSpPr>
        <p:spPr>
          <a:xfrm>
            <a:off x="274639" y="1212849"/>
            <a:ext cx="5486399" cy="5576911"/>
          </a:xfrm>
        </p:spPr>
        <p:txBody>
          <a:bodyPr/>
          <a:lstStyle/>
          <a:p>
            <a:r>
              <a:rPr lang="en-US" dirty="0" smtClean="0"/>
              <a:t>Organizational Goals</a:t>
            </a:r>
          </a:p>
          <a:p>
            <a:r>
              <a:rPr lang="en-US" sz="3200" b="1" dirty="0">
                <a:solidFill>
                  <a:srgbClr val="000000"/>
                </a:solidFill>
              </a:rPr>
              <a:t>Engage congregations </a:t>
            </a:r>
            <a:r>
              <a:rPr lang="en-US" sz="3200" dirty="0">
                <a:solidFill>
                  <a:srgbClr val="000000"/>
                </a:solidFill>
              </a:rPr>
              <a:t>in communities of practice focused on expanding the reach of the Union</a:t>
            </a:r>
          </a:p>
          <a:p>
            <a:r>
              <a:rPr lang="en-US" sz="3200" b="1" dirty="0">
                <a:solidFill>
                  <a:srgbClr val="000000"/>
                </a:solidFill>
              </a:rPr>
              <a:t>Build inventory of practices </a:t>
            </a:r>
            <a:r>
              <a:rPr lang="en-US" sz="3200" dirty="0">
                <a:solidFill>
                  <a:srgbClr val="000000"/>
                </a:solidFill>
              </a:rPr>
              <a:t>and expertise on core topics</a:t>
            </a:r>
          </a:p>
          <a:p>
            <a:r>
              <a:rPr lang="en-US" sz="3200" dirty="0">
                <a:solidFill>
                  <a:srgbClr val="000000"/>
                </a:solidFill>
              </a:rPr>
              <a:t>Help congregations function better as sacred communities by </a:t>
            </a:r>
            <a:r>
              <a:rPr lang="en-US" sz="3200" b="1" dirty="0">
                <a:solidFill>
                  <a:srgbClr val="000000"/>
                </a:solidFill>
              </a:rPr>
              <a:t>providing opportunities to collaborate with </a:t>
            </a:r>
            <a:r>
              <a:rPr lang="en-US" sz="3200" b="1" dirty="0" smtClean="0">
                <a:solidFill>
                  <a:srgbClr val="000000"/>
                </a:solidFill>
              </a:rPr>
              <a:t>others</a:t>
            </a:r>
            <a:endParaRPr lang="en-US" sz="3200" b="1" dirty="0">
              <a:solidFill>
                <a:srgbClr val="000000"/>
              </a:solidFill>
            </a:endParaRPr>
          </a:p>
        </p:txBody>
      </p:sp>
      <p:sp>
        <p:nvSpPr>
          <p:cNvPr id="4" name="Text Placeholder 3"/>
          <p:cNvSpPr>
            <a:spLocks noGrp="1"/>
          </p:cNvSpPr>
          <p:nvPr>
            <p:ph type="body" sz="quarter" idx="11"/>
          </p:nvPr>
        </p:nvSpPr>
        <p:spPr>
          <a:xfrm>
            <a:off x="6675439" y="1212849"/>
            <a:ext cx="5486399" cy="4899803"/>
          </a:xfrm>
        </p:spPr>
        <p:txBody>
          <a:bodyPr/>
          <a:lstStyle/>
          <a:p>
            <a:r>
              <a:rPr lang="en-US" dirty="0" smtClean="0"/>
              <a:t>Solution</a:t>
            </a:r>
          </a:p>
          <a:p>
            <a:r>
              <a:rPr lang="en-US" sz="3200" dirty="0">
                <a:solidFill>
                  <a:srgbClr val="000000"/>
                </a:solidFill>
              </a:rPr>
              <a:t>The </a:t>
            </a:r>
            <a:r>
              <a:rPr lang="en-US" sz="3200" dirty="0" smtClean="0">
                <a:solidFill>
                  <a:srgbClr val="000000"/>
                </a:solidFill>
              </a:rPr>
              <a:t>Tent: Extranet </a:t>
            </a:r>
            <a:endParaRPr lang="en-US" sz="3200" dirty="0">
              <a:solidFill>
                <a:srgbClr val="000000"/>
              </a:solidFill>
            </a:endParaRPr>
          </a:p>
          <a:p>
            <a:r>
              <a:rPr lang="en-US" sz="3200" dirty="0">
                <a:solidFill>
                  <a:srgbClr val="000000"/>
                </a:solidFill>
              </a:rPr>
              <a:t>Community Sites based on SharePoint 2013 Online </a:t>
            </a:r>
            <a:endParaRPr lang="en-US" sz="3200" dirty="0" smtClean="0">
              <a:solidFill>
                <a:srgbClr val="000000"/>
              </a:solidFill>
            </a:endParaRPr>
          </a:p>
          <a:p>
            <a:r>
              <a:rPr lang="en-US" sz="3200" dirty="0" smtClean="0">
                <a:solidFill>
                  <a:srgbClr val="000000"/>
                </a:solidFill>
              </a:rPr>
              <a:t>Connects </a:t>
            </a:r>
            <a:r>
              <a:rPr lang="en-US" sz="3200" dirty="0">
                <a:solidFill>
                  <a:srgbClr val="000000"/>
                </a:solidFill>
              </a:rPr>
              <a:t>different groups by </a:t>
            </a:r>
            <a:r>
              <a:rPr lang="en-US" sz="3200" b="1" dirty="0">
                <a:solidFill>
                  <a:srgbClr val="000000"/>
                </a:solidFill>
              </a:rPr>
              <a:t>role</a:t>
            </a:r>
            <a:r>
              <a:rPr lang="en-US" sz="3200" dirty="0">
                <a:solidFill>
                  <a:srgbClr val="000000"/>
                </a:solidFill>
              </a:rPr>
              <a:t> (Temple Administrators), by </a:t>
            </a:r>
            <a:r>
              <a:rPr lang="en-US" sz="3200" b="1" dirty="0">
                <a:solidFill>
                  <a:srgbClr val="000000"/>
                </a:solidFill>
              </a:rPr>
              <a:t>topic </a:t>
            </a:r>
            <a:r>
              <a:rPr lang="en-US" sz="3200" dirty="0">
                <a:solidFill>
                  <a:srgbClr val="000000"/>
                </a:solidFill>
              </a:rPr>
              <a:t>(Fundraising), or by </a:t>
            </a:r>
            <a:r>
              <a:rPr lang="en-US" sz="3200" b="1" dirty="0">
                <a:solidFill>
                  <a:srgbClr val="000000"/>
                </a:solidFill>
              </a:rPr>
              <a:t>attribute</a:t>
            </a:r>
            <a:r>
              <a:rPr lang="en-US" sz="3200" dirty="0">
                <a:solidFill>
                  <a:srgbClr val="000000"/>
                </a:solidFill>
              </a:rPr>
              <a:t> (small congregations)</a:t>
            </a:r>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1970"/>
          <a:stretch/>
        </p:blipFill>
        <p:spPr>
          <a:xfrm>
            <a:off x="9033661" y="300138"/>
            <a:ext cx="3402814" cy="658335"/>
          </a:xfrm>
          <a:prstGeom prst="rect">
            <a:avLst/>
          </a:prstGeom>
        </p:spPr>
      </p:pic>
    </p:spTree>
    <p:extLst>
      <p:ext uri="{BB962C8B-B14F-4D97-AF65-F5344CB8AC3E}">
        <p14:creationId xmlns:p14="http://schemas.microsoft.com/office/powerpoint/2010/main" val="590243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 what happened?</a:t>
            </a:r>
            <a:endParaRPr lang="en-US" dirty="0"/>
          </a:p>
        </p:txBody>
      </p:sp>
      <p:sp>
        <p:nvSpPr>
          <p:cNvPr id="2" name="Text Placeholder 1"/>
          <p:cNvSpPr>
            <a:spLocks noGrp="1"/>
          </p:cNvSpPr>
          <p:nvPr>
            <p:ph type="body" sz="quarter" idx="10"/>
          </p:nvPr>
        </p:nvSpPr>
        <p:spPr/>
        <p:txBody>
          <a:bodyPr/>
          <a:lstStyle/>
          <a:p>
            <a:r>
              <a:rPr lang="en-US" dirty="0" smtClean="0"/>
              <a:t>They had the right stuff …	</a:t>
            </a:r>
            <a:endParaRPr lang="en-US" dirty="0"/>
          </a:p>
        </p:txBody>
      </p:sp>
      <p:sp>
        <p:nvSpPr>
          <p:cNvPr id="3" name="Text Placeholder 2"/>
          <p:cNvSpPr>
            <a:spLocks noGrp="1"/>
          </p:cNvSpPr>
          <p:nvPr>
            <p:ph type="body" sz="quarter" idx="11"/>
          </p:nvPr>
        </p:nvSpPr>
        <p:spPr/>
        <p:txBody>
          <a:bodyPr/>
          <a:lstStyle/>
          <a:p>
            <a:r>
              <a:rPr lang="en-US" dirty="0" smtClean="0"/>
              <a:t>The initial reality …</a:t>
            </a:r>
            <a:endParaRPr lang="en-US" dirty="0"/>
          </a:p>
        </p:txBody>
      </p:sp>
      <p:sp>
        <p:nvSpPr>
          <p:cNvPr id="5" name="Content Placeholder 4"/>
          <p:cNvSpPr>
            <a:spLocks noGrp="1"/>
          </p:cNvSpPr>
          <p:nvPr>
            <p:ph sz="quarter" idx="4294967295"/>
          </p:nvPr>
        </p:nvSpPr>
        <p:spPr>
          <a:xfrm>
            <a:off x="405456" y="1787525"/>
            <a:ext cx="5492750" cy="4708981"/>
          </a:xfrm>
        </p:spPr>
        <p:txBody>
          <a:bodyPr/>
          <a:lstStyle/>
          <a:p>
            <a:r>
              <a:rPr lang="en-US" sz="2800" dirty="0" smtClean="0"/>
              <a:t>Existing solution no longer supported – so people have to change</a:t>
            </a:r>
          </a:p>
          <a:p>
            <a:r>
              <a:rPr lang="en-US" sz="2800" dirty="0" smtClean="0"/>
              <a:t>New solution provided enhanced functionality – especially SEARCH</a:t>
            </a:r>
          </a:p>
          <a:p>
            <a:r>
              <a:rPr lang="en-US" sz="2800" dirty="0" smtClean="0"/>
              <a:t>Existing communities – both in real life and online – with real need to connect</a:t>
            </a:r>
          </a:p>
          <a:p>
            <a:r>
              <a:rPr lang="en-US" sz="2800" dirty="0" smtClean="0"/>
              <a:t>Designated moderators to support and engage</a:t>
            </a:r>
          </a:p>
        </p:txBody>
      </p:sp>
      <p:pic>
        <p:nvPicPr>
          <p:cNvPr id="8" name="Content Placeholder 7"/>
          <p:cNvPicPr>
            <a:picLocks noGrp="1" noChangeAspect="1"/>
          </p:cNvPicPr>
          <p:nvPr>
            <p:ph sz="quarter" idx="4294967295"/>
          </p:nvPr>
        </p:nvPicPr>
        <p:blipFill>
          <a:blip r:embed="rId3">
            <a:extLst>
              <a:ext uri="{28A0092B-C50C-407E-A947-70E740481C1C}">
                <a14:useLocalDpi xmlns:a14="http://schemas.microsoft.com/office/drawing/2010/main"/>
              </a:ext>
            </a:extLst>
          </a:blip>
          <a:stretch>
            <a:fillRect/>
          </a:stretch>
        </p:blipFill>
        <p:spPr>
          <a:xfrm>
            <a:off x="7315505" y="2388346"/>
            <a:ext cx="3128962" cy="3127375"/>
          </a:xfrm>
        </p:spPr>
      </p:pic>
    </p:spTree>
    <p:extLst>
      <p:ext uri="{BB962C8B-B14F-4D97-AF65-F5344CB8AC3E}">
        <p14:creationId xmlns:p14="http://schemas.microsoft.com/office/powerpoint/2010/main" val="1024970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Until, … connect to email!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3588" y="1578359"/>
            <a:ext cx="5293474" cy="5027829"/>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372" y="1436184"/>
            <a:ext cx="6013057" cy="3524102"/>
          </a:xfrm>
          <a:prstGeom prst="rect">
            <a:avLst/>
          </a:prstGeom>
        </p:spPr>
      </p:pic>
    </p:spTree>
    <p:extLst>
      <p:ext uri="{BB962C8B-B14F-4D97-AF65-F5344CB8AC3E}">
        <p14:creationId xmlns:p14="http://schemas.microsoft.com/office/powerpoint/2010/main" val="231720888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it’s only going to get better!</a:t>
            </a:r>
            <a:endParaRPr lang="en-US" dirty="0"/>
          </a:p>
        </p:txBody>
      </p:sp>
      <p:pic>
        <p:nvPicPr>
          <p:cNvPr id="1028" name="Picture 4" descr="http://officeblogs.blob.core.windows.net/wp-content/2014/03/ES_Outlook_06_resize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604" y="1341894"/>
            <a:ext cx="8947959" cy="5029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43344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Now … results!</a:t>
            </a:r>
            <a:endParaRPr lang="en-US" dirty="0"/>
          </a:p>
        </p:txBody>
      </p:sp>
      <p:sp>
        <p:nvSpPr>
          <p:cNvPr id="18" name="Freeform 17"/>
          <p:cNvSpPr/>
          <p:nvPr/>
        </p:nvSpPr>
        <p:spPr>
          <a:xfrm>
            <a:off x="4156572" y="1181218"/>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Provides validation to board, saves time</a:t>
            </a:r>
            <a:r>
              <a:rPr lang="en-US" sz="2040" dirty="0" smtClean="0"/>
              <a:t>, </a:t>
            </a:r>
            <a:r>
              <a:rPr lang="en-US" sz="2040" dirty="0"/>
              <a:t>eliminates false starts</a:t>
            </a:r>
          </a:p>
        </p:txBody>
      </p:sp>
      <p:sp>
        <p:nvSpPr>
          <p:cNvPr id="19" name="Freeform 18"/>
          <p:cNvSpPr/>
          <p:nvPr/>
        </p:nvSpPr>
        <p:spPr>
          <a:xfrm>
            <a:off x="420878" y="1079010"/>
            <a:ext cx="3743466" cy="1046016"/>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323" tIns="97693" rIns="144323" bIns="97693" numCol="1" spcCol="1270" anchor="ctr" anchorCtr="0">
            <a:noAutofit/>
          </a:bodyPr>
          <a:lstStyle/>
          <a:p>
            <a:pPr algn="ctr" defTabSz="1088029">
              <a:lnSpc>
                <a:spcPct val="90000"/>
              </a:lnSpc>
              <a:spcBef>
                <a:spcPct val="0"/>
              </a:spcBef>
              <a:spcAft>
                <a:spcPct val="35000"/>
              </a:spcAft>
            </a:pPr>
            <a:r>
              <a:rPr lang="en-US" sz="2448" dirty="0"/>
              <a:t>Benchmarking/Best Practices</a:t>
            </a:r>
          </a:p>
        </p:txBody>
      </p:sp>
      <p:sp>
        <p:nvSpPr>
          <p:cNvPr id="20" name="Freeform 19"/>
          <p:cNvSpPr/>
          <p:nvPr/>
        </p:nvSpPr>
        <p:spPr>
          <a:xfrm>
            <a:off x="4164345" y="2172719"/>
            <a:ext cx="4221403"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for not just the original poster – but for other members with similar issues</a:t>
            </a:r>
          </a:p>
        </p:txBody>
      </p:sp>
      <p:sp>
        <p:nvSpPr>
          <p:cNvPr id="21" name="Freeform 20"/>
          <p:cNvSpPr/>
          <p:nvPr/>
        </p:nvSpPr>
        <p:spPr>
          <a:xfrm>
            <a:off x="420878" y="2167046"/>
            <a:ext cx="3743466" cy="1214422"/>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Document Sharing/Document Starters</a:t>
            </a:r>
          </a:p>
        </p:txBody>
      </p:sp>
      <p:sp>
        <p:nvSpPr>
          <p:cNvPr id="22" name="Freeform 21"/>
          <p:cNvSpPr/>
          <p:nvPr/>
        </p:nvSpPr>
        <p:spPr>
          <a:xfrm>
            <a:off x="4156572" y="3544853"/>
            <a:ext cx="4321140" cy="1220130"/>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 avoid potential litigation, increase revenue</a:t>
            </a:r>
          </a:p>
        </p:txBody>
      </p:sp>
      <p:sp>
        <p:nvSpPr>
          <p:cNvPr id="23" name="Freeform 22"/>
          <p:cNvSpPr/>
          <p:nvPr/>
        </p:nvSpPr>
        <p:spPr>
          <a:xfrm>
            <a:off x="413105" y="3491863"/>
            <a:ext cx="3743466" cy="1323353"/>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Information Sharing </a:t>
            </a:r>
          </a:p>
        </p:txBody>
      </p:sp>
      <p:sp>
        <p:nvSpPr>
          <p:cNvPr id="24" name="Freeform 23"/>
          <p:cNvSpPr/>
          <p:nvPr/>
        </p:nvSpPr>
        <p:spPr>
          <a:xfrm>
            <a:off x="4156572" y="4964856"/>
            <a:ext cx="4321141"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and money, improves quality of outcomes</a:t>
            </a:r>
          </a:p>
        </p:txBody>
      </p:sp>
      <p:sp>
        <p:nvSpPr>
          <p:cNvPr id="25" name="Freeform 24"/>
          <p:cNvSpPr/>
          <p:nvPr/>
        </p:nvSpPr>
        <p:spPr>
          <a:xfrm>
            <a:off x="420878" y="4911086"/>
            <a:ext cx="3743466" cy="89058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Help/Locate Expertise </a:t>
            </a:r>
          </a:p>
        </p:txBody>
      </p:sp>
      <p:sp>
        <p:nvSpPr>
          <p:cNvPr id="26" name="Freeform 25"/>
          <p:cNvSpPr/>
          <p:nvPr/>
        </p:nvSpPr>
        <p:spPr>
          <a:xfrm>
            <a:off x="4156572" y="5986533"/>
            <a:ext cx="4229176"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82880" tIns="60279" rIns="79708" bIns="60280" numCol="1" spcCol="1270" anchor="ctr" anchorCtr="0">
            <a:noAutofit/>
          </a:bodyPr>
          <a:lstStyle/>
          <a:p>
            <a:pPr marL="0" lvl="1" defTabSz="453346">
              <a:lnSpc>
                <a:spcPct val="90000"/>
              </a:lnSpc>
              <a:spcBef>
                <a:spcPct val="0"/>
              </a:spcBef>
              <a:spcAft>
                <a:spcPct val="15000"/>
              </a:spcAft>
            </a:pPr>
            <a:r>
              <a:rPr lang="en-US" sz="2040" dirty="0"/>
              <a:t>Saves time, increases connections among members</a:t>
            </a:r>
          </a:p>
        </p:txBody>
      </p:sp>
      <p:sp>
        <p:nvSpPr>
          <p:cNvPr id="27" name="Freeform 26"/>
          <p:cNvSpPr/>
          <p:nvPr/>
        </p:nvSpPr>
        <p:spPr>
          <a:xfrm>
            <a:off x="420878" y="5939091"/>
            <a:ext cx="3743466" cy="941414"/>
          </a:xfrm>
          <a:custGeom>
            <a:avLst/>
            <a:gdLst>
              <a:gd name="connsiteX0" fmla="*/ 0 w 4233672"/>
              <a:gd name="connsiteY0" fmla="*/ 170937 h 1025599"/>
              <a:gd name="connsiteX1" fmla="*/ 170937 w 4233672"/>
              <a:gd name="connsiteY1" fmla="*/ 0 h 1025599"/>
              <a:gd name="connsiteX2" fmla="*/ 4062735 w 4233672"/>
              <a:gd name="connsiteY2" fmla="*/ 0 h 1025599"/>
              <a:gd name="connsiteX3" fmla="*/ 4233672 w 4233672"/>
              <a:gd name="connsiteY3" fmla="*/ 170937 h 1025599"/>
              <a:gd name="connsiteX4" fmla="*/ 4233672 w 4233672"/>
              <a:gd name="connsiteY4" fmla="*/ 854662 h 1025599"/>
              <a:gd name="connsiteX5" fmla="*/ 4062735 w 4233672"/>
              <a:gd name="connsiteY5" fmla="*/ 1025599 h 1025599"/>
              <a:gd name="connsiteX6" fmla="*/ 170937 w 4233672"/>
              <a:gd name="connsiteY6" fmla="*/ 1025599 h 1025599"/>
              <a:gd name="connsiteX7" fmla="*/ 0 w 4233672"/>
              <a:gd name="connsiteY7" fmla="*/ 854662 h 1025599"/>
              <a:gd name="connsiteX8" fmla="*/ 0 w 4233672"/>
              <a:gd name="connsiteY8" fmla="*/ 170937 h 1025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3672" h="1025599">
                <a:moveTo>
                  <a:pt x="0" y="170937"/>
                </a:moveTo>
                <a:cubicBezTo>
                  <a:pt x="0" y="76531"/>
                  <a:pt x="76531" y="0"/>
                  <a:pt x="170937" y="0"/>
                </a:cubicBezTo>
                <a:lnTo>
                  <a:pt x="4062735" y="0"/>
                </a:lnTo>
                <a:cubicBezTo>
                  <a:pt x="4157141" y="0"/>
                  <a:pt x="4233672" y="76531"/>
                  <a:pt x="4233672" y="170937"/>
                </a:cubicBezTo>
                <a:lnTo>
                  <a:pt x="4233672" y="854662"/>
                </a:lnTo>
                <a:cubicBezTo>
                  <a:pt x="4233672" y="949068"/>
                  <a:pt x="4157141" y="1025599"/>
                  <a:pt x="4062735" y="1025599"/>
                </a:cubicBezTo>
                <a:lnTo>
                  <a:pt x="170937" y="1025599"/>
                </a:lnTo>
                <a:cubicBezTo>
                  <a:pt x="76531" y="1025599"/>
                  <a:pt x="0" y="949068"/>
                  <a:pt x="0" y="854662"/>
                </a:cubicBezTo>
                <a:lnTo>
                  <a:pt x="0" y="170937"/>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8209" tIns="99636" rIns="148209" bIns="99636" numCol="1" spcCol="1270" anchor="ctr" anchorCtr="0">
            <a:noAutofit/>
          </a:bodyPr>
          <a:lstStyle/>
          <a:p>
            <a:pPr algn="ctr" defTabSz="1133364">
              <a:lnSpc>
                <a:spcPct val="90000"/>
              </a:lnSpc>
              <a:spcBef>
                <a:spcPct val="0"/>
              </a:spcBef>
              <a:spcAft>
                <a:spcPct val="35000"/>
              </a:spcAft>
            </a:pPr>
            <a:r>
              <a:rPr lang="en-US" sz="2550" dirty="0"/>
              <a:t>Resource Gathering/ Expense Sharing </a:t>
            </a:r>
          </a:p>
        </p:txBody>
      </p:sp>
      <p:sp>
        <p:nvSpPr>
          <p:cNvPr id="28" name="Freeform 27"/>
          <p:cNvSpPr/>
          <p:nvPr/>
        </p:nvSpPr>
        <p:spPr>
          <a:xfrm>
            <a:off x="8346890" y="1181218"/>
            <a:ext cx="3997760"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Do you provide these services?</a:t>
            </a:r>
          </a:p>
          <a:p>
            <a:pPr marL="233149" lvl="1" indent="-233149" defTabSz="453346">
              <a:lnSpc>
                <a:spcPct val="90000"/>
              </a:lnSpc>
              <a:spcBef>
                <a:spcPct val="0"/>
              </a:spcBef>
              <a:spcAft>
                <a:spcPct val="15000"/>
              </a:spcAft>
              <a:buChar char="••"/>
            </a:pPr>
            <a:r>
              <a:rPr lang="en-US" sz="2040" dirty="0"/>
              <a:t>How do you do it?</a:t>
            </a:r>
          </a:p>
        </p:txBody>
      </p:sp>
      <p:sp>
        <p:nvSpPr>
          <p:cNvPr id="29" name="Freeform 28"/>
          <p:cNvSpPr/>
          <p:nvPr/>
        </p:nvSpPr>
        <p:spPr>
          <a:xfrm>
            <a:off x="8346890" y="2171340"/>
            <a:ext cx="3997760" cy="1237443"/>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233149" lvl="1" indent="-233149" defTabSz="453346">
              <a:lnSpc>
                <a:spcPct val="90000"/>
              </a:lnSpc>
              <a:spcBef>
                <a:spcPct val="0"/>
              </a:spcBef>
              <a:spcAft>
                <a:spcPct val="15000"/>
              </a:spcAft>
              <a:buChar char="••"/>
            </a:pPr>
            <a:r>
              <a:rPr lang="en-US" sz="2040" dirty="0"/>
              <a:t>Policies</a:t>
            </a:r>
          </a:p>
          <a:p>
            <a:pPr marL="233149" lvl="1" indent="-233149" defTabSz="453346">
              <a:lnSpc>
                <a:spcPct val="90000"/>
              </a:lnSpc>
              <a:spcBef>
                <a:spcPct val="0"/>
              </a:spcBef>
              <a:spcAft>
                <a:spcPct val="15000"/>
              </a:spcAft>
              <a:buChar char="••"/>
            </a:pPr>
            <a:r>
              <a:rPr lang="en-US" sz="2040" dirty="0"/>
              <a:t>Employee Manual</a:t>
            </a:r>
          </a:p>
          <a:p>
            <a:pPr marL="233149" lvl="1" indent="-233149" defTabSz="453346">
              <a:lnSpc>
                <a:spcPct val="90000"/>
              </a:lnSpc>
              <a:spcBef>
                <a:spcPct val="0"/>
              </a:spcBef>
              <a:spcAft>
                <a:spcPct val="15000"/>
              </a:spcAft>
              <a:buChar char="••"/>
            </a:pPr>
            <a:r>
              <a:rPr lang="en-US" sz="2040" dirty="0"/>
              <a:t>Templates</a:t>
            </a:r>
          </a:p>
        </p:txBody>
      </p:sp>
      <p:sp>
        <p:nvSpPr>
          <p:cNvPr id="31" name="Freeform 30"/>
          <p:cNvSpPr/>
          <p:nvPr/>
        </p:nvSpPr>
        <p:spPr>
          <a:xfrm>
            <a:off x="8377977" y="3544854"/>
            <a:ext cx="3966672" cy="1221508"/>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Legal rulings</a:t>
            </a:r>
          </a:p>
          <a:p>
            <a:pPr marL="174862" lvl="1" indent="-174862" defTabSz="453346">
              <a:lnSpc>
                <a:spcPct val="90000"/>
              </a:lnSpc>
              <a:spcBef>
                <a:spcPct val="0"/>
              </a:spcBef>
              <a:spcAft>
                <a:spcPct val="15000"/>
              </a:spcAft>
              <a:buChar char="••"/>
            </a:pPr>
            <a:r>
              <a:rPr lang="en-US" sz="2040" dirty="0"/>
              <a:t>Tax </a:t>
            </a:r>
            <a:r>
              <a:rPr lang="en-US" sz="2040" dirty="0" smtClean="0"/>
              <a:t>implications</a:t>
            </a:r>
          </a:p>
          <a:p>
            <a:pPr marL="174862" lvl="1" indent="-174862" defTabSz="453346">
              <a:lnSpc>
                <a:spcPct val="90000"/>
              </a:lnSpc>
              <a:spcBef>
                <a:spcPct val="0"/>
              </a:spcBef>
              <a:spcAft>
                <a:spcPct val="15000"/>
              </a:spcAft>
              <a:buChar char="••"/>
            </a:pPr>
            <a:r>
              <a:rPr lang="en-US" sz="2040" dirty="0" smtClean="0"/>
              <a:t>Best practices</a:t>
            </a:r>
            <a:endParaRPr lang="en-US" sz="2040" dirty="0"/>
          </a:p>
        </p:txBody>
      </p:sp>
      <p:sp>
        <p:nvSpPr>
          <p:cNvPr id="33" name="Freeform 32"/>
          <p:cNvSpPr/>
          <p:nvPr/>
        </p:nvSpPr>
        <p:spPr>
          <a:xfrm>
            <a:off x="8340931" y="4964856"/>
            <a:ext cx="4003717"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Grant applications</a:t>
            </a:r>
          </a:p>
          <a:p>
            <a:pPr marL="174862" lvl="1" indent="-174862" defTabSz="453346">
              <a:lnSpc>
                <a:spcPct val="90000"/>
              </a:lnSpc>
              <a:spcBef>
                <a:spcPct val="0"/>
              </a:spcBef>
              <a:spcAft>
                <a:spcPct val="15000"/>
              </a:spcAft>
              <a:buChar char="••"/>
            </a:pPr>
            <a:r>
              <a:rPr lang="en-US" sz="2040" dirty="0"/>
              <a:t>Compliance</a:t>
            </a:r>
          </a:p>
        </p:txBody>
      </p:sp>
      <p:sp>
        <p:nvSpPr>
          <p:cNvPr id="34" name="Freeform 33"/>
          <p:cNvSpPr/>
          <p:nvPr/>
        </p:nvSpPr>
        <p:spPr>
          <a:xfrm>
            <a:off x="8317617" y="5986533"/>
            <a:ext cx="4027032" cy="836814"/>
          </a:xfrm>
          <a:custGeom>
            <a:avLst/>
            <a:gdLst>
              <a:gd name="connsiteX0" fmla="*/ 136749 w 820479"/>
              <a:gd name="connsiteY0" fmla="*/ 0 h 7526528"/>
              <a:gd name="connsiteX1" fmla="*/ 683730 w 820479"/>
              <a:gd name="connsiteY1" fmla="*/ 0 h 7526528"/>
              <a:gd name="connsiteX2" fmla="*/ 820479 w 820479"/>
              <a:gd name="connsiteY2" fmla="*/ 136749 h 7526528"/>
              <a:gd name="connsiteX3" fmla="*/ 820479 w 820479"/>
              <a:gd name="connsiteY3" fmla="*/ 7526528 h 7526528"/>
              <a:gd name="connsiteX4" fmla="*/ 820479 w 820479"/>
              <a:gd name="connsiteY4" fmla="*/ 7526528 h 7526528"/>
              <a:gd name="connsiteX5" fmla="*/ 0 w 820479"/>
              <a:gd name="connsiteY5" fmla="*/ 7526528 h 7526528"/>
              <a:gd name="connsiteX6" fmla="*/ 0 w 820479"/>
              <a:gd name="connsiteY6" fmla="*/ 7526528 h 7526528"/>
              <a:gd name="connsiteX7" fmla="*/ 0 w 820479"/>
              <a:gd name="connsiteY7" fmla="*/ 136749 h 7526528"/>
              <a:gd name="connsiteX8" fmla="*/ 136749 w 820479"/>
              <a:gd name="connsiteY8" fmla="*/ 0 h 752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9" h="7526528">
                <a:moveTo>
                  <a:pt x="820479" y="1254447"/>
                </a:moveTo>
                <a:lnTo>
                  <a:pt x="820479" y="6272081"/>
                </a:lnTo>
                <a:cubicBezTo>
                  <a:pt x="820479" y="6964887"/>
                  <a:pt x="813805" y="7526523"/>
                  <a:pt x="805572" y="7526523"/>
                </a:cubicBezTo>
                <a:lnTo>
                  <a:pt x="0" y="7526523"/>
                </a:lnTo>
                <a:lnTo>
                  <a:pt x="0" y="7526523"/>
                </a:lnTo>
                <a:lnTo>
                  <a:pt x="0" y="5"/>
                </a:lnTo>
                <a:lnTo>
                  <a:pt x="0" y="5"/>
                </a:lnTo>
                <a:lnTo>
                  <a:pt x="805572" y="5"/>
                </a:lnTo>
                <a:cubicBezTo>
                  <a:pt x="813805" y="5"/>
                  <a:pt x="820479" y="561641"/>
                  <a:pt x="820479" y="1254447"/>
                </a:cubicBez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859" tIns="60279" rIns="79708" bIns="60280" numCol="1" spcCol="1270" anchor="ctr" anchorCtr="0">
            <a:noAutofit/>
          </a:bodyPr>
          <a:lstStyle/>
          <a:p>
            <a:pPr marL="174862" lvl="1" indent="-174862" defTabSz="453346">
              <a:lnSpc>
                <a:spcPct val="90000"/>
              </a:lnSpc>
              <a:spcBef>
                <a:spcPct val="0"/>
              </a:spcBef>
              <a:spcAft>
                <a:spcPct val="15000"/>
              </a:spcAft>
              <a:buChar char="••"/>
            </a:pPr>
            <a:r>
              <a:rPr lang="en-US" sz="2040" dirty="0"/>
              <a:t>Shared expenses</a:t>
            </a:r>
          </a:p>
          <a:p>
            <a:pPr marL="174862" lvl="1" indent="-174862" defTabSz="453346">
              <a:lnSpc>
                <a:spcPct val="90000"/>
              </a:lnSpc>
              <a:spcBef>
                <a:spcPct val="0"/>
              </a:spcBef>
              <a:spcAft>
                <a:spcPct val="15000"/>
              </a:spcAft>
              <a:buChar char="••"/>
            </a:pPr>
            <a:r>
              <a:rPr lang="en-US" sz="2040" dirty="0"/>
              <a:t>Booth staffing</a:t>
            </a:r>
          </a:p>
        </p:txBody>
      </p:sp>
    </p:spTree>
    <p:extLst>
      <p:ext uri="{BB962C8B-B14F-4D97-AF65-F5344CB8AC3E}">
        <p14:creationId xmlns:p14="http://schemas.microsoft.com/office/powerpoint/2010/main" val="388148268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38</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1" y="-1"/>
            <a:ext cx="5245894" cy="6994525"/>
          </a:xfrm>
          <a:prstGeom prst="rect">
            <a:avLst/>
          </a:prstGeom>
        </p:spPr>
      </p:pic>
      <p:sp>
        <p:nvSpPr>
          <p:cNvPr id="4" name="Rectangle 3"/>
          <p:cNvSpPr/>
          <p:nvPr/>
        </p:nvSpPr>
        <p:spPr>
          <a:xfrm>
            <a:off x="4996969" y="-7772"/>
            <a:ext cx="7438623" cy="7002297"/>
          </a:xfrm>
          <a:prstGeom prst="rect">
            <a:avLst/>
          </a:prstGeom>
          <a:solidFill>
            <a:srgbClr val="2F5788"/>
          </a:solidFill>
          <a:ln>
            <a:noFill/>
          </a:ln>
        </p:spPr>
        <p:style>
          <a:lnRef idx="2">
            <a:schemeClr val="dk1">
              <a:shade val="50000"/>
            </a:schemeClr>
          </a:lnRef>
          <a:fillRef idx="1">
            <a:schemeClr val="dk1"/>
          </a:fillRef>
          <a:effectRef idx="0">
            <a:schemeClr val="dk1"/>
          </a:effectRef>
          <a:fontRef idx="minor">
            <a:schemeClr val="lt1"/>
          </a:fontRef>
        </p:style>
        <p:txBody>
          <a:bodyPr lIns="466302" tIns="466302" rIns="466302" bIns="466302" rtlCol="0" anchor="ctr" anchorCtr="0"/>
          <a:lstStyle/>
          <a:p>
            <a:pPr marL="291436" indent="-291436">
              <a:buFont typeface="Arial" panose="020B0604020202020204" pitchFamily="34" charset="0"/>
              <a:buChar char="•"/>
            </a:pPr>
            <a:r>
              <a:rPr lang="en-US" sz="4400" dirty="0"/>
              <a:t>What makes a good </a:t>
            </a:r>
            <a:r>
              <a:rPr lang="en-US" sz="4400" dirty="0" smtClean="0"/>
              <a:t>post? What </a:t>
            </a:r>
            <a:r>
              <a:rPr lang="en-US" sz="4400" dirty="0"/>
              <a:t>business scenarios should you post about?</a:t>
            </a:r>
          </a:p>
          <a:p>
            <a:pPr marL="291436" indent="-291436">
              <a:buFont typeface="Arial" panose="020B0604020202020204" pitchFamily="34" charset="0"/>
              <a:buChar char="•"/>
            </a:pPr>
            <a:r>
              <a:rPr lang="en-US" sz="4400" dirty="0" smtClean="0"/>
              <a:t>Provide simple guidance about what is OK and what is not OK</a:t>
            </a:r>
          </a:p>
          <a:p>
            <a:pPr marL="291436" indent="-291436">
              <a:buFont typeface="Arial" panose="020B0604020202020204" pitchFamily="34" charset="0"/>
              <a:buChar char="•"/>
            </a:pPr>
            <a:r>
              <a:rPr lang="en-US" sz="4400" dirty="0" smtClean="0"/>
              <a:t>Provide “what goes where” examples</a:t>
            </a:r>
            <a:endParaRPr lang="en-US" sz="4400" dirty="0"/>
          </a:p>
        </p:txBody>
      </p:sp>
      <p:sp>
        <p:nvSpPr>
          <p:cNvPr id="6" name="Rectangle 5"/>
          <p:cNvSpPr/>
          <p:nvPr/>
        </p:nvSpPr>
        <p:spPr>
          <a:xfrm>
            <a:off x="322851" y="479775"/>
            <a:ext cx="4352149" cy="1266300"/>
          </a:xfrm>
          <a:prstGeom prst="rect">
            <a:avLst/>
          </a:prstGeom>
          <a:solidFill>
            <a:srgbClr val="5D8EC8">
              <a:alpha val="8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72" dirty="0"/>
              <a:t>#5 </a:t>
            </a:r>
            <a:r>
              <a:rPr lang="en-US" sz="3672" dirty="0" smtClean="0"/>
              <a:t>Show me!</a:t>
            </a:r>
            <a:endParaRPr lang="en-US" sz="3672" dirty="0"/>
          </a:p>
        </p:txBody>
      </p:sp>
    </p:spTree>
    <p:extLst>
      <p:ext uri="{BB962C8B-B14F-4D97-AF65-F5344CB8AC3E}">
        <p14:creationId xmlns:p14="http://schemas.microsoft.com/office/powerpoint/2010/main" val="327794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74315" y="874316"/>
            <a:ext cx="6994526" cy="5245895"/>
          </a:xfrm>
          <a:prstGeom prst="rect">
            <a:avLst/>
          </a:prstGeom>
        </p:spPr>
      </p:pic>
      <p:sp>
        <p:nvSpPr>
          <p:cNvPr id="3" name="Rectangle 2"/>
          <p:cNvSpPr/>
          <p:nvPr/>
        </p:nvSpPr>
        <p:spPr bwMode="auto">
          <a:xfrm>
            <a:off x="5245896" y="0"/>
            <a:ext cx="7190579" cy="6994527"/>
          </a:xfrm>
          <a:prstGeom prst="rect">
            <a:avLst/>
          </a:prstGeom>
          <a:solidFill>
            <a:srgbClr val="99CFF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365760" numCol="1" rtlCol="0" anchor="t" anchorCtr="0" compatLnSpc="1">
            <a:prstTxWarp prst="textNoShape">
              <a:avLst/>
            </a:prstTxWarp>
          </a:bodyPr>
          <a:lstStyle/>
          <a:p>
            <a:pPr defTabSz="932472" fontAlgn="base">
              <a:spcBef>
                <a:spcPct val="0"/>
              </a:spcBef>
              <a:spcAft>
                <a:spcPct val="0"/>
              </a:spcAft>
            </a:pPr>
            <a:r>
              <a:rPr lang="en-US" sz="2400" dirty="0" smtClean="0">
                <a:gradFill>
                  <a:gsLst>
                    <a:gs pos="0">
                      <a:srgbClr val="FFFFFF"/>
                    </a:gs>
                    <a:gs pos="100000">
                      <a:srgbClr val="FFFFFF"/>
                    </a:gs>
                  </a:gsLst>
                  <a:lin ang="5400000" scaled="0"/>
                </a:gradFill>
              </a:rPr>
              <a:t>Tips from Stan Garfield at Deloitte Global Services:</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4" name="Rectangle 3"/>
          <p:cNvSpPr/>
          <p:nvPr/>
        </p:nvSpPr>
        <p:spPr>
          <a:xfrm>
            <a:off x="5853683" y="600969"/>
            <a:ext cx="6216650" cy="6370975"/>
          </a:xfrm>
          <a:prstGeom prst="rect">
            <a:avLst/>
          </a:prstGeom>
        </p:spPr>
        <p:txBody>
          <a:bodyPr>
            <a:spAutoFit/>
          </a:bodyPr>
          <a:lstStyle/>
          <a:p>
            <a:pPr marL="305702" indent="-509504">
              <a:spcBef>
                <a:spcPts val="1337"/>
              </a:spcBef>
            </a:pPr>
            <a:r>
              <a:rPr lang="en-US" sz="3100" dirty="0">
                <a:solidFill>
                  <a:srgbClr val="002776"/>
                </a:solidFill>
              </a:rPr>
              <a:t>S</a:t>
            </a:r>
            <a:r>
              <a:rPr lang="en-US" dirty="0">
                <a:solidFill>
                  <a:srgbClr val="002776"/>
                </a:solidFill>
              </a:rPr>
              <a:t>hare a link. “Here is a link to the latest Forrester Wave report on social networking.”</a:t>
            </a:r>
          </a:p>
          <a:p>
            <a:pPr marL="305702" indent="-407603">
              <a:spcBef>
                <a:spcPts val="1337"/>
              </a:spcBef>
            </a:pPr>
            <a:r>
              <a:rPr lang="en-US" sz="3100" dirty="0">
                <a:solidFill>
                  <a:srgbClr val="002776"/>
                </a:solidFill>
              </a:rPr>
              <a:t>A</a:t>
            </a:r>
            <a:r>
              <a:rPr lang="en-US" dirty="0">
                <a:solidFill>
                  <a:srgbClr val="002776"/>
                </a:solidFill>
              </a:rPr>
              <a:t>sk a question. “Has anyone encountered this problem before, and if so, how was it solved?”</a:t>
            </a:r>
          </a:p>
          <a:p>
            <a:pPr marL="203801" indent="-305702">
              <a:spcBef>
                <a:spcPts val="1337"/>
              </a:spcBef>
            </a:pPr>
            <a:r>
              <a:rPr lang="en-US" sz="3100" dirty="0">
                <a:solidFill>
                  <a:srgbClr val="002776"/>
                </a:solidFill>
              </a:rPr>
              <a:t>F</a:t>
            </a:r>
            <a:r>
              <a:rPr lang="en-US" dirty="0">
                <a:solidFill>
                  <a:srgbClr val="002776"/>
                </a:solidFill>
              </a:rPr>
              <a:t>ind a resource. “Looking for a specialist in retirement benefits to help win a bid in Calgary.”</a:t>
            </a:r>
          </a:p>
          <a:p>
            <a:pPr marL="305702" indent="-407603">
              <a:spcBef>
                <a:spcPts val="1337"/>
              </a:spcBef>
            </a:pPr>
            <a:r>
              <a:rPr lang="en-US" sz="3100" dirty="0">
                <a:solidFill>
                  <a:srgbClr val="002776"/>
                </a:solidFill>
              </a:rPr>
              <a:t>A</a:t>
            </a:r>
            <a:r>
              <a:rPr lang="en-US" dirty="0">
                <a:solidFill>
                  <a:srgbClr val="002776"/>
                </a:solidFill>
              </a:rPr>
              <a:t>nswer a post. “Here are links to three relevant </a:t>
            </a:r>
            <a:r>
              <a:rPr lang="en-US" dirty="0" err="1">
                <a:solidFill>
                  <a:srgbClr val="002776"/>
                </a:solidFill>
              </a:rPr>
              <a:t>quals</a:t>
            </a:r>
            <a:r>
              <a:rPr lang="en-US" dirty="0">
                <a:solidFill>
                  <a:srgbClr val="002776"/>
                </a:solidFill>
              </a:rPr>
              <a:t> in the </a:t>
            </a:r>
            <a:r>
              <a:rPr lang="en-US" dirty="0" err="1">
                <a:solidFill>
                  <a:srgbClr val="002776"/>
                </a:solidFill>
              </a:rPr>
              <a:t>quals</a:t>
            </a:r>
            <a:r>
              <a:rPr lang="en-US" dirty="0">
                <a:solidFill>
                  <a:srgbClr val="002776"/>
                </a:solidFill>
              </a:rPr>
              <a:t> database.”</a:t>
            </a:r>
          </a:p>
          <a:p>
            <a:pPr marL="305702" indent="-305702">
              <a:spcBef>
                <a:spcPts val="1337"/>
              </a:spcBef>
            </a:pPr>
            <a:r>
              <a:rPr lang="en-US" sz="3100" dirty="0">
                <a:solidFill>
                  <a:srgbClr val="002776"/>
                </a:solidFill>
              </a:rPr>
              <a:t>R</a:t>
            </a:r>
            <a:r>
              <a:rPr lang="en-US" dirty="0">
                <a:solidFill>
                  <a:srgbClr val="002776"/>
                </a:solidFill>
              </a:rPr>
              <a:t>ecognize a colleague. “Thanks to @</a:t>
            </a:r>
            <a:r>
              <a:rPr lang="en-US" dirty="0" err="1">
                <a:solidFill>
                  <a:srgbClr val="002776"/>
                </a:solidFill>
              </a:rPr>
              <a:t>dpalmer</a:t>
            </a:r>
            <a:r>
              <a:rPr lang="en-US" dirty="0">
                <a:solidFill>
                  <a:srgbClr val="002776"/>
                </a:solidFill>
              </a:rPr>
              <a:t> for hosting an excellent planning session today.”</a:t>
            </a:r>
          </a:p>
          <a:p>
            <a:pPr marL="101901" indent="-203801">
              <a:spcBef>
                <a:spcPts val="1337"/>
              </a:spcBef>
            </a:pPr>
            <a:r>
              <a:rPr lang="en-US" sz="3100" dirty="0">
                <a:solidFill>
                  <a:srgbClr val="002776"/>
                </a:solidFill>
              </a:rPr>
              <a:t>I</a:t>
            </a:r>
            <a:r>
              <a:rPr lang="en-US" dirty="0">
                <a:solidFill>
                  <a:srgbClr val="002776"/>
                </a:solidFill>
              </a:rPr>
              <a:t>nform about your activities. “Will be in the Philadelphia office today; does anyone wish to meet?”</a:t>
            </a:r>
          </a:p>
          <a:p>
            <a:pPr marL="305702" indent="-305702">
              <a:spcBef>
                <a:spcPts val="1337"/>
              </a:spcBef>
            </a:pPr>
            <a:r>
              <a:rPr lang="en-US" sz="3100" dirty="0">
                <a:solidFill>
                  <a:srgbClr val="002776"/>
                </a:solidFill>
              </a:rPr>
              <a:t>S</a:t>
            </a:r>
            <a:r>
              <a:rPr lang="en-US" dirty="0">
                <a:solidFill>
                  <a:srgbClr val="002776"/>
                </a:solidFill>
              </a:rPr>
              <a:t>uggest an idea. “Local office TV screens should display the global Yammer conversation stream.”</a:t>
            </a:r>
          </a:p>
        </p:txBody>
      </p:sp>
    </p:spTree>
    <p:extLst>
      <p:ext uri="{BB962C8B-B14F-4D97-AF65-F5344CB8AC3E}">
        <p14:creationId xmlns:p14="http://schemas.microsoft.com/office/powerpoint/2010/main" val="11132066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a:t>
            </a:fld>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2" y="-1"/>
            <a:ext cx="12434711" cy="6994525"/>
          </a:xfrm>
          <a:prstGeom prst="rect">
            <a:avLst/>
          </a:prstGeom>
        </p:spPr>
      </p:pic>
      <p:sp>
        <p:nvSpPr>
          <p:cNvPr id="5" name="TextBox 4"/>
          <p:cNvSpPr txBox="1"/>
          <p:nvPr/>
        </p:nvSpPr>
        <p:spPr>
          <a:xfrm>
            <a:off x="622617" y="699453"/>
            <a:ext cx="7149959" cy="2399139"/>
          </a:xfrm>
          <a:prstGeom prst="rect">
            <a:avLst/>
          </a:prstGeom>
          <a:noFill/>
        </p:spPr>
        <p:txBody>
          <a:bodyPr wrap="square" rtlCol="0">
            <a:spAutoFit/>
          </a:bodyPr>
          <a:lstStyle/>
          <a:p>
            <a:pPr algn="ctr"/>
            <a:r>
              <a:rPr lang="en-US" sz="7343" b="1" dirty="0">
                <a:solidFill>
                  <a:srgbClr val="000000"/>
                </a:solidFill>
              </a:rPr>
              <a:t>“Collaborative working”</a:t>
            </a:r>
          </a:p>
        </p:txBody>
      </p:sp>
      <p:sp>
        <p:nvSpPr>
          <p:cNvPr id="6" name="TextBox 5"/>
          <p:cNvSpPr txBox="1"/>
          <p:nvPr/>
        </p:nvSpPr>
        <p:spPr>
          <a:xfrm>
            <a:off x="5052483" y="3779088"/>
            <a:ext cx="7149959" cy="2399139"/>
          </a:xfrm>
          <a:prstGeom prst="rect">
            <a:avLst/>
          </a:prstGeom>
          <a:noFill/>
        </p:spPr>
        <p:txBody>
          <a:bodyPr wrap="square" rtlCol="0">
            <a:spAutoFit/>
          </a:bodyPr>
          <a:lstStyle/>
          <a:p>
            <a:pPr algn="ctr"/>
            <a:r>
              <a:rPr lang="en-US" sz="7343" b="1" dirty="0">
                <a:solidFill>
                  <a:srgbClr val="000000"/>
                </a:solidFill>
              </a:rPr>
              <a:t>“Employee engagement”</a:t>
            </a:r>
          </a:p>
        </p:txBody>
      </p:sp>
    </p:spTree>
    <p:extLst>
      <p:ext uri="{BB962C8B-B14F-4D97-AF65-F5344CB8AC3E}">
        <p14:creationId xmlns:p14="http://schemas.microsoft.com/office/powerpoint/2010/main" val="67842239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40</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2" y="-1"/>
            <a:ext cx="10446898" cy="6994525"/>
          </a:xfrm>
          <a:prstGeom prst="rect">
            <a:avLst/>
          </a:prstGeom>
        </p:spPr>
      </p:pic>
      <p:sp>
        <p:nvSpPr>
          <p:cNvPr id="4" name="Rectangle 3"/>
          <p:cNvSpPr/>
          <p:nvPr/>
        </p:nvSpPr>
        <p:spPr>
          <a:xfrm>
            <a:off x="8394312" y="-2"/>
            <a:ext cx="4041280" cy="699452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t>Social moves quickly … have governance guidelines in place </a:t>
            </a:r>
            <a:r>
              <a:rPr lang="en-US" sz="4488" b="1" dirty="0"/>
              <a:t>before</a:t>
            </a:r>
            <a:r>
              <a:rPr lang="en-US" sz="4488" dirty="0"/>
              <a:t> situations arise</a:t>
            </a:r>
          </a:p>
        </p:txBody>
      </p:sp>
      <p:grpSp>
        <p:nvGrpSpPr>
          <p:cNvPr id="8" name="Group 7"/>
          <p:cNvGrpSpPr/>
          <p:nvPr/>
        </p:nvGrpSpPr>
        <p:grpSpPr>
          <a:xfrm>
            <a:off x="404257" y="699452"/>
            <a:ext cx="7868841" cy="5788062"/>
            <a:chOff x="395502" y="685800"/>
            <a:chExt cx="7715250" cy="5675086"/>
          </a:xfrm>
        </p:grpSpPr>
        <p:sp>
          <p:nvSpPr>
            <p:cNvPr id="5" name="Rectangle 4"/>
            <p:cNvSpPr/>
            <p:nvPr/>
          </p:nvSpPr>
          <p:spPr>
            <a:xfrm>
              <a:off x="395502" y="685800"/>
              <a:ext cx="7696200" cy="5675086"/>
            </a:xfrm>
            <a:prstGeom prst="rect">
              <a:avLst/>
            </a:prstGeom>
            <a:solidFill>
              <a:srgbClr val="4F81B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6" name="Content Placeholder 2"/>
            <p:cNvSpPr txBox="1">
              <a:spLocks/>
            </p:cNvSpPr>
            <p:nvPr/>
          </p:nvSpPr>
          <p:spPr>
            <a:xfrm>
              <a:off x="414552" y="939762"/>
              <a:ext cx="7696200" cy="621792"/>
            </a:xfrm>
            <a:prstGeom prst="rect">
              <a:avLst/>
            </a:prstGeom>
            <a:ln>
              <a:noFill/>
            </a:ln>
          </p:spPr>
          <p:txBody>
            <a:bodyPr>
              <a:normAutofit/>
            </a:bodyPr>
            <a:lstStyle>
              <a:lvl1pPr marL="274320" indent="-274320" algn="l" rtl="0" eaLnBrk="1" latinLnBrk="0" hangingPunct="1">
                <a:spcBef>
                  <a:spcPts val="600"/>
                </a:spcBef>
                <a:buClr>
                  <a:schemeClr val="accent1"/>
                </a:buClr>
                <a:buSzPct val="76000"/>
                <a:buFont typeface="Wingdings" panose="05000000000000000000" pitchFamily="2" charset="2"/>
                <a:buChar char="§"/>
                <a:defRPr kumimoji="0" sz="2400" kern="1200">
                  <a:solidFill>
                    <a:schemeClr val="tx1"/>
                  </a:solidFill>
                  <a:latin typeface="Segoe UI" pitchFamily="34" charset="0"/>
                  <a:ea typeface="Segoe UI" pitchFamily="34" charset="0"/>
                  <a:cs typeface="Segoe UI" pitchFamily="34" charset="0"/>
                </a:defRPr>
              </a:lvl1pPr>
              <a:lvl2pPr marL="617220" indent="-342900" algn="l" rtl="0" eaLnBrk="1" latinLnBrk="0" hangingPunct="1">
                <a:spcBef>
                  <a:spcPts val="500"/>
                </a:spcBef>
                <a:buClr>
                  <a:schemeClr val="accent1"/>
                </a:buClr>
                <a:buSzPct val="76000"/>
                <a:buFont typeface="Wingdings" panose="05000000000000000000" pitchFamily="2" charset="2"/>
                <a:buChar char="§"/>
                <a:defRPr kumimoji="0" sz="2000" kern="1200">
                  <a:solidFill>
                    <a:schemeClr val="tx1"/>
                  </a:solidFill>
                  <a:latin typeface="Segoe UI" pitchFamily="34" charset="0"/>
                  <a:ea typeface="Segoe UI" pitchFamily="34" charset="0"/>
                  <a:cs typeface="Segoe UI" pitchFamily="34" charset="0"/>
                </a:defRPr>
              </a:lvl2pPr>
              <a:lvl3pPr marL="822960" indent="-228600" algn="l" rtl="0" eaLnBrk="1" latinLnBrk="0" hangingPunct="1">
                <a:spcBef>
                  <a:spcPts val="500"/>
                </a:spcBef>
                <a:buClr>
                  <a:schemeClr val="accent1"/>
                </a:buClr>
                <a:buSzPct val="76000"/>
                <a:buFont typeface="Wingdings" panose="05000000000000000000" pitchFamily="2" charset="2"/>
                <a:buChar char="§"/>
                <a:defRPr kumimoji="0" sz="1800" kern="1200">
                  <a:solidFill>
                    <a:schemeClr val="tx1"/>
                  </a:solidFill>
                  <a:latin typeface="Segoe UI" pitchFamily="34" charset="0"/>
                  <a:ea typeface="Segoe UI" pitchFamily="34" charset="0"/>
                  <a:cs typeface="Segoe UI" pitchFamily="34" charset="0"/>
                </a:defRPr>
              </a:lvl3pPr>
              <a:lvl4pPr marL="1097280" indent="-228600" algn="l" rtl="0" eaLnBrk="1" latinLnBrk="0" hangingPunct="1">
                <a:spcBef>
                  <a:spcPts val="400"/>
                </a:spcBef>
                <a:buClr>
                  <a:schemeClr val="accent1"/>
                </a:buClr>
                <a:buSzPct val="70000"/>
                <a:buFont typeface="Wingdings" panose="05000000000000000000" pitchFamily="2" charset="2"/>
                <a:buChar char="§"/>
                <a:defRPr kumimoji="0" sz="1600" kern="1200">
                  <a:solidFill>
                    <a:schemeClr val="tx1"/>
                  </a:solidFill>
                  <a:latin typeface="Segoe UI" pitchFamily="34" charset="0"/>
                  <a:ea typeface="Segoe UI" pitchFamily="34" charset="0"/>
                  <a:cs typeface="Segoe UI" pitchFamily="34" charset="0"/>
                </a:defRPr>
              </a:lvl4pPr>
              <a:lvl5pPr marL="1371600" indent="-228600" algn="l" rtl="0" eaLnBrk="1" latinLnBrk="0" hangingPunct="1">
                <a:spcBef>
                  <a:spcPts val="300"/>
                </a:spcBef>
                <a:buClr>
                  <a:schemeClr val="accent1"/>
                </a:buClr>
                <a:buSzPct val="70000"/>
                <a:buFont typeface="Wingdings" panose="05000000000000000000" pitchFamily="2" charset="2"/>
                <a:buChar char="§"/>
                <a:defRPr kumimoji="0" sz="1400" kern="1200">
                  <a:solidFill>
                    <a:schemeClr val="tx1"/>
                  </a:solidFill>
                  <a:latin typeface="Segoe UI" pitchFamily="34" charset="0"/>
                  <a:ea typeface="Segoe UI" pitchFamily="34" charset="0"/>
                  <a:cs typeface="Segoe U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None/>
              </a:pPr>
              <a:r>
                <a:rPr lang="en-US" sz="2856" dirty="0">
                  <a:solidFill>
                    <a:schemeClr val="bg1"/>
                  </a:solidFill>
                </a:rPr>
                <a:t>http://socialmediagovernance.com/policies.php</a:t>
              </a:r>
            </a:p>
            <a:p>
              <a:pPr marL="0" indent="0" algn="ctr">
                <a:buNone/>
              </a:pPr>
              <a:endParaRPr lang="en-US" sz="2856" dirty="0">
                <a:solidFill>
                  <a:schemeClr val="bg1"/>
                </a:solidFill>
              </a:endParaRPr>
            </a:p>
          </p:txBody>
        </p:sp>
        <p:pic>
          <p:nvPicPr>
            <p:cNvPr id="7" name="Picture 2" descr="C:\Users\SUSANH~1\AppData\Local\Temp\SNAGHTML42a6b8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199" y="1602666"/>
              <a:ext cx="5286805" cy="4717108"/>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62965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Clear, simple guidance to change some habits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9238" y="1642932"/>
            <a:ext cx="2742857" cy="2742857"/>
          </a:xfrm>
          <a:prstGeom prst="rect">
            <a:avLst/>
          </a:prstGeom>
        </p:spPr>
      </p:pic>
      <p:pic>
        <p:nvPicPr>
          <p:cNvPr id="4098" name="Picture 2" descr="https://encrypted-tbn2.gstatic.com/images?q=tbn:ANd9GcSPbK1oItbNQjRQ-fDeOuAJRnV10GCNwj5F75hy-_RHz6lOLWD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47017" y="194279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03482" y="4320213"/>
            <a:ext cx="3657560"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Private</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Assign a Task</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External</a:t>
            </a:r>
          </a:p>
        </p:txBody>
      </p:sp>
      <p:sp>
        <p:nvSpPr>
          <p:cNvPr id="13" name="TextBox 12"/>
          <p:cNvSpPr txBox="1"/>
          <p:nvPr/>
        </p:nvSpPr>
        <p:spPr>
          <a:xfrm>
            <a:off x="7132627" y="4316782"/>
            <a:ext cx="4846267" cy="1778949"/>
          </a:xfrm>
          <a:prstGeom prst="rect">
            <a:avLst/>
          </a:prstGeom>
          <a:noFill/>
        </p:spPr>
        <p:txBody>
          <a:bodyPr wrap="squar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Q &amp; A</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Not sure who knows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FYI</a:t>
            </a:r>
          </a:p>
        </p:txBody>
      </p:sp>
    </p:spTree>
    <p:extLst>
      <p:ext uri="{BB962C8B-B14F-4D97-AF65-F5344CB8AC3E}">
        <p14:creationId xmlns:p14="http://schemas.microsoft.com/office/powerpoint/2010/main" val="6638813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9676" y="479775"/>
            <a:ext cx="5879866" cy="7170244"/>
          </a:xfrm>
          <a:prstGeom prst="rect">
            <a:avLst/>
          </a:prstGeom>
        </p:spPr>
      </p:pic>
      <p:sp>
        <p:nvSpPr>
          <p:cNvPr id="7" name="Rectangle 6"/>
          <p:cNvSpPr/>
          <p:nvPr/>
        </p:nvSpPr>
        <p:spPr>
          <a:xfrm>
            <a:off x="802896" y="2125677"/>
            <a:ext cx="6750651" cy="2636598"/>
          </a:xfrm>
          <a:prstGeom prst="rect">
            <a:avLst/>
          </a:prstGeom>
          <a:noFill/>
        </p:spPr>
        <p:txBody>
          <a:bodyPr wrap="none" lIns="93260" tIns="46630" rIns="93260" bIns="46630">
            <a:spAutoFit/>
          </a:bodyPr>
          <a:lstStyle/>
          <a:p>
            <a:pPr algn="ctr"/>
            <a:r>
              <a:rPr lang="en-US" sz="5507" dirty="0" smtClean="0">
                <a:ln w="0"/>
              </a:rPr>
              <a:t>Don’t </a:t>
            </a:r>
            <a:r>
              <a:rPr lang="en-US" sz="5507" dirty="0">
                <a:ln w="0"/>
              </a:rPr>
              <a:t>underestimate </a:t>
            </a:r>
          </a:p>
          <a:p>
            <a:pPr algn="ctr"/>
            <a:r>
              <a:rPr lang="en-US" sz="5507" dirty="0">
                <a:ln w="0"/>
              </a:rPr>
              <a:t>the importance </a:t>
            </a:r>
          </a:p>
          <a:p>
            <a:pPr algn="ctr"/>
            <a:r>
              <a:rPr lang="en-US" sz="5507" dirty="0">
                <a:ln w="0"/>
              </a:rPr>
              <a:t>of training</a:t>
            </a:r>
          </a:p>
        </p:txBody>
      </p:sp>
    </p:spTree>
    <p:extLst>
      <p:ext uri="{BB962C8B-B14F-4D97-AF65-F5344CB8AC3E}">
        <p14:creationId xmlns:p14="http://schemas.microsoft.com/office/powerpoint/2010/main" val="351783418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08063" y="845531"/>
            <a:ext cx="3126294" cy="5533824"/>
            <a:chOff x="3508063" y="1221203"/>
            <a:chExt cx="3126294" cy="5533824"/>
          </a:xfrm>
        </p:grpSpPr>
        <p:grpSp>
          <p:nvGrpSpPr>
            <p:cNvPr id="9" name="Group 8"/>
            <p:cNvGrpSpPr/>
            <p:nvPr/>
          </p:nvGrpSpPr>
          <p:grpSpPr>
            <a:xfrm>
              <a:off x="3508063" y="1221203"/>
              <a:ext cx="3126294" cy="5533824"/>
              <a:chOff x="4756170" y="914400"/>
              <a:chExt cx="3065272" cy="542581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Too many competing priorities</a:t>
                </a:r>
              </a:p>
            </p:txBody>
          </p:sp>
        </p:grpSp>
        <p:sp>
          <p:nvSpPr>
            <p:cNvPr id="12" name="Rectangle 11"/>
            <p:cNvSpPr/>
            <p:nvPr/>
          </p:nvSpPr>
          <p:spPr bwMode="auto">
            <a:xfrm>
              <a:off x="3607176" y="2893475"/>
              <a:ext cx="2926048" cy="3622603"/>
            </a:xfrm>
            <a:prstGeom prst="rect">
              <a:avLst/>
            </a:prstGeom>
            <a:solidFill>
              <a:srgbClr val="09090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Align where work gets done</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Provide examples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Train!</a:t>
              </a:r>
              <a:endParaRPr lang="en-US" sz="2400" dirty="0">
                <a:gradFill>
                  <a:gsLst>
                    <a:gs pos="0">
                      <a:srgbClr val="FFFFFF"/>
                    </a:gs>
                    <a:gs pos="100000">
                      <a:srgbClr val="FFFFFF"/>
                    </a:gs>
                  </a:gsLst>
                  <a:lin ang="5400000" scaled="0"/>
                </a:gradFill>
              </a:endParaRPr>
            </a:p>
          </p:txBody>
        </p:sp>
      </p:grpSp>
      <p:grpSp>
        <p:nvGrpSpPr>
          <p:cNvPr id="21" name="Group 20"/>
          <p:cNvGrpSpPr/>
          <p:nvPr/>
        </p:nvGrpSpPr>
        <p:grpSpPr>
          <a:xfrm>
            <a:off x="6832864" y="865239"/>
            <a:ext cx="5448336" cy="5529007"/>
            <a:chOff x="6832864" y="1240911"/>
            <a:chExt cx="5448336" cy="5529007"/>
          </a:xfrm>
        </p:grpSpPr>
        <p:grpSp>
          <p:nvGrpSpPr>
            <p:cNvPr id="2" name="Group 1"/>
            <p:cNvGrpSpPr/>
            <p:nvPr/>
          </p:nvGrpSpPr>
          <p:grpSpPr>
            <a:xfrm>
              <a:off x="6832864" y="1240911"/>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Lack of proven business case</a:t>
                </a:r>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sp>
          <p:nvSpPr>
            <p:cNvPr id="16" name="Rectangle 15"/>
            <p:cNvSpPr/>
            <p:nvPr/>
          </p:nvSpPr>
          <p:spPr bwMode="auto">
            <a:xfrm>
              <a:off x="7130482" y="2897926"/>
              <a:ext cx="4889081" cy="3622603"/>
            </a:xfrm>
            <a:prstGeom prst="rect">
              <a:avLst/>
            </a:prstGeom>
            <a:solidFill>
              <a:srgbClr val="F76F3A"/>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Start with a meaningful business problem</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Measure what matters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Collect and share stories … all the time … at every opportunity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Don’t think it has to be only you – get your </a:t>
              </a:r>
              <a:r>
                <a:rPr lang="en-US" sz="2400" strike="sngStrike" dirty="0" smtClean="0">
                  <a:gradFill>
                    <a:gsLst>
                      <a:gs pos="0">
                        <a:srgbClr val="FFFFFF"/>
                      </a:gs>
                      <a:gs pos="100000">
                        <a:srgbClr val="FFFFFF"/>
                      </a:gs>
                    </a:gsLst>
                    <a:lin ang="5400000" scaled="0"/>
                  </a:gradFill>
                </a:rPr>
                <a:t>village</a:t>
              </a:r>
              <a:r>
                <a:rPr lang="en-US" sz="2400" dirty="0" smtClean="0">
                  <a:gradFill>
                    <a:gsLst>
                      <a:gs pos="0">
                        <a:srgbClr val="FFFFFF"/>
                      </a:gs>
                      <a:gs pos="100000">
                        <a:srgbClr val="FFFFFF"/>
                      </a:gs>
                    </a:gsLst>
                    <a:lin ang="5400000" scaled="0"/>
                  </a:gradFill>
                </a:rPr>
                <a:t> universe to help!</a:t>
              </a:r>
            </a:p>
          </p:txBody>
        </p:sp>
      </p:grpSp>
      <p:grpSp>
        <p:nvGrpSpPr>
          <p:cNvPr id="19" name="Group 18"/>
          <p:cNvGrpSpPr/>
          <p:nvPr/>
        </p:nvGrpSpPr>
        <p:grpSpPr>
          <a:xfrm>
            <a:off x="183263" y="845531"/>
            <a:ext cx="3126294" cy="5567863"/>
            <a:chOff x="183263" y="1221203"/>
            <a:chExt cx="3126294" cy="5567863"/>
          </a:xfrm>
        </p:grpSpPr>
        <p:grpSp>
          <p:nvGrpSpPr>
            <p:cNvPr id="5" name="Group 4"/>
            <p:cNvGrpSpPr/>
            <p:nvPr/>
          </p:nvGrpSpPr>
          <p:grpSpPr>
            <a:xfrm>
              <a:off x="183263" y="1221203"/>
              <a:ext cx="3126294" cy="5567863"/>
              <a:chOff x="914400" y="914400"/>
              <a:chExt cx="3065272" cy="5459185"/>
            </a:xfrm>
          </p:grpSpPr>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Not aligned with our culture</a:t>
                </a:r>
              </a:p>
            </p:txBody>
          </p:sp>
        </p:grpSp>
        <p:sp>
          <p:nvSpPr>
            <p:cNvPr id="17" name="Rectangle 16"/>
            <p:cNvSpPr/>
            <p:nvPr/>
          </p:nvSpPr>
          <p:spPr bwMode="auto">
            <a:xfrm>
              <a:off x="283386" y="2897926"/>
              <a:ext cx="2926048" cy="3622603"/>
            </a:xfrm>
            <a:prstGeom prst="rect">
              <a:avLst/>
            </a:prstGeom>
            <a:solidFill>
              <a:srgbClr val="84252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182880" bIns="182880" numCol="1" rtlCol="0" anchor="t"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Engage and nurture champions … and leaders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Make it easy</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Promote great stories</a:t>
              </a:r>
            </a:p>
            <a:p>
              <a:pPr marL="342900" indent="-342900" defTabSz="932472" fontAlgn="base">
                <a:spcBef>
                  <a:spcPct val="0"/>
                </a:spcBef>
                <a:spcAft>
                  <a:spcPct val="0"/>
                </a:spcAft>
                <a:buFont typeface="Arial" panose="020B0604020202020204" pitchFamily="34" charset="0"/>
                <a:buChar char="•"/>
              </a:pPr>
              <a:r>
                <a:rPr lang="en-US" sz="2400" dirty="0" smtClean="0">
                  <a:gradFill>
                    <a:gsLst>
                      <a:gs pos="0">
                        <a:srgbClr val="FFFFFF"/>
                      </a:gs>
                      <a:gs pos="100000">
                        <a:srgbClr val="FFFFFF"/>
                      </a:gs>
                    </a:gsLst>
                    <a:lin ang="5400000" scaled="0"/>
                  </a:gradFill>
                </a:rPr>
                <a:t>Embrace the comfort zone</a:t>
              </a:r>
              <a:endParaRPr lang="en-US" sz="2400" dirty="0">
                <a:gradFill>
                  <a:gsLst>
                    <a:gs pos="0">
                      <a:srgbClr val="FFFFFF"/>
                    </a:gs>
                    <a:gs pos="100000">
                      <a:srgbClr val="FFFFFF"/>
                    </a:gs>
                  </a:gsLst>
                  <a:lin ang="5400000" scaled="0"/>
                </a:gradFill>
              </a:endParaRPr>
            </a:p>
          </p:txBody>
        </p:sp>
      </p:grpSp>
      <p:pic>
        <p:nvPicPr>
          <p:cNvPr id="18" name="Picture 1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7385"/>
            <a:ext cx="12434711" cy="7021909"/>
          </a:xfrm>
          <a:prstGeom prst="rect">
            <a:avLst/>
          </a:prstGeom>
        </p:spPr>
      </p:pic>
      <p:sp>
        <p:nvSpPr>
          <p:cNvPr id="13" name="Title 12"/>
          <p:cNvSpPr>
            <a:spLocks noGrp="1"/>
          </p:cNvSpPr>
          <p:nvPr>
            <p:ph type="title"/>
          </p:nvPr>
        </p:nvSpPr>
        <p:spPr/>
        <p:txBody>
          <a:bodyPr/>
          <a:lstStyle/>
          <a:p>
            <a:r>
              <a:rPr lang="en-US" dirty="0" smtClean="0">
                <a:solidFill>
                  <a:schemeClr val="bg1"/>
                </a:solidFill>
              </a:rPr>
              <a:t>Breaking down the barriers</a:t>
            </a:r>
            <a:endParaRPr lang="en-US" dirty="0">
              <a:solidFill>
                <a:schemeClr val="bg1"/>
              </a:solidFill>
            </a:endParaRPr>
          </a:p>
        </p:txBody>
      </p:sp>
    </p:spTree>
    <p:extLst>
      <p:ext uri="{BB962C8B-B14F-4D97-AF65-F5344CB8AC3E}">
        <p14:creationId xmlns:p14="http://schemas.microsoft.com/office/powerpoint/2010/main" val="2633196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44</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0" y="12084"/>
            <a:ext cx="12434711" cy="6982440"/>
          </a:xfrm>
          <a:prstGeom prst="rect">
            <a:avLst/>
          </a:prstGeom>
        </p:spPr>
      </p:pic>
      <p:sp>
        <p:nvSpPr>
          <p:cNvPr id="4" name="Rectangle 3"/>
          <p:cNvSpPr/>
          <p:nvPr/>
        </p:nvSpPr>
        <p:spPr>
          <a:xfrm>
            <a:off x="156315" y="233151"/>
            <a:ext cx="6916808" cy="932603"/>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It’s not a sprint, it’s a journey</a:t>
            </a:r>
          </a:p>
        </p:txBody>
      </p:sp>
      <p:sp>
        <p:nvSpPr>
          <p:cNvPr id="5" name="Rectangle 4"/>
          <p:cNvSpPr/>
          <p:nvPr/>
        </p:nvSpPr>
        <p:spPr>
          <a:xfrm>
            <a:off x="276564" y="1865201"/>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t>Keep it simple</a:t>
            </a:r>
          </a:p>
        </p:txBody>
      </p:sp>
      <p:sp>
        <p:nvSpPr>
          <p:cNvPr id="6" name="Rectangle 5"/>
          <p:cNvSpPr/>
          <p:nvPr/>
        </p:nvSpPr>
        <p:spPr>
          <a:xfrm>
            <a:off x="3330851" y="1869700"/>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smtClean="0"/>
              <a:t>Align </a:t>
            </a:r>
            <a:r>
              <a:rPr lang="en-US" sz="4488" dirty="0"/>
              <a:t>where work gets done</a:t>
            </a:r>
          </a:p>
        </p:txBody>
      </p:sp>
      <p:sp>
        <p:nvSpPr>
          <p:cNvPr id="7" name="Rectangle 6"/>
          <p:cNvSpPr/>
          <p:nvPr/>
        </p:nvSpPr>
        <p:spPr>
          <a:xfrm>
            <a:off x="6396033" y="1865200"/>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a:t>Lead the way</a:t>
            </a:r>
          </a:p>
        </p:txBody>
      </p:sp>
      <p:sp>
        <p:nvSpPr>
          <p:cNvPr id="8" name="Rectangle 7"/>
          <p:cNvSpPr/>
          <p:nvPr/>
        </p:nvSpPr>
        <p:spPr>
          <a:xfrm>
            <a:off x="9435354" y="1865199"/>
            <a:ext cx="2741922" cy="3885847"/>
          </a:xfrm>
          <a:prstGeom prst="rect">
            <a:avLst/>
          </a:prstGeom>
          <a:solidFill>
            <a:srgbClr val="3D577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88" dirty="0" smtClean="0"/>
              <a:t>Be patient – change takes time</a:t>
            </a:r>
            <a:endParaRPr lang="en-US" sz="4488" dirty="0"/>
          </a:p>
        </p:txBody>
      </p:sp>
    </p:spTree>
    <p:extLst>
      <p:ext uri="{BB962C8B-B14F-4D97-AF65-F5344CB8AC3E}">
        <p14:creationId xmlns:p14="http://schemas.microsoft.com/office/powerpoint/2010/main" val="3571347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372" y="233150"/>
            <a:ext cx="11502108" cy="699453"/>
          </a:xfrm>
        </p:spPr>
        <p:txBody>
          <a:bodyPr/>
          <a:lstStyle/>
          <a:p>
            <a:r>
              <a:rPr lang="en-US" dirty="0" smtClean="0"/>
              <a:t>Xerox Case Study: Building Community for Better Productivity using Yammer</a:t>
            </a:r>
            <a:endParaRPr lang="en-US" dirty="0"/>
          </a:p>
        </p:txBody>
      </p:sp>
      <p:pic>
        <p:nvPicPr>
          <p:cNvPr id="2" name="Picture 1"/>
          <p:cNvPicPr>
            <a:picLocks noChangeAspect="1"/>
          </p:cNvPicPr>
          <p:nvPr/>
        </p:nvPicPr>
        <p:blipFill>
          <a:blip r:embed="rId3"/>
          <a:stretch>
            <a:fillRect/>
          </a:stretch>
        </p:blipFill>
        <p:spPr>
          <a:xfrm>
            <a:off x="2103482" y="1851360"/>
            <a:ext cx="8571428" cy="4780952"/>
          </a:xfrm>
          <a:prstGeom prst="rect">
            <a:avLst/>
          </a:prstGeom>
        </p:spPr>
      </p:pic>
    </p:spTree>
    <p:extLst>
      <p:ext uri="{BB962C8B-B14F-4D97-AF65-F5344CB8AC3E}">
        <p14:creationId xmlns:p14="http://schemas.microsoft.com/office/powerpoint/2010/main" val="283291156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1709" y="338023"/>
            <a:ext cx="4098354" cy="478376"/>
          </a:xfrm>
          <a:prstGeom prst="rect">
            <a:avLst/>
          </a:prstGeom>
          <a:noFill/>
        </p:spPr>
        <p:txBody>
          <a:bodyPr wrap="square" rtlCol="1">
            <a:spAutoFit/>
          </a:bodyPr>
          <a:lstStyle/>
          <a:p>
            <a:r>
              <a:rPr lang="en-US" sz="2448" dirty="0">
                <a:solidFill>
                  <a:prstClr val="black"/>
                </a:solidFill>
              </a:rPr>
              <a:t>Susan Hanley</a:t>
            </a:r>
          </a:p>
        </p:txBody>
      </p:sp>
      <p:grpSp>
        <p:nvGrpSpPr>
          <p:cNvPr id="4" name="Group 3"/>
          <p:cNvGrpSpPr/>
          <p:nvPr/>
        </p:nvGrpSpPr>
        <p:grpSpPr>
          <a:xfrm>
            <a:off x="7497720" y="932604"/>
            <a:ext cx="3361451" cy="707766"/>
            <a:chOff x="4379474" y="1868512"/>
            <a:chExt cx="3295839" cy="693951"/>
          </a:xfrm>
        </p:grpSpPr>
        <p:sp>
          <p:nvSpPr>
            <p:cNvPr id="5" name="Freeform 12"/>
            <p:cNvSpPr>
              <a:spLocks noChangeAspect="1" noEditPoints="1"/>
            </p:cNvSpPr>
            <p:nvPr/>
          </p:nvSpPr>
          <p:spPr bwMode="auto">
            <a:xfrm>
              <a:off x="4466845" y="1868512"/>
              <a:ext cx="375921" cy="300335"/>
            </a:xfrm>
            <a:custGeom>
              <a:avLst/>
              <a:gdLst>
                <a:gd name="T0" fmla="*/ 376 w 396"/>
                <a:gd name="T1" fmla="*/ 20 h 316"/>
                <a:gd name="T2" fmla="*/ 376 w 396"/>
                <a:gd name="T3" fmla="*/ 20 h 316"/>
                <a:gd name="T4" fmla="*/ 320 w 396"/>
                <a:gd name="T5" fmla="*/ 0 h 316"/>
                <a:gd name="T6" fmla="*/ 65 w 396"/>
                <a:gd name="T7" fmla="*/ 0 h 316"/>
                <a:gd name="T8" fmla="*/ 15 w 396"/>
                <a:gd name="T9" fmla="*/ 20 h 316"/>
                <a:gd name="T10" fmla="*/ 18 w 396"/>
                <a:gd name="T11" fmla="*/ 20 h 316"/>
                <a:gd name="T12" fmla="*/ 0 w 396"/>
                <a:gd name="T13" fmla="*/ 70 h 316"/>
                <a:gd name="T14" fmla="*/ 0 w 396"/>
                <a:gd name="T15" fmla="*/ 72 h 316"/>
                <a:gd name="T16" fmla="*/ 0 w 396"/>
                <a:gd name="T17" fmla="*/ 244 h 316"/>
                <a:gd name="T18" fmla="*/ 15 w 396"/>
                <a:gd name="T19" fmla="*/ 296 h 316"/>
                <a:gd name="T20" fmla="*/ 15 w 396"/>
                <a:gd name="T21" fmla="*/ 296 h 316"/>
                <a:gd name="T22" fmla="*/ 65 w 396"/>
                <a:gd name="T23" fmla="*/ 316 h 316"/>
                <a:gd name="T24" fmla="*/ 320 w 396"/>
                <a:gd name="T25" fmla="*/ 316 h 316"/>
                <a:gd name="T26" fmla="*/ 373 w 396"/>
                <a:gd name="T27" fmla="*/ 295 h 316"/>
                <a:gd name="T28" fmla="*/ 396 w 396"/>
                <a:gd name="T29" fmla="*/ 244 h 316"/>
                <a:gd name="T30" fmla="*/ 396 w 396"/>
                <a:gd name="T31" fmla="*/ 70 h 316"/>
                <a:gd name="T32" fmla="*/ 396 w 396"/>
                <a:gd name="T33" fmla="*/ 70 h 316"/>
                <a:gd name="T34" fmla="*/ 376 w 396"/>
                <a:gd name="T35" fmla="*/ 20 h 316"/>
                <a:gd name="T36" fmla="*/ 360 w 396"/>
                <a:gd name="T37" fmla="*/ 244 h 316"/>
                <a:gd name="T38" fmla="*/ 347 w 396"/>
                <a:gd name="T39" fmla="*/ 269 h 316"/>
                <a:gd name="T40" fmla="*/ 320 w 396"/>
                <a:gd name="T41" fmla="*/ 280 h 316"/>
                <a:gd name="T42" fmla="*/ 65 w 396"/>
                <a:gd name="T43" fmla="*/ 280 h 316"/>
                <a:gd name="T44" fmla="*/ 44 w 396"/>
                <a:gd name="T45" fmla="*/ 269 h 316"/>
                <a:gd name="T46" fmla="*/ 36 w 396"/>
                <a:gd name="T47" fmla="*/ 244 h 316"/>
                <a:gd name="T48" fmla="*/ 36 w 396"/>
                <a:gd name="T49" fmla="*/ 104 h 316"/>
                <a:gd name="T50" fmla="*/ 185 w 396"/>
                <a:gd name="T51" fmla="*/ 194 h 316"/>
                <a:gd name="T52" fmla="*/ 193 w 396"/>
                <a:gd name="T53" fmla="*/ 197 h 316"/>
                <a:gd name="T54" fmla="*/ 204 w 396"/>
                <a:gd name="T55" fmla="*/ 194 h 316"/>
                <a:gd name="T56" fmla="*/ 360 w 396"/>
                <a:gd name="T57" fmla="*/ 102 h 316"/>
                <a:gd name="T58" fmla="*/ 360 w 396"/>
                <a:gd name="T59" fmla="*/ 244 h 316"/>
                <a:gd name="T60" fmla="*/ 345 w 396"/>
                <a:gd name="T61" fmla="*/ 46 h 316"/>
                <a:gd name="T62" fmla="*/ 353 w 396"/>
                <a:gd name="T63" fmla="*/ 61 h 316"/>
                <a:gd name="T64" fmla="*/ 192 w 396"/>
                <a:gd name="T65" fmla="*/ 158 h 316"/>
                <a:gd name="T66" fmla="*/ 32 w 396"/>
                <a:gd name="T67" fmla="*/ 62 h 316"/>
                <a:gd name="T68" fmla="*/ 41 w 396"/>
                <a:gd name="T69" fmla="*/ 46 h 316"/>
                <a:gd name="T70" fmla="*/ 65 w 396"/>
                <a:gd name="T71" fmla="*/ 36 h 316"/>
                <a:gd name="T72" fmla="*/ 320 w 396"/>
                <a:gd name="T73" fmla="*/ 36 h 316"/>
                <a:gd name="T74" fmla="*/ 345 w 396"/>
                <a:gd name="T75" fmla="*/ 4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6" h="316">
                  <a:moveTo>
                    <a:pt x="376" y="20"/>
                  </a:moveTo>
                  <a:cubicBezTo>
                    <a:pt x="376" y="20"/>
                    <a:pt x="376" y="20"/>
                    <a:pt x="376" y="20"/>
                  </a:cubicBezTo>
                  <a:cubicBezTo>
                    <a:pt x="364" y="7"/>
                    <a:pt x="340" y="0"/>
                    <a:pt x="320" y="0"/>
                  </a:cubicBezTo>
                  <a:cubicBezTo>
                    <a:pt x="65" y="0"/>
                    <a:pt x="65" y="0"/>
                    <a:pt x="65" y="0"/>
                  </a:cubicBezTo>
                  <a:cubicBezTo>
                    <a:pt x="46" y="0"/>
                    <a:pt x="28" y="7"/>
                    <a:pt x="15" y="20"/>
                  </a:cubicBezTo>
                  <a:cubicBezTo>
                    <a:pt x="18" y="20"/>
                    <a:pt x="18" y="20"/>
                    <a:pt x="18" y="20"/>
                  </a:cubicBezTo>
                  <a:cubicBezTo>
                    <a:pt x="5" y="33"/>
                    <a:pt x="0" y="50"/>
                    <a:pt x="0" y="70"/>
                  </a:cubicBezTo>
                  <a:cubicBezTo>
                    <a:pt x="0" y="72"/>
                    <a:pt x="0" y="72"/>
                    <a:pt x="0" y="72"/>
                  </a:cubicBezTo>
                  <a:cubicBezTo>
                    <a:pt x="0" y="244"/>
                    <a:pt x="0" y="244"/>
                    <a:pt x="0" y="244"/>
                  </a:cubicBezTo>
                  <a:cubicBezTo>
                    <a:pt x="0" y="264"/>
                    <a:pt x="3" y="284"/>
                    <a:pt x="15" y="296"/>
                  </a:cubicBezTo>
                  <a:cubicBezTo>
                    <a:pt x="15" y="296"/>
                    <a:pt x="15" y="296"/>
                    <a:pt x="15" y="296"/>
                  </a:cubicBezTo>
                  <a:cubicBezTo>
                    <a:pt x="28" y="308"/>
                    <a:pt x="46" y="316"/>
                    <a:pt x="65" y="316"/>
                  </a:cubicBezTo>
                  <a:cubicBezTo>
                    <a:pt x="320" y="316"/>
                    <a:pt x="320" y="316"/>
                    <a:pt x="320" y="316"/>
                  </a:cubicBezTo>
                  <a:cubicBezTo>
                    <a:pt x="340" y="316"/>
                    <a:pt x="360" y="308"/>
                    <a:pt x="373" y="295"/>
                  </a:cubicBezTo>
                  <a:cubicBezTo>
                    <a:pt x="385" y="282"/>
                    <a:pt x="396" y="264"/>
                    <a:pt x="396" y="244"/>
                  </a:cubicBezTo>
                  <a:cubicBezTo>
                    <a:pt x="396" y="70"/>
                    <a:pt x="396" y="70"/>
                    <a:pt x="396" y="70"/>
                  </a:cubicBezTo>
                  <a:cubicBezTo>
                    <a:pt x="396" y="70"/>
                    <a:pt x="396" y="70"/>
                    <a:pt x="396" y="70"/>
                  </a:cubicBezTo>
                  <a:cubicBezTo>
                    <a:pt x="396" y="50"/>
                    <a:pt x="388" y="33"/>
                    <a:pt x="376" y="20"/>
                  </a:cubicBezTo>
                  <a:close/>
                  <a:moveTo>
                    <a:pt x="360" y="244"/>
                  </a:moveTo>
                  <a:cubicBezTo>
                    <a:pt x="360" y="254"/>
                    <a:pt x="354" y="263"/>
                    <a:pt x="347" y="269"/>
                  </a:cubicBezTo>
                  <a:cubicBezTo>
                    <a:pt x="341" y="276"/>
                    <a:pt x="330" y="280"/>
                    <a:pt x="320" y="280"/>
                  </a:cubicBezTo>
                  <a:cubicBezTo>
                    <a:pt x="65" y="280"/>
                    <a:pt x="65" y="280"/>
                    <a:pt x="65" y="280"/>
                  </a:cubicBezTo>
                  <a:cubicBezTo>
                    <a:pt x="56" y="280"/>
                    <a:pt x="50" y="276"/>
                    <a:pt x="44" y="269"/>
                  </a:cubicBezTo>
                  <a:cubicBezTo>
                    <a:pt x="37" y="263"/>
                    <a:pt x="36" y="254"/>
                    <a:pt x="36" y="244"/>
                  </a:cubicBezTo>
                  <a:cubicBezTo>
                    <a:pt x="36" y="104"/>
                    <a:pt x="36" y="104"/>
                    <a:pt x="36" y="104"/>
                  </a:cubicBezTo>
                  <a:cubicBezTo>
                    <a:pt x="185" y="194"/>
                    <a:pt x="185" y="194"/>
                    <a:pt x="185" y="194"/>
                  </a:cubicBezTo>
                  <a:cubicBezTo>
                    <a:pt x="188" y="196"/>
                    <a:pt x="190" y="197"/>
                    <a:pt x="193" y="197"/>
                  </a:cubicBezTo>
                  <a:cubicBezTo>
                    <a:pt x="196" y="197"/>
                    <a:pt x="201" y="196"/>
                    <a:pt x="204" y="194"/>
                  </a:cubicBezTo>
                  <a:cubicBezTo>
                    <a:pt x="360" y="102"/>
                    <a:pt x="360" y="102"/>
                    <a:pt x="360" y="102"/>
                  </a:cubicBezTo>
                  <a:lnTo>
                    <a:pt x="360" y="244"/>
                  </a:lnTo>
                  <a:close/>
                  <a:moveTo>
                    <a:pt x="345" y="46"/>
                  </a:moveTo>
                  <a:cubicBezTo>
                    <a:pt x="349" y="50"/>
                    <a:pt x="352" y="55"/>
                    <a:pt x="353" y="61"/>
                  </a:cubicBezTo>
                  <a:cubicBezTo>
                    <a:pt x="192" y="158"/>
                    <a:pt x="192" y="158"/>
                    <a:pt x="192" y="158"/>
                  </a:cubicBezTo>
                  <a:cubicBezTo>
                    <a:pt x="32" y="62"/>
                    <a:pt x="32" y="62"/>
                    <a:pt x="32" y="62"/>
                  </a:cubicBezTo>
                  <a:cubicBezTo>
                    <a:pt x="33" y="56"/>
                    <a:pt x="36" y="50"/>
                    <a:pt x="41" y="46"/>
                  </a:cubicBezTo>
                  <a:cubicBezTo>
                    <a:pt x="47" y="39"/>
                    <a:pt x="56" y="36"/>
                    <a:pt x="65" y="36"/>
                  </a:cubicBezTo>
                  <a:cubicBezTo>
                    <a:pt x="320" y="36"/>
                    <a:pt x="320" y="36"/>
                    <a:pt x="320" y="36"/>
                  </a:cubicBezTo>
                  <a:cubicBezTo>
                    <a:pt x="330" y="36"/>
                    <a:pt x="338" y="39"/>
                    <a:pt x="345" y="46"/>
                  </a:cubicBez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6" name="TextBox 5"/>
            <p:cNvSpPr txBox="1"/>
            <p:nvPr/>
          </p:nvSpPr>
          <p:spPr>
            <a:xfrm>
              <a:off x="4379474" y="2093424"/>
              <a:ext cx="3295839" cy="469039"/>
            </a:xfrm>
            <a:prstGeom prst="rect">
              <a:avLst/>
            </a:prstGeom>
            <a:noFill/>
          </p:spPr>
          <p:txBody>
            <a:bodyPr wrap="none" rtlCol="1" anchor="ctr" anchorCtr="0">
              <a:spAutoFit/>
            </a:bodyPr>
            <a:lstStyle/>
            <a:p>
              <a:r>
                <a:rPr lang="en-US" sz="2448" dirty="0">
                  <a:solidFill>
                    <a:srgbClr val="4472C4"/>
                  </a:solidFill>
                </a:rPr>
                <a:t>sue@susanhanley.com</a:t>
              </a:r>
              <a:endParaRPr lang="he-IL" sz="2448" dirty="0">
                <a:solidFill>
                  <a:srgbClr val="4472C4"/>
                </a:solidFill>
              </a:endParaRPr>
            </a:p>
          </p:txBody>
        </p:sp>
      </p:grpSp>
      <p:grpSp>
        <p:nvGrpSpPr>
          <p:cNvPr id="7" name="Group 6"/>
          <p:cNvGrpSpPr/>
          <p:nvPr/>
        </p:nvGrpSpPr>
        <p:grpSpPr>
          <a:xfrm>
            <a:off x="7497721" y="2699039"/>
            <a:ext cx="1911542" cy="724267"/>
            <a:chOff x="4370888" y="2311859"/>
            <a:chExt cx="1874231" cy="710130"/>
          </a:xfrm>
        </p:grpSpPr>
        <p:sp>
          <p:nvSpPr>
            <p:cNvPr id="8" name="Freeform 7"/>
            <p:cNvSpPr>
              <a:spLocks noChangeAspect="1"/>
            </p:cNvSpPr>
            <p:nvPr/>
          </p:nvSpPr>
          <p:spPr bwMode="auto">
            <a:xfrm>
              <a:off x="4415841" y="2311859"/>
              <a:ext cx="460341" cy="384894"/>
            </a:xfrm>
            <a:custGeom>
              <a:avLst/>
              <a:gdLst>
                <a:gd name="T0" fmla="*/ 158 w 178"/>
                <a:gd name="T1" fmla="*/ 55 h 149"/>
                <a:gd name="T2" fmla="*/ 177 w 178"/>
                <a:gd name="T3" fmla="*/ 43 h 149"/>
                <a:gd name="T4" fmla="*/ 156 w 178"/>
                <a:gd name="T5" fmla="*/ 45 h 149"/>
                <a:gd name="T6" fmla="*/ 155 w 178"/>
                <a:gd name="T7" fmla="*/ 41 h 149"/>
                <a:gd name="T8" fmla="*/ 118 w 178"/>
                <a:gd name="T9" fmla="*/ 12 h 149"/>
                <a:gd name="T10" fmla="*/ 122 w 178"/>
                <a:gd name="T11" fmla="*/ 10 h 149"/>
                <a:gd name="T12" fmla="*/ 133 w 178"/>
                <a:gd name="T13" fmla="*/ 4 h 149"/>
                <a:gd name="T14" fmla="*/ 115 w 178"/>
                <a:gd name="T15" fmla="*/ 7 h 149"/>
                <a:gd name="T16" fmla="*/ 125 w 178"/>
                <a:gd name="T17" fmla="*/ 0 h 149"/>
                <a:gd name="T18" fmla="*/ 111 w 178"/>
                <a:gd name="T19" fmla="*/ 7 h 149"/>
                <a:gd name="T20" fmla="*/ 114 w 178"/>
                <a:gd name="T21" fmla="*/ 1 h 149"/>
                <a:gd name="T22" fmla="*/ 86 w 178"/>
                <a:gd name="T23" fmla="*/ 44 h 149"/>
                <a:gd name="T24" fmla="*/ 72 w 178"/>
                <a:gd name="T25" fmla="*/ 34 h 149"/>
                <a:gd name="T26" fmla="*/ 26 w 178"/>
                <a:gd name="T27" fmla="*/ 13 h 149"/>
                <a:gd name="T28" fmla="*/ 42 w 178"/>
                <a:gd name="T29" fmla="*/ 36 h 149"/>
                <a:gd name="T30" fmla="*/ 31 w 178"/>
                <a:gd name="T31" fmla="*/ 37 h 149"/>
                <a:gd name="T32" fmla="*/ 51 w 178"/>
                <a:gd name="T33" fmla="*/ 55 h 149"/>
                <a:gd name="T34" fmla="*/ 39 w 178"/>
                <a:gd name="T35" fmla="*/ 60 h 149"/>
                <a:gd name="T36" fmla="*/ 60 w 178"/>
                <a:gd name="T37" fmla="*/ 70 h 149"/>
                <a:gd name="T38" fmla="*/ 66 w 178"/>
                <a:gd name="T39" fmla="*/ 86 h 149"/>
                <a:gd name="T40" fmla="*/ 0 w 178"/>
                <a:gd name="T41" fmla="*/ 87 h 149"/>
                <a:gd name="T42" fmla="*/ 157 w 178"/>
                <a:gd name="T43" fmla="*/ 65 h 149"/>
                <a:gd name="T44" fmla="*/ 178 w 178"/>
                <a:gd name="T45" fmla="*/ 57 h 149"/>
                <a:gd name="T46" fmla="*/ 158 w 178"/>
                <a:gd name="T47" fmla="*/ 5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49">
                  <a:moveTo>
                    <a:pt x="158" y="55"/>
                  </a:moveTo>
                  <a:cubicBezTo>
                    <a:pt x="168" y="54"/>
                    <a:pt x="175" y="49"/>
                    <a:pt x="177" y="43"/>
                  </a:cubicBezTo>
                  <a:cubicBezTo>
                    <a:pt x="174" y="45"/>
                    <a:pt x="162" y="48"/>
                    <a:pt x="156" y="45"/>
                  </a:cubicBezTo>
                  <a:cubicBezTo>
                    <a:pt x="156" y="44"/>
                    <a:pt x="156" y="43"/>
                    <a:pt x="155" y="41"/>
                  </a:cubicBezTo>
                  <a:cubicBezTo>
                    <a:pt x="151" y="24"/>
                    <a:pt x="134" y="10"/>
                    <a:pt x="118" y="12"/>
                  </a:cubicBezTo>
                  <a:cubicBezTo>
                    <a:pt x="119" y="11"/>
                    <a:pt x="120" y="11"/>
                    <a:pt x="122" y="10"/>
                  </a:cubicBezTo>
                  <a:cubicBezTo>
                    <a:pt x="124" y="9"/>
                    <a:pt x="134" y="8"/>
                    <a:pt x="133" y="4"/>
                  </a:cubicBezTo>
                  <a:cubicBezTo>
                    <a:pt x="131" y="0"/>
                    <a:pt x="118" y="6"/>
                    <a:pt x="115" y="7"/>
                  </a:cubicBezTo>
                  <a:cubicBezTo>
                    <a:pt x="119" y="6"/>
                    <a:pt x="124" y="4"/>
                    <a:pt x="125" y="0"/>
                  </a:cubicBezTo>
                  <a:cubicBezTo>
                    <a:pt x="120" y="1"/>
                    <a:pt x="115" y="3"/>
                    <a:pt x="111" y="7"/>
                  </a:cubicBezTo>
                  <a:cubicBezTo>
                    <a:pt x="112" y="5"/>
                    <a:pt x="113" y="3"/>
                    <a:pt x="114" y="1"/>
                  </a:cubicBezTo>
                  <a:cubicBezTo>
                    <a:pt x="100" y="10"/>
                    <a:pt x="92" y="27"/>
                    <a:pt x="86" y="44"/>
                  </a:cubicBezTo>
                  <a:cubicBezTo>
                    <a:pt x="81" y="39"/>
                    <a:pt x="76" y="36"/>
                    <a:pt x="72" y="34"/>
                  </a:cubicBezTo>
                  <a:cubicBezTo>
                    <a:pt x="61" y="27"/>
                    <a:pt x="48" y="21"/>
                    <a:pt x="26" y="13"/>
                  </a:cubicBezTo>
                  <a:cubicBezTo>
                    <a:pt x="26" y="20"/>
                    <a:pt x="30" y="30"/>
                    <a:pt x="42" y="36"/>
                  </a:cubicBezTo>
                  <a:cubicBezTo>
                    <a:pt x="39" y="35"/>
                    <a:pt x="35" y="36"/>
                    <a:pt x="31" y="37"/>
                  </a:cubicBezTo>
                  <a:cubicBezTo>
                    <a:pt x="32" y="45"/>
                    <a:pt x="37" y="52"/>
                    <a:pt x="51" y="55"/>
                  </a:cubicBezTo>
                  <a:cubicBezTo>
                    <a:pt x="45" y="55"/>
                    <a:pt x="41" y="57"/>
                    <a:pt x="39" y="60"/>
                  </a:cubicBezTo>
                  <a:cubicBezTo>
                    <a:pt x="41" y="65"/>
                    <a:pt x="48" y="72"/>
                    <a:pt x="60" y="70"/>
                  </a:cubicBezTo>
                  <a:cubicBezTo>
                    <a:pt x="47" y="76"/>
                    <a:pt x="55" y="87"/>
                    <a:pt x="66" y="86"/>
                  </a:cubicBezTo>
                  <a:cubicBezTo>
                    <a:pt x="47" y="105"/>
                    <a:pt x="17" y="104"/>
                    <a:pt x="0" y="87"/>
                  </a:cubicBezTo>
                  <a:cubicBezTo>
                    <a:pt x="45" y="149"/>
                    <a:pt x="142" y="124"/>
                    <a:pt x="157" y="65"/>
                  </a:cubicBezTo>
                  <a:cubicBezTo>
                    <a:pt x="168" y="65"/>
                    <a:pt x="174" y="61"/>
                    <a:pt x="178" y="57"/>
                  </a:cubicBezTo>
                  <a:cubicBezTo>
                    <a:pt x="172" y="58"/>
                    <a:pt x="163" y="57"/>
                    <a:pt x="158" y="55"/>
                  </a:cubicBez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9" name="TextBox 8"/>
            <p:cNvSpPr txBox="1"/>
            <p:nvPr/>
          </p:nvSpPr>
          <p:spPr>
            <a:xfrm>
              <a:off x="4370888" y="2552950"/>
              <a:ext cx="1874231" cy="469039"/>
            </a:xfrm>
            <a:prstGeom prst="rect">
              <a:avLst/>
            </a:prstGeom>
            <a:noFill/>
          </p:spPr>
          <p:txBody>
            <a:bodyPr wrap="none" rtlCol="1" anchor="ctr" anchorCtr="0">
              <a:spAutoFit/>
            </a:bodyPr>
            <a:lstStyle/>
            <a:p>
              <a:r>
                <a:rPr lang="en-US" sz="2448" dirty="0">
                  <a:solidFill>
                    <a:srgbClr val="4472C4"/>
                  </a:solidFill>
                </a:rPr>
                <a:t>susanhanley</a:t>
              </a:r>
              <a:endParaRPr lang="he-IL" sz="3264" dirty="0">
                <a:solidFill>
                  <a:srgbClr val="4472C4"/>
                </a:solidFill>
              </a:endParaRPr>
            </a:p>
          </p:txBody>
        </p:sp>
      </p:grpSp>
      <p:grpSp>
        <p:nvGrpSpPr>
          <p:cNvPr id="10" name="Group 9"/>
          <p:cNvGrpSpPr/>
          <p:nvPr/>
        </p:nvGrpSpPr>
        <p:grpSpPr>
          <a:xfrm>
            <a:off x="7497721" y="3497262"/>
            <a:ext cx="1911542" cy="703213"/>
            <a:chOff x="4270826" y="2998748"/>
            <a:chExt cx="1874231" cy="689487"/>
          </a:xfrm>
        </p:grpSpPr>
        <p:sp>
          <p:nvSpPr>
            <p:cNvPr id="11" name="Freeform 10"/>
            <p:cNvSpPr>
              <a:spLocks noChangeAspect="1" noEditPoints="1"/>
            </p:cNvSpPr>
            <p:nvPr/>
          </p:nvSpPr>
          <p:spPr bwMode="auto">
            <a:xfrm>
              <a:off x="4362972" y="2998748"/>
              <a:ext cx="335161" cy="274234"/>
            </a:xfrm>
            <a:custGeom>
              <a:avLst/>
              <a:gdLst>
                <a:gd name="T0" fmla="*/ 178 w 178"/>
                <a:gd name="T1" fmla="*/ 104 h 170"/>
                <a:gd name="T2" fmla="*/ 178 w 178"/>
                <a:gd name="T3" fmla="*/ 170 h 170"/>
                <a:gd name="T4" fmla="*/ 140 w 178"/>
                <a:gd name="T5" fmla="*/ 170 h 170"/>
                <a:gd name="T6" fmla="*/ 140 w 178"/>
                <a:gd name="T7" fmla="*/ 109 h 170"/>
                <a:gd name="T8" fmla="*/ 121 w 178"/>
                <a:gd name="T9" fmla="*/ 83 h 170"/>
                <a:gd name="T10" fmla="*/ 101 w 178"/>
                <a:gd name="T11" fmla="*/ 97 h 170"/>
                <a:gd name="T12" fmla="*/ 100 w 178"/>
                <a:gd name="T13" fmla="*/ 106 h 170"/>
                <a:gd name="T14" fmla="*/ 100 w 178"/>
                <a:gd name="T15" fmla="*/ 170 h 170"/>
                <a:gd name="T16" fmla="*/ 62 w 178"/>
                <a:gd name="T17" fmla="*/ 170 h 170"/>
                <a:gd name="T18" fmla="*/ 62 w 178"/>
                <a:gd name="T19" fmla="*/ 55 h 170"/>
                <a:gd name="T20" fmla="*/ 100 w 178"/>
                <a:gd name="T21" fmla="*/ 55 h 170"/>
                <a:gd name="T22" fmla="*/ 100 w 178"/>
                <a:gd name="T23" fmla="*/ 72 h 170"/>
                <a:gd name="T24" fmla="*/ 100 w 178"/>
                <a:gd name="T25" fmla="*/ 72 h 170"/>
                <a:gd name="T26" fmla="*/ 100 w 178"/>
                <a:gd name="T27" fmla="*/ 72 h 170"/>
                <a:gd name="T28" fmla="*/ 100 w 178"/>
                <a:gd name="T29" fmla="*/ 72 h 170"/>
                <a:gd name="T30" fmla="*/ 134 w 178"/>
                <a:gd name="T31" fmla="*/ 53 h 170"/>
                <a:gd name="T32" fmla="*/ 178 w 178"/>
                <a:gd name="T33" fmla="*/ 104 h 170"/>
                <a:gd name="T34" fmla="*/ 22 w 178"/>
                <a:gd name="T35" fmla="*/ 0 h 170"/>
                <a:gd name="T36" fmla="*/ 0 w 178"/>
                <a:gd name="T37" fmla="*/ 20 h 170"/>
                <a:gd name="T38" fmla="*/ 21 w 178"/>
                <a:gd name="T39" fmla="*/ 40 h 170"/>
                <a:gd name="T40" fmla="*/ 21 w 178"/>
                <a:gd name="T41" fmla="*/ 40 h 170"/>
                <a:gd name="T42" fmla="*/ 43 w 178"/>
                <a:gd name="T43" fmla="*/ 20 h 170"/>
                <a:gd name="T44" fmla="*/ 22 w 178"/>
                <a:gd name="T45" fmla="*/ 0 h 170"/>
                <a:gd name="T46" fmla="*/ 2 w 178"/>
                <a:gd name="T47" fmla="*/ 170 h 170"/>
                <a:gd name="T48" fmla="*/ 40 w 178"/>
                <a:gd name="T49" fmla="*/ 170 h 170"/>
                <a:gd name="T50" fmla="*/ 40 w 178"/>
                <a:gd name="T51" fmla="*/ 55 h 170"/>
                <a:gd name="T52" fmla="*/ 2 w 178"/>
                <a:gd name="T53" fmla="*/ 55 h 170"/>
                <a:gd name="T54" fmla="*/ 2 w 178"/>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70">
                  <a:moveTo>
                    <a:pt x="178" y="104"/>
                  </a:moveTo>
                  <a:cubicBezTo>
                    <a:pt x="178" y="170"/>
                    <a:pt x="178" y="170"/>
                    <a:pt x="178" y="170"/>
                  </a:cubicBezTo>
                  <a:cubicBezTo>
                    <a:pt x="140" y="170"/>
                    <a:pt x="140" y="170"/>
                    <a:pt x="140" y="170"/>
                  </a:cubicBezTo>
                  <a:cubicBezTo>
                    <a:pt x="140" y="109"/>
                    <a:pt x="140" y="109"/>
                    <a:pt x="140" y="109"/>
                  </a:cubicBezTo>
                  <a:cubicBezTo>
                    <a:pt x="140" y="93"/>
                    <a:pt x="134" y="83"/>
                    <a:pt x="121" y="83"/>
                  </a:cubicBezTo>
                  <a:cubicBezTo>
                    <a:pt x="110" y="83"/>
                    <a:pt x="104" y="90"/>
                    <a:pt x="101" y="97"/>
                  </a:cubicBezTo>
                  <a:cubicBezTo>
                    <a:pt x="100" y="99"/>
                    <a:pt x="100" y="103"/>
                    <a:pt x="100" y="106"/>
                  </a:cubicBezTo>
                  <a:cubicBezTo>
                    <a:pt x="100" y="170"/>
                    <a:pt x="100" y="170"/>
                    <a:pt x="100" y="170"/>
                  </a:cubicBezTo>
                  <a:cubicBezTo>
                    <a:pt x="62" y="170"/>
                    <a:pt x="62" y="170"/>
                    <a:pt x="62" y="170"/>
                  </a:cubicBezTo>
                  <a:cubicBezTo>
                    <a:pt x="62" y="170"/>
                    <a:pt x="62" y="66"/>
                    <a:pt x="62" y="55"/>
                  </a:cubicBezTo>
                  <a:cubicBezTo>
                    <a:pt x="100" y="55"/>
                    <a:pt x="100" y="55"/>
                    <a:pt x="100" y="55"/>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5" y="64"/>
                    <a:pt x="114" y="53"/>
                    <a:pt x="134" y="53"/>
                  </a:cubicBezTo>
                  <a:cubicBezTo>
                    <a:pt x="159" y="53"/>
                    <a:pt x="178" y="69"/>
                    <a:pt x="178" y="104"/>
                  </a:cubicBezTo>
                  <a:close/>
                  <a:moveTo>
                    <a:pt x="22" y="0"/>
                  </a:moveTo>
                  <a:cubicBezTo>
                    <a:pt x="9" y="0"/>
                    <a:pt x="0" y="9"/>
                    <a:pt x="0" y="20"/>
                  </a:cubicBezTo>
                  <a:cubicBezTo>
                    <a:pt x="0" y="31"/>
                    <a:pt x="8" y="40"/>
                    <a:pt x="21" y="40"/>
                  </a:cubicBezTo>
                  <a:cubicBezTo>
                    <a:pt x="21" y="40"/>
                    <a:pt x="21" y="40"/>
                    <a:pt x="21" y="40"/>
                  </a:cubicBezTo>
                  <a:cubicBezTo>
                    <a:pt x="35" y="40"/>
                    <a:pt x="43" y="31"/>
                    <a:pt x="43" y="20"/>
                  </a:cubicBezTo>
                  <a:cubicBezTo>
                    <a:pt x="43" y="9"/>
                    <a:pt x="35" y="0"/>
                    <a:pt x="22" y="0"/>
                  </a:cubicBezTo>
                  <a:close/>
                  <a:moveTo>
                    <a:pt x="2" y="170"/>
                  </a:moveTo>
                  <a:cubicBezTo>
                    <a:pt x="40" y="170"/>
                    <a:pt x="40" y="170"/>
                    <a:pt x="40" y="170"/>
                  </a:cubicBezTo>
                  <a:cubicBezTo>
                    <a:pt x="40" y="55"/>
                    <a:pt x="40" y="55"/>
                    <a:pt x="40" y="55"/>
                  </a:cubicBezTo>
                  <a:cubicBezTo>
                    <a:pt x="2" y="55"/>
                    <a:pt x="2" y="55"/>
                    <a:pt x="2" y="55"/>
                  </a:cubicBezTo>
                  <a:lnTo>
                    <a:pt x="2" y="170"/>
                  </a:lnTo>
                  <a:close/>
                </a:path>
              </a:pathLst>
            </a:custGeom>
            <a:solidFill>
              <a:schemeClr val="accent1"/>
            </a:solidFill>
            <a:ln>
              <a:noFill/>
            </a:ln>
          </p:spPr>
          <p:txBody>
            <a:bodyPr vert="horz" wrap="square" lIns="65574" tIns="32787" rIns="65574" bIns="32787" numCol="1" anchor="t" anchorCtr="0" compatLnSpc="1">
              <a:prstTxWarp prst="textNoShape">
                <a:avLst/>
              </a:prstTxWarp>
            </a:bodyPr>
            <a:lstStyle/>
            <a:p>
              <a:endParaRPr lang="he-IL" sz="2448">
                <a:solidFill>
                  <a:prstClr val="black"/>
                </a:solidFill>
                <a:latin typeface="Calibri"/>
              </a:endParaRPr>
            </a:p>
          </p:txBody>
        </p:sp>
        <p:sp>
          <p:nvSpPr>
            <p:cNvPr id="12" name="TextBox 11"/>
            <p:cNvSpPr txBox="1"/>
            <p:nvPr/>
          </p:nvSpPr>
          <p:spPr>
            <a:xfrm>
              <a:off x="4270826" y="3219196"/>
              <a:ext cx="1874231" cy="469039"/>
            </a:xfrm>
            <a:prstGeom prst="rect">
              <a:avLst/>
            </a:prstGeom>
            <a:noFill/>
          </p:spPr>
          <p:txBody>
            <a:bodyPr wrap="none" rtlCol="1" anchor="ctr" anchorCtr="0">
              <a:spAutoFit/>
            </a:bodyPr>
            <a:lstStyle/>
            <a:p>
              <a:r>
                <a:rPr lang="en-US" sz="2448" dirty="0">
                  <a:solidFill>
                    <a:srgbClr val="4472C4"/>
                  </a:solidFill>
                  <a:cs typeface="Arial" pitchFamily="34" charset="0"/>
                </a:rPr>
                <a:t>susanhanley</a:t>
              </a:r>
              <a:endParaRPr lang="he-IL" sz="2448" dirty="0">
                <a:solidFill>
                  <a:srgbClr val="4472C4"/>
                </a:solidFill>
                <a:latin typeface="Calibri Light"/>
              </a:endParaRPr>
            </a:p>
          </p:txBody>
        </p:sp>
      </p:grpSp>
      <p:cxnSp>
        <p:nvCxnSpPr>
          <p:cNvPr id="13" name="Straight Connector 12"/>
          <p:cNvCxnSpPr/>
          <p:nvPr/>
        </p:nvCxnSpPr>
        <p:spPr>
          <a:xfrm>
            <a:off x="7497720" y="1632055"/>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497720" y="340292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7720" y="4654703"/>
            <a:ext cx="4708292" cy="478376"/>
          </a:xfrm>
          <a:prstGeom prst="rect">
            <a:avLst/>
          </a:prstGeom>
          <a:noFill/>
        </p:spPr>
        <p:txBody>
          <a:bodyPr wrap="none" rtlCol="1" anchor="ctr" anchorCtr="0">
            <a:spAutoFit/>
          </a:bodyPr>
          <a:lstStyle/>
          <a:p>
            <a:r>
              <a:rPr lang="en-US" sz="2448" dirty="0">
                <a:solidFill>
                  <a:srgbClr val="4472C4"/>
                </a:solidFill>
                <a:cs typeface="Arial" pitchFamily="34" charset="0"/>
              </a:rPr>
              <a:t>www.slideshare.net/susanhanley</a:t>
            </a:r>
          </a:p>
        </p:txBody>
      </p:sp>
      <p:grpSp>
        <p:nvGrpSpPr>
          <p:cNvPr id="17" name="Group 16"/>
          <p:cNvGrpSpPr/>
          <p:nvPr/>
        </p:nvGrpSpPr>
        <p:grpSpPr>
          <a:xfrm>
            <a:off x="7538816" y="4344941"/>
            <a:ext cx="1637858" cy="395792"/>
            <a:chOff x="3370910" y="6170512"/>
            <a:chExt cx="2996553" cy="608599"/>
          </a:xfrm>
          <a:solidFill>
            <a:schemeClr val="accent1"/>
          </a:solidFill>
        </p:grpSpPr>
        <p:sp>
          <p:nvSpPr>
            <p:cNvPr id="18" name="Freeform 29"/>
            <p:cNvSpPr>
              <a:spLocks/>
            </p:cNvSpPr>
            <p:nvPr/>
          </p:nvSpPr>
          <p:spPr bwMode="auto">
            <a:xfrm>
              <a:off x="4040613" y="6403523"/>
              <a:ext cx="197978" cy="263971"/>
            </a:xfrm>
            <a:custGeom>
              <a:avLst/>
              <a:gdLst>
                <a:gd name="T0" fmla="*/ 103 w 103"/>
                <a:gd name="T1" fmla="*/ 97 h 137"/>
                <a:gd name="T2" fmla="*/ 101 w 103"/>
                <a:gd name="T3" fmla="*/ 109 h 137"/>
                <a:gd name="T4" fmla="*/ 94 w 103"/>
                <a:gd name="T5" fmla="*/ 122 h 137"/>
                <a:gd name="T6" fmla="*/ 78 w 103"/>
                <a:gd name="T7" fmla="*/ 133 h 137"/>
                <a:gd name="T8" fmla="*/ 51 w 103"/>
                <a:gd name="T9" fmla="*/ 137 h 137"/>
                <a:gd name="T10" fmla="*/ 28 w 103"/>
                <a:gd name="T11" fmla="*/ 134 h 137"/>
                <a:gd name="T12" fmla="*/ 14 w 103"/>
                <a:gd name="T13" fmla="*/ 126 h 137"/>
                <a:gd name="T14" fmla="*/ 4 w 103"/>
                <a:gd name="T15" fmla="*/ 114 h 137"/>
                <a:gd name="T16" fmla="*/ 0 w 103"/>
                <a:gd name="T17" fmla="*/ 101 h 137"/>
                <a:gd name="T18" fmla="*/ 2 w 103"/>
                <a:gd name="T19" fmla="*/ 96 h 137"/>
                <a:gd name="T20" fmla="*/ 7 w 103"/>
                <a:gd name="T21" fmla="*/ 94 h 137"/>
                <a:gd name="T22" fmla="*/ 12 w 103"/>
                <a:gd name="T23" fmla="*/ 96 h 137"/>
                <a:gd name="T24" fmla="*/ 15 w 103"/>
                <a:gd name="T25" fmla="*/ 103 h 137"/>
                <a:gd name="T26" fmla="*/ 52 w 103"/>
                <a:gd name="T27" fmla="*/ 125 h 137"/>
                <a:gd name="T28" fmla="*/ 78 w 103"/>
                <a:gd name="T29" fmla="*/ 117 h 137"/>
                <a:gd name="T30" fmla="*/ 87 w 103"/>
                <a:gd name="T31" fmla="*/ 100 h 137"/>
                <a:gd name="T32" fmla="*/ 80 w 103"/>
                <a:gd name="T33" fmla="*/ 84 h 137"/>
                <a:gd name="T34" fmla="*/ 61 w 103"/>
                <a:gd name="T35" fmla="*/ 77 h 137"/>
                <a:gd name="T36" fmla="*/ 46 w 103"/>
                <a:gd name="T37" fmla="*/ 72 h 137"/>
                <a:gd name="T38" fmla="*/ 32 w 103"/>
                <a:gd name="T39" fmla="*/ 69 h 137"/>
                <a:gd name="T40" fmla="*/ 22 w 103"/>
                <a:gd name="T41" fmla="*/ 65 h 137"/>
                <a:gd name="T42" fmla="*/ 15 w 103"/>
                <a:gd name="T43" fmla="*/ 61 h 137"/>
                <a:gd name="T44" fmla="*/ 6 w 103"/>
                <a:gd name="T45" fmla="*/ 50 h 137"/>
                <a:gd name="T46" fmla="*/ 2 w 103"/>
                <a:gd name="T47" fmla="*/ 37 h 137"/>
                <a:gd name="T48" fmla="*/ 12 w 103"/>
                <a:gd name="T49" fmla="*/ 12 h 137"/>
                <a:gd name="T50" fmla="*/ 48 w 103"/>
                <a:gd name="T51" fmla="*/ 0 h 137"/>
                <a:gd name="T52" fmla="*/ 79 w 103"/>
                <a:gd name="T53" fmla="*/ 7 h 137"/>
                <a:gd name="T54" fmla="*/ 93 w 103"/>
                <a:gd name="T55" fmla="*/ 21 h 137"/>
                <a:gd name="T56" fmla="*/ 96 w 103"/>
                <a:gd name="T57" fmla="*/ 32 h 137"/>
                <a:gd name="T58" fmla="*/ 95 w 103"/>
                <a:gd name="T59" fmla="*/ 36 h 137"/>
                <a:gd name="T60" fmla="*/ 89 w 103"/>
                <a:gd name="T61" fmla="*/ 39 h 137"/>
                <a:gd name="T62" fmla="*/ 85 w 103"/>
                <a:gd name="T63" fmla="*/ 37 h 137"/>
                <a:gd name="T64" fmla="*/ 82 w 103"/>
                <a:gd name="T65" fmla="*/ 31 h 137"/>
                <a:gd name="T66" fmla="*/ 62 w 103"/>
                <a:gd name="T67" fmla="*/ 14 h 137"/>
                <a:gd name="T68" fmla="*/ 49 w 103"/>
                <a:gd name="T69" fmla="*/ 12 h 137"/>
                <a:gd name="T70" fmla="*/ 27 w 103"/>
                <a:gd name="T71" fmla="*/ 18 h 137"/>
                <a:gd name="T72" fmla="*/ 18 w 103"/>
                <a:gd name="T73" fmla="*/ 34 h 137"/>
                <a:gd name="T74" fmla="*/ 22 w 103"/>
                <a:gd name="T75" fmla="*/ 46 h 137"/>
                <a:gd name="T76" fmla="*/ 35 w 103"/>
                <a:gd name="T77" fmla="*/ 53 h 137"/>
                <a:gd name="T78" fmla="*/ 56 w 103"/>
                <a:gd name="T79" fmla="*/ 59 h 137"/>
                <a:gd name="T80" fmla="*/ 91 w 103"/>
                <a:gd name="T81" fmla="*/ 71 h 137"/>
                <a:gd name="T82" fmla="*/ 103 w 103"/>
                <a:gd name="T83" fmla="*/ 9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37">
                  <a:moveTo>
                    <a:pt x="103" y="97"/>
                  </a:moveTo>
                  <a:cubicBezTo>
                    <a:pt x="103" y="101"/>
                    <a:pt x="103" y="105"/>
                    <a:pt x="101" y="109"/>
                  </a:cubicBezTo>
                  <a:cubicBezTo>
                    <a:pt x="100" y="114"/>
                    <a:pt x="98" y="118"/>
                    <a:pt x="94" y="122"/>
                  </a:cubicBezTo>
                  <a:cubicBezTo>
                    <a:pt x="90" y="126"/>
                    <a:pt x="85" y="130"/>
                    <a:pt x="78" y="133"/>
                  </a:cubicBezTo>
                  <a:cubicBezTo>
                    <a:pt x="70" y="136"/>
                    <a:pt x="61" y="137"/>
                    <a:pt x="51" y="137"/>
                  </a:cubicBezTo>
                  <a:cubicBezTo>
                    <a:pt x="41" y="137"/>
                    <a:pt x="33" y="136"/>
                    <a:pt x="28" y="134"/>
                  </a:cubicBezTo>
                  <a:cubicBezTo>
                    <a:pt x="22" y="132"/>
                    <a:pt x="18" y="130"/>
                    <a:pt x="14" y="126"/>
                  </a:cubicBezTo>
                  <a:cubicBezTo>
                    <a:pt x="9" y="122"/>
                    <a:pt x="6" y="118"/>
                    <a:pt x="4" y="114"/>
                  </a:cubicBezTo>
                  <a:cubicBezTo>
                    <a:pt x="1" y="109"/>
                    <a:pt x="0" y="105"/>
                    <a:pt x="0" y="101"/>
                  </a:cubicBezTo>
                  <a:cubicBezTo>
                    <a:pt x="0" y="99"/>
                    <a:pt x="1" y="98"/>
                    <a:pt x="2" y="96"/>
                  </a:cubicBezTo>
                  <a:cubicBezTo>
                    <a:pt x="4" y="95"/>
                    <a:pt x="6" y="94"/>
                    <a:pt x="7" y="94"/>
                  </a:cubicBezTo>
                  <a:cubicBezTo>
                    <a:pt x="10" y="94"/>
                    <a:pt x="11" y="95"/>
                    <a:pt x="12" y="96"/>
                  </a:cubicBezTo>
                  <a:cubicBezTo>
                    <a:pt x="13" y="97"/>
                    <a:pt x="14" y="100"/>
                    <a:pt x="15" y="103"/>
                  </a:cubicBezTo>
                  <a:cubicBezTo>
                    <a:pt x="21" y="117"/>
                    <a:pt x="34" y="125"/>
                    <a:pt x="52" y="125"/>
                  </a:cubicBezTo>
                  <a:cubicBezTo>
                    <a:pt x="63" y="125"/>
                    <a:pt x="72" y="122"/>
                    <a:pt x="78" y="117"/>
                  </a:cubicBezTo>
                  <a:cubicBezTo>
                    <a:pt x="84" y="112"/>
                    <a:pt x="87" y="106"/>
                    <a:pt x="87" y="100"/>
                  </a:cubicBezTo>
                  <a:cubicBezTo>
                    <a:pt x="87" y="93"/>
                    <a:pt x="85" y="87"/>
                    <a:pt x="80" y="84"/>
                  </a:cubicBezTo>
                  <a:cubicBezTo>
                    <a:pt x="75" y="81"/>
                    <a:pt x="69" y="79"/>
                    <a:pt x="61" y="77"/>
                  </a:cubicBezTo>
                  <a:cubicBezTo>
                    <a:pt x="56" y="75"/>
                    <a:pt x="51" y="74"/>
                    <a:pt x="46" y="72"/>
                  </a:cubicBezTo>
                  <a:cubicBezTo>
                    <a:pt x="41" y="71"/>
                    <a:pt x="36" y="70"/>
                    <a:pt x="32" y="69"/>
                  </a:cubicBezTo>
                  <a:cubicBezTo>
                    <a:pt x="28" y="67"/>
                    <a:pt x="25" y="66"/>
                    <a:pt x="22" y="65"/>
                  </a:cubicBezTo>
                  <a:cubicBezTo>
                    <a:pt x="19" y="64"/>
                    <a:pt x="17" y="62"/>
                    <a:pt x="15" y="61"/>
                  </a:cubicBezTo>
                  <a:cubicBezTo>
                    <a:pt x="11" y="58"/>
                    <a:pt x="8" y="55"/>
                    <a:pt x="6" y="50"/>
                  </a:cubicBezTo>
                  <a:cubicBezTo>
                    <a:pt x="4" y="46"/>
                    <a:pt x="2" y="42"/>
                    <a:pt x="2" y="37"/>
                  </a:cubicBezTo>
                  <a:cubicBezTo>
                    <a:pt x="2" y="29"/>
                    <a:pt x="6" y="21"/>
                    <a:pt x="12" y="12"/>
                  </a:cubicBezTo>
                  <a:cubicBezTo>
                    <a:pt x="19" y="4"/>
                    <a:pt x="31" y="0"/>
                    <a:pt x="48" y="0"/>
                  </a:cubicBezTo>
                  <a:cubicBezTo>
                    <a:pt x="62" y="0"/>
                    <a:pt x="72" y="2"/>
                    <a:pt x="79" y="7"/>
                  </a:cubicBezTo>
                  <a:cubicBezTo>
                    <a:pt x="86" y="11"/>
                    <a:pt x="91" y="16"/>
                    <a:pt x="93" y="21"/>
                  </a:cubicBezTo>
                  <a:cubicBezTo>
                    <a:pt x="95" y="26"/>
                    <a:pt x="96" y="29"/>
                    <a:pt x="96" y="32"/>
                  </a:cubicBezTo>
                  <a:cubicBezTo>
                    <a:pt x="96" y="33"/>
                    <a:pt x="96" y="35"/>
                    <a:pt x="95" y="36"/>
                  </a:cubicBezTo>
                  <a:cubicBezTo>
                    <a:pt x="94" y="38"/>
                    <a:pt x="92" y="39"/>
                    <a:pt x="89" y="39"/>
                  </a:cubicBezTo>
                  <a:cubicBezTo>
                    <a:pt x="88" y="39"/>
                    <a:pt x="86" y="38"/>
                    <a:pt x="85" y="37"/>
                  </a:cubicBezTo>
                  <a:cubicBezTo>
                    <a:pt x="84" y="36"/>
                    <a:pt x="83" y="34"/>
                    <a:pt x="82" y="31"/>
                  </a:cubicBezTo>
                  <a:cubicBezTo>
                    <a:pt x="79" y="23"/>
                    <a:pt x="73" y="17"/>
                    <a:pt x="62" y="14"/>
                  </a:cubicBezTo>
                  <a:cubicBezTo>
                    <a:pt x="58" y="13"/>
                    <a:pt x="53" y="12"/>
                    <a:pt x="49" y="12"/>
                  </a:cubicBezTo>
                  <a:cubicBezTo>
                    <a:pt x="40" y="12"/>
                    <a:pt x="33" y="14"/>
                    <a:pt x="27" y="18"/>
                  </a:cubicBezTo>
                  <a:cubicBezTo>
                    <a:pt x="21" y="22"/>
                    <a:pt x="18" y="27"/>
                    <a:pt x="18" y="34"/>
                  </a:cubicBezTo>
                  <a:cubicBezTo>
                    <a:pt x="18" y="38"/>
                    <a:pt x="19" y="42"/>
                    <a:pt x="22" y="46"/>
                  </a:cubicBezTo>
                  <a:cubicBezTo>
                    <a:pt x="26" y="49"/>
                    <a:pt x="30" y="51"/>
                    <a:pt x="35" y="53"/>
                  </a:cubicBezTo>
                  <a:cubicBezTo>
                    <a:pt x="40" y="55"/>
                    <a:pt x="47" y="57"/>
                    <a:pt x="56" y="59"/>
                  </a:cubicBezTo>
                  <a:cubicBezTo>
                    <a:pt x="70" y="62"/>
                    <a:pt x="82" y="66"/>
                    <a:pt x="91" y="71"/>
                  </a:cubicBezTo>
                  <a:cubicBezTo>
                    <a:pt x="99" y="76"/>
                    <a:pt x="103" y="85"/>
                    <a:pt x="103"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19" name="Freeform 30"/>
            <p:cNvSpPr>
              <a:spLocks/>
            </p:cNvSpPr>
            <p:nvPr/>
          </p:nvSpPr>
          <p:spPr bwMode="auto">
            <a:xfrm>
              <a:off x="4300509" y="6305757"/>
              <a:ext cx="30959" cy="361737"/>
            </a:xfrm>
            <a:custGeom>
              <a:avLst/>
              <a:gdLst>
                <a:gd name="T0" fmla="*/ 16 w 16"/>
                <a:gd name="T1" fmla="*/ 176 h 188"/>
                <a:gd name="T2" fmla="*/ 14 w 16"/>
                <a:gd name="T3" fmla="*/ 185 h 188"/>
                <a:gd name="T4" fmla="*/ 8 w 16"/>
                <a:gd name="T5" fmla="*/ 188 h 188"/>
                <a:gd name="T6" fmla="*/ 1 w 16"/>
                <a:gd name="T7" fmla="*/ 185 h 188"/>
                <a:gd name="T8" fmla="*/ 0 w 16"/>
                <a:gd name="T9" fmla="*/ 176 h 188"/>
                <a:gd name="T10" fmla="*/ 0 w 16"/>
                <a:gd name="T11" fmla="*/ 14 h 188"/>
                <a:gd name="T12" fmla="*/ 1 w 16"/>
                <a:gd name="T13" fmla="*/ 4 h 188"/>
                <a:gd name="T14" fmla="*/ 8 w 16"/>
                <a:gd name="T15" fmla="*/ 0 h 188"/>
                <a:gd name="T16" fmla="*/ 14 w 16"/>
                <a:gd name="T17" fmla="*/ 4 h 188"/>
                <a:gd name="T18" fmla="*/ 16 w 16"/>
                <a:gd name="T19" fmla="*/ 14 h 188"/>
                <a:gd name="T20" fmla="*/ 16 w 16"/>
                <a:gd name="T21" fmla="*/ 17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8">
                  <a:moveTo>
                    <a:pt x="16" y="176"/>
                  </a:moveTo>
                  <a:cubicBezTo>
                    <a:pt x="16" y="180"/>
                    <a:pt x="15" y="183"/>
                    <a:pt x="14" y="185"/>
                  </a:cubicBezTo>
                  <a:cubicBezTo>
                    <a:pt x="14" y="187"/>
                    <a:pt x="11" y="188"/>
                    <a:pt x="8" y="188"/>
                  </a:cubicBezTo>
                  <a:cubicBezTo>
                    <a:pt x="5" y="188"/>
                    <a:pt x="2" y="187"/>
                    <a:pt x="1" y="185"/>
                  </a:cubicBezTo>
                  <a:cubicBezTo>
                    <a:pt x="1" y="183"/>
                    <a:pt x="0" y="180"/>
                    <a:pt x="0" y="176"/>
                  </a:cubicBezTo>
                  <a:cubicBezTo>
                    <a:pt x="0" y="14"/>
                    <a:pt x="0" y="14"/>
                    <a:pt x="0" y="14"/>
                  </a:cubicBezTo>
                  <a:cubicBezTo>
                    <a:pt x="0" y="9"/>
                    <a:pt x="1" y="6"/>
                    <a:pt x="1" y="4"/>
                  </a:cubicBezTo>
                  <a:cubicBezTo>
                    <a:pt x="2" y="2"/>
                    <a:pt x="4" y="0"/>
                    <a:pt x="8" y="0"/>
                  </a:cubicBezTo>
                  <a:cubicBezTo>
                    <a:pt x="11" y="0"/>
                    <a:pt x="13" y="2"/>
                    <a:pt x="14" y="4"/>
                  </a:cubicBezTo>
                  <a:cubicBezTo>
                    <a:pt x="15" y="6"/>
                    <a:pt x="16" y="9"/>
                    <a:pt x="16" y="14"/>
                  </a:cubicBezTo>
                  <a:lnTo>
                    <a:pt x="16"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0" name="Freeform 31"/>
            <p:cNvSpPr>
              <a:spLocks noEditPoints="1"/>
            </p:cNvSpPr>
            <p:nvPr/>
          </p:nvSpPr>
          <p:spPr bwMode="auto">
            <a:xfrm>
              <a:off x="4403979" y="6317163"/>
              <a:ext cx="36663" cy="350331"/>
            </a:xfrm>
            <a:custGeom>
              <a:avLst/>
              <a:gdLst>
                <a:gd name="T0" fmla="*/ 19 w 19"/>
                <a:gd name="T1" fmla="*/ 9 h 182"/>
                <a:gd name="T2" fmla="*/ 17 w 19"/>
                <a:gd name="T3" fmla="*/ 16 h 182"/>
                <a:gd name="T4" fmla="*/ 9 w 19"/>
                <a:gd name="T5" fmla="*/ 19 h 182"/>
                <a:gd name="T6" fmla="*/ 2 w 19"/>
                <a:gd name="T7" fmla="*/ 16 h 182"/>
                <a:gd name="T8" fmla="*/ 0 w 19"/>
                <a:gd name="T9" fmla="*/ 9 h 182"/>
                <a:gd name="T10" fmla="*/ 3 w 19"/>
                <a:gd name="T11" fmla="*/ 2 h 182"/>
                <a:gd name="T12" fmla="*/ 9 w 19"/>
                <a:gd name="T13" fmla="*/ 0 h 182"/>
                <a:gd name="T14" fmla="*/ 16 w 19"/>
                <a:gd name="T15" fmla="*/ 2 h 182"/>
                <a:gd name="T16" fmla="*/ 19 w 19"/>
                <a:gd name="T17" fmla="*/ 9 h 182"/>
                <a:gd name="T18" fmla="*/ 17 w 19"/>
                <a:gd name="T19" fmla="*/ 170 h 182"/>
                <a:gd name="T20" fmla="*/ 16 w 19"/>
                <a:gd name="T21" fmla="*/ 179 h 182"/>
                <a:gd name="T22" fmla="*/ 9 w 19"/>
                <a:gd name="T23" fmla="*/ 182 h 182"/>
                <a:gd name="T24" fmla="*/ 3 w 19"/>
                <a:gd name="T25" fmla="*/ 179 h 182"/>
                <a:gd name="T26" fmla="*/ 2 w 19"/>
                <a:gd name="T27" fmla="*/ 170 h 182"/>
                <a:gd name="T28" fmla="*/ 2 w 19"/>
                <a:gd name="T29" fmla="*/ 58 h 182"/>
                <a:gd name="T30" fmla="*/ 3 w 19"/>
                <a:gd name="T31" fmla="*/ 48 h 182"/>
                <a:gd name="T32" fmla="*/ 9 w 19"/>
                <a:gd name="T33" fmla="*/ 45 h 182"/>
                <a:gd name="T34" fmla="*/ 16 w 19"/>
                <a:gd name="T35" fmla="*/ 48 h 182"/>
                <a:gd name="T36" fmla="*/ 17 w 19"/>
                <a:gd name="T37" fmla="*/ 58 h 182"/>
                <a:gd name="T38" fmla="*/ 17 w 19"/>
                <a:gd name="T39"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82">
                  <a:moveTo>
                    <a:pt x="19" y="9"/>
                  </a:moveTo>
                  <a:cubicBezTo>
                    <a:pt x="19" y="12"/>
                    <a:pt x="18" y="14"/>
                    <a:pt x="17" y="16"/>
                  </a:cubicBezTo>
                  <a:cubicBezTo>
                    <a:pt x="15" y="18"/>
                    <a:pt x="12" y="19"/>
                    <a:pt x="9" y="19"/>
                  </a:cubicBezTo>
                  <a:cubicBezTo>
                    <a:pt x="7" y="19"/>
                    <a:pt x="4" y="18"/>
                    <a:pt x="2" y="16"/>
                  </a:cubicBezTo>
                  <a:cubicBezTo>
                    <a:pt x="1" y="14"/>
                    <a:pt x="0" y="12"/>
                    <a:pt x="0" y="9"/>
                  </a:cubicBezTo>
                  <a:cubicBezTo>
                    <a:pt x="0" y="7"/>
                    <a:pt x="1" y="4"/>
                    <a:pt x="3" y="2"/>
                  </a:cubicBezTo>
                  <a:cubicBezTo>
                    <a:pt x="5" y="1"/>
                    <a:pt x="7" y="0"/>
                    <a:pt x="9" y="0"/>
                  </a:cubicBezTo>
                  <a:cubicBezTo>
                    <a:pt x="12" y="0"/>
                    <a:pt x="15" y="1"/>
                    <a:pt x="16" y="2"/>
                  </a:cubicBezTo>
                  <a:cubicBezTo>
                    <a:pt x="18" y="4"/>
                    <a:pt x="19" y="7"/>
                    <a:pt x="19" y="9"/>
                  </a:cubicBezTo>
                  <a:close/>
                  <a:moveTo>
                    <a:pt x="17" y="170"/>
                  </a:moveTo>
                  <a:cubicBezTo>
                    <a:pt x="17" y="174"/>
                    <a:pt x="17" y="177"/>
                    <a:pt x="16" y="179"/>
                  </a:cubicBezTo>
                  <a:cubicBezTo>
                    <a:pt x="15" y="181"/>
                    <a:pt x="13" y="182"/>
                    <a:pt x="9" y="182"/>
                  </a:cubicBezTo>
                  <a:cubicBezTo>
                    <a:pt x="6" y="182"/>
                    <a:pt x="4" y="181"/>
                    <a:pt x="3" y="179"/>
                  </a:cubicBezTo>
                  <a:cubicBezTo>
                    <a:pt x="2" y="177"/>
                    <a:pt x="2" y="174"/>
                    <a:pt x="2" y="170"/>
                  </a:cubicBezTo>
                  <a:cubicBezTo>
                    <a:pt x="2" y="58"/>
                    <a:pt x="2" y="58"/>
                    <a:pt x="2" y="58"/>
                  </a:cubicBezTo>
                  <a:cubicBezTo>
                    <a:pt x="2" y="54"/>
                    <a:pt x="2" y="50"/>
                    <a:pt x="3" y="48"/>
                  </a:cubicBezTo>
                  <a:cubicBezTo>
                    <a:pt x="4" y="46"/>
                    <a:pt x="6" y="45"/>
                    <a:pt x="9" y="45"/>
                  </a:cubicBezTo>
                  <a:cubicBezTo>
                    <a:pt x="13" y="45"/>
                    <a:pt x="15" y="46"/>
                    <a:pt x="16" y="48"/>
                  </a:cubicBezTo>
                  <a:cubicBezTo>
                    <a:pt x="17" y="51"/>
                    <a:pt x="17" y="54"/>
                    <a:pt x="17" y="58"/>
                  </a:cubicBezTo>
                  <a:lnTo>
                    <a:pt x="17"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1" name="Freeform 32"/>
            <p:cNvSpPr>
              <a:spLocks noEditPoints="1"/>
            </p:cNvSpPr>
            <p:nvPr/>
          </p:nvSpPr>
          <p:spPr bwMode="auto">
            <a:xfrm>
              <a:off x="4498487" y="6305757"/>
              <a:ext cx="238714" cy="361737"/>
            </a:xfrm>
            <a:custGeom>
              <a:avLst/>
              <a:gdLst>
                <a:gd name="T0" fmla="*/ 124 w 124"/>
                <a:gd name="T1" fmla="*/ 176 h 188"/>
                <a:gd name="T2" fmla="*/ 122 w 124"/>
                <a:gd name="T3" fmla="*/ 185 h 188"/>
                <a:gd name="T4" fmla="*/ 116 w 124"/>
                <a:gd name="T5" fmla="*/ 188 h 188"/>
                <a:gd name="T6" fmla="*/ 110 w 124"/>
                <a:gd name="T7" fmla="*/ 185 h 188"/>
                <a:gd name="T8" fmla="*/ 108 w 124"/>
                <a:gd name="T9" fmla="*/ 176 h 188"/>
                <a:gd name="T10" fmla="*/ 108 w 124"/>
                <a:gd name="T11" fmla="*/ 165 h 188"/>
                <a:gd name="T12" fmla="*/ 97 w 124"/>
                <a:gd name="T13" fmla="*/ 176 h 188"/>
                <a:gd name="T14" fmla="*/ 82 w 124"/>
                <a:gd name="T15" fmla="*/ 185 h 188"/>
                <a:gd name="T16" fmla="*/ 59 w 124"/>
                <a:gd name="T17" fmla="*/ 188 h 188"/>
                <a:gd name="T18" fmla="*/ 25 w 124"/>
                <a:gd name="T19" fmla="*/ 178 h 188"/>
                <a:gd name="T20" fmla="*/ 6 w 124"/>
                <a:gd name="T21" fmla="*/ 151 h 188"/>
                <a:gd name="T22" fmla="*/ 0 w 124"/>
                <a:gd name="T23" fmla="*/ 118 h 188"/>
                <a:gd name="T24" fmla="*/ 6 w 124"/>
                <a:gd name="T25" fmla="*/ 87 h 188"/>
                <a:gd name="T26" fmla="*/ 25 w 124"/>
                <a:gd name="T27" fmla="*/ 61 h 188"/>
                <a:gd name="T28" fmla="*/ 59 w 124"/>
                <a:gd name="T29" fmla="*/ 51 h 188"/>
                <a:gd name="T30" fmla="*/ 90 w 124"/>
                <a:gd name="T31" fmla="*/ 58 h 188"/>
                <a:gd name="T32" fmla="*/ 108 w 124"/>
                <a:gd name="T33" fmla="*/ 75 h 188"/>
                <a:gd name="T34" fmla="*/ 108 w 124"/>
                <a:gd name="T35" fmla="*/ 13 h 188"/>
                <a:gd name="T36" fmla="*/ 110 w 124"/>
                <a:gd name="T37" fmla="*/ 4 h 188"/>
                <a:gd name="T38" fmla="*/ 116 w 124"/>
                <a:gd name="T39" fmla="*/ 0 h 188"/>
                <a:gd name="T40" fmla="*/ 122 w 124"/>
                <a:gd name="T41" fmla="*/ 4 h 188"/>
                <a:gd name="T42" fmla="*/ 124 w 124"/>
                <a:gd name="T43" fmla="*/ 13 h 188"/>
                <a:gd name="T44" fmla="*/ 124 w 124"/>
                <a:gd name="T45" fmla="*/ 176 h 188"/>
                <a:gd name="T46" fmla="*/ 108 w 124"/>
                <a:gd name="T47" fmla="*/ 119 h 188"/>
                <a:gd name="T48" fmla="*/ 101 w 124"/>
                <a:gd name="T49" fmla="*/ 86 h 188"/>
                <a:gd name="T50" fmla="*/ 82 w 124"/>
                <a:gd name="T51" fmla="*/ 69 h 188"/>
                <a:gd name="T52" fmla="*/ 61 w 124"/>
                <a:gd name="T53" fmla="*/ 63 h 188"/>
                <a:gd name="T54" fmla="*/ 38 w 124"/>
                <a:gd name="T55" fmla="*/ 70 h 188"/>
                <a:gd name="T56" fmla="*/ 22 w 124"/>
                <a:gd name="T57" fmla="*/ 89 h 188"/>
                <a:gd name="T58" fmla="*/ 17 w 124"/>
                <a:gd name="T59" fmla="*/ 119 h 188"/>
                <a:gd name="T60" fmla="*/ 23 w 124"/>
                <a:gd name="T61" fmla="*/ 150 h 188"/>
                <a:gd name="T62" fmla="*/ 40 w 124"/>
                <a:gd name="T63" fmla="*/ 169 h 188"/>
                <a:gd name="T64" fmla="*/ 62 w 124"/>
                <a:gd name="T65" fmla="*/ 176 h 188"/>
                <a:gd name="T66" fmla="*/ 93 w 124"/>
                <a:gd name="T67" fmla="*/ 164 h 188"/>
                <a:gd name="T68" fmla="*/ 104 w 124"/>
                <a:gd name="T69" fmla="*/ 148 h 188"/>
                <a:gd name="T70" fmla="*/ 108 w 124"/>
                <a:gd name="T7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88">
                  <a:moveTo>
                    <a:pt x="124" y="176"/>
                  </a:moveTo>
                  <a:cubicBezTo>
                    <a:pt x="124" y="180"/>
                    <a:pt x="123" y="183"/>
                    <a:pt x="122" y="185"/>
                  </a:cubicBezTo>
                  <a:cubicBezTo>
                    <a:pt x="122" y="187"/>
                    <a:pt x="120" y="188"/>
                    <a:pt x="116" y="188"/>
                  </a:cubicBezTo>
                  <a:cubicBezTo>
                    <a:pt x="113" y="188"/>
                    <a:pt x="111" y="187"/>
                    <a:pt x="110" y="185"/>
                  </a:cubicBezTo>
                  <a:cubicBezTo>
                    <a:pt x="109" y="182"/>
                    <a:pt x="108" y="179"/>
                    <a:pt x="108" y="176"/>
                  </a:cubicBezTo>
                  <a:cubicBezTo>
                    <a:pt x="108" y="165"/>
                    <a:pt x="108" y="165"/>
                    <a:pt x="108" y="165"/>
                  </a:cubicBezTo>
                  <a:cubicBezTo>
                    <a:pt x="104" y="169"/>
                    <a:pt x="101" y="173"/>
                    <a:pt x="97" y="176"/>
                  </a:cubicBezTo>
                  <a:cubicBezTo>
                    <a:pt x="93" y="179"/>
                    <a:pt x="88" y="182"/>
                    <a:pt x="82" y="185"/>
                  </a:cubicBezTo>
                  <a:cubicBezTo>
                    <a:pt x="75" y="187"/>
                    <a:pt x="68" y="188"/>
                    <a:pt x="59" y="188"/>
                  </a:cubicBezTo>
                  <a:cubicBezTo>
                    <a:pt x="45" y="188"/>
                    <a:pt x="34" y="185"/>
                    <a:pt x="25" y="178"/>
                  </a:cubicBezTo>
                  <a:cubicBezTo>
                    <a:pt x="16" y="171"/>
                    <a:pt x="10" y="162"/>
                    <a:pt x="6" y="151"/>
                  </a:cubicBezTo>
                  <a:cubicBezTo>
                    <a:pt x="2" y="140"/>
                    <a:pt x="0" y="130"/>
                    <a:pt x="0" y="118"/>
                  </a:cubicBezTo>
                  <a:cubicBezTo>
                    <a:pt x="0" y="108"/>
                    <a:pt x="2" y="97"/>
                    <a:pt x="6" y="87"/>
                  </a:cubicBezTo>
                  <a:cubicBezTo>
                    <a:pt x="10" y="76"/>
                    <a:pt x="16" y="68"/>
                    <a:pt x="25" y="61"/>
                  </a:cubicBezTo>
                  <a:cubicBezTo>
                    <a:pt x="34" y="54"/>
                    <a:pt x="45" y="51"/>
                    <a:pt x="59" y="51"/>
                  </a:cubicBezTo>
                  <a:cubicBezTo>
                    <a:pt x="73" y="51"/>
                    <a:pt x="83" y="53"/>
                    <a:pt x="90" y="58"/>
                  </a:cubicBezTo>
                  <a:cubicBezTo>
                    <a:pt x="97" y="63"/>
                    <a:pt x="103" y="68"/>
                    <a:pt x="108" y="75"/>
                  </a:cubicBezTo>
                  <a:cubicBezTo>
                    <a:pt x="108" y="13"/>
                    <a:pt x="108" y="13"/>
                    <a:pt x="108" y="13"/>
                  </a:cubicBezTo>
                  <a:cubicBezTo>
                    <a:pt x="108" y="9"/>
                    <a:pt x="109" y="6"/>
                    <a:pt x="110" y="4"/>
                  </a:cubicBezTo>
                  <a:cubicBezTo>
                    <a:pt x="111" y="2"/>
                    <a:pt x="113" y="0"/>
                    <a:pt x="116" y="0"/>
                  </a:cubicBezTo>
                  <a:cubicBezTo>
                    <a:pt x="120" y="0"/>
                    <a:pt x="122" y="2"/>
                    <a:pt x="122" y="4"/>
                  </a:cubicBezTo>
                  <a:cubicBezTo>
                    <a:pt x="123" y="6"/>
                    <a:pt x="124" y="9"/>
                    <a:pt x="124" y="13"/>
                  </a:cubicBezTo>
                  <a:lnTo>
                    <a:pt x="124" y="176"/>
                  </a:lnTo>
                  <a:close/>
                  <a:moveTo>
                    <a:pt x="108" y="119"/>
                  </a:moveTo>
                  <a:cubicBezTo>
                    <a:pt x="108" y="106"/>
                    <a:pt x="106" y="95"/>
                    <a:pt x="101" y="86"/>
                  </a:cubicBezTo>
                  <a:cubicBezTo>
                    <a:pt x="96" y="78"/>
                    <a:pt x="90" y="72"/>
                    <a:pt x="82" y="69"/>
                  </a:cubicBezTo>
                  <a:cubicBezTo>
                    <a:pt x="75" y="65"/>
                    <a:pt x="68" y="63"/>
                    <a:pt x="61" y="63"/>
                  </a:cubicBezTo>
                  <a:cubicBezTo>
                    <a:pt x="52" y="63"/>
                    <a:pt x="45" y="66"/>
                    <a:pt x="38" y="70"/>
                  </a:cubicBezTo>
                  <a:cubicBezTo>
                    <a:pt x="32" y="74"/>
                    <a:pt x="26" y="81"/>
                    <a:pt x="22" y="89"/>
                  </a:cubicBezTo>
                  <a:cubicBezTo>
                    <a:pt x="19" y="97"/>
                    <a:pt x="17" y="108"/>
                    <a:pt x="17" y="119"/>
                  </a:cubicBezTo>
                  <a:cubicBezTo>
                    <a:pt x="17" y="131"/>
                    <a:pt x="19" y="142"/>
                    <a:pt x="23" y="150"/>
                  </a:cubicBezTo>
                  <a:cubicBezTo>
                    <a:pt x="27" y="159"/>
                    <a:pt x="33" y="165"/>
                    <a:pt x="40" y="169"/>
                  </a:cubicBezTo>
                  <a:cubicBezTo>
                    <a:pt x="46" y="174"/>
                    <a:pt x="54" y="176"/>
                    <a:pt x="62" y="176"/>
                  </a:cubicBezTo>
                  <a:cubicBezTo>
                    <a:pt x="74" y="176"/>
                    <a:pt x="84" y="172"/>
                    <a:pt x="93" y="164"/>
                  </a:cubicBezTo>
                  <a:cubicBezTo>
                    <a:pt x="97" y="160"/>
                    <a:pt x="101" y="154"/>
                    <a:pt x="104" y="148"/>
                  </a:cubicBezTo>
                  <a:cubicBezTo>
                    <a:pt x="107" y="141"/>
                    <a:pt x="108" y="131"/>
                    <a:pt x="108"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2" name="Freeform 33"/>
            <p:cNvSpPr>
              <a:spLocks noEditPoints="1"/>
            </p:cNvSpPr>
            <p:nvPr/>
          </p:nvSpPr>
          <p:spPr bwMode="auto">
            <a:xfrm>
              <a:off x="4799120" y="6403523"/>
              <a:ext cx="224864" cy="263971"/>
            </a:xfrm>
            <a:custGeom>
              <a:avLst/>
              <a:gdLst>
                <a:gd name="T0" fmla="*/ 117 w 117"/>
                <a:gd name="T1" fmla="*/ 59 h 137"/>
                <a:gd name="T2" fmla="*/ 113 w 117"/>
                <a:gd name="T3" fmla="*/ 69 h 137"/>
                <a:gd name="T4" fmla="*/ 102 w 117"/>
                <a:gd name="T5" fmla="*/ 70 h 137"/>
                <a:gd name="T6" fmla="*/ 16 w 117"/>
                <a:gd name="T7" fmla="*/ 70 h 137"/>
                <a:gd name="T8" fmla="*/ 19 w 117"/>
                <a:gd name="T9" fmla="*/ 92 h 137"/>
                <a:gd name="T10" fmla="*/ 27 w 117"/>
                <a:gd name="T11" fmla="*/ 109 h 137"/>
                <a:gd name="T12" fmla="*/ 42 w 117"/>
                <a:gd name="T13" fmla="*/ 121 h 137"/>
                <a:gd name="T14" fmla="*/ 60 w 117"/>
                <a:gd name="T15" fmla="*/ 125 h 137"/>
                <a:gd name="T16" fmla="*/ 81 w 117"/>
                <a:gd name="T17" fmla="*/ 119 h 137"/>
                <a:gd name="T18" fmla="*/ 99 w 117"/>
                <a:gd name="T19" fmla="*/ 96 h 137"/>
                <a:gd name="T20" fmla="*/ 106 w 117"/>
                <a:gd name="T21" fmla="*/ 91 h 137"/>
                <a:gd name="T22" fmla="*/ 112 w 117"/>
                <a:gd name="T23" fmla="*/ 93 h 137"/>
                <a:gd name="T24" fmla="*/ 114 w 117"/>
                <a:gd name="T25" fmla="*/ 98 h 137"/>
                <a:gd name="T26" fmla="*/ 109 w 117"/>
                <a:gd name="T27" fmla="*/ 112 h 137"/>
                <a:gd name="T28" fmla="*/ 92 w 117"/>
                <a:gd name="T29" fmla="*/ 129 h 137"/>
                <a:gd name="T30" fmla="*/ 60 w 117"/>
                <a:gd name="T31" fmla="*/ 137 h 137"/>
                <a:gd name="T32" fmla="*/ 15 w 117"/>
                <a:gd name="T33" fmla="*/ 118 h 137"/>
                <a:gd name="T34" fmla="*/ 0 w 117"/>
                <a:gd name="T35" fmla="*/ 69 h 137"/>
                <a:gd name="T36" fmla="*/ 7 w 117"/>
                <a:gd name="T37" fmla="*/ 32 h 137"/>
                <a:gd name="T38" fmla="*/ 27 w 117"/>
                <a:gd name="T39" fmla="*/ 8 h 137"/>
                <a:gd name="T40" fmla="*/ 60 w 117"/>
                <a:gd name="T41" fmla="*/ 0 h 137"/>
                <a:gd name="T42" fmla="*/ 97 w 117"/>
                <a:gd name="T43" fmla="*/ 13 h 137"/>
                <a:gd name="T44" fmla="*/ 113 w 117"/>
                <a:gd name="T45" fmla="*/ 39 h 137"/>
                <a:gd name="T46" fmla="*/ 117 w 117"/>
                <a:gd name="T47" fmla="*/ 59 h 137"/>
                <a:gd name="T48" fmla="*/ 100 w 117"/>
                <a:gd name="T49" fmla="*/ 58 h 137"/>
                <a:gd name="T50" fmla="*/ 99 w 117"/>
                <a:gd name="T51" fmla="*/ 47 h 137"/>
                <a:gd name="T52" fmla="*/ 96 w 117"/>
                <a:gd name="T53" fmla="*/ 37 h 137"/>
                <a:gd name="T54" fmla="*/ 90 w 117"/>
                <a:gd name="T55" fmla="*/ 27 h 137"/>
                <a:gd name="T56" fmla="*/ 78 w 117"/>
                <a:gd name="T57" fmla="*/ 16 h 137"/>
                <a:gd name="T58" fmla="*/ 59 w 117"/>
                <a:gd name="T59" fmla="*/ 12 h 137"/>
                <a:gd name="T60" fmla="*/ 28 w 117"/>
                <a:gd name="T61" fmla="*/ 28 h 137"/>
                <a:gd name="T62" fmla="*/ 20 w 117"/>
                <a:gd name="T63" fmla="*/ 42 h 137"/>
                <a:gd name="T64" fmla="*/ 16 w 117"/>
                <a:gd name="T65" fmla="*/ 58 h 137"/>
                <a:gd name="T66" fmla="*/ 100 w 117"/>
                <a:gd name="T67" fmla="*/ 5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7">
                  <a:moveTo>
                    <a:pt x="117" y="59"/>
                  </a:moveTo>
                  <a:cubicBezTo>
                    <a:pt x="117" y="64"/>
                    <a:pt x="115" y="67"/>
                    <a:pt x="113" y="69"/>
                  </a:cubicBezTo>
                  <a:cubicBezTo>
                    <a:pt x="111" y="70"/>
                    <a:pt x="107" y="70"/>
                    <a:pt x="102" y="70"/>
                  </a:cubicBezTo>
                  <a:cubicBezTo>
                    <a:pt x="16" y="70"/>
                    <a:pt x="16" y="70"/>
                    <a:pt x="16" y="70"/>
                  </a:cubicBezTo>
                  <a:cubicBezTo>
                    <a:pt x="16" y="78"/>
                    <a:pt x="17" y="85"/>
                    <a:pt x="19" y="92"/>
                  </a:cubicBezTo>
                  <a:cubicBezTo>
                    <a:pt x="21" y="99"/>
                    <a:pt x="24" y="104"/>
                    <a:pt x="27" y="109"/>
                  </a:cubicBezTo>
                  <a:cubicBezTo>
                    <a:pt x="31" y="114"/>
                    <a:pt x="36" y="118"/>
                    <a:pt x="42" y="121"/>
                  </a:cubicBezTo>
                  <a:cubicBezTo>
                    <a:pt x="47" y="123"/>
                    <a:pt x="53" y="125"/>
                    <a:pt x="60" y="125"/>
                  </a:cubicBezTo>
                  <a:cubicBezTo>
                    <a:pt x="67" y="125"/>
                    <a:pt x="74" y="123"/>
                    <a:pt x="81" y="119"/>
                  </a:cubicBezTo>
                  <a:cubicBezTo>
                    <a:pt x="89" y="116"/>
                    <a:pt x="95" y="108"/>
                    <a:pt x="99" y="96"/>
                  </a:cubicBezTo>
                  <a:cubicBezTo>
                    <a:pt x="101" y="92"/>
                    <a:pt x="103" y="91"/>
                    <a:pt x="106" y="91"/>
                  </a:cubicBezTo>
                  <a:cubicBezTo>
                    <a:pt x="109" y="91"/>
                    <a:pt x="111" y="91"/>
                    <a:pt x="112" y="93"/>
                  </a:cubicBezTo>
                  <a:cubicBezTo>
                    <a:pt x="113" y="94"/>
                    <a:pt x="114" y="96"/>
                    <a:pt x="114" y="98"/>
                  </a:cubicBezTo>
                  <a:cubicBezTo>
                    <a:pt x="114" y="101"/>
                    <a:pt x="112" y="105"/>
                    <a:pt x="109" y="112"/>
                  </a:cubicBezTo>
                  <a:cubicBezTo>
                    <a:pt x="106" y="118"/>
                    <a:pt x="100" y="124"/>
                    <a:pt x="92" y="129"/>
                  </a:cubicBezTo>
                  <a:cubicBezTo>
                    <a:pt x="84" y="135"/>
                    <a:pt x="73" y="137"/>
                    <a:pt x="60" y="137"/>
                  </a:cubicBezTo>
                  <a:cubicBezTo>
                    <a:pt x="40" y="137"/>
                    <a:pt x="25" y="131"/>
                    <a:pt x="15" y="118"/>
                  </a:cubicBezTo>
                  <a:cubicBezTo>
                    <a:pt x="5" y="105"/>
                    <a:pt x="0" y="89"/>
                    <a:pt x="0" y="69"/>
                  </a:cubicBezTo>
                  <a:cubicBezTo>
                    <a:pt x="0" y="55"/>
                    <a:pt x="2" y="43"/>
                    <a:pt x="7" y="32"/>
                  </a:cubicBezTo>
                  <a:cubicBezTo>
                    <a:pt x="12" y="22"/>
                    <a:pt x="18" y="14"/>
                    <a:pt x="27" y="8"/>
                  </a:cubicBezTo>
                  <a:cubicBezTo>
                    <a:pt x="36" y="3"/>
                    <a:pt x="47" y="0"/>
                    <a:pt x="60" y="0"/>
                  </a:cubicBezTo>
                  <a:cubicBezTo>
                    <a:pt x="76" y="0"/>
                    <a:pt x="89" y="4"/>
                    <a:pt x="97" y="13"/>
                  </a:cubicBezTo>
                  <a:cubicBezTo>
                    <a:pt x="106" y="21"/>
                    <a:pt x="111" y="30"/>
                    <a:pt x="113" y="39"/>
                  </a:cubicBezTo>
                  <a:cubicBezTo>
                    <a:pt x="116" y="48"/>
                    <a:pt x="117" y="55"/>
                    <a:pt x="117" y="59"/>
                  </a:cubicBezTo>
                  <a:close/>
                  <a:moveTo>
                    <a:pt x="100" y="58"/>
                  </a:moveTo>
                  <a:cubicBezTo>
                    <a:pt x="100" y="53"/>
                    <a:pt x="100" y="50"/>
                    <a:pt x="99" y="47"/>
                  </a:cubicBezTo>
                  <a:cubicBezTo>
                    <a:pt x="99" y="44"/>
                    <a:pt x="98" y="41"/>
                    <a:pt x="96" y="37"/>
                  </a:cubicBezTo>
                  <a:cubicBezTo>
                    <a:pt x="95" y="34"/>
                    <a:pt x="93" y="30"/>
                    <a:pt x="90" y="27"/>
                  </a:cubicBezTo>
                  <a:cubicBezTo>
                    <a:pt x="87" y="23"/>
                    <a:pt x="83" y="19"/>
                    <a:pt x="78" y="16"/>
                  </a:cubicBezTo>
                  <a:cubicBezTo>
                    <a:pt x="72" y="14"/>
                    <a:pt x="66" y="12"/>
                    <a:pt x="59" y="12"/>
                  </a:cubicBezTo>
                  <a:cubicBezTo>
                    <a:pt x="46" y="12"/>
                    <a:pt x="35" y="18"/>
                    <a:pt x="28" y="28"/>
                  </a:cubicBezTo>
                  <a:cubicBezTo>
                    <a:pt x="24" y="33"/>
                    <a:pt x="21" y="37"/>
                    <a:pt x="20" y="42"/>
                  </a:cubicBezTo>
                  <a:cubicBezTo>
                    <a:pt x="18" y="46"/>
                    <a:pt x="17" y="51"/>
                    <a:pt x="16" y="58"/>
                  </a:cubicBezTo>
                  <a:lnTo>
                    <a:pt x="10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3" name="Freeform 34"/>
            <p:cNvSpPr>
              <a:spLocks/>
            </p:cNvSpPr>
            <p:nvPr/>
          </p:nvSpPr>
          <p:spPr bwMode="auto">
            <a:xfrm>
              <a:off x="5066350" y="6403523"/>
              <a:ext cx="223234" cy="263971"/>
            </a:xfrm>
            <a:custGeom>
              <a:avLst/>
              <a:gdLst>
                <a:gd name="T0" fmla="*/ 32 w 116"/>
                <a:gd name="T1" fmla="*/ 35 h 137"/>
                <a:gd name="T2" fmla="*/ 39 w 116"/>
                <a:gd name="T3" fmla="*/ 45 h 137"/>
                <a:gd name="T4" fmla="*/ 70 w 116"/>
                <a:gd name="T5" fmla="*/ 55 h 137"/>
                <a:gd name="T6" fmla="*/ 116 w 116"/>
                <a:gd name="T7" fmla="*/ 93 h 137"/>
                <a:gd name="T8" fmla="*/ 100 w 116"/>
                <a:gd name="T9" fmla="*/ 126 h 137"/>
                <a:gd name="T10" fmla="*/ 57 w 116"/>
                <a:gd name="T11" fmla="*/ 137 h 137"/>
                <a:gd name="T12" fmla="*/ 14 w 116"/>
                <a:gd name="T13" fmla="*/ 126 h 137"/>
                <a:gd name="T14" fmla="*/ 0 w 116"/>
                <a:gd name="T15" fmla="*/ 101 h 137"/>
                <a:gd name="T16" fmla="*/ 4 w 116"/>
                <a:gd name="T17" fmla="*/ 92 h 137"/>
                <a:gd name="T18" fmla="*/ 14 w 116"/>
                <a:gd name="T19" fmla="*/ 88 h 137"/>
                <a:gd name="T20" fmla="*/ 28 w 116"/>
                <a:gd name="T21" fmla="*/ 97 h 137"/>
                <a:gd name="T22" fmla="*/ 42 w 116"/>
                <a:gd name="T23" fmla="*/ 112 h 137"/>
                <a:gd name="T24" fmla="*/ 60 w 116"/>
                <a:gd name="T25" fmla="*/ 115 h 137"/>
                <a:gd name="T26" fmla="*/ 76 w 116"/>
                <a:gd name="T27" fmla="*/ 111 h 137"/>
                <a:gd name="T28" fmla="*/ 83 w 116"/>
                <a:gd name="T29" fmla="*/ 99 h 137"/>
                <a:gd name="T30" fmla="*/ 77 w 116"/>
                <a:gd name="T31" fmla="*/ 88 h 137"/>
                <a:gd name="T32" fmla="*/ 48 w 116"/>
                <a:gd name="T33" fmla="*/ 78 h 137"/>
                <a:gd name="T34" fmla="*/ 13 w 116"/>
                <a:gd name="T35" fmla="*/ 63 h 137"/>
                <a:gd name="T36" fmla="*/ 1 w 116"/>
                <a:gd name="T37" fmla="*/ 39 h 137"/>
                <a:gd name="T38" fmla="*/ 15 w 116"/>
                <a:gd name="T39" fmla="*/ 12 h 137"/>
                <a:gd name="T40" fmla="*/ 55 w 116"/>
                <a:gd name="T41" fmla="*/ 0 h 137"/>
                <a:gd name="T42" fmla="*/ 95 w 116"/>
                <a:gd name="T43" fmla="*/ 10 h 137"/>
                <a:gd name="T44" fmla="*/ 109 w 116"/>
                <a:gd name="T45" fmla="*/ 31 h 137"/>
                <a:gd name="T46" fmla="*/ 105 w 116"/>
                <a:gd name="T47" fmla="*/ 40 h 137"/>
                <a:gd name="T48" fmla="*/ 95 w 116"/>
                <a:gd name="T49" fmla="*/ 44 h 137"/>
                <a:gd name="T50" fmla="*/ 77 w 116"/>
                <a:gd name="T51" fmla="*/ 33 h 137"/>
                <a:gd name="T52" fmla="*/ 54 w 116"/>
                <a:gd name="T53" fmla="*/ 21 h 137"/>
                <a:gd name="T54" fmla="*/ 39 w 116"/>
                <a:gd name="T55" fmla="*/ 25 h 137"/>
                <a:gd name="T56" fmla="*/ 32 w 116"/>
                <a:gd name="T57" fmla="*/ 3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37">
                  <a:moveTo>
                    <a:pt x="32" y="35"/>
                  </a:moveTo>
                  <a:cubicBezTo>
                    <a:pt x="32" y="39"/>
                    <a:pt x="35" y="43"/>
                    <a:pt x="39" y="45"/>
                  </a:cubicBezTo>
                  <a:cubicBezTo>
                    <a:pt x="44" y="48"/>
                    <a:pt x="54" y="51"/>
                    <a:pt x="70" y="55"/>
                  </a:cubicBezTo>
                  <a:cubicBezTo>
                    <a:pt x="100" y="62"/>
                    <a:pt x="116" y="75"/>
                    <a:pt x="116" y="93"/>
                  </a:cubicBezTo>
                  <a:cubicBezTo>
                    <a:pt x="116" y="107"/>
                    <a:pt x="111" y="118"/>
                    <a:pt x="100" y="126"/>
                  </a:cubicBezTo>
                  <a:cubicBezTo>
                    <a:pt x="90" y="134"/>
                    <a:pt x="75" y="137"/>
                    <a:pt x="57" y="137"/>
                  </a:cubicBezTo>
                  <a:cubicBezTo>
                    <a:pt x="38" y="137"/>
                    <a:pt x="24" y="133"/>
                    <a:pt x="14" y="126"/>
                  </a:cubicBezTo>
                  <a:cubicBezTo>
                    <a:pt x="5" y="118"/>
                    <a:pt x="0" y="110"/>
                    <a:pt x="0" y="101"/>
                  </a:cubicBezTo>
                  <a:cubicBezTo>
                    <a:pt x="0" y="97"/>
                    <a:pt x="1" y="94"/>
                    <a:pt x="4" y="92"/>
                  </a:cubicBezTo>
                  <a:cubicBezTo>
                    <a:pt x="7" y="89"/>
                    <a:pt x="10" y="88"/>
                    <a:pt x="14" y="88"/>
                  </a:cubicBezTo>
                  <a:cubicBezTo>
                    <a:pt x="19" y="88"/>
                    <a:pt x="24" y="91"/>
                    <a:pt x="28" y="97"/>
                  </a:cubicBezTo>
                  <a:cubicBezTo>
                    <a:pt x="32" y="105"/>
                    <a:pt x="37" y="110"/>
                    <a:pt x="42" y="112"/>
                  </a:cubicBezTo>
                  <a:cubicBezTo>
                    <a:pt x="48" y="114"/>
                    <a:pt x="53" y="115"/>
                    <a:pt x="60" y="115"/>
                  </a:cubicBezTo>
                  <a:cubicBezTo>
                    <a:pt x="66" y="115"/>
                    <a:pt x="72" y="114"/>
                    <a:pt x="76" y="111"/>
                  </a:cubicBezTo>
                  <a:cubicBezTo>
                    <a:pt x="80" y="108"/>
                    <a:pt x="83" y="104"/>
                    <a:pt x="83" y="99"/>
                  </a:cubicBezTo>
                  <a:cubicBezTo>
                    <a:pt x="83" y="95"/>
                    <a:pt x="81" y="91"/>
                    <a:pt x="77" y="88"/>
                  </a:cubicBezTo>
                  <a:cubicBezTo>
                    <a:pt x="73" y="85"/>
                    <a:pt x="64" y="82"/>
                    <a:pt x="48" y="78"/>
                  </a:cubicBezTo>
                  <a:cubicBezTo>
                    <a:pt x="32" y="75"/>
                    <a:pt x="20" y="69"/>
                    <a:pt x="13" y="63"/>
                  </a:cubicBezTo>
                  <a:cubicBezTo>
                    <a:pt x="5" y="56"/>
                    <a:pt x="1" y="48"/>
                    <a:pt x="1" y="39"/>
                  </a:cubicBezTo>
                  <a:cubicBezTo>
                    <a:pt x="1" y="29"/>
                    <a:pt x="6" y="20"/>
                    <a:pt x="15" y="12"/>
                  </a:cubicBezTo>
                  <a:cubicBezTo>
                    <a:pt x="24" y="4"/>
                    <a:pt x="37" y="0"/>
                    <a:pt x="55" y="0"/>
                  </a:cubicBezTo>
                  <a:cubicBezTo>
                    <a:pt x="72" y="0"/>
                    <a:pt x="85" y="3"/>
                    <a:pt x="95" y="10"/>
                  </a:cubicBezTo>
                  <a:cubicBezTo>
                    <a:pt x="104" y="16"/>
                    <a:pt x="109" y="23"/>
                    <a:pt x="109" y="31"/>
                  </a:cubicBezTo>
                  <a:cubicBezTo>
                    <a:pt x="109" y="34"/>
                    <a:pt x="108" y="38"/>
                    <a:pt x="105" y="40"/>
                  </a:cubicBezTo>
                  <a:cubicBezTo>
                    <a:pt x="103" y="43"/>
                    <a:pt x="100" y="44"/>
                    <a:pt x="95" y="44"/>
                  </a:cubicBezTo>
                  <a:cubicBezTo>
                    <a:pt x="89" y="44"/>
                    <a:pt x="83" y="40"/>
                    <a:pt x="77" y="33"/>
                  </a:cubicBezTo>
                  <a:cubicBezTo>
                    <a:pt x="72" y="25"/>
                    <a:pt x="64" y="21"/>
                    <a:pt x="54" y="21"/>
                  </a:cubicBezTo>
                  <a:cubicBezTo>
                    <a:pt x="48" y="21"/>
                    <a:pt x="43" y="23"/>
                    <a:pt x="39" y="25"/>
                  </a:cubicBezTo>
                  <a:cubicBezTo>
                    <a:pt x="35" y="27"/>
                    <a:pt x="32" y="31"/>
                    <a:pt x="3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4" name="Freeform 35"/>
            <p:cNvSpPr>
              <a:spLocks/>
            </p:cNvSpPr>
            <p:nvPr/>
          </p:nvSpPr>
          <p:spPr bwMode="auto">
            <a:xfrm>
              <a:off x="5343356" y="6307386"/>
              <a:ext cx="231381" cy="360108"/>
            </a:xfrm>
            <a:custGeom>
              <a:avLst/>
              <a:gdLst>
                <a:gd name="T0" fmla="*/ 120 w 120"/>
                <a:gd name="T1" fmla="*/ 102 h 187"/>
                <a:gd name="T2" fmla="*/ 120 w 120"/>
                <a:gd name="T3" fmla="*/ 164 h 187"/>
                <a:gd name="T4" fmla="*/ 103 w 120"/>
                <a:gd name="T5" fmla="*/ 187 h 187"/>
                <a:gd name="T6" fmla="*/ 91 w 120"/>
                <a:gd name="T7" fmla="*/ 182 h 187"/>
                <a:gd name="T8" fmla="*/ 86 w 120"/>
                <a:gd name="T9" fmla="*/ 164 h 187"/>
                <a:gd name="T10" fmla="*/ 86 w 120"/>
                <a:gd name="T11" fmla="*/ 110 h 187"/>
                <a:gd name="T12" fmla="*/ 80 w 120"/>
                <a:gd name="T13" fmla="*/ 83 h 187"/>
                <a:gd name="T14" fmla="*/ 63 w 120"/>
                <a:gd name="T15" fmla="*/ 76 h 187"/>
                <a:gd name="T16" fmla="*/ 47 w 120"/>
                <a:gd name="T17" fmla="*/ 81 h 187"/>
                <a:gd name="T18" fmla="*/ 37 w 120"/>
                <a:gd name="T19" fmla="*/ 95 h 187"/>
                <a:gd name="T20" fmla="*/ 34 w 120"/>
                <a:gd name="T21" fmla="*/ 122 h 187"/>
                <a:gd name="T22" fmla="*/ 34 w 120"/>
                <a:gd name="T23" fmla="*/ 161 h 187"/>
                <a:gd name="T24" fmla="*/ 29 w 120"/>
                <a:gd name="T25" fmla="*/ 182 h 187"/>
                <a:gd name="T26" fmla="*/ 16 w 120"/>
                <a:gd name="T27" fmla="*/ 187 h 187"/>
                <a:gd name="T28" fmla="*/ 4 w 120"/>
                <a:gd name="T29" fmla="*/ 182 h 187"/>
                <a:gd name="T30" fmla="*/ 0 w 120"/>
                <a:gd name="T31" fmla="*/ 162 h 187"/>
                <a:gd name="T32" fmla="*/ 0 w 120"/>
                <a:gd name="T33" fmla="*/ 27 h 187"/>
                <a:gd name="T34" fmla="*/ 1 w 120"/>
                <a:gd name="T35" fmla="*/ 10 h 187"/>
                <a:gd name="T36" fmla="*/ 6 w 120"/>
                <a:gd name="T37" fmla="*/ 3 h 187"/>
                <a:gd name="T38" fmla="*/ 16 w 120"/>
                <a:gd name="T39" fmla="*/ 0 h 187"/>
                <a:gd name="T40" fmla="*/ 27 w 120"/>
                <a:gd name="T41" fmla="*/ 3 h 187"/>
                <a:gd name="T42" fmla="*/ 32 w 120"/>
                <a:gd name="T43" fmla="*/ 12 h 187"/>
                <a:gd name="T44" fmla="*/ 34 w 120"/>
                <a:gd name="T45" fmla="*/ 30 h 187"/>
                <a:gd name="T46" fmla="*/ 34 w 120"/>
                <a:gd name="T47" fmla="*/ 70 h 187"/>
                <a:gd name="T48" fmla="*/ 75 w 120"/>
                <a:gd name="T49" fmla="*/ 50 h 187"/>
                <a:gd name="T50" fmla="*/ 108 w 120"/>
                <a:gd name="T51" fmla="*/ 62 h 187"/>
                <a:gd name="T52" fmla="*/ 120 w 120"/>
                <a:gd name="T53" fmla="*/ 10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87">
                  <a:moveTo>
                    <a:pt x="120" y="102"/>
                  </a:moveTo>
                  <a:cubicBezTo>
                    <a:pt x="120" y="164"/>
                    <a:pt x="120" y="164"/>
                    <a:pt x="120" y="164"/>
                  </a:cubicBezTo>
                  <a:cubicBezTo>
                    <a:pt x="120" y="179"/>
                    <a:pt x="114" y="187"/>
                    <a:pt x="103" y="187"/>
                  </a:cubicBezTo>
                  <a:cubicBezTo>
                    <a:pt x="98" y="187"/>
                    <a:pt x="94" y="186"/>
                    <a:pt x="91" y="182"/>
                  </a:cubicBezTo>
                  <a:cubicBezTo>
                    <a:pt x="88" y="179"/>
                    <a:pt x="86" y="173"/>
                    <a:pt x="86" y="164"/>
                  </a:cubicBezTo>
                  <a:cubicBezTo>
                    <a:pt x="86" y="110"/>
                    <a:pt x="86" y="110"/>
                    <a:pt x="86" y="110"/>
                  </a:cubicBezTo>
                  <a:cubicBezTo>
                    <a:pt x="86" y="97"/>
                    <a:pt x="84" y="88"/>
                    <a:pt x="80" y="83"/>
                  </a:cubicBezTo>
                  <a:cubicBezTo>
                    <a:pt x="76" y="78"/>
                    <a:pt x="71" y="76"/>
                    <a:pt x="63" y="76"/>
                  </a:cubicBezTo>
                  <a:cubicBezTo>
                    <a:pt x="57" y="76"/>
                    <a:pt x="51" y="78"/>
                    <a:pt x="47" y="81"/>
                  </a:cubicBezTo>
                  <a:cubicBezTo>
                    <a:pt x="42" y="85"/>
                    <a:pt x="39" y="89"/>
                    <a:pt x="37" y="95"/>
                  </a:cubicBezTo>
                  <a:cubicBezTo>
                    <a:pt x="35" y="100"/>
                    <a:pt x="34" y="109"/>
                    <a:pt x="34" y="122"/>
                  </a:cubicBezTo>
                  <a:cubicBezTo>
                    <a:pt x="34" y="161"/>
                    <a:pt x="34" y="161"/>
                    <a:pt x="34" y="161"/>
                  </a:cubicBezTo>
                  <a:cubicBezTo>
                    <a:pt x="34" y="172"/>
                    <a:pt x="32" y="179"/>
                    <a:pt x="29" y="182"/>
                  </a:cubicBezTo>
                  <a:cubicBezTo>
                    <a:pt x="26" y="186"/>
                    <a:pt x="22" y="187"/>
                    <a:pt x="16" y="187"/>
                  </a:cubicBezTo>
                  <a:cubicBezTo>
                    <a:pt x="11" y="187"/>
                    <a:pt x="7" y="186"/>
                    <a:pt x="4" y="182"/>
                  </a:cubicBezTo>
                  <a:cubicBezTo>
                    <a:pt x="1" y="179"/>
                    <a:pt x="0" y="172"/>
                    <a:pt x="0" y="162"/>
                  </a:cubicBezTo>
                  <a:cubicBezTo>
                    <a:pt x="0" y="27"/>
                    <a:pt x="0" y="27"/>
                    <a:pt x="0" y="27"/>
                  </a:cubicBezTo>
                  <a:cubicBezTo>
                    <a:pt x="0" y="19"/>
                    <a:pt x="0" y="14"/>
                    <a:pt x="1" y="10"/>
                  </a:cubicBezTo>
                  <a:cubicBezTo>
                    <a:pt x="2" y="7"/>
                    <a:pt x="3" y="5"/>
                    <a:pt x="6" y="3"/>
                  </a:cubicBezTo>
                  <a:cubicBezTo>
                    <a:pt x="9" y="1"/>
                    <a:pt x="12" y="0"/>
                    <a:pt x="16" y="0"/>
                  </a:cubicBezTo>
                  <a:cubicBezTo>
                    <a:pt x="20" y="0"/>
                    <a:pt x="24" y="1"/>
                    <a:pt x="27" y="3"/>
                  </a:cubicBezTo>
                  <a:cubicBezTo>
                    <a:pt x="30" y="5"/>
                    <a:pt x="32" y="8"/>
                    <a:pt x="32" y="12"/>
                  </a:cubicBezTo>
                  <a:cubicBezTo>
                    <a:pt x="33" y="16"/>
                    <a:pt x="34" y="22"/>
                    <a:pt x="34" y="30"/>
                  </a:cubicBezTo>
                  <a:cubicBezTo>
                    <a:pt x="34" y="70"/>
                    <a:pt x="34" y="70"/>
                    <a:pt x="34" y="70"/>
                  </a:cubicBezTo>
                  <a:cubicBezTo>
                    <a:pt x="45" y="57"/>
                    <a:pt x="59" y="50"/>
                    <a:pt x="75" y="50"/>
                  </a:cubicBezTo>
                  <a:cubicBezTo>
                    <a:pt x="88" y="50"/>
                    <a:pt x="99" y="54"/>
                    <a:pt x="108" y="62"/>
                  </a:cubicBezTo>
                  <a:cubicBezTo>
                    <a:pt x="116" y="71"/>
                    <a:pt x="120" y="84"/>
                    <a:pt x="120"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5" name="Freeform 36"/>
            <p:cNvSpPr>
              <a:spLocks noEditPoints="1"/>
            </p:cNvSpPr>
            <p:nvPr/>
          </p:nvSpPr>
          <p:spPr bwMode="auto">
            <a:xfrm>
              <a:off x="5624435" y="6403523"/>
              <a:ext cx="250120" cy="263971"/>
            </a:xfrm>
            <a:custGeom>
              <a:avLst/>
              <a:gdLst>
                <a:gd name="T0" fmla="*/ 115 w 130"/>
                <a:gd name="T1" fmla="*/ 137 h 137"/>
                <a:gd name="T2" fmla="*/ 93 w 130"/>
                <a:gd name="T3" fmla="*/ 118 h 137"/>
                <a:gd name="T4" fmla="*/ 46 w 130"/>
                <a:gd name="T5" fmla="*/ 137 h 137"/>
                <a:gd name="T6" fmla="*/ 12 w 130"/>
                <a:gd name="T7" fmla="*/ 126 h 137"/>
                <a:gd name="T8" fmla="*/ 0 w 130"/>
                <a:gd name="T9" fmla="*/ 99 h 137"/>
                <a:gd name="T10" fmla="*/ 8 w 130"/>
                <a:gd name="T11" fmla="*/ 77 h 137"/>
                <a:gd name="T12" fmla="*/ 26 w 130"/>
                <a:gd name="T13" fmla="*/ 65 h 137"/>
                <a:gd name="T14" fmla="*/ 56 w 130"/>
                <a:gd name="T15" fmla="*/ 57 h 137"/>
                <a:gd name="T16" fmla="*/ 91 w 130"/>
                <a:gd name="T17" fmla="*/ 49 h 137"/>
                <a:gd name="T18" fmla="*/ 85 w 130"/>
                <a:gd name="T19" fmla="*/ 28 h 137"/>
                <a:gd name="T20" fmla="*/ 66 w 130"/>
                <a:gd name="T21" fmla="*/ 23 h 137"/>
                <a:gd name="T22" fmla="*/ 36 w 130"/>
                <a:gd name="T23" fmla="*/ 36 h 137"/>
                <a:gd name="T24" fmla="*/ 29 w 130"/>
                <a:gd name="T25" fmla="*/ 46 h 137"/>
                <a:gd name="T26" fmla="*/ 20 w 130"/>
                <a:gd name="T27" fmla="*/ 49 h 137"/>
                <a:gd name="T28" fmla="*/ 11 w 130"/>
                <a:gd name="T29" fmla="*/ 46 h 137"/>
                <a:gd name="T30" fmla="*/ 6 w 130"/>
                <a:gd name="T31" fmla="*/ 36 h 137"/>
                <a:gd name="T32" fmla="*/ 21 w 130"/>
                <a:gd name="T33" fmla="*/ 12 h 137"/>
                <a:gd name="T34" fmla="*/ 65 w 130"/>
                <a:gd name="T35" fmla="*/ 0 h 137"/>
                <a:gd name="T36" fmla="*/ 111 w 130"/>
                <a:gd name="T37" fmla="*/ 10 h 137"/>
                <a:gd name="T38" fmla="*/ 124 w 130"/>
                <a:gd name="T39" fmla="*/ 54 h 137"/>
                <a:gd name="T40" fmla="*/ 124 w 130"/>
                <a:gd name="T41" fmla="*/ 86 h 137"/>
                <a:gd name="T42" fmla="*/ 127 w 130"/>
                <a:gd name="T43" fmla="*/ 110 h 137"/>
                <a:gd name="T44" fmla="*/ 130 w 130"/>
                <a:gd name="T45" fmla="*/ 124 h 137"/>
                <a:gd name="T46" fmla="*/ 125 w 130"/>
                <a:gd name="T47" fmla="*/ 133 h 137"/>
                <a:gd name="T48" fmla="*/ 115 w 130"/>
                <a:gd name="T49" fmla="*/ 137 h 137"/>
                <a:gd name="T50" fmla="*/ 91 w 130"/>
                <a:gd name="T51" fmla="*/ 69 h 137"/>
                <a:gd name="T52" fmla="*/ 66 w 130"/>
                <a:gd name="T53" fmla="*/ 76 h 137"/>
                <a:gd name="T54" fmla="*/ 41 w 130"/>
                <a:gd name="T55" fmla="*/ 84 h 137"/>
                <a:gd name="T56" fmla="*/ 34 w 130"/>
                <a:gd name="T57" fmla="*/ 97 h 137"/>
                <a:gd name="T58" fmla="*/ 40 w 130"/>
                <a:gd name="T59" fmla="*/ 110 h 137"/>
                <a:gd name="T60" fmla="*/ 56 w 130"/>
                <a:gd name="T61" fmla="*/ 115 h 137"/>
                <a:gd name="T62" fmla="*/ 77 w 130"/>
                <a:gd name="T63" fmla="*/ 109 h 137"/>
                <a:gd name="T64" fmla="*/ 89 w 130"/>
                <a:gd name="T65" fmla="*/ 94 h 137"/>
                <a:gd name="T66" fmla="*/ 91 w 130"/>
                <a:gd name="T67"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137">
                  <a:moveTo>
                    <a:pt x="115" y="137"/>
                  </a:moveTo>
                  <a:cubicBezTo>
                    <a:pt x="108" y="137"/>
                    <a:pt x="101" y="131"/>
                    <a:pt x="93" y="118"/>
                  </a:cubicBezTo>
                  <a:cubicBezTo>
                    <a:pt x="77" y="131"/>
                    <a:pt x="61" y="137"/>
                    <a:pt x="46" y="137"/>
                  </a:cubicBezTo>
                  <a:cubicBezTo>
                    <a:pt x="31" y="137"/>
                    <a:pt x="20" y="134"/>
                    <a:pt x="12" y="126"/>
                  </a:cubicBezTo>
                  <a:cubicBezTo>
                    <a:pt x="4" y="119"/>
                    <a:pt x="0" y="110"/>
                    <a:pt x="0" y="99"/>
                  </a:cubicBezTo>
                  <a:cubicBezTo>
                    <a:pt x="0" y="90"/>
                    <a:pt x="3" y="82"/>
                    <a:pt x="8" y="77"/>
                  </a:cubicBezTo>
                  <a:cubicBezTo>
                    <a:pt x="14" y="71"/>
                    <a:pt x="19" y="67"/>
                    <a:pt x="26" y="65"/>
                  </a:cubicBezTo>
                  <a:cubicBezTo>
                    <a:pt x="32" y="63"/>
                    <a:pt x="42" y="60"/>
                    <a:pt x="56" y="57"/>
                  </a:cubicBezTo>
                  <a:cubicBezTo>
                    <a:pt x="71" y="54"/>
                    <a:pt x="82" y="51"/>
                    <a:pt x="91" y="49"/>
                  </a:cubicBezTo>
                  <a:cubicBezTo>
                    <a:pt x="91" y="39"/>
                    <a:pt x="89" y="32"/>
                    <a:pt x="85" y="28"/>
                  </a:cubicBezTo>
                  <a:cubicBezTo>
                    <a:pt x="81" y="25"/>
                    <a:pt x="75" y="23"/>
                    <a:pt x="66" y="23"/>
                  </a:cubicBezTo>
                  <a:cubicBezTo>
                    <a:pt x="51" y="23"/>
                    <a:pt x="41" y="27"/>
                    <a:pt x="36" y="36"/>
                  </a:cubicBezTo>
                  <a:cubicBezTo>
                    <a:pt x="34" y="40"/>
                    <a:pt x="31" y="44"/>
                    <a:pt x="29" y="46"/>
                  </a:cubicBezTo>
                  <a:cubicBezTo>
                    <a:pt x="27" y="48"/>
                    <a:pt x="24" y="49"/>
                    <a:pt x="20" y="49"/>
                  </a:cubicBezTo>
                  <a:cubicBezTo>
                    <a:pt x="17" y="49"/>
                    <a:pt x="14" y="48"/>
                    <a:pt x="11" y="46"/>
                  </a:cubicBezTo>
                  <a:cubicBezTo>
                    <a:pt x="8" y="43"/>
                    <a:pt x="6" y="40"/>
                    <a:pt x="6" y="36"/>
                  </a:cubicBezTo>
                  <a:cubicBezTo>
                    <a:pt x="6" y="28"/>
                    <a:pt x="11" y="19"/>
                    <a:pt x="21" y="12"/>
                  </a:cubicBezTo>
                  <a:cubicBezTo>
                    <a:pt x="30" y="4"/>
                    <a:pt x="45" y="0"/>
                    <a:pt x="65" y="0"/>
                  </a:cubicBezTo>
                  <a:cubicBezTo>
                    <a:pt x="86" y="0"/>
                    <a:pt x="101" y="3"/>
                    <a:pt x="111" y="10"/>
                  </a:cubicBezTo>
                  <a:cubicBezTo>
                    <a:pt x="120" y="18"/>
                    <a:pt x="125" y="32"/>
                    <a:pt x="124" y="54"/>
                  </a:cubicBezTo>
                  <a:cubicBezTo>
                    <a:pt x="124" y="86"/>
                    <a:pt x="124" y="86"/>
                    <a:pt x="124" y="86"/>
                  </a:cubicBezTo>
                  <a:cubicBezTo>
                    <a:pt x="123" y="95"/>
                    <a:pt x="124" y="103"/>
                    <a:pt x="127" y="110"/>
                  </a:cubicBezTo>
                  <a:cubicBezTo>
                    <a:pt x="129" y="116"/>
                    <a:pt x="130" y="121"/>
                    <a:pt x="130" y="124"/>
                  </a:cubicBezTo>
                  <a:cubicBezTo>
                    <a:pt x="130" y="127"/>
                    <a:pt x="129" y="131"/>
                    <a:pt x="125" y="133"/>
                  </a:cubicBezTo>
                  <a:cubicBezTo>
                    <a:pt x="122" y="136"/>
                    <a:pt x="119" y="137"/>
                    <a:pt x="115" y="137"/>
                  </a:cubicBezTo>
                  <a:close/>
                  <a:moveTo>
                    <a:pt x="91" y="69"/>
                  </a:moveTo>
                  <a:cubicBezTo>
                    <a:pt x="86" y="71"/>
                    <a:pt x="78" y="73"/>
                    <a:pt x="66" y="76"/>
                  </a:cubicBezTo>
                  <a:cubicBezTo>
                    <a:pt x="54" y="78"/>
                    <a:pt x="46" y="81"/>
                    <a:pt x="41" y="84"/>
                  </a:cubicBezTo>
                  <a:cubicBezTo>
                    <a:pt x="36" y="87"/>
                    <a:pt x="34" y="91"/>
                    <a:pt x="34" y="97"/>
                  </a:cubicBezTo>
                  <a:cubicBezTo>
                    <a:pt x="34" y="102"/>
                    <a:pt x="36" y="106"/>
                    <a:pt x="40" y="110"/>
                  </a:cubicBezTo>
                  <a:cubicBezTo>
                    <a:pt x="44" y="113"/>
                    <a:pt x="49" y="115"/>
                    <a:pt x="56" y="115"/>
                  </a:cubicBezTo>
                  <a:cubicBezTo>
                    <a:pt x="64" y="115"/>
                    <a:pt x="70" y="113"/>
                    <a:pt x="77" y="109"/>
                  </a:cubicBezTo>
                  <a:cubicBezTo>
                    <a:pt x="83" y="105"/>
                    <a:pt x="87" y="100"/>
                    <a:pt x="89" y="94"/>
                  </a:cubicBezTo>
                  <a:cubicBezTo>
                    <a:pt x="90" y="89"/>
                    <a:pt x="91" y="80"/>
                    <a:pt x="91"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6" name="Freeform 37"/>
            <p:cNvSpPr>
              <a:spLocks/>
            </p:cNvSpPr>
            <p:nvPr/>
          </p:nvSpPr>
          <p:spPr bwMode="auto">
            <a:xfrm>
              <a:off x="5928327" y="6403523"/>
              <a:ext cx="179239" cy="263971"/>
            </a:xfrm>
            <a:custGeom>
              <a:avLst/>
              <a:gdLst>
                <a:gd name="T0" fmla="*/ 0 w 93"/>
                <a:gd name="T1" fmla="*/ 109 h 137"/>
                <a:gd name="T2" fmla="*/ 0 w 93"/>
                <a:gd name="T3" fmla="*/ 23 h 137"/>
                <a:gd name="T4" fmla="*/ 17 w 93"/>
                <a:gd name="T5" fmla="*/ 0 h 137"/>
                <a:gd name="T6" fmla="*/ 33 w 93"/>
                <a:gd name="T7" fmla="*/ 21 h 137"/>
                <a:gd name="T8" fmla="*/ 62 w 93"/>
                <a:gd name="T9" fmla="*/ 0 h 137"/>
                <a:gd name="T10" fmla="*/ 83 w 93"/>
                <a:gd name="T11" fmla="*/ 5 h 137"/>
                <a:gd name="T12" fmla="*/ 93 w 93"/>
                <a:gd name="T13" fmla="*/ 19 h 137"/>
                <a:gd name="T14" fmla="*/ 89 w 93"/>
                <a:gd name="T15" fmla="*/ 29 h 137"/>
                <a:gd name="T16" fmla="*/ 80 w 93"/>
                <a:gd name="T17" fmla="*/ 33 h 137"/>
                <a:gd name="T18" fmla="*/ 70 w 93"/>
                <a:gd name="T19" fmla="*/ 31 h 137"/>
                <a:gd name="T20" fmla="*/ 58 w 93"/>
                <a:gd name="T21" fmla="*/ 29 h 137"/>
                <a:gd name="T22" fmla="*/ 40 w 93"/>
                <a:gd name="T23" fmla="*/ 41 h 137"/>
                <a:gd name="T24" fmla="*/ 34 w 93"/>
                <a:gd name="T25" fmla="*/ 88 h 137"/>
                <a:gd name="T26" fmla="*/ 34 w 93"/>
                <a:gd name="T27" fmla="*/ 108 h 137"/>
                <a:gd name="T28" fmla="*/ 33 w 93"/>
                <a:gd name="T29" fmla="*/ 126 h 137"/>
                <a:gd name="T30" fmla="*/ 27 w 93"/>
                <a:gd name="T31" fmla="*/ 134 h 137"/>
                <a:gd name="T32" fmla="*/ 17 w 93"/>
                <a:gd name="T33" fmla="*/ 137 h 137"/>
                <a:gd name="T34" fmla="*/ 7 w 93"/>
                <a:gd name="T35" fmla="*/ 134 h 137"/>
                <a:gd name="T36" fmla="*/ 1 w 93"/>
                <a:gd name="T37" fmla="*/ 126 h 137"/>
                <a:gd name="T38" fmla="*/ 0 w 93"/>
                <a:gd name="T39"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137">
                  <a:moveTo>
                    <a:pt x="0" y="109"/>
                  </a:moveTo>
                  <a:cubicBezTo>
                    <a:pt x="0" y="23"/>
                    <a:pt x="0" y="23"/>
                    <a:pt x="0" y="23"/>
                  </a:cubicBezTo>
                  <a:cubicBezTo>
                    <a:pt x="0" y="7"/>
                    <a:pt x="6" y="0"/>
                    <a:pt x="17" y="0"/>
                  </a:cubicBezTo>
                  <a:cubicBezTo>
                    <a:pt x="28" y="0"/>
                    <a:pt x="33" y="7"/>
                    <a:pt x="33" y="21"/>
                  </a:cubicBezTo>
                  <a:cubicBezTo>
                    <a:pt x="40" y="7"/>
                    <a:pt x="50" y="0"/>
                    <a:pt x="62" y="0"/>
                  </a:cubicBezTo>
                  <a:cubicBezTo>
                    <a:pt x="69" y="0"/>
                    <a:pt x="76" y="1"/>
                    <a:pt x="83" y="5"/>
                  </a:cubicBezTo>
                  <a:cubicBezTo>
                    <a:pt x="90" y="8"/>
                    <a:pt x="93" y="13"/>
                    <a:pt x="93" y="19"/>
                  </a:cubicBezTo>
                  <a:cubicBezTo>
                    <a:pt x="93" y="23"/>
                    <a:pt x="92" y="26"/>
                    <a:pt x="89" y="29"/>
                  </a:cubicBezTo>
                  <a:cubicBezTo>
                    <a:pt x="86" y="32"/>
                    <a:pt x="83" y="33"/>
                    <a:pt x="80" y="33"/>
                  </a:cubicBezTo>
                  <a:cubicBezTo>
                    <a:pt x="78" y="33"/>
                    <a:pt x="75" y="32"/>
                    <a:pt x="70" y="31"/>
                  </a:cubicBezTo>
                  <a:cubicBezTo>
                    <a:pt x="65" y="30"/>
                    <a:pt x="61" y="29"/>
                    <a:pt x="58" y="29"/>
                  </a:cubicBezTo>
                  <a:cubicBezTo>
                    <a:pt x="50" y="29"/>
                    <a:pt x="44" y="33"/>
                    <a:pt x="40" y="41"/>
                  </a:cubicBezTo>
                  <a:cubicBezTo>
                    <a:pt x="36" y="49"/>
                    <a:pt x="34" y="65"/>
                    <a:pt x="34" y="88"/>
                  </a:cubicBezTo>
                  <a:cubicBezTo>
                    <a:pt x="34" y="108"/>
                    <a:pt x="34" y="108"/>
                    <a:pt x="34" y="108"/>
                  </a:cubicBezTo>
                  <a:cubicBezTo>
                    <a:pt x="34" y="117"/>
                    <a:pt x="34" y="122"/>
                    <a:pt x="33" y="126"/>
                  </a:cubicBezTo>
                  <a:cubicBezTo>
                    <a:pt x="32" y="129"/>
                    <a:pt x="30" y="131"/>
                    <a:pt x="27" y="134"/>
                  </a:cubicBezTo>
                  <a:cubicBezTo>
                    <a:pt x="24" y="136"/>
                    <a:pt x="21" y="137"/>
                    <a:pt x="17" y="137"/>
                  </a:cubicBezTo>
                  <a:cubicBezTo>
                    <a:pt x="13" y="137"/>
                    <a:pt x="10" y="136"/>
                    <a:pt x="7" y="134"/>
                  </a:cubicBezTo>
                  <a:cubicBezTo>
                    <a:pt x="4" y="132"/>
                    <a:pt x="2" y="129"/>
                    <a:pt x="1" y="126"/>
                  </a:cubicBezTo>
                  <a:cubicBezTo>
                    <a:pt x="1" y="123"/>
                    <a:pt x="0" y="118"/>
                    <a:pt x="0"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7" name="Freeform 38"/>
            <p:cNvSpPr>
              <a:spLocks noEditPoints="1"/>
            </p:cNvSpPr>
            <p:nvPr/>
          </p:nvSpPr>
          <p:spPr bwMode="auto">
            <a:xfrm>
              <a:off x="6118972" y="6403523"/>
              <a:ext cx="248491" cy="263971"/>
            </a:xfrm>
            <a:custGeom>
              <a:avLst/>
              <a:gdLst>
                <a:gd name="T0" fmla="*/ 101 w 129"/>
                <a:gd name="T1" fmla="*/ 77 h 137"/>
                <a:gd name="T2" fmla="*/ 34 w 129"/>
                <a:gd name="T3" fmla="*/ 77 h 137"/>
                <a:gd name="T4" fmla="*/ 45 w 129"/>
                <a:gd name="T5" fmla="*/ 105 h 137"/>
                <a:gd name="T6" fmla="*/ 68 w 129"/>
                <a:gd name="T7" fmla="*/ 115 h 137"/>
                <a:gd name="T8" fmla="*/ 100 w 129"/>
                <a:gd name="T9" fmla="*/ 100 h 137"/>
                <a:gd name="T10" fmla="*/ 109 w 129"/>
                <a:gd name="T11" fmla="*/ 92 h 137"/>
                <a:gd name="T12" fmla="*/ 116 w 129"/>
                <a:gd name="T13" fmla="*/ 91 h 137"/>
                <a:gd name="T14" fmla="*/ 124 w 129"/>
                <a:gd name="T15" fmla="*/ 94 h 137"/>
                <a:gd name="T16" fmla="*/ 127 w 129"/>
                <a:gd name="T17" fmla="*/ 101 h 137"/>
                <a:gd name="T18" fmla="*/ 111 w 129"/>
                <a:gd name="T19" fmla="*/ 125 h 137"/>
                <a:gd name="T20" fmla="*/ 69 w 129"/>
                <a:gd name="T21" fmla="*/ 137 h 137"/>
                <a:gd name="T22" fmla="*/ 18 w 129"/>
                <a:gd name="T23" fmla="*/ 118 h 137"/>
                <a:gd name="T24" fmla="*/ 0 w 129"/>
                <a:gd name="T25" fmla="*/ 69 h 137"/>
                <a:gd name="T26" fmla="*/ 18 w 129"/>
                <a:gd name="T27" fmla="*/ 19 h 137"/>
                <a:gd name="T28" fmla="*/ 66 w 129"/>
                <a:gd name="T29" fmla="*/ 0 h 137"/>
                <a:gd name="T30" fmla="*/ 112 w 129"/>
                <a:gd name="T31" fmla="*/ 18 h 137"/>
                <a:gd name="T32" fmla="*/ 129 w 129"/>
                <a:gd name="T33" fmla="*/ 57 h 137"/>
                <a:gd name="T34" fmla="*/ 123 w 129"/>
                <a:gd name="T35" fmla="*/ 71 h 137"/>
                <a:gd name="T36" fmla="*/ 101 w 129"/>
                <a:gd name="T37" fmla="*/ 77 h 137"/>
                <a:gd name="T38" fmla="*/ 65 w 129"/>
                <a:gd name="T39" fmla="*/ 23 h 137"/>
                <a:gd name="T40" fmla="*/ 34 w 129"/>
                <a:gd name="T41" fmla="*/ 58 h 137"/>
                <a:gd name="T42" fmla="*/ 96 w 129"/>
                <a:gd name="T43" fmla="*/ 58 h 137"/>
                <a:gd name="T44" fmla="*/ 87 w 129"/>
                <a:gd name="T45" fmla="*/ 32 h 137"/>
                <a:gd name="T46" fmla="*/ 65 w 129"/>
                <a:gd name="T47" fmla="*/ 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37">
                  <a:moveTo>
                    <a:pt x="101" y="77"/>
                  </a:moveTo>
                  <a:cubicBezTo>
                    <a:pt x="34" y="77"/>
                    <a:pt x="34" y="77"/>
                    <a:pt x="34" y="77"/>
                  </a:cubicBezTo>
                  <a:cubicBezTo>
                    <a:pt x="35" y="89"/>
                    <a:pt x="38" y="99"/>
                    <a:pt x="45" y="105"/>
                  </a:cubicBezTo>
                  <a:cubicBezTo>
                    <a:pt x="51" y="112"/>
                    <a:pt x="59" y="115"/>
                    <a:pt x="68" y="115"/>
                  </a:cubicBezTo>
                  <a:cubicBezTo>
                    <a:pt x="80" y="115"/>
                    <a:pt x="90" y="110"/>
                    <a:pt x="100" y="100"/>
                  </a:cubicBezTo>
                  <a:cubicBezTo>
                    <a:pt x="104" y="96"/>
                    <a:pt x="107" y="93"/>
                    <a:pt x="109" y="92"/>
                  </a:cubicBezTo>
                  <a:cubicBezTo>
                    <a:pt x="111" y="91"/>
                    <a:pt x="113" y="91"/>
                    <a:pt x="116" y="91"/>
                  </a:cubicBezTo>
                  <a:cubicBezTo>
                    <a:pt x="119" y="91"/>
                    <a:pt x="122" y="92"/>
                    <a:pt x="124" y="94"/>
                  </a:cubicBezTo>
                  <a:cubicBezTo>
                    <a:pt x="126" y="96"/>
                    <a:pt x="127" y="98"/>
                    <a:pt x="127" y="101"/>
                  </a:cubicBezTo>
                  <a:cubicBezTo>
                    <a:pt x="127" y="108"/>
                    <a:pt x="122" y="116"/>
                    <a:pt x="111" y="125"/>
                  </a:cubicBezTo>
                  <a:cubicBezTo>
                    <a:pt x="101" y="133"/>
                    <a:pt x="87" y="137"/>
                    <a:pt x="69" y="137"/>
                  </a:cubicBezTo>
                  <a:cubicBezTo>
                    <a:pt x="46" y="137"/>
                    <a:pt x="29" y="131"/>
                    <a:pt x="18" y="118"/>
                  </a:cubicBezTo>
                  <a:cubicBezTo>
                    <a:pt x="6" y="105"/>
                    <a:pt x="0" y="89"/>
                    <a:pt x="0" y="69"/>
                  </a:cubicBezTo>
                  <a:cubicBezTo>
                    <a:pt x="0" y="48"/>
                    <a:pt x="6" y="31"/>
                    <a:pt x="18" y="19"/>
                  </a:cubicBezTo>
                  <a:cubicBezTo>
                    <a:pt x="29" y="6"/>
                    <a:pt x="46" y="0"/>
                    <a:pt x="66" y="0"/>
                  </a:cubicBezTo>
                  <a:cubicBezTo>
                    <a:pt x="86" y="0"/>
                    <a:pt x="102" y="6"/>
                    <a:pt x="112" y="18"/>
                  </a:cubicBezTo>
                  <a:cubicBezTo>
                    <a:pt x="123" y="30"/>
                    <a:pt x="129" y="43"/>
                    <a:pt x="129" y="57"/>
                  </a:cubicBezTo>
                  <a:cubicBezTo>
                    <a:pt x="129" y="63"/>
                    <a:pt x="127" y="68"/>
                    <a:pt x="123" y="71"/>
                  </a:cubicBezTo>
                  <a:cubicBezTo>
                    <a:pt x="120" y="75"/>
                    <a:pt x="112" y="77"/>
                    <a:pt x="101" y="77"/>
                  </a:cubicBezTo>
                  <a:close/>
                  <a:moveTo>
                    <a:pt x="65" y="23"/>
                  </a:moveTo>
                  <a:cubicBezTo>
                    <a:pt x="47" y="23"/>
                    <a:pt x="37" y="35"/>
                    <a:pt x="34" y="58"/>
                  </a:cubicBezTo>
                  <a:cubicBezTo>
                    <a:pt x="96" y="58"/>
                    <a:pt x="96" y="58"/>
                    <a:pt x="96" y="58"/>
                  </a:cubicBezTo>
                  <a:cubicBezTo>
                    <a:pt x="95" y="46"/>
                    <a:pt x="92" y="38"/>
                    <a:pt x="87" y="32"/>
                  </a:cubicBezTo>
                  <a:cubicBezTo>
                    <a:pt x="81" y="26"/>
                    <a:pt x="74" y="23"/>
                    <a:pt x="6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8" name="Freeform 39"/>
            <p:cNvSpPr>
              <a:spLocks/>
            </p:cNvSpPr>
            <p:nvPr/>
          </p:nvSpPr>
          <p:spPr bwMode="auto">
            <a:xfrm>
              <a:off x="3405128" y="6170512"/>
              <a:ext cx="494537" cy="310410"/>
            </a:xfrm>
            <a:custGeom>
              <a:avLst/>
              <a:gdLst>
                <a:gd name="T0" fmla="*/ 16 w 257"/>
                <a:gd name="T1" fmla="*/ 161 h 161"/>
                <a:gd name="T2" fmla="*/ 16 w 257"/>
                <a:gd name="T3" fmla="*/ 41 h 161"/>
                <a:gd name="T4" fmla="*/ 39 w 257"/>
                <a:gd name="T5" fmla="*/ 15 h 161"/>
                <a:gd name="T6" fmla="*/ 220 w 257"/>
                <a:gd name="T7" fmla="*/ 15 h 161"/>
                <a:gd name="T8" fmla="*/ 243 w 257"/>
                <a:gd name="T9" fmla="*/ 41 h 161"/>
                <a:gd name="T10" fmla="*/ 243 w 257"/>
                <a:gd name="T11" fmla="*/ 157 h 161"/>
                <a:gd name="T12" fmla="*/ 257 w 257"/>
                <a:gd name="T13" fmla="*/ 147 h 161"/>
                <a:gd name="T14" fmla="*/ 257 w 257"/>
                <a:gd name="T15" fmla="*/ 28 h 161"/>
                <a:gd name="T16" fmla="*/ 231 w 257"/>
                <a:gd name="T17" fmla="*/ 0 h 161"/>
                <a:gd name="T18" fmla="*/ 27 w 257"/>
                <a:gd name="T19" fmla="*/ 0 h 161"/>
                <a:gd name="T20" fmla="*/ 0 w 257"/>
                <a:gd name="T21" fmla="*/ 28 h 161"/>
                <a:gd name="T22" fmla="*/ 0 w 257"/>
                <a:gd name="T23" fmla="*/ 151 h 161"/>
                <a:gd name="T24" fmla="*/ 16 w 257"/>
                <a:gd name="T25"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7" h="161">
                  <a:moveTo>
                    <a:pt x="16" y="161"/>
                  </a:moveTo>
                  <a:cubicBezTo>
                    <a:pt x="16" y="41"/>
                    <a:pt x="16" y="41"/>
                    <a:pt x="16" y="41"/>
                  </a:cubicBezTo>
                  <a:cubicBezTo>
                    <a:pt x="16" y="21"/>
                    <a:pt x="21" y="15"/>
                    <a:pt x="39" y="15"/>
                  </a:cubicBezTo>
                  <a:cubicBezTo>
                    <a:pt x="220" y="15"/>
                    <a:pt x="220" y="15"/>
                    <a:pt x="220" y="15"/>
                  </a:cubicBezTo>
                  <a:cubicBezTo>
                    <a:pt x="237" y="15"/>
                    <a:pt x="243" y="22"/>
                    <a:pt x="243" y="41"/>
                  </a:cubicBezTo>
                  <a:cubicBezTo>
                    <a:pt x="243" y="157"/>
                    <a:pt x="243" y="157"/>
                    <a:pt x="243" y="157"/>
                  </a:cubicBezTo>
                  <a:cubicBezTo>
                    <a:pt x="257" y="147"/>
                    <a:pt x="257" y="147"/>
                    <a:pt x="257" y="147"/>
                  </a:cubicBezTo>
                  <a:cubicBezTo>
                    <a:pt x="257" y="28"/>
                    <a:pt x="257" y="28"/>
                    <a:pt x="257" y="28"/>
                  </a:cubicBezTo>
                  <a:cubicBezTo>
                    <a:pt x="257" y="13"/>
                    <a:pt x="245" y="0"/>
                    <a:pt x="231" y="0"/>
                  </a:cubicBezTo>
                  <a:cubicBezTo>
                    <a:pt x="27" y="0"/>
                    <a:pt x="27" y="0"/>
                    <a:pt x="27" y="0"/>
                  </a:cubicBezTo>
                  <a:cubicBezTo>
                    <a:pt x="12" y="0"/>
                    <a:pt x="0" y="13"/>
                    <a:pt x="0" y="28"/>
                  </a:cubicBezTo>
                  <a:cubicBezTo>
                    <a:pt x="0" y="151"/>
                    <a:pt x="0" y="151"/>
                    <a:pt x="0" y="151"/>
                  </a:cubicBezTo>
                  <a:cubicBezTo>
                    <a:pt x="16" y="161"/>
                    <a:pt x="16" y="161"/>
                    <a:pt x="16" y="16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29" name="Freeform 40"/>
            <p:cNvSpPr>
              <a:spLocks/>
            </p:cNvSpPr>
            <p:nvPr/>
          </p:nvSpPr>
          <p:spPr bwMode="auto">
            <a:xfrm>
              <a:off x="3657693" y="6424706"/>
              <a:ext cx="277006" cy="354405"/>
            </a:xfrm>
            <a:custGeom>
              <a:avLst/>
              <a:gdLst>
                <a:gd name="T0" fmla="*/ 1 w 144"/>
                <a:gd name="T1" fmla="*/ 51 h 184"/>
                <a:gd name="T2" fmla="*/ 21 w 144"/>
                <a:gd name="T3" fmla="*/ 34 h 184"/>
                <a:gd name="T4" fmla="*/ 129 w 144"/>
                <a:gd name="T5" fmla="*/ 7 h 184"/>
                <a:gd name="T6" fmla="*/ 138 w 144"/>
                <a:gd name="T7" fmla="*/ 17 h 184"/>
                <a:gd name="T8" fmla="*/ 78 w 144"/>
                <a:gd name="T9" fmla="*/ 58 h 184"/>
                <a:gd name="T10" fmla="*/ 1 w 144"/>
                <a:gd name="T11" fmla="*/ 128 h 184"/>
                <a:gd name="T12" fmla="*/ 1 w 144"/>
                <a:gd name="T13" fmla="*/ 51 h 184"/>
              </a:gdLst>
              <a:ahLst/>
              <a:cxnLst>
                <a:cxn ang="0">
                  <a:pos x="T0" y="T1"/>
                </a:cxn>
                <a:cxn ang="0">
                  <a:pos x="T2" y="T3"/>
                </a:cxn>
                <a:cxn ang="0">
                  <a:pos x="T4" y="T5"/>
                </a:cxn>
                <a:cxn ang="0">
                  <a:pos x="T6" y="T7"/>
                </a:cxn>
                <a:cxn ang="0">
                  <a:pos x="T8" y="T9"/>
                </a:cxn>
                <a:cxn ang="0">
                  <a:pos x="T10" y="T11"/>
                </a:cxn>
                <a:cxn ang="0">
                  <a:pos x="T12" y="T13"/>
                </a:cxn>
              </a:cxnLst>
              <a:rect l="0" t="0" r="r" b="b"/>
              <a:pathLst>
                <a:path w="144" h="184">
                  <a:moveTo>
                    <a:pt x="1" y="51"/>
                  </a:moveTo>
                  <a:cubicBezTo>
                    <a:pt x="1" y="40"/>
                    <a:pt x="6" y="34"/>
                    <a:pt x="21" y="34"/>
                  </a:cubicBezTo>
                  <a:cubicBezTo>
                    <a:pt x="41" y="35"/>
                    <a:pt x="83" y="40"/>
                    <a:pt x="129" y="7"/>
                  </a:cubicBezTo>
                  <a:cubicBezTo>
                    <a:pt x="138" y="0"/>
                    <a:pt x="144" y="9"/>
                    <a:pt x="138" y="17"/>
                  </a:cubicBezTo>
                  <a:cubicBezTo>
                    <a:pt x="128" y="29"/>
                    <a:pt x="108" y="45"/>
                    <a:pt x="78" y="58"/>
                  </a:cubicBezTo>
                  <a:cubicBezTo>
                    <a:pt x="110" y="167"/>
                    <a:pt x="0" y="184"/>
                    <a:pt x="1" y="128"/>
                  </a:cubicBezTo>
                  <a:cubicBezTo>
                    <a:pt x="1" y="130"/>
                    <a:pt x="1" y="51"/>
                    <a:pt x="1"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0" name="Oval 41"/>
            <p:cNvSpPr>
              <a:spLocks noChangeArrowheads="1"/>
            </p:cNvSpPr>
            <p:nvPr/>
          </p:nvSpPr>
          <p:spPr bwMode="auto">
            <a:xfrm>
              <a:off x="3511042" y="6338346"/>
              <a:ext cx="135244"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1" name="Oval 42"/>
            <p:cNvSpPr>
              <a:spLocks noChangeArrowheads="1"/>
            </p:cNvSpPr>
            <p:nvPr/>
          </p:nvSpPr>
          <p:spPr bwMode="auto">
            <a:xfrm>
              <a:off x="3667469" y="6338346"/>
              <a:ext cx="134429" cy="1270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2" name="Freeform 43"/>
            <p:cNvSpPr>
              <a:spLocks/>
            </p:cNvSpPr>
            <p:nvPr/>
          </p:nvSpPr>
          <p:spPr bwMode="auto">
            <a:xfrm>
              <a:off x="3659322" y="6500476"/>
              <a:ext cx="115691" cy="101840"/>
            </a:xfrm>
            <a:custGeom>
              <a:avLst/>
              <a:gdLst>
                <a:gd name="T0" fmla="*/ 0 w 60"/>
                <a:gd name="T1" fmla="*/ 45 h 53"/>
                <a:gd name="T2" fmla="*/ 58 w 60"/>
                <a:gd name="T3" fmla="*/ 8 h 53"/>
                <a:gd name="T4" fmla="*/ 52 w 60"/>
                <a:gd name="T5" fmla="*/ 6 h 53"/>
                <a:gd name="T6" fmla="*/ 1 w 60"/>
                <a:gd name="T7" fmla="*/ 33 h 53"/>
                <a:gd name="T8" fmla="*/ 0 w 60"/>
                <a:gd name="T9" fmla="*/ 45 h 53"/>
              </a:gdLst>
              <a:ahLst/>
              <a:cxnLst>
                <a:cxn ang="0">
                  <a:pos x="T0" y="T1"/>
                </a:cxn>
                <a:cxn ang="0">
                  <a:pos x="T2" y="T3"/>
                </a:cxn>
                <a:cxn ang="0">
                  <a:pos x="T4" y="T5"/>
                </a:cxn>
                <a:cxn ang="0">
                  <a:pos x="T6" y="T7"/>
                </a:cxn>
                <a:cxn ang="0">
                  <a:pos x="T8" y="T9"/>
                </a:cxn>
              </a:cxnLst>
              <a:rect l="0" t="0" r="r" b="b"/>
              <a:pathLst>
                <a:path w="60" h="53">
                  <a:moveTo>
                    <a:pt x="0" y="45"/>
                  </a:moveTo>
                  <a:cubicBezTo>
                    <a:pt x="0" y="45"/>
                    <a:pt x="47" y="53"/>
                    <a:pt x="58" y="8"/>
                  </a:cubicBezTo>
                  <a:cubicBezTo>
                    <a:pt x="60" y="0"/>
                    <a:pt x="56" y="1"/>
                    <a:pt x="52" y="6"/>
                  </a:cubicBezTo>
                  <a:cubicBezTo>
                    <a:pt x="49" y="11"/>
                    <a:pt x="16" y="32"/>
                    <a:pt x="1" y="33"/>
                  </a:cubicBezTo>
                  <a:cubicBezTo>
                    <a:pt x="0" y="45"/>
                    <a:pt x="0" y="45"/>
                    <a:pt x="0" y="4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3" name="Freeform 44"/>
            <p:cNvSpPr>
              <a:spLocks/>
            </p:cNvSpPr>
            <p:nvPr/>
          </p:nvSpPr>
          <p:spPr bwMode="auto">
            <a:xfrm>
              <a:off x="3370910" y="6424706"/>
              <a:ext cx="409806" cy="354405"/>
            </a:xfrm>
            <a:custGeom>
              <a:avLst/>
              <a:gdLst>
                <a:gd name="T0" fmla="*/ 195 w 213"/>
                <a:gd name="T1" fmla="*/ 43 h 184"/>
                <a:gd name="T2" fmla="*/ 140 w 213"/>
                <a:gd name="T3" fmla="*/ 40 h 184"/>
                <a:gd name="T4" fmla="*/ 139 w 213"/>
                <a:gd name="T5" fmla="*/ 39 h 184"/>
                <a:gd name="T6" fmla="*/ 123 w 213"/>
                <a:gd name="T7" fmla="*/ 34 h 184"/>
                <a:gd name="T8" fmla="*/ 15 w 213"/>
                <a:gd name="T9" fmla="*/ 7 h 184"/>
                <a:gd name="T10" fmla="*/ 6 w 213"/>
                <a:gd name="T11" fmla="*/ 17 h 184"/>
                <a:gd name="T12" fmla="*/ 66 w 213"/>
                <a:gd name="T13" fmla="*/ 58 h 184"/>
                <a:gd name="T14" fmla="*/ 142 w 213"/>
                <a:gd name="T15" fmla="*/ 128 h 184"/>
                <a:gd name="T16" fmla="*/ 143 w 213"/>
                <a:gd name="T17" fmla="*/ 73 h 184"/>
                <a:gd name="T18" fmla="*/ 178 w 213"/>
                <a:gd name="T19" fmla="*/ 75 h 184"/>
                <a:gd name="T20" fmla="*/ 207 w 213"/>
                <a:gd name="T21" fmla="*/ 50 h 184"/>
                <a:gd name="T22" fmla="*/ 195 w 213"/>
                <a:gd name="T23" fmla="*/ 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3" h="184">
                  <a:moveTo>
                    <a:pt x="195" y="43"/>
                  </a:moveTo>
                  <a:cubicBezTo>
                    <a:pt x="180" y="64"/>
                    <a:pt x="162" y="60"/>
                    <a:pt x="140" y="40"/>
                  </a:cubicBezTo>
                  <a:cubicBezTo>
                    <a:pt x="140" y="40"/>
                    <a:pt x="139" y="39"/>
                    <a:pt x="139" y="39"/>
                  </a:cubicBezTo>
                  <a:cubicBezTo>
                    <a:pt x="136" y="36"/>
                    <a:pt x="131" y="34"/>
                    <a:pt x="123" y="34"/>
                  </a:cubicBezTo>
                  <a:cubicBezTo>
                    <a:pt x="102" y="35"/>
                    <a:pt x="61" y="40"/>
                    <a:pt x="15" y="7"/>
                  </a:cubicBezTo>
                  <a:cubicBezTo>
                    <a:pt x="6" y="0"/>
                    <a:pt x="0" y="9"/>
                    <a:pt x="6" y="17"/>
                  </a:cubicBezTo>
                  <a:cubicBezTo>
                    <a:pt x="16" y="29"/>
                    <a:pt x="36" y="45"/>
                    <a:pt x="66" y="58"/>
                  </a:cubicBezTo>
                  <a:cubicBezTo>
                    <a:pt x="34" y="167"/>
                    <a:pt x="144" y="184"/>
                    <a:pt x="142" y="128"/>
                  </a:cubicBezTo>
                  <a:cubicBezTo>
                    <a:pt x="142" y="129"/>
                    <a:pt x="143" y="96"/>
                    <a:pt x="143" y="73"/>
                  </a:cubicBezTo>
                  <a:cubicBezTo>
                    <a:pt x="155" y="76"/>
                    <a:pt x="161" y="79"/>
                    <a:pt x="178" y="75"/>
                  </a:cubicBezTo>
                  <a:cubicBezTo>
                    <a:pt x="195" y="71"/>
                    <a:pt x="204" y="59"/>
                    <a:pt x="207" y="50"/>
                  </a:cubicBezTo>
                  <a:cubicBezTo>
                    <a:pt x="213" y="36"/>
                    <a:pt x="203" y="32"/>
                    <a:pt x="19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sp>
          <p:nvSpPr>
            <p:cNvPr id="34" name="Freeform 45"/>
            <p:cNvSpPr>
              <a:spLocks/>
            </p:cNvSpPr>
            <p:nvPr/>
          </p:nvSpPr>
          <p:spPr bwMode="auto">
            <a:xfrm>
              <a:off x="3684578" y="6502105"/>
              <a:ext cx="80658" cy="40736"/>
            </a:xfrm>
            <a:custGeom>
              <a:avLst/>
              <a:gdLst>
                <a:gd name="T0" fmla="*/ 39 w 42"/>
                <a:gd name="T1" fmla="*/ 0 h 21"/>
                <a:gd name="T2" fmla="*/ 38 w 42"/>
                <a:gd name="T3" fmla="*/ 1 h 21"/>
                <a:gd name="T4" fmla="*/ 10 w 42"/>
                <a:gd name="T5" fmla="*/ 20 h 21"/>
                <a:gd name="T6" fmla="*/ 0 w 42"/>
                <a:gd name="T7" fmla="*/ 18 h 21"/>
                <a:gd name="T8" fmla="*/ 12 w 42"/>
                <a:gd name="T9" fmla="*/ 21 h 21"/>
                <a:gd name="T10" fmla="*/ 41 w 42"/>
                <a:gd name="T11" fmla="*/ 5 h 21"/>
                <a:gd name="T12" fmla="*/ 39 w 4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2" h="21">
                  <a:moveTo>
                    <a:pt x="39" y="0"/>
                  </a:moveTo>
                  <a:cubicBezTo>
                    <a:pt x="38" y="0"/>
                    <a:pt x="38" y="1"/>
                    <a:pt x="38" y="1"/>
                  </a:cubicBezTo>
                  <a:cubicBezTo>
                    <a:pt x="27" y="15"/>
                    <a:pt x="18" y="20"/>
                    <a:pt x="10" y="20"/>
                  </a:cubicBezTo>
                  <a:cubicBezTo>
                    <a:pt x="7" y="20"/>
                    <a:pt x="4" y="19"/>
                    <a:pt x="0" y="18"/>
                  </a:cubicBezTo>
                  <a:cubicBezTo>
                    <a:pt x="4" y="20"/>
                    <a:pt x="8" y="21"/>
                    <a:pt x="12" y="21"/>
                  </a:cubicBezTo>
                  <a:cubicBezTo>
                    <a:pt x="27" y="21"/>
                    <a:pt x="41" y="5"/>
                    <a:pt x="41" y="5"/>
                  </a:cubicBezTo>
                  <a:cubicBezTo>
                    <a:pt x="42" y="3"/>
                    <a:pt x="41"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5574" tIns="32787" rIns="65574" bIns="32787" numCol="1" anchor="t" anchorCtr="0" compatLnSpc="1">
              <a:prstTxWarp prst="textNoShape">
                <a:avLst/>
              </a:prstTxWarp>
            </a:bodyPr>
            <a:lstStyle/>
            <a:p>
              <a:endParaRPr lang="en-US" sz="2448" dirty="0">
                <a:solidFill>
                  <a:prstClr val="black"/>
                </a:solidFill>
                <a:latin typeface="Calibri"/>
              </a:endParaRPr>
            </a:p>
          </p:txBody>
        </p:sp>
      </p:grpSp>
      <p:sp>
        <p:nvSpPr>
          <p:cNvPr id="36" name="TextBox 35"/>
          <p:cNvSpPr txBox="1"/>
          <p:nvPr/>
        </p:nvSpPr>
        <p:spPr>
          <a:xfrm>
            <a:off x="7461709" y="5569005"/>
            <a:ext cx="4587357" cy="862581"/>
          </a:xfrm>
          <a:prstGeom prst="rect">
            <a:avLst/>
          </a:prstGeom>
          <a:noFill/>
        </p:spPr>
        <p:txBody>
          <a:bodyPr wrap="square" rtlCol="1" anchor="ctr" anchorCtr="0">
            <a:spAutoFit/>
          </a:bodyPr>
          <a:lstStyle/>
          <a:p>
            <a:r>
              <a:rPr lang="en-US" sz="2448" dirty="0">
                <a:solidFill>
                  <a:srgbClr val="4472C4"/>
                </a:solidFill>
              </a:rPr>
              <a:t>http://www.networkworld.com/community/sharepoint</a:t>
            </a:r>
            <a:endParaRPr lang="en-US" sz="2448" dirty="0">
              <a:solidFill>
                <a:srgbClr val="4472C4"/>
              </a:solidFill>
              <a:cs typeface="Arial" pitchFamily="34" charset="0"/>
            </a:endParaRPr>
          </a:p>
        </p:txBody>
      </p:sp>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508731">
            <a:off x="758246" y="1412528"/>
            <a:ext cx="5024504" cy="3352287"/>
          </a:xfrm>
          <a:prstGeom prst="rect">
            <a:avLst/>
          </a:prstGeom>
        </p:spPr>
      </p:pic>
      <p:pic>
        <p:nvPicPr>
          <p:cNvPr id="53" name="Picture 52"/>
          <p:cNvPicPr>
            <a:picLocks noChangeAspect="1"/>
          </p:cNvPicPr>
          <p:nvPr/>
        </p:nvPicPr>
        <p:blipFill>
          <a:blip r:embed="rId4"/>
          <a:stretch>
            <a:fillRect/>
          </a:stretch>
        </p:blipFill>
        <p:spPr>
          <a:xfrm>
            <a:off x="7497720" y="5207035"/>
            <a:ext cx="1806694" cy="398249"/>
          </a:xfrm>
          <a:prstGeom prst="rect">
            <a:avLst/>
          </a:prstGeom>
        </p:spPr>
      </p:pic>
      <p:cxnSp>
        <p:nvCxnSpPr>
          <p:cNvPr id="61" name="Straight Connector 60"/>
          <p:cNvCxnSpPr/>
          <p:nvPr/>
        </p:nvCxnSpPr>
        <p:spPr>
          <a:xfrm flipV="1">
            <a:off x="7525851" y="418009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525851" y="5112697"/>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538816" y="6479204"/>
            <a:ext cx="4627005" cy="16621"/>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0" name="Picture 39" descr="sharepointbookcover verysmal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0884" y="3354779"/>
            <a:ext cx="1247700" cy="1663601"/>
          </a:xfrm>
          <a:prstGeom prst="rect">
            <a:avLst/>
          </a:prstGeom>
          <a:noFill/>
          <a:ln w="9525">
            <a:noFill/>
            <a:miter lim="800000"/>
            <a:headEnd/>
            <a:tailEnd/>
          </a:ln>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2794" y="4142106"/>
            <a:ext cx="1228785" cy="1646826"/>
          </a:xfrm>
          <a:prstGeom prst="rect">
            <a:avLst/>
          </a:prstGeom>
        </p:spPr>
      </p:pic>
      <p:pic>
        <p:nvPicPr>
          <p:cNvPr id="42" name="Picture 4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72649" y="5067428"/>
            <a:ext cx="1294654" cy="1643472"/>
          </a:xfrm>
          <a:prstGeom prst="rect">
            <a:avLst/>
          </a:prstGeom>
        </p:spPr>
      </p:pic>
      <p:grpSp>
        <p:nvGrpSpPr>
          <p:cNvPr id="43" name="Group 42"/>
          <p:cNvGrpSpPr/>
          <p:nvPr/>
        </p:nvGrpSpPr>
        <p:grpSpPr>
          <a:xfrm>
            <a:off x="7544564" y="1748631"/>
            <a:ext cx="3745747" cy="823549"/>
            <a:chOff x="10257085" y="6882025"/>
            <a:chExt cx="3113199" cy="807474"/>
          </a:xfrm>
        </p:grpSpPr>
        <p:sp>
          <p:nvSpPr>
            <p:cNvPr id="44" name="TextBox 43"/>
            <p:cNvSpPr txBox="1"/>
            <p:nvPr/>
          </p:nvSpPr>
          <p:spPr>
            <a:xfrm>
              <a:off x="10257085" y="7220460"/>
              <a:ext cx="3113199" cy="469039"/>
            </a:xfrm>
            <a:prstGeom prst="rect">
              <a:avLst/>
            </a:prstGeom>
            <a:noFill/>
          </p:spPr>
          <p:txBody>
            <a:bodyPr wrap="square" rtlCol="0">
              <a:spAutoFit/>
            </a:bodyPr>
            <a:lstStyle/>
            <a:p>
              <a:r>
                <a:rPr lang="en-US" sz="2448" dirty="0">
                  <a:solidFill>
                    <a:srgbClr val="4472C4"/>
                  </a:solidFill>
                </a:rPr>
                <a:t>www.susanhanley.com</a:t>
              </a:r>
            </a:p>
          </p:txBody>
        </p:sp>
        <p:pic>
          <p:nvPicPr>
            <p:cNvPr id="45" name="Picture 44"/>
            <p:cNvPicPr>
              <a:picLocks noChangeAspect="1"/>
            </p:cNvPicPr>
            <p:nvPr/>
          </p:nvPicPr>
          <p:blipFill>
            <a:blip r:embed="rId8"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273637" y="6882025"/>
              <a:ext cx="315606" cy="366630"/>
            </a:xfrm>
            <a:prstGeom prst="rect">
              <a:avLst/>
            </a:prstGeom>
          </p:spPr>
        </p:pic>
      </p:grpSp>
      <p:cxnSp>
        <p:nvCxnSpPr>
          <p:cNvPr id="46" name="Straight Connector 45"/>
          <p:cNvCxnSpPr/>
          <p:nvPr/>
        </p:nvCxnSpPr>
        <p:spPr>
          <a:xfrm>
            <a:off x="7525850" y="2564659"/>
            <a:ext cx="4627005" cy="0"/>
          </a:xfrm>
          <a:prstGeom prst="line">
            <a:avLst/>
          </a:prstGeom>
          <a:ln w="6350">
            <a:solidFill>
              <a:schemeClr val="bg1">
                <a:lumMod val="7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4376402" y="3437633"/>
            <a:ext cx="2708641" cy="324695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74320" tIns="46637" rIns="274320" bIns="46637" numCol="1" rtlCol="0" anchor="ctr" anchorCtr="0" compatLnSpc="1">
            <a:prstTxWarp prst="textNoShape">
              <a:avLst/>
            </a:prstTxWarp>
          </a:bodyPr>
          <a:lstStyle/>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Governance</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User Adoption</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Metrics</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Information Architecture</a:t>
            </a:r>
          </a:p>
          <a:p>
            <a:pPr marL="342900" indent="-342900" defTabSz="932472" fontAlgn="base">
              <a:spcBef>
                <a:spcPct val="0"/>
              </a:spcBef>
              <a:spcAft>
                <a:spcPct val="0"/>
              </a:spcAft>
              <a:buFont typeface="Arial" panose="020B0604020202020204" pitchFamily="34" charset="0"/>
              <a:buChar char="•"/>
            </a:pPr>
            <a:r>
              <a:rPr lang="en-US" sz="2400" dirty="0">
                <a:gradFill>
                  <a:gsLst>
                    <a:gs pos="0">
                      <a:srgbClr val="FFFFFF"/>
                    </a:gs>
                    <a:gs pos="100000">
                      <a:srgbClr val="FFFFFF"/>
                    </a:gs>
                  </a:gsLst>
                  <a:lin ang="5400000" scaled="0"/>
                </a:gradFill>
              </a:rPr>
              <a:t>Knowledge Management</a:t>
            </a:r>
          </a:p>
        </p:txBody>
      </p:sp>
    </p:spTree>
    <p:extLst>
      <p:ext uri="{BB962C8B-B14F-4D97-AF65-F5344CB8AC3E}">
        <p14:creationId xmlns:p14="http://schemas.microsoft.com/office/powerpoint/2010/main" val="320800432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74638" y="1212850"/>
            <a:ext cx="11887200" cy="5121402"/>
          </a:xfrm>
        </p:spPr>
        <p:txBody>
          <a:bodyPr/>
          <a:lstStyle/>
          <a:p>
            <a:r>
              <a:rPr lang="en-US" sz="2400" dirty="0" smtClean="0">
                <a:hlinkClick r:id="rId2"/>
              </a:rPr>
              <a:t>https://about.yammer.com/yammer-blog/6-productive-easy-work-resolutions-2014/</a:t>
            </a:r>
            <a:endParaRPr lang="en-US" sz="2400" dirty="0" smtClean="0"/>
          </a:p>
          <a:p>
            <a:r>
              <a:rPr lang="en-US" sz="2400" dirty="0" smtClean="0">
                <a:hlinkClick r:id="rId3"/>
              </a:rPr>
              <a:t>http://www.buckleyplanet.com/2014/01/5-power-user-tips-for-yammer.html</a:t>
            </a:r>
            <a:endParaRPr lang="en-US" sz="2400" dirty="0" smtClean="0"/>
          </a:p>
          <a:p>
            <a:r>
              <a:rPr lang="en-US" sz="2400" dirty="0">
                <a:hlinkClick r:id="rId4"/>
              </a:rPr>
              <a:t>http://</a:t>
            </a:r>
            <a:r>
              <a:rPr lang="en-US" sz="2400" dirty="0" smtClean="0">
                <a:hlinkClick r:id="rId4"/>
              </a:rPr>
              <a:t>www.buckleyplanet.com/2014/02/another-5-yammer-power-user-tips.html</a:t>
            </a:r>
            <a:endParaRPr lang="en-US" sz="2400" dirty="0" smtClean="0"/>
          </a:p>
          <a:p>
            <a:r>
              <a:rPr lang="en-US" sz="2400" dirty="0" smtClean="0"/>
              <a:t>Socialjourney.yammer.com</a:t>
            </a:r>
          </a:p>
          <a:p>
            <a:r>
              <a:rPr lang="en-US" sz="2400" dirty="0" smtClean="0"/>
              <a:t>Deloitte research white paper “Social software for business performance - The missing link in social software: Measureable business performance improvements.”</a:t>
            </a:r>
          </a:p>
          <a:p>
            <a:pPr lvl="1"/>
            <a:r>
              <a:rPr lang="en-US" sz="1400" dirty="0" smtClean="0">
                <a:hlinkClick r:id="rId5"/>
              </a:rPr>
              <a:t>http://www.deloitte.com/assets/Dcom-UnitedStates/Local%20Assets/Documents/TMT_us_tmt/us_tmt_ce_socialsoftware_fullreport_0209111.pdf</a:t>
            </a:r>
            <a:endParaRPr lang="en-US" sz="1400" dirty="0" smtClean="0"/>
          </a:p>
          <a:p>
            <a:r>
              <a:rPr lang="en-US" sz="2800" dirty="0" smtClean="0"/>
              <a:t>IDEO’s Culture of Helping, Harvard Business Review, January-February 2014</a:t>
            </a:r>
          </a:p>
          <a:p>
            <a:r>
              <a:rPr lang="en-US" sz="2800" dirty="0" smtClean="0">
                <a:hlinkClick r:id="rId6"/>
              </a:rPr>
              <a:t>User Adoption Strategies: Shifting Second Wave People to New Collaboration Technology</a:t>
            </a:r>
            <a:r>
              <a:rPr lang="en-US" sz="2800" dirty="0" smtClean="0"/>
              <a:t> by Michael Sampson </a:t>
            </a:r>
          </a:p>
          <a:p>
            <a:r>
              <a:rPr lang="en-US" sz="2800" dirty="0" smtClean="0">
                <a:hlinkClick r:id="rId7"/>
              </a:rPr>
              <a:t>Essential SharePoint 2013</a:t>
            </a:r>
            <a:r>
              <a:rPr lang="en-US" sz="2800" dirty="0" smtClean="0"/>
              <a:t> by Scott Jamison, Susan Hanley, and Chris Bortlik</a:t>
            </a:r>
          </a:p>
          <a:p>
            <a:endParaRPr lang="en-US" sz="2400" dirty="0"/>
          </a:p>
        </p:txBody>
      </p:sp>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380334745"/>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Enterprise Social Resources</a:t>
            </a:r>
          </a:p>
        </p:txBody>
      </p:sp>
      <p:sp>
        <p:nvSpPr>
          <p:cNvPr id="4" name="Text Placeholder 3"/>
          <p:cNvSpPr txBox="1">
            <a:spLocks/>
          </p:cNvSpPr>
          <p:nvPr/>
        </p:nvSpPr>
        <p:spPr>
          <a:xfrm>
            <a:off x="350837" y="1516062"/>
            <a:ext cx="11887200" cy="495300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dirty="0" smtClean="0">
                <a:solidFill>
                  <a:schemeClr val="tx2"/>
                </a:solidFill>
                <a:cs typeface="Segoe UI" panose="020B0502040204020203" pitchFamily="34" charset="0"/>
              </a:rPr>
              <a:t>Sites, Blogs &amp; Twitter</a:t>
            </a:r>
          </a:p>
          <a:p>
            <a:pPr lvl="1"/>
            <a:r>
              <a:rPr lang="en-US" sz="1800" u="sng" dirty="0" smtClean="0">
                <a:latin typeface="+mj-lt"/>
                <a:hlinkClick r:id="rId2"/>
              </a:rPr>
              <a:t>Enterprise Social Customer Success</a:t>
            </a:r>
            <a:r>
              <a:rPr lang="en-US" sz="1800" dirty="0" smtClean="0">
                <a:latin typeface="+mj-lt"/>
              </a:rPr>
              <a:t> </a:t>
            </a:r>
            <a:r>
              <a:rPr lang="en-US" sz="1800" spc="-70" dirty="0" smtClean="0">
                <a:solidFill>
                  <a:schemeClr val="tx1"/>
                </a:solidFill>
                <a:cs typeface="Segoe UI" panose="020B0502040204020203" pitchFamily="34" charset="0"/>
              </a:rPr>
              <a:t>-</a:t>
            </a:r>
            <a:r>
              <a:rPr lang="en-US" sz="1800" dirty="0" smtClean="0">
                <a:latin typeface="+mj-lt"/>
              </a:rPr>
              <a:t> </a:t>
            </a:r>
            <a:r>
              <a:rPr lang="en-US" sz="1800" spc="-71" dirty="0" smtClean="0">
                <a:gradFill>
                  <a:gsLst>
                    <a:gs pos="100000">
                      <a:schemeClr val="tx2"/>
                    </a:gs>
                    <a:gs pos="0">
                      <a:schemeClr val="tx2"/>
                    </a:gs>
                  </a:gsLst>
                  <a:lin ang="5400000" scaled="0"/>
                </a:gradFill>
                <a:latin typeface="+mj-lt"/>
                <a:hlinkClick r:id="rId3"/>
              </a:rPr>
              <a:t>Yammer Success Center</a:t>
            </a:r>
            <a:r>
              <a:rPr lang="en-US" sz="1800" spc="-71" dirty="0" smtClean="0">
                <a:gradFill>
                  <a:gsLst>
                    <a:gs pos="100000">
                      <a:schemeClr val="tx2"/>
                    </a:gs>
                    <a:gs pos="0">
                      <a:schemeClr val="tx2"/>
                    </a:gs>
                  </a:gsLst>
                  <a:lin ang="5400000" scaled="0"/>
                </a:gradFill>
                <a:latin typeface="+mj-lt"/>
              </a:rPr>
              <a:t> – </a:t>
            </a:r>
            <a:r>
              <a:rPr lang="en-US" sz="1800" spc="-71" dirty="0" smtClean="0">
                <a:gradFill>
                  <a:gsLst>
                    <a:gs pos="100000">
                      <a:schemeClr val="tx2"/>
                    </a:gs>
                    <a:gs pos="0">
                      <a:schemeClr val="tx2"/>
                    </a:gs>
                  </a:gsLst>
                  <a:lin ang="5400000" scaled="0"/>
                </a:gradFill>
                <a:latin typeface="+mj-lt"/>
                <a:hlinkClick r:id="rId4"/>
              </a:rPr>
              <a:t>EnterpriseSocial.com</a:t>
            </a:r>
            <a:r>
              <a:rPr lang="en-US" sz="1800" spc="-71" dirty="0" smtClean="0">
                <a:gradFill>
                  <a:gsLst>
                    <a:gs pos="100000">
                      <a:schemeClr val="tx2"/>
                    </a:gs>
                    <a:gs pos="0">
                      <a:schemeClr val="tx2"/>
                    </a:gs>
                  </a:gsLst>
                  <a:lin ang="5400000" scaled="0"/>
                </a:gradFill>
                <a:latin typeface="+mj-lt"/>
              </a:rPr>
              <a:t> - </a:t>
            </a:r>
            <a:r>
              <a:rPr lang="en-US" sz="1800" spc="-70" dirty="0">
                <a:gradFill>
                  <a:gsLst>
                    <a:gs pos="100000">
                      <a:schemeClr val="tx2"/>
                    </a:gs>
                    <a:gs pos="0">
                      <a:schemeClr val="tx2"/>
                    </a:gs>
                  </a:gsLst>
                  <a:lin ang="5400000" scaled="0"/>
                </a:gradFill>
                <a:latin typeface="+mj-lt"/>
                <a:cs typeface="Segoe UI" panose="020B0502040204020203" pitchFamily="34" charset="0"/>
                <a:hlinkClick r:id="rId5"/>
              </a:rPr>
              <a:t>The Responsive </a:t>
            </a:r>
            <a:r>
              <a:rPr lang="en-US" sz="1800" spc="-70" dirty="0" smtClean="0">
                <a:gradFill>
                  <a:gsLst>
                    <a:gs pos="100000">
                      <a:schemeClr val="tx2"/>
                    </a:gs>
                    <a:gs pos="0">
                      <a:schemeClr val="tx2"/>
                    </a:gs>
                  </a:gsLst>
                  <a:lin ang="5400000" scaled="0"/>
                </a:gradFill>
                <a:latin typeface="+mj-lt"/>
                <a:cs typeface="Segoe UI" panose="020B0502040204020203" pitchFamily="34" charset="0"/>
                <a:hlinkClick r:id="rId5"/>
              </a:rPr>
              <a:t>Org</a:t>
            </a:r>
            <a:endParaRPr lang="en-US" sz="1800" spc="-71" dirty="0">
              <a:gradFill>
                <a:gsLst>
                  <a:gs pos="100000">
                    <a:schemeClr val="tx2"/>
                  </a:gs>
                  <a:gs pos="0">
                    <a:schemeClr val="tx2"/>
                  </a:gs>
                </a:gsLst>
                <a:lin ang="5400000" scaled="0"/>
              </a:gradFill>
              <a:latin typeface="+mj-lt"/>
            </a:endParaRPr>
          </a:p>
          <a:p>
            <a:pPr lvl="1"/>
            <a:r>
              <a:rPr lang="en-US" sz="1800" spc="-70" dirty="0" smtClean="0">
                <a:solidFill>
                  <a:schemeClr val="tx1"/>
                </a:solidFill>
                <a:latin typeface="+mj-lt"/>
                <a:cs typeface="Segoe UI" panose="020B0502040204020203" pitchFamily="34" charset="0"/>
                <a:hlinkClick r:id="rId6"/>
              </a:rPr>
              <a:t>Admin &amp; IT</a:t>
            </a:r>
            <a:r>
              <a:rPr lang="en-US" sz="1800" spc="-70" dirty="0" smtClean="0">
                <a:solidFill>
                  <a:schemeClr val="tx1"/>
                </a:solidFill>
                <a:latin typeface="+mj-lt"/>
                <a:cs typeface="Segoe UI" panose="020B0502040204020203" pitchFamily="34" charset="0"/>
              </a:rPr>
              <a:t> </a:t>
            </a:r>
            <a:r>
              <a:rPr lang="en-US" sz="1800" spc="-70" dirty="0">
                <a:solidFill>
                  <a:schemeClr val="tx1"/>
                </a:solidFill>
                <a:cs typeface="Segoe UI" panose="020B0502040204020203" pitchFamily="34" charset="0"/>
              </a:rPr>
              <a:t>-</a:t>
            </a:r>
            <a:r>
              <a:rPr lang="en-US" sz="1800" spc="-70" dirty="0" smtClean="0">
                <a:solidFill>
                  <a:schemeClr val="tx1"/>
                </a:solidFill>
                <a:latin typeface="+mj-lt"/>
                <a:cs typeface="Segoe UI" panose="020B0502040204020203" pitchFamily="34" charset="0"/>
              </a:rPr>
              <a:t> </a:t>
            </a:r>
            <a:r>
              <a:rPr lang="en-US" sz="1800" spc="-70" dirty="0" smtClean="0">
                <a:solidFill>
                  <a:schemeClr val="tx1"/>
                </a:solidFill>
                <a:latin typeface="+mj-lt"/>
                <a:cs typeface="Segoe UI" panose="020B0502040204020203" pitchFamily="34" charset="0"/>
                <a:hlinkClick r:id="rId7"/>
              </a:rPr>
              <a:t>Developers</a:t>
            </a:r>
            <a:r>
              <a:rPr lang="en-US" sz="1800" spc="-70" dirty="0" smtClean="0">
                <a:solidFill>
                  <a:schemeClr val="tx1"/>
                </a:solidFill>
                <a:latin typeface="+mj-lt"/>
                <a:cs typeface="Segoe UI" panose="020B0502040204020203" pitchFamily="34" charset="0"/>
              </a:rPr>
              <a:t> </a:t>
            </a:r>
            <a:r>
              <a:rPr lang="en-US" sz="1800" spc="-70" dirty="0">
                <a:solidFill>
                  <a:schemeClr val="tx1"/>
                </a:solidFill>
                <a:cs typeface="Segoe UI" panose="020B0502040204020203" pitchFamily="34" charset="0"/>
              </a:rPr>
              <a:t>-</a:t>
            </a:r>
            <a:r>
              <a:rPr lang="en-US" sz="1800" spc="-70" dirty="0" smtClean="0">
                <a:solidFill>
                  <a:schemeClr val="tx1"/>
                </a:solidFill>
                <a:latin typeface="+mj-lt"/>
                <a:cs typeface="Segoe UI" panose="020B0502040204020203" pitchFamily="34" charset="0"/>
              </a:rPr>
              <a:t> </a:t>
            </a:r>
            <a:r>
              <a:rPr lang="en-US" sz="1800" dirty="0">
                <a:latin typeface="+mj-lt"/>
                <a:cs typeface="Segoe UI" panose="020B0502040204020203" pitchFamily="34" charset="0"/>
                <a:hlinkClick r:id="rId8"/>
              </a:rPr>
              <a:t>Yammer App Directory</a:t>
            </a:r>
            <a:r>
              <a:rPr lang="en-US" sz="1800" dirty="0">
                <a:latin typeface="+mj-lt"/>
                <a:cs typeface="Segoe UI" panose="020B0502040204020203" pitchFamily="34" charset="0"/>
              </a:rPr>
              <a:t> </a:t>
            </a:r>
            <a:r>
              <a:rPr lang="en-US" sz="1800" spc="-70" dirty="0">
                <a:solidFill>
                  <a:schemeClr val="tx1"/>
                </a:solidFill>
                <a:cs typeface="Segoe UI" panose="020B0502040204020203" pitchFamily="34" charset="0"/>
              </a:rPr>
              <a:t>-</a:t>
            </a:r>
            <a:r>
              <a:rPr lang="en-US" sz="1800" spc="-70" dirty="0" smtClean="0">
                <a:gradFill>
                  <a:gsLst>
                    <a:gs pos="100000">
                      <a:schemeClr val="tx2"/>
                    </a:gs>
                    <a:gs pos="0">
                      <a:schemeClr val="tx2"/>
                    </a:gs>
                  </a:gsLst>
                  <a:lin ang="5400000" scaled="0"/>
                </a:gradFill>
                <a:latin typeface="+mj-lt"/>
                <a:cs typeface="Segoe UI" panose="020B0502040204020203" pitchFamily="34" charset="0"/>
              </a:rPr>
              <a:t> </a:t>
            </a:r>
            <a:r>
              <a:rPr lang="en-US" sz="1800" spc="-70" dirty="0">
                <a:gradFill>
                  <a:gsLst>
                    <a:gs pos="100000">
                      <a:schemeClr val="tx2"/>
                    </a:gs>
                    <a:gs pos="0">
                      <a:schemeClr val="tx2"/>
                    </a:gs>
                  </a:gsLst>
                  <a:lin ang="5400000" scaled="0"/>
                </a:gradFill>
                <a:latin typeface="+mj-lt"/>
                <a:cs typeface="Segoe UI" panose="020B0502040204020203" pitchFamily="34" charset="0"/>
                <a:hlinkClick r:id="rId9"/>
              </a:rPr>
              <a:t>Office Store</a:t>
            </a:r>
            <a:r>
              <a:rPr lang="en-US" sz="1800" spc="-70" dirty="0">
                <a:gradFill>
                  <a:gsLst>
                    <a:gs pos="100000">
                      <a:schemeClr val="tx2"/>
                    </a:gs>
                    <a:gs pos="0">
                      <a:schemeClr val="tx2"/>
                    </a:gs>
                  </a:gsLst>
                  <a:lin ang="5400000" scaled="0"/>
                </a:gradFill>
                <a:latin typeface="+mj-lt"/>
                <a:cs typeface="Segoe UI" panose="020B0502040204020203" pitchFamily="34" charset="0"/>
              </a:rPr>
              <a:t> </a:t>
            </a:r>
            <a:r>
              <a:rPr lang="en-US" sz="1800" spc="-70" dirty="0">
                <a:solidFill>
                  <a:schemeClr val="tx1"/>
                </a:solidFill>
                <a:cs typeface="Segoe UI" panose="020B0502040204020203" pitchFamily="34" charset="0"/>
              </a:rPr>
              <a:t>-</a:t>
            </a:r>
            <a:r>
              <a:rPr lang="en-US" sz="1800" spc="-70" dirty="0" smtClean="0">
                <a:gradFill>
                  <a:gsLst>
                    <a:gs pos="100000">
                      <a:schemeClr val="tx2"/>
                    </a:gs>
                    <a:gs pos="0">
                      <a:schemeClr val="tx2"/>
                    </a:gs>
                  </a:gsLst>
                  <a:lin ang="5400000" scaled="0"/>
                </a:gradFill>
                <a:latin typeface="+mj-lt"/>
                <a:cs typeface="Segoe UI" panose="020B0502040204020203" pitchFamily="34" charset="0"/>
              </a:rPr>
              <a:t> </a:t>
            </a:r>
            <a:r>
              <a:rPr lang="en-US" sz="1800" spc="-70" dirty="0">
                <a:gradFill>
                  <a:gsLst>
                    <a:gs pos="100000">
                      <a:schemeClr val="tx2"/>
                    </a:gs>
                    <a:gs pos="0">
                      <a:schemeClr val="tx2"/>
                    </a:gs>
                  </a:gsLst>
                  <a:lin ang="5400000" scaled="0"/>
                </a:gradFill>
                <a:latin typeface="+mj-lt"/>
                <a:cs typeface="Segoe UI" panose="020B0502040204020203" pitchFamily="34" charset="0"/>
                <a:hlinkClick r:id="rId10"/>
              </a:rPr>
              <a:t>Yammer </a:t>
            </a:r>
            <a:r>
              <a:rPr lang="en-US" sz="1800" spc="-70" dirty="0" smtClean="0">
                <a:gradFill>
                  <a:gsLst>
                    <a:gs pos="100000">
                      <a:schemeClr val="tx2"/>
                    </a:gs>
                    <a:gs pos="0">
                      <a:schemeClr val="tx2"/>
                    </a:gs>
                  </a:gsLst>
                  <a:lin ang="5400000" scaled="0"/>
                </a:gradFill>
                <a:latin typeface="+mj-lt"/>
                <a:cs typeface="Segoe UI" panose="020B0502040204020203" pitchFamily="34" charset="0"/>
                <a:hlinkClick r:id="rId10"/>
              </a:rPr>
              <a:t>Ignite</a:t>
            </a:r>
            <a:endParaRPr lang="en-US" sz="1800" spc="-71" dirty="0" smtClean="0">
              <a:gradFill>
                <a:gsLst>
                  <a:gs pos="100000">
                    <a:schemeClr val="tx2"/>
                  </a:gs>
                  <a:gs pos="0">
                    <a:schemeClr val="tx2"/>
                  </a:gs>
                </a:gsLst>
                <a:lin ang="5400000" scaled="0"/>
              </a:gradFill>
              <a:latin typeface="+mj-lt"/>
            </a:endParaRPr>
          </a:p>
          <a:p>
            <a:pPr lvl="1"/>
            <a:r>
              <a:rPr lang="en-US" sz="1800" spc="-71" dirty="0" smtClean="0">
                <a:solidFill>
                  <a:schemeClr val="tx1"/>
                </a:solidFill>
                <a:latin typeface="+mj-lt"/>
              </a:rPr>
              <a:t>Blogs</a:t>
            </a:r>
            <a:r>
              <a:rPr lang="en-US" sz="1800" spc="-71" dirty="0" smtClean="0">
                <a:gradFill>
                  <a:gsLst>
                    <a:gs pos="100000">
                      <a:schemeClr val="tx2"/>
                    </a:gs>
                    <a:gs pos="0">
                      <a:schemeClr val="tx2"/>
                    </a:gs>
                  </a:gsLst>
                  <a:lin ang="5400000" scaled="0"/>
                </a:gradFill>
                <a:latin typeface="+mj-lt"/>
              </a:rPr>
              <a:t>: </a:t>
            </a:r>
            <a:r>
              <a:rPr lang="en-US" sz="1800" spc="-71" dirty="0" smtClean="0">
                <a:gradFill>
                  <a:gsLst>
                    <a:gs pos="100000">
                      <a:schemeClr val="tx2"/>
                    </a:gs>
                    <a:gs pos="0">
                      <a:schemeClr val="tx2"/>
                    </a:gs>
                  </a:gsLst>
                  <a:lin ang="5400000" scaled="0"/>
                </a:gradFill>
                <a:latin typeface="+mj-lt"/>
                <a:hlinkClick r:id="rId11"/>
              </a:rPr>
              <a:t>Yammer</a:t>
            </a:r>
            <a:r>
              <a:rPr lang="en-US" sz="1800" spc="-71" dirty="0" smtClean="0">
                <a:gradFill>
                  <a:gsLst>
                    <a:gs pos="100000">
                      <a:schemeClr val="tx2"/>
                    </a:gs>
                    <a:gs pos="0">
                      <a:schemeClr val="tx2"/>
                    </a:gs>
                  </a:gsLst>
                  <a:lin ang="5400000" scaled="0"/>
                </a:gradFill>
                <a:latin typeface="+mj-lt"/>
              </a:rPr>
              <a:t>  </a:t>
            </a:r>
            <a:r>
              <a:rPr lang="en-US" sz="1800" spc="-71" dirty="0" smtClean="0">
                <a:gradFill>
                  <a:gsLst>
                    <a:gs pos="100000">
                      <a:schemeClr val="tx2"/>
                    </a:gs>
                    <a:gs pos="0">
                      <a:schemeClr val="tx2"/>
                    </a:gs>
                  </a:gsLst>
                  <a:lin ang="5400000" scaled="0"/>
                </a:gradFill>
                <a:latin typeface="+mj-lt"/>
                <a:hlinkClick r:id="rId12"/>
              </a:rPr>
              <a:t>Office 365</a:t>
            </a:r>
            <a:r>
              <a:rPr lang="en-US" sz="1800" spc="-71" dirty="0" smtClean="0">
                <a:gradFill>
                  <a:gsLst>
                    <a:gs pos="100000">
                      <a:schemeClr val="tx2"/>
                    </a:gs>
                    <a:gs pos="0">
                      <a:schemeClr val="tx2"/>
                    </a:gs>
                  </a:gsLst>
                  <a:lin ang="5400000" scaled="0"/>
                </a:gradFill>
                <a:latin typeface="+mj-lt"/>
              </a:rPr>
              <a:t>  </a:t>
            </a:r>
            <a:r>
              <a:rPr lang="en-US" sz="1800" spc="-71" dirty="0" smtClean="0">
                <a:solidFill>
                  <a:schemeClr val="tx1"/>
                </a:solidFill>
                <a:latin typeface="+mj-lt"/>
              </a:rPr>
              <a:t>Twitter</a:t>
            </a:r>
            <a:r>
              <a:rPr lang="en-US" sz="1800" spc="-71" dirty="0" smtClean="0">
                <a:gradFill>
                  <a:gsLst>
                    <a:gs pos="100000">
                      <a:schemeClr val="tx2"/>
                    </a:gs>
                    <a:gs pos="0">
                      <a:schemeClr val="tx2"/>
                    </a:gs>
                  </a:gsLst>
                  <a:lin ang="5400000" scaled="0"/>
                </a:gradFill>
                <a:latin typeface="+mj-lt"/>
              </a:rPr>
              <a:t>: </a:t>
            </a:r>
            <a:r>
              <a:rPr lang="en-US" sz="1800" spc="-71" dirty="0" smtClean="0">
                <a:gradFill>
                  <a:gsLst>
                    <a:gs pos="100000">
                      <a:schemeClr val="tx2"/>
                    </a:gs>
                    <a:gs pos="0">
                      <a:schemeClr val="tx2"/>
                    </a:gs>
                  </a:gsLst>
                  <a:lin ang="5400000" scaled="0"/>
                </a:gradFill>
                <a:latin typeface="+mj-lt"/>
                <a:hlinkClick r:id="rId13"/>
              </a:rPr>
              <a:t>@Yammer</a:t>
            </a:r>
            <a:r>
              <a:rPr lang="en-US" sz="1800" spc="-71" dirty="0" smtClean="0">
                <a:gradFill>
                  <a:gsLst>
                    <a:gs pos="100000">
                      <a:schemeClr val="tx2"/>
                    </a:gs>
                    <a:gs pos="0">
                      <a:schemeClr val="tx2"/>
                    </a:gs>
                  </a:gsLst>
                  <a:lin ang="5400000" scaled="0"/>
                </a:gradFill>
                <a:latin typeface="+mj-lt"/>
              </a:rPr>
              <a:t>  </a:t>
            </a:r>
            <a:r>
              <a:rPr lang="en-US" sz="1800" spc="-71" dirty="0" smtClean="0">
                <a:gradFill>
                  <a:gsLst>
                    <a:gs pos="100000">
                      <a:schemeClr val="tx2"/>
                    </a:gs>
                    <a:gs pos="0">
                      <a:schemeClr val="tx2"/>
                    </a:gs>
                  </a:gsLst>
                  <a:lin ang="5400000" scaled="0"/>
                </a:gradFill>
                <a:latin typeface="+mj-lt"/>
                <a:hlinkClick r:id="rId14"/>
              </a:rPr>
              <a:t>@Office365</a:t>
            </a:r>
            <a:endParaRPr lang="en-US" sz="1800" spc="-71" dirty="0" smtClean="0">
              <a:gradFill>
                <a:gsLst>
                  <a:gs pos="100000">
                    <a:schemeClr val="tx2"/>
                  </a:gs>
                  <a:gs pos="0">
                    <a:schemeClr val="tx2"/>
                  </a:gs>
                </a:gsLst>
                <a:lin ang="5400000" scaled="0"/>
              </a:gradFill>
              <a:latin typeface="+mj-lt"/>
            </a:endParaRPr>
          </a:p>
          <a:p>
            <a:pPr marL="0" indent="0">
              <a:spcBef>
                <a:spcPts val="1200"/>
              </a:spcBef>
              <a:buFont typeface="Wingdings" panose="05000000000000000000" pitchFamily="2" charset="2"/>
              <a:buNone/>
            </a:pPr>
            <a:r>
              <a:rPr lang="en-US" sz="1800" spc="-71" dirty="0" smtClean="0">
                <a:solidFill>
                  <a:schemeClr val="tx2"/>
                </a:solidFill>
              </a:rPr>
              <a:t>Research/Whitepaper</a:t>
            </a:r>
          </a:p>
          <a:p>
            <a:pPr lvl="1"/>
            <a:r>
              <a:rPr lang="en-US" sz="1800" spc="-70" dirty="0" smtClean="0">
                <a:latin typeface="+mj-lt"/>
                <a:cs typeface="Segoe UI" panose="020B0502040204020203" pitchFamily="34" charset="0"/>
                <a:hlinkClick r:id="rId15"/>
              </a:rPr>
              <a:t>Gartner: Magic Quadrant for Social Software in the Workplace</a:t>
            </a:r>
            <a:r>
              <a:rPr lang="en-US" sz="1800" spc="-70" dirty="0" smtClean="0">
                <a:latin typeface="+mj-lt"/>
                <a:cs typeface="Segoe UI" panose="020B0502040204020203" pitchFamily="34" charset="0"/>
              </a:rPr>
              <a:t> - </a:t>
            </a:r>
            <a:r>
              <a:rPr lang="en-US" sz="1800" spc="-70" dirty="0" smtClean="0">
                <a:latin typeface="+mj-lt"/>
                <a:cs typeface="Segoe UI" panose="020B0502040204020203" pitchFamily="34" charset="0"/>
                <a:hlinkClick r:id=""/>
              </a:rPr>
              <a:t>Evolution of the networked enterprise: McKinsey Global Survey results</a:t>
            </a:r>
            <a:r>
              <a:rPr lang="en-US" sz="1800" spc="-70" dirty="0" smtClean="0">
                <a:latin typeface="+mj-lt"/>
                <a:cs typeface="Segoe UI" panose="020B0502040204020203" pitchFamily="34" charset="0"/>
              </a:rPr>
              <a:t> - </a:t>
            </a:r>
            <a:r>
              <a:rPr lang="en-US" sz="1800" spc="-70" dirty="0" smtClean="0">
                <a:latin typeface="+mj-lt"/>
                <a:cs typeface="Segoe UI" panose="020B0502040204020203" pitchFamily="34" charset="0"/>
                <a:hlinkClick r:id="rId16"/>
              </a:rPr>
              <a:t>Yammer’s 2013 Business Value Survey Results</a:t>
            </a:r>
            <a:r>
              <a:rPr lang="en-US" sz="1800" spc="-70" dirty="0" smtClean="0">
                <a:latin typeface="+mj-lt"/>
                <a:cs typeface="Segoe UI" panose="020B0502040204020203" pitchFamily="34" charset="0"/>
              </a:rPr>
              <a:t> - </a:t>
            </a:r>
            <a:r>
              <a:rPr lang="en-US" sz="1800" dirty="0" smtClean="0">
                <a:latin typeface="+mj-lt"/>
                <a:cs typeface="Segoe UI" panose="020B0502040204020203" pitchFamily="34" charset="0"/>
                <a:hlinkClick r:id="rId17"/>
              </a:rPr>
              <a:t>The Rise Of Enterprise Social Networks</a:t>
            </a:r>
            <a:endParaRPr lang="en-US" sz="1800" spc="-70" dirty="0" smtClean="0">
              <a:latin typeface="+mj-lt"/>
              <a:cs typeface="Segoe UI" panose="020B0502040204020203" pitchFamily="34" charset="0"/>
            </a:endParaRPr>
          </a:p>
          <a:p>
            <a:pPr marL="0" indent="0">
              <a:spcBef>
                <a:spcPts val="1200"/>
              </a:spcBef>
              <a:buNone/>
            </a:pPr>
            <a:r>
              <a:rPr lang="en-US" sz="1800" spc="-71" dirty="0" smtClean="0">
                <a:solidFill>
                  <a:schemeClr val="tx2"/>
                </a:solidFill>
              </a:rPr>
              <a:t>Press</a:t>
            </a:r>
          </a:p>
          <a:p>
            <a:pPr lvl="1"/>
            <a:r>
              <a:rPr lang="en-US" sz="1800" spc="-70" dirty="0">
                <a:latin typeface="+mj-lt"/>
                <a:cs typeface="Segoe UI" panose="020B0502040204020203" pitchFamily="34" charset="0"/>
                <a:hlinkClick r:id="rId18"/>
              </a:rPr>
              <a:t>How Red Robin Transformed Its Business With Yammer</a:t>
            </a:r>
            <a:r>
              <a:rPr lang="en-US" sz="1800" spc="-70" dirty="0">
                <a:latin typeface="+mj-lt"/>
                <a:cs typeface="Segoe UI" panose="020B0502040204020203" pitchFamily="34" charset="0"/>
              </a:rPr>
              <a:t> - </a:t>
            </a:r>
            <a:r>
              <a:rPr lang="en-US" sz="1800" spc="-70" dirty="0">
                <a:latin typeface="+mj-lt"/>
                <a:cs typeface="Segoe UI" panose="020B0502040204020203" pitchFamily="34" charset="0"/>
                <a:hlinkClick r:id="rId19"/>
              </a:rPr>
              <a:t>How Teach for America gets the most out of Yammer on a shoestring budget</a:t>
            </a:r>
            <a:r>
              <a:rPr lang="en-US" sz="1800" spc="-70" dirty="0">
                <a:latin typeface="+mj-lt"/>
                <a:cs typeface="Segoe UI" panose="020B0502040204020203" pitchFamily="34" charset="0"/>
              </a:rPr>
              <a:t> - </a:t>
            </a:r>
            <a:r>
              <a:rPr lang="en-US" sz="1800" spc="-70" dirty="0">
                <a:latin typeface="+mj-lt"/>
                <a:cs typeface="Segoe UI" panose="020B0502040204020203" pitchFamily="34" charset="0"/>
                <a:hlinkClick r:id="rId20"/>
              </a:rPr>
              <a:t>HK firm creates idea melting pot for 4,000 employees</a:t>
            </a:r>
            <a:r>
              <a:rPr lang="en-US" sz="1800" spc="-70" dirty="0">
                <a:latin typeface="+mj-lt"/>
                <a:cs typeface="Segoe UI" panose="020B0502040204020203" pitchFamily="34" charset="0"/>
              </a:rPr>
              <a:t> - </a:t>
            </a:r>
            <a:r>
              <a:rPr lang="en-US" sz="1800" spc="-70" dirty="0">
                <a:latin typeface="+mj-lt"/>
                <a:cs typeface="Segoe UI" panose="020B0502040204020203" pitchFamily="34" charset="0"/>
                <a:hlinkClick r:id="rId21"/>
              </a:rPr>
              <a:t>LexisNexis found that employees who use Yammer are way happier</a:t>
            </a:r>
            <a:r>
              <a:rPr lang="en-US" sz="1800" spc="-70" dirty="0">
                <a:latin typeface="+mj-lt"/>
                <a:cs typeface="Segoe UI" panose="020B0502040204020203" pitchFamily="34" charset="0"/>
              </a:rPr>
              <a:t> - </a:t>
            </a:r>
            <a:r>
              <a:rPr lang="en-US" sz="1800" spc="-70" dirty="0">
                <a:latin typeface="+mj-lt"/>
                <a:cs typeface="Segoe UI" panose="020B0502040204020203" pitchFamily="34" charset="0"/>
                <a:hlinkClick r:id="rId22"/>
              </a:rPr>
              <a:t>Switching to Yammer let this company slash helpdesk calls and save $1.5 million a year</a:t>
            </a:r>
            <a:r>
              <a:rPr lang="en-US" sz="1800" spc="-70" dirty="0">
                <a:latin typeface="+mj-lt"/>
                <a:cs typeface="Segoe UI" panose="020B0502040204020203" pitchFamily="34" charset="0"/>
              </a:rPr>
              <a:t> - </a:t>
            </a:r>
            <a:r>
              <a:rPr lang="en-US" sz="1800" spc="-70" dirty="0">
                <a:latin typeface="+mj-lt"/>
                <a:cs typeface="Segoe UI" panose="020B0502040204020203" pitchFamily="34" charset="0"/>
                <a:hlinkClick r:id="rId23"/>
              </a:rPr>
              <a:t>How Microsoft got its own employees to use Yammer </a:t>
            </a:r>
          </a:p>
          <a:p>
            <a:pPr marL="0" indent="0">
              <a:spcBef>
                <a:spcPts val="1200"/>
              </a:spcBef>
              <a:buNone/>
            </a:pPr>
            <a:r>
              <a:rPr lang="en-US" sz="1800" spc="-71" dirty="0" smtClean="0">
                <a:solidFill>
                  <a:schemeClr val="tx2"/>
                </a:solidFill>
              </a:rPr>
              <a:t>Videos</a:t>
            </a:r>
          </a:p>
          <a:p>
            <a:pPr lvl="1"/>
            <a:r>
              <a:rPr lang="en-US" sz="1800" dirty="0" smtClean="0">
                <a:latin typeface="+mj-lt"/>
                <a:cs typeface="Segoe UI" panose="020B0502040204020203" pitchFamily="34" charset="0"/>
                <a:hlinkClick r:id="rId24"/>
              </a:rPr>
              <a:t>Move Faster Together</a:t>
            </a:r>
            <a:endParaRPr lang="en-US" sz="1800" dirty="0" smtClean="0">
              <a:latin typeface="+mj-lt"/>
              <a:cs typeface="Segoe UI" panose="020B0502040204020203" pitchFamily="34" charset="0"/>
            </a:endParaRPr>
          </a:p>
          <a:p>
            <a:pPr lvl="1"/>
            <a:r>
              <a:rPr lang="en-US" sz="1800" dirty="0" smtClean="0">
                <a:latin typeface="+mj-lt"/>
                <a:cs typeface="Segoe UI" panose="020B0502040204020203" pitchFamily="34" charset="0"/>
                <a:hlinkClick r:id="rId25"/>
              </a:rPr>
              <a:t>Transform the Way You Work with Yammer</a:t>
            </a:r>
            <a:endParaRPr lang="en-US" sz="1800" dirty="0">
              <a:latin typeface="+mj-lt"/>
              <a:cs typeface="Segoe UI" panose="020B0502040204020203" pitchFamily="34" charset="0"/>
            </a:endParaRPr>
          </a:p>
        </p:txBody>
      </p:sp>
      <p:pic>
        <p:nvPicPr>
          <p:cNvPr id="8" name="Picture 7"/>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065837" y="6213216"/>
            <a:ext cx="2286000" cy="791381"/>
          </a:xfrm>
          <a:prstGeom prst="rect">
            <a:avLst/>
          </a:prstGeom>
        </p:spPr>
      </p:pic>
      <p:pic>
        <p:nvPicPr>
          <p:cNvPr id="10" name="Picture 1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115310" y="6431188"/>
            <a:ext cx="1706108" cy="355439"/>
          </a:xfrm>
          <a:prstGeom prst="rect">
            <a:avLst/>
          </a:prstGeom>
        </p:spPr>
      </p:pic>
      <p:sp>
        <p:nvSpPr>
          <p:cNvPr id="6" name="Rectangle 5"/>
          <p:cNvSpPr/>
          <p:nvPr/>
        </p:nvSpPr>
        <p:spPr>
          <a:xfrm>
            <a:off x="10028237" y="6435911"/>
            <a:ext cx="2047355" cy="313932"/>
          </a:xfrm>
          <a:prstGeom prst="rect">
            <a:avLst/>
          </a:prstGeom>
        </p:spPr>
        <p:txBody>
          <a:bodyPr wrap="none">
            <a:spAutoFit/>
          </a:bodyPr>
          <a:lstStyle/>
          <a:p>
            <a:pPr marL="0" lvl="1">
              <a:lnSpc>
                <a:spcPct val="90000"/>
              </a:lnSpc>
              <a:spcAft>
                <a:spcPts val="600"/>
              </a:spcAft>
              <a:defRPr/>
            </a:pPr>
            <a:r>
              <a:rPr lang="en-US" sz="1600" dirty="0">
                <a:solidFill>
                  <a:schemeClr val="tx2"/>
                </a:solidFill>
                <a:hlinkClick r:id="rId4"/>
              </a:rPr>
              <a:t>#WorkLikeANetwork</a:t>
            </a:r>
            <a:endParaRPr lang="en-US" sz="1600" spc="-70" dirty="0">
              <a:solidFill>
                <a:schemeClr val="tx2"/>
              </a:solidFill>
            </a:endParaRPr>
          </a:p>
        </p:txBody>
      </p:sp>
    </p:spTree>
    <p:extLst>
      <p:ext uri="{BB962C8B-B14F-4D97-AF65-F5344CB8AC3E}">
        <p14:creationId xmlns:p14="http://schemas.microsoft.com/office/powerpoint/2010/main" val="3649942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265" y="994"/>
            <a:ext cx="5437022" cy="6992541"/>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defTabSz="932114" fontAlgn="base">
              <a:lnSpc>
                <a:spcPct val="90000"/>
              </a:lnSpc>
              <a:spcBef>
                <a:spcPct val="0"/>
              </a:spcBef>
              <a:spcAft>
                <a:spcPct val="0"/>
              </a:spcAft>
            </a:pPr>
            <a:endParaRPr lang="en-US" sz="28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6325" y="296184"/>
            <a:ext cx="4609810" cy="917314"/>
          </a:xfrm>
        </p:spPr>
        <p:txBody>
          <a:bodyPr/>
          <a:lstStyle/>
          <a:p>
            <a:r>
              <a:rPr lang="en-US" sz="4488" dirty="0">
                <a:solidFill>
                  <a:schemeClr val="bg1"/>
                </a:solidFill>
              </a:rPr>
              <a:t>Book Signing!</a:t>
            </a:r>
            <a:br>
              <a:rPr lang="en-US" sz="4488" dirty="0">
                <a:solidFill>
                  <a:schemeClr val="bg1"/>
                </a:solidFill>
              </a:rPr>
            </a:br>
            <a:r>
              <a:rPr lang="en-US" sz="4488" dirty="0">
                <a:solidFill>
                  <a:schemeClr val="bg1"/>
                </a:solidFill>
              </a:rPr>
              <a:t>5:30 – 6:00</a:t>
            </a:r>
            <a:br>
              <a:rPr lang="en-US" sz="4488" dirty="0">
                <a:solidFill>
                  <a:schemeClr val="bg1"/>
                </a:solidFill>
              </a:rPr>
            </a:br>
            <a:r>
              <a:rPr lang="en-US" sz="4488" dirty="0">
                <a:solidFill>
                  <a:schemeClr val="bg1"/>
                </a:solidFill>
              </a:rPr>
              <a:t/>
            </a:r>
            <a:br>
              <a:rPr lang="en-US" sz="4488" dirty="0">
                <a:solidFill>
                  <a:schemeClr val="bg1"/>
                </a:solidFill>
              </a:rPr>
            </a:br>
            <a:r>
              <a:rPr lang="en-US" sz="4488" dirty="0">
                <a:solidFill>
                  <a:schemeClr val="bg1"/>
                </a:solidFill>
              </a:rPr>
              <a:t>At Champions</a:t>
            </a:r>
            <a:br>
              <a:rPr lang="en-US" sz="4488" dirty="0">
                <a:solidFill>
                  <a:schemeClr val="bg1"/>
                </a:solidFill>
              </a:rPr>
            </a:br>
            <a:r>
              <a:rPr lang="en-US" sz="4488" dirty="0">
                <a:solidFill>
                  <a:schemeClr val="bg1"/>
                </a:solidFill>
              </a:rPr>
              <a:t/>
            </a:r>
            <a:br>
              <a:rPr lang="en-US" sz="4488" dirty="0">
                <a:solidFill>
                  <a:schemeClr val="bg1"/>
                </a:solidFill>
              </a:rPr>
            </a:br>
            <a:r>
              <a:rPr lang="en-US" sz="4488" dirty="0">
                <a:solidFill>
                  <a:schemeClr val="bg1"/>
                </a:solidFill>
              </a:rPr>
              <a:t>10 Free Books!</a:t>
            </a:r>
            <a:br>
              <a:rPr lang="en-US" sz="4488" dirty="0">
                <a:solidFill>
                  <a:schemeClr val="bg1"/>
                </a:solidFill>
              </a:rPr>
            </a:br>
            <a:r>
              <a:rPr lang="en-US" sz="4488" dirty="0">
                <a:solidFill>
                  <a:schemeClr val="bg1"/>
                </a:solidFill>
              </a:rPr>
              <a:t/>
            </a:r>
            <a:br>
              <a:rPr lang="en-US" sz="4488" dirty="0">
                <a:solidFill>
                  <a:schemeClr val="bg1"/>
                </a:solidFill>
              </a:rPr>
            </a:br>
            <a:r>
              <a:rPr lang="en-US" sz="3600" dirty="0">
                <a:solidFill>
                  <a:schemeClr val="bg1"/>
                </a:solidFill>
              </a:rPr>
              <a:t>Signed by: </a:t>
            </a:r>
            <a:br>
              <a:rPr lang="en-US" sz="3600" dirty="0">
                <a:solidFill>
                  <a:schemeClr val="bg1"/>
                </a:solidFill>
              </a:rPr>
            </a:br>
            <a:r>
              <a:rPr lang="en-US" sz="3600" dirty="0">
                <a:solidFill>
                  <a:schemeClr val="bg1"/>
                </a:solidFill>
              </a:rPr>
              <a:t>Scott Jamison</a:t>
            </a:r>
            <a:br>
              <a:rPr lang="en-US" sz="3600" dirty="0">
                <a:solidFill>
                  <a:schemeClr val="bg1"/>
                </a:solidFill>
              </a:rPr>
            </a:br>
            <a:r>
              <a:rPr lang="en-US" sz="3600" dirty="0">
                <a:solidFill>
                  <a:schemeClr val="bg1"/>
                </a:solidFill>
              </a:rPr>
              <a:t>Chris </a:t>
            </a:r>
            <a:r>
              <a:rPr lang="en-US" sz="3600" dirty="0" smtClean="0">
                <a:solidFill>
                  <a:schemeClr val="bg1"/>
                </a:solidFill>
              </a:rPr>
              <a:t>Bortlik</a:t>
            </a:r>
            <a:br>
              <a:rPr lang="en-US" sz="3600" dirty="0" smtClean="0">
                <a:solidFill>
                  <a:schemeClr val="bg1"/>
                </a:solidFill>
              </a:rPr>
            </a:br>
            <a:r>
              <a:rPr lang="en-US" sz="3600" dirty="0" smtClean="0">
                <a:solidFill>
                  <a:schemeClr val="bg1"/>
                </a:solidFill>
              </a:rPr>
              <a:t>(but not Sue Hanley </a:t>
            </a:r>
            <a:r>
              <a:rPr lang="en-US" sz="3600" dirty="0" smtClean="0">
                <a:solidFill>
                  <a:schemeClr val="bg1"/>
                </a:solidFill>
                <a:sym typeface="Wingdings" panose="05000000000000000000" pitchFamily="2" charset="2"/>
              </a:rPr>
              <a:t>)</a:t>
            </a:r>
            <a:endParaRPr lang="en-US" sz="3600" dirty="0">
              <a:solidFill>
                <a:schemeClr val="bg1"/>
              </a:solidFill>
            </a:endParaRPr>
          </a:p>
        </p:txBody>
      </p:sp>
      <p:sp>
        <p:nvSpPr>
          <p:cNvPr id="9" name="TextBox 8"/>
          <p:cNvSpPr txBox="1"/>
          <p:nvPr/>
        </p:nvSpPr>
        <p:spPr>
          <a:xfrm>
            <a:off x="6766716" y="328262"/>
            <a:ext cx="5079651" cy="698757"/>
          </a:xfrm>
          <a:prstGeom prst="rect">
            <a:avLst/>
          </a:prstGeom>
          <a:noFill/>
        </p:spPr>
        <p:txBody>
          <a:bodyPr wrap="square" lIns="182828" tIns="146262" rIns="182828" bIns="146262" rtlCol="0">
            <a:spAutoFit/>
          </a:bodyPr>
          <a:lstStyle/>
          <a:p>
            <a:pPr defTabSz="932563">
              <a:lnSpc>
                <a:spcPct val="90000"/>
              </a:lnSpc>
              <a:spcAft>
                <a:spcPts val="600"/>
              </a:spcAft>
            </a:pPr>
            <a:r>
              <a:rPr lang="en-US" sz="2856" b="1" dirty="0">
                <a:gradFill>
                  <a:gsLst>
                    <a:gs pos="2917">
                      <a:srgbClr val="505050"/>
                    </a:gs>
                    <a:gs pos="30000">
                      <a:srgbClr val="505050"/>
                    </a:gs>
                  </a:gsLst>
                  <a:lin ang="5400000" scaled="0"/>
                </a:gradFill>
              </a:rPr>
              <a:t>BOOK SIGNING SPONSOR:</a:t>
            </a:r>
          </a:p>
        </p:txBody>
      </p:sp>
      <p:pic>
        <p:nvPicPr>
          <p:cNvPr id="11" name="Picture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7315193" y="1247335"/>
            <a:ext cx="3382284" cy="1329726"/>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9405" y="2805291"/>
            <a:ext cx="3038164" cy="3976264"/>
          </a:xfrm>
          <a:prstGeom prst="rect">
            <a:avLst/>
          </a:prstGeom>
        </p:spPr>
      </p:pic>
    </p:spTree>
    <p:extLst>
      <p:ext uri="{BB962C8B-B14F-4D97-AF65-F5344CB8AC3E}">
        <p14:creationId xmlns:p14="http://schemas.microsoft.com/office/powerpoint/2010/main" val="5308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4032" y="945557"/>
            <a:ext cx="3126294" cy="5567863"/>
            <a:chOff x="914400" y="914400"/>
            <a:chExt cx="3065272" cy="5459185"/>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295618"/>
              <a:ext cx="3065272" cy="4077967"/>
            </a:xfrm>
            <a:prstGeom prst="rect">
              <a:avLst/>
            </a:prstGeom>
          </p:spPr>
        </p:pic>
        <p:sp>
          <p:nvSpPr>
            <p:cNvPr id="7" name="Rectangle 6"/>
            <p:cNvSpPr/>
            <p:nvPr/>
          </p:nvSpPr>
          <p:spPr>
            <a:xfrm>
              <a:off x="914400" y="914400"/>
              <a:ext cx="3065272" cy="1381218"/>
            </a:xfrm>
            <a:prstGeom prst="rect">
              <a:avLst/>
            </a:prstGeom>
            <a:solidFill>
              <a:srgbClr val="8425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Not aligned with our culture</a:t>
              </a:r>
            </a:p>
          </p:txBody>
        </p:sp>
      </p:grpSp>
      <p:grpSp>
        <p:nvGrpSpPr>
          <p:cNvPr id="9" name="Group 8"/>
          <p:cNvGrpSpPr/>
          <p:nvPr/>
        </p:nvGrpSpPr>
        <p:grpSpPr>
          <a:xfrm>
            <a:off x="3558832" y="945557"/>
            <a:ext cx="3126294" cy="5533824"/>
            <a:chOff x="4756170" y="914400"/>
            <a:chExt cx="3065272" cy="5425810"/>
          </a:xfrm>
        </p:grpSpPr>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170" y="2295618"/>
              <a:ext cx="3065272" cy="4044592"/>
            </a:xfrm>
            <a:prstGeom prst="rect">
              <a:avLst/>
            </a:prstGeom>
          </p:spPr>
        </p:pic>
        <p:sp>
          <p:nvSpPr>
            <p:cNvPr id="11" name="Rectangle 10"/>
            <p:cNvSpPr/>
            <p:nvPr/>
          </p:nvSpPr>
          <p:spPr>
            <a:xfrm>
              <a:off x="4756170" y="914400"/>
              <a:ext cx="3065272" cy="1381218"/>
            </a:xfrm>
            <a:prstGeom prst="rect">
              <a:avLst/>
            </a:prstGeom>
            <a:solidFill>
              <a:srgbClr val="09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Too many competing priorities</a:t>
              </a:r>
            </a:p>
          </p:txBody>
        </p:sp>
      </p:grpSp>
      <p:grpSp>
        <p:nvGrpSpPr>
          <p:cNvPr id="2" name="Group 1"/>
          <p:cNvGrpSpPr/>
          <p:nvPr/>
        </p:nvGrpSpPr>
        <p:grpSpPr>
          <a:xfrm>
            <a:off x="6883633" y="965265"/>
            <a:ext cx="5448336" cy="5529007"/>
            <a:chOff x="6824608" y="946424"/>
            <a:chExt cx="5341991" cy="5421087"/>
          </a:xfrm>
        </p:grpSpPr>
        <p:sp>
          <p:nvSpPr>
            <p:cNvPr id="14" name="Rectangle 13"/>
            <p:cNvSpPr/>
            <p:nvPr/>
          </p:nvSpPr>
          <p:spPr>
            <a:xfrm>
              <a:off x="6824608" y="946424"/>
              <a:ext cx="5341991" cy="1414594"/>
            </a:xfrm>
            <a:prstGeom prst="rect">
              <a:avLst/>
            </a:prstGeom>
            <a:solidFill>
              <a:srgbClr val="F76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6" dirty="0"/>
                <a:t>Lack of proven business case</a:t>
              </a: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4608" y="2361018"/>
              <a:ext cx="5341991" cy="4006493"/>
            </a:xfrm>
            <a:prstGeom prst="rect">
              <a:avLst/>
            </a:prstGeom>
          </p:spPr>
        </p:pic>
      </p:grpSp>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64" y="-4803"/>
            <a:ext cx="12434711" cy="6999328"/>
          </a:xfrm>
          <a:prstGeom prst="rect">
            <a:avLst/>
          </a:prstGeom>
        </p:spPr>
      </p:pic>
    </p:spTree>
    <p:extLst>
      <p:ext uri="{BB962C8B-B14F-4D97-AF65-F5344CB8AC3E}">
        <p14:creationId xmlns:p14="http://schemas.microsoft.com/office/powerpoint/2010/main" val="2259122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6</a:t>
            </a:fld>
            <a:endParaRPr kumimoji="0"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2255" y="-1"/>
            <a:ext cx="5673337" cy="6994525"/>
          </a:xfrm>
          <a:prstGeom prst="rect">
            <a:avLst/>
          </a:prstGeom>
        </p:spPr>
      </p:pic>
      <p:sp>
        <p:nvSpPr>
          <p:cNvPr id="4" name="Rectangle 3"/>
          <p:cNvSpPr/>
          <p:nvPr/>
        </p:nvSpPr>
        <p:spPr>
          <a:xfrm>
            <a:off x="882" y="-1"/>
            <a:ext cx="6761373" cy="6994525"/>
          </a:xfrm>
          <a:prstGeom prst="rect">
            <a:avLst/>
          </a:prstGeom>
          <a:solidFill>
            <a:srgbClr val="972023"/>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t>Knowledge is power</a:t>
            </a:r>
          </a:p>
          <a:p>
            <a:pPr marL="647637" indent="-647637">
              <a:buFont typeface="Wingdings" panose="05000000000000000000" pitchFamily="2" charset="2"/>
              <a:buChar char="§"/>
            </a:pPr>
            <a:r>
              <a:rPr lang="en-US" sz="4488" dirty="0"/>
              <a:t>Command and control</a:t>
            </a:r>
          </a:p>
          <a:p>
            <a:pPr marL="647637" indent="-647637">
              <a:buFont typeface="Wingdings" panose="05000000000000000000" pitchFamily="2" charset="2"/>
              <a:buChar char="§"/>
            </a:pPr>
            <a:r>
              <a:rPr lang="en-US" sz="4488" dirty="0"/>
              <a:t>Fear of rejection</a:t>
            </a:r>
          </a:p>
          <a:p>
            <a:pPr marL="647637" indent="-647637">
              <a:buFont typeface="Wingdings" panose="05000000000000000000" pitchFamily="2" charset="2"/>
              <a:buChar char="§"/>
            </a:pPr>
            <a:r>
              <a:rPr lang="en-US" sz="4488" dirty="0"/>
              <a:t>Fear of change</a:t>
            </a:r>
          </a:p>
        </p:txBody>
      </p:sp>
      <p:sp>
        <p:nvSpPr>
          <p:cNvPr id="5" name="Rectangle 4"/>
          <p:cNvSpPr/>
          <p:nvPr/>
        </p:nvSpPr>
        <p:spPr>
          <a:xfrm>
            <a:off x="7306274" y="310867"/>
            <a:ext cx="4896168" cy="1321188"/>
          </a:xfrm>
          <a:prstGeom prst="rect">
            <a:avLst/>
          </a:prstGeom>
          <a:solidFill>
            <a:srgbClr val="97202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t>Not aligned with our culture</a:t>
            </a:r>
          </a:p>
        </p:txBody>
      </p:sp>
    </p:spTree>
    <p:extLst>
      <p:ext uri="{BB962C8B-B14F-4D97-AF65-F5344CB8AC3E}">
        <p14:creationId xmlns:p14="http://schemas.microsoft.com/office/powerpoint/2010/main" val="39350466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7</a:t>
            </a:fld>
            <a:endParaRPr kumimoji="0"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71" y="-12953"/>
            <a:ext cx="4989428" cy="6994525"/>
          </a:xfrm>
          <a:prstGeom prst="rect">
            <a:avLst/>
          </a:prstGeom>
        </p:spPr>
      </p:pic>
      <p:sp>
        <p:nvSpPr>
          <p:cNvPr id="4" name="Rectangle 3"/>
          <p:cNvSpPr/>
          <p:nvPr/>
        </p:nvSpPr>
        <p:spPr>
          <a:xfrm>
            <a:off x="4897049" y="-12953"/>
            <a:ext cx="7538544" cy="7007478"/>
          </a:xfrm>
          <a:prstGeom prst="rect">
            <a:avLst/>
          </a:prstGeom>
          <a:solidFill>
            <a:srgbClr val="3B3A42"/>
          </a:solidFill>
          <a:ln>
            <a:noFill/>
          </a:ln>
        </p:spPr>
        <p:style>
          <a:lnRef idx="2">
            <a:schemeClr val="accent1">
              <a:shade val="50000"/>
            </a:schemeClr>
          </a:lnRef>
          <a:fillRef idx="1">
            <a:schemeClr val="accent1"/>
          </a:fillRef>
          <a:effectRef idx="0">
            <a:schemeClr val="accent1"/>
          </a:effectRef>
          <a:fontRef idx="minor">
            <a:schemeClr val="lt1"/>
          </a:fontRef>
        </p:style>
        <p:txBody>
          <a:bodyPr lIns="466302" tIns="559562" rIns="466302" bIns="559562" rtlCol="0" anchor="ctr" anchorCtr="0"/>
          <a:lstStyle/>
          <a:p>
            <a:pPr marL="647637" indent="-647637">
              <a:buFont typeface="Wingdings" panose="05000000000000000000" pitchFamily="2" charset="2"/>
              <a:buChar char="§"/>
            </a:pPr>
            <a:r>
              <a:rPr lang="en-US" sz="4488" dirty="0"/>
              <a:t>Flavor of the month</a:t>
            </a:r>
          </a:p>
          <a:p>
            <a:pPr marL="647637" indent="-647637">
              <a:buFont typeface="Wingdings" panose="05000000000000000000" pitchFamily="2" charset="2"/>
              <a:buChar char="§"/>
            </a:pPr>
            <a:r>
              <a:rPr lang="en-US" sz="4488" dirty="0"/>
              <a:t>Collaboration talk combined with individual tasks and goals</a:t>
            </a:r>
          </a:p>
          <a:p>
            <a:pPr marL="647637" indent="-647637">
              <a:buFont typeface="Wingdings" panose="05000000000000000000" pitchFamily="2" charset="2"/>
              <a:buChar char="§"/>
            </a:pPr>
            <a:r>
              <a:rPr lang="en-US" sz="4488" dirty="0"/>
              <a:t>Organizational ADD</a:t>
            </a:r>
          </a:p>
        </p:txBody>
      </p:sp>
      <p:sp>
        <p:nvSpPr>
          <p:cNvPr id="5" name="Rectangle 4"/>
          <p:cNvSpPr/>
          <p:nvPr/>
        </p:nvSpPr>
        <p:spPr>
          <a:xfrm>
            <a:off x="389466" y="5430377"/>
            <a:ext cx="4352149" cy="1408714"/>
          </a:xfrm>
          <a:prstGeom prst="rect">
            <a:avLst/>
          </a:prstGeom>
          <a:solidFill>
            <a:srgbClr val="09090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72" dirty="0"/>
              <a:t>Too many competing priorities</a:t>
            </a:r>
          </a:p>
        </p:txBody>
      </p:sp>
    </p:spTree>
    <p:extLst>
      <p:ext uri="{BB962C8B-B14F-4D97-AF65-F5344CB8AC3E}">
        <p14:creationId xmlns:p14="http://schemas.microsoft.com/office/powerpoint/2010/main" val="247596139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kumimoji="0" lang="en-US" smtClean="0"/>
              <a:pPr/>
              <a:t>8</a:t>
            </a:fld>
            <a:endParaRPr kumimoji="0" lang="en-US" dirty="0"/>
          </a:p>
        </p:txBody>
      </p:sp>
      <p:sp>
        <p:nvSpPr>
          <p:cNvPr id="8" name="Rectangle 7"/>
          <p:cNvSpPr/>
          <p:nvPr/>
        </p:nvSpPr>
        <p:spPr>
          <a:xfrm>
            <a:off x="881" y="-1"/>
            <a:ext cx="3100382" cy="6994525"/>
          </a:xfrm>
          <a:prstGeom prst="rect">
            <a:avLst/>
          </a:prstGeom>
          <a:solidFill>
            <a:srgbClr val="FE6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Lack of a proven business case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1263" y="-6222"/>
            <a:ext cx="9334329" cy="7000747"/>
          </a:xfrm>
          <a:prstGeom prst="rect">
            <a:avLst/>
          </a:prstGeom>
        </p:spPr>
      </p:pic>
    </p:spTree>
    <p:extLst>
      <p:ext uri="{BB962C8B-B14F-4D97-AF65-F5344CB8AC3E}">
        <p14:creationId xmlns:p14="http://schemas.microsoft.com/office/powerpoint/2010/main" val="2099551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137955" y="6487515"/>
            <a:ext cx="2831336" cy="351577"/>
          </a:xfrm>
          <a:prstGeom prst="rect">
            <a:avLst/>
          </a:prstGeom>
        </p:spPr>
        <p:txBody>
          <a:bodyPr/>
          <a:lstStyle/>
          <a:p>
            <a:fld id="{EA7C8D44-3667-46F6-9772-CC52308E2A7F}" type="slidenum">
              <a:rPr lang="en-US" smtClean="0"/>
              <a:pPr/>
              <a:t>9</a:t>
            </a:fld>
            <a:endParaRPr lang="en-US" dirty="0"/>
          </a:p>
        </p:txBody>
      </p:sp>
      <p:sp>
        <p:nvSpPr>
          <p:cNvPr id="2" name="Title 1"/>
          <p:cNvSpPr>
            <a:spLocks noGrp="1"/>
          </p:cNvSpPr>
          <p:nvPr>
            <p:ph type="title" idx="4294967295"/>
          </p:nvPr>
        </p:nvSpPr>
        <p:spPr>
          <a:xfrm>
            <a:off x="881" y="155433"/>
            <a:ext cx="11553919" cy="699453"/>
          </a:xfrm>
        </p:spPr>
        <p:txBody>
          <a:bodyPr>
            <a:normAutofit fontScale="90000"/>
          </a:bodyPr>
          <a:lstStyle/>
          <a:p>
            <a:r>
              <a:rPr lang="en-US" dirty="0" smtClean="0"/>
              <a:t>Getting Social with SharePoint 2013</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1" y="-31087"/>
            <a:ext cx="12434712" cy="7025612"/>
          </a:xfrm>
          <a:prstGeom prst="rect">
            <a:avLst/>
          </a:prstGeom>
        </p:spPr>
      </p:pic>
      <p:sp>
        <p:nvSpPr>
          <p:cNvPr id="3" name="Rectangle 2"/>
          <p:cNvSpPr/>
          <p:nvPr/>
        </p:nvSpPr>
        <p:spPr>
          <a:xfrm>
            <a:off x="389466" y="699452"/>
            <a:ext cx="2927338" cy="5495330"/>
          </a:xfrm>
          <a:prstGeom prst="rect">
            <a:avLst/>
          </a:prstGeom>
          <a:solidFill>
            <a:srgbClr val="2DCC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smtClean="0"/>
              <a:t>Yammer/</a:t>
            </a:r>
          </a:p>
          <a:p>
            <a:pPr algn="ctr"/>
            <a:r>
              <a:rPr lang="en-US" sz="4080" dirty="0" smtClean="0"/>
              <a:t>Newsfeed</a:t>
            </a:r>
            <a:endParaRPr lang="en-US" sz="4080" dirty="0"/>
          </a:p>
        </p:txBody>
      </p:sp>
      <p:sp>
        <p:nvSpPr>
          <p:cNvPr id="6" name="Rectangle 5"/>
          <p:cNvSpPr/>
          <p:nvPr/>
        </p:nvSpPr>
        <p:spPr>
          <a:xfrm>
            <a:off x="3357172" y="699452"/>
            <a:ext cx="2875527" cy="2732352"/>
          </a:xfrm>
          <a:prstGeom prst="rect">
            <a:avLst/>
          </a:prstGeom>
          <a:solidFill>
            <a:srgbClr val="F2E56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Blogs</a:t>
            </a:r>
          </a:p>
        </p:txBody>
      </p:sp>
      <p:sp>
        <p:nvSpPr>
          <p:cNvPr id="7" name="Rectangle 6"/>
          <p:cNvSpPr/>
          <p:nvPr/>
        </p:nvSpPr>
        <p:spPr>
          <a:xfrm>
            <a:off x="6292389" y="689830"/>
            <a:ext cx="2871641" cy="2732352"/>
          </a:xfrm>
          <a:prstGeom prst="rect">
            <a:avLst/>
          </a:prstGeom>
          <a:solidFill>
            <a:srgbClr val="FFA0B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Wikis</a:t>
            </a:r>
          </a:p>
        </p:txBody>
      </p:sp>
      <p:sp>
        <p:nvSpPr>
          <p:cNvPr id="8" name="Rectangle 7"/>
          <p:cNvSpPr/>
          <p:nvPr/>
        </p:nvSpPr>
        <p:spPr>
          <a:xfrm>
            <a:off x="3357172" y="3466547"/>
            <a:ext cx="8738190" cy="2732352"/>
          </a:xfrm>
          <a:prstGeom prst="rect">
            <a:avLst/>
          </a:prstGeom>
          <a:solidFill>
            <a:srgbClr val="E0A87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Profile</a:t>
            </a:r>
          </a:p>
          <a:p>
            <a:pPr algn="ctr"/>
            <a:r>
              <a:rPr lang="en-US" sz="3264" dirty="0"/>
              <a:t>(About Me, Ask Me About, Skills, Interests)</a:t>
            </a:r>
          </a:p>
        </p:txBody>
      </p:sp>
      <p:sp>
        <p:nvSpPr>
          <p:cNvPr id="9" name="Rectangle 8"/>
          <p:cNvSpPr/>
          <p:nvPr/>
        </p:nvSpPr>
        <p:spPr>
          <a:xfrm>
            <a:off x="9223721" y="699452"/>
            <a:ext cx="2871641" cy="2732352"/>
          </a:xfrm>
          <a:prstGeom prst="rect">
            <a:avLst/>
          </a:prstGeom>
          <a:solidFill>
            <a:srgbClr val="BEAE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80" dirty="0"/>
              <a:t>Community Sites</a:t>
            </a:r>
          </a:p>
          <a:p>
            <a:pPr algn="ctr"/>
            <a:r>
              <a:rPr lang="en-US" sz="3264" dirty="0"/>
              <a:t>(Discussion Boards)</a:t>
            </a:r>
          </a:p>
        </p:txBody>
      </p:sp>
    </p:spTree>
    <p:extLst>
      <p:ext uri="{BB962C8B-B14F-4D97-AF65-F5344CB8AC3E}">
        <p14:creationId xmlns:p14="http://schemas.microsoft.com/office/powerpoint/2010/main" val="246356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5-30499_SPC_2014_Exec_Template_16x9">
  <a:themeElements>
    <a:clrScheme name="SPC 2014">
      <a:dk1>
        <a:srgbClr val="505050"/>
      </a:dk1>
      <a:lt1>
        <a:srgbClr val="FFFFFF"/>
      </a:lt1>
      <a:dk2>
        <a:srgbClr val="0072C6"/>
      </a:dk2>
      <a:lt2>
        <a:srgbClr val="E6E6E6"/>
      </a:lt2>
      <a:accent1>
        <a:srgbClr val="00188F"/>
      </a:accent1>
      <a:accent2>
        <a:srgbClr val="00BCF2"/>
      </a:accent2>
      <a:accent3>
        <a:srgbClr val="6DC2E9"/>
      </a:accent3>
      <a:accent4>
        <a:srgbClr val="DC3C00"/>
      </a:accent4>
      <a:accent5>
        <a:srgbClr val="007233"/>
      </a:accent5>
      <a:accent6>
        <a:srgbClr val="442359"/>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harePoint_Conference_2014_Exec_Template" id="{F96B0763-F710-416C-8427-3D71E10E9EFE}" vid="{CF1F79E0-1728-4D1E-8884-199306FDD0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7D6ECE57105F458030C254D346CD3D" ma:contentTypeVersion="1" ma:contentTypeDescription="Create a new document." ma:contentTypeScope="" ma:versionID="b24978ea1fde52b5ea26c32396ad43cc">
  <xsd:schema xmlns:xsd="http://www.w3.org/2001/XMLSchema" xmlns:xs="http://www.w3.org/2001/XMLSchema" xmlns:p="http://schemas.microsoft.com/office/2006/metadata/properties" xmlns:ns3="4304480f-1873-4e50-9541-9e4e1375c8eb" targetNamespace="http://schemas.microsoft.com/office/2006/metadata/properties" ma:root="true" ma:fieldsID="108d86171c3f48da7fb7795e0aba65fe" ns3:_="">
    <xsd:import namespace="4304480f-1873-4e50-9541-9e4e1375c8e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4480f-1873-4e50-9541-9e4e1375c8e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4304480f-1873-4e50-9541-9e4e1375c8eb"/>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27B77E0-8822-42D9-A818-ACFBBC330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4480f-1873-4e50-9541-9e4e1375c8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4533</TotalTime>
  <Words>3030</Words>
  <Application>Microsoft Office PowerPoint</Application>
  <PresentationFormat>Custom</PresentationFormat>
  <Paragraphs>328</Paragraphs>
  <Slides>49</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Helvetica</vt:lpstr>
      <vt:lpstr>Segoe UI</vt:lpstr>
      <vt:lpstr>Segoe UI Light</vt:lpstr>
      <vt:lpstr>Snap ITC</vt:lpstr>
      <vt:lpstr>Wingdings</vt:lpstr>
      <vt:lpstr>5-30499_SPC_2014_Exec_Template_16x9</vt:lpstr>
      <vt:lpstr>PowerPoint Presentation</vt:lpstr>
      <vt:lpstr>Overcoming barriers to achieve social business success and adoption</vt:lpstr>
      <vt:lpstr>PowerPoint Presentation</vt:lpstr>
      <vt:lpstr>PowerPoint Presentation</vt:lpstr>
      <vt:lpstr>PowerPoint Presentation</vt:lpstr>
      <vt:lpstr>PowerPoint Presentation</vt:lpstr>
      <vt:lpstr>PowerPoint Presentation</vt:lpstr>
      <vt:lpstr>PowerPoint Presentation</vt:lpstr>
      <vt:lpstr>Getting Social with SharePoint 2013</vt:lpstr>
      <vt:lpstr>A Roadmap to Overcome Barriers</vt:lpstr>
      <vt:lpstr>PowerPoint Presentation</vt:lpstr>
      <vt:lpstr>PowerPoint Presentation</vt:lpstr>
      <vt:lpstr>Which use cases? Focus on the critical moments of engagement and work backwards</vt:lpstr>
      <vt:lpstr>PowerPoint Presentation</vt:lpstr>
      <vt:lpstr>PowerPoint Presentation</vt:lpstr>
      <vt:lpstr>Case Study: Aligning and creating the right culture </vt:lpstr>
      <vt:lpstr>PowerPoint Presentation</vt:lpstr>
      <vt:lpstr>PowerPoint Presentation</vt:lpstr>
      <vt:lpstr>PowerPoint Presentation</vt:lpstr>
      <vt:lpstr>Social is an HR value</vt:lpstr>
      <vt:lpstr>PowerPoint Presentation</vt:lpstr>
      <vt:lpstr>PowerPoint Presentation</vt:lpstr>
      <vt:lpstr>PowerPoint Presentation</vt:lpstr>
      <vt:lpstr>Tips for getting leaders engaged</vt:lpstr>
      <vt:lpstr>You want this moment …</vt:lpstr>
      <vt:lpstr>PowerPoint Presentation</vt:lpstr>
      <vt:lpstr>PowerPoint Presentation</vt:lpstr>
      <vt:lpstr>Who makes a good champion?</vt:lpstr>
      <vt:lpstr>PowerPoint Presentation</vt:lpstr>
      <vt:lpstr>PowerPoint Presentation</vt:lpstr>
      <vt:lpstr>PowerPoint Presentation</vt:lpstr>
      <vt:lpstr>PowerPoint Presentation</vt:lpstr>
      <vt:lpstr>Case Study: E-mail Integration</vt:lpstr>
      <vt:lpstr>So, what happened?</vt:lpstr>
      <vt:lpstr>Until, … connect to email!</vt:lpstr>
      <vt:lpstr>And it’s only going to get better!</vt:lpstr>
      <vt:lpstr>Now … results!</vt:lpstr>
      <vt:lpstr>PowerPoint Presentation</vt:lpstr>
      <vt:lpstr>PowerPoint Presentation</vt:lpstr>
      <vt:lpstr>PowerPoint Presentation</vt:lpstr>
      <vt:lpstr>Clear, simple guidance to change some habits</vt:lpstr>
      <vt:lpstr>PowerPoint Presentation</vt:lpstr>
      <vt:lpstr>Breaking down the barriers</vt:lpstr>
      <vt:lpstr>PowerPoint Presentation</vt:lpstr>
      <vt:lpstr>Xerox Case Study: Building Community for Better Productivity using Yammer</vt:lpstr>
      <vt:lpstr>PowerPoint Presentation</vt:lpstr>
      <vt:lpstr>Resources</vt:lpstr>
      <vt:lpstr>Microsoft Enterprise Social Resources</vt:lpstr>
      <vt:lpstr>Book Signing! 5:30 – 6:00  At Champions  10 Free Books!  Signed by:  Scott Jamison Chris Bortlik (but not Sue Hanley )</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Barriers to Achieve Social Business Success and Adoption-Best of SPC14 Boston</dc:title>
  <dc:subject>SharePoint Conference 2014 Executive</dc:subject>
  <dc:creator>sue@susanhanley.com</dc:creator>
  <cp:keywords/>
  <dc:description>Template by: Mitchell Derrey, Silver Fox Productions, Inc.
Formatting by: 
Event Dates: March 2-6, 2014
Event Location: Las Vegas, NV
Audience Type: Internal/External</dc:description>
  <cp:lastModifiedBy>Susan Hanley</cp:lastModifiedBy>
  <cp:revision>285</cp:revision>
  <dcterms:created xsi:type="dcterms:W3CDTF">2013-10-21T21:40:33Z</dcterms:created>
  <dcterms:modified xsi:type="dcterms:W3CDTF">2014-03-25T21:10:31Z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0x010100967D6ECE57105F458030C254D346CD3D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