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7" r:id="rId2"/>
  </p:sldMasterIdLst>
  <p:notesMasterIdLst>
    <p:notesMasterId r:id="rId62"/>
  </p:notesMasterIdLst>
  <p:sldIdLst>
    <p:sldId id="317" r:id="rId3"/>
    <p:sldId id="312" r:id="rId4"/>
    <p:sldId id="313" r:id="rId5"/>
    <p:sldId id="314" r:id="rId6"/>
    <p:sldId id="259" r:id="rId7"/>
    <p:sldId id="260" r:id="rId8"/>
    <p:sldId id="261" r:id="rId9"/>
    <p:sldId id="262" r:id="rId10"/>
    <p:sldId id="263" r:id="rId11"/>
    <p:sldId id="264" r:id="rId12"/>
    <p:sldId id="265" r:id="rId13"/>
    <p:sldId id="266" r:id="rId14"/>
    <p:sldId id="267" r:id="rId15"/>
    <p:sldId id="333" r:id="rId16"/>
    <p:sldId id="318" r:id="rId17"/>
    <p:sldId id="319" r:id="rId18"/>
    <p:sldId id="320" r:id="rId19"/>
    <p:sldId id="271" r:id="rId20"/>
    <p:sldId id="272" r:id="rId21"/>
    <p:sldId id="321" r:id="rId22"/>
    <p:sldId id="274" r:id="rId23"/>
    <p:sldId id="275" r:id="rId24"/>
    <p:sldId id="276" r:id="rId25"/>
    <p:sldId id="277" r:id="rId26"/>
    <p:sldId id="278" r:id="rId27"/>
    <p:sldId id="279" r:id="rId28"/>
    <p:sldId id="322" r:id="rId29"/>
    <p:sldId id="281" r:id="rId30"/>
    <p:sldId id="336" r:id="rId31"/>
    <p:sldId id="340" r:id="rId32"/>
    <p:sldId id="338" r:id="rId33"/>
    <p:sldId id="323" r:id="rId34"/>
    <p:sldId id="324" r:id="rId35"/>
    <p:sldId id="325" r:id="rId36"/>
    <p:sldId id="326" r:id="rId37"/>
    <p:sldId id="288" r:id="rId38"/>
    <p:sldId id="289" r:id="rId39"/>
    <p:sldId id="290" r:id="rId40"/>
    <p:sldId id="291" r:id="rId41"/>
    <p:sldId id="292" r:id="rId42"/>
    <p:sldId id="293" r:id="rId43"/>
    <p:sldId id="294" r:id="rId44"/>
    <p:sldId id="327" r:id="rId45"/>
    <p:sldId id="328" r:id="rId46"/>
    <p:sldId id="298" r:id="rId47"/>
    <p:sldId id="329" r:id="rId48"/>
    <p:sldId id="300" r:id="rId49"/>
    <p:sldId id="301" r:id="rId50"/>
    <p:sldId id="302" r:id="rId51"/>
    <p:sldId id="303" r:id="rId52"/>
    <p:sldId id="304" r:id="rId53"/>
    <p:sldId id="305" r:id="rId54"/>
    <p:sldId id="330" r:id="rId55"/>
    <p:sldId id="307" r:id="rId56"/>
    <p:sldId id="308" r:id="rId57"/>
    <p:sldId id="309" r:id="rId58"/>
    <p:sldId id="331" r:id="rId59"/>
    <p:sldId id="341" r:id="rId60"/>
    <p:sldId id="332"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4642"/>
    <a:srgbClr val="745641"/>
    <a:srgbClr val="A76D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7" autoAdjust="0"/>
    <p:restoredTop sz="85111" autoAdjust="0"/>
  </p:normalViewPr>
  <p:slideViewPr>
    <p:cSldViewPr snapToGrid="0">
      <p:cViewPr varScale="1">
        <p:scale>
          <a:sx n="60" d="100"/>
          <a:sy n="60" d="100"/>
        </p:scale>
        <p:origin x="1200"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68EA63-93BB-4B24-9AD5-1FEDC23A8D6D}" type="datetimeFigureOut">
              <a:rPr lang="en-US" smtClean="0"/>
              <a:t>5/19/2017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28D9B6-7648-42C6-A6B0-8B9FCFAA9250}" type="slidenum">
              <a:rPr lang="en-US" smtClean="0"/>
              <a:t>‹#›</a:t>
            </a:fld>
            <a:endParaRPr lang="en-US"/>
          </a:p>
        </p:txBody>
      </p:sp>
    </p:spTree>
    <p:extLst>
      <p:ext uri="{BB962C8B-B14F-4D97-AF65-F5344CB8AC3E}">
        <p14:creationId xmlns:p14="http://schemas.microsoft.com/office/powerpoint/2010/main" val="409305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5/19/2017</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83616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5/19/2017</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300640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5/19/2017</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543864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5/19/2017</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049412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781C754-D1E9-47F9-8777-220D7863B15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059845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3DB7A6-1932-474B-AAD8-B0CB2C57B7C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795123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5/19/2017</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700540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5/19/2017</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932596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3DB7A6-1932-474B-AAD8-B0CB2C57B7C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643152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Footer Placeholder 3"/>
          <p:cNvSpPr>
            <a:spLocks noGrp="1"/>
          </p:cNvSpPr>
          <p:nvPr>
            <p:ph type="ftr" sz="quarter" idx="10"/>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5/19/2017</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893286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5/19/2017</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138801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5/19/2017 8:54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3159058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5/19/2017</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117186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5/19/2017 8:54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149202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5/19/2017 8:54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8714282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3DB7A6-1932-474B-AAD8-B0CB2C57B7C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245472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3DB7A6-1932-474B-AAD8-B0CB2C57B7C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3427438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3DB7A6-1932-474B-AAD8-B0CB2C57B7C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55421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Microsoft Ignite 2016</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5/19/2017 8:54 PM</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171869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8D9B6-7648-42C6-A6B0-8B9FCFAA9250}" type="slidenum">
              <a:rPr lang="en-US" smtClean="0"/>
              <a:t>28</a:t>
            </a:fld>
            <a:endParaRPr lang="en-US"/>
          </a:p>
        </p:txBody>
      </p:sp>
    </p:spTree>
    <p:extLst>
      <p:ext uri="{BB962C8B-B14F-4D97-AF65-F5344CB8AC3E}">
        <p14:creationId xmlns:p14="http://schemas.microsoft.com/office/powerpoint/2010/main" val="12690368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A937F9F-F35E-409E-BDDC-3F7885C68EAF}"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5/19/2017</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7203777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8EF7E0F-507E-4FE5-BF75-9D3967B45F5D}"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5/19/2017</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31378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5/19/2017 8:54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34455306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3DB7A6-1932-474B-AAD8-B0CB2C57B7C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0839712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781C754-D1E9-47F9-8777-220D7863B15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34</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206310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8D9B6-7648-42C6-A6B0-8B9FCFAA9250}" type="slidenum">
              <a:rPr lang="en-US" smtClean="0"/>
              <a:t>35</a:t>
            </a:fld>
            <a:endParaRPr lang="en-US"/>
          </a:p>
        </p:txBody>
      </p:sp>
    </p:spTree>
    <p:extLst>
      <p:ext uri="{BB962C8B-B14F-4D97-AF65-F5344CB8AC3E}">
        <p14:creationId xmlns:p14="http://schemas.microsoft.com/office/powerpoint/2010/main" val="40218642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5/19/2017</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8748728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848">
              <a:lnSpc>
                <a:spcPct val="100000"/>
              </a:lnSpc>
              <a:spcAft>
                <a:spcPts val="0"/>
              </a:spcAft>
              <a:defRPr/>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3DB7A6-1932-474B-AAD8-B0CB2C57B7C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877865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5/19/2017</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7977600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5/19/2017</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41</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6739531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SPC2012 - Business</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28542"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defTabSz="928542"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DFBC43DA-9DD2-4DE7-B473-BAC21688E922}"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5/19/2017</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2192145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3DB7A6-1932-474B-AAD8-B0CB2C57B7C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9609739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SPC2012 - Business</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28542"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defTabSz="928542"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A51D7C38-B993-4B09-8D75-1B72E6233943}"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5/19/2017</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45</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548391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Microsoft Ignite 2016</a:t>
            </a:r>
            <a:endParaRPr lang="en-US" dirty="0"/>
          </a:p>
        </p:txBody>
      </p:sp>
      <p:sp>
        <p:nvSpPr>
          <p:cNvPr id="5" name="Footer Placeholder 4"/>
          <p:cNvSpPr>
            <a:spLocks noGrp="1"/>
          </p:cNvSpPr>
          <p:nvPr>
            <p:ph type="ftr" sz="quarter" idx="11"/>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5/19/2017 8:54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a:t>
            </a:fld>
            <a:endParaRPr lang="en-US" dirty="0"/>
          </a:p>
        </p:txBody>
      </p:sp>
    </p:spTree>
    <p:extLst>
      <p:ext uri="{BB962C8B-B14F-4D97-AF65-F5344CB8AC3E}">
        <p14:creationId xmlns:p14="http://schemas.microsoft.com/office/powerpoint/2010/main" val="35948534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781C754-D1E9-47F9-8777-220D7863B15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0531208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3DB7A6-1932-474B-AAD8-B0CB2C57B7C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9680307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5149CB6-42D8-48DB-AA4B-123100EE7996}"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50</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3716757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3DB7A6-1932-474B-AAD8-B0CB2C57B7C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665380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SPC2012 - Business</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28542"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defTabSz="928542"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5AC4E5A-25B4-426D-BA07-0AEB142CD002}"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5/19/2017</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3465509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781C754-D1E9-47F9-8777-220D7863B15D}"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53</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0895296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defTabSz="914099"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5/19/2017</a:t>
            </a:fld>
            <a:endParaRPr kumimoji="0" lang="en-US" sz="1800" b="0" i="0" u="none" strike="noStrike" kern="0" cap="none" spc="0" normalizeH="0" baseline="0" noProof="0" dirty="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9307800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3DB7A6-1932-474B-AAD8-B0CB2C57B7C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731527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3DB7A6-1932-474B-AAD8-B0CB2C57B7C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8692162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SPC2012 - Business</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28542"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defTabSz="928542"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CC0B997C-5ADE-4975-AEF7-A0099DF4C0D4}"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5/19/2017</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59</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253701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3DB7A6-1932-474B-AAD8-B0CB2C57B7C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47601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3DB7A6-1932-474B-AAD8-B0CB2C57B7C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96268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3DB7A6-1932-474B-AAD8-B0CB2C57B7C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47597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SPC2012 - Business</a:t>
            </a:r>
            <a:endParaRPr kumimoji="0" lang="en-US" sz="1800" b="0" i="0" u="none" strike="noStrike" kern="0" cap="none" spc="0" normalizeH="0" baseline="0" noProof="0" dirty="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28542"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defTabSz="928542"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68C2080-3BA8-4788-8669-3BC99F4F6B6F}" type="datetime1">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5/19/2017</a:t>
            </a:fld>
            <a:endParaRPr kumimoji="0" lang="en-US" sz="1800" b="0" i="0" u="none" strike="noStrike" kern="0" cap="none" spc="0" normalizeH="0" baseline="0" noProof="0" dirty="0">
              <a:ln>
                <a:noFill/>
              </a:ln>
              <a:solidFill>
                <a:sysClr val="windowText" lastClr="000000"/>
              </a:solidFill>
              <a:effectLst/>
              <a:uLnTx/>
              <a:uFillTx/>
            </a:endParaRPr>
          </a:p>
        </p:txBody>
      </p:sp>
      <p:sp>
        <p:nvSpPr>
          <p:cNvPr id="7" name="Slide Number Placeholder 6"/>
          <p:cNvSpPr>
            <a:spLocks noGrp="1"/>
          </p:cNvSpPr>
          <p:nvPr>
            <p:ph type="sldNum" sz="quarter" idx="13"/>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01531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33DB7A6-1932-474B-AAD8-B0CB2C57B7C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7910937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449322" y="6063380"/>
            <a:ext cx="1522404" cy="324553"/>
          </a:xfrm>
          <a:prstGeom prst="rect">
            <a:avLst/>
          </a:prstGeom>
        </p:spPr>
      </p:pic>
      <p:sp>
        <p:nvSpPr>
          <p:cNvPr id="3" name="Rectangle 2"/>
          <p:cNvSpPr/>
          <p:nvPr userDrawn="1"/>
        </p:nvSpPr>
        <p:spPr bwMode="gray">
          <a:xfrm>
            <a:off x="1060769" y="2575465"/>
            <a:ext cx="8058859" cy="667558"/>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
        <p:nvSpPr>
          <p:cNvPr id="4" name="Rectangle 3"/>
          <p:cNvSpPr/>
          <p:nvPr userDrawn="1"/>
        </p:nvSpPr>
        <p:spPr bwMode="gray">
          <a:xfrm>
            <a:off x="0" y="2839081"/>
            <a:ext cx="7912443" cy="661643"/>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
        <p:nvSpPr>
          <p:cNvPr id="5" name="Rectangle 4"/>
          <p:cNvSpPr/>
          <p:nvPr userDrawn="1"/>
        </p:nvSpPr>
        <p:spPr bwMode="gray">
          <a:xfrm>
            <a:off x="269239" y="3429001"/>
            <a:ext cx="8030161" cy="661643"/>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487754" y="2887782"/>
            <a:ext cx="4347669" cy="723221"/>
          </a:xfrm>
          <a:prstGeom prst="rect">
            <a:avLst/>
          </a:prstGeom>
        </p:spPr>
      </p:pic>
    </p:spTree>
    <p:extLst>
      <p:ext uri="{BB962C8B-B14F-4D97-AF65-F5344CB8AC3E}">
        <p14:creationId xmlns:p14="http://schemas.microsoft.com/office/powerpoint/2010/main" val="586604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850" fill="hold"/>
                                        <p:tgtEl>
                                          <p:spTgt spid="3"/>
                                        </p:tgtEl>
                                        <p:attrNameLst>
                                          <p:attrName>ppt_x</p:attrName>
                                        </p:attrNameLst>
                                      </p:cBhvr>
                                      <p:tavLst>
                                        <p:tav tm="0">
                                          <p:val>
                                            <p:strVal val="0-#ppt_w/2"/>
                                          </p:val>
                                        </p:tav>
                                        <p:tav tm="100000">
                                          <p:val>
                                            <p:strVal val="#ppt_x"/>
                                          </p:val>
                                        </p:tav>
                                      </p:tavLst>
                                    </p:anim>
                                    <p:anim calcmode="lin" valueType="num">
                                      <p:cBhvr additive="base">
                                        <p:cTn id="8" dur="85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850" fill="hold"/>
                                        <p:tgtEl>
                                          <p:spTgt spid="4"/>
                                        </p:tgtEl>
                                        <p:attrNameLst>
                                          <p:attrName>ppt_x</p:attrName>
                                        </p:attrNameLst>
                                      </p:cBhvr>
                                      <p:tavLst>
                                        <p:tav tm="0">
                                          <p:val>
                                            <p:strVal val="1+#ppt_w/2"/>
                                          </p:val>
                                        </p:tav>
                                        <p:tav tm="100000">
                                          <p:val>
                                            <p:strVal val="#ppt_x"/>
                                          </p:val>
                                        </p:tav>
                                      </p:tavLst>
                                    </p:anim>
                                    <p:anim calcmode="lin" valueType="num">
                                      <p:cBhvr additive="base">
                                        <p:cTn id="12" dur="85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850" fill="hold"/>
                                        <p:tgtEl>
                                          <p:spTgt spid="5"/>
                                        </p:tgtEl>
                                        <p:attrNameLst>
                                          <p:attrName>ppt_x</p:attrName>
                                        </p:attrNameLst>
                                      </p:cBhvr>
                                      <p:tavLst>
                                        <p:tav tm="0">
                                          <p:val>
                                            <p:strVal val="0-#ppt_w/2"/>
                                          </p:val>
                                        </p:tav>
                                        <p:tav tm="100000">
                                          <p:val>
                                            <p:strVal val="#ppt_x"/>
                                          </p:val>
                                        </p:tav>
                                      </p:tavLst>
                                    </p:anim>
                                    <p:anim calcmode="lin" valueType="num">
                                      <p:cBhvr additive="base">
                                        <p:cTn id="16" dur="850" fill="hold"/>
                                        <p:tgtEl>
                                          <p:spTgt spid="5"/>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58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750"/>
                                        <p:tgtEl>
                                          <p:spTgt spid="6"/>
                                        </p:tgtEl>
                                      </p:cBhvr>
                                    </p:animEffect>
                                  </p:childTnLst>
                                </p:cTn>
                              </p:par>
                              <p:par>
                                <p:cTn id="20" presetID="63" presetClass="path" presetSubtype="0" decel="100000" fill="hold" nodeType="withEffect">
                                  <p:stCondLst>
                                    <p:cond delay="580"/>
                                  </p:stCondLst>
                                  <p:childTnLst>
                                    <p:animMotion origin="layout" path="M -0.02409 1.50289E-6 L -4.16667E-7 1.50289E-6 " pathEditMode="relative" rAng="0" ptsTypes="AA">
                                      <p:cBhvr>
                                        <p:cTn id="21" dur="500" fill="hold"/>
                                        <p:tgtEl>
                                          <p:spTgt spid="6"/>
                                        </p:tgtEl>
                                        <p:attrNameLst>
                                          <p:attrName>ppt_x</p:attrName>
                                          <p:attrName>ppt_y</p:attrName>
                                        </p:attrNameLst>
                                      </p:cBhvr>
                                      <p:rCtr x="119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69240" y="1189176"/>
            <a:ext cx="11655840" cy="2018835"/>
          </a:xfrm>
        </p:spPr>
        <p:txBody>
          <a:bodyPr/>
          <a:lstStyle>
            <a:lvl1pPr marL="0" indent="0">
              <a:buNone/>
              <a:defRPr>
                <a:gradFill>
                  <a:gsLst>
                    <a:gs pos="2920">
                      <a:schemeClr val="tx2"/>
                    </a:gs>
                    <a:gs pos="39000">
                      <a:schemeClr val="tx2"/>
                    </a:gs>
                  </a:gsLst>
                  <a:lin ang="5400000" scaled="0"/>
                </a:gradFill>
              </a:defRPr>
            </a:lvl1pPr>
            <a:lvl2pPr marL="28012" indent="0">
              <a:buNone/>
              <a:defRPr sz="1961"/>
            </a:lvl2pPr>
            <a:lvl3pPr marL="219428" indent="0">
              <a:buNone/>
              <a:defRPr sz="1961"/>
            </a:lvl3pPr>
            <a:lvl4pPr marL="466868" indent="0">
              <a:buNone/>
              <a:defRPr sz="1765"/>
            </a:lvl4pPr>
            <a:lvl5pPr marL="725201" indent="0">
              <a:buNone/>
              <a:defRPr sz="176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0680301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4808"/>
          </a:xfrm>
        </p:spPr>
        <p:txBody>
          <a:bodyPr>
            <a:spAutoFit/>
          </a:bodyPr>
          <a:lstStyle>
            <a:lvl3pPr>
              <a:defRPr sz="2353"/>
            </a:lvl3pPr>
            <a:lvl4pPr>
              <a:defRPr sz="1961"/>
            </a:lvl4pPr>
            <a:lvl5pPr>
              <a:defRPr sz="19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7319635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4808"/>
          </a:xfrm>
        </p:spPr>
        <p:txBody>
          <a:bodyPr>
            <a:spAutoFit/>
          </a:bodyPr>
          <a:lstStyle>
            <a:lvl1pPr>
              <a:buClr>
                <a:schemeClr val="tx2"/>
              </a:buClr>
              <a:defRPr>
                <a:gradFill>
                  <a:gsLst>
                    <a:gs pos="13869">
                      <a:schemeClr val="tx2"/>
                    </a:gs>
                    <a:gs pos="42000">
                      <a:schemeClr val="tx2"/>
                    </a:gs>
                  </a:gsLst>
                  <a:lin ang="5400000" scaled="0"/>
                </a:gradFill>
              </a:defRPr>
            </a:lvl1pPr>
            <a:lvl3pPr>
              <a:defRPr sz="2353"/>
            </a:lvl3pPr>
            <a:lvl4pPr>
              <a:defRPr sz="1961"/>
            </a:lvl4pPr>
            <a:lvl5pPr>
              <a:defRPr sz="19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6515436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9784"/>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9784"/>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9279452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5109">
                      <a:schemeClr val="tx2"/>
                    </a:gs>
                    <a:gs pos="25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100000">
                      <a:schemeClr val="tx2"/>
                    </a:gs>
                    <a:gs pos="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4088985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556149"/>
          </a:xfrm>
        </p:spPr>
        <p:txBody>
          <a:bodyPr wrap="square">
            <a:spAutoFit/>
          </a:bodyPr>
          <a:lstStyle>
            <a:lvl1pPr marL="281677" indent="-281677">
              <a:spcBef>
                <a:spcPts val="1200"/>
              </a:spcBef>
              <a:buClr>
                <a:schemeClr val="tx1"/>
              </a:buClr>
              <a:buFont typeface="Wingdings" panose="05000000000000000000" pitchFamily="2" charset="2"/>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6"/>
            <a:ext cx="5378548" cy="2556149"/>
          </a:xfrm>
        </p:spPr>
        <p:txBody>
          <a:bodyPr wrap="square">
            <a:spAutoFit/>
          </a:bodyPr>
          <a:lstStyle>
            <a:lvl1pPr marL="281677" indent="-281677">
              <a:spcBef>
                <a:spcPts val="1200"/>
              </a:spcBef>
              <a:buClr>
                <a:schemeClr val="tx1"/>
              </a:buClr>
              <a:buFont typeface="Wingdings" panose="05000000000000000000" pitchFamily="2" charset="2"/>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769776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552967"/>
          </a:xfrm>
        </p:spPr>
        <p:txBody>
          <a:bodyPr wrap="square">
            <a:spAutoFit/>
          </a:bodyPr>
          <a:lstStyle>
            <a:lvl1pPr marL="281677" indent="-281677">
              <a:spcBef>
                <a:spcPts val="1200"/>
              </a:spcBef>
              <a:buClr>
                <a:schemeClr val="tx2"/>
              </a:buClr>
              <a:buFont typeface="Wingdings" panose="05000000000000000000" pitchFamily="2" charset="2"/>
              <a:buChar char="§"/>
              <a:defRPr sz="3529">
                <a:gradFill>
                  <a:gsLst>
                    <a:gs pos="5109">
                      <a:schemeClr val="tx2"/>
                    </a:gs>
                    <a:gs pos="100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6"/>
            <a:ext cx="5378548" cy="2552967"/>
          </a:xfrm>
        </p:spPr>
        <p:txBody>
          <a:bodyPr wrap="square">
            <a:spAutoFit/>
          </a:bodyPr>
          <a:lstStyle>
            <a:lvl1pPr marL="281677" indent="-281677">
              <a:spcBef>
                <a:spcPts val="1200"/>
              </a:spcBef>
              <a:buClr>
                <a:schemeClr val="tx2"/>
              </a:buClr>
              <a:buFont typeface="Wingdings" panose="05000000000000000000" pitchFamily="2" charset="2"/>
              <a:buChar char="§"/>
              <a:defRPr sz="3529">
                <a:gradFill>
                  <a:gsLst>
                    <a:gs pos="5109">
                      <a:schemeClr val="tx2"/>
                    </a:gs>
                    <a:gs pos="100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595435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204602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77021" y="1187621"/>
            <a:ext cx="11655840" cy="899665"/>
          </a:xfrm>
        </p:spPr>
        <p:txBody>
          <a:bodyPr/>
          <a:lstStyle>
            <a:lvl1pPr>
              <a:defRPr sz="7058" baseline="0"/>
            </a:lvl1pPr>
          </a:lstStyle>
          <a:p>
            <a:r>
              <a:rPr lang="en-US" dirty="0"/>
              <a:t>Click to edit Master title style</a:t>
            </a:r>
          </a:p>
        </p:txBody>
      </p:sp>
    </p:spTree>
    <p:extLst>
      <p:ext uri="{BB962C8B-B14F-4D97-AF65-F5344CB8AC3E}">
        <p14:creationId xmlns:p14="http://schemas.microsoft.com/office/powerpoint/2010/main" val="370972379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071684" y="2084173"/>
            <a:ext cx="8058229" cy="1793104"/>
          </a:xfrm>
        </p:spPr>
        <p:txBody>
          <a:bodyPr/>
          <a:lstStyle>
            <a:lvl1pPr>
              <a:defRPr sz="5882" baseline="0"/>
            </a:lvl1pPr>
          </a:lstStyle>
          <a:p>
            <a:r>
              <a:rPr lang="en-US" dirty="0"/>
              <a:t>Click to edit Master title style</a:t>
            </a:r>
          </a:p>
        </p:txBody>
      </p:sp>
    </p:spTree>
    <p:extLst>
      <p:ext uri="{BB962C8B-B14F-4D97-AF65-F5344CB8AC3E}">
        <p14:creationId xmlns:p14="http://schemas.microsoft.com/office/powerpoint/2010/main" val="381684574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gray">
          <a:xfrm>
            <a:off x="1524283" y="470068"/>
            <a:ext cx="4862744" cy="912117"/>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
        <p:nvSpPr>
          <p:cNvPr id="11" name="Rectangle 10"/>
          <p:cNvSpPr/>
          <p:nvPr userDrawn="1"/>
        </p:nvSpPr>
        <p:spPr bwMode="gray">
          <a:xfrm>
            <a:off x="443631" y="652746"/>
            <a:ext cx="4846261" cy="912117"/>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
        <p:nvSpPr>
          <p:cNvPr id="12" name="Rectangle 11"/>
          <p:cNvSpPr/>
          <p:nvPr userDrawn="1"/>
        </p:nvSpPr>
        <p:spPr bwMode="gray">
          <a:xfrm>
            <a:off x="6897527" y="3697962"/>
            <a:ext cx="4846261" cy="627580"/>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
        <p:nvSpPr>
          <p:cNvPr id="13" name="Rectangle 12"/>
          <p:cNvSpPr/>
          <p:nvPr userDrawn="1"/>
        </p:nvSpPr>
        <p:spPr bwMode="gray">
          <a:xfrm>
            <a:off x="7056856" y="3860155"/>
            <a:ext cx="4865906" cy="935768"/>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
        <p:nvSpPr>
          <p:cNvPr id="14" name="Rectangle 13"/>
          <p:cNvSpPr/>
          <p:nvPr userDrawn="1"/>
        </p:nvSpPr>
        <p:spPr bwMode="gray">
          <a:xfrm>
            <a:off x="6897527" y="4697932"/>
            <a:ext cx="4846261" cy="1607817"/>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9121" y="588334"/>
            <a:ext cx="10083700" cy="6405091"/>
          </a:xfrm>
          <a:prstGeom prst="rect">
            <a:avLst/>
          </a:prstGeom>
          <a:effectLst>
            <a:outerShdw blurRad="127000" sx="101000" sy="101000" algn="ctr" rotWithShape="0">
              <a:prstClr val="black">
                <a:alpha val="20000"/>
              </a:prstClr>
            </a:outerShdw>
          </a:effectLst>
        </p:spPr>
      </p:pic>
      <p:sp>
        <p:nvSpPr>
          <p:cNvPr id="9" name="Title 1"/>
          <p:cNvSpPr>
            <a:spLocks noGrp="1"/>
          </p:cNvSpPr>
          <p:nvPr>
            <p:ph type="title" hasCustomPrompt="1"/>
          </p:nvPr>
        </p:nvSpPr>
        <p:spPr bwMode="ltGray">
          <a:xfrm>
            <a:off x="1893909" y="3001156"/>
            <a:ext cx="8052751" cy="1344828"/>
          </a:xfrm>
          <a:noFill/>
        </p:spPr>
        <p:txBody>
          <a:bodyPr vert="horz" wrap="square" lIns="146304" tIns="91440" rIns="146304" bIns="91440" rtlCol="0" anchor="t" anchorCtr="0">
            <a:noAutofit/>
          </a:bodyPr>
          <a:lstStyle>
            <a:lvl1pPr>
              <a:defRPr lang="en-US" sz="4313" spc="-98" baseline="0" dirty="0">
                <a:gradFill>
                  <a:gsLst>
                    <a:gs pos="0">
                      <a:schemeClr val="bg2">
                        <a:lumMod val="10000"/>
                      </a:schemeClr>
                    </a:gs>
                    <a:gs pos="100000">
                      <a:schemeClr val="bg2">
                        <a:lumMod val="10000"/>
                      </a:schemeClr>
                    </a:gs>
                  </a:gsLst>
                  <a:lin ang="5400000" scaled="0"/>
                </a:gradFill>
              </a:defRPr>
            </a:lvl1pPr>
          </a:lstStyle>
          <a:p>
            <a:pPr lvl="0"/>
            <a:r>
              <a:rPr lang="en-US" dirty="0"/>
              <a:t>Presentation title</a:t>
            </a:r>
          </a:p>
        </p:txBody>
      </p:sp>
      <p:sp>
        <p:nvSpPr>
          <p:cNvPr id="3" name="Text Placeholder 2"/>
          <p:cNvSpPr>
            <a:spLocks noGrp="1"/>
          </p:cNvSpPr>
          <p:nvPr>
            <p:ph type="body" sz="quarter" idx="14" hasCustomPrompt="1"/>
          </p:nvPr>
        </p:nvSpPr>
        <p:spPr bwMode="ltGray">
          <a:xfrm>
            <a:off x="1893909" y="4364379"/>
            <a:ext cx="8052752" cy="1344839"/>
          </a:xfrm>
        </p:spPr>
        <p:txBody>
          <a:bodyPr tIns="109728" bIns="109728">
            <a:noAutofit/>
          </a:bodyPr>
          <a:lstStyle>
            <a:lvl1pPr marL="0" indent="0">
              <a:spcBef>
                <a:spcPts val="0"/>
              </a:spcBef>
              <a:buNone/>
              <a:defRPr lang="en-US" sz="3137" b="0" kern="1200" cap="none" spc="-98" baseline="0" dirty="0">
                <a:ln w="3175">
                  <a:noFill/>
                </a:ln>
                <a:gradFill>
                  <a:gsLst>
                    <a:gs pos="0">
                      <a:schemeClr val="bg2">
                        <a:lumMod val="10000"/>
                      </a:schemeClr>
                    </a:gs>
                    <a:gs pos="100000">
                      <a:schemeClr val="bg2">
                        <a:lumMod val="10000"/>
                      </a:schemeClr>
                    </a:gs>
                  </a:gsLst>
                  <a:lin ang="5400000" scaled="0"/>
                </a:gradFill>
                <a:effectLst/>
                <a:latin typeface="+mj-lt"/>
                <a:ea typeface="+mn-ea"/>
                <a:cs typeface="Segoe UI" pitchFamily="34" charset="0"/>
              </a:defRPr>
            </a:lvl1pPr>
          </a:lstStyle>
          <a:p>
            <a:pPr lvl="0" algn="l" defTabSz="914367" rtl="0" eaLnBrk="1" latinLnBrk="0" hangingPunct="1">
              <a:lnSpc>
                <a:spcPct val="90000"/>
              </a:lnSpc>
              <a:spcBef>
                <a:spcPct val="0"/>
              </a:spcBef>
              <a:buNone/>
            </a:pPr>
            <a:r>
              <a:rPr lang="en-US" dirty="0"/>
              <a:t>Speaker Name</a:t>
            </a:r>
          </a:p>
        </p:txBody>
      </p:sp>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gray">
          <a:xfrm>
            <a:off x="11026337" y="470068"/>
            <a:ext cx="717451" cy="152949"/>
          </a:xfrm>
          <a:prstGeom prst="rect">
            <a:avLst/>
          </a:prstGeom>
        </p:spPr>
      </p:pic>
    </p:spTree>
    <p:extLst>
      <p:ext uri="{BB962C8B-B14F-4D97-AF65-F5344CB8AC3E}">
        <p14:creationId xmlns:p14="http://schemas.microsoft.com/office/powerpoint/2010/main" val="25761915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0-#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0-#ppt_w/2"/>
                                          </p:val>
                                        </p:tav>
                                        <p:tav tm="100000">
                                          <p:val>
                                            <p:strVal val="#ppt_x"/>
                                          </p:val>
                                        </p:tav>
                                      </p:tavLst>
                                    </p:anim>
                                    <p:anim calcmode="lin" valueType="num">
                                      <p:cBhvr additive="base">
                                        <p:cTn id="12" dur="75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750" fill="hold"/>
                                        <p:tgtEl>
                                          <p:spTgt spid="12"/>
                                        </p:tgtEl>
                                        <p:attrNameLst>
                                          <p:attrName>ppt_x</p:attrName>
                                        </p:attrNameLst>
                                      </p:cBhvr>
                                      <p:tavLst>
                                        <p:tav tm="0">
                                          <p:val>
                                            <p:strVal val="1+#ppt_w/2"/>
                                          </p:val>
                                        </p:tav>
                                        <p:tav tm="100000">
                                          <p:val>
                                            <p:strVal val="#ppt_x"/>
                                          </p:val>
                                        </p:tav>
                                      </p:tavLst>
                                    </p:anim>
                                    <p:anim calcmode="lin" valueType="num">
                                      <p:cBhvr additive="base">
                                        <p:cTn id="16" dur="75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7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750" fill="hold"/>
                                        <p:tgtEl>
                                          <p:spTgt spid="14"/>
                                        </p:tgtEl>
                                        <p:attrNameLst>
                                          <p:attrName>ppt_x</p:attrName>
                                        </p:attrNameLst>
                                      </p:cBhvr>
                                      <p:tavLst>
                                        <p:tav tm="0">
                                          <p:val>
                                            <p:strVal val="1+#ppt_w/2"/>
                                          </p:val>
                                        </p:tav>
                                        <p:tav tm="100000">
                                          <p:val>
                                            <p:strVal val="#ppt_x"/>
                                          </p:val>
                                        </p:tav>
                                      </p:tavLst>
                                    </p:anim>
                                    <p:anim calcmode="lin" valueType="num">
                                      <p:cBhvr additive="base">
                                        <p:cTn id="20" dur="75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11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1+#ppt_w/2"/>
                                          </p:val>
                                        </p:tav>
                                        <p:tav tm="100000">
                                          <p:val>
                                            <p:strVal val="#ppt_x"/>
                                          </p:val>
                                        </p:tav>
                                      </p:tavLst>
                                    </p:anim>
                                    <p:anim calcmode="lin" valueType="num">
                                      <p:cBhvr additive="base">
                                        <p:cTn id="24" dur="750" fill="hold"/>
                                        <p:tgtEl>
                                          <p:spTgt spid="13"/>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58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750"/>
                                        <p:tgtEl>
                                          <p:spTgt spid="9"/>
                                        </p:tgtEl>
                                      </p:cBhvr>
                                    </p:animEffect>
                                  </p:childTnLst>
                                </p:cTn>
                              </p:par>
                              <p:par>
                                <p:cTn id="28" presetID="63" presetClass="path" presetSubtype="0" decel="100000" fill="hold" grpId="1" nodeType="withEffect">
                                  <p:stCondLst>
                                    <p:cond delay="580"/>
                                  </p:stCondLst>
                                  <p:childTnLst>
                                    <p:animMotion origin="layout" path="M -0.02413 -3.22742E-6 L 4.30431E-6 -3.22742E-6 " pathEditMode="relative" rAng="0" ptsTypes="AA">
                                      <p:cBhvr>
                                        <p:cTn id="29" dur="500" fill="hold"/>
                                        <p:tgtEl>
                                          <p:spTgt spid="9"/>
                                        </p:tgtEl>
                                        <p:attrNameLst>
                                          <p:attrName>ppt_x</p:attrName>
                                          <p:attrName>ppt_y</p:attrName>
                                        </p:attrNameLst>
                                      </p:cBhvr>
                                      <p:rCtr x="1200" y="0"/>
                                    </p:animMotion>
                                  </p:childTnLst>
                                </p:cTn>
                              </p:par>
                              <p:par>
                                <p:cTn id="30" presetID="10" presetClass="entr" presetSubtype="0" fill="hold" grpId="0" nodeType="withEffect">
                                  <p:stCondLst>
                                    <p:cond delay="68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750"/>
                                        <p:tgtEl>
                                          <p:spTgt spid="3"/>
                                        </p:tgtEl>
                                      </p:cBhvr>
                                    </p:animEffect>
                                  </p:childTnLst>
                                </p:cTn>
                              </p:par>
                              <p:par>
                                <p:cTn id="33" presetID="63" presetClass="path" presetSubtype="0" decel="100000" fill="hold" grpId="1" nodeType="withEffect">
                                  <p:stCondLst>
                                    <p:cond delay="680"/>
                                  </p:stCondLst>
                                  <p:childTnLst>
                                    <p:animMotion origin="layout" path="M -0.02413 -3.01861E-6 L 4.30431E-6 -3.01861E-6 " pathEditMode="relative" rAng="0" ptsTypes="AA">
                                      <p:cBhvr>
                                        <p:cTn id="34" dur="500" fill="hold"/>
                                        <p:tgtEl>
                                          <p:spTgt spid="3"/>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P spid="9" grpId="0"/>
      <p:bldP spid="9" grpId="1"/>
      <p:bldP spid="3" grpId="0">
        <p:tmplLst>
          <p:tmpl>
            <p:tnLst>
              <p:par>
                <p:cTn presetID="10" presetClass="entr" presetSubtype="0" fill="hold" nodeType="withEffect">
                  <p:stCondLst>
                    <p:cond delay="68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P spid="3" grpId="1">
        <p:tmplLst>
          <p:tmpl>
            <p:tnLst>
              <p:par>
                <p:cTn presetID="63" presetClass="path" presetSubtype="0" decel="100000" fill="hold" nodeType="withEffect">
                  <p:stCondLst>
                    <p:cond delay="680"/>
                  </p:stCondLst>
                  <p:childTnLst>
                    <p:animMotion origin="layout" path="M -0.02413 -3.01861E-6 L 4.30431E-6 -3.01861E-6 " pathEditMode="relative" rAng="0" ptsTypes="AA">
                      <p:cBhvr>
                        <p:cTn dur="500" fill="hold"/>
                        <p:tgtEl>
                          <p:spTgt spid="3"/>
                        </p:tgtEl>
                        <p:attrNameLst>
                          <p:attrName>ppt_x</p:attrName>
                          <p:attrName>ppt_y</p:attrName>
                        </p:attrNameLst>
                      </p:cBhvr>
                      <p:rCtr x="1200" y="0"/>
                    </p:animMotion>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act Layout_Accent Color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71684" y="2084173"/>
            <a:ext cx="8058229" cy="1793104"/>
          </a:xfrm>
        </p:spPr>
        <p:txBody>
          <a:bodyPr/>
          <a:lstStyle>
            <a:lvl1pPr>
              <a:defRPr sz="5882" baseline="0"/>
            </a:lvl1pPr>
          </a:lstStyle>
          <a:p>
            <a:r>
              <a:rPr lang="en-US" dirty="0"/>
              <a:t>Click to edit Master title style</a:t>
            </a:r>
          </a:p>
        </p:txBody>
      </p:sp>
    </p:spTree>
    <p:extLst>
      <p:ext uri="{BB962C8B-B14F-4D97-AF65-F5344CB8AC3E}">
        <p14:creationId xmlns:p14="http://schemas.microsoft.com/office/powerpoint/2010/main" val="14301547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65664" y="1178349"/>
            <a:ext cx="9860672" cy="899665"/>
          </a:xfrm>
        </p:spPr>
        <p:txBody>
          <a:bodyPr/>
          <a:lstStyle>
            <a:lvl1pPr marL="228766" indent="-228766">
              <a:defRPr sz="5882" baseline="0"/>
            </a:lvl1pPr>
          </a:lstStyle>
          <a:p>
            <a:r>
              <a:rPr lang="en-US" dirty="0"/>
              <a:t>“Sample quote goes here. Design is easier than it looks, and more important than it seems.”</a:t>
            </a:r>
          </a:p>
        </p:txBody>
      </p:sp>
      <p:sp>
        <p:nvSpPr>
          <p:cNvPr id="4" name="Text Placeholder 3"/>
          <p:cNvSpPr>
            <a:spLocks noGrp="1"/>
          </p:cNvSpPr>
          <p:nvPr>
            <p:ph type="body" sz="quarter" idx="10" hasCustomPrompt="1"/>
          </p:nvPr>
        </p:nvSpPr>
        <p:spPr>
          <a:xfrm>
            <a:off x="5647788" y="5025984"/>
            <a:ext cx="5378549" cy="1050156"/>
          </a:xfrm>
        </p:spPr>
        <p:txBody>
          <a:bodyPr/>
          <a:lstStyle>
            <a:lvl1pPr marL="0" indent="0">
              <a:spcBef>
                <a:spcPts val="0"/>
              </a:spcBef>
              <a:buNone/>
              <a:defRPr sz="3137" baseline="0">
                <a:latin typeface="+mj-lt"/>
              </a:defRPr>
            </a:lvl1pPr>
          </a:lstStyle>
          <a:p>
            <a:pPr lvl="0"/>
            <a:r>
              <a:rPr lang="en-US" dirty="0"/>
              <a:t>Author Name</a:t>
            </a:r>
          </a:p>
          <a:p>
            <a:pPr lvl="0"/>
            <a:r>
              <a:rPr lang="en-US" dirty="0"/>
              <a:t>Title</a:t>
            </a:r>
          </a:p>
        </p:txBody>
      </p:sp>
    </p:spTree>
    <p:extLst>
      <p:ext uri="{BB962C8B-B14F-4D97-AF65-F5344CB8AC3E}">
        <p14:creationId xmlns:p14="http://schemas.microsoft.com/office/powerpoint/2010/main" val="63016771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Layout_Accent Color 1">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65664" y="2084173"/>
            <a:ext cx="9860672" cy="899665"/>
          </a:xfrm>
        </p:spPr>
        <p:txBody>
          <a:bodyPr/>
          <a:lstStyle>
            <a:lvl1pPr marL="277008" indent="-277008">
              <a:tabLst>
                <a:tab pos="277008" algn="l"/>
              </a:tabLst>
              <a:defRPr sz="5882" baseline="0"/>
            </a:lvl1pPr>
          </a:lstStyle>
          <a:p>
            <a:r>
              <a:rPr lang="en-US" dirty="0"/>
              <a:t>“	Add a quote here. Design is easier than it looks, and more important than it seems.”</a:t>
            </a:r>
          </a:p>
        </p:txBody>
      </p:sp>
      <p:sp>
        <p:nvSpPr>
          <p:cNvPr id="4" name="Text Placeholder 3"/>
          <p:cNvSpPr>
            <a:spLocks noGrp="1"/>
          </p:cNvSpPr>
          <p:nvPr>
            <p:ph type="body" sz="quarter" idx="10" hasCustomPrompt="1"/>
          </p:nvPr>
        </p:nvSpPr>
        <p:spPr>
          <a:xfrm>
            <a:off x="5647788" y="4773813"/>
            <a:ext cx="5378549" cy="1050156"/>
          </a:xfrm>
        </p:spPr>
        <p:txBody>
          <a:bodyPr/>
          <a:lstStyle>
            <a:lvl1pPr marL="0" indent="0">
              <a:spcBef>
                <a:spcPts val="0"/>
              </a:spcBef>
              <a:buNone/>
              <a:defRPr sz="3137" baseline="0">
                <a:latin typeface="+mj-lt"/>
              </a:defRPr>
            </a:lvl1pPr>
          </a:lstStyle>
          <a:p>
            <a:pPr lvl="0"/>
            <a:r>
              <a:rPr lang="en-US" dirty="0"/>
              <a:t>Author’s Name</a:t>
            </a:r>
          </a:p>
          <a:p>
            <a:pPr lvl="0"/>
            <a:r>
              <a:rPr lang="en-US" dirty="0"/>
              <a:t>Title</a:t>
            </a:r>
          </a:p>
        </p:txBody>
      </p:sp>
    </p:spTree>
    <p:extLst>
      <p:ext uri="{BB962C8B-B14F-4D97-AF65-F5344CB8AC3E}">
        <p14:creationId xmlns:p14="http://schemas.microsoft.com/office/powerpoint/2010/main" val="40101978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77021" y="2383023"/>
            <a:ext cx="11653523" cy="914360"/>
          </a:xfrm>
        </p:spPr>
        <p:txBody>
          <a:bodyPr/>
          <a:lstStyle>
            <a:lvl1pPr marL="0" indent="0">
              <a:buNone/>
              <a:defRPr sz="5294">
                <a:gradFill>
                  <a:gsLst>
                    <a:gs pos="3333">
                      <a:schemeClr val="tx1"/>
                    </a:gs>
                    <a:gs pos="3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dirty="0"/>
              <a:t>Click to edit Master text styles</a:t>
            </a:r>
          </a:p>
        </p:txBody>
      </p:sp>
      <p:sp>
        <p:nvSpPr>
          <p:cNvPr id="4" name="Title 1"/>
          <p:cNvSpPr>
            <a:spLocks noGrp="1"/>
          </p:cNvSpPr>
          <p:nvPr>
            <p:ph type="title"/>
          </p:nvPr>
        </p:nvSpPr>
        <p:spPr>
          <a:xfrm>
            <a:off x="277021" y="1187621"/>
            <a:ext cx="11655840" cy="899665"/>
          </a:xfrm>
        </p:spPr>
        <p:txBody>
          <a:bodyPr/>
          <a:lstStyle>
            <a:lvl1pPr>
              <a:defRPr sz="7058" baseline="0">
                <a:gradFill>
                  <a:gsLst>
                    <a:gs pos="1250">
                      <a:schemeClr val="tx1"/>
                    </a:gs>
                    <a:gs pos="100000">
                      <a:schemeClr val="tx1"/>
                    </a:gs>
                  </a:gsLst>
                  <a:lin ang="5400000" scaled="0"/>
                </a:gradFill>
              </a:defRPr>
            </a:lvl1pPr>
          </a:lstStyle>
          <a:p>
            <a:r>
              <a:rPr lang="en-US" dirty="0"/>
              <a:t>Click to edit Master title style</a:t>
            </a:r>
          </a:p>
        </p:txBody>
      </p:sp>
    </p:spTree>
    <p:extLst>
      <p:ext uri="{BB962C8B-B14F-4D97-AF65-F5344CB8AC3E}">
        <p14:creationId xmlns:p14="http://schemas.microsoft.com/office/powerpoint/2010/main" val="236793449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38828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2739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9580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45095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Wingdings" panose="05000000000000000000" pitchFamily="2" charset="2"/>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Wingdings" panose="05000000000000000000" pitchFamily="2" charset="2"/>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Wingdings" panose="05000000000000000000" pitchFamily="2" charset="2"/>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Wingdings" panose="05000000000000000000" pitchFamily="2" charset="2"/>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Wingdings" panose="05000000000000000000" pitchFamily="2" charset="2"/>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466711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Custom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7199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mo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91241">
                      <a:schemeClr val="tx1"/>
                    </a:gs>
                    <a:gs pos="57000">
                      <a:schemeClr val="tx1"/>
                    </a:gs>
                    <a:gs pos="18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91241">
                      <a:schemeClr val="tx1"/>
                    </a:gs>
                    <a:gs pos="57000">
                      <a:schemeClr val="tx1"/>
                    </a:gs>
                    <a:gs pos="18000">
                      <a:schemeClr val="tx1"/>
                    </a:gs>
                  </a:gsLst>
                  <a:lin ang="5400000" scaled="0"/>
                </a:gradFill>
                <a:latin typeface="+mj-lt"/>
              </a:defRPr>
            </a:lvl1pPr>
          </a:lstStyle>
          <a:p>
            <a:pPr lvl="0"/>
            <a:r>
              <a:rPr lang="en-US" dirty="0"/>
              <a:t>Speaker Name</a:t>
            </a:r>
          </a:p>
        </p:txBody>
      </p:sp>
      <p:sp>
        <p:nvSpPr>
          <p:cNvPr id="12" name="Rectangle 11"/>
          <p:cNvSpPr/>
          <p:nvPr userDrawn="1"/>
        </p:nvSpPr>
        <p:spPr bwMode="gray">
          <a:xfrm flipH="1">
            <a:off x="6544212" y="5629606"/>
            <a:ext cx="4990853" cy="413419"/>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
        <p:nvSpPr>
          <p:cNvPr id="13" name="Rectangle 12"/>
          <p:cNvSpPr/>
          <p:nvPr userDrawn="1"/>
        </p:nvSpPr>
        <p:spPr bwMode="gray">
          <a:xfrm flipH="1">
            <a:off x="7291822" y="5795020"/>
            <a:ext cx="4900178" cy="409756"/>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
        <p:nvSpPr>
          <p:cNvPr id="14" name="Rectangle 13"/>
          <p:cNvSpPr/>
          <p:nvPr userDrawn="1"/>
        </p:nvSpPr>
        <p:spPr bwMode="gray">
          <a:xfrm flipH="1">
            <a:off x="7052181" y="6160357"/>
            <a:ext cx="4973080" cy="409756"/>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Tree>
    <p:extLst>
      <p:ext uri="{BB962C8B-B14F-4D97-AF65-F5344CB8AC3E}">
        <p14:creationId xmlns:p14="http://schemas.microsoft.com/office/powerpoint/2010/main" val="39362904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850" fill="hold"/>
                                        <p:tgtEl>
                                          <p:spTgt spid="12"/>
                                        </p:tgtEl>
                                        <p:attrNameLst>
                                          <p:attrName>ppt_x</p:attrName>
                                        </p:attrNameLst>
                                      </p:cBhvr>
                                      <p:tavLst>
                                        <p:tav tm="0">
                                          <p:val>
                                            <p:strVal val="1+#ppt_w/2"/>
                                          </p:val>
                                        </p:tav>
                                        <p:tav tm="100000">
                                          <p:val>
                                            <p:strVal val="#ppt_x"/>
                                          </p:val>
                                        </p:tav>
                                      </p:tavLst>
                                    </p:anim>
                                    <p:anim calcmode="lin" valueType="num">
                                      <p:cBhvr additive="base">
                                        <p:cTn id="8" dur="85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850" fill="hold"/>
                                        <p:tgtEl>
                                          <p:spTgt spid="14"/>
                                        </p:tgtEl>
                                        <p:attrNameLst>
                                          <p:attrName>ppt_x</p:attrName>
                                        </p:attrNameLst>
                                      </p:cBhvr>
                                      <p:tavLst>
                                        <p:tav tm="0">
                                          <p:val>
                                            <p:strVal val="1+#ppt_w/2"/>
                                          </p:val>
                                        </p:tav>
                                        <p:tav tm="100000">
                                          <p:val>
                                            <p:strVal val="#ppt_x"/>
                                          </p:val>
                                        </p:tav>
                                      </p:tavLst>
                                    </p:anim>
                                    <p:anim calcmode="lin" valueType="num">
                                      <p:cBhvr additive="base">
                                        <p:cTn id="12" dur="85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850" fill="hold"/>
                                        <p:tgtEl>
                                          <p:spTgt spid="13"/>
                                        </p:tgtEl>
                                        <p:attrNameLst>
                                          <p:attrName>ppt_x</p:attrName>
                                        </p:attrNameLst>
                                      </p:cBhvr>
                                      <p:tavLst>
                                        <p:tav tm="0">
                                          <p:val>
                                            <p:strVal val="0-#ppt_w/2"/>
                                          </p:val>
                                        </p:tav>
                                        <p:tav tm="100000">
                                          <p:val>
                                            <p:strVal val="#ppt_x"/>
                                          </p:val>
                                        </p:tav>
                                      </p:tavLst>
                                    </p:anim>
                                    <p:anim calcmode="lin" valueType="num">
                                      <p:cBhvr additive="base">
                                        <p:cTn id="16" dur="850" fill="hold"/>
                                        <p:tgtEl>
                                          <p:spTgt spid="13"/>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58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750"/>
                                        <p:tgtEl>
                                          <p:spTgt spid="2"/>
                                        </p:tgtEl>
                                      </p:cBhvr>
                                    </p:animEffect>
                                  </p:childTnLst>
                                </p:cTn>
                              </p:par>
                              <p:par>
                                <p:cTn id="20" presetID="63" presetClass="path" presetSubtype="0" decel="100000" fill="hold" grpId="1" nodeType="withEffect">
                                  <p:stCondLst>
                                    <p:cond delay="580"/>
                                  </p:stCondLst>
                                  <p:childTnLst>
                                    <p:animMotion origin="layout" path="M -0.02409 1.50289E-6 L -4.16667E-7 1.50289E-6 " pathEditMode="relative" rAng="0" ptsTypes="AA">
                                      <p:cBhvr>
                                        <p:cTn id="21" dur="500" fill="hold"/>
                                        <p:tgtEl>
                                          <p:spTgt spid="2"/>
                                        </p:tgtEl>
                                        <p:attrNameLst>
                                          <p:attrName>ppt_x</p:attrName>
                                          <p:attrName>ppt_y</p:attrName>
                                        </p:attrNameLst>
                                      </p:cBhvr>
                                      <p:rCtr x="1198" y="0"/>
                                    </p:animMotion>
                                  </p:childTnLst>
                                </p:cTn>
                              </p:par>
                              <p:par>
                                <p:cTn id="22" presetID="10" presetClass="entr" presetSubtype="0" fill="hold" grpId="0" nodeType="withEffect">
                                  <p:stCondLst>
                                    <p:cond delay="68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750"/>
                                        <p:tgtEl>
                                          <p:spTgt spid="5"/>
                                        </p:tgtEl>
                                      </p:cBhvr>
                                    </p:animEffect>
                                  </p:childTnLst>
                                </p:cTn>
                              </p:par>
                              <p:par>
                                <p:cTn id="25" presetID="63" presetClass="path" presetSubtype="0" decel="100000" fill="hold" grpId="1" nodeType="withEffect">
                                  <p:stCondLst>
                                    <p:cond delay="680"/>
                                  </p:stCondLst>
                                  <p:childTnLst>
                                    <p:animMotion origin="layout" path="M -0.02409 1.50289E-6 L -4.16667E-7 1.50289E-6 " pathEditMode="relative" rAng="0" ptsTypes="AA">
                                      <p:cBhvr>
                                        <p:cTn id="26" dur="500" fill="hold"/>
                                        <p:tgtEl>
                                          <p:spTgt spid="5"/>
                                        </p:tgtEl>
                                        <p:attrNameLst>
                                          <p:attrName>ppt_x</p:attrName>
                                          <p:attrName>ppt_y</p:attrName>
                                        </p:attrNameLst>
                                      </p:cBhvr>
                                      <p:rCtr x="119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tmplLst>
          <p:tmpl>
            <p:tnLst>
              <p:par>
                <p:cTn presetID="10" presetClass="entr" presetSubtype="0" fill="hold" nodeType="withEffect">
                  <p:stCondLst>
                    <p:cond delay="680"/>
                  </p:stCondLst>
                  <p:childTnLst>
                    <p:set>
                      <p:cBhvr>
                        <p:cTn dur="1" fill="hold">
                          <p:stCondLst>
                            <p:cond delay="0"/>
                          </p:stCondLst>
                        </p:cTn>
                        <p:tgtEl>
                          <p:spTgt spid="5"/>
                        </p:tgtEl>
                        <p:attrNameLst>
                          <p:attrName>style.visibility</p:attrName>
                        </p:attrNameLst>
                      </p:cBhvr>
                      <p:to>
                        <p:strVal val="visible"/>
                      </p:to>
                    </p:set>
                    <p:animEffect transition="in" filter="fade">
                      <p:cBhvr>
                        <p:cTn dur="750"/>
                        <p:tgtEl>
                          <p:spTgt spid="5"/>
                        </p:tgtEl>
                      </p:cBhvr>
                    </p:animEffect>
                  </p:childTnLst>
                </p:cTn>
              </p:par>
            </p:tnLst>
          </p:tmpl>
        </p:tmplLst>
      </p:bldP>
      <p:bldP spid="5" grpId="1">
        <p:tmplLst>
          <p:tmpl>
            <p:tnLst>
              <p:par>
                <p:cTn presetID="63" presetClass="path" presetSubtype="0" decel="100000" fill="hold" nodeType="withEffect">
                  <p:stCondLst>
                    <p:cond delay="680"/>
                  </p:stCondLst>
                  <p:childTnLst>
                    <p:animMotion origin="layout" path="M -0.02409 1.50289E-6 L -4.16667E-7 1.50289E-6 " pathEditMode="relative" rAng="0" ptsTypes="AA">
                      <p:cBhvr>
                        <p:cTn dur="500" fill="hold"/>
                        <p:tgtEl>
                          <p:spTgt spid="5"/>
                        </p:tgtEl>
                        <p:attrNameLst>
                          <p:attrName>ppt_x</p:attrName>
                          <p:attrName>ppt_y</p:attrName>
                        </p:attrNameLst>
                      </p:cBhvr>
                      <p:rCtr x="1198" y="0"/>
                    </p:animMotion>
                  </p:childTnLst>
                </p:cTn>
              </p:par>
            </p:tnLst>
          </p:tmpl>
        </p:tmplLst>
      </p:bldP>
      <p:bldP spid="12" grpId="0" animBg="1"/>
      <p:bldP spid="13" grpId="0" animBg="1"/>
      <p:bldP spid="14"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1217195"/>
            <a:ext cx="5378548" cy="1973570"/>
          </a:xfrm>
        </p:spPr>
        <p:txBody>
          <a:bodyPr>
            <a:spAutoFit/>
          </a:bodyPr>
          <a:lstStyle>
            <a:lvl1pPr>
              <a:defRPr sz="647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097556" y="0"/>
            <a:ext cx="6094444" cy="6856100"/>
          </a:xfrm>
          <a:blipFill>
            <a:blip r:embed="rId2" cstate="email">
              <a:extLst>
                <a:ext uri="{28A0092B-C50C-407E-A947-70E740481C1C}">
                  <a14:useLocalDpi xmlns:a14="http://schemas.microsoft.com/office/drawing/2010/main"/>
                </a:ext>
              </a:extLst>
            </a:blip>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360288292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7971"/>
          </a:xfrm>
        </p:spPr>
        <p:txBody>
          <a:bodyPr>
            <a:spAutoFit/>
          </a:bodyPr>
          <a:lstStyle>
            <a:lvl1pPr>
              <a:defRPr sz="3921">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556298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Custom-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8624D31-43A5-475A-80CF-332C9F6DCF35}" type="datetimeFigureOut">
              <a:rPr lang="en-US" smtClean="0"/>
              <a:t>5/19/2017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695237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449322" y="6063380"/>
            <a:ext cx="1522404" cy="324553"/>
          </a:xfrm>
          <a:prstGeom prst="rect">
            <a:avLst/>
          </a:prstGeom>
        </p:spPr>
      </p:pic>
      <p:sp>
        <p:nvSpPr>
          <p:cNvPr id="3" name="Rectangle 2"/>
          <p:cNvSpPr/>
          <p:nvPr userDrawn="1"/>
        </p:nvSpPr>
        <p:spPr bwMode="gray">
          <a:xfrm>
            <a:off x="1060769" y="2575465"/>
            <a:ext cx="8058859" cy="667558"/>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
        <p:nvSpPr>
          <p:cNvPr id="4" name="Rectangle 3"/>
          <p:cNvSpPr/>
          <p:nvPr userDrawn="1"/>
        </p:nvSpPr>
        <p:spPr bwMode="gray">
          <a:xfrm>
            <a:off x="0" y="2839081"/>
            <a:ext cx="7912443" cy="661643"/>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
        <p:nvSpPr>
          <p:cNvPr id="5" name="Rectangle 4"/>
          <p:cNvSpPr/>
          <p:nvPr userDrawn="1"/>
        </p:nvSpPr>
        <p:spPr bwMode="gray">
          <a:xfrm>
            <a:off x="269239" y="3429001"/>
            <a:ext cx="8030161" cy="661643"/>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pic>
        <p:nvPicPr>
          <p:cNvPr id="6" name="Picture 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487754" y="2887782"/>
            <a:ext cx="4347669" cy="723221"/>
          </a:xfrm>
          <a:prstGeom prst="rect">
            <a:avLst/>
          </a:prstGeom>
        </p:spPr>
      </p:pic>
    </p:spTree>
    <p:extLst>
      <p:ext uri="{BB962C8B-B14F-4D97-AF65-F5344CB8AC3E}">
        <p14:creationId xmlns:p14="http://schemas.microsoft.com/office/powerpoint/2010/main" val="1567668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850" fill="hold"/>
                                        <p:tgtEl>
                                          <p:spTgt spid="3"/>
                                        </p:tgtEl>
                                        <p:attrNameLst>
                                          <p:attrName>ppt_x</p:attrName>
                                        </p:attrNameLst>
                                      </p:cBhvr>
                                      <p:tavLst>
                                        <p:tav tm="0">
                                          <p:val>
                                            <p:strVal val="0-#ppt_w/2"/>
                                          </p:val>
                                        </p:tav>
                                        <p:tav tm="100000">
                                          <p:val>
                                            <p:strVal val="#ppt_x"/>
                                          </p:val>
                                        </p:tav>
                                      </p:tavLst>
                                    </p:anim>
                                    <p:anim calcmode="lin" valueType="num">
                                      <p:cBhvr additive="base">
                                        <p:cTn id="8" dur="85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850" fill="hold"/>
                                        <p:tgtEl>
                                          <p:spTgt spid="4"/>
                                        </p:tgtEl>
                                        <p:attrNameLst>
                                          <p:attrName>ppt_x</p:attrName>
                                        </p:attrNameLst>
                                      </p:cBhvr>
                                      <p:tavLst>
                                        <p:tav tm="0">
                                          <p:val>
                                            <p:strVal val="1+#ppt_w/2"/>
                                          </p:val>
                                        </p:tav>
                                        <p:tav tm="100000">
                                          <p:val>
                                            <p:strVal val="#ppt_x"/>
                                          </p:val>
                                        </p:tav>
                                      </p:tavLst>
                                    </p:anim>
                                    <p:anim calcmode="lin" valueType="num">
                                      <p:cBhvr additive="base">
                                        <p:cTn id="12" dur="85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850" fill="hold"/>
                                        <p:tgtEl>
                                          <p:spTgt spid="5"/>
                                        </p:tgtEl>
                                        <p:attrNameLst>
                                          <p:attrName>ppt_x</p:attrName>
                                        </p:attrNameLst>
                                      </p:cBhvr>
                                      <p:tavLst>
                                        <p:tav tm="0">
                                          <p:val>
                                            <p:strVal val="0-#ppt_w/2"/>
                                          </p:val>
                                        </p:tav>
                                        <p:tav tm="100000">
                                          <p:val>
                                            <p:strVal val="#ppt_x"/>
                                          </p:val>
                                        </p:tav>
                                      </p:tavLst>
                                    </p:anim>
                                    <p:anim calcmode="lin" valueType="num">
                                      <p:cBhvr additive="base">
                                        <p:cTn id="16" dur="850" fill="hold"/>
                                        <p:tgtEl>
                                          <p:spTgt spid="5"/>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58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750"/>
                                        <p:tgtEl>
                                          <p:spTgt spid="6"/>
                                        </p:tgtEl>
                                      </p:cBhvr>
                                    </p:animEffect>
                                  </p:childTnLst>
                                </p:cTn>
                              </p:par>
                              <p:par>
                                <p:cTn id="20" presetID="63" presetClass="path" presetSubtype="0" decel="100000" fill="hold" nodeType="withEffect">
                                  <p:stCondLst>
                                    <p:cond delay="580"/>
                                  </p:stCondLst>
                                  <p:childTnLst>
                                    <p:animMotion origin="layout" path="M -0.02409 1.50289E-6 L -4.16667E-7 1.50289E-6 " pathEditMode="relative" rAng="0" ptsTypes="AA">
                                      <p:cBhvr>
                                        <p:cTn id="21" dur="500" fill="hold"/>
                                        <p:tgtEl>
                                          <p:spTgt spid="6"/>
                                        </p:tgtEl>
                                        <p:attrNameLst>
                                          <p:attrName>ppt_x</p:attrName>
                                          <p:attrName>ppt_y</p:attrName>
                                        </p:attrNameLst>
                                      </p:cBhvr>
                                      <p:rCtr x="119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hot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gray">
          <a:xfrm>
            <a:off x="1524283" y="470068"/>
            <a:ext cx="4862744" cy="912117"/>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
        <p:nvSpPr>
          <p:cNvPr id="11" name="Rectangle 10"/>
          <p:cNvSpPr/>
          <p:nvPr userDrawn="1"/>
        </p:nvSpPr>
        <p:spPr bwMode="gray">
          <a:xfrm>
            <a:off x="443631" y="652746"/>
            <a:ext cx="4846261" cy="912117"/>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
        <p:nvSpPr>
          <p:cNvPr id="12" name="Rectangle 11"/>
          <p:cNvSpPr/>
          <p:nvPr userDrawn="1"/>
        </p:nvSpPr>
        <p:spPr bwMode="gray">
          <a:xfrm>
            <a:off x="6897527" y="3697962"/>
            <a:ext cx="4846261" cy="627580"/>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
        <p:nvSpPr>
          <p:cNvPr id="13" name="Rectangle 12"/>
          <p:cNvSpPr/>
          <p:nvPr userDrawn="1"/>
        </p:nvSpPr>
        <p:spPr bwMode="gray">
          <a:xfrm>
            <a:off x="7056856" y="3860155"/>
            <a:ext cx="4865906" cy="935768"/>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
        <p:nvSpPr>
          <p:cNvPr id="14" name="Rectangle 13"/>
          <p:cNvSpPr/>
          <p:nvPr userDrawn="1"/>
        </p:nvSpPr>
        <p:spPr bwMode="gray">
          <a:xfrm>
            <a:off x="6897527" y="4697932"/>
            <a:ext cx="4846261" cy="1607817"/>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9121" y="588334"/>
            <a:ext cx="10083700" cy="6405091"/>
          </a:xfrm>
          <a:prstGeom prst="rect">
            <a:avLst/>
          </a:prstGeom>
          <a:effectLst>
            <a:outerShdw blurRad="127000" sx="101000" sy="101000" algn="ctr" rotWithShape="0">
              <a:prstClr val="black">
                <a:alpha val="20000"/>
              </a:prstClr>
            </a:outerShdw>
          </a:effectLst>
        </p:spPr>
      </p:pic>
      <p:sp>
        <p:nvSpPr>
          <p:cNvPr id="9" name="Title 1"/>
          <p:cNvSpPr>
            <a:spLocks noGrp="1"/>
          </p:cNvSpPr>
          <p:nvPr>
            <p:ph type="title" hasCustomPrompt="1"/>
          </p:nvPr>
        </p:nvSpPr>
        <p:spPr bwMode="ltGray">
          <a:xfrm>
            <a:off x="1893909" y="3001156"/>
            <a:ext cx="8052751" cy="1344828"/>
          </a:xfrm>
          <a:noFill/>
        </p:spPr>
        <p:txBody>
          <a:bodyPr vert="horz" wrap="square" lIns="146304" tIns="91440" rIns="146304" bIns="91440" rtlCol="0" anchor="t" anchorCtr="0">
            <a:noAutofit/>
          </a:bodyPr>
          <a:lstStyle>
            <a:lvl1pPr>
              <a:defRPr lang="en-US" sz="4313" spc="-98" baseline="0" dirty="0">
                <a:gradFill>
                  <a:gsLst>
                    <a:gs pos="0">
                      <a:schemeClr val="bg2">
                        <a:lumMod val="10000"/>
                      </a:schemeClr>
                    </a:gs>
                    <a:gs pos="100000">
                      <a:schemeClr val="bg2">
                        <a:lumMod val="10000"/>
                      </a:schemeClr>
                    </a:gs>
                  </a:gsLst>
                  <a:lin ang="5400000" scaled="0"/>
                </a:gradFill>
              </a:defRPr>
            </a:lvl1pPr>
          </a:lstStyle>
          <a:p>
            <a:pPr lvl="0"/>
            <a:r>
              <a:rPr lang="en-US" dirty="0"/>
              <a:t>Presentation title</a:t>
            </a:r>
          </a:p>
        </p:txBody>
      </p:sp>
      <p:sp>
        <p:nvSpPr>
          <p:cNvPr id="3" name="Text Placeholder 2"/>
          <p:cNvSpPr>
            <a:spLocks noGrp="1"/>
          </p:cNvSpPr>
          <p:nvPr>
            <p:ph type="body" sz="quarter" idx="14" hasCustomPrompt="1"/>
          </p:nvPr>
        </p:nvSpPr>
        <p:spPr bwMode="ltGray">
          <a:xfrm>
            <a:off x="1893909" y="4364379"/>
            <a:ext cx="8052752" cy="1344839"/>
          </a:xfrm>
        </p:spPr>
        <p:txBody>
          <a:bodyPr tIns="109728" bIns="109728">
            <a:noAutofit/>
          </a:bodyPr>
          <a:lstStyle>
            <a:lvl1pPr marL="0" indent="0">
              <a:spcBef>
                <a:spcPts val="0"/>
              </a:spcBef>
              <a:buNone/>
              <a:defRPr lang="en-US" sz="3137" b="0" kern="1200" cap="none" spc="-98" baseline="0" dirty="0">
                <a:ln w="3175">
                  <a:noFill/>
                </a:ln>
                <a:gradFill>
                  <a:gsLst>
                    <a:gs pos="0">
                      <a:schemeClr val="bg2">
                        <a:lumMod val="10000"/>
                      </a:schemeClr>
                    </a:gs>
                    <a:gs pos="100000">
                      <a:schemeClr val="bg2">
                        <a:lumMod val="10000"/>
                      </a:schemeClr>
                    </a:gs>
                  </a:gsLst>
                  <a:lin ang="5400000" scaled="0"/>
                </a:gradFill>
                <a:effectLst/>
                <a:latin typeface="+mj-lt"/>
                <a:ea typeface="+mn-ea"/>
                <a:cs typeface="Segoe UI" pitchFamily="34" charset="0"/>
              </a:defRPr>
            </a:lvl1pPr>
          </a:lstStyle>
          <a:p>
            <a:pPr lvl="0" algn="l" defTabSz="914367" rtl="0" eaLnBrk="1" latinLnBrk="0" hangingPunct="1">
              <a:lnSpc>
                <a:spcPct val="90000"/>
              </a:lnSpc>
              <a:spcBef>
                <a:spcPct val="0"/>
              </a:spcBef>
              <a:buNone/>
            </a:pPr>
            <a:r>
              <a:rPr lang="en-US" dirty="0"/>
              <a:t>Speaker Name</a:t>
            </a:r>
          </a:p>
        </p:txBody>
      </p:sp>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gray">
          <a:xfrm>
            <a:off x="11026337" y="470068"/>
            <a:ext cx="717451" cy="152949"/>
          </a:xfrm>
          <a:prstGeom prst="rect">
            <a:avLst/>
          </a:prstGeom>
        </p:spPr>
      </p:pic>
    </p:spTree>
    <p:extLst>
      <p:ext uri="{BB962C8B-B14F-4D97-AF65-F5344CB8AC3E}">
        <p14:creationId xmlns:p14="http://schemas.microsoft.com/office/powerpoint/2010/main" val="17513658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0-#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0-#ppt_w/2"/>
                                          </p:val>
                                        </p:tav>
                                        <p:tav tm="100000">
                                          <p:val>
                                            <p:strVal val="#ppt_x"/>
                                          </p:val>
                                        </p:tav>
                                      </p:tavLst>
                                    </p:anim>
                                    <p:anim calcmode="lin" valueType="num">
                                      <p:cBhvr additive="base">
                                        <p:cTn id="12" dur="75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750" fill="hold"/>
                                        <p:tgtEl>
                                          <p:spTgt spid="12"/>
                                        </p:tgtEl>
                                        <p:attrNameLst>
                                          <p:attrName>ppt_x</p:attrName>
                                        </p:attrNameLst>
                                      </p:cBhvr>
                                      <p:tavLst>
                                        <p:tav tm="0">
                                          <p:val>
                                            <p:strVal val="1+#ppt_w/2"/>
                                          </p:val>
                                        </p:tav>
                                        <p:tav tm="100000">
                                          <p:val>
                                            <p:strVal val="#ppt_x"/>
                                          </p:val>
                                        </p:tav>
                                      </p:tavLst>
                                    </p:anim>
                                    <p:anim calcmode="lin" valueType="num">
                                      <p:cBhvr additive="base">
                                        <p:cTn id="16" dur="75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7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750" fill="hold"/>
                                        <p:tgtEl>
                                          <p:spTgt spid="14"/>
                                        </p:tgtEl>
                                        <p:attrNameLst>
                                          <p:attrName>ppt_x</p:attrName>
                                        </p:attrNameLst>
                                      </p:cBhvr>
                                      <p:tavLst>
                                        <p:tav tm="0">
                                          <p:val>
                                            <p:strVal val="1+#ppt_w/2"/>
                                          </p:val>
                                        </p:tav>
                                        <p:tav tm="100000">
                                          <p:val>
                                            <p:strVal val="#ppt_x"/>
                                          </p:val>
                                        </p:tav>
                                      </p:tavLst>
                                    </p:anim>
                                    <p:anim calcmode="lin" valueType="num">
                                      <p:cBhvr additive="base">
                                        <p:cTn id="20" dur="75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11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1+#ppt_w/2"/>
                                          </p:val>
                                        </p:tav>
                                        <p:tav tm="100000">
                                          <p:val>
                                            <p:strVal val="#ppt_x"/>
                                          </p:val>
                                        </p:tav>
                                      </p:tavLst>
                                    </p:anim>
                                    <p:anim calcmode="lin" valueType="num">
                                      <p:cBhvr additive="base">
                                        <p:cTn id="24" dur="750" fill="hold"/>
                                        <p:tgtEl>
                                          <p:spTgt spid="13"/>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58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750"/>
                                        <p:tgtEl>
                                          <p:spTgt spid="9"/>
                                        </p:tgtEl>
                                      </p:cBhvr>
                                    </p:animEffect>
                                  </p:childTnLst>
                                </p:cTn>
                              </p:par>
                              <p:par>
                                <p:cTn id="28" presetID="63" presetClass="path" presetSubtype="0" decel="100000" fill="hold" grpId="1" nodeType="withEffect">
                                  <p:stCondLst>
                                    <p:cond delay="580"/>
                                  </p:stCondLst>
                                  <p:childTnLst>
                                    <p:animMotion origin="layout" path="M -0.02413 -3.22742E-6 L 4.30431E-6 -3.22742E-6 " pathEditMode="relative" rAng="0" ptsTypes="AA">
                                      <p:cBhvr>
                                        <p:cTn id="29" dur="500" fill="hold"/>
                                        <p:tgtEl>
                                          <p:spTgt spid="9"/>
                                        </p:tgtEl>
                                        <p:attrNameLst>
                                          <p:attrName>ppt_x</p:attrName>
                                          <p:attrName>ppt_y</p:attrName>
                                        </p:attrNameLst>
                                      </p:cBhvr>
                                      <p:rCtr x="1200" y="0"/>
                                    </p:animMotion>
                                  </p:childTnLst>
                                </p:cTn>
                              </p:par>
                              <p:par>
                                <p:cTn id="30" presetID="10" presetClass="entr" presetSubtype="0" fill="hold" grpId="0" nodeType="withEffect">
                                  <p:stCondLst>
                                    <p:cond delay="68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750"/>
                                        <p:tgtEl>
                                          <p:spTgt spid="3"/>
                                        </p:tgtEl>
                                      </p:cBhvr>
                                    </p:animEffect>
                                  </p:childTnLst>
                                </p:cTn>
                              </p:par>
                              <p:par>
                                <p:cTn id="33" presetID="63" presetClass="path" presetSubtype="0" decel="100000" fill="hold" grpId="1" nodeType="withEffect">
                                  <p:stCondLst>
                                    <p:cond delay="680"/>
                                  </p:stCondLst>
                                  <p:childTnLst>
                                    <p:animMotion origin="layout" path="M -0.02413 -3.01861E-6 L 4.30431E-6 -3.01861E-6 " pathEditMode="relative" rAng="0" ptsTypes="AA">
                                      <p:cBhvr>
                                        <p:cTn id="34" dur="500" fill="hold"/>
                                        <p:tgtEl>
                                          <p:spTgt spid="3"/>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P spid="9" grpId="0"/>
      <p:bldP spid="9" grpId="1"/>
      <p:bldP spid="3" grpId="0">
        <p:tmplLst>
          <p:tmpl>
            <p:tnLst>
              <p:par>
                <p:cTn presetID="10" presetClass="entr" presetSubtype="0" fill="hold" nodeType="withEffect">
                  <p:stCondLst>
                    <p:cond delay="68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P spid="3" grpId="1">
        <p:tmplLst>
          <p:tmpl>
            <p:tnLst>
              <p:par>
                <p:cTn presetID="63" presetClass="path" presetSubtype="0" decel="100000" fill="hold" nodeType="withEffect">
                  <p:stCondLst>
                    <p:cond delay="680"/>
                  </p:stCondLst>
                  <p:childTnLst>
                    <p:animMotion origin="layout" path="M -0.02413 -3.01861E-6 L 4.30431E-6 -3.01861E-6 " pathEditMode="relative" rAng="0" ptsTypes="AA">
                      <p:cBhvr>
                        <p:cTn dur="500" fill="hold"/>
                        <p:tgtEl>
                          <p:spTgt spid="3"/>
                        </p:tgtEl>
                        <p:attrNameLst>
                          <p:attrName>ppt_x</p:attrName>
                          <p:attrName>ppt_y</p:attrName>
                        </p:attrNameLst>
                      </p:cBhvr>
                      <p:rCtr x="1200" y="0"/>
                    </p:animMotion>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emo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91241">
                      <a:schemeClr val="tx1"/>
                    </a:gs>
                    <a:gs pos="57000">
                      <a:schemeClr val="tx1"/>
                    </a:gs>
                    <a:gs pos="18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91241">
                      <a:schemeClr val="tx1"/>
                    </a:gs>
                    <a:gs pos="57000">
                      <a:schemeClr val="tx1"/>
                    </a:gs>
                    <a:gs pos="18000">
                      <a:schemeClr val="tx1"/>
                    </a:gs>
                  </a:gsLst>
                  <a:lin ang="5400000" scaled="0"/>
                </a:gradFill>
                <a:latin typeface="+mj-lt"/>
              </a:defRPr>
            </a:lvl1pPr>
          </a:lstStyle>
          <a:p>
            <a:pPr lvl="0"/>
            <a:r>
              <a:rPr lang="en-US" dirty="0"/>
              <a:t>Speaker Name</a:t>
            </a:r>
          </a:p>
        </p:txBody>
      </p:sp>
      <p:sp>
        <p:nvSpPr>
          <p:cNvPr id="12" name="Rectangle 11"/>
          <p:cNvSpPr/>
          <p:nvPr userDrawn="1"/>
        </p:nvSpPr>
        <p:spPr bwMode="gray">
          <a:xfrm flipH="1">
            <a:off x="6544212" y="5629606"/>
            <a:ext cx="4990853" cy="413419"/>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
        <p:nvSpPr>
          <p:cNvPr id="13" name="Rectangle 12"/>
          <p:cNvSpPr/>
          <p:nvPr userDrawn="1"/>
        </p:nvSpPr>
        <p:spPr bwMode="gray">
          <a:xfrm flipH="1">
            <a:off x="7291822" y="5795020"/>
            <a:ext cx="4900178" cy="409756"/>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
        <p:nvSpPr>
          <p:cNvPr id="14" name="Rectangle 13"/>
          <p:cNvSpPr/>
          <p:nvPr userDrawn="1"/>
        </p:nvSpPr>
        <p:spPr bwMode="gray">
          <a:xfrm flipH="1">
            <a:off x="7052181" y="6160357"/>
            <a:ext cx="4973080" cy="409756"/>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Tree>
    <p:extLst>
      <p:ext uri="{BB962C8B-B14F-4D97-AF65-F5344CB8AC3E}">
        <p14:creationId xmlns:p14="http://schemas.microsoft.com/office/powerpoint/2010/main" val="3508849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850" fill="hold"/>
                                        <p:tgtEl>
                                          <p:spTgt spid="12"/>
                                        </p:tgtEl>
                                        <p:attrNameLst>
                                          <p:attrName>ppt_x</p:attrName>
                                        </p:attrNameLst>
                                      </p:cBhvr>
                                      <p:tavLst>
                                        <p:tav tm="0">
                                          <p:val>
                                            <p:strVal val="1+#ppt_w/2"/>
                                          </p:val>
                                        </p:tav>
                                        <p:tav tm="100000">
                                          <p:val>
                                            <p:strVal val="#ppt_x"/>
                                          </p:val>
                                        </p:tav>
                                      </p:tavLst>
                                    </p:anim>
                                    <p:anim calcmode="lin" valueType="num">
                                      <p:cBhvr additive="base">
                                        <p:cTn id="8" dur="85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850" fill="hold"/>
                                        <p:tgtEl>
                                          <p:spTgt spid="14"/>
                                        </p:tgtEl>
                                        <p:attrNameLst>
                                          <p:attrName>ppt_x</p:attrName>
                                        </p:attrNameLst>
                                      </p:cBhvr>
                                      <p:tavLst>
                                        <p:tav tm="0">
                                          <p:val>
                                            <p:strVal val="1+#ppt_w/2"/>
                                          </p:val>
                                        </p:tav>
                                        <p:tav tm="100000">
                                          <p:val>
                                            <p:strVal val="#ppt_x"/>
                                          </p:val>
                                        </p:tav>
                                      </p:tavLst>
                                    </p:anim>
                                    <p:anim calcmode="lin" valueType="num">
                                      <p:cBhvr additive="base">
                                        <p:cTn id="12" dur="85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850" fill="hold"/>
                                        <p:tgtEl>
                                          <p:spTgt spid="13"/>
                                        </p:tgtEl>
                                        <p:attrNameLst>
                                          <p:attrName>ppt_x</p:attrName>
                                        </p:attrNameLst>
                                      </p:cBhvr>
                                      <p:tavLst>
                                        <p:tav tm="0">
                                          <p:val>
                                            <p:strVal val="0-#ppt_w/2"/>
                                          </p:val>
                                        </p:tav>
                                        <p:tav tm="100000">
                                          <p:val>
                                            <p:strVal val="#ppt_x"/>
                                          </p:val>
                                        </p:tav>
                                      </p:tavLst>
                                    </p:anim>
                                    <p:anim calcmode="lin" valueType="num">
                                      <p:cBhvr additive="base">
                                        <p:cTn id="16" dur="850" fill="hold"/>
                                        <p:tgtEl>
                                          <p:spTgt spid="13"/>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58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750"/>
                                        <p:tgtEl>
                                          <p:spTgt spid="2"/>
                                        </p:tgtEl>
                                      </p:cBhvr>
                                    </p:animEffect>
                                  </p:childTnLst>
                                </p:cTn>
                              </p:par>
                              <p:par>
                                <p:cTn id="20" presetID="63" presetClass="path" presetSubtype="0" decel="100000" fill="hold" grpId="1" nodeType="withEffect">
                                  <p:stCondLst>
                                    <p:cond delay="580"/>
                                  </p:stCondLst>
                                  <p:childTnLst>
                                    <p:animMotion origin="layout" path="M -0.02409 1.50289E-6 L -4.16667E-7 1.50289E-6 " pathEditMode="relative" rAng="0" ptsTypes="AA">
                                      <p:cBhvr>
                                        <p:cTn id="21" dur="500" fill="hold"/>
                                        <p:tgtEl>
                                          <p:spTgt spid="2"/>
                                        </p:tgtEl>
                                        <p:attrNameLst>
                                          <p:attrName>ppt_x</p:attrName>
                                          <p:attrName>ppt_y</p:attrName>
                                        </p:attrNameLst>
                                      </p:cBhvr>
                                      <p:rCtr x="1198" y="0"/>
                                    </p:animMotion>
                                  </p:childTnLst>
                                </p:cTn>
                              </p:par>
                              <p:par>
                                <p:cTn id="22" presetID="10" presetClass="entr" presetSubtype="0" fill="hold" grpId="0" nodeType="withEffect">
                                  <p:stCondLst>
                                    <p:cond delay="68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750"/>
                                        <p:tgtEl>
                                          <p:spTgt spid="5"/>
                                        </p:tgtEl>
                                      </p:cBhvr>
                                    </p:animEffect>
                                  </p:childTnLst>
                                </p:cTn>
                              </p:par>
                              <p:par>
                                <p:cTn id="25" presetID="63" presetClass="path" presetSubtype="0" decel="100000" fill="hold" grpId="1" nodeType="withEffect">
                                  <p:stCondLst>
                                    <p:cond delay="680"/>
                                  </p:stCondLst>
                                  <p:childTnLst>
                                    <p:animMotion origin="layout" path="M -0.02409 1.50289E-6 L -4.16667E-7 1.50289E-6 " pathEditMode="relative" rAng="0" ptsTypes="AA">
                                      <p:cBhvr>
                                        <p:cTn id="26" dur="500" fill="hold"/>
                                        <p:tgtEl>
                                          <p:spTgt spid="5"/>
                                        </p:tgtEl>
                                        <p:attrNameLst>
                                          <p:attrName>ppt_x</p:attrName>
                                          <p:attrName>ppt_y</p:attrName>
                                        </p:attrNameLst>
                                      </p:cBhvr>
                                      <p:rCtr x="119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tmplLst>
          <p:tmpl>
            <p:tnLst>
              <p:par>
                <p:cTn presetID="10" presetClass="entr" presetSubtype="0" fill="hold" nodeType="withEffect">
                  <p:stCondLst>
                    <p:cond delay="680"/>
                  </p:stCondLst>
                  <p:childTnLst>
                    <p:set>
                      <p:cBhvr>
                        <p:cTn dur="1" fill="hold">
                          <p:stCondLst>
                            <p:cond delay="0"/>
                          </p:stCondLst>
                        </p:cTn>
                        <p:tgtEl>
                          <p:spTgt spid="5"/>
                        </p:tgtEl>
                        <p:attrNameLst>
                          <p:attrName>style.visibility</p:attrName>
                        </p:attrNameLst>
                      </p:cBhvr>
                      <p:to>
                        <p:strVal val="visible"/>
                      </p:to>
                    </p:set>
                    <p:animEffect transition="in" filter="fade">
                      <p:cBhvr>
                        <p:cTn dur="750"/>
                        <p:tgtEl>
                          <p:spTgt spid="5"/>
                        </p:tgtEl>
                      </p:cBhvr>
                    </p:animEffect>
                  </p:childTnLst>
                </p:cTn>
              </p:par>
            </p:tnLst>
          </p:tmpl>
        </p:tmplLst>
      </p:bldP>
      <p:bldP spid="5" grpId="1">
        <p:tmplLst>
          <p:tmpl>
            <p:tnLst>
              <p:par>
                <p:cTn presetID="63" presetClass="path" presetSubtype="0" decel="100000" fill="hold" nodeType="withEffect">
                  <p:stCondLst>
                    <p:cond delay="680"/>
                  </p:stCondLst>
                  <p:childTnLst>
                    <p:animMotion origin="layout" path="M -0.02409 1.50289E-6 L -4.16667E-7 1.50289E-6 " pathEditMode="relative" rAng="0" ptsTypes="AA">
                      <p:cBhvr>
                        <p:cTn dur="500" fill="hold"/>
                        <p:tgtEl>
                          <p:spTgt spid="5"/>
                        </p:tgtEl>
                        <p:attrNameLst>
                          <p:attrName>ppt_x</p:attrName>
                          <p:attrName>ppt_y</p:attrName>
                        </p:attrNameLst>
                      </p:cBhvr>
                      <p:rCtr x="1198" y="0"/>
                    </p:animMotion>
                  </p:childTnLst>
                </p:cTn>
              </p:par>
            </p:tnLst>
          </p:tmpl>
        </p:tmplLst>
      </p:bldP>
      <p:bldP spid="12" grpId="0" animBg="1"/>
      <p:bldP spid="13" grpId="0" animBg="1"/>
      <p:bldP spid="14"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91241">
                      <a:schemeClr val="tx1"/>
                    </a:gs>
                    <a:gs pos="57000">
                      <a:schemeClr val="tx1"/>
                    </a:gs>
                    <a:gs pos="18000">
                      <a:schemeClr val="tx1"/>
                    </a:gs>
                  </a:gsLst>
                  <a:lin ang="5400000" scaled="0"/>
                </a:gradFill>
              </a:defRPr>
            </a:lvl1pPr>
          </a:lstStyle>
          <a:p>
            <a:r>
              <a:rPr lang="en-US" dirty="0"/>
              <a:t>Video title</a:t>
            </a:r>
          </a:p>
        </p:txBody>
      </p:sp>
      <p:sp>
        <p:nvSpPr>
          <p:cNvPr id="8" name="Rectangle 7"/>
          <p:cNvSpPr/>
          <p:nvPr userDrawn="1"/>
        </p:nvSpPr>
        <p:spPr bwMode="gray">
          <a:xfrm flipH="1">
            <a:off x="6544212" y="5629606"/>
            <a:ext cx="4990853" cy="413419"/>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
        <p:nvSpPr>
          <p:cNvPr id="9" name="Rectangle 8"/>
          <p:cNvSpPr/>
          <p:nvPr userDrawn="1"/>
        </p:nvSpPr>
        <p:spPr bwMode="gray">
          <a:xfrm flipH="1">
            <a:off x="7291822" y="5795020"/>
            <a:ext cx="4900178" cy="409756"/>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
        <p:nvSpPr>
          <p:cNvPr id="10" name="Rectangle 9"/>
          <p:cNvSpPr/>
          <p:nvPr userDrawn="1"/>
        </p:nvSpPr>
        <p:spPr bwMode="gray">
          <a:xfrm flipH="1">
            <a:off x="7052181" y="6160357"/>
            <a:ext cx="4973080" cy="409756"/>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Tree>
    <p:extLst>
      <p:ext uri="{BB962C8B-B14F-4D97-AF65-F5344CB8AC3E}">
        <p14:creationId xmlns:p14="http://schemas.microsoft.com/office/powerpoint/2010/main" val="9386003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8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63" presetClass="path" presetSubtype="0" decel="100000" fill="hold" grpId="1" nodeType="withEffect">
                                  <p:stCondLst>
                                    <p:cond delay="580"/>
                                  </p:stCondLst>
                                  <p:childTnLst>
                                    <p:animMotion origin="layout" path="M -0.02409 1.50289E-6 L -4.16667E-7 1.50289E-6 " pathEditMode="relative" rAng="0" ptsTypes="AA">
                                      <p:cBhvr>
                                        <p:cTn id="9" dur="500" fill="hold"/>
                                        <p:tgtEl>
                                          <p:spTgt spid="2"/>
                                        </p:tgtEl>
                                        <p:attrNameLst>
                                          <p:attrName>ppt_x</p:attrName>
                                          <p:attrName>ppt_y</p:attrName>
                                        </p:attrNameLst>
                                      </p:cBhvr>
                                      <p:rCtr x="1198" y="0"/>
                                    </p:animMotion>
                                  </p:childTnLst>
                                </p:cTn>
                              </p:par>
                              <p:par>
                                <p:cTn id="10" presetID="2" presetClass="entr" presetSubtype="2" decel="10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850" fill="hold"/>
                                        <p:tgtEl>
                                          <p:spTgt spid="8"/>
                                        </p:tgtEl>
                                        <p:attrNameLst>
                                          <p:attrName>ppt_x</p:attrName>
                                        </p:attrNameLst>
                                      </p:cBhvr>
                                      <p:tavLst>
                                        <p:tav tm="0">
                                          <p:val>
                                            <p:strVal val="1+#ppt_w/2"/>
                                          </p:val>
                                        </p:tav>
                                        <p:tav tm="100000">
                                          <p:val>
                                            <p:strVal val="#ppt_x"/>
                                          </p:val>
                                        </p:tav>
                                      </p:tavLst>
                                    </p:anim>
                                    <p:anim calcmode="lin" valueType="num">
                                      <p:cBhvr additive="base">
                                        <p:cTn id="13" dur="85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2" decel="100000" fill="hold" grpId="0" nodeType="withEffect">
                                  <p:stCondLst>
                                    <p:cond delay="25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850" fill="hold"/>
                                        <p:tgtEl>
                                          <p:spTgt spid="10"/>
                                        </p:tgtEl>
                                        <p:attrNameLst>
                                          <p:attrName>ppt_x</p:attrName>
                                        </p:attrNameLst>
                                      </p:cBhvr>
                                      <p:tavLst>
                                        <p:tav tm="0">
                                          <p:val>
                                            <p:strVal val="1+#ppt_w/2"/>
                                          </p:val>
                                        </p:tav>
                                        <p:tav tm="100000">
                                          <p:val>
                                            <p:strVal val="#ppt_x"/>
                                          </p:val>
                                        </p:tav>
                                      </p:tavLst>
                                    </p:anim>
                                    <p:anim calcmode="lin" valueType="num">
                                      <p:cBhvr additive="base">
                                        <p:cTn id="17" dur="85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decel="100000" fill="hold" grpId="0" nodeType="withEffect">
                                  <p:stCondLst>
                                    <p:cond delay="25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850" fill="hold"/>
                                        <p:tgtEl>
                                          <p:spTgt spid="9"/>
                                        </p:tgtEl>
                                        <p:attrNameLst>
                                          <p:attrName>ppt_x</p:attrName>
                                        </p:attrNameLst>
                                      </p:cBhvr>
                                      <p:tavLst>
                                        <p:tav tm="0">
                                          <p:val>
                                            <p:strVal val="0-#ppt_w/2"/>
                                          </p:val>
                                        </p:tav>
                                        <p:tav tm="100000">
                                          <p:val>
                                            <p:strVal val="#ppt_x"/>
                                          </p:val>
                                        </p:tav>
                                      </p:tavLst>
                                    </p:anim>
                                    <p:anim calcmode="lin" valueType="num">
                                      <p:cBhvr additive="base">
                                        <p:cTn id="21" dur="8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8" grpId="0" animBg="1"/>
      <p:bldP spid="9" grpId="0" animBg="1"/>
      <p:bldP spid="10"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Texture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91241">
                      <a:schemeClr val="tx1"/>
                    </a:gs>
                    <a:gs pos="57000">
                      <a:schemeClr val="tx1"/>
                    </a:gs>
                    <a:gs pos="18000">
                      <a:schemeClr val="tx1"/>
                    </a:gs>
                  </a:gsLst>
                  <a:lin ang="5400000" scaled="0"/>
                </a:gradFill>
              </a:defRPr>
            </a:lvl1pPr>
          </a:lstStyle>
          <a:p>
            <a:r>
              <a:rPr lang="en-US" dirty="0"/>
              <a:t>Section title</a:t>
            </a:r>
          </a:p>
        </p:txBody>
      </p:sp>
      <p:sp>
        <p:nvSpPr>
          <p:cNvPr id="5" name="Rectangle 4"/>
          <p:cNvSpPr/>
          <p:nvPr userDrawn="1"/>
        </p:nvSpPr>
        <p:spPr bwMode="gray">
          <a:xfrm>
            <a:off x="680229" y="470068"/>
            <a:ext cx="3187151" cy="597822"/>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
        <p:nvSpPr>
          <p:cNvPr id="6" name="Rectangle 5"/>
          <p:cNvSpPr/>
          <p:nvPr userDrawn="1"/>
        </p:nvSpPr>
        <p:spPr bwMode="gray">
          <a:xfrm>
            <a:off x="-28055" y="589799"/>
            <a:ext cx="3176348" cy="597822"/>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
        <p:nvSpPr>
          <p:cNvPr id="8" name="Rectangle 7"/>
          <p:cNvSpPr/>
          <p:nvPr userDrawn="1"/>
        </p:nvSpPr>
        <p:spPr bwMode="gray">
          <a:xfrm flipH="1">
            <a:off x="6544212" y="5629606"/>
            <a:ext cx="4990853" cy="413419"/>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
        <p:nvSpPr>
          <p:cNvPr id="9" name="Rectangle 8"/>
          <p:cNvSpPr/>
          <p:nvPr userDrawn="1"/>
        </p:nvSpPr>
        <p:spPr bwMode="gray">
          <a:xfrm flipH="1">
            <a:off x="7291822" y="5795020"/>
            <a:ext cx="4900178" cy="409756"/>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
        <p:nvSpPr>
          <p:cNvPr id="10" name="Rectangle 9"/>
          <p:cNvSpPr/>
          <p:nvPr userDrawn="1"/>
        </p:nvSpPr>
        <p:spPr bwMode="gray">
          <a:xfrm flipH="1">
            <a:off x="7052181" y="6160357"/>
            <a:ext cx="4973080" cy="409756"/>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Tree>
    <p:extLst>
      <p:ext uri="{BB962C8B-B14F-4D97-AF65-F5344CB8AC3E}">
        <p14:creationId xmlns:p14="http://schemas.microsoft.com/office/powerpoint/2010/main" val="99606357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850" fill="hold"/>
                                        <p:tgtEl>
                                          <p:spTgt spid="6"/>
                                        </p:tgtEl>
                                        <p:attrNameLst>
                                          <p:attrName>ppt_x</p:attrName>
                                        </p:attrNameLst>
                                      </p:cBhvr>
                                      <p:tavLst>
                                        <p:tav tm="0">
                                          <p:val>
                                            <p:strVal val="0-#ppt_w/2"/>
                                          </p:val>
                                        </p:tav>
                                        <p:tav tm="100000">
                                          <p:val>
                                            <p:strVal val="#ppt_x"/>
                                          </p:val>
                                        </p:tav>
                                      </p:tavLst>
                                    </p:anim>
                                    <p:anim calcmode="lin" valueType="num">
                                      <p:cBhvr additive="base">
                                        <p:cTn id="8" dur="8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850" fill="hold"/>
                                        <p:tgtEl>
                                          <p:spTgt spid="5"/>
                                        </p:tgtEl>
                                        <p:attrNameLst>
                                          <p:attrName>ppt_x</p:attrName>
                                        </p:attrNameLst>
                                      </p:cBhvr>
                                      <p:tavLst>
                                        <p:tav tm="0">
                                          <p:val>
                                            <p:strVal val="1+#ppt_w/2"/>
                                          </p:val>
                                        </p:tav>
                                        <p:tav tm="100000">
                                          <p:val>
                                            <p:strVal val="#ppt_x"/>
                                          </p:val>
                                        </p:tav>
                                      </p:tavLst>
                                    </p:anim>
                                    <p:anim calcmode="lin" valueType="num">
                                      <p:cBhvr additive="base">
                                        <p:cTn id="12" dur="850" fill="hold"/>
                                        <p:tgtEl>
                                          <p:spTgt spid="5"/>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58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750"/>
                                        <p:tgtEl>
                                          <p:spTgt spid="2"/>
                                        </p:tgtEl>
                                      </p:cBhvr>
                                    </p:animEffect>
                                  </p:childTnLst>
                                </p:cTn>
                              </p:par>
                              <p:par>
                                <p:cTn id="16" presetID="63" presetClass="path" presetSubtype="0" decel="100000" fill="hold" grpId="1" nodeType="withEffect">
                                  <p:stCondLst>
                                    <p:cond delay="580"/>
                                  </p:stCondLst>
                                  <p:childTnLst>
                                    <p:animMotion origin="layout" path="M -0.02409 1.50289E-6 L -4.16667E-7 1.50289E-6 " pathEditMode="relative" rAng="0" ptsTypes="AA">
                                      <p:cBhvr>
                                        <p:cTn id="17" dur="500" fill="hold"/>
                                        <p:tgtEl>
                                          <p:spTgt spid="2"/>
                                        </p:tgtEl>
                                        <p:attrNameLst>
                                          <p:attrName>ppt_x</p:attrName>
                                          <p:attrName>ppt_y</p:attrName>
                                        </p:attrNameLst>
                                      </p:cBhvr>
                                      <p:rCtr x="1198" y="0"/>
                                    </p:animMotion>
                                  </p:childTnLst>
                                </p:cTn>
                              </p:par>
                              <p:par>
                                <p:cTn id="18" presetID="2" presetClass="entr" presetSubtype="2" decel="10000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850" fill="hold"/>
                                        <p:tgtEl>
                                          <p:spTgt spid="8"/>
                                        </p:tgtEl>
                                        <p:attrNameLst>
                                          <p:attrName>ppt_x</p:attrName>
                                        </p:attrNameLst>
                                      </p:cBhvr>
                                      <p:tavLst>
                                        <p:tav tm="0">
                                          <p:val>
                                            <p:strVal val="1+#ppt_w/2"/>
                                          </p:val>
                                        </p:tav>
                                        <p:tav tm="100000">
                                          <p:val>
                                            <p:strVal val="#ppt_x"/>
                                          </p:val>
                                        </p:tav>
                                      </p:tavLst>
                                    </p:anim>
                                    <p:anim calcmode="lin" valueType="num">
                                      <p:cBhvr additive="base">
                                        <p:cTn id="21" dur="850" fill="hold"/>
                                        <p:tgtEl>
                                          <p:spTgt spid="8"/>
                                        </p:tgtEl>
                                        <p:attrNameLst>
                                          <p:attrName>ppt_y</p:attrName>
                                        </p:attrNameLst>
                                      </p:cBhvr>
                                      <p:tavLst>
                                        <p:tav tm="0">
                                          <p:val>
                                            <p:strVal val="#ppt_y"/>
                                          </p:val>
                                        </p:tav>
                                        <p:tav tm="100000">
                                          <p:val>
                                            <p:strVal val="#ppt_y"/>
                                          </p:val>
                                        </p:tav>
                                      </p:tavLst>
                                    </p:anim>
                                  </p:childTnLst>
                                </p:cTn>
                              </p:par>
                              <p:par>
                                <p:cTn id="22" presetID="2" presetClass="entr" presetSubtype="2" decel="100000" fill="hold" grpId="0" nodeType="withEffect">
                                  <p:stCondLst>
                                    <p:cond delay="25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850" fill="hold"/>
                                        <p:tgtEl>
                                          <p:spTgt spid="10"/>
                                        </p:tgtEl>
                                        <p:attrNameLst>
                                          <p:attrName>ppt_x</p:attrName>
                                        </p:attrNameLst>
                                      </p:cBhvr>
                                      <p:tavLst>
                                        <p:tav tm="0">
                                          <p:val>
                                            <p:strVal val="1+#ppt_w/2"/>
                                          </p:val>
                                        </p:tav>
                                        <p:tav tm="100000">
                                          <p:val>
                                            <p:strVal val="#ppt_x"/>
                                          </p:val>
                                        </p:tav>
                                      </p:tavLst>
                                    </p:anim>
                                    <p:anim calcmode="lin" valueType="num">
                                      <p:cBhvr additive="base">
                                        <p:cTn id="25" dur="850" fill="hold"/>
                                        <p:tgtEl>
                                          <p:spTgt spid="10"/>
                                        </p:tgtEl>
                                        <p:attrNameLst>
                                          <p:attrName>ppt_y</p:attrName>
                                        </p:attrNameLst>
                                      </p:cBhvr>
                                      <p:tavLst>
                                        <p:tav tm="0">
                                          <p:val>
                                            <p:strVal val="#ppt_y"/>
                                          </p:val>
                                        </p:tav>
                                        <p:tav tm="100000">
                                          <p:val>
                                            <p:strVal val="#ppt_y"/>
                                          </p:val>
                                        </p:tav>
                                      </p:tavLst>
                                    </p:anim>
                                  </p:childTnLst>
                                </p:cTn>
                              </p:par>
                              <p:par>
                                <p:cTn id="26" presetID="2" presetClass="entr" presetSubtype="8" decel="100000" fill="hold" grpId="0" nodeType="withEffect">
                                  <p:stCondLst>
                                    <p:cond delay="25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850" fill="hold"/>
                                        <p:tgtEl>
                                          <p:spTgt spid="9"/>
                                        </p:tgtEl>
                                        <p:attrNameLst>
                                          <p:attrName>ppt_x</p:attrName>
                                        </p:attrNameLst>
                                      </p:cBhvr>
                                      <p:tavLst>
                                        <p:tav tm="0">
                                          <p:val>
                                            <p:strVal val="0-#ppt_w/2"/>
                                          </p:val>
                                        </p:tav>
                                        <p:tav tm="100000">
                                          <p:val>
                                            <p:strVal val="#ppt_x"/>
                                          </p:val>
                                        </p:tav>
                                      </p:tavLst>
                                    </p:anim>
                                    <p:anim calcmode="lin" valueType="num">
                                      <p:cBhvr additive="base">
                                        <p:cTn id="29" dur="8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6" grpId="0" animBg="1"/>
      <p:bldP spid="8" grpId="0" animBg="1"/>
      <p:bldP spid="9" grpId="0" animBg="1"/>
      <p:bldP spid="10"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91241">
                      <a:schemeClr val="tx1"/>
                    </a:gs>
                    <a:gs pos="57000">
                      <a:schemeClr val="tx1"/>
                    </a:gs>
                    <a:gs pos="1800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3207540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lgn="l" defTabSz="914367" rtl="0" eaLnBrk="1" latinLnBrk="0" hangingPunct="1">
              <a:lnSpc>
                <a:spcPct val="90000"/>
              </a:lnSpc>
              <a:spcBef>
                <a:spcPct val="0"/>
              </a:spcBef>
              <a:buNone/>
              <a:defRPr lang="en-US" sz="8627" b="0" kern="1200" cap="none" spc="-98" baseline="0" dirty="0">
                <a:ln w="3175">
                  <a:noFill/>
                </a:ln>
                <a:gradFill>
                  <a:gsLst>
                    <a:gs pos="91241">
                      <a:schemeClr val="tx1"/>
                    </a:gs>
                    <a:gs pos="57000">
                      <a:schemeClr val="tx1"/>
                    </a:gs>
                    <a:gs pos="18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15385622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bwMode="auto">
          <a:xfrm>
            <a:off x="269302" y="1187644"/>
            <a:ext cx="9860610" cy="26896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91241">
                      <a:schemeClr val="tx1"/>
                    </a:gs>
                    <a:gs pos="57000">
                      <a:schemeClr val="tx1"/>
                    </a:gs>
                    <a:gs pos="18000">
                      <a:schemeClr val="tx1"/>
                    </a:gs>
                  </a:gsLst>
                  <a:lin ang="5400000" scaled="0"/>
                </a:gradFill>
              </a:defRPr>
            </a:lvl1pPr>
          </a:lstStyle>
          <a:p>
            <a:r>
              <a:rPr lang="en-US" dirty="0"/>
              <a:t>Video title</a:t>
            </a:r>
          </a:p>
        </p:txBody>
      </p:sp>
      <p:sp>
        <p:nvSpPr>
          <p:cNvPr id="8" name="Rectangle 7"/>
          <p:cNvSpPr/>
          <p:nvPr userDrawn="1"/>
        </p:nvSpPr>
        <p:spPr bwMode="gray">
          <a:xfrm flipH="1">
            <a:off x="6544212" y="5629606"/>
            <a:ext cx="4990853" cy="413419"/>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
        <p:nvSpPr>
          <p:cNvPr id="9" name="Rectangle 8"/>
          <p:cNvSpPr/>
          <p:nvPr userDrawn="1"/>
        </p:nvSpPr>
        <p:spPr bwMode="gray">
          <a:xfrm flipH="1">
            <a:off x="7291822" y="5795020"/>
            <a:ext cx="4900178" cy="409756"/>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
        <p:nvSpPr>
          <p:cNvPr id="10" name="Rectangle 9"/>
          <p:cNvSpPr/>
          <p:nvPr userDrawn="1"/>
        </p:nvSpPr>
        <p:spPr bwMode="gray">
          <a:xfrm flipH="1">
            <a:off x="7052181" y="6160357"/>
            <a:ext cx="4973080" cy="409756"/>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Tree>
    <p:extLst>
      <p:ext uri="{BB962C8B-B14F-4D97-AF65-F5344CB8AC3E}">
        <p14:creationId xmlns:p14="http://schemas.microsoft.com/office/powerpoint/2010/main" val="910786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8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par>
                                <p:cTn id="8" presetID="63" presetClass="path" presetSubtype="0" decel="100000" fill="hold" grpId="1" nodeType="withEffect">
                                  <p:stCondLst>
                                    <p:cond delay="580"/>
                                  </p:stCondLst>
                                  <p:childTnLst>
                                    <p:animMotion origin="layout" path="M -0.02409 1.50289E-6 L -4.16667E-7 1.50289E-6 " pathEditMode="relative" rAng="0" ptsTypes="AA">
                                      <p:cBhvr>
                                        <p:cTn id="9" dur="500" fill="hold"/>
                                        <p:tgtEl>
                                          <p:spTgt spid="2"/>
                                        </p:tgtEl>
                                        <p:attrNameLst>
                                          <p:attrName>ppt_x</p:attrName>
                                          <p:attrName>ppt_y</p:attrName>
                                        </p:attrNameLst>
                                      </p:cBhvr>
                                      <p:rCtr x="1198" y="0"/>
                                    </p:animMotion>
                                  </p:childTnLst>
                                </p:cTn>
                              </p:par>
                              <p:par>
                                <p:cTn id="10" presetID="2" presetClass="entr" presetSubtype="2" decel="10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850" fill="hold"/>
                                        <p:tgtEl>
                                          <p:spTgt spid="8"/>
                                        </p:tgtEl>
                                        <p:attrNameLst>
                                          <p:attrName>ppt_x</p:attrName>
                                        </p:attrNameLst>
                                      </p:cBhvr>
                                      <p:tavLst>
                                        <p:tav tm="0">
                                          <p:val>
                                            <p:strVal val="1+#ppt_w/2"/>
                                          </p:val>
                                        </p:tav>
                                        <p:tav tm="100000">
                                          <p:val>
                                            <p:strVal val="#ppt_x"/>
                                          </p:val>
                                        </p:tav>
                                      </p:tavLst>
                                    </p:anim>
                                    <p:anim calcmode="lin" valueType="num">
                                      <p:cBhvr additive="base">
                                        <p:cTn id="13" dur="85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2" decel="100000" fill="hold" grpId="0" nodeType="withEffect">
                                  <p:stCondLst>
                                    <p:cond delay="25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850" fill="hold"/>
                                        <p:tgtEl>
                                          <p:spTgt spid="10"/>
                                        </p:tgtEl>
                                        <p:attrNameLst>
                                          <p:attrName>ppt_x</p:attrName>
                                        </p:attrNameLst>
                                      </p:cBhvr>
                                      <p:tavLst>
                                        <p:tav tm="0">
                                          <p:val>
                                            <p:strVal val="1+#ppt_w/2"/>
                                          </p:val>
                                        </p:tav>
                                        <p:tav tm="100000">
                                          <p:val>
                                            <p:strVal val="#ppt_x"/>
                                          </p:val>
                                        </p:tav>
                                      </p:tavLst>
                                    </p:anim>
                                    <p:anim calcmode="lin" valueType="num">
                                      <p:cBhvr additive="base">
                                        <p:cTn id="17" dur="85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decel="100000" fill="hold" grpId="0" nodeType="withEffect">
                                  <p:stCondLst>
                                    <p:cond delay="25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850" fill="hold"/>
                                        <p:tgtEl>
                                          <p:spTgt spid="9"/>
                                        </p:tgtEl>
                                        <p:attrNameLst>
                                          <p:attrName>ppt_x</p:attrName>
                                        </p:attrNameLst>
                                      </p:cBhvr>
                                      <p:tavLst>
                                        <p:tav tm="0">
                                          <p:val>
                                            <p:strVal val="0-#ppt_w/2"/>
                                          </p:val>
                                        </p:tav>
                                        <p:tav tm="100000">
                                          <p:val>
                                            <p:strVal val="#ppt_x"/>
                                          </p:val>
                                        </p:tav>
                                      </p:tavLst>
                                    </p:anim>
                                    <p:anim calcmode="lin" valueType="num">
                                      <p:cBhvr additive="base">
                                        <p:cTn id="21" dur="8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8" grpId="0" animBg="1"/>
      <p:bldP spid="9" grpId="0" animBg="1"/>
      <p:bldP spid="10"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lgn="l" defTabSz="914367" rtl="0" eaLnBrk="1" latinLnBrk="0" hangingPunct="1">
              <a:lnSpc>
                <a:spcPct val="90000"/>
              </a:lnSpc>
              <a:spcBef>
                <a:spcPct val="0"/>
              </a:spcBef>
              <a:buNone/>
              <a:defRPr lang="en-US" sz="8627" b="0" kern="1200" cap="none" spc="-98" baseline="0" dirty="0">
                <a:ln w="3175">
                  <a:noFill/>
                </a:ln>
                <a:gradFill>
                  <a:gsLst>
                    <a:gs pos="91241">
                      <a:schemeClr val="tx1"/>
                    </a:gs>
                    <a:gs pos="57000">
                      <a:schemeClr val="tx1"/>
                    </a:gs>
                    <a:gs pos="18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41142515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69240" y="1189176"/>
            <a:ext cx="11655840" cy="2018835"/>
          </a:xfrm>
        </p:spPr>
        <p:txBody>
          <a:bodyPr/>
          <a:lstStyle>
            <a:lvl1pPr marL="0" indent="0">
              <a:buNone/>
              <a:defRPr/>
            </a:lvl1pPr>
            <a:lvl2pPr marL="28012" indent="0">
              <a:buNone/>
              <a:defRPr sz="1961"/>
            </a:lvl2pPr>
            <a:lvl3pPr marL="219428" indent="0">
              <a:buNone/>
              <a:defRPr sz="1961"/>
            </a:lvl3pPr>
            <a:lvl4pPr marL="466868" indent="0">
              <a:buNone/>
              <a:defRPr sz="1765"/>
            </a:lvl4pPr>
            <a:lvl5pPr marL="725201" indent="0">
              <a:buNone/>
              <a:defRPr sz="176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6776870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69240" y="1189176"/>
            <a:ext cx="11655840" cy="2018835"/>
          </a:xfrm>
        </p:spPr>
        <p:txBody>
          <a:bodyPr/>
          <a:lstStyle>
            <a:lvl1pPr marL="0" indent="0">
              <a:buNone/>
              <a:defRPr>
                <a:gradFill>
                  <a:gsLst>
                    <a:gs pos="2920">
                      <a:schemeClr val="tx2"/>
                    </a:gs>
                    <a:gs pos="39000">
                      <a:schemeClr val="tx2"/>
                    </a:gs>
                  </a:gsLst>
                  <a:lin ang="5400000" scaled="0"/>
                </a:gradFill>
              </a:defRPr>
            </a:lvl1pPr>
            <a:lvl2pPr marL="28012" indent="0">
              <a:buNone/>
              <a:defRPr sz="1961"/>
            </a:lvl2pPr>
            <a:lvl3pPr marL="219428" indent="0">
              <a:buNone/>
              <a:defRPr sz="1961"/>
            </a:lvl3pPr>
            <a:lvl4pPr marL="466868" indent="0">
              <a:buNone/>
              <a:defRPr sz="1765"/>
            </a:lvl4pPr>
            <a:lvl5pPr marL="725201" indent="0">
              <a:buNone/>
              <a:defRPr sz="176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8264201"/>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4808"/>
          </a:xfrm>
        </p:spPr>
        <p:txBody>
          <a:bodyPr>
            <a:spAutoFit/>
          </a:bodyPr>
          <a:lstStyle>
            <a:lvl3pPr>
              <a:defRPr sz="2353"/>
            </a:lvl3pPr>
            <a:lvl4pPr>
              <a:defRPr sz="1961"/>
            </a:lvl4pPr>
            <a:lvl5pPr>
              <a:defRPr sz="19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995205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4808"/>
          </a:xfrm>
        </p:spPr>
        <p:txBody>
          <a:bodyPr>
            <a:spAutoFit/>
          </a:bodyPr>
          <a:lstStyle>
            <a:lvl1pPr>
              <a:buClr>
                <a:schemeClr val="tx2"/>
              </a:buClr>
              <a:defRPr>
                <a:gradFill>
                  <a:gsLst>
                    <a:gs pos="13869">
                      <a:schemeClr val="tx2"/>
                    </a:gs>
                    <a:gs pos="42000">
                      <a:schemeClr val="tx2"/>
                    </a:gs>
                  </a:gsLst>
                  <a:lin ang="5400000" scaled="0"/>
                </a:gradFill>
              </a:defRPr>
            </a:lvl1pPr>
            <a:lvl3pPr>
              <a:defRPr sz="2353"/>
            </a:lvl3pPr>
            <a:lvl4pPr>
              <a:defRPr sz="1961"/>
            </a:lvl4pPr>
            <a:lvl5pPr>
              <a:defRPr sz="19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7183732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9784"/>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9784"/>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0046981"/>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5109">
                      <a:schemeClr val="tx2"/>
                    </a:gs>
                    <a:gs pos="25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100000">
                      <a:schemeClr val="tx2"/>
                    </a:gs>
                    <a:gs pos="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643406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556149"/>
          </a:xfrm>
        </p:spPr>
        <p:txBody>
          <a:bodyPr wrap="square">
            <a:spAutoFit/>
          </a:bodyPr>
          <a:lstStyle>
            <a:lvl1pPr marL="281677" indent="-281677">
              <a:spcBef>
                <a:spcPts val="1200"/>
              </a:spcBef>
              <a:buClr>
                <a:schemeClr val="tx1"/>
              </a:buClr>
              <a:buFont typeface="Wingdings" panose="05000000000000000000" pitchFamily="2" charset="2"/>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6"/>
            <a:ext cx="5378548" cy="2556149"/>
          </a:xfrm>
        </p:spPr>
        <p:txBody>
          <a:bodyPr wrap="square">
            <a:spAutoFit/>
          </a:bodyPr>
          <a:lstStyle>
            <a:lvl1pPr marL="281677" indent="-281677">
              <a:spcBef>
                <a:spcPts val="1200"/>
              </a:spcBef>
              <a:buClr>
                <a:schemeClr val="tx1"/>
              </a:buClr>
              <a:buFont typeface="Wingdings" panose="05000000000000000000" pitchFamily="2" charset="2"/>
              <a:buChar char="§"/>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4076391"/>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552967"/>
          </a:xfrm>
        </p:spPr>
        <p:txBody>
          <a:bodyPr wrap="square">
            <a:spAutoFit/>
          </a:bodyPr>
          <a:lstStyle>
            <a:lvl1pPr marL="281677" indent="-281677">
              <a:spcBef>
                <a:spcPts val="1200"/>
              </a:spcBef>
              <a:buClr>
                <a:schemeClr val="tx2"/>
              </a:buClr>
              <a:buFont typeface="Wingdings" panose="05000000000000000000" pitchFamily="2" charset="2"/>
              <a:buChar char="§"/>
              <a:defRPr sz="3529">
                <a:gradFill>
                  <a:gsLst>
                    <a:gs pos="5109">
                      <a:schemeClr val="tx2"/>
                    </a:gs>
                    <a:gs pos="100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9176"/>
            <a:ext cx="5378548" cy="2552967"/>
          </a:xfrm>
        </p:spPr>
        <p:txBody>
          <a:bodyPr wrap="square">
            <a:spAutoFit/>
          </a:bodyPr>
          <a:lstStyle>
            <a:lvl1pPr marL="281677" indent="-281677">
              <a:spcBef>
                <a:spcPts val="1200"/>
              </a:spcBef>
              <a:buClr>
                <a:schemeClr val="tx2"/>
              </a:buClr>
              <a:buFont typeface="Wingdings" panose="05000000000000000000" pitchFamily="2" charset="2"/>
              <a:buChar char="§"/>
              <a:defRPr sz="3529">
                <a:gradFill>
                  <a:gsLst>
                    <a:gs pos="5109">
                      <a:schemeClr val="tx2"/>
                    </a:gs>
                    <a:gs pos="100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7474175"/>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5486075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Texture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91241">
                      <a:schemeClr val="tx1"/>
                    </a:gs>
                    <a:gs pos="57000">
                      <a:schemeClr val="tx1"/>
                    </a:gs>
                    <a:gs pos="18000">
                      <a:schemeClr val="tx1"/>
                    </a:gs>
                  </a:gsLst>
                  <a:lin ang="5400000" scaled="0"/>
                </a:gradFill>
              </a:defRPr>
            </a:lvl1pPr>
          </a:lstStyle>
          <a:p>
            <a:r>
              <a:rPr lang="en-US" dirty="0"/>
              <a:t>Section title</a:t>
            </a:r>
          </a:p>
        </p:txBody>
      </p:sp>
      <p:sp>
        <p:nvSpPr>
          <p:cNvPr id="5" name="Rectangle 4"/>
          <p:cNvSpPr/>
          <p:nvPr userDrawn="1"/>
        </p:nvSpPr>
        <p:spPr bwMode="gray">
          <a:xfrm>
            <a:off x="680229" y="470068"/>
            <a:ext cx="3187151" cy="597822"/>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
        <p:nvSpPr>
          <p:cNvPr id="6" name="Rectangle 5"/>
          <p:cNvSpPr/>
          <p:nvPr userDrawn="1"/>
        </p:nvSpPr>
        <p:spPr bwMode="gray">
          <a:xfrm>
            <a:off x="-28055" y="589799"/>
            <a:ext cx="3176348" cy="597822"/>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
        <p:nvSpPr>
          <p:cNvPr id="8" name="Rectangle 7"/>
          <p:cNvSpPr/>
          <p:nvPr userDrawn="1"/>
        </p:nvSpPr>
        <p:spPr bwMode="gray">
          <a:xfrm flipH="1">
            <a:off x="6544212" y="5629606"/>
            <a:ext cx="4990853" cy="413419"/>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
        <p:nvSpPr>
          <p:cNvPr id="9" name="Rectangle 8"/>
          <p:cNvSpPr/>
          <p:nvPr userDrawn="1"/>
        </p:nvSpPr>
        <p:spPr bwMode="gray">
          <a:xfrm flipH="1">
            <a:off x="7291822" y="5795020"/>
            <a:ext cx="4900178" cy="409756"/>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
        <p:nvSpPr>
          <p:cNvPr id="10" name="Rectangle 9"/>
          <p:cNvSpPr/>
          <p:nvPr userDrawn="1"/>
        </p:nvSpPr>
        <p:spPr bwMode="gray">
          <a:xfrm flipH="1">
            <a:off x="7052181" y="6160357"/>
            <a:ext cx="4973080" cy="409756"/>
          </a:xfrm>
          <a:prstGeom prst="rect">
            <a:avLst/>
          </a:prstGeom>
          <a:solidFill>
            <a:srgbClr val="785393">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lvl="0" algn="ctr" defTabSz="914102" fontAlgn="base">
              <a:spcBef>
                <a:spcPct val="0"/>
              </a:spcBef>
              <a:spcAft>
                <a:spcPct val="0"/>
              </a:spcAft>
            </a:pPr>
            <a:endParaRPr lang="en-US" sz="1961" dirty="0">
              <a:gradFill>
                <a:gsLst>
                  <a:gs pos="0">
                    <a:schemeClr val="tx1">
                      <a:lumMod val="50000"/>
                    </a:schemeClr>
                  </a:gs>
                  <a:gs pos="100000">
                    <a:schemeClr val="tx1">
                      <a:lumMod val="50000"/>
                    </a:schemeClr>
                  </a:gs>
                </a:gsLst>
                <a:lin ang="5400000" scaled="0"/>
              </a:gradFill>
            </a:endParaRPr>
          </a:p>
        </p:txBody>
      </p:sp>
    </p:spTree>
    <p:extLst>
      <p:ext uri="{BB962C8B-B14F-4D97-AF65-F5344CB8AC3E}">
        <p14:creationId xmlns:p14="http://schemas.microsoft.com/office/powerpoint/2010/main" val="340990380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850" fill="hold"/>
                                        <p:tgtEl>
                                          <p:spTgt spid="6"/>
                                        </p:tgtEl>
                                        <p:attrNameLst>
                                          <p:attrName>ppt_x</p:attrName>
                                        </p:attrNameLst>
                                      </p:cBhvr>
                                      <p:tavLst>
                                        <p:tav tm="0">
                                          <p:val>
                                            <p:strVal val="0-#ppt_w/2"/>
                                          </p:val>
                                        </p:tav>
                                        <p:tav tm="100000">
                                          <p:val>
                                            <p:strVal val="#ppt_x"/>
                                          </p:val>
                                        </p:tav>
                                      </p:tavLst>
                                    </p:anim>
                                    <p:anim calcmode="lin" valueType="num">
                                      <p:cBhvr additive="base">
                                        <p:cTn id="8" dur="8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850" fill="hold"/>
                                        <p:tgtEl>
                                          <p:spTgt spid="5"/>
                                        </p:tgtEl>
                                        <p:attrNameLst>
                                          <p:attrName>ppt_x</p:attrName>
                                        </p:attrNameLst>
                                      </p:cBhvr>
                                      <p:tavLst>
                                        <p:tav tm="0">
                                          <p:val>
                                            <p:strVal val="1+#ppt_w/2"/>
                                          </p:val>
                                        </p:tav>
                                        <p:tav tm="100000">
                                          <p:val>
                                            <p:strVal val="#ppt_x"/>
                                          </p:val>
                                        </p:tav>
                                      </p:tavLst>
                                    </p:anim>
                                    <p:anim calcmode="lin" valueType="num">
                                      <p:cBhvr additive="base">
                                        <p:cTn id="12" dur="850" fill="hold"/>
                                        <p:tgtEl>
                                          <p:spTgt spid="5"/>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58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750"/>
                                        <p:tgtEl>
                                          <p:spTgt spid="2"/>
                                        </p:tgtEl>
                                      </p:cBhvr>
                                    </p:animEffect>
                                  </p:childTnLst>
                                </p:cTn>
                              </p:par>
                              <p:par>
                                <p:cTn id="16" presetID="63" presetClass="path" presetSubtype="0" decel="100000" fill="hold" grpId="1" nodeType="withEffect">
                                  <p:stCondLst>
                                    <p:cond delay="580"/>
                                  </p:stCondLst>
                                  <p:childTnLst>
                                    <p:animMotion origin="layout" path="M -0.02409 1.50289E-6 L -4.16667E-7 1.50289E-6 " pathEditMode="relative" rAng="0" ptsTypes="AA">
                                      <p:cBhvr>
                                        <p:cTn id="17" dur="500" fill="hold"/>
                                        <p:tgtEl>
                                          <p:spTgt spid="2"/>
                                        </p:tgtEl>
                                        <p:attrNameLst>
                                          <p:attrName>ppt_x</p:attrName>
                                          <p:attrName>ppt_y</p:attrName>
                                        </p:attrNameLst>
                                      </p:cBhvr>
                                      <p:rCtr x="1198" y="0"/>
                                    </p:animMotion>
                                  </p:childTnLst>
                                </p:cTn>
                              </p:par>
                              <p:par>
                                <p:cTn id="18" presetID="2" presetClass="entr" presetSubtype="2" decel="10000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850" fill="hold"/>
                                        <p:tgtEl>
                                          <p:spTgt spid="8"/>
                                        </p:tgtEl>
                                        <p:attrNameLst>
                                          <p:attrName>ppt_x</p:attrName>
                                        </p:attrNameLst>
                                      </p:cBhvr>
                                      <p:tavLst>
                                        <p:tav tm="0">
                                          <p:val>
                                            <p:strVal val="1+#ppt_w/2"/>
                                          </p:val>
                                        </p:tav>
                                        <p:tav tm="100000">
                                          <p:val>
                                            <p:strVal val="#ppt_x"/>
                                          </p:val>
                                        </p:tav>
                                      </p:tavLst>
                                    </p:anim>
                                    <p:anim calcmode="lin" valueType="num">
                                      <p:cBhvr additive="base">
                                        <p:cTn id="21" dur="850" fill="hold"/>
                                        <p:tgtEl>
                                          <p:spTgt spid="8"/>
                                        </p:tgtEl>
                                        <p:attrNameLst>
                                          <p:attrName>ppt_y</p:attrName>
                                        </p:attrNameLst>
                                      </p:cBhvr>
                                      <p:tavLst>
                                        <p:tav tm="0">
                                          <p:val>
                                            <p:strVal val="#ppt_y"/>
                                          </p:val>
                                        </p:tav>
                                        <p:tav tm="100000">
                                          <p:val>
                                            <p:strVal val="#ppt_y"/>
                                          </p:val>
                                        </p:tav>
                                      </p:tavLst>
                                    </p:anim>
                                  </p:childTnLst>
                                </p:cTn>
                              </p:par>
                              <p:par>
                                <p:cTn id="22" presetID="2" presetClass="entr" presetSubtype="2" decel="100000" fill="hold" grpId="0" nodeType="withEffect">
                                  <p:stCondLst>
                                    <p:cond delay="25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850" fill="hold"/>
                                        <p:tgtEl>
                                          <p:spTgt spid="10"/>
                                        </p:tgtEl>
                                        <p:attrNameLst>
                                          <p:attrName>ppt_x</p:attrName>
                                        </p:attrNameLst>
                                      </p:cBhvr>
                                      <p:tavLst>
                                        <p:tav tm="0">
                                          <p:val>
                                            <p:strVal val="1+#ppt_w/2"/>
                                          </p:val>
                                        </p:tav>
                                        <p:tav tm="100000">
                                          <p:val>
                                            <p:strVal val="#ppt_x"/>
                                          </p:val>
                                        </p:tav>
                                      </p:tavLst>
                                    </p:anim>
                                    <p:anim calcmode="lin" valueType="num">
                                      <p:cBhvr additive="base">
                                        <p:cTn id="25" dur="850" fill="hold"/>
                                        <p:tgtEl>
                                          <p:spTgt spid="10"/>
                                        </p:tgtEl>
                                        <p:attrNameLst>
                                          <p:attrName>ppt_y</p:attrName>
                                        </p:attrNameLst>
                                      </p:cBhvr>
                                      <p:tavLst>
                                        <p:tav tm="0">
                                          <p:val>
                                            <p:strVal val="#ppt_y"/>
                                          </p:val>
                                        </p:tav>
                                        <p:tav tm="100000">
                                          <p:val>
                                            <p:strVal val="#ppt_y"/>
                                          </p:val>
                                        </p:tav>
                                      </p:tavLst>
                                    </p:anim>
                                  </p:childTnLst>
                                </p:cTn>
                              </p:par>
                              <p:par>
                                <p:cTn id="26" presetID="2" presetClass="entr" presetSubtype="8" decel="100000" fill="hold" grpId="0" nodeType="withEffect">
                                  <p:stCondLst>
                                    <p:cond delay="25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850" fill="hold"/>
                                        <p:tgtEl>
                                          <p:spTgt spid="9"/>
                                        </p:tgtEl>
                                        <p:attrNameLst>
                                          <p:attrName>ppt_x</p:attrName>
                                        </p:attrNameLst>
                                      </p:cBhvr>
                                      <p:tavLst>
                                        <p:tav tm="0">
                                          <p:val>
                                            <p:strVal val="0-#ppt_w/2"/>
                                          </p:val>
                                        </p:tav>
                                        <p:tav tm="100000">
                                          <p:val>
                                            <p:strVal val="#ppt_x"/>
                                          </p:val>
                                        </p:tav>
                                      </p:tavLst>
                                    </p:anim>
                                    <p:anim calcmode="lin" valueType="num">
                                      <p:cBhvr additive="base">
                                        <p:cTn id="29" dur="8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6" grpId="0" animBg="1"/>
      <p:bldP spid="8" grpId="0" animBg="1"/>
      <p:bldP spid="9" grpId="0" animBg="1"/>
      <p:bldP spid="10"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77021" y="1187621"/>
            <a:ext cx="11655840" cy="899665"/>
          </a:xfrm>
        </p:spPr>
        <p:txBody>
          <a:bodyPr/>
          <a:lstStyle>
            <a:lvl1pPr>
              <a:defRPr sz="7058" baseline="0"/>
            </a:lvl1pPr>
          </a:lstStyle>
          <a:p>
            <a:r>
              <a:rPr lang="en-US" dirty="0"/>
              <a:t>Click to edit Master title style</a:t>
            </a:r>
          </a:p>
        </p:txBody>
      </p:sp>
    </p:spTree>
    <p:extLst>
      <p:ext uri="{BB962C8B-B14F-4D97-AF65-F5344CB8AC3E}">
        <p14:creationId xmlns:p14="http://schemas.microsoft.com/office/powerpoint/2010/main" val="2534396920"/>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071684" y="2084173"/>
            <a:ext cx="8058229" cy="1793104"/>
          </a:xfrm>
        </p:spPr>
        <p:txBody>
          <a:bodyPr/>
          <a:lstStyle>
            <a:lvl1pPr>
              <a:defRPr sz="5882" baseline="0"/>
            </a:lvl1pPr>
          </a:lstStyle>
          <a:p>
            <a:r>
              <a:rPr lang="en-US" dirty="0"/>
              <a:t>Click to edit Master title style</a:t>
            </a:r>
          </a:p>
        </p:txBody>
      </p:sp>
    </p:spTree>
    <p:extLst>
      <p:ext uri="{BB962C8B-B14F-4D97-AF65-F5344CB8AC3E}">
        <p14:creationId xmlns:p14="http://schemas.microsoft.com/office/powerpoint/2010/main" val="3941370863"/>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Fact Layout_Accent Color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71684" y="2084173"/>
            <a:ext cx="8058229" cy="1793104"/>
          </a:xfrm>
        </p:spPr>
        <p:txBody>
          <a:bodyPr/>
          <a:lstStyle>
            <a:lvl1pPr>
              <a:defRPr sz="5882" baseline="0"/>
            </a:lvl1pPr>
          </a:lstStyle>
          <a:p>
            <a:r>
              <a:rPr lang="en-US" dirty="0"/>
              <a:t>Click to edit Master title style</a:t>
            </a:r>
          </a:p>
        </p:txBody>
      </p:sp>
    </p:spTree>
    <p:extLst>
      <p:ext uri="{BB962C8B-B14F-4D97-AF65-F5344CB8AC3E}">
        <p14:creationId xmlns:p14="http://schemas.microsoft.com/office/powerpoint/2010/main" val="30997699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65664" y="1178349"/>
            <a:ext cx="9860672" cy="899665"/>
          </a:xfrm>
        </p:spPr>
        <p:txBody>
          <a:bodyPr/>
          <a:lstStyle>
            <a:lvl1pPr marL="228766" indent="-228766">
              <a:defRPr sz="5882" baseline="0"/>
            </a:lvl1pPr>
          </a:lstStyle>
          <a:p>
            <a:r>
              <a:rPr lang="en-US" dirty="0"/>
              <a:t>“Sample quote goes here. Design is easier than it looks, and more important than it seems.”</a:t>
            </a:r>
          </a:p>
        </p:txBody>
      </p:sp>
      <p:sp>
        <p:nvSpPr>
          <p:cNvPr id="4" name="Text Placeholder 3"/>
          <p:cNvSpPr>
            <a:spLocks noGrp="1"/>
          </p:cNvSpPr>
          <p:nvPr>
            <p:ph type="body" sz="quarter" idx="10" hasCustomPrompt="1"/>
          </p:nvPr>
        </p:nvSpPr>
        <p:spPr>
          <a:xfrm>
            <a:off x="5647788" y="5025984"/>
            <a:ext cx="5378549" cy="1050156"/>
          </a:xfrm>
        </p:spPr>
        <p:txBody>
          <a:bodyPr/>
          <a:lstStyle>
            <a:lvl1pPr marL="0" indent="0">
              <a:spcBef>
                <a:spcPts val="0"/>
              </a:spcBef>
              <a:buNone/>
              <a:defRPr sz="3137" baseline="0">
                <a:latin typeface="+mj-lt"/>
              </a:defRPr>
            </a:lvl1pPr>
          </a:lstStyle>
          <a:p>
            <a:pPr lvl="0"/>
            <a:r>
              <a:rPr lang="en-US" dirty="0"/>
              <a:t>Author Name</a:t>
            </a:r>
          </a:p>
          <a:p>
            <a:pPr lvl="0"/>
            <a:r>
              <a:rPr lang="en-US" dirty="0"/>
              <a:t>Title</a:t>
            </a:r>
          </a:p>
        </p:txBody>
      </p:sp>
    </p:spTree>
    <p:extLst>
      <p:ext uri="{BB962C8B-B14F-4D97-AF65-F5344CB8AC3E}">
        <p14:creationId xmlns:p14="http://schemas.microsoft.com/office/powerpoint/2010/main" val="3421303053"/>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Layout_Accent Color 1">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65664" y="2084173"/>
            <a:ext cx="9860672" cy="899665"/>
          </a:xfrm>
        </p:spPr>
        <p:txBody>
          <a:bodyPr/>
          <a:lstStyle>
            <a:lvl1pPr marL="277008" indent="-277008">
              <a:tabLst>
                <a:tab pos="277008" algn="l"/>
              </a:tabLst>
              <a:defRPr sz="5882" baseline="0"/>
            </a:lvl1pPr>
          </a:lstStyle>
          <a:p>
            <a:r>
              <a:rPr lang="en-US" dirty="0"/>
              <a:t>“	Add a quote here. Design is easier than it looks, and more important than it seems.”</a:t>
            </a:r>
          </a:p>
        </p:txBody>
      </p:sp>
      <p:sp>
        <p:nvSpPr>
          <p:cNvPr id="4" name="Text Placeholder 3"/>
          <p:cNvSpPr>
            <a:spLocks noGrp="1"/>
          </p:cNvSpPr>
          <p:nvPr>
            <p:ph type="body" sz="quarter" idx="10" hasCustomPrompt="1"/>
          </p:nvPr>
        </p:nvSpPr>
        <p:spPr>
          <a:xfrm>
            <a:off x="5647788" y="4773813"/>
            <a:ext cx="5378549" cy="1050156"/>
          </a:xfrm>
        </p:spPr>
        <p:txBody>
          <a:bodyPr/>
          <a:lstStyle>
            <a:lvl1pPr marL="0" indent="0">
              <a:spcBef>
                <a:spcPts val="0"/>
              </a:spcBef>
              <a:buNone/>
              <a:defRPr sz="3137" baseline="0">
                <a:latin typeface="+mj-lt"/>
              </a:defRPr>
            </a:lvl1pPr>
          </a:lstStyle>
          <a:p>
            <a:pPr lvl="0"/>
            <a:r>
              <a:rPr lang="en-US" dirty="0"/>
              <a:t>Author’s Name</a:t>
            </a:r>
          </a:p>
          <a:p>
            <a:pPr lvl="0"/>
            <a:r>
              <a:rPr lang="en-US" dirty="0"/>
              <a:t>Title</a:t>
            </a:r>
          </a:p>
        </p:txBody>
      </p:sp>
    </p:spTree>
    <p:extLst>
      <p:ext uri="{BB962C8B-B14F-4D97-AF65-F5344CB8AC3E}">
        <p14:creationId xmlns:p14="http://schemas.microsoft.com/office/powerpoint/2010/main" val="229947727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77021" y="2383023"/>
            <a:ext cx="11653523" cy="914360"/>
          </a:xfrm>
        </p:spPr>
        <p:txBody>
          <a:bodyPr/>
          <a:lstStyle>
            <a:lvl1pPr marL="0" indent="0">
              <a:buNone/>
              <a:defRPr sz="5294">
                <a:gradFill>
                  <a:gsLst>
                    <a:gs pos="3333">
                      <a:schemeClr val="tx1"/>
                    </a:gs>
                    <a:gs pos="3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dirty="0"/>
              <a:t>Click to edit Master text styles</a:t>
            </a:r>
          </a:p>
        </p:txBody>
      </p:sp>
      <p:sp>
        <p:nvSpPr>
          <p:cNvPr id="4" name="Title 1"/>
          <p:cNvSpPr>
            <a:spLocks noGrp="1"/>
          </p:cNvSpPr>
          <p:nvPr>
            <p:ph type="title"/>
          </p:nvPr>
        </p:nvSpPr>
        <p:spPr>
          <a:xfrm>
            <a:off x="277021" y="1187621"/>
            <a:ext cx="11655840" cy="899665"/>
          </a:xfrm>
        </p:spPr>
        <p:txBody>
          <a:bodyPr/>
          <a:lstStyle>
            <a:lvl1pPr>
              <a:defRPr sz="7058" baseline="0">
                <a:gradFill>
                  <a:gsLst>
                    <a:gs pos="1250">
                      <a:schemeClr val="tx1"/>
                    </a:gs>
                    <a:gs pos="100000">
                      <a:schemeClr val="tx1"/>
                    </a:gs>
                  </a:gsLst>
                  <a:lin ang="5400000" scaled="0"/>
                </a:gradFill>
              </a:defRPr>
            </a:lvl1pPr>
          </a:lstStyle>
          <a:p>
            <a:r>
              <a:rPr lang="en-US" dirty="0"/>
              <a:t>Click to edit Master title style</a:t>
            </a:r>
          </a:p>
        </p:txBody>
      </p:sp>
    </p:spTree>
    <p:extLst>
      <p:ext uri="{BB962C8B-B14F-4D97-AF65-F5344CB8AC3E}">
        <p14:creationId xmlns:p14="http://schemas.microsoft.com/office/powerpoint/2010/main" val="3765345858"/>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963159"/>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84104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2897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12088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91241">
                      <a:schemeClr val="tx1"/>
                    </a:gs>
                    <a:gs pos="57000">
                      <a:schemeClr val="tx1"/>
                    </a:gs>
                    <a:gs pos="1800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6023337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Wingdings" panose="05000000000000000000" pitchFamily="2" charset="2"/>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Wingdings" panose="05000000000000000000" pitchFamily="2" charset="2"/>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Wingdings" panose="05000000000000000000" pitchFamily="2" charset="2"/>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Wingdings" panose="05000000000000000000" pitchFamily="2" charset="2"/>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Wingdings" panose="05000000000000000000" pitchFamily="2" charset="2"/>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1293706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588" y="-2"/>
            <a:ext cx="7545765" cy="6858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760610" y="561894"/>
            <a:ext cx="10746998" cy="609398"/>
          </a:xfrm>
        </p:spPr>
        <p:txBody>
          <a:bodyPr anchor="b" anchorCtr="0">
            <a:noAutofit/>
          </a:bodyPr>
          <a:lstStyle>
            <a:lvl1pPr>
              <a:defRPr sz="4000">
                <a:gradFill flip="none" rotWithShape="1">
                  <a:gsLst>
                    <a:gs pos="37000">
                      <a:schemeClr val="bg2"/>
                    </a:gs>
                    <a:gs pos="99000">
                      <a:schemeClr val="bg2"/>
                    </a:gs>
                  </a:gsLst>
                  <a:lin ang="5400000" scaled="0"/>
                  <a:tileRect/>
                </a:gradFill>
              </a:defRPr>
            </a:lvl1pPr>
          </a:lstStyle>
          <a:p>
            <a:r>
              <a:rPr lang="en-US"/>
              <a:t>Click to edit Master title style</a:t>
            </a:r>
            <a:endParaRPr lang="en-US" dirty="0"/>
          </a:p>
        </p:txBody>
      </p:sp>
      <p:sp>
        <p:nvSpPr>
          <p:cNvPr id="8" name="Rectangle 7"/>
          <p:cNvSpPr/>
          <p:nvPr userDrawn="1"/>
        </p:nvSpPr>
        <p:spPr bwMode="gray">
          <a:xfrm flipV="1">
            <a:off x="608172" y="6476999"/>
            <a:ext cx="10975657" cy="45719"/>
          </a:xfrm>
          <a:prstGeom prst="rect">
            <a:avLst/>
          </a:prstGeom>
          <a:solidFill>
            <a:srgbClr val="FFA5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p:cNvSpPr/>
          <p:nvPr userDrawn="1"/>
        </p:nvSpPr>
        <p:spPr bwMode="gray">
          <a:xfrm>
            <a:off x="1" y="1217029"/>
            <a:ext cx="11583829" cy="45719"/>
          </a:xfrm>
          <a:prstGeom prst="rect">
            <a:avLst/>
          </a:prstGeom>
          <a:solidFill>
            <a:srgbClr val="FFA5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ext Placeholder 4"/>
          <p:cNvSpPr>
            <a:spLocks noGrp="1"/>
          </p:cNvSpPr>
          <p:nvPr>
            <p:ph type="body" sz="quarter" idx="10"/>
          </p:nvPr>
        </p:nvSpPr>
        <p:spPr>
          <a:xfrm>
            <a:off x="760611" y="1524000"/>
            <a:ext cx="10746999" cy="1923087"/>
          </a:xfrm>
        </p:spPr>
        <p:txBody>
          <a:bodyPr/>
          <a:lstStyle>
            <a:lvl1pPr marL="406322" indent="-406322">
              <a:defRPr sz="2800">
                <a:gradFill>
                  <a:gsLst>
                    <a:gs pos="0">
                      <a:schemeClr val="tx1"/>
                    </a:gs>
                    <a:gs pos="86000">
                      <a:schemeClr val="tx1"/>
                    </a:gs>
                  </a:gsLst>
                  <a:lin ang="5400000" scaled="0"/>
                </a:gradFill>
                <a:latin typeface="+mn-lt"/>
              </a:defRPr>
            </a:lvl1pPr>
            <a:lvl2pPr>
              <a:defRPr sz="2400">
                <a:gradFill>
                  <a:gsLst>
                    <a:gs pos="0">
                      <a:schemeClr val="tx1"/>
                    </a:gs>
                    <a:gs pos="86000">
                      <a:schemeClr val="tx1"/>
                    </a:gs>
                  </a:gsLst>
                  <a:lin ang="5400000" scaled="0"/>
                </a:gradFill>
                <a:latin typeface="+mn-lt"/>
              </a:defRPr>
            </a:lvl2pPr>
            <a:lvl3pPr marL="1204682" indent="-349183">
              <a:defRPr sz="2000">
                <a:gradFill>
                  <a:gsLst>
                    <a:gs pos="0">
                      <a:schemeClr val="tx1"/>
                    </a:gs>
                    <a:gs pos="86000">
                      <a:schemeClr val="tx1"/>
                    </a:gs>
                  </a:gsLst>
                  <a:lin ang="5400000" scaled="0"/>
                </a:gradFill>
                <a:latin typeface="+mn-lt"/>
              </a:defRPr>
            </a:lvl3pPr>
            <a:lvl4pPr marL="1537993" indent="-279346">
              <a:defRPr sz="1800">
                <a:gradFill>
                  <a:gsLst>
                    <a:gs pos="0">
                      <a:schemeClr val="tx1"/>
                    </a:gs>
                    <a:gs pos="86000">
                      <a:schemeClr val="tx1"/>
                    </a:gs>
                  </a:gsLst>
                  <a:lin ang="5400000" scaled="0"/>
                </a:gradFill>
                <a:latin typeface="+mn-lt"/>
              </a:defRPr>
            </a:lvl4pPr>
            <a:lvl5pPr marL="1887176" indent="-282520">
              <a:defRPr sz="1800">
                <a:gradFill>
                  <a:gsLst>
                    <a:gs pos="0">
                      <a:schemeClr val="tx1"/>
                    </a:gs>
                    <a:gs pos="86000">
                      <a:schemeClr val="tx1"/>
                    </a:gs>
                  </a:gsLst>
                  <a:lin ang="5400000" scaled="0"/>
                </a:gra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72021638"/>
      </p:ext>
    </p:extLst>
  </p:cSld>
  <p:clrMapOvr>
    <a:masterClrMapping/>
  </p:clrMapOvr>
  <p:transition spd="slow">
    <p:wipe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352763" y="286605"/>
            <a:ext cx="11455529" cy="71598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404789"/>
            <a:ext cx="4937760" cy="27279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1" y="1404790"/>
            <a:ext cx="4937760" cy="27279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2C4495B-0A1D-4ED4-BA53-1175FB8FD111}" type="datetime1">
              <a:rPr lang="en-US" smtClean="0"/>
              <a:t>5/19/2017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748624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7971"/>
          </a:xfrm>
        </p:spPr>
        <p:txBody>
          <a:bodyPr>
            <a:spAutoFit/>
          </a:bodyPr>
          <a:lstStyle>
            <a:lvl1pPr>
              <a:defRPr sz="3921">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937459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4283" y="990600"/>
            <a:ext cx="5386917" cy="685800"/>
          </a:xfrm>
          <a:noFill/>
          <a:ln>
            <a:noFill/>
          </a:ln>
        </p:spPr>
        <p:txBody>
          <a:bodyPr lIns="91440" anchor="b" anchorCtr="0">
            <a:noAutofit/>
          </a:bodyPr>
          <a:lstStyle>
            <a:lvl1pPr marL="0" indent="0">
              <a:buNone/>
              <a:defRPr sz="22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4" name="Text Placeholder 3"/>
          <p:cNvSpPr>
            <a:spLocks noGrp="1"/>
          </p:cNvSpPr>
          <p:nvPr>
            <p:ph type="body" sz="half" idx="3"/>
          </p:nvPr>
        </p:nvSpPr>
        <p:spPr>
          <a:xfrm>
            <a:off x="6345768" y="1000126"/>
            <a:ext cx="5389033" cy="685800"/>
          </a:xfrm>
          <a:noFill/>
          <a:ln>
            <a:noFill/>
          </a:ln>
        </p:spPr>
        <p:txBody>
          <a:bodyPr lIns="91440" anchor="b" anchorCtr="0">
            <a:noAutofit/>
          </a:bodyPr>
          <a:lstStyle>
            <a:lvl1pPr marL="0" indent="0">
              <a:buNone/>
              <a:defRPr sz="22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9" name="Slide Number Placeholder 8"/>
          <p:cNvSpPr>
            <a:spLocks noGrp="1"/>
          </p:cNvSpPr>
          <p:nvPr>
            <p:ph type="sldNum" sz="quarter" idx="12"/>
          </p:nvPr>
        </p:nvSpPr>
        <p:spPr>
          <a:xfrm>
            <a:off x="8958728" y="6360887"/>
            <a:ext cx="2776072" cy="344715"/>
          </a:xfrm>
          <a:prstGeom prst="rect">
            <a:avLst/>
          </a:prstGeom>
        </p:spPr>
        <p:txBody>
          <a:bodyPr/>
          <a:lstStyle>
            <a:lvl1pPr algn="r">
              <a:defRPr/>
            </a:lvl1pPr>
          </a:lstStyle>
          <a:p>
            <a:fld id="{EA7C8D44-3667-46F6-9772-CC52308E2A7F}" type="slidenum">
              <a:rPr lang="en-US" smtClean="0"/>
              <a:pPr/>
              <a:t>‹#›</a:t>
            </a:fld>
            <a:endParaRPr lang="en-US"/>
          </a:p>
        </p:txBody>
      </p:sp>
      <p:sp>
        <p:nvSpPr>
          <p:cNvPr id="11" name="Content Placeholder 10"/>
          <p:cNvSpPr>
            <a:spLocks noGrp="1"/>
          </p:cNvSpPr>
          <p:nvPr>
            <p:ph sz="quarter" idx="2"/>
          </p:nvPr>
        </p:nvSpPr>
        <p:spPr>
          <a:xfrm>
            <a:off x="404283" y="1752600"/>
            <a:ext cx="5384800" cy="2727993"/>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6345766" y="1752600"/>
            <a:ext cx="5384800" cy="2727993"/>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Title 1"/>
          <p:cNvSpPr>
            <a:spLocks noGrp="1"/>
          </p:cNvSpPr>
          <p:nvPr>
            <p:ph type="title"/>
          </p:nvPr>
        </p:nvSpPr>
        <p:spPr>
          <a:xfrm>
            <a:off x="406400" y="152401"/>
            <a:ext cx="11328400" cy="685800"/>
          </a:xfrm>
        </p:spPr>
        <p:txBody>
          <a:bodyPr>
            <a:noAutofit/>
          </a:bodyPr>
          <a:lstStyle/>
          <a:p>
            <a:r>
              <a:rPr kumimoji="0" lang="en-US" dirty="0"/>
              <a:t>Click to edit Master title style</a:t>
            </a:r>
          </a:p>
        </p:txBody>
      </p:sp>
    </p:spTree>
    <p:extLst>
      <p:ext uri="{BB962C8B-B14F-4D97-AF65-F5344CB8AC3E}">
        <p14:creationId xmlns:p14="http://schemas.microsoft.com/office/powerpoint/2010/main" val="3859905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lgn="l" defTabSz="914367" rtl="0" eaLnBrk="1" latinLnBrk="0" hangingPunct="1">
              <a:lnSpc>
                <a:spcPct val="90000"/>
              </a:lnSpc>
              <a:spcBef>
                <a:spcPct val="0"/>
              </a:spcBef>
              <a:buNone/>
              <a:defRPr lang="en-US" sz="8627" b="0" kern="1200" cap="none" spc="-98" baseline="0" dirty="0">
                <a:ln w="3175">
                  <a:noFill/>
                </a:ln>
                <a:gradFill>
                  <a:gsLst>
                    <a:gs pos="91241">
                      <a:schemeClr val="tx1"/>
                    </a:gs>
                    <a:gs pos="57000">
                      <a:schemeClr val="tx1"/>
                    </a:gs>
                    <a:gs pos="18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368627659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lgn="l" defTabSz="914367" rtl="0" eaLnBrk="1" latinLnBrk="0" hangingPunct="1">
              <a:lnSpc>
                <a:spcPct val="90000"/>
              </a:lnSpc>
              <a:spcBef>
                <a:spcPct val="0"/>
              </a:spcBef>
              <a:buNone/>
              <a:defRPr lang="en-US" sz="8627" b="0" kern="1200" cap="none" spc="-98" baseline="0" dirty="0">
                <a:ln w="3175">
                  <a:noFill/>
                </a:ln>
                <a:gradFill>
                  <a:gsLst>
                    <a:gs pos="91241">
                      <a:schemeClr val="tx1"/>
                    </a:gs>
                    <a:gs pos="57000">
                      <a:schemeClr val="tx1"/>
                    </a:gs>
                    <a:gs pos="18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232768101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69240" y="1189176"/>
            <a:ext cx="11655840" cy="2018835"/>
          </a:xfrm>
        </p:spPr>
        <p:txBody>
          <a:bodyPr/>
          <a:lstStyle>
            <a:lvl1pPr marL="0" indent="0">
              <a:buNone/>
              <a:defRPr/>
            </a:lvl1pPr>
            <a:lvl2pPr marL="28012" indent="0">
              <a:buNone/>
              <a:defRPr sz="1961"/>
            </a:lvl2pPr>
            <a:lvl3pPr marL="219428" indent="0">
              <a:buNone/>
              <a:defRPr sz="1961"/>
            </a:lvl3pPr>
            <a:lvl4pPr marL="466868" indent="0">
              <a:buNone/>
              <a:defRPr sz="1765"/>
            </a:lvl4pPr>
            <a:lvl5pPr marL="725201" indent="0">
              <a:buNone/>
              <a:defRPr sz="176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868351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34" Type="http://schemas.openxmlformats.org/officeDocument/2006/relationships/image" Target="../media/image9.png"/><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theme" Target="../theme/theme2.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34" cstate="email">
            <a:extLst>
              <a:ext uri="{28A0092B-C50C-407E-A947-70E740481C1C}">
                <a14:useLocalDpi xmlns:a14="http://schemas.microsoft.com/office/drawing/2010/main"/>
              </a:ext>
            </a:extLst>
          </a:blip>
          <a:stretch>
            <a:fillRect/>
          </a:stretch>
        </p:blipFill>
        <p:spPr>
          <a:xfrm rot="5400000">
            <a:off x="10325051" y="1906413"/>
            <a:ext cx="4214127" cy="401304"/>
          </a:xfrm>
          <a:prstGeom prst="rect">
            <a:avLst/>
          </a:prstGeom>
        </p:spPr>
      </p:pic>
    </p:spTree>
    <p:extLst>
      <p:ext uri="{BB962C8B-B14F-4D97-AF65-F5344CB8AC3E}">
        <p14:creationId xmlns:p14="http://schemas.microsoft.com/office/powerpoint/2010/main" val="17742569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704" r:id="rId32"/>
  </p:sldLayoutIdLst>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34" cstate="email">
            <a:extLst>
              <a:ext uri="{28A0092B-C50C-407E-A947-70E740481C1C}">
                <a14:useLocalDpi xmlns:a14="http://schemas.microsoft.com/office/drawing/2010/main"/>
              </a:ext>
            </a:extLst>
          </a:blip>
          <a:stretch>
            <a:fillRect/>
          </a:stretch>
        </p:blipFill>
        <p:spPr>
          <a:xfrm rot="5400000">
            <a:off x="10325051" y="1906413"/>
            <a:ext cx="4214127" cy="401304"/>
          </a:xfrm>
          <a:prstGeom prst="rect">
            <a:avLst/>
          </a:prstGeom>
        </p:spPr>
      </p:pic>
    </p:spTree>
    <p:extLst>
      <p:ext uri="{BB962C8B-B14F-4D97-AF65-F5344CB8AC3E}">
        <p14:creationId xmlns:p14="http://schemas.microsoft.com/office/powerpoint/2010/main" val="318950561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 id="2147483744" r:id="rId27"/>
    <p:sldLayoutId id="2147483745" r:id="rId28"/>
    <p:sldLayoutId id="2147483746" r:id="rId29"/>
    <p:sldLayoutId id="2147483747" r:id="rId30"/>
    <p:sldLayoutId id="2147483748" r:id="rId31"/>
    <p:sldLayoutId id="2147483749" r:id="rId32"/>
  </p:sldLayoutIdLst>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39.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31.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gif"/><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 Target="slide8.xml"/><Relationship Id="rId7" Type="http://schemas.openxmlformats.org/officeDocument/2006/relationships/slide" Target="slide22.xml"/><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slide" Target="slide28.xml"/><Relationship Id="rId5" Type="http://schemas.openxmlformats.org/officeDocument/2006/relationships/slide" Target="slide31.xml"/><Relationship Id="rId10" Type="http://schemas.openxmlformats.org/officeDocument/2006/relationships/image" Target="../media/image67.png"/><Relationship Id="rId4" Type="http://schemas.openxmlformats.org/officeDocument/2006/relationships/slide" Target="slide16.xml"/><Relationship Id="rId9"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70.png"/><Relationship Id="rId7" Type="http://schemas.microsoft.com/office/2007/relationships/hdphoto" Target="../media/hdphoto3.wdp"/><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image" Target="../media/image73.png"/><Relationship Id="rId5" Type="http://schemas.openxmlformats.org/officeDocument/2006/relationships/image" Target="../media/image72.JPG"/><Relationship Id="rId10" Type="http://schemas.openxmlformats.org/officeDocument/2006/relationships/image" Target="../media/image75.png"/><Relationship Id="rId4" Type="http://schemas.openxmlformats.org/officeDocument/2006/relationships/image" Target="../media/image71.png"/><Relationship Id="rId9" Type="http://schemas.openxmlformats.org/officeDocument/2006/relationships/image" Target="cid:image001.jpg@01CBCD27.A2C24390"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2.xml"/><Relationship Id="rId1" Type="http://schemas.openxmlformats.org/officeDocument/2006/relationships/slideLayout" Target="../slideLayouts/slideLayout17.xml"/><Relationship Id="rId5" Type="http://schemas.openxmlformats.org/officeDocument/2006/relationships/image" Target="../media/image78.jpeg"/><Relationship Id="rId4" Type="http://schemas.openxmlformats.org/officeDocument/2006/relationships/image" Target="../media/image77.jpeg"/></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hyperlink" Target="http://www.scoop.it/t/intranet-launch-videos-and-teasers" TargetMode="External"/><Relationship Id="rId7" Type="http://schemas.openxmlformats.org/officeDocument/2006/relationships/image" Target="../media/image82.jpeg"/><Relationship Id="rId2" Type="http://schemas.openxmlformats.org/officeDocument/2006/relationships/notesSlide" Target="../notesSlides/notesSlide34.xml"/><Relationship Id="rId1" Type="http://schemas.openxmlformats.org/officeDocument/2006/relationships/slideLayout" Target="../slideLayouts/slideLayout17.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hyperlink" Target="http://tiny.cc/ThreeSampleVideos"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vimeo.com/regiscorp/review/125078501/68cd7832a8" TargetMode="External"/><Relationship Id="rId2" Type="http://schemas.openxmlformats.org/officeDocument/2006/relationships/notesSlide" Target="../notesSlides/notesSlide35.xml"/><Relationship Id="rId1" Type="http://schemas.openxmlformats.org/officeDocument/2006/relationships/slideLayout" Target="../slideLayouts/slideLayout17.xml"/><Relationship Id="rId4" Type="http://schemas.openxmlformats.org/officeDocument/2006/relationships/image" Target="../media/image83.png"/></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vimeo.com/162603114" TargetMode="Externa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notesSlide" Target="../notesSlides/notesSlide36.xml"/><Relationship Id="rId1" Type="http://schemas.openxmlformats.org/officeDocument/2006/relationships/slideLayout" Target="../slideLayouts/slideLayout24.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4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92.jpeg"/><Relationship Id="rId7" Type="http://schemas.openxmlformats.org/officeDocument/2006/relationships/image" Target="../media/image95.pn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microsoft.com/office/2007/relationships/hdphoto" Target="../media/hdphoto4.wdp"/><Relationship Id="rId5" Type="http://schemas.openxmlformats.org/officeDocument/2006/relationships/image" Target="../media/image94.png"/><Relationship Id="rId10" Type="http://schemas.openxmlformats.org/officeDocument/2006/relationships/image" Target="../media/image97.jpeg"/><Relationship Id="rId4" Type="http://schemas.openxmlformats.org/officeDocument/2006/relationships/image" Target="../media/image93.wmf"/><Relationship Id="rId9" Type="http://schemas.openxmlformats.org/officeDocument/2006/relationships/image" Target="../media/image96.jpeg"/></Relationships>
</file>

<file path=ppt/slides/_rels/slide4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7.xml"/><Relationship Id="rId4" Type="http://schemas.openxmlformats.org/officeDocument/2006/relationships/image" Target="../media/image104.jpeg"/></Relationships>
</file>

<file path=ppt/slides/_rels/slide4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7.xml"/><Relationship Id="rId4" Type="http://schemas.openxmlformats.org/officeDocument/2006/relationships/image" Target="../media/image107.png"/></Relationships>
</file>

<file path=ppt/slides/_rels/slide4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08.png"/><Relationship Id="rId7" Type="http://schemas.openxmlformats.org/officeDocument/2006/relationships/image" Target="../media/image111.png"/><Relationship Id="rId2" Type="http://schemas.openxmlformats.org/officeDocument/2006/relationships/notesSlide" Target="../notesSlides/notesSlide41.xml"/><Relationship Id="rId1" Type="http://schemas.openxmlformats.org/officeDocument/2006/relationships/slideLayout" Target="../slideLayouts/slideLayout17.xml"/><Relationship Id="rId6" Type="http://schemas.openxmlformats.org/officeDocument/2006/relationships/image" Target="../media/image110.wmf"/><Relationship Id="rId5" Type="http://schemas.openxmlformats.org/officeDocument/2006/relationships/image" Target="../media/image109.wmf"/><Relationship Id="rId4" Type="http://schemas.microsoft.com/office/2007/relationships/hdphoto" Target="../media/hdphoto6.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5.xml"/><Relationship Id="rId1" Type="http://schemas.openxmlformats.org/officeDocument/2006/relationships/slideLayout" Target="../slideLayouts/slideLayout17.xml"/><Relationship Id="rId5" Type="http://schemas.openxmlformats.org/officeDocument/2006/relationships/image" Target="../media/image117.jpeg"/><Relationship Id="rId4" Type="http://schemas.openxmlformats.org/officeDocument/2006/relationships/image" Target="../media/image116.png"/></Relationships>
</file>

<file path=ppt/slides/_rels/slide5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8" Type="http://schemas.openxmlformats.org/officeDocument/2006/relationships/image" Target="../media/image126.jpeg"/><Relationship Id="rId13" Type="http://schemas.openxmlformats.org/officeDocument/2006/relationships/image" Target="../media/image131.jpeg"/><Relationship Id="rId3" Type="http://schemas.openxmlformats.org/officeDocument/2006/relationships/image" Target="../media/image121.jpeg"/><Relationship Id="rId7" Type="http://schemas.openxmlformats.org/officeDocument/2006/relationships/image" Target="../media/image125.jpeg"/><Relationship Id="rId12" Type="http://schemas.openxmlformats.org/officeDocument/2006/relationships/image" Target="../media/image130.jpeg"/><Relationship Id="rId2" Type="http://schemas.openxmlformats.org/officeDocument/2006/relationships/notesSlide" Target="../notesSlides/notesSlide48.xml"/><Relationship Id="rId1" Type="http://schemas.openxmlformats.org/officeDocument/2006/relationships/slideLayout" Target="../slideLayouts/slideLayout24.xml"/><Relationship Id="rId6" Type="http://schemas.openxmlformats.org/officeDocument/2006/relationships/image" Target="../media/image124.jpeg"/><Relationship Id="rId11" Type="http://schemas.openxmlformats.org/officeDocument/2006/relationships/image" Target="../media/image129.jpeg"/><Relationship Id="rId5" Type="http://schemas.openxmlformats.org/officeDocument/2006/relationships/image" Target="../media/image123.jpeg"/><Relationship Id="rId10" Type="http://schemas.openxmlformats.org/officeDocument/2006/relationships/image" Target="../media/image128.jpeg"/><Relationship Id="rId4" Type="http://schemas.openxmlformats.org/officeDocument/2006/relationships/image" Target="../media/image122.jpeg"/><Relationship Id="rId9" Type="http://schemas.openxmlformats.org/officeDocument/2006/relationships/image" Target="../media/image127.jpeg"/><Relationship Id="rId14" Type="http://schemas.openxmlformats.org/officeDocument/2006/relationships/image" Target="../media/image132.jpeg"/></Relationships>
</file>

<file path=ppt/slides/_rels/slide58.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42.jpeg"/><Relationship Id="rId3" Type="http://schemas.openxmlformats.org/officeDocument/2006/relationships/image" Target="../media/image134.png"/><Relationship Id="rId7" Type="http://schemas.openxmlformats.org/officeDocument/2006/relationships/image" Target="../media/image136.png"/><Relationship Id="rId12" Type="http://schemas.openxmlformats.org/officeDocument/2006/relationships/image" Target="../media/image141.jpeg"/><Relationship Id="rId2" Type="http://schemas.openxmlformats.org/officeDocument/2006/relationships/image" Target="../media/image133.png"/><Relationship Id="rId1" Type="http://schemas.openxmlformats.org/officeDocument/2006/relationships/slideLayout" Target="../slideLayouts/slideLayout49.xml"/><Relationship Id="rId6" Type="http://schemas.microsoft.com/office/2007/relationships/hdphoto" Target="../media/hdphoto9.wdp"/><Relationship Id="rId11" Type="http://schemas.openxmlformats.org/officeDocument/2006/relationships/image" Target="../media/image140.jpeg"/><Relationship Id="rId5" Type="http://schemas.openxmlformats.org/officeDocument/2006/relationships/image" Target="../media/image135.png"/><Relationship Id="rId10" Type="http://schemas.openxmlformats.org/officeDocument/2006/relationships/image" Target="../media/image139.png"/><Relationship Id="rId4" Type="http://schemas.microsoft.com/office/2007/relationships/hdphoto" Target="../media/hdphoto8.wdp"/><Relationship Id="rId9" Type="http://schemas.openxmlformats.org/officeDocument/2006/relationships/image" Target="../media/image138.jpeg"/><Relationship Id="rId14" Type="http://schemas.openxmlformats.org/officeDocument/2006/relationships/image" Target="../media/image143.jpeg"/></Relationships>
</file>

<file path=ppt/slides/_rels/slide59.xml.rels><?xml version="1.0" encoding="UTF-8" standalone="yes"?>
<Relationships xmlns="http://schemas.openxmlformats.org/package/2006/relationships"><Relationship Id="rId8" Type="http://schemas.openxmlformats.org/officeDocument/2006/relationships/hyperlink" Target="http://fasttrack.microsoft.com/office" TargetMode="External"/><Relationship Id="rId13" Type="http://schemas.openxmlformats.org/officeDocument/2006/relationships/hyperlink" Target="http://improveit.how/" TargetMode="External"/><Relationship Id="rId3" Type="http://schemas.openxmlformats.org/officeDocument/2006/relationships/hyperlink" Target="http://www.amazon.com/User-Adoption-Strategies-Collaboration-ebook/dp/B0042X9AM0/ref=sr_1_1?ie=UTF8&amp;m=AG56TWVU5XWC2&amp;s=books&amp;qid=1297622639&amp;sr=1-1" TargetMode="External"/><Relationship Id="rId7" Type="http://schemas.openxmlformats.org/officeDocument/2006/relationships/hyperlink" Target="https://michaelsampson.net/books/office365reimagining/" TargetMode="External"/><Relationship Id="rId12" Type="http://schemas.openxmlformats.org/officeDocument/2006/relationships/hyperlink" Target="http://cloud.snappages.com/b8898dc2c08e137d03449de65b9e82e108c15658/A_Practical_Framework_for_SharePoint_Metrics.pdf" TargetMode="External"/><Relationship Id="rId2" Type="http://schemas.openxmlformats.org/officeDocument/2006/relationships/notesSlide" Target="../notesSlides/notesSlide49.xml"/><Relationship Id="rId1" Type="http://schemas.openxmlformats.org/officeDocument/2006/relationships/slideLayout" Target="../slideLayouts/slideLayout11.xml"/><Relationship Id="rId6" Type="http://schemas.openxmlformats.org/officeDocument/2006/relationships/hyperlink" Target="http://www.scoop.it/t/intranet-launch-videos-and-teasers" TargetMode="External"/><Relationship Id="rId11" Type="http://schemas.openxmlformats.org/officeDocument/2006/relationships/hyperlink" Target="http://www.amazon.com/Essential-SharePoint-Addison-Wesley-Microsoft-Technology/dp/0321884116/ref=dp_ob_title_bk" TargetMode="External"/><Relationship Id="rId5" Type="http://schemas.openxmlformats.org/officeDocument/2006/relationships/hyperlink" Target="http://www.nngroup.com/articles/intranet-social-features/" TargetMode="External"/><Relationship Id="rId10" Type="http://schemas.openxmlformats.org/officeDocument/2006/relationships/hyperlink" Target="http://www.2tolead.com/whitepaper-driving-adoption/" TargetMode="External"/><Relationship Id="rId4" Type="http://schemas.openxmlformats.org/officeDocument/2006/relationships/hyperlink" Target="http://www.useit.com/alertbox/" TargetMode="External"/><Relationship Id="rId9" Type="http://schemas.openxmlformats.org/officeDocument/2006/relationships/hyperlink" Target="https://techcommunity.microsoft.com/t5/Driving-Adoption/ct-p/DrivingAdopti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grpSp>
        <p:nvGrpSpPr>
          <p:cNvPr id="8" name="Group 7"/>
          <p:cNvGrpSpPr/>
          <p:nvPr/>
        </p:nvGrpSpPr>
        <p:grpSpPr>
          <a:xfrm>
            <a:off x="330201" y="3631000"/>
            <a:ext cx="6658590" cy="2974992"/>
            <a:chOff x="215901" y="2860208"/>
            <a:chExt cx="6658590" cy="2974992"/>
          </a:xfrm>
        </p:grpSpPr>
        <p:sp>
          <p:nvSpPr>
            <p:cNvPr id="4" name="TextBox 3"/>
            <p:cNvSpPr txBox="1"/>
            <p:nvPr/>
          </p:nvSpPr>
          <p:spPr>
            <a:xfrm>
              <a:off x="215901" y="2860208"/>
              <a:ext cx="6658590" cy="1918950"/>
            </a:xfrm>
            <a:prstGeom prst="rect">
              <a:avLst/>
            </a:prstGeom>
            <a:solidFill>
              <a:srgbClr val="667A86">
                <a:alpha val="80000"/>
              </a:srgbClr>
            </a:solidFill>
          </p:spPr>
          <p:txBody>
            <a:bodyPr wrap="square" lIns="179285" tIns="143428" rIns="179285" bIns="143428" rtlCol="0">
              <a:spAutoFit/>
            </a:bodyPr>
            <a:lstStyle/>
            <a:p>
              <a:pPr defTabSz="896386">
                <a:lnSpc>
                  <a:spcPct val="90000"/>
                </a:lnSpc>
                <a:spcAft>
                  <a:spcPts val="588"/>
                </a:spcAft>
              </a:pPr>
              <a:r>
                <a:rPr lang="en-US" sz="5882" kern="0" dirty="0">
                  <a:solidFill>
                    <a:schemeClr val="bg1"/>
                  </a:solidFill>
                  <a:latin typeface="+mj-lt"/>
                </a:rPr>
                <a:t>We built it, but why won’t they come? </a:t>
              </a:r>
            </a:p>
          </p:txBody>
        </p:sp>
        <p:sp>
          <p:nvSpPr>
            <p:cNvPr id="5" name="Rectangle 4"/>
            <p:cNvSpPr/>
            <p:nvPr/>
          </p:nvSpPr>
          <p:spPr>
            <a:xfrm>
              <a:off x="215902" y="4779158"/>
              <a:ext cx="6658589" cy="1056042"/>
            </a:xfrm>
            <a:prstGeom prst="rect">
              <a:avLst/>
            </a:prstGeom>
            <a:solidFill>
              <a:srgbClr val="667A86">
                <a:alpha val="80000"/>
              </a:srgbClr>
            </a:solidFill>
          </p:spPr>
          <p:txBody>
            <a:bodyPr wrap="square">
              <a:spAutoFit/>
            </a:bodyPr>
            <a:lstStyle/>
            <a:p>
              <a:pPr defTabSz="896386"/>
              <a:r>
                <a:rPr lang="en-US" sz="3137" kern="0" dirty="0">
                  <a:solidFill>
                    <a:schemeClr val="bg1"/>
                  </a:solidFill>
                  <a:latin typeface="+mj-lt"/>
                </a:rPr>
                <a:t>Practical advice to overcome common user adoption and change hurdles</a:t>
              </a:r>
            </a:p>
          </p:txBody>
        </p:sp>
      </p:grpSp>
      <p:sp>
        <p:nvSpPr>
          <p:cNvPr id="6" name="Rectangle 5"/>
          <p:cNvSpPr/>
          <p:nvPr/>
        </p:nvSpPr>
        <p:spPr>
          <a:xfrm>
            <a:off x="7274342" y="4703227"/>
            <a:ext cx="4632107" cy="1902765"/>
          </a:xfrm>
          <a:prstGeom prst="rect">
            <a:avLst/>
          </a:prstGeom>
          <a:solidFill>
            <a:srgbClr val="657B89">
              <a:alpha val="80000"/>
            </a:srgbClr>
          </a:solidFill>
        </p:spPr>
        <p:txBody>
          <a:bodyPr wrap="square">
            <a:spAutoFit/>
          </a:bodyPr>
          <a:lstStyle/>
          <a:p>
            <a:pPr defTabSz="896386"/>
            <a:r>
              <a:rPr lang="en-US" sz="2353" kern="0" dirty="0">
                <a:solidFill>
                  <a:schemeClr val="bg1"/>
                </a:solidFill>
                <a:latin typeface="+mj-lt"/>
              </a:rPr>
              <a:t>Susan Hanley</a:t>
            </a:r>
          </a:p>
          <a:p>
            <a:pPr defTabSz="896386"/>
            <a:r>
              <a:rPr lang="en-US" sz="2353" kern="0" dirty="0">
                <a:solidFill>
                  <a:schemeClr val="bg1"/>
                </a:solidFill>
                <a:latin typeface="+mj-lt"/>
              </a:rPr>
              <a:t>SharePoint Saturday Baltimore</a:t>
            </a:r>
          </a:p>
          <a:p>
            <a:pPr defTabSz="896386"/>
            <a:r>
              <a:rPr lang="en-US" sz="2353" kern="0">
                <a:solidFill>
                  <a:schemeClr val="bg1"/>
                </a:solidFill>
                <a:latin typeface="+mj-lt"/>
              </a:rPr>
              <a:t>20 May 2017</a:t>
            </a:r>
            <a:endParaRPr lang="en-US" sz="2353" kern="0" dirty="0">
              <a:solidFill>
                <a:schemeClr val="bg1"/>
              </a:solidFill>
              <a:latin typeface="+mj-lt"/>
            </a:endParaRPr>
          </a:p>
          <a:p>
            <a:pPr defTabSz="896386"/>
            <a:r>
              <a:rPr lang="en-US" sz="2353" kern="0" dirty="0">
                <a:solidFill>
                  <a:schemeClr val="bg1"/>
                </a:solidFill>
                <a:latin typeface="+mj-lt"/>
              </a:rPr>
              <a:t>www.susanhanley.com</a:t>
            </a:r>
          </a:p>
          <a:p>
            <a:pPr defTabSz="896386"/>
            <a:r>
              <a:rPr lang="en-US" sz="2353" kern="0" dirty="0">
                <a:solidFill>
                  <a:schemeClr val="bg1"/>
                </a:solidFill>
                <a:latin typeface="+mj-lt"/>
              </a:rPr>
              <a:t>sue@susanhanley.com</a:t>
            </a:r>
          </a:p>
        </p:txBody>
      </p:sp>
    </p:spTree>
    <p:extLst>
      <p:ext uri="{BB962C8B-B14F-4D97-AF65-F5344CB8AC3E}">
        <p14:creationId xmlns:p14="http://schemas.microsoft.com/office/powerpoint/2010/main" val="298397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and Collaboration Problems</a:t>
            </a:r>
          </a:p>
        </p:txBody>
      </p:sp>
      <p:grpSp>
        <p:nvGrpSpPr>
          <p:cNvPr id="7" name="Group 6"/>
          <p:cNvGrpSpPr/>
          <p:nvPr/>
        </p:nvGrpSpPr>
        <p:grpSpPr>
          <a:xfrm>
            <a:off x="305587" y="1932644"/>
            <a:ext cx="2781527" cy="3626867"/>
            <a:chOff x="823336" y="2308555"/>
            <a:chExt cx="3383243" cy="3840438"/>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77020" y="3680140"/>
              <a:ext cx="3291804" cy="1873082"/>
            </a:xfrm>
            <a:prstGeom prst="rect">
              <a:avLst/>
            </a:prstGeom>
          </p:spPr>
        </p:pic>
        <p:sp>
          <p:nvSpPr>
            <p:cNvPr id="5" name="Rectangle 4"/>
            <p:cNvSpPr/>
            <p:nvPr/>
          </p:nvSpPr>
          <p:spPr bwMode="auto">
            <a:xfrm>
              <a:off x="823336" y="2308555"/>
              <a:ext cx="3383243" cy="1097268"/>
            </a:xfrm>
            <a:prstGeom prst="rect">
              <a:avLst/>
            </a:prstGeom>
            <a:solidFill>
              <a:srgbClr val="295599"/>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pPr>
              <a:r>
                <a:rPr lang="en-US" sz="2353" kern="0" dirty="0">
                  <a:gradFill>
                    <a:gsLst>
                      <a:gs pos="0">
                        <a:srgbClr val="FFFFFF"/>
                      </a:gs>
                      <a:gs pos="100000">
                        <a:srgbClr val="FFFFFF"/>
                      </a:gs>
                    </a:gsLst>
                    <a:lin ang="5400000" scaled="0"/>
                  </a:gradFill>
                  <a:latin typeface="+mj-lt"/>
                </a:rPr>
                <a:t>Curing </a:t>
              </a:r>
              <a:r>
                <a:rPr lang="en-US" sz="2353" kern="0" dirty="0" err="1">
                  <a:gradFill>
                    <a:gsLst>
                      <a:gs pos="0">
                        <a:srgbClr val="FFFFFF"/>
                      </a:gs>
                      <a:gs pos="100000">
                        <a:srgbClr val="FFFFFF"/>
                      </a:gs>
                    </a:gsLst>
                    <a:lin ang="5400000" scaled="0"/>
                  </a:gradFill>
                  <a:latin typeface="+mj-lt"/>
                </a:rPr>
                <a:t>Versionitis</a:t>
              </a:r>
              <a:endParaRPr lang="en-US" sz="3137" kern="0" dirty="0">
                <a:gradFill>
                  <a:gsLst>
                    <a:gs pos="0">
                      <a:srgbClr val="FFFFFF"/>
                    </a:gs>
                    <a:gs pos="100000">
                      <a:srgbClr val="FFFFFF"/>
                    </a:gs>
                  </a:gsLst>
                  <a:lin ang="5400000" scaled="0"/>
                </a:gradFill>
                <a:latin typeface="+mj-lt"/>
              </a:endParaRPr>
            </a:p>
          </p:txBody>
        </p:sp>
        <p:sp>
          <p:nvSpPr>
            <p:cNvPr id="6" name="Rectangle 5"/>
            <p:cNvSpPr/>
            <p:nvPr/>
          </p:nvSpPr>
          <p:spPr bwMode="auto">
            <a:xfrm>
              <a:off x="823336" y="3405823"/>
              <a:ext cx="3383243" cy="2743170"/>
            </a:xfrm>
            <a:prstGeom prst="rect">
              <a:avLst/>
            </a:prstGeom>
            <a:noFill/>
            <a:ln>
              <a:solidFill>
                <a:srgbClr val="295599"/>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pPr>
              <a:endParaRPr lang="en-US" sz="1765" kern="0" dirty="0">
                <a:gradFill>
                  <a:gsLst>
                    <a:gs pos="0">
                      <a:srgbClr val="FFFFFF"/>
                    </a:gs>
                    <a:gs pos="100000">
                      <a:srgbClr val="FFFFFF"/>
                    </a:gs>
                  </a:gsLst>
                  <a:lin ang="5400000" scaled="0"/>
                </a:gradFill>
              </a:endParaRPr>
            </a:p>
          </p:txBody>
        </p:sp>
      </p:grpSp>
      <p:grpSp>
        <p:nvGrpSpPr>
          <p:cNvPr id="10" name="Group 9"/>
          <p:cNvGrpSpPr/>
          <p:nvPr/>
        </p:nvGrpSpPr>
        <p:grpSpPr>
          <a:xfrm>
            <a:off x="3245080" y="1932644"/>
            <a:ext cx="2781527" cy="3626867"/>
            <a:chOff x="4298018" y="1851360"/>
            <a:chExt cx="3383243" cy="3840438"/>
          </a:xfrm>
        </p:grpSpPr>
        <p:sp>
          <p:nvSpPr>
            <p:cNvPr id="8" name="Rectangle 7"/>
            <p:cNvSpPr/>
            <p:nvPr/>
          </p:nvSpPr>
          <p:spPr bwMode="auto">
            <a:xfrm>
              <a:off x="4298018" y="1851360"/>
              <a:ext cx="3383243" cy="1097268"/>
            </a:xfrm>
            <a:prstGeom prst="rect">
              <a:avLst/>
            </a:prstGeom>
            <a:solidFill>
              <a:srgbClr val="71ABFE"/>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pPr>
              <a:r>
                <a:rPr lang="en-US" sz="2353" kern="0" dirty="0">
                  <a:gradFill>
                    <a:gsLst>
                      <a:gs pos="0">
                        <a:srgbClr val="FFFFFF"/>
                      </a:gs>
                      <a:gs pos="100000">
                        <a:srgbClr val="FFFFFF"/>
                      </a:gs>
                    </a:gsLst>
                    <a:lin ang="5400000" scaled="0"/>
                  </a:gradFill>
                  <a:latin typeface="+mj-lt"/>
                </a:rPr>
                <a:t>Finding Expertise</a:t>
              </a:r>
            </a:p>
          </p:txBody>
        </p:sp>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02133" y="2948297"/>
              <a:ext cx="3379127" cy="2743501"/>
            </a:xfrm>
            <a:prstGeom prst="rect">
              <a:avLst/>
            </a:prstGeom>
          </p:spPr>
        </p:pic>
      </p:grpSp>
      <p:grpSp>
        <p:nvGrpSpPr>
          <p:cNvPr id="13" name="Group 12"/>
          <p:cNvGrpSpPr/>
          <p:nvPr/>
        </p:nvGrpSpPr>
        <p:grpSpPr>
          <a:xfrm>
            <a:off x="6184571" y="1932644"/>
            <a:ext cx="2775266" cy="3626895"/>
            <a:chOff x="7228243" y="1666578"/>
            <a:chExt cx="3375629" cy="3840468"/>
          </a:xfrm>
        </p:grpSpPr>
        <p:sp>
          <p:nvSpPr>
            <p:cNvPr id="11" name="Rectangle 10"/>
            <p:cNvSpPr/>
            <p:nvPr/>
          </p:nvSpPr>
          <p:spPr bwMode="auto">
            <a:xfrm>
              <a:off x="7228244" y="1666578"/>
              <a:ext cx="3375628" cy="1097268"/>
            </a:xfrm>
            <a:prstGeom prst="rect">
              <a:avLst/>
            </a:prstGeom>
            <a:solidFill>
              <a:srgbClr val="13358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pPr>
              <a:r>
                <a:rPr lang="en-US" sz="2353" kern="0" dirty="0">
                  <a:gradFill>
                    <a:gsLst>
                      <a:gs pos="0">
                        <a:srgbClr val="FFFFFF"/>
                      </a:gs>
                      <a:gs pos="100000">
                        <a:srgbClr val="FFFFFF"/>
                      </a:gs>
                    </a:gsLst>
                    <a:lin ang="5400000" scaled="0"/>
                  </a:gradFill>
                  <a:latin typeface="+mj-lt"/>
                </a:rPr>
                <a:t>Sharing with Partners and Customers</a:t>
              </a:r>
            </a:p>
          </p:txBody>
        </p:sp>
        <p:pic>
          <p:nvPicPr>
            <p:cNvPr id="12" name="Picture 1027" descr="NGE model* (0.00.06.00).JPG                                    00003F4F&#10;Ext Rhino™                     B22D5845:"/>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t="-69"/>
            <a:stretch/>
          </p:blipFill>
          <p:spPr bwMode="ltGray">
            <a:xfrm>
              <a:off x="7228243" y="2763846"/>
              <a:ext cx="3375628" cy="2743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9117803" y="1932645"/>
            <a:ext cx="2775659" cy="3629180"/>
            <a:chOff x="7868380" y="1849456"/>
            <a:chExt cx="3375628" cy="3842342"/>
          </a:xfrm>
        </p:grpSpPr>
        <p:sp>
          <p:nvSpPr>
            <p:cNvPr id="15" name="Rectangle 14"/>
            <p:cNvSpPr/>
            <p:nvPr/>
          </p:nvSpPr>
          <p:spPr bwMode="auto">
            <a:xfrm>
              <a:off x="7868380" y="2948628"/>
              <a:ext cx="3375628" cy="2743170"/>
            </a:xfrm>
            <a:prstGeom prst="rect">
              <a:avLst/>
            </a:prstGeom>
            <a:solidFill>
              <a:srgbClr val="AFAEAC"/>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765" kern="0" dirty="0">
                <a:gradFill>
                  <a:gsLst>
                    <a:gs pos="0">
                      <a:srgbClr val="FFFFFF"/>
                    </a:gs>
                    <a:gs pos="100000">
                      <a:srgbClr val="FFFFFF"/>
                    </a:gs>
                  </a:gsLst>
                  <a:lin ang="5400000" scaled="0"/>
                </a:gradFill>
              </a:endParaRPr>
            </a:p>
          </p:txBody>
        </p:sp>
        <p:sp>
          <p:nvSpPr>
            <p:cNvPr id="16" name="Rectangle 15"/>
            <p:cNvSpPr/>
            <p:nvPr/>
          </p:nvSpPr>
          <p:spPr bwMode="auto">
            <a:xfrm>
              <a:off x="7868380" y="1849456"/>
              <a:ext cx="3375628" cy="1097268"/>
            </a:xfrm>
            <a:prstGeom prst="rect">
              <a:avLst/>
            </a:prstGeom>
            <a:solidFill>
              <a:srgbClr val="FF963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2353" kern="0" dirty="0">
                  <a:gradFill>
                    <a:gsLst>
                      <a:gs pos="0">
                        <a:srgbClr val="FFFFFF"/>
                      </a:gs>
                      <a:gs pos="100000">
                        <a:srgbClr val="FFFFFF"/>
                      </a:gs>
                    </a:gsLst>
                    <a:lin ang="5400000" scaled="0"/>
                  </a:gradFill>
                  <a:latin typeface="+mj-lt"/>
                </a:rPr>
                <a:t>Keeping People Informed</a:t>
              </a:r>
            </a:p>
          </p:txBody>
        </p:sp>
        <p:pic>
          <p:nvPicPr>
            <p:cNvPr id="17" name="Picture 4" descr="http://tse1.mm.bing.net/th?&amp;id=OIP.M762d3fd2545b3e9dfd562b09746c677cH0&amp;w=190&amp;h=190&amp;c=0&amp;pid=1.9&amp;rs=0&amp;p=0"/>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158" b="90000" l="4737" r="95263"/>
                      </a14:imgEffect>
                    </a14:imgLayer>
                  </a14:imgProps>
                </a:ext>
                <a:ext uri="{28A0092B-C50C-407E-A947-70E740481C1C}">
                  <a14:useLocalDpi xmlns:a14="http://schemas.microsoft.com/office/drawing/2010/main"/>
                </a:ext>
              </a:extLst>
            </a:blip>
            <a:srcRect/>
            <a:stretch>
              <a:fillRect/>
            </a:stretch>
          </p:blipFill>
          <p:spPr bwMode="auto">
            <a:xfrm>
              <a:off x="8412773" y="3141020"/>
              <a:ext cx="2358384" cy="235838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9808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Business Process Problems</a:t>
            </a:r>
          </a:p>
        </p:txBody>
      </p:sp>
      <p:grpSp>
        <p:nvGrpSpPr>
          <p:cNvPr id="2" name="Group 1"/>
          <p:cNvGrpSpPr/>
          <p:nvPr/>
        </p:nvGrpSpPr>
        <p:grpSpPr>
          <a:xfrm>
            <a:off x="470941" y="1808991"/>
            <a:ext cx="3320770" cy="3764943"/>
            <a:chOff x="914775" y="1851360"/>
            <a:chExt cx="3387358" cy="3840438"/>
          </a:xfrm>
        </p:grpSpPr>
        <p:pic>
          <p:nvPicPr>
            <p:cNvPr id="15" name="Content Placeholder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3005" y="2533514"/>
              <a:ext cx="3379128" cy="3158284"/>
            </a:xfrm>
            <a:prstGeom prst="rect">
              <a:avLst/>
            </a:prstGeom>
          </p:spPr>
        </p:pic>
        <p:sp>
          <p:nvSpPr>
            <p:cNvPr id="7" name="Rectangle 6"/>
            <p:cNvSpPr/>
            <p:nvPr/>
          </p:nvSpPr>
          <p:spPr bwMode="auto">
            <a:xfrm>
              <a:off x="914775" y="1851360"/>
              <a:ext cx="3387358" cy="1097268"/>
            </a:xfrm>
            <a:prstGeom prst="rect">
              <a:avLst/>
            </a:prstGeom>
            <a:solidFill>
              <a:srgbClr val="D4413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2745" kern="0" dirty="0">
                  <a:gradFill>
                    <a:gsLst>
                      <a:gs pos="0">
                        <a:srgbClr val="FFFFFF"/>
                      </a:gs>
                      <a:gs pos="100000">
                        <a:srgbClr val="FFFFFF"/>
                      </a:gs>
                    </a:gsLst>
                    <a:lin ang="5400000" scaled="0"/>
                  </a:gradFill>
                  <a:latin typeface="+mj-lt"/>
                </a:rPr>
                <a:t>Collecting and Tracking Information</a:t>
              </a:r>
              <a:endParaRPr lang="en-US" sz="3529" kern="0" dirty="0">
                <a:gradFill>
                  <a:gsLst>
                    <a:gs pos="0">
                      <a:srgbClr val="FFFFFF"/>
                    </a:gs>
                    <a:gs pos="100000">
                      <a:srgbClr val="FFFFFF"/>
                    </a:gs>
                  </a:gsLst>
                  <a:lin ang="5400000" scaled="0"/>
                </a:gradFill>
                <a:latin typeface="+mj-lt"/>
              </a:endParaRPr>
            </a:p>
          </p:txBody>
        </p:sp>
      </p:grpSp>
      <p:grpSp>
        <p:nvGrpSpPr>
          <p:cNvPr id="3" name="Group 2"/>
          <p:cNvGrpSpPr/>
          <p:nvPr/>
        </p:nvGrpSpPr>
        <p:grpSpPr>
          <a:xfrm>
            <a:off x="4213529" y="1808991"/>
            <a:ext cx="3320708" cy="3768174"/>
            <a:chOff x="4385405" y="1851360"/>
            <a:chExt cx="3387295" cy="3843734"/>
          </a:xfrm>
        </p:grpSpPr>
        <p:sp>
          <p:nvSpPr>
            <p:cNvPr id="10" name="Rectangle 9"/>
            <p:cNvSpPr/>
            <p:nvPr/>
          </p:nvSpPr>
          <p:spPr bwMode="auto">
            <a:xfrm>
              <a:off x="4385405" y="1851360"/>
              <a:ext cx="3383243" cy="1097267"/>
            </a:xfrm>
            <a:prstGeom prst="rect">
              <a:avLst/>
            </a:prstGeom>
            <a:solidFill>
              <a:srgbClr val="23232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2745" kern="0" dirty="0">
                  <a:solidFill>
                    <a:schemeClr val="bg1"/>
                  </a:solidFill>
                  <a:latin typeface="+mj-lt"/>
                </a:rPr>
                <a:t>Managing Tasks and Projects</a:t>
              </a:r>
            </a:p>
          </p:txBody>
        </p:sp>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97750" y="2948627"/>
              <a:ext cx="3374950" cy="2746467"/>
            </a:xfrm>
            <a:prstGeom prst="rect">
              <a:avLst/>
            </a:prstGeom>
            <a:ln>
              <a:solidFill>
                <a:srgbClr val="0DF70D"/>
              </a:solidFill>
            </a:ln>
          </p:spPr>
        </p:pic>
      </p:grpSp>
      <p:grpSp>
        <p:nvGrpSpPr>
          <p:cNvPr id="11" name="Group 10"/>
          <p:cNvGrpSpPr/>
          <p:nvPr/>
        </p:nvGrpSpPr>
        <p:grpSpPr>
          <a:xfrm>
            <a:off x="7853398" y="1808991"/>
            <a:ext cx="4071682" cy="3761713"/>
            <a:chOff x="7968157" y="1812221"/>
            <a:chExt cx="4071682" cy="3761713"/>
          </a:xfrm>
        </p:grpSpPr>
        <p:sp>
          <p:nvSpPr>
            <p:cNvPr id="12" name="Rectangle 11"/>
            <p:cNvSpPr/>
            <p:nvPr/>
          </p:nvSpPr>
          <p:spPr bwMode="auto">
            <a:xfrm>
              <a:off x="7978471" y="1812221"/>
              <a:ext cx="4061367" cy="1075698"/>
            </a:xfrm>
            <a:prstGeom prst="rect">
              <a:avLst/>
            </a:prstGeom>
            <a:solidFill>
              <a:srgbClr val="D4413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2745" kern="0" dirty="0">
                  <a:gradFill>
                    <a:gsLst>
                      <a:gs pos="0">
                        <a:srgbClr val="FFFFFF"/>
                      </a:gs>
                      <a:gs pos="100000">
                        <a:srgbClr val="FFFFFF"/>
                      </a:gs>
                    </a:gsLst>
                    <a:lin ang="5400000" scaled="0"/>
                  </a:gradFill>
                  <a:latin typeface="+mj-lt"/>
                </a:rPr>
                <a:t>Automating Business Processes</a:t>
              </a:r>
              <a:endParaRPr lang="en-US" sz="3529" kern="0" dirty="0">
                <a:gradFill>
                  <a:gsLst>
                    <a:gs pos="0">
                      <a:srgbClr val="FFFFFF"/>
                    </a:gs>
                    <a:gs pos="100000">
                      <a:srgbClr val="FFFFFF"/>
                    </a:gs>
                  </a:gsLst>
                  <a:lin ang="5400000" scaled="0"/>
                </a:gradFill>
                <a:latin typeface="+mj-lt"/>
              </a:endParaRPr>
            </a:p>
          </p:txBody>
        </p:sp>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68157" y="2893325"/>
              <a:ext cx="4071682" cy="2680609"/>
            </a:xfrm>
            <a:prstGeom prst="rect">
              <a:avLst/>
            </a:prstGeom>
          </p:spPr>
        </p:pic>
      </p:grpSp>
    </p:spTree>
    <p:extLst>
      <p:ext uri="{BB962C8B-B14F-4D97-AF65-F5344CB8AC3E}">
        <p14:creationId xmlns:p14="http://schemas.microsoft.com/office/powerpoint/2010/main" val="23275251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Transfer, Planning, and </a:t>
            </a:r>
            <a:br>
              <a:rPr lang="en-US" dirty="0"/>
            </a:br>
            <a:r>
              <a:rPr lang="en-US" dirty="0"/>
              <a:t>Crowd-sourcing Problems</a:t>
            </a:r>
          </a:p>
        </p:txBody>
      </p:sp>
      <p:grpSp>
        <p:nvGrpSpPr>
          <p:cNvPr id="19" name="Group 18"/>
          <p:cNvGrpSpPr/>
          <p:nvPr/>
        </p:nvGrpSpPr>
        <p:grpSpPr>
          <a:xfrm>
            <a:off x="3203306" y="1998086"/>
            <a:ext cx="2875788" cy="4660035"/>
            <a:chOff x="3192512" y="1851360"/>
            <a:chExt cx="2934286" cy="4754827"/>
          </a:xfrm>
        </p:grpSpPr>
        <p:pic>
          <p:nvPicPr>
            <p:cNvPr id="17" name="Picture 1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92512" y="1851360"/>
              <a:ext cx="2926048" cy="1392566"/>
            </a:xfrm>
            <a:prstGeom prst="rect">
              <a:avLst/>
            </a:prstGeom>
          </p:spPr>
        </p:pic>
        <p:sp>
          <p:nvSpPr>
            <p:cNvPr id="5" name="Rectangle 4"/>
            <p:cNvSpPr/>
            <p:nvPr/>
          </p:nvSpPr>
          <p:spPr bwMode="auto">
            <a:xfrm>
              <a:off x="3267507" y="1997300"/>
              <a:ext cx="2767852" cy="1097268"/>
            </a:xfrm>
            <a:prstGeom prst="rect">
              <a:avLst/>
            </a:prstGeom>
            <a:solidFill>
              <a:srgbClr val="D1D2D7">
                <a:alpha val="80000"/>
              </a:srgb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5706" rIns="0" bIns="45706" numCol="1" rtlCol="0" anchor="ctr" anchorCtr="0" compatLnSpc="1">
              <a:prstTxWarp prst="textNoShape">
                <a:avLst/>
              </a:prstTxWarp>
            </a:bodyPr>
            <a:lstStyle/>
            <a:p>
              <a:pPr algn="ctr" defTabSz="913751" fontAlgn="base">
                <a:spcBef>
                  <a:spcPct val="0"/>
                </a:spcBef>
                <a:spcAft>
                  <a:spcPct val="0"/>
                </a:spcAft>
              </a:pPr>
              <a:r>
                <a:rPr lang="en-US" sz="3527" kern="0" dirty="0">
                  <a:solidFill>
                    <a:schemeClr val="tx1"/>
                  </a:solidFill>
                </a:rPr>
                <a:t>Product Development</a:t>
              </a:r>
            </a:p>
          </p:txBody>
        </p:sp>
        <p:sp>
          <p:nvSpPr>
            <p:cNvPr id="6" name="Rectangle 5"/>
            <p:cNvSpPr/>
            <p:nvPr/>
          </p:nvSpPr>
          <p:spPr bwMode="auto">
            <a:xfrm>
              <a:off x="3200750" y="3243926"/>
              <a:ext cx="2926048" cy="3362261"/>
            </a:xfrm>
            <a:prstGeom prst="rect">
              <a:avLst/>
            </a:prstGeom>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179234" tIns="179234" rIns="179234" bIns="179234" numCol="1" rtlCol="0" anchor="t" anchorCtr="0" compatLnSpc="1">
              <a:prstTxWarp prst="textNoShape">
                <a:avLst/>
              </a:prstTxWarp>
            </a:bodyPr>
            <a:lstStyle/>
            <a:p>
              <a:pPr marL="220900" indent="-220900" defTabSz="913751" fontAlgn="base">
                <a:spcBef>
                  <a:spcPct val="0"/>
                </a:spcBef>
                <a:spcAft>
                  <a:spcPct val="0"/>
                </a:spcAft>
                <a:buFont typeface="Arial" panose="020B0604020202020204" pitchFamily="34" charset="0"/>
                <a:buChar char="•"/>
              </a:pPr>
              <a:r>
                <a:rPr lang="en-US" sz="2400" kern="0" dirty="0">
                  <a:solidFill>
                    <a:schemeClr val="tx1"/>
                  </a:solidFill>
                </a:rPr>
                <a:t>Engineer struggling with a problem – find answers quickly</a:t>
              </a:r>
            </a:p>
            <a:p>
              <a:pPr marL="220900" indent="-220900" defTabSz="913751" fontAlgn="base">
                <a:spcBef>
                  <a:spcPct val="0"/>
                </a:spcBef>
                <a:spcAft>
                  <a:spcPct val="0"/>
                </a:spcAft>
                <a:buFont typeface="Arial" panose="020B0604020202020204" pitchFamily="34" charset="0"/>
                <a:buChar char="•"/>
              </a:pPr>
              <a:r>
                <a:rPr lang="en-US" sz="2400" kern="0" dirty="0">
                  <a:solidFill>
                    <a:schemeClr val="tx1"/>
                  </a:solidFill>
                </a:rPr>
                <a:t>Feedback “Crowd-sourcing”</a:t>
              </a:r>
            </a:p>
          </p:txBody>
        </p:sp>
      </p:grpSp>
      <p:grpSp>
        <p:nvGrpSpPr>
          <p:cNvPr id="21" name="Group 20"/>
          <p:cNvGrpSpPr/>
          <p:nvPr/>
        </p:nvGrpSpPr>
        <p:grpSpPr>
          <a:xfrm>
            <a:off x="6168711" y="1994736"/>
            <a:ext cx="2867714" cy="4660037"/>
            <a:chOff x="6218237" y="1847943"/>
            <a:chExt cx="2926048" cy="4754829"/>
          </a:xfrm>
        </p:grpSpPr>
        <p:pic>
          <p:nvPicPr>
            <p:cNvPr id="20" name="Picture 1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18238" y="1847943"/>
              <a:ext cx="2909604" cy="1395984"/>
            </a:xfrm>
            <a:prstGeom prst="rect">
              <a:avLst/>
            </a:prstGeom>
          </p:spPr>
        </p:pic>
        <p:sp>
          <p:nvSpPr>
            <p:cNvPr id="7" name="Rectangle 6"/>
            <p:cNvSpPr/>
            <p:nvPr/>
          </p:nvSpPr>
          <p:spPr bwMode="auto">
            <a:xfrm>
              <a:off x="6401115" y="1997300"/>
              <a:ext cx="2468853" cy="1097268"/>
            </a:xfrm>
            <a:prstGeom prst="rect">
              <a:avLst/>
            </a:prstGeom>
            <a:solidFill>
              <a:srgbClr val="D1D2D7">
                <a:alpha val="80000"/>
              </a:srgb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5706" rIns="0" bIns="45706" numCol="1" rtlCol="0" anchor="ctr" anchorCtr="0" compatLnSpc="1">
              <a:prstTxWarp prst="textNoShape">
                <a:avLst/>
              </a:prstTxWarp>
            </a:bodyPr>
            <a:lstStyle/>
            <a:p>
              <a:pPr algn="ctr" defTabSz="913751" fontAlgn="base">
                <a:spcBef>
                  <a:spcPct val="0"/>
                </a:spcBef>
                <a:spcAft>
                  <a:spcPct val="0"/>
                </a:spcAft>
              </a:pPr>
              <a:r>
                <a:rPr lang="en-US" sz="3527" kern="0" dirty="0">
                  <a:solidFill>
                    <a:schemeClr val="tx1"/>
                  </a:solidFill>
                </a:rPr>
                <a:t>Resource</a:t>
              </a:r>
              <a:r>
                <a:rPr lang="en-US" sz="3527" kern="0" dirty="0">
                  <a:gradFill>
                    <a:gsLst>
                      <a:gs pos="0">
                        <a:srgbClr val="FFFFFF"/>
                      </a:gs>
                      <a:gs pos="100000">
                        <a:srgbClr val="FFFFFF"/>
                      </a:gs>
                    </a:gsLst>
                    <a:lin ang="5400000" scaled="0"/>
                  </a:gradFill>
                </a:rPr>
                <a:t> </a:t>
              </a:r>
              <a:r>
                <a:rPr lang="en-US" sz="3527" kern="0" dirty="0">
                  <a:solidFill>
                    <a:schemeClr val="tx1"/>
                  </a:solidFill>
                </a:rPr>
                <a:t>Planning</a:t>
              </a:r>
            </a:p>
          </p:txBody>
        </p:sp>
        <p:sp>
          <p:nvSpPr>
            <p:cNvPr id="8" name="Rectangle 7"/>
            <p:cNvSpPr/>
            <p:nvPr/>
          </p:nvSpPr>
          <p:spPr bwMode="auto">
            <a:xfrm>
              <a:off x="6218237" y="3243926"/>
              <a:ext cx="2926048" cy="3358846"/>
            </a:xfrm>
            <a:prstGeom prst="rect">
              <a:avLst/>
            </a:prstGeom>
            <a:ln>
              <a:solidFill>
                <a:srgbClr val="0D141E"/>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179234" tIns="179234" rIns="179234" bIns="179234" numCol="1" rtlCol="0" anchor="t" anchorCtr="0" compatLnSpc="1">
              <a:prstTxWarp prst="textNoShape">
                <a:avLst/>
              </a:prstTxWarp>
            </a:bodyPr>
            <a:lstStyle/>
            <a:p>
              <a:pPr marL="220900" indent="-220900" defTabSz="913751" fontAlgn="base">
                <a:spcBef>
                  <a:spcPct val="0"/>
                </a:spcBef>
                <a:spcAft>
                  <a:spcPct val="0"/>
                </a:spcAft>
                <a:buFont typeface="Arial" panose="020B0604020202020204" pitchFamily="34" charset="0"/>
                <a:buChar char="•"/>
              </a:pPr>
              <a:r>
                <a:rPr lang="en-US" sz="2400" kern="0" dirty="0">
                  <a:solidFill>
                    <a:schemeClr val="tx1"/>
                  </a:solidFill>
                </a:rPr>
                <a:t>Project Manager looking for the most qualified resources for a project</a:t>
              </a:r>
            </a:p>
          </p:txBody>
        </p:sp>
      </p:grpSp>
      <p:grpSp>
        <p:nvGrpSpPr>
          <p:cNvPr id="23" name="Group 22"/>
          <p:cNvGrpSpPr/>
          <p:nvPr/>
        </p:nvGrpSpPr>
        <p:grpSpPr>
          <a:xfrm>
            <a:off x="9117969" y="1998085"/>
            <a:ext cx="2878170" cy="4660037"/>
            <a:chOff x="9227487" y="1851359"/>
            <a:chExt cx="2936716" cy="4754829"/>
          </a:xfrm>
        </p:grpSpPr>
        <p:pic>
          <p:nvPicPr>
            <p:cNvPr id="22" name="Picture 21"/>
            <p:cNvPicPr>
              <a:picLocks noChangeAspect="1"/>
            </p:cNvPicPr>
            <p:nvPr/>
          </p:nvPicPr>
          <p:blipFill>
            <a:blip r:embed="rId5" cstate="email">
              <a:grayscl/>
              <a:extLst>
                <a:ext uri="{28A0092B-C50C-407E-A947-70E740481C1C}">
                  <a14:useLocalDpi xmlns:a14="http://schemas.microsoft.com/office/drawing/2010/main"/>
                </a:ext>
              </a:extLst>
            </a:blip>
            <a:stretch>
              <a:fillRect/>
            </a:stretch>
          </p:blipFill>
          <p:spPr>
            <a:xfrm>
              <a:off x="9227487" y="1851359"/>
              <a:ext cx="2936716" cy="1392567"/>
            </a:xfrm>
            <a:prstGeom prst="rect">
              <a:avLst/>
            </a:prstGeom>
          </p:spPr>
        </p:pic>
        <p:sp>
          <p:nvSpPr>
            <p:cNvPr id="9" name="Rectangle 8"/>
            <p:cNvSpPr/>
            <p:nvPr/>
          </p:nvSpPr>
          <p:spPr bwMode="auto">
            <a:xfrm>
              <a:off x="9598577" y="1997300"/>
              <a:ext cx="2194536" cy="1097268"/>
            </a:xfrm>
            <a:prstGeom prst="rect">
              <a:avLst/>
            </a:prstGeom>
            <a:solidFill>
              <a:srgbClr val="D1D2D7">
                <a:alpha val="80000"/>
              </a:srgb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5706" rIns="0" bIns="45706" numCol="1" rtlCol="0" anchor="ctr" anchorCtr="0" compatLnSpc="1">
              <a:prstTxWarp prst="textNoShape">
                <a:avLst/>
              </a:prstTxWarp>
            </a:bodyPr>
            <a:lstStyle/>
            <a:p>
              <a:pPr algn="ctr" defTabSz="913751" fontAlgn="base">
                <a:spcBef>
                  <a:spcPct val="0"/>
                </a:spcBef>
                <a:spcAft>
                  <a:spcPct val="0"/>
                </a:spcAft>
              </a:pPr>
              <a:r>
                <a:rPr lang="en-US" sz="3527" kern="0" dirty="0">
                  <a:solidFill>
                    <a:schemeClr val="tx1"/>
                  </a:solidFill>
                </a:rPr>
                <a:t>Customer Support</a:t>
              </a:r>
            </a:p>
          </p:txBody>
        </p:sp>
        <p:sp>
          <p:nvSpPr>
            <p:cNvPr id="10" name="Rectangle 9"/>
            <p:cNvSpPr/>
            <p:nvPr/>
          </p:nvSpPr>
          <p:spPr bwMode="auto">
            <a:xfrm>
              <a:off x="9235724" y="3243926"/>
              <a:ext cx="2926048" cy="3362262"/>
            </a:xfrm>
            <a:prstGeom prst="rect">
              <a:avLst/>
            </a:prstGeom>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179234" tIns="179234" rIns="179234" bIns="179234" numCol="1" rtlCol="0" anchor="t" anchorCtr="0" compatLnSpc="1">
              <a:prstTxWarp prst="textNoShape">
                <a:avLst/>
              </a:prstTxWarp>
            </a:bodyPr>
            <a:lstStyle/>
            <a:p>
              <a:pPr marL="220900" indent="-220900" defTabSz="913751" fontAlgn="base">
                <a:spcBef>
                  <a:spcPct val="0"/>
                </a:spcBef>
                <a:spcAft>
                  <a:spcPct val="0"/>
                </a:spcAft>
                <a:buFont typeface="Arial" panose="020B0604020202020204" pitchFamily="34" charset="0"/>
                <a:buChar char="•"/>
              </a:pPr>
              <a:r>
                <a:rPr lang="en-US" sz="2400" kern="0" dirty="0">
                  <a:solidFill>
                    <a:schemeClr val="tx1"/>
                  </a:solidFill>
                </a:rPr>
                <a:t>Services agent working trying to solve a customer problem</a:t>
              </a:r>
            </a:p>
            <a:p>
              <a:pPr marL="220900" indent="-220900" defTabSz="913751" fontAlgn="base">
                <a:spcBef>
                  <a:spcPct val="0"/>
                </a:spcBef>
                <a:spcAft>
                  <a:spcPct val="0"/>
                </a:spcAft>
                <a:buFont typeface="Arial" panose="020B0604020202020204" pitchFamily="34" charset="0"/>
                <a:buChar char="•"/>
              </a:pPr>
              <a:r>
                <a:rPr lang="en-US" sz="2400" kern="0" dirty="0">
                  <a:solidFill>
                    <a:schemeClr val="tx1"/>
                  </a:solidFill>
                </a:rPr>
                <a:t>Building an “organic” knowledge base</a:t>
              </a:r>
            </a:p>
          </p:txBody>
        </p:sp>
      </p:grpSp>
      <p:grpSp>
        <p:nvGrpSpPr>
          <p:cNvPr id="18" name="Group 17"/>
          <p:cNvGrpSpPr/>
          <p:nvPr/>
        </p:nvGrpSpPr>
        <p:grpSpPr>
          <a:xfrm>
            <a:off x="237904" y="1994737"/>
            <a:ext cx="2883860" cy="4663384"/>
            <a:chOff x="166788" y="1847943"/>
            <a:chExt cx="2942523" cy="4758245"/>
          </a:xfrm>
        </p:grpSpPr>
        <p:sp>
          <p:nvSpPr>
            <p:cNvPr id="4" name="Rectangle 3"/>
            <p:cNvSpPr/>
            <p:nvPr/>
          </p:nvSpPr>
          <p:spPr bwMode="auto">
            <a:xfrm>
              <a:off x="183263" y="3243926"/>
              <a:ext cx="2926048" cy="3362262"/>
            </a:xfrm>
            <a:prstGeom prst="rect">
              <a:avLst/>
            </a:prstGeom>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179234" tIns="179234" rIns="179234" bIns="179234" numCol="1" rtlCol="0" anchor="t" anchorCtr="0" compatLnSpc="1">
              <a:prstTxWarp prst="textNoShape">
                <a:avLst/>
              </a:prstTxWarp>
            </a:bodyPr>
            <a:lstStyle/>
            <a:p>
              <a:pPr marL="220900" indent="-220900" defTabSz="913751" fontAlgn="base">
                <a:spcBef>
                  <a:spcPct val="0"/>
                </a:spcBef>
                <a:spcAft>
                  <a:spcPct val="0"/>
                </a:spcAft>
                <a:buFont typeface="Arial" panose="020B0604020202020204" pitchFamily="34" charset="0"/>
                <a:buChar char="•"/>
              </a:pPr>
              <a:r>
                <a:rPr lang="en-US" sz="2400" kern="0" dirty="0">
                  <a:solidFill>
                    <a:schemeClr val="tx1"/>
                  </a:solidFill>
                </a:rPr>
                <a:t>Sales team on-boarding </a:t>
              </a:r>
            </a:p>
            <a:p>
              <a:pPr marL="220900" indent="-220900" defTabSz="913751" fontAlgn="base">
                <a:spcBef>
                  <a:spcPct val="0"/>
                </a:spcBef>
                <a:spcAft>
                  <a:spcPct val="0"/>
                </a:spcAft>
                <a:buFont typeface="Arial" panose="020B0604020202020204" pitchFamily="34" charset="0"/>
                <a:buChar char="•"/>
              </a:pPr>
              <a:r>
                <a:rPr lang="en-US" sz="2400" kern="0" dirty="0">
                  <a:solidFill>
                    <a:schemeClr val="tx1"/>
                  </a:solidFill>
                </a:rPr>
                <a:t>Sales team training and mentoring</a:t>
              </a:r>
            </a:p>
          </p:txBody>
        </p:sp>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6788" y="1847943"/>
              <a:ext cx="2926048" cy="1395983"/>
            </a:xfrm>
            <a:prstGeom prst="rect">
              <a:avLst/>
            </a:prstGeom>
          </p:spPr>
        </p:pic>
        <p:sp>
          <p:nvSpPr>
            <p:cNvPr id="16" name="Rectangle 15"/>
            <p:cNvSpPr/>
            <p:nvPr/>
          </p:nvSpPr>
          <p:spPr bwMode="auto">
            <a:xfrm>
              <a:off x="258195" y="2034238"/>
              <a:ext cx="2743233" cy="1005829"/>
            </a:xfrm>
            <a:prstGeom prst="rect">
              <a:avLst/>
            </a:prstGeom>
            <a:solidFill>
              <a:srgbClr val="D1D2D7">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6" rIns="0" bIns="45706" numCol="1" rtlCol="0" anchor="ctr" anchorCtr="0" compatLnSpc="1">
              <a:prstTxWarp prst="textNoShape">
                <a:avLst/>
              </a:prstTxWarp>
            </a:bodyPr>
            <a:lstStyle/>
            <a:p>
              <a:pPr algn="ctr" defTabSz="913751" fontAlgn="base">
                <a:spcBef>
                  <a:spcPct val="0"/>
                </a:spcBef>
                <a:spcAft>
                  <a:spcPct val="0"/>
                </a:spcAft>
              </a:pPr>
              <a:r>
                <a:rPr lang="en-US" sz="3527" kern="0" dirty="0">
                  <a:solidFill>
                    <a:schemeClr val="tx1"/>
                  </a:solidFill>
                </a:rPr>
                <a:t>Sales</a:t>
              </a:r>
            </a:p>
          </p:txBody>
        </p:sp>
      </p:grpSp>
    </p:spTree>
    <p:extLst>
      <p:ext uri="{BB962C8B-B14F-4D97-AF65-F5344CB8AC3E}">
        <p14:creationId xmlns:p14="http://schemas.microsoft.com/office/powerpoint/2010/main" val="156533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Engaging content</a:t>
            </a:r>
          </a:p>
        </p:txBody>
      </p:sp>
      <p:grpSp>
        <p:nvGrpSpPr>
          <p:cNvPr id="15" name="Group 14"/>
          <p:cNvGrpSpPr/>
          <p:nvPr/>
        </p:nvGrpSpPr>
        <p:grpSpPr>
          <a:xfrm>
            <a:off x="4722286" y="1277603"/>
            <a:ext cx="2895804" cy="5164458"/>
            <a:chOff x="537977" y="1264066"/>
            <a:chExt cx="2738623" cy="5359930"/>
          </a:xfrm>
        </p:grpSpPr>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7977" y="2484839"/>
              <a:ext cx="2738623" cy="4139157"/>
            </a:xfrm>
            <a:prstGeom prst="rect">
              <a:avLst/>
            </a:prstGeom>
          </p:spPr>
        </p:pic>
        <p:sp>
          <p:nvSpPr>
            <p:cNvPr id="6" name="Rectangle 5"/>
            <p:cNvSpPr/>
            <p:nvPr/>
          </p:nvSpPr>
          <p:spPr bwMode="auto">
            <a:xfrm>
              <a:off x="537977" y="1264066"/>
              <a:ext cx="2738623" cy="1267532"/>
            </a:xfrm>
            <a:prstGeom prst="rect">
              <a:avLst/>
            </a:prstGeom>
            <a:solidFill>
              <a:srgbClr val="353535"/>
            </a:solidFill>
            <a:ln>
              <a:no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170297" tIns="143407" rIns="170297" bIns="143407" numCol="1" spcCol="0" rtlCol="0" fromWordArt="0" anchor="t" anchorCtr="0" forceAA="0" compatLnSpc="1">
              <a:prstTxWarp prst="textNoShape">
                <a:avLst/>
              </a:prstTxWarp>
              <a:noAutofit/>
            </a:bodyPr>
            <a:lstStyle/>
            <a:p>
              <a:pPr algn="ctr" defTabSz="913949" fontAlgn="base">
                <a:spcBef>
                  <a:spcPct val="0"/>
                </a:spcBef>
                <a:spcAft>
                  <a:spcPct val="0"/>
                </a:spcAft>
              </a:pPr>
              <a:r>
                <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rPr>
                <a:t>Well written</a:t>
              </a:r>
            </a:p>
          </p:txBody>
        </p:sp>
      </p:grpSp>
      <p:grpSp>
        <p:nvGrpSpPr>
          <p:cNvPr id="19" name="Group 18"/>
          <p:cNvGrpSpPr/>
          <p:nvPr/>
        </p:nvGrpSpPr>
        <p:grpSpPr>
          <a:xfrm>
            <a:off x="753643" y="1277603"/>
            <a:ext cx="3634279" cy="5164457"/>
            <a:chOff x="3313322" y="1268525"/>
            <a:chExt cx="4154278" cy="5359930"/>
          </a:xfrm>
        </p:grpSpPr>
        <p:sp>
          <p:nvSpPr>
            <p:cNvPr id="9" name="Rectangle 8"/>
            <p:cNvSpPr/>
            <p:nvPr/>
          </p:nvSpPr>
          <p:spPr bwMode="auto">
            <a:xfrm>
              <a:off x="3313322" y="1268525"/>
              <a:ext cx="4154277" cy="1627074"/>
            </a:xfrm>
            <a:prstGeom prst="rect">
              <a:avLst/>
            </a:prstGeom>
            <a:solidFill>
              <a:srgbClr val="2B558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49" fontAlgn="base">
                <a:spcBef>
                  <a:spcPct val="0"/>
                </a:spcBef>
                <a:spcAft>
                  <a:spcPct val="0"/>
                </a:spcAft>
              </a:pPr>
              <a:r>
                <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rPr>
                <a:t>Accurate, useful, timely, relevant</a:t>
              </a:r>
            </a:p>
          </p:txBody>
        </p:sp>
        <p:pic>
          <p:nvPicPr>
            <p:cNvPr id="18" name="Picture 1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313323" y="2895600"/>
              <a:ext cx="4154277" cy="3732855"/>
            </a:xfrm>
            <a:prstGeom prst="rect">
              <a:avLst/>
            </a:prstGeom>
          </p:spPr>
        </p:pic>
      </p:grpSp>
      <p:grpSp>
        <p:nvGrpSpPr>
          <p:cNvPr id="5" name="Group 4"/>
          <p:cNvGrpSpPr/>
          <p:nvPr/>
        </p:nvGrpSpPr>
        <p:grpSpPr>
          <a:xfrm>
            <a:off x="7952457" y="1277603"/>
            <a:ext cx="3721230" cy="5164458"/>
            <a:chOff x="3975002" y="1429609"/>
            <a:chExt cx="3795848" cy="5268016"/>
          </a:xfrm>
        </p:grpSpPr>
        <p:sp>
          <p:nvSpPr>
            <p:cNvPr id="4" name="Rectangle 3"/>
            <p:cNvSpPr/>
            <p:nvPr/>
          </p:nvSpPr>
          <p:spPr bwMode="auto">
            <a:xfrm>
              <a:off x="3975002" y="3019784"/>
              <a:ext cx="3795848" cy="3677841"/>
            </a:xfrm>
            <a:prstGeom prst="rect">
              <a:avLst/>
            </a:prstGeom>
            <a:ln>
              <a:solidFill>
                <a:srgbClr val="585349"/>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kern="0" dirty="0">
                <a:gradFill>
                  <a:gsLst>
                    <a:gs pos="0">
                      <a:srgbClr val="FFFFFF"/>
                    </a:gs>
                    <a:gs pos="100000">
                      <a:srgbClr val="FFFFFF"/>
                    </a:gs>
                  </a:gsLst>
                  <a:lin ang="5400000" scaled="0"/>
                </a:gradFill>
              </a:endParaRPr>
            </a:p>
          </p:txBody>
        </p:sp>
        <p:sp>
          <p:nvSpPr>
            <p:cNvPr id="12" name="Rectangle 11"/>
            <p:cNvSpPr/>
            <p:nvPr/>
          </p:nvSpPr>
          <p:spPr bwMode="auto">
            <a:xfrm>
              <a:off x="3975002" y="1429609"/>
              <a:ext cx="3795848" cy="1590175"/>
            </a:xfrm>
            <a:prstGeom prst="rect">
              <a:avLst/>
            </a:prstGeom>
            <a:solidFill>
              <a:srgbClr val="585349"/>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49" fontAlgn="base">
                <a:lnSpc>
                  <a:spcPct val="90000"/>
                </a:lnSpc>
                <a:spcBef>
                  <a:spcPct val="0"/>
                </a:spcBef>
                <a:spcAft>
                  <a:spcPct val="0"/>
                </a:spcAft>
              </a:pPr>
              <a:r>
                <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rPr>
                <a:t>Written for the web</a:t>
              </a:r>
            </a:p>
          </p:txBody>
        </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26415" y="3028783"/>
              <a:ext cx="3693022" cy="2991348"/>
            </a:xfrm>
            <a:prstGeom prst="rect">
              <a:avLst/>
            </a:prstGeom>
          </p:spPr>
        </p:pic>
      </p:grpSp>
      <p:sp>
        <p:nvSpPr>
          <p:cNvPr id="7" name="Rectangle 6"/>
          <p:cNvSpPr/>
          <p:nvPr/>
        </p:nvSpPr>
        <p:spPr>
          <a:xfrm>
            <a:off x="8622574" y="6442060"/>
            <a:ext cx="2467792" cy="369332"/>
          </a:xfrm>
          <a:prstGeom prst="rect">
            <a:avLst/>
          </a:prstGeom>
        </p:spPr>
        <p:txBody>
          <a:bodyPr wrap="square">
            <a:spAutoFit/>
          </a:bodyPr>
          <a:lstStyle/>
          <a:p>
            <a:r>
              <a:rPr lang="en-US" dirty="0"/>
              <a:t>http://bit.ly/2m7LHNA</a:t>
            </a:r>
          </a:p>
        </p:txBody>
      </p:sp>
      <p:sp>
        <p:nvSpPr>
          <p:cNvPr id="8" name="TextBox 7"/>
          <p:cNvSpPr txBox="1"/>
          <p:nvPr/>
        </p:nvSpPr>
        <p:spPr>
          <a:xfrm>
            <a:off x="8511316" y="5702169"/>
            <a:ext cx="2795451" cy="815608"/>
          </a:xfrm>
          <a:prstGeom prst="rect">
            <a:avLst/>
          </a:prstGeom>
          <a:noFill/>
        </p:spPr>
        <p:txBody>
          <a:bodyPr wrap="square" lIns="182880" tIns="146304" rIns="182880" bIns="146304" rtlCol="0">
            <a:spAutoFit/>
          </a:bodyPr>
          <a:lstStyle/>
          <a:p>
            <a:pPr algn="ctr">
              <a:lnSpc>
                <a:spcPct val="90000"/>
              </a:lnSpc>
              <a:spcAft>
                <a:spcPts val="600"/>
              </a:spcAft>
            </a:pPr>
            <a:r>
              <a:rPr lang="en-US" sz="1600" dirty="0" err="1">
                <a:gradFill>
                  <a:gsLst>
                    <a:gs pos="2917">
                      <a:schemeClr val="tx1"/>
                    </a:gs>
                    <a:gs pos="30000">
                      <a:schemeClr val="tx1"/>
                    </a:gs>
                  </a:gsLst>
                  <a:lin ang="5400000" scaled="0"/>
                </a:gradFill>
                <a:latin typeface="+mj-lt"/>
              </a:rPr>
              <a:t>Scannable</a:t>
            </a:r>
            <a:r>
              <a:rPr lang="en-US" sz="1600" dirty="0">
                <a:gradFill>
                  <a:gsLst>
                    <a:gs pos="2917">
                      <a:schemeClr val="tx1"/>
                    </a:gs>
                    <a:gs pos="30000">
                      <a:schemeClr val="tx1"/>
                    </a:gs>
                  </a:gsLst>
                  <a:lin ang="5400000" scaled="0"/>
                </a:gradFill>
                <a:latin typeface="+mj-lt"/>
              </a:rPr>
              <a:t>!</a:t>
            </a:r>
          </a:p>
          <a:p>
            <a:pPr algn="ctr">
              <a:lnSpc>
                <a:spcPct val="90000"/>
              </a:lnSpc>
              <a:spcAft>
                <a:spcPts val="600"/>
              </a:spcAft>
            </a:pPr>
            <a:r>
              <a:rPr lang="en-US" sz="1600" dirty="0">
                <a:gradFill>
                  <a:gsLst>
                    <a:gs pos="2917">
                      <a:schemeClr val="tx1"/>
                    </a:gs>
                    <a:gs pos="30000">
                      <a:schemeClr val="tx1"/>
                    </a:gs>
                  </a:gsLst>
                  <a:lin ang="5400000" scaled="0"/>
                </a:gradFill>
                <a:latin typeface="+mj-lt"/>
              </a:rPr>
              <a:t>User fewer words!</a:t>
            </a:r>
          </a:p>
        </p:txBody>
      </p:sp>
    </p:spTree>
    <p:extLst>
      <p:ext uri="{BB962C8B-B14F-4D97-AF65-F5344CB8AC3E}">
        <p14:creationId xmlns:p14="http://schemas.microsoft.com/office/powerpoint/2010/main" val="268029041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3261983"/>
          </a:xfrm>
        </p:spPr>
        <p:txBody>
          <a:bodyPr/>
          <a:lstStyle/>
          <a:p>
            <a:r>
              <a:rPr lang="en-US" dirty="0"/>
              <a:t>“Fortune Cookie” random pun generator at the bottom of most pages in JetBlue’s intranet</a:t>
            </a:r>
          </a:p>
          <a:p>
            <a:pPr lvl="1"/>
            <a:r>
              <a:rPr lang="en-US" dirty="0"/>
              <a:t>Created by Marketing</a:t>
            </a:r>
          </a:p>
          <a:p>
            <a:pPr lvl="1"/>
            <a:r>
              <a:rPr lang="en-US" dirty="0"/>
              <a:t>“Always getting back to our routes.”</a:t>
            </a:r>
          </a:p>
          <a:p>
            <a:pPr lvl="1"/>
            <a:r>
              <a:rPr lang="en-US" dirty="0"/>
              <a:t>“Let’s jet this party started.”</a:t>
            </a:r>
          </a:p>
          <a:p>
            <a:pPr lvl="1"/>
            <a:r>
              <a:rPr lang="en-US" dirty="0"/>
              <a:t>“Get </a:t>
            </a:r>
            <a:r>
              <a:rPr lang="en-US"/>
              <a:t>a Blue lease on life.”</a:t>
            </a:r>
            <a:endParaRPr lang="en-US" dirty="0"/>
          </a:p>
          <a:p>
            <a:pPr lvl="1"/>
            <a:r>
              <a:rPr lang="en-US" dirty="0"/>
              <a:t>Can be turned off for pages where it is not appropriate</a:t>
            </a:r>
          </a:p>
        </p:txBody>
      </p:sp>
      <p:sp>
        <p:nvSpPr>
          <p:cNvPr id="2" name="Title 1"/>
          <p:cNvSpPr>
            <a:spLocks noGrp="1"/>
          </p:cNvSpPr>
          <p:nvPr>
            <p:ph type="title"/>
          </p:nvPr>
        </p:nvSpPr>
        <p:spPr/>
        <p:txBody>
          <a:bodyPr/>
          <a:lstStyle/>
          <a:p>
            <a:r>
              <a:rPr lang="en-US" dirty="0"/>
              <a:t>Engaging content | more than just text</a:t>
            </a:r>
          </a:p>
        </p:txBody>
      </p:sp>
      <p:pic>
        <p:nvPicPr>
          <p:cNvPr id="3" name="Picture 2"/>
          <p:cNvPicPr>
            <a:picLocks noChangeAspect="1"/>
          </p:cNvPicPr>
          <p:nvPr/>
        </p:nvPicPr>
        <p:blipFill>
          <a:blip r:embed="rId2"/>
          <a:stretch>
            <a:fillRect/>
          </a:stretch>
        </p:blipFill>
        <p:spPr>
          <a:xfrm>
            <a:off x="4023210" y="4420103"/>
            <a:ext cx="7504762" cy="1514286"/>
          </a:xfrm>
          <a:prstGeom prst="rect">
            <a:avLst/>
          </a:prstGeom>
        </p:spPr>
      </p:pic>
    </p:spTree>
    <p:extLst>
      <p:ext uri="{BB962C8B-B14F-4D97-AF65-F5344CB8AC3E}">
        <p14:creationId xmlns:p14="http://schemas.microsoft.com/office/powerpoint/2010/main" val="94157057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289536" cy="6939705"/>
          </a:xfrm>
          <a:prstGeom prst="rect">
            <a:avLst/>
          </a:prstGeom>
        </p:spPr>
      </p:pic>
      <p:sp>
        <p:nvSpPr>
          <p:cNvPr id="5" name="Rectangle 4"/>
          <p:cNvSpPr/>
          <p:nvPr/>
        </p:nvSpPr>
        <p:spPr bwMode="auto">
          <a:xfrm>
            <a:off x="6534913" y="303625"/>
            <a:ext cx="5327904" cy="770312"/>
          </a:xfrm>
          <a:prstGeom prst="rect">
            <a:avLst/>
          </a:prstGeom>
          <a:solidFill>
            <a:srgbClr val="687280">
              <a:alpha val="80000"/>
            </a:srgb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182880" tIns="45716" rIns="182880" bIns="45716" numCol="1" spcCol="0" rtlCol="0" fromWordArt="0" anchor="ctr" anchorCtr="0" forceAA="0" compatLnSpc="1">
            <a:prstTxWarp prst="textNoShape">
              <a:avLst/>
            </a:prstTxWarp>
            <a:noAutofit/>
          </a:bodyPr>
          <a:lstStyle/>
          <a:p>
            <a:pPr defTabSz="913949" fontAlgn="base">
              <a:spcBef>
                <a:spcPct val="0"/>
              </a:spcBef>
              <a:spcAft>
                <a:spcPct val="0"/>
              </a:spcAft>
            </a:pPr>
            <a:r>
              <a:rPr lang="en-US" sz="4000" kern="0" spc="-71"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Tip #3: Make it personal</a:t>
            </a:r>
          </a:p>
        </p:txBody>
      </p:sp>
    </p:spTree>
    <p:extLst>
      <p:ext uri="{BB962C8B-B14F-4D97-AF65-F5344CB8AC3E}">
        <p14:creationId xmlns:p14="http://schemas.microsoft.com/office/powerpoint/2010/main" val="252697083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69239" y="1189177"/>
            <a:ext cx="5107433" cy="3056799"/>
          </a:xfrm>
        </p:spPr>
        <p:txBody>
          <a:bodyPr/>
          <a:lstStyle/>
          <a:p>
            <a:r>
              <a:rPr lang="en-US" dirty="0"/>
              <a:t>OneDrive: center of gravity for your work</a:t>
            </a:r>
          </a:p>
          <a:p>
            <a:r>
              <a:rPr lang="en-US" dirty="0"/>
              <a:t>Targeted content</a:t>
            </a:r>
          </a:p>
          <a:p>
            <a:pPr lvl="1"/>
            <a:r>
              <a:rPr lang="en-US" dirty="0"/>
              <a:t>Role-based pages (destination)</a:t>
            </a:r>
          </a:p>
          <a:p>
            <a:pPr lvl="1"/>
            <a:r>
              <a:rPr lang="en-US" dirty="0"/>
              <a:t>Personalized content on pages (recognition)</a:t>
            </a:r>
          </a:p>
        </p:txBody>
      </p:sp>
      <p:sp>
        <p:nvSpPr>
          <p:cNvPr id="3" name="Title 2"/>
          <p:cNvSpPr>
            <a:spLocks noGrp="1"/>
          </p:cNvSpPr>
          <p:nvPr>
            <p:ph type="title"/>
          </p:nvPr>
        </p:nvSpPr>
        <p:spPr/>
        <p:txBody>
          <a:bodyPr/>
          <a:lstStyle/>
          <a:p>
            <a:r>
              <a:rPr lang="en-US" dirty="0"/>
              <a:t>Personalization</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72808" y="1036320"/>
            <a:ext cx="6556136" cy="4151376"/>
          </a:xfrm>
          <a:prstGeom prst="rect">
            <a:avLst/>
          </a:prstGeom>
        </p:spPr>
      </p:pic>
    </p:spTree>
    <p:extLst>
      <p:ext uri="{BB962C8B-B14F-4D97-AF65-F5344CB8AC3E}">
        <p14:creationId xmlns:p14="http://schemas.microsoft.com/office/powerpoint/2010/main" val="292478988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7065" y="1189176"/>
            <a:ext cx="10131873" cy="5471214"/>
          </a:xfrm>
          <a:prstGeom prst="rect">
            <a:avLst/>
          </a:prstGeom>
        </p:spPr>
      </p:pic>
      <p:sp>
        <p:nvSpPr>
          <p:cNvPr id="6" name="Rectangle 5"/>
          <p:cNvSpPr/>
          <p:nvPr/>
        </p:nvSpPr>
        <p:spPr>
          <a:xfrm>
            <a:off x="6849708" y="3416108"/>
            <a:ext cx="4930283" cy="3137953"/>
          </a:xfrm>
          <a:prstGeom prst="rect">
            <a:avLst/>
          </a:prstGeom>
          <a:solidFill>
            <a:srgbClr val="0083C3"/>
          </a:solidFill>
        </p:spPr>
        <p:txBody>
          <a:bodyPr wrap="square" lIns="179285" tIns="89642" rIns="179285" bIns="89642">
            <a:spAutoFit/>
          </a:bodyPr>
          <a:lstStyle/>
          <a:p>
            <a:pPr defTabSz="896386"/>
            <a:r>
              <a:rPr lang="en-US" sz="2745" kern="0" dirty="0">
                <a:solidFill>
                  <a:schemeClr val="bg1"/>
                </a:solidFill>
              </a:rPr>
              <a:t>“Our intranet is a tool which allows us to make business decisions therefore it cannot be overcomplicated or distracting, making our designs concise, sharp and distinct.”</a:t>
            </a:r>
          </a:p>
        </p:txBody>
      </p:sp>
      <p:sp>
        <p:nvSpPr>
          <p:cNvPr id="3" name="Title 2"/>
          <p:cNvSpPr>
            <a:spLocks noGrp="1"/>
          </p:cNvSpPr>
          <p:nvPr>
            <p:ph type="title"/>
          </p:nvPr>
        </p:nvSpPr>
        <p:spPr/>
        <p:txBody>
          <a:bodyPr/>
          <a:lstStyle/>
          <a:p>
            <a:r>
              <a:rPr lang="en-US" dirty="0"/>
              <a:t>Customization</a:t>
            </a:r>
          </a:p>
        </p:txBody>
      </p:sp>
    </p:spTree>
    <p:extLst>
      <p:ext uri="{BB962C8B-B14F-4D97-AF65-F5344CB8AC3E}">
        <p14:creationId xmlns:p14="http://schemas.microsoft.com/office/powerpoint/2010/main" val="79334579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p:cNvSpPr/>
          <p:nvPr/>
        </p:nvSpPr>
        <p:spPr bwMode="auto">
          <a:xfrm>
            <a:off x="363143" y="423983"/>
            <a:ext cx="7114056" cy="823162"/>
          </a:xfrm>
          <a:prstGeom prst="rect">
            <a:avLst/>
          </a:prstGeom>
          <a:solidFill>
            <a:srgbClr val="A76D54">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defTabSz="913949" fontAlgn="base">
              <a:lnSpc>
                <a:spcPct val="90000"/>
              </a:lnSpc>
              <a:spcBef>
                <a:spcPct val="0"/>
              </a:spcBef>
              <a:spcAft>
                <a:spcPts val="1175"/>
              </a:spcAft>
            </a:pPr>
            <a:r>
              <a:rPr lang="en-US" sz="4400" kern="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Tip # 4: It’s about change</a:t>
            </a:r>
          </a:p>
        </p:txBody>
      </p:sp>
      <p:sp>
        <p:nvSpPr>
          <p:cNvPr id="2" name="Slide Number Placeholder 1"/>
          <p:cNvSpPr>
            <a:spLocks noGrp="1"/>
          </p:cNvSpPr>
          <p:nvPr>
            <p:ph type="sldNum" sz="quarter" idx="4294967295"/>
          </p:nvPr>
        </p:nvSpPr>
        <p:spPr>
          <a:xfrm>
            <a:off x="8610243" y="6355936"/>
            <a:ext cx="2742811" cy="365074"/>
          </a:xfrm>
          <a:prstGeom prst="rect">
            <a:avLst/>
          </a:prstGeom>
        </p:spPr>
        <p:txBody>
          <a:bodyPr/>
          <a:lstStyle/>
          <a:p>
            <a:pPr defTabSz="896386"/>
            <a:fld id="{EA7C8D44-3667-46F6-9772-CC52308E2A7F}" type="slidenum">
              <a:rPr lang="en-US" sz="1765" kern="0">
                <a:solidFill>
                  <a:sysClr val="windowText" lastClr="000000"/>
                </a:solidFill>
              </a:rPr>
              <a:pPr defTabSz="896386"/>
              <a:t>18</a:t>
            </a:fld>
            <a:endParaRPr lang="en-US" sz="1765" kern="0">
              <a:solidFill>
                <a:sysClr val="windowText" lastClr="000000"/>
              </a:solidFill>
            </a:endParaRPr>
          </a:p>
        </p:txBody>
      </p:sp>
    </p:spTree>
    <p:extLst>
      <p:ext uri="{BB962C8B-B14F-4D97-AF65-F5344CB8AC3E}">
        <p14:creationId xmlns:p14="http://schemas.microsoft.com/office/powerpoint/2010/main" val="278867812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are we in IT so bad at change?</a:t>
            </a:r>
          </a:p>
        </p:txBody>
      </p:sp>
      <p:grpSp>
        <p:nvGrpSpPr>
          <p:cNvPr id="3" name="Group 2"/>
          <p:cNvGrpSpPr/>
          <p:nvPr/>
        </p:nvGrpSpPr>
        <p:grpSpPr>
          <a:xfrm>
            <a:off x="142240" y="1718782"/>
            <a:ext cx="5928816" cy="3947302"/>
            <a:chOff x="79097" y="1752750"/>
            <a:chExt cx="6047701" cy="4026454"/>
          </a:xfrm>
        </p:grpSpPr>
        <p:sp>
          <p:nvSpPr>
            <p:cNvPr id="7" name="Rectangle 6"/>
            <p:cNvSpPr/>
            <p:nvPr/>
          </p:nvSpPr>
          <p:spPr bwMode="auto">
            <a:xfrm>
              <a:off x="3734411" y="1759921"/>
              <a:ext cx="2392387" cy="1280146"/>
            </a:xfrm>
            <a:prstGeom prst="rect">
              <a:avLst/>
            </a:prstGeom>
            <a:solidFill>
              <a:srgbClr val="FB02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642" tIns="45720" rIns="89642" bIns="45720" numCol="1" rtlCol="0" anchor="ctr" anchorCtr="0" compatLnSpc="1">
              <a:prstTxWarp prst="textNoShape">
                <a:avLst/>
              </a:prstTxWarp>
            </a:bodyPr>
            <a:lstStyle/>
            <a:p>
              <a:pPr algn="ctr" defTabSz="914102" fontAlgn="base">
                <a:spcBef>
                  <a:spcPct val="0"/>
                </a:spcBef>
                <a:spcAft>
                  <a:spcPct val="0"/>
                </a:spcAft>
              </a:pPr>
              <a:r>
                <a:rPr lang="en-US" sz="2353" kern="0" dirty="0">
                  <a:gradFill>
                    <a:gsLst>
                      <a:gs pos="0">
                        <a:srgbClr val="FFFFFF"/>
                      </a:gs>
                      <a:gs pos="100000">
                        <a:srgbClr val="FFFFFF"/>
                      </a:gs>
                    </a:gsLst>
                    <a:lin ang="5400000" scaled="0"/>
                  </a:gradFill>
                  <a:latin typeface="+mj-lt"/>
                </a:rPr>
                <a:t>Deep experience with technology and concept</a:t>
              </a:r>
            </a:p>
          </p:txBody>
        </p:sp>
        <p:sp>
          <p:nvSpPr>
            <p:cNvPr id="8" name="Rectangle 7"/>
            <p:cNvSpPr/>
            <p:nvPr/>
          </p:nvSpPr>
          <p:spPr bwMode="auto">
            <a:xfrm>
              <a:off x="3734411" y="3122816"/>
              <a:ext cx="2392387" cy="1280146"/>
            </a:xfrm>
            <a:prstGeom prst="rect">
              <a:avLst/>
            </a:prstGeom>
            <a:solidFill>
              <a:srgbClr val="FB02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642" tIns="45720" rIns="89642" bIns="45720" numCol="1" rtlCol="0" anchor="ctr" anchorCtr="0" compatLnSpc="1">
              <a:prstTxWarp prst="textNoShape">
                <a:avLst/>
              </a:prstTxWarp>
            </a:bodyPr>
            <a:lstStyle/>
            <a:p>
              <a:pPr algn="ctr" defTabSz="914102" fontAlgn="base">
                <a:spcBef>
                  <a:spcPct val="0"/>
                </a:spcBef>
                <a:spcAft>
                  <a:spcPct val="0"/>
                </a:spcAft>
              </a:pPr>
              <a:r>
                <a:rPr lang="en-US" sz="2353" kern="0" dirty="0">
                  <a:gradFill>
                    <a:gsLst>
                      <a:gs pos="0">
                        <a:srgbClr val="FFFFFF"/>
                      </a:gs>
                      <a:gs pos="100000">
                        <a:srgbClr val="FFFFFF"/>
                      </a:gs>
                    </a:gsLst>
                    <a:lin ang="5400000" scaled="0"/>
                  </a:gradFill>
                  <a:latin typeface="+mj-lt"/>
                </a:rPr>
                <a:t>Recognize the need for the solution</a:t>
              </a:r>
            </a:p>
          </p:txBody>
        </p:sp>
        <p:sp>
          <p:nvSpPr>
            <p:cNvPr id="9" name="Rectangle 8"/>
            <p:cNvSpPr/>
            <p:nvPr/>
          </p:nvSpPr>
          <p:spPr bwMode="auto">
            <a:xfrm>
              <a:off x="3734411" y="4497276"/>
              <a:ext cx="2392387" cy="1280146"/>
            </a:xfrm>
            <a:prstGeom prst="rect">
              <a:avLst/>
            </a:prstGeom>
            <a:solidFill>
              <a:srgbClr val="FB02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642" tIns="45720" rIns="89642" bIns="45720" numCol="1" rtlCol="0" anchor="ctr" anchorCtr="0" compatLnSpc="1">
              <a:prstTxWarp prst="textNoShape">
                <a:avLst/>
              </a:prstTxWarp>
            </a:bodyPr>
            <a:lstStyle/>
            <a:p>
              <a:pPr algn="ctr" defTabSz="914102" fontAlgn="base">
                <a:spcBef>
                  <a:spcPct val="0"/>
                </a:spcBef>
                <a:spcAft>
                  <a:spcPct val="0"/>
                </a:spcAft>
              </a:pPr>
              <a:r>
                <a:rPr lang="en-US" sz="2353" kern="0" dirty="0">
                  <a:gradFill>
                    <a:gsLst>
                      <a:gs pos="0">
                        <a:srgbClr val="FFFFFF"/>
                      </a:gs>
                      <a:gs pos="100000">
                        <a:srgbClr val="FFFFFF"/>
                      </a:gs>
                    </a:gsLst>
                    <a:lin ang="5400000" scaled="0"/>
                  </a:gradFill>
                  <a:latin typeface="+mj-lt"/>
                </a:rPr>
                <a:t>Convinced the product works</a:t>
              </a:r>
            </a:p>
          </p:txBody>
        </p:sp>
        <p:grpSp>
          <p:nvGrpSpPr>
            <p:cNvPr id="6" name="Group 5"/>
            <p:cNvGrpSpPr/>
            <p:nvPr/>
          </p:nvGrpSpPr>
          <p:grpSpPr>
            <a:xfrm>
              <a:off x="79097" y="1752750"/>
              <a:ext cx="3655314" cy="4026454"/>
              <a:chOff x="1554848" y="1754532"/>
              <a:chExt cx="3655314" cy="4026454"/>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4848" y="2582872"/>
                <a:ext cx="3655314" cy="3198114"/>
              </a:xfrm>
              <a:prstGeom prst="rect">
                <a:avLst/>
              </a:prstGeom>
            </p:spPr>
          </p:pic>
          <p:sp>
            <p:nvSpPr>
              <p:cNvPr id="5" name="Rectangle 4"/>
              <p:cNvSpPr/>
              <p:nvPr/>
            </p:nvSpPr>
            <p:spPr bwMode="auto">
              <a:xfrm>
                <a:off x="1554848" y="1754532"/>
                <a:ext cx="3655314" cy="921561"/>
              </a:xfrm>
              <a:prstGeom prst="rect">
                <a:avLst/>
              </a:prstGeom>
              <a:solidFill>
                <a:srgbClr val="F8D04C"/>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5294" kern="0" dirty="0">
                    <a:gradFill>
                      <a:gsLst>
                        <a:gs pos="0">
                          <a:srgbClr val="FFFFFF"/>
                        </a:gs>
                        <a:gs pos="100000">
                          <a:srgbClr val="FFFFFF"/>
                        </a:gs>
                      </a:gsLst>
                      <a:lin ang="5400000" scaled="0"/>
                    </a:gradFill>
                    <a:latin typeface="+mj-lt"/>
                  </a:rPr>
                  <a:t>Us</a:t>
                </a:r>
              </a:p>
            </p:txBody>
          </p:sp>
        </p:grpSp>
      </p:grpSp>
      <p:grpSp>
        <p:nvGrpSpPr>
          <p:cNvPr id="16" name="Group 15"/>
          <p:cNvGrpSpPr/>
          <p:nvPr/>
        </p:nvGrpSpPr>
        <p:grpSpPr>
          <a:xfrm>
            <a:off x="6167382" y="1718782"/>
            <a:ext cx="5910351" cy="3938526"/>
            <a:chOff x="6225056" y="1752750"/>
            <a:chExt cx="6028866" cy="4017502"/>
          </a:xfrm>
        </p:grpSpPr>
        <p:sp>
          <p:nvSpPr>
            <p:cNvPr id="11" name="Rectangle 10"/>
            <p:cNvSpPr/>
            <p:nvPr/>
          </p:nvSpPr>
          <p:spPr bwMode="auto">
            <a:xfrm>
              <a:off x="9861535" y="1752750"/>
              <a:ext cx="2392387" cy="1280146"/>
            </a:xfrm>
            <a:prstGeom prst="rect">
              <a:avLst/>
            </a:prstGeom>
            <a:solidFill>
              <a:srgbClr val="94CD9D"/>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642" tIns="45720" rIns="89642" bIns="45720" numCol="1" rtlCol="0" anchor="ctr" anchorCtr="0" compatLnSpc="1">
              <a:prstTxWarp prst="textNoShape">
                <a:avLst/>
              </a:prstTxWarp>
            </a:bodyPr>
            <a:lstStyle/>
            <a:p>
              <a:pPr algn="ctr" defTabSz="914102" fontAlgn="base">
                <a:spcBef>
                  <a:spcPct val="0"/>
                </a:spcBef>
                <a:spcAft>
                  <a:spcPct val="0"/>
                </a:spcAft>
              </a:pPr>
              <a:r>
                <a:rPr lang="en-US" sz="2353" kern="0" dirty="0">
                  <a:gradFill>
                    <a:gsLst>
                      <a:gs pos="0">
                        <a:srgbClr val="FFFFFF"/>
                      </a:gs>
                      <a:gs pos="100000">
                        <a:srgbClr val="FFFFFF"/>
                      </a:gs>
                    </a:gsLst>
                    <a:lin ang="5400000" scaled="0"/>
                  </a:gradFill>
                  <a:latin typeface="+mj-lt"/>
                </a:rPr>
                <a:t>Seeing the solution for the first time</a:t>
              </a:r>
            </a:p>
          </p:txBody>
        </p:sp>
        <p:sp>
          <p:nvSpPr>
            <p:cNvPr id="12" name="Rectangle 11"/>
            <p:cNvSpPr/>
            <p:nvPr/>
          </p:nvSpPr>
          <p:spPr bwMode="auto">
            <a:xfrm>
              <a:off x="9861535" y="3115645"/>
              <a:ext cx="2392387" cy="1280146"/>
            </a:xfrm>
            <a:prstGeom prst="rect">
              <a:avLst/>
            </a:prstGeom>
            <a:solidFill>
              <a:srgbClr val="94CD9D"/>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642" tIns="45720" rIns="89642" bIns="45720" numCol="1" rtlCol="0" anchor="ctr" anchorCtr="0" compatLnSpc="1">
              <a:prstTxWarp prst="textNoShape">
                <a:avLst/>
              </a:prstTxWarp>
            </a:bodyPr>
            <a:lstStyle/>
            <a:p>
              <a:pPr algn="ctr" defTabSz="914102" fontAlgn="base">
                <a:spcBef>
                  <a:spcPct val="0"/>
                </a:spcBef>
                <a:spcAft>
                  <a:spcPct val="0"/>
                </a:spcAft>
              </a:pPr>
              <a:r>
                <a:rPr lang="en-US" sz="2353" kern="0" dirty="0">
                  <a:gradFill>
                    <a:gsLst>
                      <a:gs pos="0">
                        <a:srgbClr val="FFFFFF"/>
                      </a:gs>
                      <a:gs pos="100000">
                        <a:srgbClr val="FFFFFF"/>
                      </a:gs>
                    </a:gsLst>
                    <a:lin ang="5400000" scaled="0"/>
                  </a:gradFill>
                  <a:latin typeface="+mj-lt"/>
                </a:rPr>
                <a:t>Possibly unaware or unconvinced of the need</a:t>
              </a:r>
            </a:p>
          </p:txBody>
        </p:sp>
        <p:sp>
          <p:nvSpPr>
            <p:cNvPr id="13" name="Rectangle 12"/>
            <p:cNvSpPr/>
            <p:nvPr/>
          </p:nvSpPr>
          <p:spPr bwMode="auto">
            <a:xfrm>
              <a:off x="9861535" y="4490105"/>
              <a:ext cx="2392387" cy="1280146"/>
            </a:xfrm>
            <a:prstGeom prst="rect">
              <a:avLst/>
            </a:prstGeom>
            <a:solidFill>
              <a:srgbClr val="94CD9D"/>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642" tIns="45720" rIns="89642" bIns="45720" numCol="1" rtlCol="0" anchor="ctr" anchorCtr="0" compatLnSpc="1">
              <a:prstTxWarp prst="textNoShape">
                <a:avLst/>
              </a:prstTxWarp>
            </a:bodyPr>
            <a:lstStyle/>
            <a:p>
              <a:pPr algn="ctr" defTabSz="914102" fontAlgn="base">
                <a:spcBef>
                  <a:spcPct val="0"/>
                </a:spcBef>
                <a:spcAft>
                  <a:spcPct val="0"/>
                </a:spcAft>
              </a:pPr>
              <a:r>
                <a:rPr lang="en-US" sz="2353" kern="0" dirty="0">
                  <a:gradFill>
                    <a:gsLst>
                      <a:gs pos="0">
                        <a:srgbClr val="FFFFFF"/>
                      </a:gs>
                      <a:gs pos="100000">
                        <a:srgbClr val="FFFFFF"/>
                      </a:gs>
                    </a:gsLst>
                    <a:lin ang="5400000" scaled="0"/>
                  </a:gradFill>
                  <a:latin typeface="+mj-lt"/>
                </a:rPr>
                <a:t>Skeptical about whether the product works</a:t>
              </a:r>
            </a:p>
          </p:txBody>
        </p:sp>
        <p:grpSp>
          <p:nvGrpSpPr>
            <p:cNvPr id="15" name="Group 14"/>
            <p:cNvGrpSpPr/>
            <p:nvPr/>
          </p:nvGrpSpPr>
          <p:grpSpPr>
            <a:xfrm>
              <a:off x="6225056" y="1761704"/>
              <a:ext cx="3655314" cy="4008548"/>
              <a:chOff x="6239318" y="1761704"/>
              <a:chExt cx="3655314" cy="4008548"/>
            </a:xfrm>
          </p:grpSpPr>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39318" y="1761704"/>
                <a:ext cx="3655314" cy="4008548"/>
              </a:xfrm>
              <a:prstGeom prst="rect">
                <a:avLst/>
              </a:prstGeom>
            </p:spPr>
          </p:pic>
          <p:sp>
            <p:nvSpPr>
              <p:cNvPr id="14" name="Rectangle 13"/>
              <p:cNvSpPr/>
              <p:nvPr/>
            </p:nvSpPr>
            <p:spPr bwMode="auto">
              <a:xfrm>
                <a:off x="6239318" y="4947301"/>
                <a:ext cx="3655314" cy="822951"/>
              </a:xfrm>
              <a:prstGeom prst="rect">
                <a:avLst/>
              </a:prstGeom>
              <a:solidFill>
                <a:srgbClr val="81CAA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5294" kern="0" dirty="0">
                    <a:gradFill>
                      <a:gsLst>
                        <a:gs pos="0">
                          <a:srgbClr val="FFFFFF"/>
                        </a:gs>
                        <a:gs pos="100000">
                          <a:srgbClr val="FFFFFF"/>
                        </a:gs>
                      </a:gsLst>
                      <a:lin ang="5400000" scaled="0"/>
                    </a:gradFill>
                    <a:latin typeface="+mj-lt"/>
                  </a:rPr>
                  <a:t>“Customer”</a:t>
                </a:r>
              </a:p>
            </p:txBody>
          </p:sp>
        </p:grpSp>
      </p:grpSp>
    </p:spTree>
    <p:extLst>
      <p:ext uri="{BB962C8B-B14F-4D97-AF65-F5344CB8AC3E}">
        <p14:creationId xmlns:p14="http://schemas.microsoft.com/office/powerpoint/2010/main" val="21211303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488"/>
            <a:ext cx="12192000" cy="6939510"/>
          </a:xfrm>
          <a:prstGeom prst="rect">
            <a:avLst/>
          </a:prstGeom>
        </p:spPr>
      </p:pic>
    </p:spTree>
    <p:extLst>
      <p:ext uri="{BB962C8B-B14F-4D97-AF65-F5344CB8AC3E}">
        <p14:creationId xmlns:p14="http://schemas.microsoft.com/office/powerpoint/2010/main" val="261990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Ease in to change</a:t>
            </a:r>
          </a:p>
        </p:txBody>
      </p:sp>
      <p:grpSp>
        <p:nvGrpSpPr>
          <p:cNvPr id="18" name="Group 17"/>
          <p:cNvGrpSpPr/>
          <p:nvPr/>
        </p:nvGrpSpPr>
        <p:grpSpPr>
          <a:xfrm>
            <a:off x="476467" y="1185170"/>
            <a:ext cx="11267009" cy="1204640"/>
            <a:chOff x="394519" y="1208438"/>
            <a:chExt cx="11492936" cy="1228796"/>
          </a:xfrm>
        </p:grpSpPr>
        <p:sp>
          <p:nvSpPr>
            <p:cNvPr id="6" name="Freeform 5"/>
            <p:cNvSpPr/>
            <p:nvPr/>
          </p:nvSpPr>
          <p:spPr>
            <a:xfrm>
              <a:off x="1612799" y="1208438"/>
              <a:ext cx="10274656" cy="1228796"/>
            </a:xfrm>
            <a:custGeom>
              <a:avLst/>
              <a:gdLst>
                <a:gd name="connsiteX0" fmla="*/ 0 w 2716869"/>
                <a:gd name="connsiteY0" fmla="*/ 0 h 1228796"/>
                <a:gd name="connsiteX1" fmla="*/ 2716869 w 2716869"/>
                <a:gd name="connsiteY1" fmla="*/ 0 h 1228796"/>
                <a:gd name="connsiteX2" fmla="*/ 2716869 w 2716869"/>
                <a:gd name="connsiteY2" fmla="*/ 1228796 h 1228796"/>
                <a:gd name="connsiteX3" fmla="*/ 0 w 2716869"/>
                <a:gd name="connsiteY3" fmla="*/ 1228796 h 1228796"/>
                <a:gd name="connsiteX4" fmla="*/ 0 w 2716869"/>
                <a:gd name="connsiteY4" fmla="*/ 0 h 1228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869" h="1228796">
                  <a:moveTo>
                    <a:pt x="0" y="0"/>
                  </a:moveTo>
                  <a:lnTo>
                    <a:pt x="2716869" y="0"/>
                  </a:lnTo>
                  <a:lnTo>
                    <a:pt x="2716869" y="1228796"/>
                  </a:lnTo>
                  <a:lnTo>
                    <a:pt x="0" y="1228796"/>
                  </a:lnTo>
                  <a:lnTo>
                    <a:pt x="0" y="0"/>
                  </a:lnTo>
                  <a:close/>
                </a:path>
              </a:pathLst>
            </a:custGeom>
            <a:solidFill>
              <a:srgbClr val="90683E"/>
            </a:solidFill>
          </p:spPr>
          <p:style>
            <a:lnRef idx="2">
              <a:schemeClr val="lt1">
                <a:hueOff val="0"/>
                <a:satOff val="0"/>
                <a:lumOff val="0"/>
                <a:alphaOff val="0"/>
              </a:schemeClr>
            </a:lnRef>
            <a:fillRef idx="1">
              <a:schemeClr val="accent2">
                <a:shade val="50000"/>
                <a:hueOff val="0"/>
                <a:satOff val="0"/>
                <a:lumOff val="0"/>
                <a:alphaOff val="0"/>
              </a:schemeClr>
            </a:fillRef>
            <a:effectRef idx="0">
              <a:schemeClr val="accent2">
                <a:shade val="50000"/>
                <a:hueOff val="0"/>
                <a:satOff val="0"/>
                <a:lumOff val="0"/>
                <a:alphaOff val="0"/>
              </a:schemeClr>
            </a:effectRef>
            <a:fontRef idx="minor">
              <a:schemeClr val="lt1"/>
            </a:fontRef>
          </p:style>
          <p:txBody>
            <a:bodyPr spcFirstLastPara="0" vert="horz" wrap="square" lIns="119523" tIns="119523" rIns="119523" bIns="119523" numCol="1" spcCol="1270" anchor="ctr" anchorCtr="0">
              <a:noAutofit/>
            </a:bodyPr>
            <a:lstStyle/>
            <a:p>
              <a:pPr algn="ctr" defTabSz="1394379">
                <a:lnSpc>
                  <a:spcPct val="90000"/>
                </a:lnSpc>
                <a:spcBef>
                  <a:spcPct val="0"/>
                </a:spcBef>
                <a:spcAft>
                  <a:spcPct val="35000"/>
                </a:spcAft>
              </a:pPr>
              <a:r>
                <a:rPr lang="en-US" sz="3137" dirty="0">
                  <a:solidFill>
                    <a:schemeClr val="bg1"/>
                  </a:solidFill>
                </a:rPr>
                <a:t>Start small</a:t>
              </a:r>
            </a:p>
          </p:txBody>
        </p:sp>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4519" y="1211287"/>
              <a:ext cx="1016759" cy="1225296"/>
            </a:xfrm>
            <a:prstGeom prst="rect">
              <a:avLst/>
            </a:prstGeom>
          </p:spPr>
        </p:pic>
      </p:grpSp>
      <p:grpSp>
        <p:nvGrpSpPr>
          <p:cNvPr id="19" name="Group 18"/>
          <p:cNvGrpSpPr/>
          <p:nvPr/>
        </p:nvGrpSpPr>
        <p:grpSpPr>
          <a:xfrm>
            <a:off x="358944" y="2555446"/>
            <a:ext cx="11348657" cy="1204640"/>
            <a:chOff x="274639" y="2639986"/>
            <a:chExt cx="11576221" cy="1228796"/>
          </a:xfrm>
        </p:grpSpPr>
        <p:sp>
          <p:nvSpPr>
            <p:cNvPr id="8" name="Freeform 7"/>
            <p:cNvSpPr/>
            <p:nvPr/>
          </p:nvSpPr>
          <p:spPr>
            <a:xfrm>
              <a:off x="274639" y="2639986"/>
              <a:ext cx="10274656" cy="1228796"/>
            </a:xfrm>
            <a:custGeom>
              <a:avLst/>
              <a:gdLst>
                <a:gd name="connsiteX0" fmla="*/ 0 w 2716869"/>
                <a:gd name="connsiteY0" fmla="*/ 0 h 1228796"/>
                <a:gd name="connsiteX1" fmla="*/ 2716869 w 2716869"/>
                <a:gd name="connsiteY1" fmla="*/ 0 h 1228796"/>
                <a:gd name="connsiteX2" fmla="*/ 2716869 w 2716869"/>
                <a:gd name="connsiteY2" fmla="*/ 1228796 h 1228796"/>
                <a:gd name="connsiteX3" fmla="*/ 0 w 2716869"/>
                <a:gd name="connsiteY3" fmla="*/ 1228796 h 1228796"/>
                <a:gd name="connsiteX4" fmla="*/ 0 w 2716869"/>
                <a:gd name="connsiteY4" fmla="*/ 0 h 1228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869" h="1228796">
                  <a:moveTo>
                    <a:pt x="0" y="0"/>
                  </a:moveTo>
                  <a:lnTo>
                    <a:pt x="2716869" y="0"/>
                  </a:lnTo>
                  <a:lnTo>
                    <a:pt x="2716869" y="1228796"/>
                  </a:lnTo>
                  <a:lnTo>
                    <a:pt x="0" y="1228796"/>
                  </a:lnTo>
                  <a:lnTo>
                    <a:pt x="0" y="0"/>
                  </a:lnTo>
                  <a:close/>
                </a:path>
              </a:pathLst>
            </a:custGeom>
            <a:solidFill>
              <a:srgbClr val="E43D2A"/>
            </a:solidFill>
          </p:spPr>
          <p:style>
            <a:lnRef idx="2">
              <a:schemeClr val="lt1">
                <a:hueOff val="0"/>
                <a:satOff val="0"/>
                <a:lumOff val="0"/>
                <a:alphaOff val="0"/>
              </a:schemeClr>
            </a:lnRef>
            <a:fillRef idx="1">
              <a:schemeClr val="accent2">
                <a:shade val="50000"/>
                <a:hueOff val="302549"/>
                <a:satOff val="-8822"/>
                <a:lumOff val="26193"/>
                <a:alphaOff val="0"/>
              </a:schemeClr>
            </a:fillRef>
            <a:effectRef idx="0">
              <a:schemeClr val="accent2">
                <a:shade val="50000"/>
                <a:hueOff val="302549"/>
                <a:satOff val="-8822"/>
                <a:lumOff val="26193"/>
                <a:alphaOff val="0"/>
              </a:schemeClr>
            </a:effectRef>
            <a:fontRef idx="minor">
              <a:schemeClr val="lt1"/>
            </a:fontRef>
          </p:style>
          <p:txBody>
            <a:bodyPr spcFirstLastPara="0" vert="horz" wrap="square" lIns="119523" tIns="119523" rIns="119523" bIns="119523" numCol="1" spcCol="1270" anchor="ctr" anchorCtr="0">
              <a:noAutofit/>
            </a:bodyPr>
            <a:lstStyle/>
            <a:p>
              <a:pPr algn="ctr" defTabSz="1394379">
                <a:lnSpc>
                  <a:spcPct val="90000"/>
                </a:lnSpc>
                <a:spcBef>
                  <a:spcPct val="0"/>
                </a:spcBef>
                <a:spcAft>
                  <a:spcPct val="35000"/>
                </a:spcAft>
              </a:pPr>
              <a:r>
                <a:rPr lang="en-US" sz="3137" dirty="0">
                  <a:solidFill>
                    <a:schemeClr val="bg1"/>
                  </a:solidFill>
                </a:rPr>
                <a:t>Keep it simple</a:t>
              </a:r>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25564" y="2639986"/>
              <a:ext cx="1225296" cy="1225296"/>
            </a:xfrm>
            <a:prstGeom prst="rect">
              <a:avLst/>
            </a:prstGeom>
          </p:spPr>
        </p:pic>
      </p:grpSp>
      <p:grpSp>
        <p:nvGrpSpPr>
          <p:cNvPr id="21" name="Group 20"/>
          <p:cNvGrpSpPr/>
          <p:nvPr/>
        </p:nvGrpSpPr>
        <p:grpSpPr>
          <a:xfrm>
            <a:off x="358944" y="5395390"/>
            <a:ext cx="11357617" cy="1204640"/>
            <a:chOff x="274639" y="5503082"/>
            <a:chExt cx="11585361" cy="1228796"/>
          </a:xfrm>
        </p:grpSpPr>
        <p:sp>
          <p:nvSpPr>
            <p:cNvPr id="12" name="Freeform 11"/>
            <p:cNvSpPr/>
            <p:nvPr/>
          </p:nvSpPr>
          <p:spPr>
            <a:xfrm>
              <a:off x="274639" y="5503082"/>
              <a:ext cx="10274656" cy="1228796"/>
            </a:xfrm>
            <a:custGeom>
              <a:avLst/>
              <a:gdLst>
                <a:gd name="connsiteX0" fmla="*/ 0 w 2716869"/>
                <a:gd name="connsiteY0" fmla="*/ 0 h 1228796"/>
                <a:gd name="connsiteX1" fmla="*/ 2716869 w 2716869"/>
                <a:gd name="connsiteY1" fmla="*/ 0 h 1228796"/>
                <a:gd name="connsiteX2" fmla="*/ 2716869 w 2716869"/>
                <a:gd name="connsiteY2" fmla="*/ 1228796 h 1228796"/>
                <a:gd name="connsiteX3" fmla="*/ 0 w 2716869"/>
                <a:gd name="connsiteY3" fmla="*/ 1228796 h 1228796"/>
                <a:gd name="connsiteX4" fmla="*/ 0 w 2716869"/>
                <a:gd name="connsiteY4" fmla="*/ 0 h 1228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869" h="1228796">
                  <a:moveTo>
                    <a:pt x="0" y="0"/>
                  </a:moveTo>
                  <a:lnTo>
                    <a:pt x="2716869" y="0"/>
                  </a:lnTo>
                  <a:lnTo>
                    <a:pt x="2716869" y="1228796"/>
                  </a:lnTo>
                  <a:lnTo>
                    <a:pt x="0" y="1228796"/>
                  </a:lnTo>
                  <a:lnTo>
                    <a:pt x="0" y="0"/>
                  </a:lnTo>
                  <a:close/>
                </a:path>
              </a:pathLst>
            </a:custGeom>
            <a:solidFill>
              <a:srgbClr val="223260"/>
            </a:solidFill>
          </p:spPr>
          <p:style>
            <a:lnRef idx="2">
              <a:schemeClr val="lt1">
                <a:hueOff val="0"/>
                <a:satOff val="0"/>
                <a:lumOff val="0"/>
                <a:alphaOff val="0"/>
              </a:schemeClr>
            </a:lnRef>
            <a:fillRef idx="1">
              <a:schemeClr val="accent2">
                <a:shade val="50000"/>
                <a:hueOff val="302549"/>
                <a:satOff val="-8822"/>
                <a:lumOff val="26193"/>
                <a:alphaOff val="0"/>
              </a:schemeClr>
            </a:fillRef>
            <a:effectRef idx="0">
              <a:schemeClr val="accent2">
                <a:shade val="50000"/>
                <a:hueOff val="302549"/>
                <a:satOff val="-8822"/>
                <a:lumOff val="26193"/>
                <a:alphaOff val="0"/>
              </a:schemeClr>
            </a:effectRef>
            <a:fontRef idx="minor">
              <a:schemeClr val="lt1"/>
            </a:fontRef>
          </p:style>
          <p:txBody>
            <a:bodyPr spcFirstLastPara="0" vert="horz" wrap="square" lIns="119523" tIns="119523" rIns="119523" bIns="119523" numCol="1" spcCol="1270" anchor="ctr" anchorCtr="0">
              <a:noAutofit/>
            </a:bodyPr>
            <a:lstStyle/>
            <a:p>
              <a:pPr algn="ctr" defTabSz="1394379">
                <a:lnSpc>
                  <a:spcPct val="90000"/>
                </a:lnSpc>
                <a:spcBef>
                  <a:spcPct val="0"/>
                </a:spcBef>
                <a:spcAft>
                  <a:spcPct val="35000"/>
                </a:spcAft>
              </a:pPr>
              <a:r>
                <a:rPr lang="en-US" sz="3137" dirty="0">
                  <a:solidFill>
                    <a:schemeClr val="bg1"/>
                  </a:solidFill>
                </a:rPr>
                <a:t>Go for the “long wow”</a:t>
              </a:r>
            </a:p>
          </p:txBody>
        </p:sp>
        <p:pic>
          <p:nvPicPr>
            <p:cNvPr id="17" name="Picture 1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625914" y="5503082"/>
              <a:ext cx="1234086" cy="1225296"/>
            </a:xfrm>
            <a:prstGeom prst="rect">
              <a:avLst/>
            </a:prstGeom>
          </p:spPr>
        </p:pic>
      </p:grpSp>
      <p:grpSp>
        <p:nvGrpSpPr>
          <p:cNvPr id="4" name="Group 3"/>
          <p:cNvGrpSpPr/>
          <p:nvPr/>
        </p:nvGrpSpPr>
        <p:grpSpPr>
          <a:xfrm>
            <a:off x="256541" y="3950308"/>
            <a:ext cx="11451060" cy="1254860"/>
            <a:chOff x="256541" y="3950308"/>
            <a:chExt cx="11451060" cy="1254860"/>
          </a:xfrm>
        </p:grpSpPr>
        <p:sp>
          <p:nvSpPr>
            <p:cNvPr id="10" name="Freeform 9"/>
            <p:cNvSpPr/>
            <p:nvPr/>
          </p:nvSpPr>
          <p:spPr>
            <a:xfrm>
              <a:off x="1634923" y="3990792"/>
              <a:ext cx="10072678" cy="1204640"/>
            </a:xfrm>
            <a:custGeom>
              <a:avLst/>
              <a:gdLst>
                <a:gd name="connsiteX0" fmla="*/ 0 w 2716869"/>
                <a:gd name="connsiteY0" fmla="*/ 0 h 1228796"/>
                <a:gd name="connsiteX1" fmla="*/ 2716869 w 2716869"/>
                <a:gd name="connsiteY1" fmla="*/ 0 h 1228796"/>
                <a:gd name="connsiteX2" fmla="*/ 2716869 w 2716869"/>
                <a:gd name="connsiteY2" fmla="*/ 1228796 h 1228796"/>
                <a:gd name="connsiteX3" fmla="*/ 0 w 2716869"/>
                <a:gd name="connsiteY3" fmla="*/ 1228796 h 1228796"/>
                <a:gd name="connsiteX4" fmla="*/ 0 w 2716869"/>
                <a:gd name="connsiteY4" fmla="*/ 0 h 1228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6869" h="1228796">
                  <a:moveTo>
                    <a:pt x="0" y="0"/>
                  </a:moveTo>
                  <a:lnTo>
                    <a:pt x="2716869" y="0"/>
                  </a:lnTo>
                  <a:lnTo>
                    <a:pt x="2716869" y="1228796"/>
                  </a:lnTo>
                  <a:lnTo>
                    <a:pt x="0" y="1228796"/>
                  </a:lnTo>
                  <a:lnTo>
                    <a:pt x="0" y="0"/>
                  </a:lnTo>
                  <a:close/>
                </a:path>
              </a:pathLst>
            </a:custGeom>
            <a:solidFill>
              <a:srgbClr val="3D67B6"/>
            </a:solidFill>
          </p:spPr>
          <p:style>
            <a:lnRef idx="2">
              <a:schemeClr val="lt1">
                <a:hueOff val="0"/>
                <a:satOff val="0"/>
                <a:lumOff val="0"/>
                <a:alphaOff val="0"/>
              </a:schemeClr>
            </a:lnRef>
            <a:fillRef idx="1">
              <a:schemeClr val="accent2">
                <a:shade val="50000"/>
                <a:hueOff val="605099"/>
                <a:satOff val="-17644"/>
                <a:lumOff val="52385"/>
                <a:alphaOff val="0"/>
              </a:schemeClr>
            </a:fillRef>
            <a:effectRef idx="0">
              <a:schemeClr val="accent2">
                <a:shade val="50000"/>
                <a:hueOff val="605099"/>
                <a:satOff val="-17644"/>
                <a:lumOff val="52385"/>
                <a:alphaOff val="0"/>
              </a:schemeClr>
            </a:effectRef>
            <a:fontRef idx="minor">
              <a:schemeClr val="lt1"/>
            </a:fontRef>
          </p:style>
          <p:txBody>
            <a:bodyPr spcFirstLastPara="0" vert="horz" wrap="square" lIns="119523" tIns="119523" rIns="119523" bIns="119523" numCol="1" spcCol="1270" anchor="ctr" anchorCtr="0">
              <a:noAutofit/>
            </a:bodyPr>
            <a:lstStyle/>
            <a:p>
              <a:pPr algn="ctr" defTabSz="1394379">
                <a:lnSpc>
                  <a:spcPct val="90000"/>
                </a:lnSpc>
                <a:spcBef>
                  <a:spcPct val="0"/>
                </a:spcBef>
                <a:spcAft>
                  <a:spcPct val="35000"/>
                </a:spcAft>
              </a:pPr>
              <a:r>
                <a:rPr lang="en-US" sz="3137" dirty="0">
                  <a:solidFill>
                    <a:schemeClr val="bg1"/>
                  </a:solidFill>
                </a:rPr>
                <a:t>Consider your culture</a:t>
              </a:r>
            </a:p>
          </p:txBody>
        </p:sp>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6541" y="3950308"/>
              <a:ext cx="1356507" cy="1254860"/>
            </a:xfrm>
            <a:prstGeom prst="rect">
              <a:avLst/>
            </a:prstGeom>
          </p:spPr>
        </p:pic>
      </p:grpSp>
    </p:spTree>
    <p:extLst>
      <p:ext uri="{BB962C8B-B14F-4D97-AF65-F5344CB8AC3E}">
        <p14:creationId xmlns:p14="http://schemas.microsoft.com/office/powerpoint/2010/main" val="482828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selfie that broke Twitter: Ellen DeGeneres' selfie with stars Jennifer Lawrence, Bradley Cooper and Meryl Streep (using her Oscars sponsor Samsung Galaxy phone) crashed the social networking site after it was retweeted 2 million tim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99" y="-25345"/>
            <a:ext cx="12263601" cy="688237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0366" y="5490463"/>
            <a:ext cx="7977389" cy="1093871"/>
          </a:xfrm>
          <a:prstGeom prst="rect">
            <a:avLst/>
          </a:prstGeom>
          <a:solidFill>
            <a:srgbClr val="8FA2B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96386"/>
            <a:r>
              <a:rPr lang="en-US" sz="4400" kern="0" dirty="0">
                <a:solidFill>
                  <a:sysClr val="windowText" lastClr="000000"/>
                </a:solidFill>
                <a:latin typeface="Segoe UI Light" panose="020B0502040204020203" pitchFamily="34" charset="0"/>
                <a:cs typeface="Segoe UI Light" panose="020B0502040204020203" pitchFamily="34" charset="0"/>
              </a:rPr>
              <a:t>Tip #5: Engage some helpers</a:t>
            </a:r>
          </a:p>
        </p:txBody>
      </p:sp>
    </p:spTree>
    <p:extLst>
      <p:ext uri="{BB962C8B-B14F-4D97-AF65-F5344CB8AC3E}">
        <p14:creationId xmlns:p14="http://schemas.microsoft.com/office/powerpoint/2010/main" val="207412451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487"/>
            <a:ext cx="12192000" cy="6857027"/>
          </a:xfrm>
          <a:prstGeom prst="rect">
            <a:avLst/>
          </a:prstGeom>
        </p:spPr>
      </p:pic>
      <p:sp>
        <p:nvSpPr>
          <p:cNvPr id="2" name="Title 1"/>
          <p:cNvSpPr>
            <a:spLocks noGrp="1"/>
          </p:cNvSpPr>
          <p:nvPr>
            <p:ph type="title"/>
          </p:nvPr>
        </p:nvSpPr>
        <p:spPr>
          <a:xfrm>
            <a:off x="1464472" y="216811"/>
            <a:ext cx="9561864" cy="2384307"/>
          </a:xfrm>
        </p:spPr>
        <p:txBody>
          <a:bodyPr/>
          <a:lstStyle/>
          <a:p>
            <a:pPr algn="ctr"/>
            <a:r>
              <a:rPr lang="en-US" sz="5294" dirty="0">
                <a:solidFill>
                  <a:schemeClr val="tx1"/>
                </a:solidFill>
              </a:rPr>
              <a:t>“</a:t>
            </a:r>
            <a:r>
              <a:rPr lang="en-US" sz="5294" i="1" dirty="0">
                <a:solidFill>
                  <a:schemeClr val="tx1"/>
                </a:solidFill>
              </a:rPr>
              <a:t>No involvement by leaders, </a:t>
            </a:r>
            <a:br>
              <a:rPr lang="en-US" sz="5294" i="1" dirty="0">
                <a:solidFill>
                  <a:schemeClr val="tx1"/>
                </a:solidFill>
              </a:rPr>
            </a:br>
            <a:r>
              <a:rPr lang="en-US" sz="5294" i="1" dirty="0">
                <a:solidFill>
                  <a:schemeClr val="tx1"/>
                </a:solidFill>
              </a:rPr>
              <a:t>no commitment by employees.</a:t>
            </a:r>
            <a:br>
              <a:rPr lang="en-US" sz="5294" i="1" dirty="0">
                <a:solidFill>
                  <a:schemeClr val="tx1"/>
                </a:solidFill>
              </a:rPr>
            </a:br>
            <a:r>
              <a:rPr lang="en-US" sz="5294" i="1" dirty="0">
                <a:solidFill>
                  <a:schemeClr val="tx1"/>
                </a:solidFill>
              </a:rPr>
              <a:t>No exceptions</a:t>
            </a:r>
            <a:r>
              <a:rPr lang="en-US" sz="5294" dirty="0">
                <a:solidFill>
                  <a:schemeClr val="tx1"/>
                </a:solidFill>
              </a:rPr>
              <a:t>.”</a:t>
            </a:r>
            <a:endParaRPr lang="en-US" sz="5294" dirty="0"/>
          </a:p>
        </p:txBody>
      </p:sp>
      <p:sp>
        <p:nvSpPr>
          <p:cNvPr id="5" name="Rectangle 4"/>
          <p:cNvSpPr/>
          <p:nvPr/>
        </p:nvSpPr>
        <p:spPr>
          <a:xfrm>
            <a:off x="204696" y="6263510"/>
            <a:ext cx="7171399" cy="392245"/>
          </a:xfrm>
          <a:prstGeom prst="rect">
            <a:avLst/>
          </a:prstGeom>
        </p:spPr>
        <p:txBody>
          <a:bodyPr wrap="square">
            <a:spAutoFit/>
          </a:bodyPr>
          <a:lstStyle/>
          <a:p>
            <a:pPr defTabSz="896386"/>
            <a:r>
              <a:rPr lang="en-US" sz="1961" kern="0" dirty="0">
                <a:solidFill>
                  <a:sysClr val="windowText" lastClr="000000"/>
                </a:solidFill>
                <a:latin typeface="+mj-lt"/>
              </a:rPr>
              <a:t>Vala Afshar, Chief Marketing and Customer Officer at Enterasys</a:t>
            </a:r>
          </a:p>
        </p:txBody>
      </p:sp>
    </p:spTree>
    <p:extLst>
      <p:ext uri="{BB962C8B-B14F-4D97-AF65-F5344CB8AC3E}">
        <p14:creationId xmlns:p14="http://schemas.microsoft.com/office/powerpoint/2010/main" val="63047766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69240" y="1189495"/>
            <a:ext cx="7021993" cy="4344860"/>
          </a:xfrm>
        </p:spPr>
        <p:txBody>
          <a:bodyPr/>
          <a:lstStyle/>
          <a:p>
            <a:r>
              <a:rPr lang="en-US" dirty="0"/>
              <a:t>Give one-on-one training</a:t>
            </a:r>
          </a:p>
          <a:p>
            <a:r>
              <a:rPr lang="en-US" dirty="0"/>
              <a:t>Make it easy – demo mobile</a:t>
            </a:r>
          </a:p>
          <a:p>
            <a:r>
              <a:rPr lang="en-US" dirty="0"/>
              <a:t>Provide examples for unfamiliar tools – travel log, interesting article, do a </a:t>
            </a:r>
            <a:r>
              <a:rPr lang="en-US" dirty="0" err="1"/>
              <a:t>YamJam</a:t>
            </a:r>
            <a:endParaRPr lang="en-US" dirty="0"/>
          </a:p>
          <a:p>
            <a:r>
              <a:rPr lang="en-US" dirty="0"/>
              <a:t>Find an ally to go first</a:t>
            </a:r>
          </a:p>
        </p:txBody>
      </p:sp>
      <p:sp>
        <p:nvSpPr>
          <p:cNvPr id="3" name="Title 2"/>
          <p:cNvSpPr>
            <a:spLocks noGrp="1"/>
          </p:cNvSpPr>
          <p:nvPr>
            <p:ph type="title"/>
          </p:nvPr>
        </p:nvSpPr>
        <p:spPr/>
        <p:txBody>
          <a:bodyPr/>
          <a:lstStyle/>
          <a:p>
            <a:r>
              <a:rPr lang="en-US" dirty="0"/>
              <a:t>Tips for engaging leaders</a:t>
            </a:r>
          </a:p>
        </p:txBody>
      </p:sp>
      <p:pic>
        <p:nvPicPr>
          <p:cNvPr id="4" name="Picture 3"/>
          <p:cNvPicPr>
            <a:picLocks noChangeAspect="1"/>
          </p:cNvPicPr>
          <p:nvPr/>
        </p:nvPicPr>
        <p:blipFill>
          <a:blip r:embed="rId3" cstate="email">
            <a:extLst>
              <a:ext uri="{BEBA8EAE-BF5A-486C-A8C5-ECC9F3942E4B}">
                <a14:imgProps xmlns:a14="http://schemas.microsoft.com/office/drawing/2010/main">
                  <a14:imgLayer r:embed="rId4">
                    <a14:imgEffect>
                      <a14:backgroundRemoval t="3350" b="89992" l="9988" r="100000">
                        <a14:foregroundMark x1="99173" y1="17770" x2="98652" y2="15196"/>
                      </a14:backgroundRemoval>
                    </a14:imgEffect>
                  </a14:imgLayer>
                </a14:imgProps>
              </a:ext>
              <a:ext uri="{28A0092B-C50C-407E-A947-70E740481C1C}">
                <a14:useLocalDpi xmlns:a14="http://schemas.microsoft.com/office/drawing/2010/main"/>
              </a:ext>
            </a:extLst>
          </a:blip>
          <a:stretch>
            <a:fillRect/>
          </a:stretch>
        </p:blipFill>
        <p:spPr>
          <a:xfrm rot="5400000">
            <a:off x="5592835" y="825396"/>
            <a:ext cx="6893849" cy="5170387"/>
          </a:xfrm>
          <a:prstGeom prst="rect">
            <a:avLst/>
          </a:prstGeom>
        </p:spPr>
      </p:pic>
      <p:sp>
        <p:nvSpPr>
          <p:cNvPr id="5" name="TextBox 4"/>
          <p:cNvSpPr txBox="1"/>
          <p:nvPr/>
        </p:nvSpPr>
        <p:spPr>
          <a:xfrm>
            <a:off x="3780236" y="5814151"/>
            <a:ext cx="4911634" cy="1043363"/>
          </a:xfrm>
          <a:prstGeom prst="rect">
            <a:avLst/>
          </a:prstGeom>
          <a:noFill/>
        </p:spPr>
        <p:txBody>
          <a:bodyPr wrap="square" lIns="182880" tIns="146304" rIns="182880" bIns="146304" rtlCol="0">
            <a:spAutoFit/>
          </a:bodyPr>
          <a:lstStyle/>
          <a:p>
            <a:pPr>
              <a:lnSpc>
                <a:spcPct val="90000"/>
              </a:lnSpc>
              <a:spcAft>
                <a:spcPts val="600"/>
              </a:spcAft>
            </a:pPr>
            <a:r>
              <a:rPr lang="en-US" dirty="0">
                <a:gradFill>
                  <a:gsLst>
                    <a:gs pos="2917">
                      <a:schemeClr val="tx1"/>
                    </a:gs>
                    <a:gs pos="30000">
                      <a:schemeClr val="tx1"/>
                    </a:gs>
                  </a:gsLst>
                  <a:lin ang="5400000" scaled="0"/>
                </a:gradFill>
              </a:rPr>
              <a:t>Seth Patton, General Manager of Product Management and Marketing for OneDrive and SharePoint, Microsoft</a:t>
            </a:r>
          </a:p>
        </p:txBody>
      </p:sp>
    </p:spTree>
    <p:extLst>
      <p:ext uri="{BB962C8B-B14F-4D97-AF65-F5344CB8AC3E}">
        <p14:creationId xmlns:p14="http://schemas.microsoft.com/office/powerpoint/2010/main" val="271219644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it’s not just the leaders …</a:t>
            </a:r>
          </a:p>
        </p:txBody>
      </p:sp>
      <p:sp>
        <p:nvSpPr>
          <p:cNvPr id="3" name="Content Placeholder 2"/>
          <p:cNvSpPr>
            <a:spLocks noGrp="1"/>
          </p:cNvSpPr>
          <p:nvPr>
            <p:ph idx="4294967295"/>
          </p:nvPr>
        </p:nvSpPr>
        <p:spPr>
          <a:xfrm>
            <a:off x="2941622" y="6028604"/>
            <a:ext cx="6633471" cy="739670"/>
          </a:xfrm>
        </p:spPr>
        <p:txBody>
          <a:bodyPr>
            <a:normAutofit/>
          </a:bodyPr>
          <a:lstStyle/>
          <a:p>
            <a:pPr marL="45712" indent="0">
              <a:buNone/>
            </a:pPr>
            <a:r>
              <a:rPr lang="en-US" sz="3600" dirty="0"/>
              <a:t>Identify and engage your </a:t>
            </a:r>
            <a:r>
              <a:rPr lang="en-US" sz="3600" dirty="0" err="1"/>
              <a:t>Mikeys</a:t>
            </a:r>
            <a:endParaRPr lang="en-US" sz="3600"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17131" y="1657350"/>
            <a:ext cx="4757738" cy="3543300"/>
          </a:xfrm>
          <a:prstGeom prst="rect">
            <a:avLst/>
          </a:prstGeom>
        </p:spPr>
      </p:pic>
    </p:spTree>
    <p:extLst>
      <p:ext uri="{BB962C8B-B14F-4D97-AF65-F5344CB8AC3E}">
        <p14:creationId xmlns:p14="http://schemas.microsoft.com/office/powerpoint/2010/main" val="20658472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487"/>
            <a:ext cx="12281263" cy="6992036"/>
          </a:xfrm>
          <a:prstGeom prst="rect">
            <a:avLst/>
          </a:prstGeom>
        </p:spPr>
      </p:pic>
      <p:grpSp>
        <p:nvGrpSpPr>
          <p:cNvPr id="3" name="Group 2"/>
          <p:cNvGrpSpPr/>
          <p:nvPr/>
        </p:nvGrpSpPr>
        <p:grpSpPr>
          <a:xfrm>
            <a:off x="256459" y="291548"/>
            <a:ext cx="9869284" cy="771332"/>
            <a:chOff x="219669" y="5675241"/>
            <a:chExt cx="10068611" cy="786911"/>
          </a:xfrm>
        </p:grpSpPr>
        <p:sp>
          <p:nvSpPr>
            <p:cNvPr id="2" name="Rectangle 1"/>
            <p:cNvSpPr/>
            <p:nvPr/>
          </p:nvSpPr>
          <p:spPr bwMode="auto">
            <a:xfrm>
              <a:off x="219669" y="5675241"/>
              <a:ext cx="8436967" cy="761999"/>
            </a:xfrm>
            <a:prstGeom prst="rect">
              <a:avLst/>
            </a:prstGeom>
            <a:solidFill>
              <a:srgbClr val="FD0100">
                <a:alpha val="80000"/>
              </a:srgbClr>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5713" rIns="0" bIns="45713" numCol="1" rtlCol="0" anchor="ctr" anchorCtr="0" compatLnSpc="1">
              <a:prstTxWarp prst="textNoShape">
                <a:avLst/>
              </a:prstTxWarp>
            </a:bodyPr>
            <a:lstStyle/>
            <a:p>
              <a:pPr algn="ctr" defTabSz="913949" fontAlgn="base">
                <a:spcBef>
                  <a:spcPct val="0"/>
                </a:spcBef>
                <a:spcAft>
                  <a:spcPct val="0"/>
                </a:spcAft>
              </a:pPr>
              <a:endParaRPr lang="en-US" sz="4312" kern="0" dirty="0">
                <a:gradFill>
                  <a:gsLst>
                    <a:gs pos="0">
                      <a:srgbClr val="FFFFFF"/>
                    </a:gs>
                    <a:gs pos="100000">
                      <a:srgbClr val="FFFFFF"/>
                    </a:gs>
                  </a:gsLst>
                  <a:lin ang="5400000" scaled="0"/>
                </a:gradFill>
                <a:latin typeface="+mj-lt"/>
              </a:endParaRPr>
            </a:p>
          </p:txBody>
        </p:sp>
        <p:sp>
          <p:nvSpPr>
            <p:cNvPr id="4" name="Title 1"/>
            <p:cNvSpPr txBox="1">
              <a:spLocks/>
            </p:cNvSpPr>
            <p:nvPr/>
          </p:nvSpPr>
          <p:spPr>
            <a:xfrm>
              <a:off x="267412" y="5707604"/>
              <a:ext cx="10020868" cy="754548"/>
            </a:xfrm>
            <a:prstGeom prst="rect">
              <a:avLst/>
            </a:prstGeom>
            <a:ln>
              <a:noFill/>
            </a:ln>
          </p:spPr>
          <p:txBody>
            <a:bodyPr vert="horz" lIns="91423" tIns="45710" rIns="91423" bIns="45710" rtlCol="0" anchor="b">
              <a:noAutofit/>
            </a:bodyPr>
            <a:lstStyle>
              <a:lvl1pPr algn="l" defTabSz="914400" rtl="0" eaLnBrk="1" latinLnBrk="0" hangingPunct="1">
                <a:lnSpc>
                  <a:spcPct val="85000"/>
                </a:lnSpc>
                <a:spcBef>
                  <a:spcPct val="0"/>
                </a:spcBef>
                <a:buNone/>
                <a:defRPr sz="4000" kern="1200" spc="-50" baseline="0">
                  <a:solidFill>
                    <a:schemeClr val="tx1">
                      <a:lumMod val="75000"/>
                      <a:lumOff val="25000"/>
                    </a:schemeClr>
                  </a:solidFill>
                  <a:latin typeface="Segoe UI Light" pitchFamily="34" charset="0"/>
                  <a:ea typeface="Segoe UI" pitchFamily="34" charset="0"/>
                  <a:cs typeface="Segoe UI" pitchFamily="34" charset="0"/>
                </a:defRPr>
              </a:lvl1pPr>
            </a:lstStyle>
            <a:p>
              <a:pPr defTabSz="896386"/>
              <a:r>
                <a:rPr lang="en-US" sz="4802" spc="-49" dirty="0">
                  <a:solidFill>
                    <a:schemeClr val="bg1"/>
                  </a:solidFill>
                  <a:latin typeface="+mj-lt"/>
                  <a:cs typeface="Segoe UI Light" panose="020B0502040204020203" pitchFamily="34" charset="0"/>
                </a:rPr>
                <a:t>Tip # 6: It’s all about comfort</a:t>
              </a:r>
            </a:p>
          </p:txBody>
        </p:sp>
      </p:grpSp>
    </p:spTree>
    <p:extLst>
      <p:ext uri="{BB962C8B-B14F-4D97-AF65-F5344CB8AC3E}">
        <p14:creationId xmlns:p14="http://schemas.microsoft.com/office/powerpoint/2010/main" val="61972190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Plan a training roadmap – for comfort</a:t>
            </a:r>
          </a:p>
        </p:txBody>
      </p:sp>
      <p:grpSp>
        <p:nvGrpSpPr>
          <p:cNvPr id="14" name="Group 13"/>
          <p:cNvGrpSpPr/>
          <p:nvPr/>
        </p:nvGrpSpPr>
        <p:grpSpPr>
          <a:xfrm>
            <a:off x="4303170" y="1355304"/>
            <a:ext cx="3672054" cy="5282033"/>
            <a:chOff x="57150" y="1979309"/>
            <a:chExt cx="3016559" cy="5527672"/>
          </a:xfrm>
        </p:grpSpPr>
        <p:sp>
          <p:nvSpPr>
            <p:cNvPr id="8" name="Rectangle 7"/>
            <p:cNvSpPr/>
            <p:nvPr/>
          </p:nvSpPr>
          <p:spPr>
            <a:xfrm>
              <a:off x="57150" y="1979309"/>
              <a:ext cx="3016559" cy="2028668"/>
            </a:xfrm>
            <a:prstGeom prst="rect">
              <a:avLst/>
            </a:prstGeom>
            <a:solidFill>
              <a:srgbClr val="ADDFF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223802" defTabSz="896386"/>
              <a:r>
                <a:rPr lang="en-US" sz="4000" kern="0" dirty="0">
                  <a:solidFill>
                    <a:srgbClr val="2C2933"/>
                  </a:solidFill>
                  <a:latin typeface="+mj-lt"/>
                  <a:cs typeface="Segoe UI Light" panose="020B0502040204020203" pitchFamily="34" charset="0"/>
                </a:rPr>
                <a:t>Don’t try to train all at once</a:t>
              </a:r>
            </a:p>
          </p:txBody>
        </p:sp>
        <p:pic>
          <p:nvPicPr>
            <p:cNvPr id="9"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478" y="4028556"/>
              <a:ext cx="2998194" cy="34784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6" name="Group 15"/>
          <p:cNvGrpSpPr/>
          <p:nvPr/>
        </p:nvGrpSpPr>
        <p:grpSpPr>
          <a:xfrm>
            <a:off x="428709" y="1355304"/>
            <a:ext cx="3556046" cy="5278284"/>
            <a:chOff x="437305" y="1381983"/>
            <a:chExt cx="3627352" cy="5384125"/>
          </a:xfrm>
        </p:grpSpPr>
        <p:pic>
          <p:nvPicPr>
            <p:cNvPr id="15" name="Picture 1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7442" y="3131505"/>
              <a:ext cx="3617215" cy="3634603"/>
            </a:xfrm>
            <a:prstGeom prst="rect">
              <a:avLst/>
            </a:prstGeom>
          </p:spPr>
        </p:pic>
        <p:sp>
          <p:nvSpPr>
            <p:cNvPr id="13" name="Rectangle 12"/>
            <p:cNvSpPr/>
            <p:nvPr/>
          </p:nvSpPr>
          <p:spPr>
            <a:xfrm>
              <a:off x="437305" y="1381983"/>
              <a:ext cx="3627352" cy="1887325"/>
            </a:xfrm>
            <a:prstGeom prst="rect">
              <a:avLst/>
            </a:prstGeom>
            <a:solidFill>
              <a:srgbClr val="111B1D"/>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223802" defTabSz="896386"/>
              <a:r>
                <a:rPr lang="en-US" sz="4000" kern="0" dirty="0">
                  <a:solidFill>
                    <a:schemeClr val="bg1"/>
                  </a:solidFill>
                  <a:latin typeface="+mj-lt"/>
                  <a:cs typeface="Segoe UI Light" panose="020B0502040204020203" pitchFamily="34" charset="0"/>
                </a:rPr>
                <a:t>Day 1: Get my job done</a:t>
              </a:r>
            </a:p>
          </p:txBody>
        </p:sp>
      </p:grpSp>
      <p:pic>
        <p:nvPicPr>
          <p:cNvPr id="17" name="Picture 1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33678" y="3205527"/>
            <a:ext cx="3546108" cy="3428060"/>
          </a:xfrm>
          <a:prstGeom prst="rect">
            <a:avLst/>
          </a:prstGeom>
        </p:spPr>
      </p:pic>
      <p:grpSp>
        <p:nvGrpSpPr>
          <p:cNvPr id="5" name="Group 4"/>
          <p:cNvGrpSpPr/>
          <p:nvPr/>
        </p:nvGrpSpPr>
        <p:grpSpPr>
          <a:xfrm>
            <a:off x="8247395" y="1349420"/>
            <a:ext cx="3565986" cy="5284167"/>
            <a:chOff x="8247395" y="1349420"/>
            <a:chExt cx="3565986" cy="5284167"/>
          </a:xfrm>
        </p:grpSpPr>
        <p:sp>
          <p:nvSpPr>
            <p:cNvPr id="6" name="Rectangle 5"/>
            <p:cNvSpPr/>
            <p:nvPr/>
          </p:nvSpPr>
          <p:spPr>
            <a:xfrm>
              <a:off x="8247396" y="1349420"/>
              <a:ext cx="3565985" cy="1880716"/>
            </a:xfrm>
            <a:prstGeom prst="rect">
              <a:avLst/>
            </a:prstGeom>
            <a:solidFill>
              <a:srgbClr val="74564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223802" defTabSz="896386"/>
              <a:r>
                <a:rPr lang="en-US" sz="4000" kern="0" dirty="0">
                  <a:solidFill>
                    <a:schemeClr val="bg1"/>
                  </a:solidFill>
                  <a:latin typeface="+mj-lt"/>
                  <a:cs typeface="Segoe UI Light" panose="020B0502040204020203" pitchFamily="34" charset="0"/>
                </a:rPr>
                <a:t>One size does not fit all</a:t>
              </a:r>
            </a:p>
          </p:txBody>
        </p:sp>
        <p:pic>
          <p:nvPicPr>
            <p:cNvPr id="4" name="Picture 3"/>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247395" y="3230136"/>
              <a:ext cx="3565985" cy="3403451"/>
            </a:xfrm>
            <a:prstGeom prst="rect">
              <a:avLst/>
            </a:prstGeom>
          </p:spPr>
        </p:pic>
      </p:grpSp>
    </p:spTree>
    <p:extLst>
      <p:ext uri="{BB962C8B-B14F-4D97-AF65-F5344CB8AC3E}">
        <p14:creationId xmlns:p14="http://schemas.microsoft.com/office/powerpoint/2010/main" val="877827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69755" y="0"/>
            <a:ext cx="7922245" cy="6858000"/>
          </a:xfrm>
          <a:prstGeom prst="rect">
            <a:avLst/>
          </a:prstGeom>
        </p:spPr>
      </p:pic>
      <p:sp>
        <p:nvSpPr>
          <p:cNvPr id="2" name="Title 1"/>
          <p:cNvSpPr>
            <a:spLocks noGrp="1"/>
          </p:cNvSpPr>
          <p:nvPr>
            <p:ph type="title" idx="4294967295"/>
          </p:nvPr>
        </p:nvSpPr>
        <p:spPr>
          <a:xfrm>
            <a:off x="353571" y="647313"/>
            <a:ext cx="4681725" cy="5186559"/>
          </a:xfrm>
        </p:spPr>
        <p:txBody>
          <a:bodyPr/>
          <a:lstStyle/>
          <a:p>
            <a:r>
              <a:rPr lang="en-US" sz="6600" dirty="0"/>
              <a:t>This is not what successful training looks like</a:t>
            </a:r>
          </a:p>
        </p:txBody>
      </p:sp>
    </p:spTree>
    <p:extLst>
      <p:ext uri="{BB962C8B-B14F-4D97-AF65-F5344CB8AC3E}">
        <p14:creationId xmlns:p14="http://schemas.microsoft.com/office/powerpoint/2010/main" val="10219794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8" y="486"/>
            <a:ext cx="12191623" cy="6924532"/>
          </a:xfrm>
          <a:prstGeom prst="rect">
            <a:avLst/>
          </a:prstGeom>
        </p:spPr>
      </p:pic>
      <p:sp>
        <p:nvSpPr>
          <p:cNvPr id="3" name="Rectangle 2"/>
          <p:cNvSpPr/>
          <p:nvPr/>
        </p:nvSpPr>
        <p:spPr bwMode="auto">
          <a:xfrm>
            <a:off x="7561465" y="487"/>
            <a:ext cx="4661736" cy="6924531"/>
          </a:xfrm>
          <a:prstGeom prst="rect">
            <a:avLst/>
          </a:prstGeom>
          <a:solidFill>
            <a:srgbClr val="FED639">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268927" tIns="179285" rIns="179285" bIns="179285" numCol="1" rtlCol="0" anchor="ctr" anchorCtr="0" compatLnSpc="1">
            <a:prstTxWarp prst="textNoShape">
              <a:avLst/>
            </a:prstTxWarp>
          </a:bodyPr>
          <a:lstStyle/>
          <a:p>
            <a:pPr algn="ctr" defTabSz="914102" fontAlgn="base">
              <a:spcBef>
                <a:spcPct val="0"/>
              </a:spcBef>
              <a:spcAft>
                <a:spcPct val="0"/>
              </a:spcAft>
            </a:pPr>
            <a:r>
              <a:rPr lang="en-US" sz="5294" kern="0" dirty="0">
                <a:solidFill>
                  <a:schemeClr val="tx1">
                    <a:lumMod val="75000"/>
                  </a:schemeClr>
                </a:solidFill>
                <a:latin typeface="+mj-lt"/>
              </a:rPr>
              <a:t>The most effective training happens just when you need it!</a:t>
            </a:r>
          </a:p>
        </p:txBody>
      </p:sp>
    </p:spTree>
    <p:extLst>
      <p:ext uri="{BB962C8B-B14F-4D97-AF65-F5344CB8AC3E}">
        <p14:creationId xmlns:p14="http://schemas.microsoft.com/office/powerpoint/2010/main" val="327194298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31759" y="2174019"/>
            <a:ext cx="7530804" cy="4236077"/>
          </a:xfrm>
          <a:prstGeom prst="rect">
            <a:avLst/>
          </a:prstGeom>
        </p:spPr>
      </p:pic>
      <p:sp>
        <p:nvSpPr>
          <p:cNvPr id="3" name="Title 2"/>
          <p:cNvSpPr>
            <a:spLocks noGrp="1"/>
          </p:cNvSpPr>
          <p:nvPr>
            <p:ph type="title"/>
          </p:nvPr>
        </p:nvSpPr>
        <p:spPr/>
        <p:txBody>
          <a:bodyPr/>
          <a:lstStyle/>
          <a:p>
            <a:r>
              <a:rPr lang="en-US" dirty="0"/>
              <a:t>Step 7: Add Just-in-Time/In Context Delivery</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72723" y="1012613"/>
            <a:ext cx="2509522" cy="790500"/>
          </a:xfrm>
          <a:prstGeom prst="rect">
            <a:avLst/>
          </a:prstGeom>
        </p:spPr>
      </p:pic>
      <p:sp>
        <p:nvSpPr>
          <p:cNvPr id="6" name="Rectangle 5"/>
          <p:cNvSpPr/>
          <p:nvPr/>
        </p:nvSpPr>
        <p:spPr>
          <a:xfrm>
            <a:off x="8987748" y="1572398"/>
            <a:ext cx="2330360" cy="331899"/>
          </a:xfrm>
          <a:prstGeom prst="rect">
            <a:avLst/>
          </a:prstGeom>
        </p:spPr>
        <p:txBody>
          <a:bodyPr wrap="square">
            <a:spAutoFit/>
          </a:bodyPr>
          <a:lstStyle/>
          <a:p>
            <a:pPr marL="0" lvl="2" defTabSz="896214"/>
            <a:r>
              <a:rPr lang="en-US" sz="1568" kern="0" dirty="0">
                <a:solidFill>
                  <a:sysClr val="windowText" lastClr="000000"/>
                </a:solidFill>
              </a:rPr>
              <a:t>www.visualsp.com</a:t>
            </a:r>
          </a:p>
        </p:txBody>
      </p:sp>
    </p:spTree>
    <p:extLst>
      <p:ext uri="{BB962C8B-B14F-4D97-AF65-F5344CB8AC3E}">
        <p14:creationId xmlns:p14="http://schemas.microsoft.com/office/powerpoint/2010/main" val="287722871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487"/>
            <a:ext cx="12296271" cy="6939510"/>
          </a:xfrm>
          <a:prstGeom prst="rect">
            <a:avLst/>
          </a:prstGeom>
        </p:spPr>
      </p:pic>
    </p:spTree>
    <p:extLst>
      <p:ext uri="{BB962C8B-B14F-4D97-AF65-F5344CB8AC3E}">
        <p14:creationId xmlns:p14="http://schemas.microsoft.com/office/powerpoint/2010/main" val="483573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Step 7: Add Just-in-Time/In Context Delivery</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72723" y="1012613"/>
            <a:ext cx="2509522" cy="790500"/>
          </a:xfrm>
          <a:prstGeom prst="rect">
            <a:avLst/>
          </a:prstGeom>
        </p:spPr>
      </p:pic>
      <p:sp>
        <p:nvSpPr>
          <p:cNvPr id="6" name="Rectangle 5"/>
          <p:cNvSpPr/>
          <p:nvPr/>
        </p:nvSpPr>
        <p:spPr>
          <a:xfrm>
            <a:off x="8987748" y="1572398"/>
            <a:ext cx="2330360" cy="331899"/>
          </a:xfrm>
          <a:prstGeom prst="rect">
            <a:avLst/>
          </a:prstGeom>
        </p:spPr>
        <p:txBody>
          <a:bodyPr wrap="square">
            <a:spAutoFit/>
          </a:bodyPr>
          <a:lstStyle/>
          <a:p>
            <a:pPr marL="0" lvl="2" defTabSz="896214"/>
            <a:r>
              <a:rPr lang="en-US" sz="1568" kern="0" dirty="0">
                <a:solidFill>
                  <a:sysClr val="windowText" lastClr="000000"/>
                </a:solidFill>
              </a:rPr>
              <a:t>www.visualsp.com</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23673" y="2186335"/>
            <a:ext cx="7949783" cy="4151930"/>
          </a:xfrm>
          <a:prstGeom prst="rect">
            <a:avLst/>
          </a:prstGeom>
        </p:spPr>
      </p:pic>
    </p:spTree>
    <p:extLst>
      <p:ext uri="{BB962C8B-B14F-4D97-AF65-F5344CB8AC3E}">
        <p14:creationId xmlns:p14="http://schemas.microsoft.com/office/powerpoint/2010/main" val="143138851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hlinkClick r:id="rId3" action="ppaction://hlinksldjump"/>
          </p:cNvPr>
          <p:cNvSpPr/>
          <p:nvPr/>
        </p:nvSpPr>
        <p:spPr>
          <a:xfrm>
            <a:off x="11868877" y="2864650"/>
            <a:ext cx="313724" cy="3201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214"/>
            <a:endParaRPr lang="en-US" kern="0" dirty="0">
              <a:solidFill>
                <a:sysClr val="windowText" lastClr="000000"/>
              </a:solidFill>
            </a:endParaRPr>
          </a:p>
        </p:txBody>
      </p:sp>
      <p:sp>
        <p:nvSpPr>
          <p:cNvPr id="5" name="Rectangle 4">
            <a:hlinkClick r:id="rId4" action="ppaction://hlinksldjump"/>
          </p:cNvPr>
          <p:cNvSpPr/>
          <p:nvPr/>
        </p:nvSpPr>
        <p:spPr>
          <a:xfrm>
            <a:off x="11309509" y="548829"/>
            <a:ext cx="313724" cy="3201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214"/>
            <a:endParaRPr lang="en-US" kern="0" dirty="0">
              <a:solidFill>
                <a:sysClr val="windowText" lastClr="000000"/>
              </a:solidFill>
            </a:endParaRPr>
          </a:p>
        </p:txBody>
      </p:sp>
      <p:sp>
        <p:nvSpPr>
          <p:cNvPr id="6" name="Rectangle 5">
            <a:hlinkClick r:id="rId3" action="ppaction://hlinksldjump"/>
          </p:cNvPr>
          <p:cNvSpPr/>
          <p:nvPr/>
        </p:nvSpPr>
        <p:spPr>
          <a:xfrm>
            <a:off x="11847469" y="3184828"/>
            <a:ext cx="335133" cy="3201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214"/>
            <a:endParaRPr lang="en-US" kern="0" dirty="0">
              <a:solidFill>
                <a:sysClr val="windowText" lastClr="000000"/>
              </a:solidFill>
            </a:endParaRPr>
          </a:p>
        </p:txBody>
      </p:sp>
      <p:sp>
        <p:nvSpPr>
          <p:cNvPr id="7" name="Rectangle 6">
            <a:hlinkClick r:id="rId3" action="ppaction://hlinksldjump"/>
          </p:cNvPr>
          <p:cNvSpPr/>
          <p:nvPr/>
        </p:nvSpPr>
        <p:spPr>
          <a:xfrm>
            <a:off x="5304327" y="438829"/>
            <a:ext cx="313724" cy="320178"/>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214"/>
            <a:endParaRPr lang="en-US" kern="0" dirty="0">
              <a:solidFill>
                <a:sysClr val="windowText" lastClr="000000"/>
              </a:solidFill>
            </a:endParaRPr>
          </a:p>
        </p:txBody>
      </p:sp>
      <p:sp>
        <p:nvSpPr>
          <p:cNvPr id="8" name="Rectangle 7">
            <a:hlinkClick r:id="" action="ppaction://noaction"/>
          </p:cNvPr>
          <p:cNvSpPr/>
          <p:nvPr/>
        </p:nvSpPr>
        <p:spPr>
          <a:xfrm>
            <a:off x="2426244" y="1906045"/>
            <a:ext cx="3010239" cy="44915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214"/>
            <a:endParaRPr lang="en-US" kern="0" dirty="0">
              <a:solidFill>
                <a:sysClr val="windowText" lastClr="000000"/>
              </a:solidFill>
            </a:endParaRPr>
          </a:p>
        </p:txBody>
      </p:sp>
      <p:sp>
        <p:nvSpPr>
          <p:cNvPr id="9" name="Rectangle 8">
            <a:hlinkClick r:id="rId5" action="ppaction://hlinksldjump"/>
          </p:cNvPr>
          <p:cNvSpPr/>
          <p:nvPr/>
        </p:nvSpPr>
        <p:spPr>
          <a:xfrm>
            <a:off x="3085762" y="1444801"/>
            <a:ext cx="835504" cy="44915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214"/>
            <a:endParaRPr lang="en-US" kern="0" dirty="0">
              <a:solidFill>
                <a:sysClr val="windowText" lastClr="000000"/>
              </a:solidFill>
            </a:endParaRPr>
          </a:p>
        </p:txBody>
      </p:sp>
      <p:sp>
        <p:nvSpPr>
          <p:cNvPr id="10" name="Rectangle 9">
            <a:hlinkClick r:id="rId6" action="ppaction://hlinksldjump"/>
          </p:cNvPr>
          <p:cNvSpPr/>
          <p:nvPr/>
        </p:nvSpPr>
        <p:spPr>
          <a:xfrm>
            <a:off x="3060716" y="2500452"/>
            <a:ext cx="835504" cy="44915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214"/>
            <a:endParaRPr lang="en-US" kern="0" dirty="0">
              <a:solidFill>
                <a:sysClr val="windowText" lastClr="000000"/>
              </a:solidFill>
            </a:endParaRPr>
          </a:p>
        </p:txBody>
      </p:sp>
      <p:sp>
        <p:nvSpPr>
          <p:cNvPr id="11" name="Rectangle 10">
            <a:hlinkClick r:id="rId3" action="ppaction://hlinksldjump"/>
          </p:cNvPr>
          <p:cNvSpPr/>
          <p:nvPr/>
        </p:nvSpPr>
        <p:spPr>
          <a:xfrm>
            <a:off x="2275304" y="3686324"/>
            <a:ext cx="1290823" cy="187009"/>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214"/>
            <a:endParaRPr lang="en-US" kern="0" dirty="0">
              <a:solidFill>
                <a:sysClr val="windowText" lastClr="000000"/>
              </a:solidFill>
            </a:endParaRPr>
          </a:p>
        </p:txBody>
      </p:sp>
      <p:sp>
        <p:nvSpPr>
          <p:cNvPr id="13" name="Rectangle 12">
            <a:hlinkClick r:id="rId7" action="ppaction://hlinksldjump"/>
          </p:cNvPr>
          <p:cNvSpPr/>
          <p:nvPr/>
        </p:nvSpPr>
        <p:spPr>
          <a:xfrm>
            <a:off x="1730" y="974"/>
            <a:ext cx="1427561" cy="685605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214"/>
            <a:endParaRPr lang="en-US" kern="0" dirty="0">
              <a:solidFill>
                <a:sysClr val="windowText" lastClr="000000"/>
              </a:solidFill>
            </a:endParaRPr>
          </a:p>
        </p:txBody>
      </p:sp>
      <p:sp>
        <p:nvSpPr>
          <p:cNvPr id="2" name="Title 1"/>
          <p:cNvSpPr>
            <a:spLocks noGrp="1"/>
          </p:cNvSpPr>
          <p:nvPr>
            <p:ph type="title"/>
          </p:nvPr>
        </p:nvSpPr>
        <p:spPr/>
        <p:txBody>
          <a:bodyPr/>
          <a:lstStyle/>
          <a:p>
            <a:r>
              <a:rPr lang="en-US" dirty="0"/>
              <a:t>Step 7: Add Just-in-Time/In Context Training</a:t>
            </a:r>
          </a:p>
        </p:txBody>
      </p:sp>
      <p:grpSp>
        <p:nvGrpSpPr>
          <p:cNvPr id="17" name="Group 16"/>
          <p:cNvGrpSpPr>
            <a:grpSpLocks noChangeAspect="1"/>
          </p:cNvGrpSpPr>
          <p:nvPr/>
        </p:nvGrpSpPr>
        <p:grpSpPr>
          <a:xfrm>
            <a:off x="9502278" y="1156058"/>
            <a:ext cx="2120954" cy="627408"/>
            <a:chOff x="235759" y="119760"/>
            <a:chExt cx="5795867" cy="1714500"/>
          </a:xfrm>
        </p:grpSpPr>
        <p:pic>
          <p:nvPicPr>
            <p:cNvPr id="18" name="Picture 1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0331" y="160398"/>
              <a:ext cx="5711295" cy="1621217"/>
            </a:xfrm>
            <a:prstGeom prst="rect">
              <a:avLst/>
            </a:prstGeom>
          </p:spPr>
        </p:pic>
        <p:pic>
          <p:nvPicPr>
            <p:cNvPr id="19" name="Picture 1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35759" y="119760"/>
              <a:ext cx="1714500" cy="1714500"/>
            </a:xfrm>
            <a:prstGeom prst="rect">
              <a:avLst/>
            </a:prstGeom>
          </p:spPr>
        </p:pic>
      </p:grpSp>
      <p:sp>
        <p:nvSpPr>
          <p:cNvPr id="3" name="Rectangle 2"/>
          <p:cNvSpPr/>
          <p:nvPr/>
        </p:nvSpPr>
        <p:spPr>
          <a:xfrm>
            <a:off x="9502279" y="1752479"/>
            <a:ext cx="2438249" cy="331899"/>
          </a:xfrm>
          <a:prstGeom prst="rect">
            <a:avLst/>
          </a:prstGeom>
        </p:spPr>
        <p:txBody>
          <a:bodyPr wrap="square">
            <a:spAutoFit/>
          </a:bodyPr>
          <a:lstStyle/>
          <a:p>
            <a:pPr marL="0" lvl="2" defTabSz="896214"/>
            <a:r>
              <a:rPr lang="en-US" sz="1568" kern="0" dirty="0">
                <a:solidFill>
                  <a:sysClr val="windowText" lastClr="000000"/>
                </a:solidFill>
              </a:rPr>
              <a:t>www.contentpanda.com</a:t>
            </a:r>
          </a:p>
        </p:txBody>
      </p:sp>
      <p:pic>
        <p:nvPicPr>
          <p:cNvPr id="20" name="Picture 19"/>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484775" y="2130620"/>
            <a:ext cx="9538183" cy="4614539"/>
          </a:xfrm>
          <a:prstGeom prst="rect">
            <a:avLst/>
          </a:prstGeom>
        </p:spPr>
      </p:pic>
    </p:spTree>
    <p:extLst>
      <p:ext uri="{BB962C8B-B14F-4D97-AF65-F5344CB8AC3E}">
        <p14:creationId xmlns:p14="http://schemas.microsoft.com/office/powerpoint/2010/main" val="329377287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261341" y="0"/>
            <a:ext cx="5109565" cy="6858000"/>
          </a:xfrm>
          <a:prstGeom prst="rect">
            <a:avLst/>
          </a:prstGeom>
          <a:solidFill>
            <a:srgbClr val="20232C"/>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89642" tIns="45720" rIns="89642" bIns="45720" numCol="1" rtlCol="0" anchor="ctr" anchorCtr="0" compatLnSpc="1">
            <a:prstTxWarp prst="textNoShape">
              <a:avLst/>
            </a:prstTxWarp>
          </a:bodyPr>
          <a:lstStyle/>
          <a:p>
            <a:pPr algn="ctr" defTabSz="914102" fontAlgn="base">
              <a:spcBef>
                <a:spcPct val="0"/>
              </a:spcBef>
              <a:spcAft>
                <a:spcPct val="0"/>
              </a:spcAft>
            </a:pPr>
            <a:r>
              <a:rPr lang="en-US" sz="6000" kern="0" dirty="0">
                <a:solidFill>
                  <a:srgbClr val="FFFFFF"/>
                </a:solidFill>
                <a:latin typeface="+mj-lt"/>
              </a:rPr>
              <a:t>Want training to be sticky?</a:t>
            </a:r>
          </a:p>
          <a:p>
            <a:pPr algn="ctr" defTabSz="914102" fontAlgn="base">
              <a:spcBef>
                <a:spcPct val="0"/>
              </a:spcBef>
              <a:spcAft>
                <a:spcPct val="0"/>
              </a:spcAft>
            </a:pPr>
            <a:endParaRPr lang="en-US" sz="6000" kern="0" dirty="0">
              <a:solidFill>
                <a:srgbClr val="FFFFFF"/>
              </a:solidFill>
              <a:latin typeface="+mj-lt"/>
            </a:endParaRPr>
          </a:p>
          <a:p>
            <a:pPr algn="ctr" defTabSz="914102" fontAlgn="base">
              <a:spcBef>
                <a:spcPct val="0"/>
              </a:spcBef>
              <a:spcAft>
                <a:spcPct val="0"/>
              </a:spcAft>
            </a:pPr>
            <a:r>
              <a:rPr lang="en-US" sz="6000" kern="0" dirty="0">
                <a:solidFill>
                  <a:srgbClr val="FFFFFF"/>
                </a:solidFill>
                <a:latin typeface="+mj-lt"/>
              </a:rPr>
              <a:t>Train teams together!</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7278624" cy="6858000"/>
          </a:xfrm>
          <a:prstGeom prst="rect">
            <a:avLst/>
          </a:prstGeom>
        </p:spPr>
      </p:pic>
    </p:spTree>
    <p:extLst>
      <p:ext uri="{BB962C8B-B14F-4D97-AF65-F5344CB8AC3E}">
        <p14:creationId xmlns:p14="http://schemas.microsoft.com/office/powerpoint/2010/main" val="253300256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09728"/>
            <a:ext cx="12192000" cy="6967728"/>
          </a:xfrm>
          <a:prstGeom prst="rect">
            <a:avLst/>
          </a:prstGeom>
        </p:spPr>
      </p:pic>
      <p:sp>
        <p:nvSpPr>
          <p:cNvPr id="5" name="Rectangle 4"/>
          <p:cNvSpPr/>
          <p:nvPr/>
        </p:nvSpPr>
        <p:spPr bwMode="auto">
          <a:xfrm>
            <a:off x="3965321" y="270382"/>
            <a:ext cx="7942661" cy="821606"/>
          </a:xfrm>
          <a:prstGeom prst="rect">
            <a:avLst/>
          </a:prstGeom>
          <a:solidFill>
            <a:srgbClr val="1A273E">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defTabSz="913949" fontAlgn="base">
              <a:lnSpc>
                <a:spcPct val="90000"/>
              </a:lnSpc>
              <a:spcBef>
                <a:spcPct val="0"/>
              </a:spcBef>
              <a:spcAft>
                <a:spcPts val="1175"/>
              </a:spcAft>
            </a:pPr>
            <a:r>
              <a:rPr lang="en-US" sz="4000" kern="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Tip # 7: It’s about communications</a:t>
            </a:r>
          </a:p>
        </p:txBody>
      </p:sp>
    </p:spTree>
    <p:extLst>
      <p:ext uri="{BB962C8B-B14F-4D97-AF65-F5344CB8AC3E}">
        <p14:creationId xmlns:p14="http://schemas.microsoft.com/office/powerpoint/2010/main" val="139332402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Launch ideas that worked … mostly</a:t>
            </a:r>
            <a:endParaRPr lang="en-US" dirty="0"/>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8944" y="1503041"/>
            <a:ext cx="3557408" cy="44359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67464" y="4663008"/>
            <a:ext cx="2796351" cy="1589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4166254" y="1875776"/>
            <a:ext cx="3733270" cy="3428514"/>
            <a:chOff x="5486400" y="2663572"/>
            <a:chExt cx="3835400" cy="3979532"/>
          </a:xfrm>
        </p:grpSpPr>
        <p:pic>
          <p:nvPicPr>
            <p:cNvPr id="3" name="Picture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86400" y="2663572"/>
              <a:ext cx="3403600" cy="2552700"/>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10000" b="90000" l="0" r="90000">
                          <a14:backgroundMark x1="32188" y1="15833" x2="30625" y2="25833"/>
                          <a14:backgroundMark x1="30625" y1="25833" x2="64375" y2="24167"/>
                          <a14:backgroundMark x1="65000" y1="23750" x2="63750" y2="13333"/>
                          <a14:backgroundMark x1="63750" y1="15417" x2="31250" y2="14583"/>
                        </a14:backgroundRemoval>
                      </a14:imgEffect>
                    </a14:imgLayer>
                  </a14:imgProps>
                </a:ext>
                <a:ext uri="{28A0092B-C50C-407E-A947-70E740481C1C}">
                  <a14:useLocalDpi xmlns:a14="http://schemas.microsoft.com/office/drawing/2010/main"/>
                </a:ext>
              </a:extLst>
            </a:blip>
            <a:stretch>
              <a:fillRect/>
            </a:stretch>
          </p:blipFill>
          <p:spPr>
            <a:xfrm>
              <a:off x="5943600" y="4109454"/>
              <a:ext cx="3378200" cy="2533650"/>
            </a:xfrm>
            <a:prstGeom prst="rect">
              <a:avLst/>
            </a:prstGeom>
          </p:spPr>
        </p:pic>
      </p:grpSp>
      <p:pic>
        <p:nvPicPr>
          <p:cNvPr id="11" name="Picture 2" descr="cid:image001.jpg@01CBCD27.A2C24390"/>
          <p:cNvPicPr>
            <a:picLocks noChangeAspect="1" noChangeArrowheads="1"/>
          </p:cNvPicPr>
          <p:nvPr/>
        </p:nvPicPr>
        <p:blipFill>
          <a:blip r:embed="rId8" r:link="rId9">
            <a:extLst>
              <a:ext uri="{28A0092B-C50C-407E-A947-70E740481C1C}">
                <a14:useLocalDpi xmlns:a14="http://schemas.microsoft.com/office/drawing/2010/main"/>
              </a:ext>
            </a:extLst>
          </a:blip>
          <a:srcRect/>
          <a:stretch>
            <a:fillRect/>
          </a:stretch>
        </p:blipFill>
        <p:spPr bwMode="auto">
          <a:xfrm>
            <a:off x="7743694" y="1875776"/>
            <a:ext cx="3929686" cy="16138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0"/>
          <a:stretch>
            <a:fillRect/>
          </a:stretch>
        </p:blipFill>
        <p:spPr>
          <a:xfrm>
            <a:off x="7743694" y="3596860"/>
            <a:ext cx="3929686" cy="2207984"/>
          </a:xfrm>
          <a:prstGeom prst="rect">
            <a:avLst/>
          </a:prstGeom>
        </p:spPr>
      </p:pic>
    </p:spTree>
    <p:extLst>
      <p:ext uri="{BB962C8B-B14F-4D97-AF65-F5344CB8AC3E}">
        <p14:creationId xmlns:p14="http://schemas.microsoft.com/office/powerpoint/2010/main" val="914478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xit" presetSubtype="0" fill="hold" nodeType="withEffect">
                                  <p:stCondLst>
                                    <p:cond delay="0"/>
                                  </p:stCondLst>
                                  <p:childTnLst>
                                    <p:animEffect transition="out" filter="fade">
                                      <p:cBhvr>
                                        <p:cTn id="19" dur="500"/>
                                        <p:tgtEl>
                                          <p:spTgt spid="1026"/>
                                        </p:tgtEl>
                                      </p:cBhvr>
                                    </p:animEffect>
                                    <p:set>
                                      <p:cBhvr>
                                        <p:cTn id="20" dur="1" fill="hold">
                                          <p:stCondLst>
                                            <p:cond delay="499"/>
                                          </p:stCondLst>
                                        </p:cTn>
                                        <p:tgtEl>
                                          <p:spTgt spid="1026"/>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xit" presetSubtype="0" fill="hold" nodeType="with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Photo Booth</a:t>
            </a:r>
            <a:endParaRPr lang="en-US"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0080" y="3006438"/>
            <a:ext cx="5378549" cy="3585699"/>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1537" y="1303621"/>
            <a:ext cx="5378549" cy="3585699"/>
          </a:xfrm>
          <a:prstGeom prst="rect">
            <a:avLst/>
          </a:prstGeom>
        </p:spPr>
      </p:pic>
      <p:pic>
        <p:nvPicPr>
          <p:cNvPr id="2050" name="Picture 2" descr="Image result for photo boot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67533" y="739343"/>
            <a:ext cx="2124075" cy="215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6338"/>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91871" y="487"/>
            <a:ext cx="8400130" cy="6857027"/>
          </a:xfrm>
          <a:prstGeom prst="rect">
            <a:avLst/>
          </a:prstGeom>
        </p:spPr>
      </p:pic>
      <p:sp>
        <p:nvSpPr>
          <p:cNvPr id="4" name="Rectangle 3"/>
          <p:cNvSpPr/>
          <p:nvPr/>
        </p:nvSpPr>
        <p:spPr bwMode="auto">
          <a:xfrm>
            <a:off x="1" y="487"/>
            <a:ext cx="3791870" cy="6857027"/>
          </a:xfrm>
          <a:prstGeom prst="rect">
            <a:avLst/>
          </a:prstGeom>
          <a:solidFill>
            <a:srgbClr val="A13673"/>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4705" kern="0" dirty="0">
                <a:gradFill>
                  <a:gsLst>
                    <a:gs pos="0">
                      <a:srgbClr val="FFFFFF"/>
                    </a:gs>
                    <a:gs pos="100000">
                      <a:srgbClr val="FFFFFF"/>
                    </a:gs>
                  </a:gsLst>
                  <a:lin ang="5400000" scaled="0"/>
                </a:gradFill>
                <a:latin typeface="+mj-lt"/>
              </a:rPr>
              <a:t>Launch Surprise!</a:t>
            </a:r>
          </a:p>
        </p:txBody>
      </p:sp>
    </p:spTree>
    <p:extLst>
      <p:ext uri="{BB962C8B-B14F-4D97-AF65-F5344CB8AC3E}">
        <p14:creationId xmlns:p14="http://schemas.microsoft.com/office/powerpoint/2010/main" val="156588082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Launch Videos</a:t>
            </a:r>
          </a:p>
        </p:txBody>
      </p:sp>
      <p:sp>
        <p:nvSpPr>
          <p:cNvPr id="4" name="Rectangle 3"/>
          <p:cNvSpPr/>
          <p:nvPr/>
        </p:nvSpPr>
        <p:spPr>
          <a:xfrm>
            <a:off x="358944" y="1098322"/>
            <a:ext cx="11687653" cy="2306320"/>
          </a:xfrm>
          <a:prstGeom prst="rect">
            <a:avLst/>
          </a:prstGeom>
        </p:spPr>
        <p:txBody>
          <a:bodyPr wrap="square">
            <a:spAutoFit/>
          </a:bodyPr>
          <a:lstStyle/>
          <a:p>
            <a:pPr defTabSz="896236">
              <a:defRPr/>
            </a:pPr>
            <a:r>
              <a:rPr lang="en-US" sz="2400" kern="0" dirty="0">
                <a:solidFill>
                  <a:sysClr val="windowText" lastClr="000000"/>
                </a:solidFill>
                <a:latin typeface="+mj-lt"/>
                <a:ea typeface="Segoe UI" pitchFamily="34" charset="0"/>
                <a:cs typeface="Segoe UI Light" panose="020B0502040204020203" pitchFamily="34" charset="0"/>
                <a:hlinkClick r:id="rId3"/>
              </a:rPr>
              <a:t>http://www.scoop.it/t/intranet-launch-videos-and-teasers</a:t>
            </a:r>
            <a:r>
              <a:rPr lang="en-US" sz="2400" kern="0" dirty="0">
                <a:solidFill>
                  <a:sysClr val="windowText" lastClr="000000"/>
                </a:solidFill>
                <a:latin typeface="+mj-lt"/>
                <a:ea typeface="Segoe UI" pitchFamily="34" charset="0"/>
                <a:cs typeface="Segoe UI Light" panose="020B0502040204020203" pitchFamily="34" charset="0"/>
              </a:rPr>
              <a:t> - comprehensive collection compiled by Ellen Van </a:t>
            </a:r>
            <a:r>
              <a:rPr lang="en-US" sz="2400" kern="0" dirty="0" err="1">
                <a:solidFill>
                  <a:sysClr val="windowText" lastClr="000000"/>
                </a:solidFill>
                <a:latin typeface="+mj-lt"/>
                <a:ea typeface="Segoe UI" pitchFamily="34" charset="0"/>
                <a:cs typeface="Segoe UI Light" panose="020B0502040204020203" pitchFamily="34" charset="0"/>
              </a:rPr>
              <a:t>Aken</a:t>
            </a:r>
            <a:endParaRPr lang="en-US" sz="2400" kern="0" dirty="0">
              <a:solidFill>
                <a:sysClr val="windowText" lastClr="000000"/>
              </a:solidFill>
              <a:latin typeface="+mj-lt"/>
              <a:ea typeface="Segoe UI" pitchFamily="34" charset="0"/>
              <a:cs typeface="Segoe UI Light" panose="020B0502040204020203" pitchFamily="34" charset="0"/>
            </a:endParaRPr>
          </a:p>
          <a:p>
            <a:pPr defTabSz="896236">
              <a:defRPr/>
            </a:pPr>
            <a:r>
              <a:rPr lang="en-US" sz="2400" kern="0" dirty="0">
                <a:solidFill>
                  <a:sysClr val="windowText" lastClr="000000"/>
                </a:solidFill>
                <a:latin typeface="+mj-lt"/>
                <a:ea typeface="Segoe UI" pitchFamily="34" charset="0"/>
                <a:cs typeface="Segoe UI Light" panose="020B0502040204020203" pitchFamily="34" charset="0"/>
              </a:rPr>
              <a:t>Additional examples: </a:t>
            </a:r>
            <a:r>
              <a:rPr lang="en-US" sz="2400" kern="0" dirty="0">
                <a:solidFill>
                  <a:sysClr val="windowText" lastClr="000000"/>
                </a:solidFill>
                <a:latin typeface="+mj-lt"/>
                <a:ea typeface="Segoe UI" pitchFamily="34" charset="0"/>
                <a:cs typeface="Segoe UI Light" panose="020B0502040204020203" pitchFamily="34" charset="0"/>
                <a:hlinkClick r:id="rId4"/>
              </a:rPr>
              <a:t>http://tiny.cc/ThreeSampleVideos</a:t>
            </a:r>
            <a:endParaRPr lang="en-US" sz="2400" kern="0" dirty="0">
              <a:solidFill>
                <a:sysClr val="windowText" lastClr="000000"/>
              </a:solidFill>
              <a:latin typeface="+mj-lt"/>
              <a:ea typeface="Segoe UI" pitchFamily="34" charset="0"/>
              <a:cs typeface="Segoe UI Light" panose="020B0502040204020203" pitchFamily="34" charset="0"/>
            </a:endParaRPr>
          </a:p>
          <a:p>
            <a:pPr defTabSz="896236">
              <a:defRPr/>
            </a:pPr>
            <a:endParaRPr lang="en-US" sz="2400" kern="0" dirty="0">
              <a:solidFill>
                <a:sysClr val="windowText" lastClr="000000"/>
              </a:solidFill>
              <a:latin typeface="+mj-lt"/>
              <a:ea typeface="Segoe UI" pitchFamily="34" charset="0"/>
              <a:cs typeface="Segoe UI Light" panose="020B0502040204020203" pitchFamily="34" charset="0"/>
            </a:endParaRPr>
          </a:p>
          <a:p>
            <a:pPr defTabSz="896236">
              <a:defRPr/>
            </a:pPr>
            <a:endParaRPr lang="en-US" sz="2400" kern="0" dirty="0">
              <a:solidFill>
                <a:sysClr val="windowText" lastClr="000000"/>
              </a:solidFill>
              <a:latin typeface="+mj-lt"/>
              <a:ea typeface="Segoe UI" pitchFamily="34" charset="0"/>
              <a:cs typeface="Segoe UI Light" panose="020B0502040204020203" pitchFamily="34" charset="0"/>
            </a:endParaRPr>
          </a:p>
          <a:p>
            <a:pPr defTabSz="896236">
              <a:defRPr/>
            </a:pPr>
            <a:endParaRPr lang="en-US" sz="2400" kern="0" dirty="0">
              <a:solidFill>
                <a:sysClr val="windowText" lastClr="000000"/>
              </a:solidFill>
              <a:latin typeface="+mj-lt"/>
              <a:cs typeface="Segoe UI Light" panose="020B0502040204020203" pitchFamily="34" charset="0"/>
            </a:endParaRPr>
          </a:p>
        </p:txBody>
      </p:sp>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9661" y="2414206"/>
            <a:ext cx="4081121" cy="2284171"/>
          </a:xfrm>
          <a:prstGeom prst="rect">
            <a:avLst/>
          </a:prstGeom>
        </p:spPr>
      </p:pic>
      <p:sp>
        <p:nvSpPr>
          <p:cNvPr id="5" name="Rectangle 4"/>
          <p:cNvSpPr/>
          <p:nvPr/>
        </p:nvSpPr>
        <p:spPr>
          <a:xfrm>
            <a:off x="179661" y="4834556"/>
            <a:ext cx="4213151" cy="1199362"/>
          </a:xfrm>
          <a:prstGeom prst="rect">
            <a:avLst/>
          </a:prstGeom>
        </p:spPr>
        <p:txBody>
          <a:bodyPr wrap="square">
            <a:spAutoFit/>
          </a:bodyPr>
          <a:lstStyle/>
          <a:p>
            <a:pPr algn="ctr" defTabSz="896386"/>
            <a:r>
              <a:rPr lang="en-US" sz="2402" kern="0" dirty="0">
                <a:solidFill>
                  <a:sysClr val="windowText" lastClr="000000"/>
                </a:solidFill>
                <a:latin typeface="+mj-lt"/>
              </a:rPr>
              <a:t>http://www.youtube.com/watch?v=PN1IyDvyA2o</a:t>
            </a:r>
          </a:p>
          <a:p>
            <a:pPr algn="ctr" defTabSz="896386"/>
            <a:r>
              <a:rPr lang="en-US" sz="2402" kern="0" dirty="0">
                <a:solidFill>
                  <a:sysClr val="windowText" lastClr="000000"/>
                </a:solidFill>
                <a:latin typeface="+mj-lt"/>
              </a:rPr>
              <a:t>MAN Diesel</a:t>
            </a:r>
          </a:p>
        </p:txBody>
      </p:sp>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82453" y="2360362"/>
            <a:ext cx="3448996" cy="2296924"/>
          </a:xfrm>
          <a:prstGeom prst="rect">
            <a:avLst/>
          </a:prstGeom>
        </p:spPr>
      </p:pic>
      <p:sp>
        <p:nvSpPr>
          <p:cNvPr id="8" name="Rectangle 7"/>
          <p:cNvSpPr/>
          <p:nvPr/>
        </p:nvSpPr>
        <p:spPr>
          <a:xfrm>
            <a:off x="4392811" y="4834556"/>
            <a:ext cx="3790752" cy="459819"/>
          </a:xfrm>
          <a:prstGeom prst="rect">
            <a:avLst/>
          </a:prstGeom>
        </p:spPr>
        <p:txBody>
          <a:bodyPr wrap="none">
            <a:spAutoFit/>
          </a:bodyPr>
          <a:lstStyle/>
          <a:p>
            <a:pPr defTabSz="896386"/>
            <a:r>
              <a:rPr lang="en-US" sz="2400" kern="0" dirty="0">
                <a:solidFill>
                  <a:sysClr val="windowText" lastClr="000000"/>
                </a:solidFill>
                <a:latin typeface="+mj-lt"/>
              </a:rPr>
              <a:t>http://vimeo.com/60729239</a:t>
            </a:r>
          </a:p>
        </p:txBody>
      </p:sp>
      <p:sp>
        <p:nvSpPr>
          <p:cNvPr id="9" name="Rectangle 8"/>
          <p:cNvSpPr/>
          <p:nvPr/>
        </p:nvSpPr>
        <p:spPr>
          <a:xfrm>
            <a:off x="8123496" y="4834556"/>
            <a:ext cx="4068127" cy="459819"/>
          </a:xfrm>
          <a:prstGeom prst="rect">
            <a:avLst/>
          </a:prstGeom>
        </p:spPr>
        <p:txBody>
          <a:bodyPr wrap="square">
            <a:spAutoFit/>
          </a:bodyPr>
          <a:lstStyle/>
          <a:p>
            <a:pPr defTabSz="896386"/>
            <a:r>
              <a:rPr lang="en-US" sz="2400" kern="0" dirty="0">
                <a:solidFill>
                  <a:sysClr val="windowText" lastClr="000000"/>
                </a:solidFill>
                <a:latin typeface="+mj-lt"/>
              </a:rPr>
              <a:t>http://youtu.be/SinFM8hNcOg</a:t>
            </a:r>
          </a:p>
        </p:txBody>
      </p:sp>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91670" y="2414206"/>
            <a:ext cx="3487443" cy="2296924"/>
          </a:xfrm>
          <a:prstGeom prst="rect">
            <a:avLst/>
          </a:prstGeom>
        </p:spPr>
      </p:pic>
      <p:sp>
        <p:nvSpPr>
          <p:cNvPr id="11" name="Rectangle 10"/>
          <p:cNvSpPr/>
          <p:nvPr/>
        </p:nvSpPr>
        <p:spPr>
          <a:xfrm>
            <a:off x="8145710" y="5267658"/>
            <a:ext cx="3900887" cy="1198420"/>
          </a:xfrm>
          <a:prstGeom prst="rect">
            <a:avLst/>
          </a:prstGeom>
        </p:spPr>
        <p:txBody>
          <a:bodyPr wrap="square">
            <a:spAutoFit/>
          </a:bodyPr>
          <a:lstStyle/>
          <a:p>
            <a:pPr algn="ctr" defTabSz="896386"/>
            <a:r>
              <a:rPr lang="en-US" sz="2400" kern="0" dirty="0">
                <a:solidFill>
                  <a:sysClr val="windowText" lastClr="000000"/>
                </a:solidFill>
                <a:latin typeface="+mj-lt"/>
              </a:rPr>
              <a:t>Dartmouth-Hitchcock Intranet Home Redesign – watch the end for outtakes</a:t>
            </a:r>
          </a:p>
        </p:txBody>
      </p:sp>
    </p:spTree>
    <p:extLst>
      <p:ext uri="{BB962C8B-B14F-4D97-AF65-F5344CB8AC3E}">
        <p14:creationId xmlns:p14="http://schemas.microsoft.com/office/powerpoint/2010/main" val="1810886534"/>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Office 365 Launch Video (Regis)</a:t>
            </a:r>
          </a:p>
        </p:txBody>
      </p:sp>
      <p:sp>
        <p:nvSpPr>
          <p:cNvPr id="6" name="Rectangle 5"/>
          <p:cNvSpPr/>
          <p:nvPr/>
        </p:nvSpPr>
        <p:spPr>
          <a:xfrm>
            <a:off x="1802268" y="5944848"/>
            <a:ext cx="8425123" cy="452590"/>
          </a:xfrm>
          <a:prstGeom prst="rect">
            <a:avLst/>
          </a:prstGeom>
        </p:spPr>
        <p:txBody>
          <a:bodyPr wrap="square">
            <a:spAutoFit/>
          </a:bodyPr>
          <a:lstStyle/>
          <a:p>
            <a:pPr defTabSz="896386"/>
            <a:r>
              <a:rPr lang="en-US" sz="2353" kern="0" dirty="0">
                <a:solidFill>
                  <a:sysClr val="windowText" lastClr="000000"/>
                </a:solidFill>
                <a:hlinkClick r:id="rId3"/>
              </a:rPr>
              <a:t>https://vimeo.com/regiscorp/review/125078501/68cd7832a8</a:t>
            </a:r>
            <a:endParaRPr lang="en-US" sz="2353" kern="0" dirty="0">
              <a:solidFill>
                <a:sysClr val="windowText" lastClr="000000"/>
              </a:solidFill>
            </a:endParaRP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37490" y="1215960"/>
            <a:ext cx="7517019" cy="4426080"/>
          </a:xfrm>
          <a:prstGeom prst="rect">
            <a:avLst/>
          </a:prstGeom>
        </p:spPr>
      </p:pic>
    </p:spTree>
    <p:extLst>
      <p:ext uri="{BB962C8B-B14F-4D97-AF65-F5344CB8AC3E}">
        <p14:creationId xmlns:p14="http://schemas.microsoft.com/office/powerpoint/2010/main" val="3404503409"/>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Teaser Video – Beacon Health Options</a:t>
            </a:r>
          </a:p>
        </p:txBody>
      </p:sp>
      <p:sp>
        <p:nvSpPr>
          <p:cNvPr id="3" name="Rectangle 2"/>
          <p:cNvSpPr/>
          <p:nvPr/>
        </p:nvSpPr>
        <p:spPr>
          <a:xfrm>
            <a:off x="4192356" y="6306412"/>
            <a:ext cx="3809609" cy="362072"/>
          </a:xfrm>
          <a:prstGeom prst="rect">
            <a:avLst/>
          </a:prstGeom>
        </p:spPr>
        <p:txBody>
          <a:bodyPr wrap="none">
            <a:spAutoFit/>
          </a:bodyPr>
          <a:lstStyle/>
          <a:p>
            <a:pPr defTabSz="896386"/>
            <a:r>
              <a:rPr lang="en-US" sz="1765" kern="0" dirty="0">
                <a:solidFill>
                  <a:sysClr val="windowText" lastClr="000000"/>
                </a:solidFill>
                <a:hlinkClick r:id="rId2"/>
              </a:rPr>
              <a:t>https://vimeo.com/162603114</a:t>
            </a:r>
            <a:r>
              <a:rPr lang="en-US" sz="1765" kern="0" dirty="0">
                <a:solidFill>
                  <a:sysClr val="windowText" lastClr="000000"/>
                </a:solidFill>
              </a:rPr>
              <a:t> (1:23)</a:t>
            </a: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01922" y="1189176"/>
            <a:ext cx="8990476" cy="4942857"/>
          </a:xfrm>
          <a:prstGeom prst="rect">
            <a:avLst/>
          </a:prstGeom>
        </p:spPr>
      </p:pic>
    </p:spTree>
    <p:extLst>
      <p:ext uri="{BB962C8B-B14F-4D97-AF65-F5344CB8AC3E}">
        <p14:creationId xmlns:p14="http://schemas.microsoft.com/office/powerpoint/2010/main" val="35736843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 y="487"/>
            <a:ext cx="12192000" cy="6857027"/>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5439">
                    <a:srgbClr val="F8F8F8"/>
                  </a:gs>
                  <a:gs pos="10000">
                    <a:srgbClr val="F8F8F8"/>
                  </a:gs>
                </a:gsLst>
                <a:lin ang="5400000" scaled="0"/>
              </a:gradFil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2749" y="49965"/>
            <a:ext cx="10159481" cy="6772987"/>
          </a:xfrm>
          <a:prstGeom prst="rect">
            <a:avLst/>
          </a:prstGeom>
        </p:spPr>
      </p:pic>
      <p:pic>
        <p:nvPicPr>
          <p:cNvPr id="5" name="Picture 4"/>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136791" y="963832"/>
            <a:ext cx="1674961" cy="2233281"/>
          </a:xfrm>
          <a:prstGeom prst="rect">
            <a:avLst/>
          </a:prstGeom>
        </p:spPr>
      </p:pic>
    </p:spTree>
    <p:extLst>
      <p:ext uri="{BB962C8B-B14F-4D97-AF65-F5344CB8AC3E}">
        <p14:creationId xmlns:p14="http://schemas.microsoft.com/office/powerpoint/2010/main" val="14117965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Office 365: Digital Workplace Overview</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99982" y="1546529"/>
            <a:ext cx="7908093" cy="4080091"/>
          </a:xfrm>
          <a:prstGeom prst="rect">
            <a:avLst/>
          </a:prstGeom>
        </p:spPr>
      </p:pic>
      <p:sp>
        <p:nvSpPr>
          <p:cNvPr id="4" name="Rectangle 3"/>
          <p:cNvSpPr/>
          <p:nvPr/>
        </p:nvSpPr>
        <p:spPr>
          <a:xfrm>
            <a:off x="5020302" y="5802618"/>
            <a:ext cx="3266502" cy="362072"/>
          </a:xfrm>
          <a:prstGeom prst="rect">
            <a:avLst/>
          </a:prstGeom>
        </p:spPr>
        <p:txBody>
          <a:bodyPr wrap="none">
            <a:spAutoFit/>
          </a:bodyPr>
          <a:lstStyle/>
          <a:p>
            <a:pPr defTabSz="896386"/>
            <a:r>
              <a:rPr lang="en-US" sz="1765" kern="0" dirty="0">
                <a:solidFill>
                  <a:sysClr val="windowText" lastClr="000000"/>
                </a:solidFill>
              </a:rPr>
              <a:t>https://youtu.be/6jfpomYFCGU</a:t>
            </a:r>
          </a:p>
        </p:txBody>
      </p:sp>
      <p:sp>
        <p:nvSpPr>
          <p:cNvPr id="5" name="TextBox 4"/>
          <p:cNvSpPr txBox="1"/>
          <p:nvPr/>
        </p:nvSpPr>
        <p:spPr>
          <a:xfrm>
            <a:off x="498244" y="1975355"/>
            <a:ext cx="2061816" cy="2896573"/>
          </a:xfrm>
          <a:prstGeom prst="rect">
            <a:avLst/>
          </a:prstGeom>
          <a:noFill/>
        </p:spPr>
        <p:txBody>
          <a:bodyPr wrap="square" lIns="179285" tIns="143428" rIns="179285" bIns="143428" rtlCol="0">
            <a:spAutoFit/>
          </a:bodyPr>
          <a:lstStyle/>
          <a:p>
            <a:pPr defTabSz="896386">
              <a:lnSpc>
                <a:spcPct val="90000"/>
              </a:lnSpc>
              <a:spcAft>
                <a:spcPts val="588"/>
              </a:spcAft>
            </a:pPr>
            <a:r>
              <a:rPr lang="en-US" sz="2353" kern="0" dirty="0">
                <a:gradFill>
                  <a:gsLst>
                    <a:gs pos="2917">
                      <a:schemeClr val="tx1"/>
                    </a:gs>
                    <a:gs pos="30000">
                      <a:schemeClr val="tx1"/>
                    </a:gs>
                  </a:gsLst>
                  <a:lin ang="5400000" scaled="0"/>
                </a:gradFill>
                <a:latin typeface="+mj-lt"/>
              </a:rPr>
              <a:t>Showcases practical examples of how to use the complete suite of Office 365 applications</a:t>
            </a:r>
          </a:p>
        </p:txBody>
      </p:sp>
    </p:spTree>
    <p:extLst>
      <p:ext uri="{BB962C8B-B14F-4D97-AF65-F5344CB8AC3E}">
        <p14:creationId xmlns:p14="http://schemas.microsoft.com/office/powerpoint/2010/main" val="3497157606"/>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144481" y="487"/>
            <a:ext cx="4047520" cy="2045689"/>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91423" tIns="45710" rIns="91423" bIns="45710" rtlCol="0" anchor="ctr"/>
          <a:lstStyle/>
          <a:p>
            <a:pPr algn="ctr" defTabSz="896386"/>
            <a:r>
              <a:rPr lang="en-US" sz="4410" kern="0" dirty="0">
                <a:solidFill>
                  <a:prstClr val="white"/>
                </a:solidFill>
                <a:latin typeface="+mj-lt"/>
                <a:ea typeface="Segoe UI" pitchFamily="34" charset="0"/>
                <a:cs typeface="Segoe UI Light" panose="020B0502040204020203" pitchFamily="34" charset="0"/>
              </a:rPr>
              <a:t>30 for 30</a:t>
            </a:r>
          </a:p>
        </p:txBody>
      </p:sp>
      <p:grpSp>
        <p:nvGrpSpPr>
          <p:cNvPr id="8" name="Group 7"/>
          <p:cNvGrpSpPr/>
          <p:nvPr/>
        </p:nvGrpSpPr>
        <p:grpSpPr>
          <a:xfrm>
            <a:off x="4203276" y="486"/>
            <a:ext cx="3755667" cy="3428514"/>
            <a:chOff x="4287560" y="-1"/>
            <a:chExt cx="3830976" cy="3497263"/>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87560" y="-1"/>
              <a:ext cx="3830976" cy="3497263"/>
            </a:xfrm>
            <a:prstGeom prst="rect">
              <a:avLst/>
            </a:prstGeom>
          </p:spPr>
        </p:pic>
        <p:sp>
          <p:nvSpPr>
            <p:cNvPr id="7" name="TextBox 6"/>
            <p:cNvSpPr txBox="1"/>
            <p:nvPr/>
          </p:nvSpPr>
          <p:spPr>
            <a:xfrm>
              <a:off x="6218236" y="2582872"/>
              <a:ext cx="1770133" cy="738664"/>
            </a:xfrm>
            <a:prstGeom prst="rect">
              <a:avLst/>
            </a:prstGeom>
            <a:noFill/>
          </p:spPr>
          <p:txBody>
            <a:bodyPr wrap="square" lIns="179285" tIns="0" rIns="179285" bIns="0" rtlCol="0">
              <a:spAutoFit/>
            </a:bodyPr>
            <a:lstStyle/>
            <a:p>
              <a:pPr defTabSz="896386"/>
              <a:r>
                <a:rPr lang="en-US" sz="2353" kern="0" dirty="0">
                  <a:gradFill>
                    <a:gsLst>
                      <a:gs pos="2917">
                        <a:schemeClr val="tx1"/>
                      </a:gs>
                      <a:gs pos="30000">
                        <a:schemeClr val="tx1"/>
                      </a:gs>
                    </a:gsLst>
                    <a:lin ang="5400000" scaled="0"/>
                  </a:gradFill>
                  <a:latin typeface="+mj-lt"/>
                </a:rPr>
                <a:t>“Anecdote bank”</a:t>
              </a:r>
            </a:p>
          </p:txBody>
        </p:sp>
      </p:grpSp>
      <p:grpSp>
        <p:nvGrpSpPr>
          <p:cNvPr id="10" name="Group 9"/>
          <p:cNvGrpSpPr/>
          <p:nvPr/>
        </p:nvGrpSpPr>
        <p:grpSpPr>
          <a:xfrm>
            <a:off x="4203276" y="3421879"/>
            <a:ext cx="3952266" cy="3435635"/>
            <a:chOff x="4302262" y="3489997"/>
            <a:chExt cx="4005532" cy="3504527"/>
          </a:xfrm>
        </p:grpSpPr>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02262" y="3489997"/>
              <a:ext cx="4005532" cy="3504527"/>
            </a:xfrm>
            <a:prstGeom prst="rect">
              <a:avLst/>
            </a:prstGeom>
          </p:spPr>
        </p:pic>
        <p:sp>
          <p:nvSpPr>
            <p:cNvPr id="9" name="TextBox 8"/>
            <p:cNvSpPr txBox="1"/>
            <p:nvPr/>
          </p:nvSpPr>
          <p:spPr>
            <a:xfrm>
              <a:off x="6492554" y="3945214"/>
              <a:ext cx="1770133" cy="738664"/>
            </a:xfrm>
            <a:prstGeom prst="rect">
              <a:avLst/>
            </a:prstGeom>
            <a:noFill/>
          </p:spPr>
          <p:txBody>
            <a:bodyPr wrap="square" lIns="179285" tIns="0" rIns="179285" bIns="0" rtlCol="0">
              <a:spAutoFit/>
            </a:bodyPr>
            <a:lstStyle/>
            <a:p>
              <a:pPr defTabSz="896386"/>
              <a:r>
                <a:rPr lang="en-US" sz="2353" kern="0" dirty="0">
                  <a:solidFill>
                    <a:srgbClr val="FB0201"/>
                  </a:solidFill>
                  <a:latin typeface="+mj-lt"/>
                </a:rPr>
                <a:t>Tip of the Day/Week</a:t>
              </a:r>
            </a:p>
          </p:txBody>
        </p:sp>
      </p:grpSp>
      <p:grpSp>
        <p:nvGrpSpPr>
          <p:cNvPr id="13" name="Group 12"/>
          <p:cNvGrpSpPr/>
          <p:nvPr/>
        </p:nvGrpSpPr>
        <p:grpSpPr>
          <a:xfrm>
            <a:off x="1" y="485"/>
            <a:ext cx="4203275" cy="3410890"/>
            <a:chOff x="5177900" y="1666125"/>
            <a:chExt cx="4287559" cy="3479285"/>
          </a:xfrm>
        </p:grpSpPr>
        <p:pic>
          <p:nvPicPr>
            <p:cNvPr id="11" name="Picture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77900" y="1666125"/>
              <a:ext cx="4287559" cy="3479285"/>
            </a:xfrm>
            <a:prstGeom prst="rect">
              <a:avLst/>
            </a:prstGeom>
          </p:spPr>
        </p:pic>
        <p:sp>
          <p:nvSpPr>
            <p:cNvPr id="12" name="Rectangle 11"/>
            <p:cNvSpPr/>
            <p:nvPr/>
          </p:nvSpPr>
          <p:spPr bwMode="auto">
            <a:xfrm>
              <a:off x="6990227" y="1871585"/>
              <a:ext cx="2285975" cy="1371585"/>
            </a:xfrm>
            <a:prstGeom prst="rect">
              <a:avLst/>
            </a:prstGeom>
            <a:solidFill>
              <a:srgbClr val="1A491F">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2745" kern="0" dirty="0">
                  <a:gradFill>
                    <a:gsLst>
                      <a:gs pos="0">
                        <a:srgbClr val="FFFFFF"/>
                      </a:gs>
                      <a:gs pos="100000">
                        <a:srgbClr val="FFFFFF"/>
                      </a:gs>
                    </a:gsLst>
                    <a:lin ang="5400000" scaled="0"/>
                  </a:gradFill>
                  <a:latin typeface="+mj-lt"/>
                </a:rPr>
                <a:t>Get Sharp on SharePoint</a:t>
              </a:r>
            </a:p>
          </p:txBody>
        </p:sp>
      </p:grpSp>
      <p:grpSp>
        <p:nvGrpSpPr>
          <p:cNvPr id="18" name="Group 17"/>
          <p:cNvGrpSpPr/>
          <p:nvPr/>
        </p:nvGrpSpPr>
        <p:grpSpPr>
          <a:xfrm>
            <a:off x="8144481" y="2046175"/>
            <a:ext cx="4047520" cy="4811339"/>
            <a:chOff x="214834" y="3794754"/>
            <a:chExt cx="4128681" cy="4907816"/>
          </a:xfrm>
        </p:grpSpPr>
        <p:sp>
          <p:nvSpPr>
            <p:cNvPr id="17" name="Rectangle 16"/>
            <p:cNvSpPr/>
            <p:nvPr/>
          </p:nvSpPr>
          <p:spPr bwMode="auto">
            <a:xfrm>
              <a:off x="214834" y="3794754"/>
              <a:ext cx="4128681" cy="4907816"/>
            </a:xfrm>
            <a:prstGeom prst="rect">
              <a:avLst/>
            </a:prstGeom>
            <a:solidFill>
              <a:schemeClr val="accent6">
                <a:lumMod val="60000"/>
                <a:lumOff val="40000"/>
                <a:alpha val="8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85" tIns="179285" rIns="179285" bIns="45720" numCol="1" rtlCol="0" anchor="t" anchorCtr="0" compatLnSpc="1">
              <a:prstTxWarp prst="textNoShape">
                <a:avLst/>
              </a:prstTxWarp>
            </a:bodyPr>
            <a:lstStyle/>
            <a:p>
              <a:pPr algn="ctr" defTabSz="914102" fontAlgn="base">
                <a:spcBef>
                  <a:spcPct val="0"/>
                </a:spcBef>
                <a:spcAft>
                  <a:spcPct val="0"/>
                </a:spcAft>
              </a:pPr>
              <a:r>
                <a:rPr lang="en-US" sz="2353" kern="0" dirty="0">
                  <a:gradFill>
                    <a:gsLst>
                      <a:gs pos="0">
                        <a:srgbClr val="FFFFFF"/>
                      </a:gs>
                      <a:gs pos="100000">
                        <a:srgbClr val="FFFFFF"/>
                      </a:gs>
                    </a:gsLst>
                    <a:lin ang="5400000" scaled="0"/>
                  </a:gradFill>
                  <a:latin typeface="+mj-lt"/>
                </a:rPr>
                <a:t>Predictable Content:</a:t>
              </a:r>
            </a:p>
            <a:p>
              <a:pPr algn="ctr" defTabSz="914102" fontAlgn="base">
                <a:spcBef>
                  <a:spcPct val="0"/>
                </a:spcBef>
                <a:spcAft>
                  <a:spcPct val="0"/>
                </a:spcAft>
              </a:pPr>
              <a:endParaRPr lang="en-US" sz="1176" kern="0" dirty="0">
                <a:gradFill>
                  <a:gsLst>
                    <a:gs pos="0">
                      <a:srgbClr val="FFFFFF"/>
                    </a:gs>
                    <a:gs pos="100000">
                      <a:srgbClr val="FFFFFF"/>
                    </a:gs>
                  </a:gsLst>
                  <a:lin ang="5400000" scaled="0"/>
                </a:gradFill>
                <a:latin typeface="+mj-lt"/>
              </a:endParaRPr>
            </a:p>
            <a:p>
              <a:pPr marL="220984" indent="-220984" defTabSz="914102" fontAlgn="base">
                <a:spcBef>
                  <a:spcPct val="0"/>
                </a:spcBef>
                <a:spcAft>
                  <a:spcPct val="0"/>
                </a:spcAft>
                <a:buFont typeface="Arial" panose="020B0604020202020204" pitchFamily="34" charset="0"/>
                <a:buChar char="•"/>
              </a:pPr>
              <a:r>
                <a:rPr lang="en-US" sz="2353" kern="0" dirty="0">
                  <a:gradFill>
                    <a:gsLst>
                      <a:gs pos="0">
                        <a:srgbClr val="FFFFFF"/>
                      </a:gs>
                      <a:gs pos="100000">
                        <a:srgbClr val="FFFFFF"/>
                      </a:gs>
                    </a:gsLst>
                    <a:lin ang="5400000" scaled="0"/>
                  </a:gradFill>
                  <a:latin typeface="+mj-lt"/>
                </a:rPr>
                <a:t>Polls on Mondays</a:t>
              </a:r>
            </a:p>
            <a:p>
              <a:pPr marL="220984" indent="-220984" defTabSz="914102" fontAlgn="base">
                <a:spcBef>
                  <a:spcPct val="0"/>
                </a:spcBef>
                <a:spcAft>
                  <a:spcPct val="0"/>
                </a:spcAft>
                <a:buFont typeface="Arial" panose="020B0604020202020204" pitchFamily="34" charset="0"/>
                <a:buChar char="•"/>
              </a:pPr>
              <a:r>
                <a:rPr lang="en-US" sz="2353" kern="0" dirty="0">
                  <a:gradFill>
                    <a:gsLst>
                      <a:gs pos="0">
                        <a:srgbClr val="FFFFFF"/>
                      </a:gs>
                      <a:gs pos="100000">
                        <a:srgbClr val="FFFFFF"/>
                      </a:gs>
                    </a:gsLst>
                    <a:lin ang="5400000" scaled="0"/>
                  </a:gradFill>
                  <a:latin typeface="+mj-lt"/>
                </a:rPr>
                <a:t>Conversation Topic of the Week on Tuesdays</a:t>
              </a:r>
            </a:p>
            <a:p>
              <a:pPr marL="220984" indent="-220984" defTabSz="914102" fontAlgn="base">
                <a:spcBef>
                  <a:spcPct val="0"/>
                </a:spcBef>
                <a:spcAft>
                  <a:spcPct val="0"/>
                </a:spcAft>
                <a:buFont typeface="Arial" panose="020B0604020202020204" pitchFamily="34" charset="0"/>
                <a:buChar char="•"/>
              </a:pPr>
              <a:r>
                <a:rPr lang="en-US" sz="2353" kern="0" dirty="0">
                  <a:gradFill>
                    <a:gsLst>
                      <a:gs pos="0">
                        <a:srgbClr val="FFFFFF"/>
                      </a:gs>
                      <a:gs pos="100000">
                        <a:srgbClr val="FFFFFF"/>
                      </a:gs>
                    </a:gsLst>
                    <a:lin ang="5400000" scaled="0"/>
                  </a:gradFill>
                  <a:latin typeface="+mj-lt"/>
                </a:rPr>
                <a:t>Employee Spotlights on Wednesdays</a:t>
              </a:r>
            </a:p>
            <a:p>
              <a:pPr marL="220984" indent="-220984" defTabSz="914102" fontAlgn="base">
                <a:spcBef>
                  <a:spcPct val="0"/>
                </a:spcBef>
                <a:spcAft>
                  <a:spcPct val="0"/>
                </a:spcAft>
                <a:buFont typeface="Arial" panose="020B0604020202020204" pitchFamily="34" charset="0"/>
                <a:buChar char="•"/>
              </a:pPr>
              <a:r>
                <a:rPr lang="en-US" sz="2353" kern="0" dirty="0">
                  <a:gradFill>
                    <a:gsLst>
                      <a:gs pos="0">
                        <a:srgbClr val="FFFFFF"/>
                      </a:gs>
                      <a:gs pos="100000">
                        <a:srgbClr val="FFFFFF"/>
                      </a:gs>
                    </a:gsLst>
                    <a:lin ang="5400000" scaled="0"/>
                  </a:gradFill>
                  <a:latin typeface="+mj-lt"/>
                </a:rPr>
                <a:t>Trivia on Fridays</a:t>
              </a:r>
            </a:p>
            <a:p>
              <a:pPr defTabSz="914102" fontAlgn="base">
                <a:spcBef>
                  <a:spcPct val="0"/>
                </a:spcBef>
                <a:spcAft>
                  <a:spcPct val="0"/>
                </a:spcAft>
              </a:pPr>
              <a:endParaRPr lang="en-US" sz="2353" kern="0" dirty="0">
                <a:gradFill>
                  <a:gsLst>
                    <a:gs pos="0">
                      <a:srgbClr val="FFFFFF"/>
                    </a:gs>
                    <a:gs pos="100000">
                      <a:srgbClr val="FFFFFF"/>
                    </a:gs>
                  </a:gsLst>
                  <a:lin ang="5400000" scaled="0"/>
                </a:gradFill>
                <a:latin typeface="+mj-lt"/>
              </a:endParaRPr>
            </a:p>
          </p:txBody>
        </p:sp>
        <p:pic>
          <p:nvPicPr>
            <p:cNvPr id="15" name="Picture 14"/>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22910" y="6906150"/>
              <a:ext cx="1658549" cy="1579125"/>
            </a:xfrm>
            <a:prstGeom prst="rect">
              <a:avLst/>
            </a:prstGeom>
          </p:spPr>
        </p:pic>
      </p:grpSp>
      <p:grpSp>
        <p:nvGrpSpPr>
          <p:cNvPr id="22" name="Group 21"/>
          <p:cNvGrpSpPr/>
          <p:nvPr/>
        </p:nvGrpSpPr>
        <p:grpSpPr>
          <a:xfrm>
            <a:off x="0" y="3411374"/>
            <a:ext cx="4203276" cy="3446140"/>
            <a:chOff x="0" y="3479283"/>
            <a:chExt cx="4287560" cy="3515242"/>
          </a:xfrm>
        </p:grpSpPr>
        <p:pic>
          <p:nvPicPr>
            <p:cNvPr id="20" name="Picture 19"/>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0" y="3479283"/>
              <a:ext cx="4287560" cy="3515242"/>
            </a:xfrm>
            <a:prstGeom prst="rect">
              <a:avLst/>
            </a:prstGeom>
          </p:spPr>
        </p:pic>
        <p:sp>
          <p:nvSpPr>
            <p:cNvPr id="21" name="Rectangle 20"/>
            <p:cNvSpPr/>
            <p:nvPr/>
          </p:nvSpPr>
          <p:spPr bwMode="auto">
            <a:xfrm>
              <a:off x="274702" y="5534937"/>
              <a:ext cx="2285975" cy="1371585"/>
            </a:xfrm>
            <a:prstGeom prst="rect">
              <a:avLst/>
            </a:prstGeom>
            <a:solidFill>
              <a:srgbClr val="D96610">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r>
                <a:rPr lang="en-US" sz="2745" kern="0" dirty="0">
                  <a:gradFill>
                    <a:gsLst>
                      <a:gs pos="0">
                        <a:srgbClr val="FFFFFF"/>
                      </a:gs>
                      <a:gs pos="100000">
                        <a:srgbClr val="FFFFFF"/>
                      </a:gs>
                    </a:gsLst>
                    <a:lin ang="5400000" scaled="0"/>
                  </a:gradFill>
                  <a:latin typeface="+mj-lt"/>
                </a:rPr>
                <a:t>Intranet “Learning Café”</a:t>
              </a:r>
            </a:p>
          </p:txBody>
        </p:sp>
      </p:grpSp>
    </p:spTree>
    <p:extLst>
      <p:ext uri="{BB962C8B-B14F-4D97-AF65-F5344CB8AC3E}">
        <p14:creationId xmlns:p14="http://schemas.microsoft.com/office/powerpoint/2010/main" val="3730810664"/>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8747" y="974"/>
            <a:ext cx="12190271" cy="6871616"/>
          </a:xfrm>
          <a:prstGeom prst="rect">
            <a:avLst/>
          </a:prstGeom>
        </p:spPr>
      </p:pic>
      <p:grpSp>
        <p:nvGrpSpPr>
          <p:cNvPr id="2" name="Group 1"/>
          <p:cNvGrpSpPr/>
          <p:nvPr/>
        </p:nvGrpSpPr>
        <p:grpSpPr>
          <a:xfrm>
            <a:off x="3929949" y="142577"/>
            <a:ext cx="7992749" cy="876013"/>
            <a:chOff x="350837" y="255721"/>
            <a:chExt cx="6583613" cy="893705"/>
          </a:xfrm>
        </p:grpSpPr>
        <p:sp>
          <p:nvSpPr>
            <p:cNvPr id="5" name="Rectangle 4"/>
            <p:cNvSpPr/>
            <p:nvPr/>
          </p:nvSpPr>
          <p:spPr bwMode="auto">
            <a:xfrm>
              <a:off x="350837" y="255721"/>
              <a:ext cx="6583613" cy="893705"/>
            </a:xfrm>
            <a:prstGeom prst="rect">
              <a:avLst/>
            </a:prstGeom>
            <a:solidFill>
              <a:srgbClr val="96ACC9">
                <a:alpha val="80000"/>
              </a:srgbClr>
            </a:solidFill>
            <a:ln w="9525" cap="flat" cmpd="sng" algn="ctr">
              <a:noFill/>
              <a:prstDash val="solid"/>
              <a:headEnd type="none" w="med" len="med"/>
              <a:tailEnd type="none" w="med" len="med"/>
            </a:ln>
            <a:effectLst/>
          </p:spPr>
          <p:txBody>
            <a:bodyPr rot="0" spcFirstLastPara="0" vertOverflow="overflow" horzOverflow="overflow" vert="horz" wrap="square" lIns="45716" tIns="45716" rIns="45716" bIns="45716" numCol="1" spcCol="0" rtlCol="0" fromWordArt="0" anchor="b" anchorCtr="0" forceAA="0" compatLnSpc="1">
              <a:prstTxWarp prst="textNoShape">
                <a:avLst/>
              </a:prstTxWarp>
              <a:noAutofit/>
            </a:bodyPr>
            <a:lstStyle/>
            <a:p>
              <a:pPr defTabSz="913949" fontAlgn="base">
                <a:spcBef>
                  <a:spcPct val="0"/>
                </a:spcBef>
                <a:spcAft>
                  <a:spcPct val="0"/>
                </a:spcAft>
              </a:pPr>
              <a:endParaRPr lang="en-US" sz="1078" kern="0" spc="-71"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endParaRPr>
            </a:p>
          </p:txBody>
        </p:sp>
        <p:sp>
          <p:nvSpPr>
            <p:cNvPr id="4" name="Title 1"/>
            <p:cNvSpPr txBox="1">
              <a:spLocks/>
            </p:cNvSpPr>
            <p:nvPr/>
          </p:nvSpPr>
          <p:spPr>
            <a:xfrm>
              <a:off x="469499" y="342738"/>
              <a:ext cx="6232644" cy="726978"/>
            </a:xfrm>
            <a:prstGeom prst="rect">
              <a:avLst/>
            </a:prstGeom>
          </p:spPr>
          <p:txBody>
            <a:bodyPr vert="horz" lIns="91423" tIns="45710" rIns="91423" bIns="45710" rtlCol="0" anchor="b">
              <a:noAutofit/>
            </a:bodyPr>
            <a:lstStyle>
              <a:lvl1pPr algn="l" defTabSz="914400" rtl="0" eaLnBrk="1" latinLnBrk="0" hangingPunct="1">
                <a:lnSpc>
                  <a:spcPct val="85000"/>
                </a:lnSpc>
                <a:spcBef>
                  <a:spcPct val="0"/>
                </a:spcBef>
                <a:buNone/>
                <a:defRPr sz="4000" kern="1200" spc="-50" baseline="0">
                  <a:solidFill>
                    <a:schemeClr val="tx1">
                      <a:lumMod val="75000"/>
                      <a:lumOff val="25000"/>
                    </a:schemeClr>
                  </a:solidFill>
                  <a:latin typeface="Segoe UI Light" pitchFamily="34" charset="0"/>
                  <a:ea typeface="Segoe UI" pitchFamily="34" charset="0"/>
                  <a:cs typeface="Segoe UI" pitchFamily="34" charset="0"/>
                </a:defRPr>
              </a:lvl1pPr>
            </a:lstStyle>
            <a:p>
              <a:pPr defTabSz="896386"/>
              <a:r>
                <a:rPr lang="en-US" sz="4802" spc="-49" dirty="0">
                  <a:solidFill>
                    <a:schemeClr val="bg1"/>
                  </a:solidFill>
                  <a:cs typeface="Segoe UI Light" panose="020B0502040204020203" pitchFamily="34" charset="0"/>
                </a:rPr>
                <a:t>Tip # 8: It’s about support</a:t>
              </a:r>
            </a:p>
          </p:txBody>
        </p:sp>
      </p:grpSp>
    </p:spTree>
    <p:extLst>
      <p:ext uri="{BB962C8B-B14F-4D97-AF65-F5344CB8AC3E}">
        <p14:creationId xmlns:p14="http://schemas.microsoft.com/office/powerpoint/2010/main" val="2904632642"/>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It takes a village</a:t>
            </a:r>
          </a:p>
        </p:txBody>
      </p:sp>
      <p:grpSp>
        <p:nvGrpSpPr>
          <p:cNvPr id="11" name="Group 10"/>
          <p:cNvGrpSpPr/>
          <p:nvPr/>
        </p:nvGrpSpPr>
        <p:grpSpPr>
          <a:xfrm>
            <a:off x="4086813" y="1284914"/>
            <a:ext cx="3923895" cy="5426702"/>
            <a:chOff x="4086813" y="1284914"/>
            <a:chExt cx="3923895" cy="5426702"/>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97077" y="3842566"/>
              <a:ext cx="3899456" cy="2863663"/>
            </a:xfrm>
            <a:prstGeom prst="rect">
              <a:avLst/>
            </a:prstGeom>
          </p:spPr>
        </p:pic>
        <p:grpSp>
          <p:nvGrpSpPr>
            <p:cNvPr id="8" name="Group 7"/>
            <p:cNvGrpSpPr/>
            <p:nvPr/>
          </p:nvGrpSpPr>
          <p:grpSpPr>
            <a:xfrm>
              <a:off x="4086813" y="1284914"/>
              <a:ext cx="3923895" cy="5426702"/>
              <a:chOff x="4231057" y="1026734"/>
              <a:chExt cx="4635197" cy="5985506"/>
            </a:xfrm>
          </p:grpSpPr>
          <p:sp>
            <p:nvSpPr>
              <p:cNvPr id="32" name="Rectangle 31"/>
              <p:cNvSpPr/>
              <p:nvPr/>
            </p:nvSpPr>
            <p:spPr>
              <a:xfrm>
                <a:off x="4243180" y="3855176"/>
                <a:ext cx="4623074" cy="3157064"/>
              </a:xfrm>
              <a:prstGeom prst="rect">
                <a:avLst/>
              </a:prstGeom>
            </p:spPr>
            <p:txBody>
              <a:bodyPr wrap="square">
                <a:spAutoFit/>
              </a:bodyPr>
              <a:lstStyle/>
              <a:p>
                <a:pPr marL="346075" lvl="1" indent="-346075" defTabSz="896386">
                  <a:buFont typeface="Wingdings" pitchFamily="2" charset="2"/>
                  <a:buChar char="§"/>
                </a:pPr>
                <a:r>
                  <a:rPr lang="en-US" sz="3000" kern="0" dirty="0">
                    <a:solidFill>
                      <a:schemeClr val="bg1"/>
                    </a:solidFill>
                    <a:latin typeface="+mj-lt"/>
                    <a:ea typeface="Segoe UI" pitchFamily="34" charset="0"/>
                    <a:cs typeface="Segoe UI Light" panose="020B0502040204020203" pitchFamily="34" charset="0"/>
                  </a:rPr>
                  <a:t>Office Hours</a:t>
                </a:r>
              </a:p>
              <a:p>
                <a:pPr marL="346075" lvl="1" indent="-346075" defTabSz="896386">
                  <a:buFont typeface="Wingdings" pitchFamily="2" charset="2"/>
                  <a:buChar char="§"/>
                </a:pPr>
                <a:r>
                  <a:rPr lang="en-US" sz="3000" kern="0" dirty="0">
                    <a:solidFill>
                      <a:schemeClr val="bg1"/>
                    </a:solidFill>
                    <a:latin typeface="+mj-lt"/>
                    <a:ea typeface="Segoe UI" pitchFamily="34" charset="0"/>
                    <a:cs typeface="Segoe UI Light" panose="020B0502040204020203" pitchFamily="34" charset="0"/>
                  </a:rPr>
                  <a:t>Center of Excellence</a:t>
                </a:r>
              </a:p>
              <a:p>
                <a:pPr marL="346075" lvl="1" indent="-346075" defTabSz="896386">
                  <a:buFont typeface="Wingdings" pitchFamily="2" charset="2"/>
                  <a:buChar char="§"/>
                </a:pPr>
                <a:r>
                  <a:rPr lang="en-US" sz="3000" kern="0" dirty="0">
                    <a:solidFill>
                      <a:schemeClr val="bg1"/>
                    </a:solidFill>
                    <a:latin typeface="+mj-lt"/>
                    <a:ea typeface="Segoe UI" pitchFamily="34" charset="0"/>
                    <a:cs typeface="Segoe UI Light" panose="020B0502040204020203" pitchFamily="34" charset="0"/>
                  </a:rPr>
                  <a:t>(Just-in-Time) Training and Documentation</a:t>
                </a:r>
              </a:p>
            </p:txBody>
          </p:sp>
          <p:sp>
            <p:nvSpPr>
              <p:cNvPr id="27" name="Rectangle 26"/>
              <p:cNvSpPr/>
              <p:nvPr/>
            </p:nvSpPr>
            <p:spPr>
              <a:xfrm>
                <a:off x="4231057" y="1026734"/>
                <a:ext cx="4618453" cy="2821021"/>
              </a:xfrm>
              <a:prstGeom prst="rect">
                <a:avLst/>
              </a:prstGeom>
              <a:solidFill>
                <a:srgbClr val="806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3802" defTabSz="896386"/>
                <a:r>
                  <a:rPr lang="en-US" sz="4000" kern="0" dirty="0">
                    <a:solidFill>
                      <a:schemeClr val="bg1"/>
                    </a:solidFill>
                    <a:latin typeface="+mj-lt"/>
                  </a:rPr>
                  <a:t>Plan ongoing support</a:t>
                </a:r>
              </a:p>
            </p:txBody>
          </p:sp>
        </p:grpSp>
      </p:grpSp>
      <p:grpSp>
        <p:nvGrpSpPr>
          <p:cNvPr id="9" name="Group 8"/>
          <p:cNvGrpSpPr/>
          <p:nvPr/>
        </p:nvGrpSpPr>
        <p:grpSpPr>
          <a:xfrm>
            <a:off x="269240" y="1284914"/>
            <a:ext cx="3438661" cy="5162780"/>
            <a:chOff x="457945" y="1361242"/>
            <a:chExt cx="3507613" cy="5266305"/>
          </a:xfrm>
        </p:grpSpPr>
        <p:sp>
          <p:nvSpPr>
            <p:cNvPr id="21" name="Rectangle 20"/>
            <p:cNvSpPr/>
            <p:nvPr/>
          </p:nvSpPr>
          <p:spPr>
            <a:xfrm>
              <a:off x="457945" y="3986747"/>
              <a:ext cx="3092606" cy="1977873"/>
            </a:xfrm>
            <a:prstGeom prst="rect">
              <a:avLst/>
            </a:prstGeom>
          </p:spPr>
          <p:txBody>
            <a:bodyPr wrap="square">
              <a:spAutoFit/>
            </a:bodyPr>
            <a:lstStyle/>
            <a:p>
              <a:pPr marL="284163" lvl="1" indent="-284163" defTabSz="896386">
                <a:buFont typeface="Wingdings" pitchFamily="2" charset="2"/>
                <a:buChar char="§"/>
              </a:pPr>
              <a:r>
                <a:rPr lang="en-US" sz="3000" kern="0" dirty="0">
                  <a:solidFill>
                    <a:sysClr val="windowText" lastClr="000000"/>
                  </a:solidFill>
                  <a:latin typeface="+mj-lt"/>
                  <a:ea typeface="Segoe UI" pitchFamily="34" charset="0"/>
                  <a:cs typeface="Segoe UI Light" panose="020B0502040204020203" pitchFamily="34" charset="0"/>
                </a:rPr>
                <a:t>Pilot team</a:t>
              </a:r>
            </a:p>
            <a:p>
              <a:pPr marL="284163" lvl="1" indent="-284163" defTabSz="896386">
                <a:buFont typeface="Wingdings" pitchFamily="2" charset="2"/>
                <a:buChar char="§"/>
              </a:pPr>
              <a:r>
                <a:rPr lang="en-US" sz="3000" kern="0" dirty="0">
                  <a:solidFill>
                    <a:sysClr val="windowText" lastClr="000000"/>
                  </a:solidFill>
                  <a:latin typeface="+mj-lt"/>
                  <a:ea typeface="Segoe UI" pitchFamily="34" charset="0"/>
                  <a:cs typeface="Segoe UI Light" panose="020B0502040204020203" pitchFamily="34" charset="0"/>
                </a:rPr>
                <a:t>Volunteers</a:t>
              </a:r>
            </a:p>
            <a:p>
              <a:pPr marL="284163" lvl="1" indent="-284163" defTabSz="896386">
                <a:buFont typeface="Wingdings" pitchFamily="2" charset="2"/>
                <a:buChar char="§"/>
              </a:pPr>
              <a:r>
                <a:rPr lang="en-US" sz="3000" kern="0" dirty="0">
                  <a:solidFill>
                    <a:sysClr val="windowText" lastClr="000000"/>
                  </a:solidFill>
                  <a:latin typeface="+mj-lt"/>
                  <a:ea typeface="Segoe UI" pitchFamily="34" charset="0"/>
                  <a:cs typeface="Segoe UI Light" panose="020B0502040204020203" pitchFamily="34" charset="0"/>
                </a:rPr>
                <a:t>Employee advocates</a:t>
              </a:r>
            </a:p>
          </p:txBody>
        </p:sp>
        <p:pic>
          <p:nvPicPr>
            <p:cNvPr id="23" name="Picture 2" descr="C:\Users\Susan Hanley\AppData\Local\Microsoft\Windows\Temporary Internet Files\Content.IE5\D7Q34RJX\MC900111342[1].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12725" y="4045896"/>
              <a:ext cx="806185" cy="32608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Susan Hanley\AppData\Local\Microsoft\Windows\Temporary Internet Files\Content.IE5\AFNY2J59\MC900445027[1].jpg"/>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flipH="1">
              <a:off x="3028638" y="4371981"/>
              <a:ext cx="744697" cy="7913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cstate="email">
              <a:extLst>
                <a:ext uri="{BEBA8EAE-BF5A-486C-A8C5-ECC9F3942E4B}">
                  <a14:imgProps xmlns:a14="http://schemas.microsoft.com/office/drawing/2010/main">
                    <a14:imgLayer r:embed="rId8">
                      <a14:imgEffect>
                        <a14:backgroundRemoval t="9961" b="89844" l="391" r="89844">
                          <a14:foregroundMark x1="73145" y1="88086" x2="391" y2="88574"/>
                        </a14:backgroundRemoval>
                      </a14:imgEffect>
                    </a14:imgLayer>
                  </a14:imgProps>
                </a:ext>
                <a:ext uri="{28A0092B-C50C-407E-A947-70E740481C1C}">
                  <a14:useLocalDpi xmlns:a14="http://schemas.microsoft.com/office/drawing/2010/main"/>
                </a:ext>
              </a:extLst>
            </a:blip>
            <a:stretch>
              <a:fillRect/>
            </a:stretch>
          </p:blipFill>
          <p:spPr>
            <a:xfrm>
              <a:off x="3084606" y="5042482"/>
              <a:ext cx="769406" cy="824027"/>
            </a:xfrm>
            <a:prstGeom prst="rect">
              <a:avLst/>
            </a:prstGeom>
          </p:spPr>
        </p:pic>
        <p:sp>
          <p:nvSpPr>
            <p:cNvPr id="26" name="Rectangle 25"/>
            <p:cNvSpPr/>
            <p:nvPr/>
          </p:nvSpPr>
          <p:spPr>
            <a:xfrm>
              <a:off x="457945" y="1361242"/>
              <a:ext cx="3507613" cy="2598950"/>
            </a:xfrm>
            <a:prstGeom prst="rect">
              <a:avLst/>
            </a:prstGeom>
            <a:solidFill>
              <a:srgbClr val="C05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3802" defTabSz="896386"/>
              <a:r>
                <a:rPr lang="en-US" sz="4000" kern="0" dirty="0">
                  <a:solidFill>
                    <a:schemeClr val="bg1"/>
                  </a:solidFill>
                  <a:latin typeface="+mj-lt"/>
                </a:rPr>
                <a:t>Seed the organization with evangelists</a:t>
              </a:r>
            </a:p>
          </p:txBody>
        </p:sp>
        <p:pic>
          <p:nvPicPr>
            <p:cNvPr id="4" name="Picture 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061773" y="5964619"/>
              <a:ext cx="662928" cy="662928"/>
            </a:xfrm>
            <a:prstGeom prst="rect">
              <a:avLst/>
            </a:prstGeom>
          </p:spPr>
        </p:pic>
      </p:grpSp>
      <p:grpSp>
        <p:nvGrpSpPr>
          <p:cNvPr id="7" name="Group 6"/>
          <p:cNvGrpSpPr/>
          <p:nvPr/>
        </p:nvGrpSpPr>
        <p:grpSpPr>
          <a:xfrm>
            <a:off x="8331035" y="1284914"/>
            <a:ext cx="3473180" cy="5414375"/>
            <a:chOff x="8458372" y="1310182"/>
            <a:chExt cx="3542825" cy="5522944"/>
          </a:xfrm>
        </p:grpSpPr>
        <p:sp>
          <p:nvSpPr>
            <p:cNvPr id="18" name="Rectangle 17"/>
            <p:cNvSpPr/>
            <p:nvPr/>
          </p:nvSpPr>
          <p:spPr>
            <a:xfrm>
              <a:off x="8478943" y="1310182"/>
              <a:ext cx="3522254" cy="2615801"/>
            </a:xfrm>
            <a:prstGeom prst="rect">
              <a:avLst/>
            </a:prstGeom>
            <a:solidFill>
              <a:srgbClr val="4668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3802" defTabSz="896386"/>
              <a:r>
                <a:rPr lang="en-US" sz="4000" kern="0" dirty="0">
                  <a:solidFill>
                    <a:schemeClr val="bg1"/>
                  </a:solidFill>
                  <a:latin typeface="+mj-lt"/>
                </a:rPr>
                <a:t>Make sure the help desk is prepared</a:t>
              </a:r>
            </a:p>
          </p:txBody>
        </p:sp>
        <p:pic>
          <p:nvPicPr>
            <p:cNvPr id="6" name="Picture 5"/>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458372" y="3919120"/>
              <a:ext cx="3525741" cy="2914006"/>
            </a:xfrm>
            <a:prstGeom prst="rect">
              <a:avLst/>
            </a:prstGeom>
          </p:spPr>
        </p:pic>
      </p:grpSp>
    </p:spTree>
    <p:extLst>
      <p:ext uri="{BB962C8B-B14F-4D97-AF65-F5344CB8AC3E}">
        <p14:creationId xmlns:p14="http://schemas.microsoft.com/office/powerpoint/2010/main" val="28561654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Adoption Planning Support</a:t>
            </a:r>
          </a:p>
        </p:txBody>
      </p:sp>
      <p:sp>
        <p:nvSpPr>
          <p:cNvPr id="5" name="TextBox 4"/>
          <p:cNvSpPr txBox="1"/>
          <p:nvPr/>
        </p:nvSpPr>
        <p:spPr>
          <a:xfrm>
            <a:off x="7890401" y="573660"/>
            <a:ext cx="4301599" cy="615516"/>
          </a:xfrm>
          <a:prstGeom prst="rect">
            <a:avLst/>
          </a:prstGeom>
          <a:noFill/>
        </p:spPr>
        <p:txBody>
          <a:bodyPr wrap="square" lIns="179285" tIns="143428" rIns="179285" bIns="143428" rtlCol="0">
            <a:spAutoFit/>
          </a:bodyPr>
          <a:lstStyle/>
          <a:p>
            <a:pPr defTabSz="896386">
              <a:lnSpc>
                <a:spcPct val="90000"/>
              </a:lnSpc>
              <a:spcAft>
                <a:spcPts val="588"/>
              </a:spcAft>
            </a:pPr>
            <a:r>
              <a:rPr lang="en-US" sz="2353" kern="0" dirty="0">
                <a:gradFill>
                  <a:gsLst>
                    <a:gs pos="2917">
                      <a:schemeClr val="tx1"/>
                    </a:gs>
                    <a:gs pos="30000">
                      <a:schemeClr val="tx1"/>
                    </a:gs>
                  </a:gsLst>
                  <a:lin ang="5400000" scaled="0"/>
                </a:gradFill>
              </a:rPr>
              <a:t>fasttrack.microsoft.com/office</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36040" y="1386281"/>
            <a:ext cx="3323259" cy="4289635"/>
          </a:xfrm>
          <a:prstGeom prst="rect">
            <a:avLst/>
          </a:prstGeom>
        </p:spPr>
      </p:pic>
      <p:sp>
        <p:nvSpPr>
          <p:cNvPr id="8" name="Rectangle 7"/>
          <p:cNvSpPr/>
          <p:nvPr/>
        </p:nvSpPr>
        <p:spPr>
          <a:xfrm>
            <a:off x="1524349" y="5794145"/>
            <a:ext cx="2946640" cy="461665"/>
          </a:xfrm>
          <a:prstGeom prst="rect">
            <a:avLst/>
          </a:prstGeom>
        </p:spPr>
        <p:txBody>
          <a:bodyPr wrap="none">
            <a:spAutoFit/>
          </a:bodyPr>
          <a:lstStyle/>
          <a:p>
            <a:r>
              <a:rPr lang="en-US" sz="2400" dirty="0"/>
              <a:t>http://bit.ly/2mitr2O</a:t>
            </a: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66964" y="1387974"/>
            <a:ext cx="4955173" cy="4286250"/>
          </a:xfrm>
          <a:prstGeom prst="rect">
            <a:avLst/>
          </a:prstGeom>
        </p:spPr>
      </p:pic>
      <p:sp>
        <p:nvSpPr>
          <p:cNvPr id="10" name="Rectangle 9"/>
          <p:cNvSpPr/>
          <p:nvPr/>
        </p:nvSpPr>
        <p:spPr>
          <a:xfrm>
            <a:off x="5105830" y="5873022"/>
            <a:ext cx="6819250" cy="369332"/>
          </a:xfrm>
          <a:prstGeom prst="rect">
            <a:avLst/>
          </a:prstGeom>
        </p:spPr>
        <p:txBody>
          <a:bodyPr wrap="square">
            <a:spAutoFit/>
          </a:bodyPr>
          <a:lstStyle/>
          <a:p>
            <a:r>
              <a:rPr lang="en-US" dirty="0"/>
              <a:t>http://fasttrack.microsoft.com/office/envision/productivitylibrary</a:t>
            </a:r>
          </a:p>
        </p:txBody>
      </p:sp>
    </p:spTree>
    <p:extLst>
      <p:ext uri="{BB962C8B-B14F-4D97-AF65-F5344CB8AC3E}">
        <p14:creationId xmlns:p14="http://schemas.microsoft.com/office/powerpoint/2010/main" val="4097920442"/>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usan Hanley\AppData\Local\Microsoft\Windows\Temporary Internet Files\Content.IE5\AGA0BCUA\MP900431163[1].jpg"/>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866" y="3131"/>
            <a:ext cx="12191134" cy="686383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3675679" y="5670038"/>
            <a:ext cx="8131177" cy="712587"/>
          </a:xfrm>
          <a:prstGeom prst="rect">
            <a:avLst/>
          </a:prstGeom>
          <a:solidFill>
            <a:srgbClr val="EA7E98">
              <a:alpha val="80000"/>
            </a:srgbClr>
          </a:solidFill>
        </p:spPr>
        <p:txBody>
          <a:bodyPr vert="horz" lIns="91423" tIns="45710" rIns="91423" bIns="45710" rtlCol="0" anchor="b">
            <a:noAutofit/>
          </a:bodyPr>
          <a:lstStyle>
            <a:lvl1pPr algn="l" defTabSz="914400" rtl="0" eaLnBrk="1" latinLnBrk="0" hangingPunct="1">
              <a:lnSpc>
                <a:spcPct val="85000"/>
              </a:lnSpc>
              <a:spcBef>
                <a:spcPct val="0"/>
              </a:spcBef>
              <a:buNone/>
              <a:defRPr sz="4000" kern="1200" spc="-50" baseline="0">
                <a:solidFill>
                  <a:schemeClr val="tx1">
                    <a:lumMod val="75000"/>
                    <a:lumOff val="25000"/>
                  </a:schemeClr>
                </a:solidFill>
                <a:latin typeface="Segoe UI Light" pitchFamily="34" charset="0"/>
                <a:ea typeface="Segoe UI" pitchFamily="34" charset="0"/>
                <a:cs typeface="Segoe UI" pitchFamily="34" charset="0"/>
              </a:defRPr>
            </a:lvl1pPr>
          </a:lstStyle>
          <a:p>
            <a:pPr defTabSz="896386"/>
            <a:r>
              <a:rPr lang="en-US" sz="4802" spc="-49" dirty="0">
                <a:solidFill>
                  <a:schemeClr val="bg1"/>
                </a:solidFill>
                <a:cs typeface="Segoe UI Light" panose="020B0502040204020203" pitchFamily="34" charset="0"/>
              </a:rPr>
              <a:t>Tip # 9: Don’t forget the fun!</a:t>
            </a:r>
          </a:p>
        </p:txBody>
      </p:sp>
    </p:spTree>
    <p:extLst>
      <p:ext uri="{BB962C8B-B14F-4D97-AF65-F5344CB8AC3E}">
        <p14:creationId xmlns:p14="http://schemas.microsoft.com/office/powerpoint/2010/main" val="1791847967"/>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9239" y="1189495"/>
            <a:ext cx="11653523" cy="2051739"/>
          </a:xfrm>
        </p:spPr>
        <p:txBody>
          <a:bodyPr/>
          <a:lstStyle/>
          <a:p>
            <a:r>
              <a:rPr lang="en-US" dirty="0"/>
              <a:t>Scavenger Hunt</a:t>
            </a:r>
          </a:p>
          <a:p>
            <a:r>
              <a:rPr lang="en-US" dirty="0"/>
              <a:t>Points, Badges, Prizes</a:t>
            </a:r>
          </a:p>
          <a:p>
            <a:r>
              <a:rPr lang="en-US" dirty="0"/>
              <a:t>FOOD!</a:t>
            </a:r>
          </a:p>
        </p:txBody>
      </p:sp>
      <p:sp>
        <p:nvSpPr>
          <p:cNvPr id="2" name="Title 1"/>
          <p:cNvSpPr>
            <a:spLocks noGrp="1"/>
          </p:cNvSpPr>
          <p:nvPr>
            <p:ph type="title"/>
          </p:nvPr>
        </p:nvSpPr>
        <p:spPr/>
        <p:txBody>
          <a:bodyPr/>
          <a:lstStyle/>
          <a:p>
            <a:r>
              <a:rPr lang="en-US" dirty="0"/>
              <a:t>Fun activities can help </a:t>
            </a:r>
            <a:r>
              <a:rPr lang="en-US" dirty="0" err="1"/>
              <a:t>kickstart</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02037" y="2381688"/>
            <a:ext cx="5023707" cy="33437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223945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People-based scavenger hunt</a:t>
            </a:r>
          </a:p>
        </p:txBody>
      </p:sp>
      <p:sp>
        <p:nvSpPr>
          <p:cNvPr id="3" name="Rectangle 2"/>
          <p:cNvSpPr/>
          <p:nvPr/>
        </p:nvSpPr>
        <p:spPr>
          <a:xfrm>
            <a:off x="717510" y="6118246"/>
            <a:ext cx="9467656" cy="635430"/>
          </a:xfrm>
          <a:prstGeom prst="rect">
            <a:avLst/>
          </a:prstGeom>
        </p:spPr>
        <p:txBody>
          <a:bodyPr wrap="none">
            <a:spAutoFit/>
          </a:bodyPr>
          <a:lstStyle/>
          <a:p>
            <a:pPr defTabSz="896386"/>
            <a:r>
              <a:rPr lang="en-US" sz="3529" kern="0" dirty="0">
                <a:solidFill>
                  <a:sysClr val="windowText" lastClr="000000"/>
                </a:solidFill>
                <a:latin typeface="+mj-lt"/>
              </a:rPr>
              <a:t>https://www.thoughtfarmer.com/blog/pennstate/</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19048" y="1919369"/>
            <a:ext cx="2623930" cy="3469002"/>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95" y="1456887"/>
            <a:ext cx="2619260" cy="3473672"/>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82057" y="1636170"/>
            <a:ext cx="3195326" cy="3893112"/>
          </a:xfrm>
          <a:prstGeom prst="rect">
            <a:avLst/>
          </a:prstGeom>
        </p:spPr>
      </p:pic>
    </p:spTree>
    <p:extLst>
      <p:ext uri="{BB962C8B-B14F-4D97-AF65-F5344CB8AC3E}">
        <p14:creationId xmlns:p14="http://schemas.microsoft.com/office/powerpoint/2010/main" val="4288925569"/>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Millennial-friendly scavenger hunt</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08267" y="1277605"/>
            <a:ext cx="7331959" cy="5384508"/>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22253" y="4683981"/>
            <a:ext cx="1516988" cy="1631565"/>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93380" y="2622227"/>
            <a:ext cx="1245861" cy="1277402"/>
          </a:xfrm>
          <a:prstGeom prst="rect">
            <a:avLst/>
          </a:prstGeom>
        </p:spPr>
      </p:pic>
    </p:spTree>
    <p:extLst>
      <p:ext uri="{BB962C8B-B14F-4D97-AF65-F5344CB8AC3E}">
        <p14:creationId xmlns:p14="http://schemas.microsoft.com/office/powerpoint/2010/main" val="1614221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 with food</a:t>
            </a:r>
          </a:p>
        </p:txBody>
      </p:sp>
      <p:pic>
        <p:nvPicPr>
          <p:cNvPr id="5"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0" b="97143" l="0" r="100000">
                        <a14:foregroundMark x1="83036" y1="6857" x2="99107" y2="3429"/>
                        <a14:foregroundMark x1="96429" y1="6857" x2="97768" y2="24000"/>
                      </a14:backgroundRemoval>
                    </a14:imgEffect>
                  </a14:imgLayer>
                </a14:imgProps>
              </a:ext>
              <a:ext uri="{28A0092B-C50C-407E-A947-70E740481C1C}">
                <a14:useLocalDpi xmlns:a14="http://schemas.microsoft.com/office/drawing/2010/main"/>
              </a:ext>
            </a:extLst>
          </a:blip>
          <a:srcRect/>
          <a:stretch>
            <a:fillRect/>
          </a:stretch>
        </p:blipFill>
        <p:spPr bwMode="auto">
          <a:xfrm>
            <a:off x="10895854" y="328016"/>
            <a:ext cx="836152" cy="535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4002862" y="2125849"/>
            <a:ext cx="3083597" cy="2744397"/>
            <a:chOff x="4078766" y="2125663"/>
            <a:chExt cx="3084034" cy="2744787"/>
          </a:xfrm>
        </p:grpSpPr>
        <p:sp>
          <p:nvSpPr>
            <p:cNvPr id="10" name="Rectangle 9"/>
            <p:cNvSpPr/>
            <p:nvPr/>
          </p:nvSpPr>
          <p:spPr bwMode="auto">
            <a:xfrm>
              <a:off x="4078766" y="2125663"/>
              <a:ext cx="3084034" cy="2744787"/>
            </a:xfrm>
            <a:prstGeom prst="rect">
              <a:avLst/>
            </a:prstGeom>
            <a:solidFill>
              <a:schemeClr val="accent4">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896386"/>
              <a:r>
                <a:rPr lang="en-US" sz="2800" kern="0" dirty="0" err="1">
                  <a:solidFill>
                    <a:sysClr val="windowText" lastClr="000000"/>
                  </a:solidFill>
                  <a:latin typeface="+mj-lt"/>
                </a:rPr>
                <a:t>CollaBOOration</a:t>
              </a:r>
              <a:r>
                <a:rPr lang="en-US" sz="2800" kern="0" dirty="0">
                  <a:solidFill>
                    <a:sysClr val="windowText" lastClr="000000"/>
                  </a:solidFill>
                  <a:latin typeface="+mj-lt"/>
                </a:rPr>
                <a:t> - A Ghoulish Guide to Metadata</a:t>
              </a:r>
            </a:p>
          </p:txBody>
        </p:sp>
        <p:pic>
          <p:nvPicPr>
            <p:cNvPr id="1026" name="Picture 2" descr="C:\Program Files (x86)\Microsoft Office\MEDIA\CAGCAT10\j0305493.wm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03910" y="3855941"/>
              <a:ext cx="1261450" cy="8955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289060" y="2125849"/>
            <a:ext cx="3637614" cy="2744397"/>
            <a:chOff x="364436" y="2125663"/>
            <a:chExt cx="3638130" cy="2744787"/>
          </a:xfrm>
        </p:grpSpPr>
        <p:sp>
          <p:nvSpPr>
            <p:cNvPr id="9" name="Rectangle 8"/>
            <p:cNvSpPr/>
            <p:nvPr/>
          </p:nvSpPr>
          <p:spPr bwMode="auto">
            <a:xfrm>
              <a:off x="364436" y="2125663"/>
              <a:ext cx="3638130" cy="2744787"/>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896386"/>
              <a:r>
                <a:rPr lang="en-US" sz="2800" kern="0" dirty="0" err="1">
                  <a:solidFill>
                    <a:schemeClr val="bg1"/>
                  </a:solidFill>
                  <a:latin typeface="+mj-lt"/>
                </a:rPr>
                <a:t>SharePointoberfest</a:t>
              </a:r>
              <a:r>
                <a:rPr lang="en-US" sz="2800" kern="0" dirty="0">
                  <a:solidFill>
                    <a:schemeClr val="bg1"/>
                  </a:solidFill>
                  <a:latin typeface="+mj-lt"/>
                </a:rPr>
                <a:t> - inebriate while you collaborate!</a:t>
              </a:r>
            </a:p>
            <a:p>
              <a:pPr defTabSz="932316" fontAlgn="base">
                <a:lnSpc>
                  <a:spcPct val="90000"/>
                </a:lnSpc>
                <a:spcBef>
                  <a:spcPct val="0"/>
                </a:spcBef>
                <a:spcAft>
                  <a:spcPct val="0"/>
                </a:spcAft>
              </a:pPr>
              <a:endParaRPr lang="en-US" sz="2800" kern="0" dirty="0">
                <a:solidFill>
                  <a:schemeClr val="bg1"/>
                </a:solidFill>
                <a:latin typeface="+mj-lt"/>
                <a:ea typeface="Segoe UI" pitchFamily="34" charset="0"/>
                <a:cs typeface="Segoe UI" pitchFamily="34" charset="0"/>
              </a:endParaRPr>
            </a:p>
          </p:txBody>
        </p:sp>
        <p:pic>
          <p:nvPicPr>
            <p:cNvPr id="1027" name="Picture 3" descr="C:\Users\Susan Hanley\AppData\Local\Microsoft\Windows\Temporary Internet Files\Content.IE5\TDKUYVZX\MC900304929[1].wmf"/>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924937" y="3658073"/>
              <a:ext cx="854098" cy="10934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7162649" y="2125849"/>
            <a:ext cx="4723730" cy="2930714"/>
            <a:chOff x="7239000" y="2125663"/>
            <a:chExt cx="4724400" cy="2931129"/>
          </a:xfrm>
        </p:grpSpPr>
        <p:sp>
          <p:nvSpPr>
            <p:cNvPr id="11" name="Rectangle 10"/>
            <p:cNvSpPr/>
            <p:nvPr/>
          </p:nvSpPr>
          <p:spPr bwMode="auto">
            <a:xfrm>
              <a:off x="7239000" y="2125663"/>
              <a:ext cx="4724400" cy="2744787"/>
            </a:xfrm>
            <a:prstGeom prst="rect">
              <a:avLst/>
            </a:prstGeom>
            <a:solidFill>
              <a:schemeClr val="accent5">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defTabSz="896386"/>
              <a:r>
                <a:rPr lang="en-US" sz="2800" kern="0" dirty="0" err="1">
                  <a:solidFill>
                    <a:schemeClr val="bg1"/>
                  </a:solidFill>
                  <a:latin typeface="+mj-lt"/>
                </a:rPr>
                <a:t>SharePointgiving</a:t>
              </a:r>
              <a:r>
                <a:rPr lang="en-US" sz="2800" kern="0" dirty="0">
                  <a:solidFill>
                    <a:schemeClr val="bg1"/>
                  </a:solidFill>
                  <a:latin typeface="+mj-lt"/>
                </a:rPr>
                <a:t> – </a:t>
              </a:r>
            </a:p>
            <a:p>
              <a:pPr defTabSz="896386"/>
              <a:r>
                <a:rPr lang="en-US" sz="2800" kern="0" dirty="0">
                  <a:solidFill>
                    <a:schemeClr val="bg1"/>
                  </a:solidFill>
                  <a:latin typeface="+mj-lt"/>
                </a:rPr>
                <a:t>Give thanks to document workflow and approval</a:t>
              </a:r>
            </a:p>
          </p:txBody>
        </p:sp>
        <p:pic>
          <p:nvPicPr>
            <p:cNvPr id="1030" name="Picture 6" descr="C:\Users\Susan Hanley\AppData\Local\Microsoft\Windows\Temporary Internet Files\Content.IE5\RL1T52UM\MC900444881[1].jpg"/>
            <p:cNvPicPr>
              <a:picLocks noChangeAspect="1" noChangeArrowheads="1"/>
            </p:cNvPicPr>
            <p:nvPr/>
          </p:nvPicPr>
          <p:blipFill>
            <a:blip r:embed="rId7" cstate="email">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10442273" y="3352800"/>
              <a:ext cx="1521127" cy="17039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3379642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7586" y="1935172"/>
            <a:ext cx="11933800" cy="3048603"/>
          </a:xfrm>
          <a:prstGeom prst="rect">
            <a:avLst/>
          </a:prstGeom>
          <a:noFill/>
        </p:spPr>
        <p:txBody>
          <a:bodyPr wrap="square" lIns="91423" tIns="45710" rIns="91423" bIns="45710">
            <a:spAutoFit/>
          </a:bodyPr>
          <a:lstStyle/>
          <a:p>
            <a:pPr algn="ctr" defTabSz="896386"/>
            <a:r>
              <a:rPr lang="en-US" sz="9605" kern="0" dirty="0">
                <a:ln w="0"/>
                <a:solidFill>
                  <a:sysClr val="windowText" lastClr="000000"/>
                </a:solidFill>
                <a:latin typeface="+mj-lt"/>
              </a:rPr>
              <a:t>User Adoption</a:t>
            </a:r>
          </a:p>
          <a:p>
            <a:pPr algn="ctr" defTabSz="896386"/>
            <a:r>
              <a:rPr lang="en-US" sz="9605" kern="0" dirty="0">
                <a:ln w="0"/>
                <a:solidFill>
                  <a:sysClr val="windowText" lastClr="000000"/>
                </a:solidFill>
                <a:latin typeface="+mj-lt"/>
              </a:rPr>
              <a:t>User Engagement</a:t>
            </a:r>
          </a:p>
        </p:txBody>
      </p:sp>
      <p:cxnSp>
        <p:nvCxnSpPr>
          <p:cNvPr id="7" name="Straight Connector 6"/>
          <p:cNvCxnSpPr/>
          <p:nvPr/>
        </p:nvCxnSpPr>
        <p:spPr>
          <a:xfrm>
            <a:off x="1520693" y="1401865"/>
            <a:ext cx="8465906" cy="4440112"/>
          </a:xfrm>
          <a:prstGeom prst="line">
            <a:avLst/>
          </a:prstGeom>
          <a:ln w="254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520691" y="1401865"/>
            <a:ext cx="8228433" cy="4440112"/>
          </a:xfrm>
          <a:prstGeom prst="line">
            <a:avLst/>
          </a:prstGeom>
          <a:ln w="2540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40456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246300"/>
            <a:ext cx="12281263" cy="7171319"/>
          </a:xfrm>
          <a:prstGeom prst="rect">
            <a:avLst/>
          </a:prstGeom>
        </p:spPr>
      </p:pic>
      <p:sp>
        <p:nvSpPr>
          <p:cNvPr id="2" name="Rectangle 1"/>
          <p:cNvSpPr/>
          <p:nvPr/>
        </p:nvSpPr>
        <p:spPr>
          <a:xfrm>
            <a:off x="269303" y="201907"/>
            <a:ext cx="9950207" cy="814661"/>
          </a:xfrm>
          <a:prstGeom prst="rect">
            <a:avLst/>
          </a:prstGeom>
          <a:solidFill>
            <a:srgbClr val="0370DF">
              <a:alpha val="80000"/>
            </a:srgbClr>
          </a:solidFill>
        </p:spPr>
        <p:txBody>
          <a:bodyPr wrap="square">
            <a:spAutoFit/>
          </a:bodyPr>
          <a:lstStyle/>
          <a:p>
            <a:pPr defTabSz="914225"/>
            <a:r>
              <a:rPr lang="en-US" sz="4705" kern="0" dirty="0">
                <a:solidFill>
                  <a:schemeClr val="bg1"/>
                </a:solidFill>
                <a:latin typeface="Segoe UI Light" panose="020B0502040204020203" pitchFamily="34" charset="0"/>
                <a:cs typeface="Segoe UI Light" panose="020B0502040204020203" pitchFamily="34" charset="0"/>
              </a:rPr>
              <a:t>Tip #10: Align with performance goals</a:t>
            </a:r>
          </a:p>
        </p:txBody>
      </p:sp>
    </p:spTree>
    <p:extLst>
      <p:ext uri="{BB962C8B-B14F-4D97-AF65-F5344CB8AC3E}">
        <p14:creationId xmlns:p14="http://schemas.microsoft.com/office/powerpoint/2010/main" val="3583485706"/>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973"/>
            <a:ext cx="12228659" cy="6857027"/>
          </a:xfrm>
          <a:prstGeom prst="rect">
            <a:avLst/>
          </a:prstGeom>
        </p:spPr>
      </p:pic>
      <p:grpSp>
        <p:nvGrpSpPr>
          <p:cNvPr id="4" name="Group 3"/>
          <p:cNvGrpSpPr/>
          <p:nvPr/>
        </p:nvGrpSpPr>
        <p:grpSpPr>
          <a:xfrm>
            <a:off x="229432" y="152867"/>
            <a:ext cx="10796852" cy="821606"/>
            <a:chOff x="962471" y="4013151"/>
            <a:chExt cx="9196918" cy="838200"/>
          </a:xfrm>
        </p:grpSpPr>
        <p:sp>
          <p:nvSpPr>
            <p:cNvPr id="3" name="Rectangle 2"/>
            <p:cNvSpPr/>
            <p:nvPr/>
          </p:nvSpPr>
          <p:spPr bwMode="auto">
            <a:xfrm>
              <a:off x="964564" y="4013151"/>
              <a:ext cx="9194825" cy="838200"/>
            </a:xfrm>
            <a:prstGeom prst="rect">
              <a:avLst/>
            </a:prstGeom>
            <a:solidFill>
              <a:srgbClr val="755D59">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49" fontAlgn="base">
                <a:spcBef>
                  <a:spcPct val="0"/>
                </a:spcBef>
                <a:spcAft>
                  <a:spcPct val="0"/>
                </a:spcAft>
              </a:pPr>
              <a:endParaRPr lang="en-US" sz="1961" kern="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endParaRPr>
            </a:p>
          </p:txBody>
        </p:sp>
        <p:sp>
          <p:nvSpPr>
            <p:cNvPr id="6" name="Title 1"/>
            <p:cNvSpPr txBox="1">
              <a:spLocks/>
            </p:cNvSpPr>
            <p:nvPr/>
          </p:nvSpPr>
          <p:spPr>
            <a:xfrm>
              <a:off x="962471" y="4030702"/>
              <a:ext cx="9120559" cy="726978"/>
            </a:xfrm>
            <a:prstGeom prst="rect">
              <a:avLst/>
            </a:prstGeom>
          </p:spPr>
          <p:txBody>
            <a:bodyPr vert="horz" lIns="91423" tIns="45710" rIns="91423" bIns="45710" rtlCol="0" anchor="b">
              <a:noAutofit/>
            </a:bodyPr>
            <a:lstStyle>
              <a:lvl1pPr algn="l" defTabSz="914400" rtl="0" eaLnBrk="1" latinLnBrk="0" hangingPunct="1">
                <a:lnSpc>
                  <a:spcPct val="85000"/>
                </a:lnSpc>
                <a:spcBef>
                  <a:spcPct val="0"/>
                </a:spcBef>
                <a:buNone/>
                <a:defRPr sz="4000" kern="1200" spc="-50" baseline="0">
                  <a:solidFill>
                    <a:schemeClr val="tx1">
                      <a:lumMod val="75000"/>
                      <a:lumOff val="25000"/>
                    </a:schemeClr>
                  </a:solidFill>
                  <a:latin typeface="Segoe UI Light" pitchFamily="34" charset="0"/>
                  <a:ea typeface="Segoe UI" pitchFamily="34" charset="0"/>
                  <a:cs typeface="Segoe UI" pitchFamily="34" charset="0"/>
                </a:defRPr>
              </a:lvl1pPr>
            </a:lstStyle>
            <a:p>
              <a:pPr defTabSz="896386"/>
              <a:r>
                <a:rPr lang="en-US" spc="-49" dirty="0">
                  <a:solidFill>
                    <a:schemeClr val="bg1"/>
                  </a:solidFill>
                  <a:cs typeface="Segoe UI Light" panose="020B0502040204020203" pitchFamily="34" charset="0"/>
                </a:rPr>
                <a:t>Tip # 11: You’re never done – lather, rinse, repeat</a:t>
              </a:r>
            </a:p>
          </p:txBody>
        </p:sp>
      </p:grpSp>
    </p:spTree>
    <p:extLst>
      <p:ext uri="{BB962C8B-B14F-4D97-AF65-F5344CB8AC3E}">
        <p14:creationId xmlns:p14="http://schemas.microsoft.com/office/powerpoint/2010/main" val="117608963"/>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
          <a:stretch/>
        </p:blipFill>
        <p:spPr bwMode="auto">
          <a:xfrm>
            <a:off x="867" y="-6804"/>
            <a:ext cx="12189648" cy="68638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lstStyle/>
          <a:p>
            <a:r>
              <a:rPr lang="en-US" dirty="0"/>
              <a:t>Listen and …</a:t>
            </a:r>
          </a:p>
        </p:txBody>
      </p:sp>
    </p:spTree>
    <p:extLst>
      <p:ext uri="{BB962C8B-B14F-4D97-AF65-F5344CB8AC3E}">
        <p14:creationId xmlns:p14="http://schemas.microsoft.com/office/powerpoint/2010/main" val="2856777866"/>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...allow users to provide feedback …</a:t>
            </a:r>
          </a:p>
        </p:txBody>
      </p:sp>
      <p:grpSp>
        <p:nvGrpSpPr>
          <p:cNvPr id="11" name="Group 10"/>
          <p:cNvGrpSpPr/>
          <p:nvPr/>
        </p:nvGrpSpPr>
        <p:grpSpPr>
          <a:xfrm>
            <a:off x="350525" y="1295567"/>
            <a:ext cx="3108710" cy="5184977"/>
            <a:chOff x="-71431" y="1028700"/>
            <a:chExt cx="3610519" cy="5616410"/>
          </a:xfrm>
        </p:grpSpPr>
        <p:sp>
          <p:nvSpPr>
            <p:cNvPr id="4" name="Rectangle 3"/>
            <p:cNvSpPr/>
            <p:nvPr/>
          </p:nvSpPr>
          <p:spPr>
            <a:xfrm>
              <a:off x="-71431" y="1028700"/>
              <a:ext cx="3610519" cy="2350416"/>
            </a:xfrm>
            <a:prstGeom prst="rect">
              <a:avLst/>
            </a:prstGeom>
            <a:solidFill>
              <a:srgbClr val="1C3B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r>
                <a:rPr lang="en-US" sz="4000" kern="0" dirty="0">
                  <a:solidFill>
                    <a:schemeClr val="bg1"/>
                  </a:solidFill>
                  <a:latin typeface="+mj-lt"/>
                </a:rPr>
                <a:t>Feedback identifies challenges</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892" y="3379116"/>
              <a:ext cx="3598975" cy="3265994"/>
            </a:xfrm>
            <a:prstGeom prst="rect">
              <a:avLst/>
            </a:prstGeom>
          </p:spPr>
        </p:pic>
      </p:grpSp>
      <p:grpSp>
        <p:nvGrpSpPr>
          <p:cNvPr id="12" name="Group 11"/>
          <p:cNvGrpSpPr/>
          <p:nvPr/>
        </p:nvGrpSpPr>
        <p:grpSpPr>
          <a:xfrm>
            <a:off x="3643883" y="1295567"/>
            <a:ext cx="2993135" cy="5166923"/>
            <a:chOff x="3445513" y="1325743"/>
            <a:chExt cx="3260087" cy="5282961"/>
          </a:xfrm>
        </p:grpSpPr>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l="3639" t="14486" r="3929" b="4405"/>
            <a:stretch/>
          </p:blipFill>
          <p:spPr>
            <a:xfrm>
              <a:off x="3445513" y="3118273"/>
              <a:ext cx="3260086" cy="3490431"/>
            </a:xfrm>
            <a:prstGeom prst="rect">
              <a:avLst/>
            </a:prstGeom>
            <a:ln>
              <a:noFill/>
            </a:ln>
          </p:spPr>
        </p:pic>
        <p:sp>
          <p:nvSpPr>
            <p:cNvPr id="6" name="Rectangle 5"/>
            <p:cNvSpPr/>
            <p:nvPr/>
          </p:nvSpPr>
          <p:spPr>
            <a:xfrm>
              <a:off x="3445515" y="1325743"/>
              <a:ext cx="3260085" cy="1798457"/>
            </a:xfrm>
            <a:prstGeom prst="rect">
              <a:avLst/>
            </a:prstGeom>
            <a:solidFill>
              <a:srgbClr val="4A85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r>
                <a:rPr lang="en-US" sz="4000" kern="0" dirty="0">
                  <a:solidFill>
                    <a:schemeClr val="bg1"/>
                  </a:solidFill>
                  <a:latin typeface="+mj-lt"/>
                </a:rPr>
                <a:t>Ask for feedback-everywhere</a:t>
              </a:r>
            </a:p>
          </p:txBody>
        </p:sp>
      </p:grpSp>
      <p:grpSp>
        <p:nvGrpSpPr>
          <p:cNvPr id="13" name="Group 12"/>
          <p:cNvGrpSpPr/>
          <p:nvPr/>
        </p:nvGrpSpPr>
        <p:grpSpPr>
          <a:xfrm>
            <a:off x="6821670" y="1295568"/>
            <a:ext cx="5140086" cy="5119668"/>
            <a:chOff x="6426711" y="1322846"/>
            <a:chExt cx="5598521" cy="5234646"/>
          </a:xfrm>
        </p:grpSpPr>
        <p:sp>
          <p:nvSpPr>
            <p:cNvPr id="9" name="Rectangle 8"/>
            <p:cNvSpPr/>
            <p:nvPr/>
          </p:nvSpPr>
          <p:spPr>
            <a:xfrm>
              <a:off x="6426711" y="1322846"/>
              <a:ext cx="5598521" cy="1798394"/>
            </a:xfrm>
            <a:prstGeom prst="rect">
              <a:avLst/>
            </a:prstGeom>
            <a:solidFill>
              <a:srgbClr val="5C6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r>
                <a:rPr lang="en-US" sz="4000" kern="0" dirty="0">
                  <a:solidFill>
                    <a:schemeClr val="bg1"/>
                  </a:solidFill>
                  <a:latin typeface="+mj-lt"/>
                </a:rPr>
                <a:t>Conduct </a:t>
              </a:r>
            </a:p>
            <a:p>
              <a:pPr algn="ctr" defTabSz="896386"/>
              <a:r>
                <a:rPr lang="en-US" sz="4000" kern="0" dirty="0">
                  <a:solidFill>
                    <a:schemeClr val="bg1"/>
                  </a:solidFill>
                  <a:latin typeface="+mj-lt"/>
                </a:rPr>
                <a:t>usability tests, </a:t>
              </a:r>
            </a:p>
            <a:p>
              <a:pPr algn="ctr" defTabSz="896386"/>
              <a:r>
                <a:rPr lang="en-US" sz="4000" kern="0" dirty="0">
                  <a:solidFill>
                    <a:schemeClr val="bg1"/>
                  </a:solidFill>
                  <a:latin typeface="+mj-lt"/>
                </a:rPr>
                <a:t>LISTEN and OBSERVE</a:t>
              </a:r>
            </a:p>
          </p:txBody>
        </p:sp>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26712" y="3115377"/>
              <a:ext cx="5598520" cy="3442115"/>
            </a:xfrm>
            <a:prstGeom prst="rect">
              <a:avLst/>
            </a:prstGeom>
          </p:spPr>
        </p:pic>
      </p:grpSp>
    </p:spTree>
    <p:extLst>
      <p:ext uri="{BB962C8B-B14F-4D97-AF65-F5344CB8AC3E}">
        <p14:creationId xmlns:p14="http://schemas.microsoft.com/office/powerpoint/2010/main" val="1382412353"/>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t="-28258"/>
          <a:stretch/>
        </p:blipFill>
        <p:spPr>
          <a:xfrm>
            <a:off x="4080" y="-2042516"/>
            <a:ext cx="12277184" cy="8900031"/>
          </a:xfrm>
          <a:prstGeom prst="rect">
            <a:avLst/>
          </a:prstGeom>
        </p:spPr>
      </p:pic>
      <p:sp>
        <p:nvSpPr>
          <p:cNvPr id="5" name="Rectangle 4"/>
          <p:cNvSpPr/>
          <p:nvPr/>
        </p:nvSpPr>
        <p:spPr bwMode="auto">
          <a:xfrm>
            <a:off x="120683" y="142577"/>
            <a:ext cx="7857788" cy="798821"/>
          </a:xfrm>
          <a:prstGeom prst="rect">
            <a:avLst/>
          </a:prstGeom>
          <a:solidFill>
            <a:srgbClr val="0063A2">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59" tIns="45713" rIns="0" bIns="45713" numCol="1" rtlCol="0" anchor="ctr" anchorCtr="0" compatLnSpc="1">
            <a:prstTxWarp prst="textNoShape">
              <a:avLst/>
            </a:prstTxWarp>
          </a:bodyPr>
          <a:lstStyle/>
          <a:p>
            <a:pPr defTabSz="913949" fontAlgn="base">
              <a:spcBef>
                <a:spcPct val="0"/>
              </a:spcBef>
              <a:spcAft>
                <a:spcPct val="0"/>
              </a:spcAft>
            </a:pPr>
            <a:r>
              <a:rPr lang="en-US" sz="4000" kern="0" dirty="0">
                <a:gradFill>
                  <a:gsLst>
                    <a:gs pos="0">
                      <a:srgbClr val="FFFFFF"/>
                    </a:gs>
                    <a:gs pos="100000">
                      <a:srgbClr val="FFFFFF"/>
                    </a:gs>
                  </a:gsLst>
                  <a:lin ang="5400000" scaled="0"/>
                </a:gradFill>
                <a:latin typeface="Segoe UI Light" panose="020B0502040204020203" pitchFamily="34" charset="0"/>
                <a:cs typeface="Segoe UI Light" panose="020B0502040204020203" pitchFamily="34" charset="0"/>
              </a:rPr>
              <a:t>… but don’t be afraid to enforce</a:t>
            </a:r>
          </a:p>
        </p:txBody>
      </p:sp>
    </p:spTree>
    <p:extLst>
      <p:ext uri="{BB962C8B-B14F-4D97-AF65-F5344CB8AC3E}">
        <p14:creationId xmlns:p14="http://schemas.microsoft.com/office/powerpoint/2010/main" val="384364782"/>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0"/>
            <a:ext cx="12191980" cy="6857990"/>
          </a:xfrm>
          <a:prstGeom prst="rect">
            <a:avLst/>
          </a:prstGeom>
        </p:spPr>
      </p:pic>
      <p:sp>
        <p:nvSpPr>
          <p:cNvPr id="5" name="Rectangle 4"/>
          <p:cNvSpPr/>
          <p:nvPr/>
        </p:nvSpPr>
        <p:spPr bwMode="auto">
          <a:xfrm>
            <a:off x="6428071" y="622283"/>
            <a:ext cx="5349401" cy="4998229"/>
          </a:xfrm>
          <a:prstGeom prst="rect">
            <a:avLst/>
          </a:prstGeom>
          <a:solidFill>
            <a:srgbClr val="524642">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179285" tIns="182880" rIns="179285" bIns="182880" numCol="1" rtlCol="0" anchor="ctr" anchorCtr="0" compatLnSpc="1">
            <a:prstTxWarp prst="textNoShape">
              <a:avLst/>
            </a:prstTxWarp>
          </a:bodyPr>
          <a:lstStyle/>
          <a:p>
            <a:pPr marL="336145" indent="-336145" defTabSz="914367">
              <a:lnSpc>
                <a:spcPct val="90000"/>
              </a:lnSpc>
              <a:spcBef>
                <a:spcPct val="20000"/>
              </a:spcBef>
              <a:buClr>
                <a:schemeClr val="bg1"/>
              </a:buClr>
              <a:buSzPct val="90000"/>
              <a:buFont typeface="Wingdings" panose="05000000000000000000" pitchFamily="2" charset="2"/>
              <a:buChar char="§"/>
            </a:pPr>
            <a:r>
              <a:rPr lang="en-US" sz="3921" dirty="0">
                <a:solidFill>
                  <a:schemeClr val="bg1"/>
                </a:solidFill>
                <a:latin typeface="+mj-lt"/>
              </a:rPr>
              <a:t>Not everyone will be happy (initially) - look for the wins!</a:t>
            </a:r>
          </a:p>
          <a:p>
            <a:pPr marL="336145" indent="-336145" defTabSz="914367">
              <a:lnSpc>
                <a:spcPct val="90000"/>
              </a:lnSpc>
              <a:spcBef>
                <a:spcPct val="20000"/>
              </a:spcBef>
              <a:buClr>
                <a:schemeClr val="bg1"/>
              </a:buClr>
              <a:buSzPct val="90000"/>
              <a:buFont typeface="Wingdings" panose="05000000000000000000" pitchFamily="2" charset="2"/>
              <a:buChar char="§"/>
            </a:pPr>
            <a:r>
              <a:rPr lang="en-US" sz="3921" dirty="0">
                <a:solidFill>
                  <a:schemeClr val="bg1"/>
                </a:solidFill>
                <a:latin typeface="+mj-lt"/>
              </a:rPr>
              <a:t>Keep it “organic” - have a plan for change </a:t>
            </a:r>
          </a:p>
          <a:p>
            <a:pPr marL="336145" indent="-336145" defTabSz="914367">
              <a:lnSpc>
                <a:spcPct val="90000"/>
              </a:lnSpc>
              <a:spcBef>
                <a:spcPct val="20000"/>
              </a:spcBef>
              <a:buClr>
                <a:schemeClr val="bg1"/>
              </a:buClr>
              <a:buSzPct val="90000"/>
              <a:buFont typeface="Wingdings" panose="05000000000000000000" pitchFamily="2" charset="2"/>
              <a:buChar char="§"/>
            </a:pPr>
            <a:r>
              <a:rPr lang="en-US" sz="3921" dirty="0">
                <a:solidFill>
                  <a:schemeClr val="bg1"/>
                </a:solidFill>
                <a:latin typeface="+mj-lt"/>
              </a:rPr>
              <a:t>It’s not once and done</a:t>
            </a:r>
          </a:p>
        </p:txBody>
      </p:sp>
    </p:spTree>
    <p:extLst>
      <p:ext uri="{BB962C8B-B14F-4D97-AF65-F5344CB8AC3E}">
        <p14:creationId xmlns:p14="http://schemas.microsoft.com/office/powerpoint/2010/main" val="4178093066"/>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 y="487"/>
            <a:ext cx="12238947" cy="6863833"/>
          </a:xfrm>
          <a:prstGeom prst="rect">
            <a:avLst/>
          </a:prstGeom>
        </p:spPr>
      </p:pic>
      <p:grpSp>
        <p:nvGrpSpPr>
          <p:cNvPr id="5" name="Group 4"/>
          <p:cNvGrpSpPr/>
          <p:nvPr/>
        </p:nvGrpSpPr>
        <p:grpSpPr>
          <a:xfrm>
            <a:off x="5737434" y="277052"/>
            <a:ext cx="6279275" cy="781243"/>
            <a:chOff x="5909942" y="185639"/>
            <a:chExt cx="5981744" cy="797022"/>
          </a:xfrm>
        </p:grpSpPr>
        <p:sp>
          <p:nvSpPr>
            <p:cNvPr id="2" name="Rectangle 1"/>
            <p:cNvSpPr/>
            <p:nvPr/>
          </p:nvSpPr>
          <p:spPr bwMode="auto">
            <a:xfrm>
              <a:off x="5909942" y="185639"/>
              <a:ext cx="5981744" cy="797022"/>
            </a:xfrm>
            <a:prstGeom prst="rect">
              <a:avLst/>
            </a:prstGeom>
            <a:solidFill>
              <a:srgbClr val="008272">
                <a:alpha val="80000"/>
              </a:srgbClr>
            </a:solidFill>
            <a:ln>
              <a:no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0" tIns="45713" rIns="0" bIns="45713" numCol="1" rtlCol="0" anchor="ctr" anchorCtr="0" compatLnSpc="1">
              <a:prstTxWarp prst="textNoShape">
                <a:avLst/>
              </a:prstTxWarp>
            </a:bodyPr>
            <a:lstStyle/>
            <a:p>
              <a:pPr algn="ctr" defTabSz="913949" fontAlgn="base">
                <a:spcBef>
                  <a:spcPct val="0"/>
                </a:spcBef>
                <a:spcAft>
                  <a:spcPct val="0"/>
                </a:spcAft>
              </a:pPr>
              <a:endParaRPr lang="en-US" sz="1961" kern="0" dirty="0">
                <a:gradFill>
                  <a:gsLst>
                    <a:gs pos="0">
                      <a:srgbClr val="FFFFFF"/>
                    </a:gs>
                    <a:gs pos="100000">
                      <a:srgbClr val="FFFFFF"/>
                    </a:gs>
                  </a:gsLst>
                  <a:lin ang="5400000" scaled="0"/>
                </a:gradFill>
              </a:endParaRPr>
            </a:p>
          </p:txBody>
        </p:sp>
        <p:sp>
          <p:nvSpPr>
            <p:cNvPr id="4" name="Title 1"/>
            <p:cNvSpPr txBox="1">
              <a:spLocks/>
            </p:cNvSpPr>
            <p:nvPr/>
          </p:nvSpPr>
          <p:spPr>
            <a:xfrm>
              <a:off x="6052091" y="220662"/>
              <a:ext cx="5839595" cy="726978"/>
            </a:xfrm>
            <a:prstGeom prst="rect">
              <a:avLst/>
            </a:prstGeom>
          </p:spPr>
          <p:txBody>
            <a:bodyPr vert="horz" lIns="91423" tIns="45710" rIns="91423" bIns="45710" rtlCol="0" anchor="b">
              <a:noAutofit/>
            </a:bodyPr>
            <a:lstStyle>
              <a:lvl1pPr algn="l" defTabSz="914400" rtl="0" eaLnBrk="1" latinLnBrk="0" hangingPunct="1">
                <a:lnSpc>
                  <a:spcPct val="85000"/>
                </a:lnSpc>
                <a:spcBef>
                  <a:spcPct val="0"/>
                </a:spcBef>
                <a:buNone/>
                <a:defRPr sz="4000" kern="1200" spc="-50" baseline="0">
                  <a:solidFill>
                    <a:schemeClr val="tx1">
                      <a:lumMod val="75000"/>
                      <a:lumOff val="25000"/>
                    </a:schemeClr>
                  </a:solidFill>
                  <a:latin typeface="Segoe UI Light" pitchFamily="34" charset="0"/>
                  <a:ea typeface="Segoe UI" pitchFamily="34" charset="0"/>
                  <a:cs typeface="Segoe UI" pitchFamily="34" charset="0"/>
                </a:defRPr>
              </a:lvl1pPr>
            </a:lstStyle>
            <a:p>
              <a:pPr defTabSz="896386"/>
              <a:r>
                <a:rPr lang="en-US" sz="4400" spc="-49" dirty="0">
                  <a:solidFill>
                    <a:schemeClr val="bg1"/>
                  </a:solidFill>
                  <a:cs typeface="Segoe UI Light" panose="020B0502040204020203" pitchFamily="34" charset="0"/>
                </a:rPr>
                <a:t>Tip # 12: It’s about sharing</a:t>
              </a:r>
            </a:p>
          </p:txBody>
        </p:sp>
      </p:grpSp>
    </p:spTree>
    <p:extLst>
      <p:ext uri="{BB962C8B-B14F-4D97-AF65-F5344CB8AC3E}">
        <p14:creationId xmlns:p14="http://schemas.microsoft.com/office/powerpoint/2010/main" val="2967956043"/>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17915" y="807290"/>
            <a:ext cx="1933866" cy="1936278"/>
          </a:xfrm>
          <a:prstGeom prst="rect">
            <a:avLst/>
          </a:prstGeom>
        </p:spPr>
      </p:pic>
      <p:pic>
        <p:nvPicPr>
          <p:cNvPr id="17" name="Picture 1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003670" y="851137"/>
            <a:ext cx="1938253" cy="1979510"/>
          </a:xfrm>
          <a:prstGeom prst="rect">
            <a:avLst/>
          </a:prstGeom>
          <a:ln w="3175">
            <a:solidFill>
              <a:schemeClr val="tx1"/>
            </a:solidFill>
          </a:ln>
        </p:spPr>
      </p:pic>
      <p:sp>
        <p:nvSpPr>
          <p:cNvPr id="3" name="Title 2"/>
          <p:cNvSpPr>
            <a:spLocks noGrp="1"/>
          </p:cNvSpPr>
          <p:nvPr>
            <p:ph type="title" idx="4294967295"/>
          </p:nvPr>
        </p:nvSpPr>
        <p:spPr>
          <a:xfrm>
            <a:off x="179661" y="110349"/>
            <a:ext cx="9874438" cy="922208"/>
          </a:xfrm>
        </p:spPr>
        <p:txBody>
          <a:bodyPr/>
          <a:lstStyle/>
          <a:p>
            <a:r>
              <a:rPr lang="en-US" dirty="0"/>
              <a:t>The Tips</a:t>
            </a:r>
          </a:p>
        </p:txBody>
      </p:sp>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144862" y="805590"/>
            <a:ext cx="1938253" cy="1937978"/>
          </a:xfrm>
          <a:prstGeom prst="rect">
            <a:avLst/>
          </a:prstGeom>
        </p:spPr>
      </p:pic>
      <p:pic>
        <p:nvPicPr>
          <p:cNvPr id="10" name="Picture 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027162" y="4682032"/>
            <a:ext cx="1938253" cy="1937978"/>
          </a:xfrm>
          <a:prstGeom prst="rect">
            <a:avLst/>
          </a:prstGeom>
        </p:spPr>
      </p:pic>
      <p:pic>
        <p:nvPicPr>
          <p:cNvPr id="13" name="Picture 2" descr="C:\Users\Susan Hanley\AppData\Local\Microsoft\Windows\Temporary Internet Files\Content.IE5\AGA0BCUA\MP900431163[1].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4213529" y="4693901"/>
            <a:ext cx="1938253" cy="193797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91321" y="1026562"/>
            <a:ext cx="4203828" cy="4922096"/>
          </a:xfrm>
          <a:prstGeom prst="rect">
            <a:avLst/>
          </a:prstGeom>
          <a:noFill/>
        </p:spPr>
        <p:txBody>
          <a:bodyPr wrap="square" lIns="91423" tIns="45710" rIns="91423" bIns="45710" rtlCol="0">
            <a:spAutoFit/>
          </a:bodyPr>
          <a:lstStyle/>
          <a:p>
            <a:pPr marL="448119" indent="-448119" defTabSz="896386">
              <a:spcAft>
                <a:spcPts val="600"/>
              </a:spcAft>
              <a:buFont typeface="+mj-lt"/>
              <a:buAutoNum type="arabicPeriod"/>
            </a:pPr>
            <a:r>
              <a:rPr lang="en-US" sz="2157" kern="0" dirty="0">
                <a:solidFill>
                  <a:sysClr val="windowText" lastClr="000000"/>
                </a:solidFill>
                <a:latin typeface="+mj-lt"/>
                <a:ea typeface="Segoe UI" pitchFamily="34" charset="0"/>
                <a:cs typeface="Segoe UI Light" panose="020B0502040204020203" pitchFamily="34" charset="0"/>
              </a:rPr>
              <a:t>Results are the end game</a:t>
            </a:r>
          </a:p>
          <a:p>
            <a:pPr marL="448119" indent="-448119" defTabSz="896386">
              <a:spcAft>
                <a:spcPts val="600"/>
              </a:spcAft>
              <a:buFont typeface="+mj-lt"/>
              <a:buAutoNum type="arabicPeriod"/>
            </a:pPr>
            <a:r>
              <a:rPr lang="en-US" sz="2157" kern="0" dirty="0">
                <a:solidFill>
                  <a:sysClr val="windowText" lastClr="000000"/>
                </a:solidFill>
                <a:latin typeface="+mj-lt"/>
                <a:ea typeface="Segoe UI" pitchFamily="34" charset="0"/>
                <a:cs typeface="Segoe UI Light" panose="020B0502040204020203" pitchFamily="34" charset="0"/>
              </a:rPr>
              <a:t>Solve a meaningful problem</a:t>
            </a:r>
          </a:p>
          <a:p>
            <a:pPr marL="448119" indent="-448119" defTabSz="896386">
              <a:spcAft>
                <a:spcPts val="600"/>
              </a:spcAft>
              <a:buFont typeface="+mj-lt"/>
              <a:buAutoNum type="arabicPeriod"/>
            </a:pPr>
            <a:r>
              <a:rPr lang="en-US" sz="2157" kern="0" dirty="0">
                <a:solidFill>
                  <a:sysClr val="windowText" lastClr="000000"/>
                </a:solidFill>
                <a:latin typeface="+mj-lt"/>
                <a:ea typeface="Segoe UI" pitchFamily="34" charset="0"/>
                <a:cs typeface="Segoe UI Light" panose="020B0502040204020203" pitchFamily="34" charset="0"/>
              </a:rPr>
              <a:t>Make it personal</a:t>
            </a:r>
          </a:p>
          <a:p>
            <a:pPr marL="448119" indent="-448119" defTabSz="896386">
              <a:spcAft>
                <a:spcPts val="600"/>
              </a:spcAft>
              <a:buFont typeface="+mj-lt"/>
              <a:buAutoNum type="arabicPeriod"/>
            </a:pPr>
            <a:r>
              <a:rPr lang="en-US" sz="2157" kern="0" dirty="0">
                <a:solidFill>
                  <a:sysClr val="windowText" lastClr="000000"/>
                </a:solidFill>
                <a:latin typeface="+mj-lt"/>
                <a:ea typeface="Segoe UI" pitchFamily="34" charset="0"/>
                <a:cs typeface="Segoe UI Light" panose="020B0502040204020203" pitchFamily="34" charset="0"/>
              </a:rPr>
              <a:t>Think about change</a:t>
            </a:r>
          </a:p>
          <a:p>
            <a:pPr marL="448119" indent="-448119" defTabSz="896386">
              <a:spcAft>
                <a:spcPts val="600"/>
              </a:spcAft>
              <a:buFont typeface="+mj-lt"/>
              <a:buAutoNum type="arabicPeriod"/>
            </a:pPr>
            <a:r>
              <a:rPr lang="en-US" sz="2157" kern="0" dirty="0">
                <a:solidFill>
                  <a:sysClr val="windowText" lastClr="000000"/>
                </a:solidFill>
                <a:latin typeface="+mj-lt"/>
                <a:ea typeface="Segoe UI" pitchFamily="34" charset="0"/>
                <a:cs typeface="Segoe UI Light" panose="020B0502040204020203" pitchFamily="34" charset="0"/>
              </a:rPr>
              <a:t>Engage some helpers</a:t>
            </a:r>
          </a:p>
          <a:p>
            <a:pPr marL="448119" indent="-448119" defTabSz="896386">
              <a:spcAft>
                <a:spcPts val="600"/>
              </a:spcAft>
              <a:buFont typeface="+mj-lt"/>
              <a:buAutoNum type="arabicPeriod"/>
            </a:pPr>
            <a:r>
              <a:rPr lang="en-US" sz="2157" kern="0" dirty="0">
                <a:solidFill>
                  <a:sysClr val="windowText" lastClr="000000"/>
                </a:solidFill>
                <a:latin typeface="+mj-lt"/>
                <a:ea typeface="Segoe UI" pitchFamily="34" charset="0"/>
                <a:cs typeface="Segoe UI Light" panose="020B0502040204020203" pitchFamily="34" charset="0"/>
              </a:rPr>
              <a:t>Make users comfortable</a:t>
            </a:r>
          </a:p>
          <a:p>
            <a:pPr marL="448119" indent="-448119" defTabSz="896386">
              <a:spcAft>
                <a:spcPts val="600"/>
              </a:spcAft>
              <a:buFont typeface="+mj-lt"/>
              <a:buAutoNum type="arabicPeriod"/>
            </a:pPr>
            <a:r>
              <a:rPr lang="en-US" sz="2157" kern="0" dirty="0">
                <a:solidFill>
                  <a:sysClr val="windowText" lastClr="000000"/>
                </a:solidFill>
                <a:latin typeface="+mj-lt"/>
                <a:ea typeface="Segoe UI" pitchFamily="34" charset="0"/>
                <a:cs typeface="Segoe UI Light" panose="020B0502040204020203" pitchFamily="34" charset="0"/>
              </a:rPr>
              <a:t>Communicate</a:t>
            </a:r>
          </a:p>
          <a:p>
            <a:pPr marL="448119" indent="-448119" defTabSz="896386">
              <a:spcAft>
                <a:spcPts val="600"/>
              </a:spcAft>
              <a:buFont typeface="+mj-lt"/>
              <a:buAutoNum type="arabicPeriod"/>
            </a:pPr>
            <a:r>
              <a:rPr lang="en-US" sz="2157" kern="0" dirty="0">
                <a:solidFill>
                  <a:sysClr val="windowText" lastClr="000000"/>
                </a:solidFill>
                <a:latin typeface="+mj-lt"/>
                <a:ea typeface="Segoe UI" pitchFamily="34" charset="0"/>
                <a:cs typeface="Segoe UI Light" panose="020B0502040204020203" pitchFamily="34" charset="0"/>
              </a:rPr>
              <a:t>Provide help and support</a:t>
            </a:r>
          </a:p>
          <a:p>
            <a:pPr marL="448119" indent="-448119" defTabSz="896386">
              <a:spcAft>
                <a:spcPts val="600"/>
              </a:spcAft>
              <a:buFont typeface="+mj-lt"/>
              <a:buAutoNum type="arabicPeriod"/>
            </a:pPr>
            <a:r>
              <a:rPr lang="en-US" sz="2157" kern="0" dirty="0">
                <a:solidFill>
                  <a:sysClr val="windowText" lastClr="000000"/>
                </a:solidFill>
                <a:latin typeface="+mj-lt"/>
                <a:ea typeface="Segoe UI" pitchFamily="34" charset="0"/>
                <a:cs typeface="Segoe UI Light" panose="020B0502040204020203" pitchFamily="34" charset="0"/>
              </a:rPr>
              <a:t>Don’t’ forget to have fun!</a:t>
            </a:r>
          </a:p>
          <a:p>
            <a:pPr marL="448119" indent="-448119" defTabSz="896386">
              <a:spcAft>
                <a:spcPts val="600"/>
              </a:spcAft>
              <a:buFont typeface="+mj-lt"/>
              <a:buAutoNum type="arabicPeriod"/>
            </a:pPr>
            <a:r>
              <a:rPr lang="en-US" sz="2157" kern="0" dirty="0">
                <a:solidFill>
                  <a:sysClr val="windowText" lastClr="000000"/>
                </a:solidFill>
                <a:latin typeface="+mj-lt"/>
                <a:ea typeface="Segoe UI" pitchFamily="34" charset="0"/>
                <a:cs typeface="Segoe UI Light" panose="020B0502040204020203" pitchFamily="34" charset="0"/>
              </a:rPr>
              <a:t>Align with performance goals</a:t>
            </a:r>
          </a:p>
          <a:p>
            <a:pPr marL="448119" indent="-448119" defTabSz="896386">
              <a:spcAft>
                <a:spcPts val="600"/>
              </a:spcAft>
              <a:buFont typeface="+mj-lt"/>
              <a:buAutoNum type="arabicPeriod"/>
            </a:pPr>
            <a:r>
              <a:rPr lang="en-US" sz="2157" kern="0" dirty="0">
                <a:solidFill>
                  <a:sysClr val="windowText" lastClr="000000"/>
                </a:solidFill>
                <a:latin typeface="+mj-lt"/>
                <a:ea typeface="Segoe UI" pitchFamily="34" charset="0"/>
                <a:cs typeface="Segoe UI Light" panose="020B0502040204020203" pitchFamily="34" charset="0"/>
              </a:rPr>
              <a:t>You’re never done</a:t>
            </a:r>
          </a:p>
          <a:p>
            <a:pPr marL="448119" indent="-448119" defTabSz="896386">
              <a:spcAft>
                <a:spcPts val="600"/>
              </a:spcAft>
              <a:buFont typeface="+mj-lt"/>
              <a:buAutoNum type="arabicPeriod"/>
            </a:pPr>
            <a:r>
              <a:rPr lang="en-US" sz="2157" kern="0" dirty="0">
                <a:solidFill>
                  <a:sysClr val="windowText" lastClr="000000"/>
                </a:solidFill>
                <a:latin typeface="+mj-lt"/>
                <a:ea typeface="Segoe UI" pitchFamily="34" charset="0"/>
                <a:cs typeface="Segoe UI Light" panose="020B0502040204020203" pitchFamily="34" charset="0"/>
              </a:rPr>
              <a:t>Learn from others</a:t>
            </a:r>
          </a:p>
        </p:txBody>
      </p:sp>
      <p:pic>
        <p:nvPicPr>
          <p:cNvPr id="20" name="Picture 2" descr="The selfie that broke Twitter: Ellen DeGeneres' selfie with stars Jennifer Lawrence, Bradley Cooper and Meryl Streep (using her Oscars sponsor Samsung Galaxy phone) crashed the social networking site after it was retweeted 2 million times"/>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4214515" y="2727506"/>
            <a:ext cx="1936278" cy="19636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131271" y="2743567"/>
            <a:ext cx="1968471" cy="1937978"/>
          </a:xfrm>
          <a:prstGeom prst="rect">
            <a:avLst/>
          </a:prstGeom>
        </p:spPr>
      </p:pic>
      <p:pic>
        <p:nvPicPr>
          <p:cNvPr id="16" name="Picture 15"/>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137641" y="4681546"/>
            <a:ext cx="1962101" cy="1950338"/>
          </a:xfrm>
          <a:prstGeom prst="rect">
            <a:avLst/>
          </a:prstGeom>
        </p:spPr>
      </p:pic>
      <p:pic>
        <p:nvPicPr>
          <p:cNvPr id="21" name="Picture 20"/>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8099742" y="4681545"/>
            <a:ext cx="1954357" cy="1945906"/>
          </a:xfrm>
          <a:prstGeom prst="rect">
            <a:avLst/>
          </a:prstGeom>
        </p:spPr>
      </p:pic>
      <p:pic>
        <p:nvPicPr>
          <p:cNvPr id="4" name="Picture 3"/>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8071348" y="827567"/>
            <a:ext cx="1941847" cy="1923326"/>
          </a:xfrm>
          <a:prstGeom prst="rect">
            <a:avLst/>
          </a:prstGeom>
        </p:spPr>
      </p:pic>
      <p:pic>
        <p:nvPicPr>
          <p:cNvPr id="23" name="Picture 22"/>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8087748" y="2755431"/>
            <a:ext cx="1961718" cy="1925628"/>
          </a:xfrm>
          <a:prstGeom prst="rect">
            <a:avLst/>
          </a:prstGeom>
        </p:spPr>
      </p:pic>
      <p:pic>
        <p:nvPicPr>
          <p:cNvPr id="14" name="Picture 13"/>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10027162" y="2743568"/>
            <a:ext cx="1938253" cy="1937978"/>
          </a:xfrm>
          <a:prstGeom prst="rect">
            <a:avLst/>
          </a:prstGeom>
        </p:spPr>
      </p:pic>
    </p:spTree>
    <p:extLst>
      <p:ext uri="{BB962C8B-B14F-4D97-AF65-F5344CB8AC3E}">
        <p14:creationId xmlns:p14="http://schemas.microsoft.com/office/powerpoint/2010/main" val="669440751"/>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About Me</a:t>
            </a:r>
          </a:p>
        </p:txBody>
      </p:sp>
      <p:sp>
        <p:nvSpPr>
          <p:cNvPr id="2" name="Slide Number Placeholder 1"/>
          <p:cNvSpPr>
            <a:spLocks noGrp="1"/>
          </p:cNvSpPr>
          <p:nvPr>
            <p:ph type="sldNum" sz="quarter" idx="4294967295"/>
          </p:nvPr>
        </p:nvSpPr>
        <p:spPr>
          <a:xfrm>
            <a:off x="9415574" y="6361058"/>
            <a:ext cx="2776427" cy="343940"/>
          </a:xfrm>
          <a:prstGeom prst="rect">
            <a:avLst/>
          </a:prstGeom>
        </p:spPr>
        <p:txBody>
          <a:bodyPr/>
          <a:lstStyle/>
          <a:p>
            <a:pPr algn="r" defTabSz="914367">
              <a:defRPr/>
            </a:pPr>
            <a:fld id="{EA7C8D44-3667-46F6-9772-CC52308E2A7F}" type="slidenum">
              <a:rPr lang="en-US" sz="1400">
                <a:solidFill>
                  <a:srgbClr val="1F497D"/>
                </a:solidFill>
                <a:latin typeface="Segoe UI"/>
              </a:rPr>
              <a:pPr algn="r" defTabSz="914367">
                <a:defRPr/>
              </a:pPr>
              <a:t>58</a:t>
            </a:fld>
            <a:endParaRPr lang="en-US" sz="1400">
              <a:solidFill>
                <a:srgbClr val="1F497D"/>
              </a:solidFill>
              <a:latin typeface="Segoe UI"/>
            </a:endParaRPr>
          </a:p>
        </p:txBody>
      </p:sp>
      <p:pic>
        <p:nvPicPr>
          <p:cNvPr id="6" name="Picture 5"/>
          <p:cNvPicPr>
            <a:picLocks noChangeAspect="1"/>
          </p:cNvPicPr>
          <p:nvPr/>
        </p:nvPicPr>
        <p:blipFill>
          <a:blip r:embed="rId2"/>
          <a:stretch>
            <a:fillRect/>
          </a:stretch>
        </p:blipFill>
        <p:spPr>
          <a:xfrm>
            <a:off x="7619907" y="488"/>
            <a:ext cx="4571288" cy="6866495"/>
          </a:xfrm>
          <a:prstGeom prst="rect">
            <a:avLst/>
          </a:prstGeom>
        </p:spPr>
      </p:pic>
      <p:grpSp>
        <p:nvGrpSpPr>
          <p:cNvPr id="7" name="Group 6"/>
          <p:cNvGrpSpPr/>
          <p:nvPr/>
        </p:nvGrpSpPr>
        <p:grpSpPr>
          <a:xfrm>
            <a:off x="402786" y="1881344"/>
            <a:ext cx="2330903" cy="468905"/>
            <a:chOff x="5737092" y="4690568"/>
            <a:chExt cx="1748673" cy="351779"/>
          </a:xfrm>
        </p:grpSpPr>
        <p:pic>
          <p:nvPicPr>
            <p:cNvPr id="8" name="Picture 7"/>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737092" y="4690568"/>
              <a:ext cx="351482" cy="351482"/>
            </a:xfrm>
            <a:prstGeom prst="rect">
              <a:avLst/>
            </a:prstGeom>
          </p:spPr>
        </p:pic>
        <p:sp>
          <p:nvSpPr>
            <p:cNvPr id="9" name="TextBox 8"/>
            <p:cNvSpPr txBox="1"/>
            <p:nvPr/>
          </p:nvSpPr>
          <p:spPr>
            <a:xfrm>
              <a:off x="6072713" y="4690568"/>
              <a:ext cx="1413052" cy="351779"/>
            </a:xfrm>
            <a:prstGeom prst="rect">
              <a:avLst/>
            </a:prstGeom>
            <a:noFill/>
          </p:spPr>
          <p:txBody>
            <a:bodyPr wrap="square" rtlCol="0">
              <a:spAutoFit/>
            </a:bodyPr>
            <a:lstStyle/>
            <a:p>
              <a:pPr defTabSz="914049">
                <a:defRPr/>
              </a:pPr>
              <a:r>
                <a:rPr lang="en-US" sz="2400" kern="0" dirty="0" err="1">
                  <a:solidFill>
                    <a:prstClr val="black"/>
                  </a:solidFill>
                  <a:latin typeface="Segoe UI Light"/>
                </a:rPr>
                <a:t>susanhanley</a:t>
              </a:r>
              <a:endParaRPr lang="en-US" sz="2400" kern="0" dirty="0">
                <a:solidFill>
                  <a:prstClr val="black"/>
                </a:solidFill>
                <a:latin typeface="Segoe UI Light"/>
              </a:endParaRPr>
            </a:p>
          </p:txBody>
        </p:sp>
      </p:grpSp>
      <p:pic>
        <p:nvPicPr>
          <p:cNvPr id="12" name="Picture 11"/>
          <p:cNvPicPr>
            <a:picLocks noChangeAspect="1"/>
          </p:cNvPicPr>
          <p:nvPr/>
        </p:nvPicPr>
        <p:blipFill>
          <a:blip r:embed="rId5" cstate="email">
            <a:extLst>
              <a:ext uri="{BEBA8EAE-BF5A-486C-A8C5-ECC9F3942E4B}">
                <a14:imgProps xmlns:a14="http://schemas.microsoft.com/office/drawing/2010/main">
                  <a14:imgLayer r:embed="rId6">
                    <a14:imgEffect>
                      <a14:backgroundRemoval t="1596" b="100000" l="1859" r="100000"/>
                    </a14:imgEffect>
                  </a14:imgLayer>
                </a14:imgProps>
              </a:ext>
              <a:ext uri="{28A0092B-C50C-407E-A947-70E740481C1C}">
                <a14:useLocalDpi xmlns:a14="http://schemas.microsoft.com/office/drawing/2010/main"/>
              </a:ext>
            </a:extLst>
          </a:blip>
          <a:stretch>
            <a:fillRect/>
          </a:stretch>
        </p:blipFill>
        <p:spPr>
          <a:xfrm>
            <a:off x="574319" y="5270983"/>
            <a:ext cx="512236" cy="357994"/>
          </a:xfrm>
          <a:prstGeom prst="rect">
            <a:avLst/>
          </a:prstGeom>
        </p:spPr>
      </p:pic>
      <p:sp>
        <p:nvSpPr>
          <p:cNvPr id="13" name="TextBox 12"/>
          <p:cNvSpPr txBox="1"/>
          <p:nvPr/>
        </p:nvSpPr>
        <p:spPr>
          <a:xfrm>
            <a:off x="852148" y="3124566"/>
            <a:ext cx="6680111" cy="468905"/>
          </a:xfrm>
          <a:prstGeom prst="rect">
            <a:avLst/>
          </a:prstGeom>
          <a:noFill/>
        </p:spPr>
        <p:txBody>
          <a:bodyPr wrap="square" rtlCol="0">
            <a:spAutoFit/>
          </a:bodyPr>
          <a:lstStyle/>
          <a:p>
            <a:pPr defTabSz="914049">
              <a:defRPr/>
            </a:pPr>
            <a:r>
              <a:rPr lang="en-US" sz="2400" kern="0" dirty="0">
                <a:solidFill>
                  <a:prstClr val="black"/>
                </a:solidFill>
                <a:latin typeface="Segoe UI Light" panose="020B0502040204020203" pitchFamily="34" charset="0"/>
                <a:cs typeface="Segoe UI Light" panose="020B0502040204020203" pitchFamily="34" charset="0"/>
              </a:rPr>
              <a:t>www.networkworld.com/blog/essential-sharepoint</a:t>
            </a:r>
          </a:p>
        </p:txBody>
      </p:sp>
      <p:grpSp>
        <p:nvGrpSpPr>
          <p:cNvPr id="14" name="Group 13"/>
          <p:cNvGrpSpPr/>
          <p:nvPr/>
        </p:nvGrpSpPr>
        <p:grpSpPr>
          <a:xfrm>
            <a:off x="420613" y="2526813"/>
            <a:ext cx="4101135" cy="468905"/>
            <a:chOff x="6613704" y="5523477"/>
            <a:chExt cx="3477414" cy="469039"/>
          </a:xfrm>
        </p:grpSpPr>
        <p:sp>
          <p:nvSpPr>
            <p:cNvPr id="15" name="TextBox 14"/>
            <p:cNvSpPr txBox="1"/>
            <p:nvPr/>
          </p:nvSpPr>
          <p:spPr>
            <a:xfrm>
              <a:off x="6977919" y="5523477"/>
              <a:ext cx="3113199" cy="469039"/>
            </a:xfrm>
            <a:prstGeom prst="rect">
              <a:avLst/>
            </a:prstGeom>
            <a:noFill/>
          </p:spPr>
          <p:txBody>
            <a:bodyPr wrap="square" rtlCol="0">
              <a:spAutoFit/>
            </a:bodyPr>
            <a:lstStyle/>
            <a:p>
              <a:pPr defTabSz="914049">
                <a:defRPr/>
              </a:pPr>
              <a:r>
                <a:rPr lang="en-US" sz="2400" kern="0" dirty="0">
                  <a:solidFill>
                    <a:prstClr val="black"/>
                  </a:solidFill>
                  <a:latin typeface="Segoe UI Light" panose="020B0502040204020203" pitchFamily="34" charset="0"/>
                  <a:cs typeface="Segoe UI Light" panose="020B0502040204020203" pitchFamily="34" charset="0"/>
                </a:rPr>
                <a:t>www.susanhanley.com</a:t>
              </a:r>
            </a:p>
          </p:txBody>
        </p:sp>
        <p:pic>
          <p:nvPicPr>
            <p:cNvPr id="16" name="Picture 15"/>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613704" y="5600194"/>
              <a:ext cx="315606" cy="315606"/>
            </a:xfrm>
            <a:prstGeom prst="rect">
              <a:avLst/>
            </a:prstGeom>
          </p:spPr>
        </p:pic>
      </p:grpSp>
      <p:sp>
        <p:nvSpPr>
          <p:cNvPr id="17" name="TextBox 16"/>
          <p:cNvSpPr txBox="1"/>
          <p:nvPr/>
        </p:nvSpPr>
        <p:spPr>
          <a:xfrm>
            <a:off x="830437" y="1294740"/>
            <a:ext cx="3363091" cy="468905"/>
          </a:xfrm>
          <a:prstGeom prst="rect">
            <a:avLst/>
          </a:prstGeom>
          <a:noFill/>
        </p:spPr>
        <p:txBody>
          <a:bodyPr wrap="square" rtlCol="0">
            <a:spAutoFit/>
          </a:bodyPr>
          <a:lstStyle/>
          <a:p>
            <a:pPr defTabSz="914049">
              <a:defRPr/>
            </a:pPr>
            <a:r>
              <a:rPr lang="en-US" sz="2400" kern="0" dirty="0">
                <a:solidFill>
                  <a:prstClr val="black"/>
                </a:solidFill>
                <a:latin typeface="Segoe UI Light" panose="020B0502040204020203" pitchFamily="34" charset="0"/>
                <a:cs typeface="Segoe UI Light" panose="020B0502040204020203" pitchFamily="34" charset="0"/>
              </a:rPr>
              <a:t>sue@susanhanley.com</a:t>
            </a:r>
          </a:p>
        </p:txBody>
      </p:sp>
      <p:pic>
        <p:nvPicPr>
          <p:cNvPr id="19" name="Picture 1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7110" y="1342915"/>
            <a:ext cx="390041" cy="390041"/>
          </a:xfrm>
          <a:prstGeom prst="rect">
            <a:avLst/>
          </a:prstGeom>
        </p:spPr>
      </p:pic>
      <p:pic>
        <p:nvPicPr>
          <p:cNvPr id="21" name="Picture 2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4614" y="3206824"/>
            <a:ext cx="448212" cy="340734"/>
          </a:xfrm>
          <a:prstGeom prst="rect">
            <a:avLst/>
          </a:prstGeom>
        </p:spPr>
      </p:pic>
      <p:pic>
        <p:nvPicPr>
          <p:cNvPr id="22" name="Picture 2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905551" y="5934230"/>
            <a:ext cx="2288404" cy="923284"/>
          </a:xfrm>
          <a:prstGeom prst="rect">
            <a:avLst/>
          </a:prstGeom>
        </p:spPr>
      </p:pic>
      <p:grpSp>
        <p:nvGrpSpPr>
          <p:cNvPr id="23" name="Group 22"/>
          <p:cNvGrpSpPr/>
          <p:nvPr/>
        </p:nvGrpSpPr>
        <p:grpSpPr>
          <a:xfrm>
            <a:off x="344616" y="4224486"/>
            <a:ext cx="3933800" cy="1863379"/>
            <a:chOff x="181568" y="3199497"/>
            <a:chExt cx="4907605" cy="2058584"/>
          </a:xfrm>
        </p:grpSpPr>
        <p:pic>
          <p:nvPicPr>
            <p:cNvPr id="24" name="Picture 23" descr="sharepointbookcover verysmall"/>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81568" y="3199497"/>
              <a:ext cx="1559664" cy="2054390"/>
            </a:xfrm>
            <a:prstGeom prst="rect">
              <a:avLst/>
            </a:prstGeom>
            <a:noFill/>
            <a:ln w="9525">
              <a:noFill/>
              <a:miter lim="800000"/>
              <a:headEnd/>
              <a:tailEnd/>
            </a:ln>
          </p:spPr>
        </p:pic>
        <p:pic>
          <p:nvPicPr>
            <p:cNvPr id="25" name="Picture 24"/>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02799" y="3199497"/>
              <a:ext cx="1536020" cy="2058584"/>
            </a:xfrm>
            <a:prstGeom prst="rect">
              <a:avLst/>
            </a:prstGeom>
          </p:spPr>
        </p:pic>
        <p:pic>
          <p:nvPicPr>
            <p:cNvPr id="26" name="Picture 2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018947" y="3199497"/>
              <a:ext cx="1618357" cy="2054390"/>
            </a:xfrm>
            <a:prstGeom prst="rect">
              <a:avLst/>
            </a:prstGeom>
          </p:spPr>
        </p:pic>
        <p:pic>
          <p:nvPicPr>
            <p:cNvPr id="28" name="Picture 27"/>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660059" y="3207449"/>
              <a:ext cx="1429114" cy="2046438"/>
            </a:xfrm>
            <a:prstGeom prst="rect">
              <a:avLst/>
            </a:prstGeom>
          </p:spPr>
        </p:pic>
      </p:grpSp>
      <p:sp>
        <p:nvSpPr>
          <p:cNvPr id="30" name="Rectangle 29"/>
          <p:cNvSpPr/>
          <p:nvPr/>
        </p:nvSpPr>
        <p:spPr>
          <a:xfrm>
            <a:off x="4378787" y="4235773"/>
            <a:ext cx="3055862" cy="1852092"/>
          </a:xfrm>
          <a:prstGeom prst="rect">
            <a:avLst/>
          </a:prstGeom>
          <a:solidFill>
            <a:srgbClr val="8064A2"/>
          </a:solidFill>
          <a:ln w="19050" cap="flat" cmpd="sng" algn="ctr">
            <a:noFill/>
            <a:prstDash val="solid"/>
          </a:ln>
          <a:effectLst/>
        </p:spPr>
        <p:txBody>
          <a:bodyPr rtlCol="0" anchor="ctr"/>
          <a:lstStyle/>
          <a:p>
            <a:pPr marL="285640" indent="-285640" defTabSz="914049">
              <a:buFont typeface="Arial" panose="020B0604020202020204" pitchFamily="34" charset="0"/>
              <a:buChar char="•"/>
              <a:defRPr/>
            </a:pPr>
            <a:r>
              <a:rPr lang="en-US" sz="1568" kern="0" dirty="0">
                <a:solidFill>
                  <a:prstClr val="white"/>
                </a:solidFill>
                <a:latin typeface="Segoe UI Light" panose="020B0502040204020203" pitchFamily="34" charset="0"/>
                <a:cs typeface="Segoe UI Light" panose="020B0502040204020203" pitchFamily="34" charset="0"/>
              </a:rPr>
              <a:t>Information Architecture</a:t>
            </a:r>
          </a:p>
          <a:p>
            <a:pPr marL="285640" indent="-285640" defTabSz="914049">
              <a:buFont typeface="Arial" panose="020B0604020202020204" pitchFamily="34" charset="0"/>
              <a:buChar char="•"/>
              <a:defRPr/>
            </a:pPr>
            <a:r>
              <a:rPr lang="en-US" sz="1568" kern="0" dirty="0">
                <a:solidFill>
                  <a:prstClr val="white"/>
                </a:solidFill>
                <a:latin typeface="Segoe UI Light" panose="020B0502040204020203" pitchFamily="34" charset="0"/>
                <a:cs typeface="Segoe UI Light" panose="020B0502040204020203" pitchFamily="34" charset="0"/>
              </a:rPr>
              <a:t>User Adoption</a:t>
            </a:r>
          </a:p>
          <a:p>
            <a:pPr marL="285640" indent="-285640" defTabSz="914049">
              <a:buFont typeface="Arial" panose="020B0604020202020204" pitchFamily="34" charset="0"/>
              <a:buChar char="•"/>
              <a:defRPr/>
            </a:pPr>
            <a:r>
              <a:rPr lang="en-US" sz="1568" kern="0" dirty="0">
                <a:solidFill>
                  <a:prstClr val="white"/>
                </a:solidFill>
                <a:latin typeface="Segoe UI Light" panose="020B0502040204020203" pitchFamily="34" charset="0"/>
                <a:cs typeface="Segoe UI Light" panose="020B0502040204020203" pitchFamily="34" charset="0"/>
              </a:rPr>
              <a:t>Governance</a:t>
            </a:r>
          </a:p>
          <a:p>
            <a:pPr marL="285640" indent="-285640" defTabSz="914049">
              <a:buFont typeface="Arial" panose="020B0604020202020204" pitchFamily="34" charset="0"/>
              <a:buChar char="•"/>
              <a:defRPr/>
            </a:pPr>
            <a:r>
              <a:rPr lang="en-US" sz="1568" kern="0" dirty="0">
                <a:solidFill>
                  <a:prstClr val="white"/>
                </a:solidFill>
                <a:latin typeface="Segoe UI Light" panose="020B0502040204020203" pitchFamily="34" charset="0"/>
                <a:cs typeface="Segoe UI Light" panose="020B0502040204020203" pitchFamily="34" charset="0"/>
              </a:rPr>
              <a:t>Metrics</a:t>
            </a:r>
          </a:p>
          <a:p>
            <a:pPr marL="285640" indent="-285640" defTabSz="914049">
              <a:buFont typeface="Arial" panose="020B0604020202020204" pitchFamily="34" charset="0"/>
              <a:buChar char="•"/>
              <a:defRPr/>
            </a:pPr>
            <a:r>
              <a:rPr lang="en-US" sz="1568" kern="0" dirty="0">
                <a:solidFill>
                  <a:prstClr val="white"/>
                </a:solidFill>
                <a:latin typeface="Segoe UI Light" panose="020B0502040204020203" pitchFamily="34" charset="0"/>
                <a:cs typeface="Segoe UI Light" panose="020B0502040204020203" pitchFamily="34" charset="0"/>
              </a:rPr>
              <a:t>Knowledge Management</a:t>
            </a:r>
          </a:p>
          <a:p>
            <a:pPr marL="285640" indent="-285640" defTabSz="914049">
              <a:buFont typeface="Arial" panose="020B0604020202020204" pitchFamily="34" charset="0"/>
              <a:buChar char="•"/>
              <a:defRPr/>
            </a:pPr>
            <a:r>
              <a:rPr lang="en-US" sz="1568" kern="0" dirty="0">
                <a:solidFill>
                  <a:prstClr val="white"/>
                </a:solidFill>
                <a:latin typeface="Segoe UI Light" panose="020B0502040204020203" pitchFamily="34" charset="0"/>
                <a:cs typeface="Segoe UI Light" panose="020B0502040204020203" pitchFamily="34" charset="0"/>
              </a:rPr>
              <a:t>Intranets &amp; Collaboration Solutions</a:t>
            </a:r>
          </a:p>
        </p:txBody>
      </p:sp>
    </p:spTree>
    <p:extLst>
      <p:ext uri="{BB962C8B-B14F-4D97-AF65-F5344CB8AC3E}">
        <p14:creationId xmlns:p14="http://schemas.microsoft.com/office/powerpoint/2010/main" val="2280565772"/>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69240" y="1277604"/>
            <a:ext cx="11653523" cy="5464701"/>
          </a:xfrm>
        </p:spPr>
        <p:txBody>
          <a:bodyPr/>
          <a:lstStyle/>
          <a:p>
            <a:r>
              <a:rPr lang="en-US" sz="3529" dirty="0"/>
              <a:t>General</a:t>
            </a:r>
          </a:p>
          <a:p>
            <a:pPr lvl="1"/>
            <a:r>
              <a:rPr lang="en-US" sz="1961" dirty="0"/>
              <a:t>Read </a:t>
            </a:r>
            <a:r>
              <a:rPr lang="en-US" sz="1961" dirty="0">
                <a:hlinkClick r:id="rId3"/>
              </a:rPr>
              <a:t>User Adoption Strategies: Shifting Second Wave People to New Collaboration Technology</a:t>
            </a:r>
            <a:r>
              <a:rPr lang="en-US" sz="1961" dirty="0"/>
              <a:t> by Michael Sampson </a:t>
            </a:r>
          </a:p>
          <a:p>
            <a:pPr lvl="1"/>
            <a:r>
              <a:rPr lang="en-US" sz="1961" dirty="0" err="1"/>
              <a:t>Jakob</a:t>
            </a:r>
            <a:r>
              <a:rPr lang="en-US" sz="1961" dirty="0"/>
              <a:t> Nielsen’s </a:t>
            </a:r>
            <a:r>
              <a:rPr lang="en-US" sz="1961" dirty="0" err="1"/>
              <a:t>Alertbox</a:t>
            </a:r>
            <a:r>
              <a:rPr lang="en-US" sz="1961" dirty="0"/>
              <a:t>:  </a:t>
            </a:r>
            <a:r>
              <a:rPr lang="en-US" sz="1961" dirty="0">
                <a:hlinkClick r:id="rId4"/>
              </a:rPr>
              <a:t>http://www.useit.com/alertbox/</a:t>
            </a:r>
            <a:r>
              <a:rPr lang="en-US" sz="1961" dirty="0"/>
              <a:t> (Current Issues in Web Usability)</a:t>
            </a:r>
          </a:p>
          <a:p>
            <a:pPr lvl="2"/>
            <a:r>
              <a:rPr lang="en-US" sz="1961" dirty="0"/>
              <a:t>Reference article about social features on intranets: </a:t>
            </a:r>
            <a:r>
              <a:rPr lang="en-US" sz="1961" dirty="0">
                <a:hlinkClick r:id="rId5"/>
              </a:rPr>
              <a:t>http://www.nngroup.com/articles/intranet-social-features/</a:t>
            </a:r>
            <a:endParaRPr lang="en-US" sz="1961" dirty="0"/>
          </a:p>
          <a:p>
            <a:pPr marL="613153" lvl="2"/>
            <a:r>
              <a:rPr lang="en-US" sz="1961" dirty="0"/>
              <a:t>Launch Videos: </a:t>
            </a:r>
            <a:r>
              <a:rPr lang="en-US" sz="1961" dirty="0">
                <a:ea typeface="Segoe UI" pitchFamily="34" charset="0"/>
                <a:cs typeface="Segoe UI Light" panose="020B0502040204020203" pitchFamily="34" charset="0"/>
                <a:hlinkClick r:id="rId6"/>
              </a:rPr>
              <a:t>http://www.scoop.it/t/intranet-launch-videos-and-teasers</a:t>
            </a:r>
            <a:r>
              <a:rPr lang="en-US" sz="1961" dirty="0">
                <a:ea typeface="Segoe UI" pitchFamily="34" charset="0"/>
                <a:cs typeface="Segoe UI Light" panose="020B0502040204020203" pitchFamily="34" charset="0"/>
              </a:rPr>
              <a:t> (Ellen van </a:t>
            </a:r>
            <a:r>
              <a:rPr lang="en-US" sz="1961" dirty="0" err="1">
                <a:ea typeface="Segoe UI" pitchFamily="34" charset="0"/>
                <a:cs typeface="Segoe UI Light" panose="020B0502040204020203" pitchFamily="34" charset="0"/>
              </a:rPr>
              <a:t>Aken</a:t>
            </a:r>
            <a:r>
              <a:rPr lang="en-US" sz="1961" dirty="0">
                <a:ea typeface="Segoe UI" pitchFamily="34" charset="0"/>
                <a:cs typeface="Segoe UI Light" panose="020B0502040204020203" pitchFamily="34" charset="0"/>
              </a:rPr>
              <a:t>)</a:t>
            </a:r>
            <a:endParaRPr lang="en-US" sz="1961" dirty="0"/>
          </a:p>
          <a:p>
            <a:r>
              <a:rPr lang="en-US" sz="3529" dirty="0"/>
              <a:t>SharePoint and Office 365</a:t>
            </a:r>
          </a:p>
          <a:p>
            <a:pPr lvl="1"/>
            <a:r>
              <a:rPr lang="en-US" sz="1961" u="sng" dirty="0">
                <a:hlinkClick r:id="rId7"/>
              </a:rPr>
              <a:t>Re-Imagining Productive Work with Office 365</a:t>
            </a:r>
            <a:r>
              <a:rPr lang="en-US" sz="1961" dirty="0"/>
              <a:t> by Michael Sampson</a:t>
            </a:r>
            <a:endParaRPr lang="en-US" sz="1961" dirty="0">
              <a:hlinkClick r:id="" action="ppaction://noaction"/>
            </a:endParaRPr>
          </a:p>
          <a:p>
            <a:pPr lvl="1"/>
            <a:r>
              <a:rPr lang="en-US" sz="1961" dirty="0">
                <a:hlinkClick r:id="rId8"/>
              </a:rPr>
              <a:t>Fasttrack.microsoft.com/office</a:t>
            </a:r>
            <a:endParaRPr lang="en-US" sz="1961" dirty="0"/>
          </a:p>
          <a:p>
            <a:pPr lvl="1"/>
            <a:r>
              <a:rPr lang="en-US" sz="1961" dirty="0">
                <a:hlinkClick r:id="rId9"/>
              </a:rPr>
              <a:t>Microsoft Tech Community – Driving Adoption</a:t>
            </a:r>
            <a:endParaRPr lang="en-US" sz="1961" dirty="0"/>
          </a:p>
          <a:p>
            <a:pPr lvl="1"/>
            <a:r>
              <a:rPr lang="en-US" sz="1961" dirty="0">
                <a:hlinkClick r:id="rId10"/>
              </a:rPr>
              <a:t>Driving Office 365 Adoption</a:t>
            </a:r>
            <a:r>
              <a:rPr lang="en-US" sz="1961" dirty="0"/>
              <a:t> White Paper by Richard Harbridge and Kanwal Khipple</a:t>
            </a:r>
          </a:p>
          <a:p>
            <a:pPr lvl="1"/>
            <a:r>
              <a:rPr lang="en-US" sz="1961" dirty="0">
                <a:hlinkClick r:id="rId11"/>
              </a:rPr>
              <a:t>Essential SharePoint 2013</a:t>
            </a:r>
            <a:endParaRPr lang="en-US" sz="1961" dirty="0"/>
          </a:p>
          <a:p>
            <a:pPr lvl="1"/>
            <a:r>
              <a:rPr lang="en-US" sz="1961" dirty="0">
                <a:hlinkClick r:id="rId12"/>
              </a:rPr>
              <a:t>Practical Framework for SharePoint Metrics</a:t>
            </a:r>
            <a:endParaRPr lang="en-US" sz="1961" dirty="0"/>
          </a:p>
          <a:p>
            <a:pPr lvl="1"/>
            <a:r>
              <a:rPr lang="en-US" sz="1961" dirty="0" err="1">
                <a:hlinkClick r:id="rId13"/>
              </a:rPr>
              <a:t>ImproveIT</a:t>
            </a:r>
            <a:endParaRPr lang="en-US" sz="1961" dirty="0"/>
          </a:p>
        </p:txBody>
      </p:sp>
      <p:sp>
        <p:nvSpPr>
          <p:cNvPr id="2" name="Title 1"/>
          <p:cNvSpPr>
            <a:spLocks noGrp="1"/>
          </p:cNvSpPr>
          <p:nvPr>
            <p:ph type="title"/>
          </p:nvPr>
        </p:nvSpPr>
        <p:spPr/>
        <p:txBody>
          <a:bodyPr/>
          <a:lstStyle/>
          <a:p>
            <a:r>
              <a:rPr lang="en-US" dirty="0"/>
              <a:t>Helpful Resources</a:t>
            </a:r>
          </a:p>
        </p:txBody>
      </p:sp>
    </p:spTree>
    <p:extLst>
      <p:ext uri="{BB962C8B-B14F-4D97-AF65-F5344CB8AC3E}">
        <p14:creationId xmlns:p14="http://schemas.microsoft.com/office/powerpoint/2010/main" val="263585002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4294967295"/>
          </p:nvPr>
        </p:nvSpPr>
        <p:spPr>
          <a:xfrm>
            <a:off x="8958322" y="6360471"/>
            <a:ext cx="2775678" cy="344666"/>
          </a:xfrm>
          <a:prstGeom prst="rect">
            <a:avLst/>
          </a:prstGeom>
        </p:spPr>
        <p:txBody>
          <a:bodyPr/>
          <a:lstStyle/>
          <a:p>
            <a:pPr defTabSz="896386"/>
            <a:fld id="{EA7C8D44-3667-46F6-9772-CC52308E2A7F}" type="slidenum">
              <a:rPr lang="en-US" sz="1765" kern="0">
                <a:solidFill>
                  <a:sysClr val="windowText" lastClr="000000"/>
                </a:solidFill>
              </a:rPr>
              <a:pPr defTabSz="896386"/>
              <a:t>6</a:t>
            </a:fld>
            <a:endParaRPr lang="en-US" sz="1765" kern="0">
              <a:solidFill>
                <a:sysClr val="windowText" lastClr="000000"/>
              </a:solidFill>
            </a:endParaRPr>
          </a:p>
        </p:txBody>
      </p:sp>
      <p:sp>
        <p:nvSpPr>
          <p:cNvPr id="3" name="Rectangle 2"/>
          <p:cNvSpPr/>
          <p:nvPr/>
        </p:nvSpPr>
        <p:spPr>
          <a:xfrm>
            <a:off x="865" y="487"/>
            <a:ext cx="4291897" cy="6857027"/>
          </a:xfrm>
          <a:prstGeom prst="rect">
            <a:avLst/>
          </a:prstGeom>
          <a:solidFill>
            <a:srgbClr val="3237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386"/>
            <a:endParaRPr lang="en-US" kern="0">
              <a:solidFill>
                <a:sysClr val="windowText" lastClr="000000"/>
              </a:solidFill>
            </a:endParaRPr>
          </a:p>
        </p:txBody>
      </p:sp>
      <p:sp>
        <p:nvSpPr>
          <p:cNvPr id="2" name="Title 1"/>
          <p:cNvSpPr>
            <a:spLocks noGrp="1"/>
          </p:cNvSpPr>
          <p:nvPr>
            <p:ph type="title" idx="4294967295"/>
          </p:nvPr>
        </p:nvSpPr>
        <p:spPr>
          <a:xfrm>
            <a:off x="229432" y="381433"/>
            <a:ext cx="3885649" cy="2819000"/>
          </a:xfrm>
        </p:spPr>
        <p:txBody>
          <a:bodyPr/>
          <a:lstStyle/>
          <a:p>
            <a:r>
              <a:rPr lang="en-US" dirty="0">
                <a:solidFill>
                  <a:schemeClr val="bg1"/>
                </a:solidFill>
              </a:rPr>
              <a:t>But wait, then why are we here?</a:t>
            </a:r>
          </a:p>
        </p:txBody>
      </p:sp>
      <p:grpSp>
        <p:nvGrpSpPr>
          <p:cNvPr id="10" name="Group 9"/>
          <p:cNvGrpSpPr/>
          <p:nvPr/>
        </p:nvGrpSpPr>
        <p:grpSpPr>
          <a:xfrm>
            <a:off x="120240" y="0"/>
            <a:ext cx="11929143" cy="6857027"/>
            <a:chOff x="261651" y="-67516"/>
            <a:chExt cx="11930834" cy="685800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92990" y="-67516"/>
              <a:ext cx="7899495" cy="6858000"/>
            </a:xfrm>
            <a:prstGeom prst="rect">
              <a:avLst/>
            </a:prstGeom>
          </p:spPr>
        </p:pic>
        <p:sp>
          <p:nvSpPr>
            <p:cNvPr id="9" name="Title 1"/>
            <p:cNvSpPr txBox="1">
              <a:spLocks/>
            </p:cNvSpPr>
            <p:nvPr/>
          </p:nvSpPr>
          <p:spPr>
            <a:xfrm>
              <a:off x="261651" y="5486400"/>
              <a:ext cx="3886200" cy="1143000"/>
            </a:xfrm>
            <a:prstGeom prst="rect">
              <a:avLst/>
            </a:prstGeom>
          </p:spPr>
          <p:txBody>
            <a:bodyPr vert="horz" anchor="ctr" anchorCtr="0">
              <a:noAutofit/>
            </a:bodyPr>
            <a:lstStyle>
              <a:lvl1pPr algn="l" rtl="0" eaLnBrk="1" latinLnBrk="0" hangingPunct="1">
                <a:spcBef>
                  <a:spcPct val="0"/>
                </a:spcBef>
                <a:buNone/>
                <a:defRPr kumimoji="0" sz="3600" kern="1200">
                  <a:solidFill>
                    <a:schemeClr val="tx2"/>
                  </a:solidFill>
                  <a:latin typeface="Segoe UI" pitchFamily="34" charset="0"/>
                  <a:ea typeface="Segoe UI" pitchFamily="34" charset="0"/>
                  <a:cs typeface="Segoe UI" pitchFamily="34" charset="0"/>
                </a:defRPr>
              </a:lvl1pPr>
            </a:lstStyle>
            <a:p>
              <a:pPr algn="r" defTabSz="896386"/>
              <a:r>
                <a:rPr lang="en-US" sz="4800" b="1" dirty="0">
                  <a:solidFill>
                    <a:schemeClr val="bg1"/>
                  </a:solidFill>
                </a:rPr>
                <a:t>RESULTS</a:t>
              </a:r>
            </a:p>
          </p:txBody>
        </p:sp>
      </p:grpSp>
      <p:grpSp>
        <p:nvGrpSpPr>
          <p:cNvPr id="5" name="Group 4"/>
          <p:cNvGrpSpPr/>
          <p:nvPr/>
        </p:nvGrpSpPr>
        <p:grpSpPr>
          <a:xfrm>
            <a:off x="4482453" y="229055"/>
            <a:ext cx="7350603" cy="712585"/>
            <a:chOff x="4572335" y="233151"/>
            <a:chExt cx="7497998" cy="726874"/>
          </a:xfrm>
        </p:grpSpPr>
        <p:sp>
          <p:nvSpPr>
            <p:cNvPr id="11" name="Rectangle 10"/>
            <p:cNvSpPr/>
            <p:nvPr/>
          </p:nvSpPr>
          <p:spPr bwMode="auto">
            <a:xfrm>
              <a:off x="4572335" y="250456"/>
              <a:ext cx="7438366" cy="709568"/>
            </a:xfrm>
            <a:prstGeom prst="rect">
              <a:avLst/>
            </a:prstGeom>
            <a:solidFill>
              <a:srgbClr val="32373D">
                <a:alpha val="80000"/>
              </a:srgbClr>
            </a:solidFill>
            <a:ln w="9525" cap="flat" cmpd="sng" algn="ctr">
              <a:noFill/>
              <a:prstDash val="solid"/>
              <a:headEnd type="none" w="med" len="med"/>
              <a:tailEnd type="none" w="med" len="med"/>
            </a:ln>
            <a:effectLst/>
          </p:spPr>
          <p:txBody>
            <a:bodyPr rot="0" spcFirstLastPara="0" vertOverflow="overflow" horzOverflow="overflow" vert="horz" wrap="square" lIns="45716" tIns="45716" rIns="45716" bIns="45716" numCol="1" spcCol="0" rtlCol="0" fromWordArt="0" anchor="b" anchorCtr="0" forceAA="0" compatLnSpc="1">
              <a:prstTxWarp prst="textNoShape">
                <a:avLst/>
              </a:prstTxWarp>
              <a:noAutofit/>
            </a:bodyPr>
            <a:lstStyle/>
            <a:p>
              <a:pPr defTabSz="913949" fontAlgn="base">
                <a:spcBef>
                  <a:spcPct val="0"/>
                </a:spcBef>
                <a:spcAft>
                  <a:spcPct val="0"/>
                </a:spcAft>
              </a:pPr>
              <a:endParaRPr lang="en-US" sz="1078" kern="0" spc="-71"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endParaRPr>
            </a:p>
          </p:txBody>
        </p:sp>
        <p:sp>
          <p:nvSpPr>
            <p:cNvPr id="12" name="Title 1"/>
            <p:cNvSpPr txBox="1">
              <a:spLocks/>
            </p:cNvSpPr>
            <p:nvPr/>
          </p:nvSpPr>
          <p:spPr>
            <a:xfrm>
              <a:off x="4616457" y="233151"/>
              <a:ext cx="7453876" cy="726874"/>
            </a:xfrm>
            <a:prstGeom prst="rect">
              <a:avLst/>
            </a:prstGeom>
          </p:spPr>
          <p:txBody>
            <a:bodyPr vert="horz" lIns="91423" tIns="45710" rIns="91423" bIns="45710" rtlCol="0" anchor="b">
              <a:normAutofit fontScale="92500"/>
            </a:bodyPr>
            <a:lstStyle>
              <a:lvl1pPr algn="l" defTabSz="914400" rtl="0" eaLnBrk="1" latinLnBrk="0" hangingPunct="1">
                <a:lnSpc>
                  <a:spcPct val="85000"/>
                </a:lnSpc>
                <a:spcBef>
                  <a:spcPct val="0"/>
                </a:spcBef>
                <a:buNone/>
                <a:defRPr sz="4000" kern="1200" spc="-50" baseline="0">
                  <a:solidFill>
                    <a:schemeClr val="tx1">
                      <a:lumMod val="75000"/>
                      <a:lumOff val="25000"/>
                    </a:schemeClr>
                  </a:solidFill>
                  <a:latin typeface="Segoe UI Light" pitchFamily="34" charset="0"/>
                  <a:ea typeface="Segoe UI" pitchFamily="34" charset="0"/>
                  <a:cs typeface="Segoe UI" pitchFamily="34" charset="0"/>
                </a:defRPr>
              </a:lvl1pPr>
            </a:lstStyle>
            <a:p>
              <a:pPr defTabSz="896386"/>
              <a:r>
                <a:rPr lang="en-US" sz="3920" spc="-49" dirty="0">
                  <a:solidFill>
                    <a:schemeClr val="bg1"/>
                  </a:solidFill>
                  <a:cs typeface="Segoe UI Light" panose="020B0502040204020203" pitchFamily="34" charset="0"/>
                </a:rPr>
                <a:t>Tip # 1: Adoption is not the end game</a:t>
              </a:r>
            </a:p>
          </p:txBody>
        </p:sp>
      </p:grpSp>
    </p:spTree>
    <p:extLst>
      <p:ext uri="{BB962C8B-B14F-4D97-AF65-F5344CB8AC3E}">
        <p14:creationId xmlns:p14="http://schemas.microsoft.com/office/powerpoint/2010/main" val="3374759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mean …</a:t>
            </a:r>
          </a:p>
        </p:txBody>
      </p:sp>
      <p:sp>
        <p:nvSpPr>
          <p:cNvPr id="4" name="Content Placeholder 3"/>
          <p:cNvSpPr>
            <a:spLocks noGrp="1"/>
          </p:cNvSpPr>
          <p:nvPr>
            <p:ph type="body" sz="quarter" idx="4294967295"/>
          </p:nvPr>
        </p:nvSpPr>
        <p:spPr>
          <a:xfrm>
            <a:off x="269239" y="1189495"/>
            <a:ext cx="11653523" cy="3350911"/>
          </a:xfrm>
          <a:prstGeom prst="rect">
            <a:avLst/>
          </a:prstGeom>
        </p:spPr>
        <p:txBody>
          <a:bodyPr vert="horz" wrap="square" lIns="91436" tIns="45717" rIns="91436" bIns="45717" rtlCol="0">
            <a:spAutoFit/>
          </a:bodyPr>
          <a:lstStyle/>
          <a:p>
            <a:r>
              <a:rPr lang="en-US" sz="3529" dirty="0"/>
              <a:t>The average time to on-board a new employee went from </a:t>
            </a:r>
            <a:r>
              <a:rPr lang="en-US" sz="3529" b="1" dirty="0"/>
              <a:t>3 months to 3 weeks</a:t>
            </a:r>
          </a:p>
          <a:p>
            <a:r>
              <a:rPr lang="en-US" sz="3529" dirty="0"/>
              <a:t>Customer satisfaction scores </a:t>
            </a:r>
            <a:r>
              <a:rPr lang="en-US" sz="3529" b="1" dirty="0"/>
              <a:t>increased by 20%</a:t>
            </a:r>
          </a:p>
          <a:p>
            <a:r>
              <a:rPr lang="en-US" sz="3529" dirty="0"/>
              <a:t>Average profitability per client engagement </a:t>
            </a:r>
            <a:r>
              <a:rPr lang="en-US" sz="3529" b="1" dirty="0"/>
              <a:t>increased by 10%</a:t>
            </a:r>
          </a:p>
          <a:p>
            <a:r>
              <a:rPr lang="en-US" sz="3529" dirty="0"/>
              <a:t>Revenue </a:t>
            </a:r>
            <a:r>
              <a:rPr lang="en-US" sz="3529" b="1" dirty="0"/>
              <a:t>increased by 10% </a:t>
            </a:r>
            <a:r>
              <a:rPr lang="en-US" sz="3529" dirty="0"/>
              <a:t>with no increase in headcount</a:t>
            </a:r>
          </a:p>
        </p:txBody>
      </p:sp>
      <p:grpSp>
        <p:nvGrpSpPr>
          <p:cNvPr id="8" name="Group 7"/>
          <p:cNvGrpSpPr/>
          <p:nvPr/>
        </p:nvGrpSpPr>
        <p:grpSpPr>
          <a:xfrm>
            <a:off x="455873" y="4970025"/>
            <a:ext cx="8807348" cy="1494857"/>
            <a:chOff x="980270" y="1727349"/>
            <a:chExt cx="7564460" cy="4622502"/>
          </a:xfrm>
        </p:grpSpPr>
        <p:sp>
          <p:nvSpPr>
            <p:cNvPr id="9" name="Freeform 8"/>
            <p:cNvSpPr>
              <a:spLocks/>
            </p:cNvSpPr>
            <p:nvPr/>
          </p:nvSpPr>
          <p:spPr bwMode="auto">
            <a:xfrm>
              <a:off x="980270" y="1752600"/>
              <a:ext cx="7554130" cy="4597251"/>
            </a:xfrm>
            <a:custGeom>
              <a:avLst/>
              <a:gdLst>
                <a:gd name="T0" fmla="*/ 0 w 4512"/>
                <a:gd name="T1" fmla="*/ 3558919 h 2549"/>
                <a:gd name="T2" fmla="*/ 2654435 w 4512"/>
                <a:gd name="T3" fmla="*/ 3672502 h 2549"/>
                <a:gd name="T4" fmla="*/ 2690305 w 4512"/>
                <a:gd name="T5" fmla="*/ 1463952 h 2549"/>
                <a:gd name="T6" fmla="*/ 5655620 w 4512"/>
                <a:gd name="T7" fmla="*/ 2738601 h 2549"/>
                <a:gd name="T8" fmla="*/ 6743700 w 4512"/>
                <a:gd name="T9" fmla="*/ 0 h 2549"/>
                <a:gd name="T10" fmla="*/ 0 60000 65536"/>
                <a:gd name="T11" fmla="*/ 0 60000 65536"/>
                <a:gd name="T12" fmla="*/ 0 60000 65536"/>
                <a:gd name="T13" fmla="*/ 0 60000 65536"/>
                <a:gd name="T14" fmla="*/ 0 60000 65536"/>
                <a:gd name="T15" fmla="*/ 0 w 4512"/>
                <a:gd name="T16" fmla="*/ 0 h 2549"/>
                <a:gd name="T17" fmla="*/ 4512 w 4512"/>
                <a:gd name="T18" fmla="*/ 2549 h 2549"/>
              </a:gdLst>
              <a:ahLst/>
              <a:cxnLst>
                <a:cxn ang="T10">
                  <a:pos x="T0" y="T1"/>
                </a:cxn>
                <a:cxn ang="T11">
                  <a:pos x="T2" y="T3"/>
                </a:cxn>
                <a:cxn ang="T12">
                  <a:pos x="T4" y="T5"/>
                </a:cxn>
                <a:cxn ang="T13">
                  <a:pos x="T6" y="T7"/>
                </a:cxn>
                <a:cxn ang="T14">
                  <a:pos x="T8" y="T9"/>
                </a:cxn>
              </a:cxnLst>
              <a:rect l="T15" t="T16" r="T17" b="T18"/>
              <a:pathLst>
                <a:path w="4512" h="2549">
                  <a:moveTo>
                    <a:pt x="0" y="2256"/>
                  </a:moveTo>
                  <a:cubicBezTo>
                    <a:pt x="738" y="2402"/>
                    <a:pt x="1476" y="2549"/>
                    <a:pt x="1776" y="2328"/>
                  </a:cubicBezTo>
                  <a:cubicBezTo>
                    <a:pt x="2076" y="2107"/>
                    <a:pt x="1465" y="1027"/>
                    <a:pt x="1800" y="928"/>
                  </a:cubicBezTo>
                  <a:cubicBezTo>
                    <a:pt x="2135" y="829"/>
                    <a:pt x="3332" y="1891"/>
                    <a:pt x="3784" y="1736"/>
                  </a:cubicBezTo>
                  <a:cubicBezTo>
                    <a:pt x="4236" y="1581"/>
                    <a:pt x="4391" y="289"/>
                    <a:pt x="4512" y="0"/>
                  </a:cubicBezTo>
                </a:path>
              </a:pathLst>
            </a:custGeom>
            <a:noFill/>
            <a:ln w="6413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896386"/>
              <a:endParaRPr lang="en-US" sz="1765" kern="0" dirty="0">
                <a:solidFill>
                  <a:sysClr val="windowText" lastClr="000000"/>
                </a:solidFill>
              </a:endParaRPr>
            </a:p>
          </p:txBody>
        </p:sp>
        <p:sp>
          <p:nvSpPr>
            <p:cNvPr id="10" name="Freeform 37"/>
            <p:cNvSpPr>
              <a:spLocks/>
            </p:cNvSpPr>
            <p:nvPr/>
          </p:nvSpPr>
          <p:spPr bwMode="auto">
            <a:xfrm>
              <a:off x="990600" y="1727349"/>
              <a:ext cx="7554130" cy="4597251"/>
            </a:xfrm>
            <a:custGeom>
              <a:avLst/>
              <a:gdLst>
                <a:gd name="T0" fmla="*/ 0 w 4512"/>
                <a:gd name="T1" fmla="*/ 3558919 h 2549"/>
                <a:gd name="T2" fmla="*/ 2654435 w 4512"/>
                <a:gd name="T3" fmla="*/ 3672502 h 2549"/>
                <a:gd name="T4" fmla="*/ 2690305 w 4512"/>
                <a:gd name="T5" fmla="*/ 1463952 h 2549"/>
                <a:gd name="T6" fmla="*/ 5655620 w 4512"/>
                <a:gd name="T7" fmla="*/ 2738601 h 2549"/>
                <a:gd name="T8" fmla="*/ 6743700 w 4512"/>
                <a:gd name="T9" fmla="*/ 0 h 2549"/>
                <a:gd name="T10" fmla="*/ 0 60000 65536"/>
                <a:gd name="T11" fmla="*/ 0 60000 65536"/>
                <a:gd name="T12" fmla="*/ 0 60000 65536"/>
                <a:gd name="T13" fmla="*/ 0 60000 65536"/>
                <a:gd name="T14" fmla="*/ 0 60000 65536"/>
                <a:gd name="T15" fmla="*/ 0 w 4512"/>
                <a:gd name="T16" fmla="*/ 0 h 2549"/>
                <a:gd name="T17" fmla="*/ 4512 w 4512"/>
                <a:gd name="T18" fmla="*/ 2549 h 2549"/>
              </a:gdLst>
              <a:ahLst/>
              <a:cxnLst>
                <a:cxn ang="T10">
                  <a:pos x="T0" y="T1"/>
                </a:cxn>
                <a:cxn ang="T11">
                  <a:pos x="T2" y="T3"/>
                </a:cxn>
                <a:cxn ang="T12">
                  <a:pos x="T4" y="T5"/>
                </a:cxn>
                <a:cxn ang="T13">
                  <a:pos x="T6" y="T7"/>
                </a:cxn>
                <a:cxn ang="T14">
                  <a:pos x="T8" y="T9"/>
                </a:cxn>
              </a:cxnLst>
              <a:rect l="T15" t="T16" r="T17" b="T18"/>
              <a:pathLst>
                <a:path w="4512" h="2549">
                  <a:moveTo>
                    <a:pt x="0" y="2256"/>
                  </a:moveTo>
                  <a:cubicBezTo>
                    <a:pt x="738" y="2402"/>
                    <a:pt x="1476" y="2549"/>
                    <a:pt x="1776" y="2328"/>
                  </a:cubicBezTo>
                  <a:cubicBezTo>
                    <a:pt x="2076" y="2107"/>
                    <a:pt x="1465" y="1027"/>
                    <a:pt x="1800" y="928"/>
                  </a:cubicBezTo>
                  <a:cubicBezTo>
                    <a:pt x="2135" y="829"/>
                    <a:pt x="3332" y="1891"/>
                    <a:pt x="3784" y="1736"/>
                  </a:cubicBezTo>
                  <a:cubicBezTo>
                    <a:pt x="4236" y="1581"/>
                    <a:pt x="4391" y="289"/>
                    <a:pt x="4512" y="0"/>
                  </a:cubicBezTo>
                </a:path>
              </a:pathLst>
            </a:custGeom>
            <a:noFill/>
            <a:ln w="38100">
              <a:solidFill>
                <a:schemeClr val="bg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896386"/>
              <a:endParaRPr lang="en-US" sz="1765" kern="0" dirty="0">
                <a:solidFill>
                  <a:sysClr val="windowText" lastClr="000000"/>
                </a:solidFill>
              </a:endParaRPr>
            </a:p>
          </p:txBody>
        </p:sp>
      </p:grpSp>
      <p:sp>
        <p:nvSpPr>
          <p:cNvPr id="11" name="Explosion 2 10"/>
          <p:cNvSpPr/>
          <p:nvPr/>
        </p:nvSpPr>
        <p:spPr>
          <a:xfrm rot="1383349">
            <a:off x="7687500" y="4358043"/>
            <a:ext cx="3135362" cy="1462649"/>
          </a:xfrm>
          <a:custGeom>
            <a:avLst/>
            <a:gdLst>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18879"/>
              <a:gd name="connsiteY0" fmla="*/ 4342 h 21600"/>
              <a:gd name="connsiteX1" fmla="*/ 14790 w 18879"/>
              <a:gd name="connsiteY1" fmla="*/ 0 h 21600"/>
              <a:gd name="connsiteX2" fmla="*/ 14525 w 18879"/>
              <a:gd name="connsiteY2" fmla="*/ 5777 h 21600"/>
              <a:gd name="connsiteX3" fmla="*/ 18007 w 18879"/>
              <a:gd name="connsiteY3" fmla="*/ 3172 h 21600"/>
              <a:gd name="connsiteX4" fmla="*/ 16380 w 18879"/>
              <a:gd name="connsiteY4" fmla="*/ 6532 h 21600"/>
              <a:gd name="connsiteX5" fmla="*/ 18879 w 18879"/>
              <a:gd name="connsiteY5" fmla="*/ 7870 h 21600"/>
              <a:gd name="connsiteX6" fmla="*/ 16985 w 18879"/>
              <a:gd name="connsiteY6" fmla="*/ 9402 h 21600"/>
              <a:gd name="connsiteX7" fmla="*/ 18270 w 18879"/>
              <a:gd name="connsiteY7" fmla="*/ 11290 h 21600"/>
              <a:gd name="connsiteX8" fmla="*/ 16380 w 18879"/>
              <a:gd name="connsiteY8" fmla="*/ 12310 h 21600"/>
              <a:gd name="connsiteX9" fmla="*/ 18877 w 18879"/>
              <a:gd name="connsiteY9" fmla="*/ 15632 h 21600"/>
              <a:gd name="connsiteX10" fmla="*/ 14640 w 18879"/>
              <a:gd name="connsiteY10" fmla="*/ 14350 h 21600"/>
              <a:gd name="connsiteX11" fmla="*/ 14942 w 18879"/>
              <a:gd name="connsiteY11" fmla="*/ 17370 h 21600"/>
              <a:gd name="connsiteX12" fmla="*/ 12180 w 18879"/>
              <a:gd name="connsiteY12" fmla="*/ 15935 h 21600"/>
              <a:gd name="connsiteX13" fmla="*/ 11612 w 18879"/>
              <a:gd name="connsiteY13" fmla="*/ 18842 h 21600"/>
              <a:gd name="connsiteX14" fmla="*/ 9872 w 18879"/>
              <a:gd name="connsiteY14" fmla="*/ 17370 h 21600"/>
              <a:gd name="connsiteX15" fmla="*/ 8700 w 18879"/>
              <a:gd name="connsiteY15" fmla="*/ 19712 h 21600"/>
              <a:gd name="connsiteX16" fmla="*/ 7527 w 18879"/>
              <a:gd name="connsiteY16" fmla="*/ 18125 h 21600"/>
              <a:gd name="connsiteX17" fmla="*/ 4917 w 18879"/>
              <a:gd name="connsiteY17" fmla="*/ 21600 h 21600"/>
              <a:gd name="connsiteX18" fmla="*/ 4805 w 18879"/>
              <a:gd name="connsiteY18" fmla="*/ 18240 h 21600"/>
              <a:gd name="connsiteX19" fmla="*/ 1285 w 18879"/>
              <a:gd name="connsiteY19" fmla="*/ 17825 h 21600"/>
              <a:gd name="connsiteX20" fmla="*/ 3330 w 18879"/>
              <a:gd name="connsiteY20" fmla="*/ 15370 h 21600"/>
              <a:gd name="connsiteX21" fmla="*/ 0 w 18879"/>
              <a:gd name="connsiteY21" fmla="*/ 12877 h 21600"/>
              <a:gd name="connsiteX22" fmla="*/ 3935 w 18879"/>
              <a:gd name="connsiteY22" fmla="*/ 11592 h 21600"/>
              <a:gd name="connsiteX23" fmla="*/ 1172 w 18879"/>
              <a:gd name="connsiteY23" fmla="*/ 8270 h 21600"/>
              <a:gd name="connsiteX24" fmla="*/ 5372 w 18879"/>
              <a:gd name="connsiteY24" fmla="*/ 7817 h 21600"/>
              <a:gd name="connsiteX25" fmla="*/ 4502 w 18879"/>
              <a:gd name="connsiteY25" fmla="*/ 3625 h 21600"/>
              <a:gd name="connsiteX26" fmla="*/ 8550 w 18879"/>
              <a:gd name="connsiteY26" fmla="*/ 6382 h 21600"/>
              <a:gd name="connsiteX27" fmla="*/ 9722 w 18879"/>
              <a:gd name="connsiteY27" fmla="*/ 1887 h 21600"/>
              <a:gd name="connsiteX28" fmla="*/ 11462 w 18879"/>
              <a:gd name="connsiteY28" fmla="*/ 4342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879" h="21600">
                <a:moveTo>
                  <a:pt x="11462" y="4342"/>
                </a:moveTo>
                <a:lnTo>
                  <a:pt x="14790" y="0"/>
                </a:lnTo>
                <a:cubicBezTo>
                  <a:pt x="14702" y="1926"/>
                  <a:pt x="14613" y="3851"/>
                  <a:pt x="14525" y="5777"/>
                </a:cubicBezTo>
                <a:lnTo>
                  <a:pt x="18007" y="3172"/>
                </a:lnTo>
                <a:lnTo>
                  <a:pt x="16380" y="6532"/>
                </a:lnTo>
                <a:lnTo>
                  <a:pt x="18879" y="7870"/>
                </a:lnTo>
                <a:lnTo>
                  <a:pt x="16985" y="9402"/>
                </a:lnTo>
                <a:lnTo>
                  <a:pt x="18270" y="11290"/>
                </a:lnTo>
                <a:lnTo>
                  <a:pt x="16380" y="12310"/>
                </a:lnTo>
                <a:lnTo>
                  <a:pt x="18877" y="15632"/>
                </a:lnTo>
                <a:lnTo>
                  <a:pt x="14640" y="14350"/>
                </a:lnTo>
                <a:cubicBezTo>
                  <a:pt x="14741" y="15357"/>
                  <a:pt x="14841" y="16363"/>
                  <a:pt x="14942" y="17370"/>
                </a:cubicBezTo>
                <a:lnTo>
                  <a:pt x="12180" y="15935"/>
                </a:lnTo>
                <a:lnTo>
                  <a:pt x="11612" y="18842"/>
                </a:lnTo>
                <a:lnTo>
                  <a:pt x="9872" y="17370"/>
                </a:lnTo>
                <a:lnTo>
                  <a:pt x="8700" y="19712"/>
                </a:lnTo>
                <a:lnTo>
                  <a:pt x="7527" y="18125"/>
                </a:lnTo>
                <a:lnTo>
                  <a:pt x="4917" y="21600"/>
                </a:lnTo>
                <a:cubicBezTo>
                  <a:pt x="4880" y="20480"/>
                  <a:pt x="4842" y="19360"/>
                  <a:pt x="4805" y="18240"/>
                </a:cubicBezTo>
                <a:lnTo>
                  <a:pt x="1285" y="17825"/>
                </a:lnTo>
                <a:lnTo>
                  <a:pt x="3330" y="15370"/>
                </a:lnTo>
                <a:lnTo>
                  <a:pt x="0" y="12877"/>
                </a:lnTo>
                <a:lnTo>
                  <a:pt x="3935" y="11592"/>
                </a:lnTo>
                <a:lnTo>
                  <a:pt x="1172" y="8270"/>
                </a:lnTo>
                <a:lnTo>
                  <a:pt x="5372" y="7817"/>
                </a:lnTo>
                <a:lnTo>
                  <a:pt x="4502" y="3625"/>
                </a:lnTo>
                <a:lnTo>
                  <a:pt x="8550" y="6382"/>
                </a:lnTo>
                <a:lnTo>
                  <a:pt x="9722" y="1887"/>
                </a:lnTo>
                <a:lnTo>
                  <a:pt x="11462" y="4342"/>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lIns="91436" tIns="45717" rIns="91436" bIns="45717" rtlCol="0" anchor="ctr"/>
          <a:lstStyle/>
          <a:p>
            <a:pPr algn="ctr" defTabSz="896386"/>
            <a:r>
              <a:rPr lang="en-US" sz="1765" kern="0" dirty="0">
                <a:solidFill>
                  <a:schemeClr val="bg1"/>
                </a:solidFill>
                <a:latin typeface="Arial Black" pitchFamily="34" charset="0"/>
              </a:rPr>
              <a:t>ADOPTION</a:t>
            </a:r>
          </a:p>
        </p:txBody>
      </p:sp>
      <p:grpSp>
        <p:nvGrpSpPr>
          <p:cNvPr id="17" name="Group 16"/>
          <p:cNvGrpSpPr/>
          <p:nvPr/>
        </p:nvGrpSpPr>
        <p:grpSpPr>
          <a:xfrm>
            <a:off x="8307991" y="4607876"/>
            <a:ext cx="1891218" cy="1036130"/>
            <a:chOff x="7966973" y="3772538"/>
            <a:chExt cx="2828459" cy="1389413"/>
          </a:xfrm>
        </p:grpSpPr>
        <p:cxnSp>
          <p:nvCxnSpPr>
            <p:cNvPr id="12" name="Straight Connector 11"/>
            <p:cNvCxnSpPr/>
            <p:nvPr/>
          </p:nvCxnSpPr>
          <p:spPr>
            <a:xfrm>
              <a:off x="8174821" y="3772538"/>
              <a:ext cx="2436818" cy="1389413"/>
            </a:xfrm>
            <a:prstGeom prst="line">
              <a:avLst/>
            </a:prstGeom>
            <a:ln w="254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7966973" y="4215740"/>
              <a:ext cx="2828459" cy="503010"/>
            </a:xfrm>
            <a:prstGeom prst="line">
              <a:avLst/>
            </a:prstGeom>
            <a:ln w="2540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 name="Explosion 2 17"/>
          <p:cNvSpPr/>
          <p:nvPr/>
        </p:nvSpPr>
        <p:spPr>
          <a:xfrm rot="1408141">
            <a:off x="7178693" y="4051866"/>
            <a:ext cx="4491047" cy="2148148"/>
          </a:xfrm>
          <a:custGeom>
            <a:avLst/>
            <a:gdLst>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8025 w 21600"/>
              <a:gd name="connsiteY8" fmla="*/ 12639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9834 w 21600"/>
              <a:gd name="connsiteY7" fmla="*/ 11150 h 21600"/>
              <a:gd name="connsiteX8" fmla="*/ 18025 w 21600"/>
              <a:gd name="connsiteY8" fmla="*/ 12639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9834 w 21600"/>
              <a:gd name="connsiteY7" fmla="*/ 11150 h 21600"/>
              <a:gd name="connsiteX8" fmla="*/ 18025 w 21600"/>
              <a:gd name="connsiteY8" fmla="*/ 12639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5142 w 21600"/>
              <a:gd name="connsiteY25" fmla="*/ 4162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9834 w 21600"/>
              <a:gd name="connsiteY7" fmla="*/ 11150 h 21600"/>
              <a:gd name="connsiteX8" fmla="*/ 18025 w 21600"/>
              <a:gd name="connsiteY8" fmla="*/ 12639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5536 w 21600"/>
              <a:gd name="connsiteY25" fmla="*/ 4540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7900 w 21600"/>
              <a:gd name="connsiteY6" fmla="*/ 9249 h 21600"/>
              <a:gd name="connsiteX7" fmla="*/ 19834 w 21600"/>
              <a:gd name="connsiteY7" fmla="*/ 11150 h 21600"/>
              <a:gd name="connsiteX8" fmla="*/ 18025 w 21600"/>
              <a:gd name="connsiteY8" fmla="*/ 12639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5536 w 21600"/>
              <a:gd name="connsiteY25" fmla="*/ 4540 h 21600"/>
              <a:gd name="connsiteX26" fmla="*/ 8550 w 21600"/>
              <a:gd name="connsiteY26" fmla="*/ 6382 h 21600"/>
              <a:gd name="connsiteX27" fmla="*/ 9722 w 21600"/>
              <a:gd name="connsiteY27" fmla="*/ 1887 h 21600"/>
              <a:gd name="connsiteX28" fmla="*/ 11462 w 21600"/>
              <a:gd name="connsiteY28" fmla="*/ 4342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600" h="21600">
                <a:moveTo>
                  <a:pt x="11462" y="4342"/>
                </a:moveTo>
                <a:lnTo>
                  <a:pt x="14790" y="0"/>
                </a:lnTo>
                <a:cubicBezTo>
                  <a:pt x="14702" y="1926"/>
                  <a:pt x="14613" y="3851"/>
                  <a:pt x="14525" y="5777"/>
                </a:cubicBezTo>
                <a:lnTo>
                  <a:pt x="18007" y="3172"/>
                </a:lnTo>
                <a:lnTo>
                  <a:pt x="16380" y="6532"/>
                </a:lnTo>
                <a:lnTo>
                  <a:pt x="21600" y="6645"/>
                </a:lnTo>
                <a:lnTo>
                  <a:pt x="17900" y="9249"/>
                </a:lnTo>
                <a:cubicBezTo>
                  <a:pt x="18850" y="9832"/>
                  <a:pt x="18884" y="10567"/>
                  <a:pt x="19834" y="11150"/>
                </a:cubicBezTo>
                <a:cubicBezTo>
                  <a:pt x="19752" y="11600"/>
                  <a:pt x="18107" y="12189"/>
                  <a:pt x="18025" y="12639"/>
                </a:cubicBezTo>
                <a:lnTo>
                  <a:pt x="18877" y="15632"/>
                </a:lnTo>
                <a:lnTo>
                  <a:pt x="14640" y="14350"/>
                </a:lnTo>
                <a:cubicBezTo>
                  <a:pt x="14741" y="15357"/>
                  <a:pt x="14841" y="16363"/>
                  <a:pt x="14942" y="17370"/>
                </a:cubicBezTo>
                <a:lnTo>
                  <a:pt x="12180" y="15935"/>
                </a:lnTo>
                <a:lnTo>
                  <a:pt x="11612" y="18842"/>
                </a:lnTo>
                <a:lnTo>
                  <a:pt x="9872" y="17370"/>
                </a:lnTo>
                <a:lnTo>
                  <a:pt x="8700" y="19712"/>
                </a:lnTo>
                <a:lnTo>
                  <a:pt x="7527" y="18125"/>
                </a:lnTo>
                <a:lnTo>
                  <a:pt x="4917" y="21600"/>
                </a:lnTo>
                <a:cubicBezTo>
                  <a:pt x="4880" y="20480"/>
                  <a:pt x="4842" y="19360"/>
                  <a:pt x="4805" y="18240"/>
                </a:cubicBezTo>
                <a:lnTo>
                  <a:pt x="1285" y="17825"/>
                </a:lnTo>
                <a:lnTo>
                  <a:pt x="3330" y="15370"/>
                </a:lnTo>
                <a:lnTo>
                  <a:pt x="0" y="12877"/>
                </a:lnTo>
                <a:lnTo>
                  <a:pt x="3935" y="11592"/>
                </a:lnTo>
                <a:lnTo>
                  <a:pt x="1172" y="8270"/>
                </a:lnTo>
                <a:lnTo>
                  <a:pt x="5372" y="7817"/>
                </a:lnTo>
                <a:cubicBezTo>
                  <a:pt x="5295" y="6599"/>
                  <a:pt x="5613" y="5758"/>
                  <a:pt x="5536" y="4540"/>
                </a:cubicBezTo>
                <a:lnTo>
                  <a:pt x="8550" y="6382"/>
                </a:lnTo>
                <a:lnTo>
                  <a:pt x="9722" y="1887"/>
                </a:lnTo>
                <a:lnTo>
                  <a:pt x="11462" y="4342"/>
                </a:lnTo>
                <a:close/>
              </a:path>
            </a:pathLst>
          </a:custGeom>
          <a:solidFill>
            <a:srgbClr val="7030A0"/>
          </a:solidFill>
          <a:ln>
            <a:solidFill>
              <a:srgbClr val="7030A0"/>
            </a:solidFill>
          </a:ln>
        </p:spPr>
        <p:style>
          <a:lnRef idx="2">
            <a:schemeClr val="accent4">
              <a:shade val="50000"/>
            </a:schemeClr>
          </a:lnRef>
          <a:fillRef idx="1">
            <a:schemeClr val="accent4"/>
          </a:fillRef>
          <a:effectRef idx="0">
            <a:schemeClr val="accent4"/>
          </a:effectRef>
          <a:fontRef idx="minor">
            <a:schemeClr val="lt1"/>
          </a:fontRef>
        </p:style>
        <p:txBody>
          <a:bodyPr lIns="91436" tIns="45717" rIns="91436" bIns="45717" rtlCol="0" anchor="ctr"/>
          <a:lstStyle/>
          <a:p>
            <a:pPr algn="ctr" defTabSz="896386"/>
            <a:r>
              <a:rPr lang="en-US" sz="2745" kern="0" dirty="0">
                <a:solidFill>
                  <a:sysClr val="windowText" lastClr="000000"/>
                </a:solidFill>
                <a:latin typeface="Arial Black" pitchFamily="34" charset="0"/>
              </a:rPr>
              <a:t>RESULTS</a:t>
            </a:r>
          </a:p>
        </p:txBody>
      </p:sp>
    </p:spTree>
    <p:extLst>
      <p:ext uri="{BB962C8B-B14F-4D97-AF65-F5344CB8AC3E}">
        <p14:creationId xmlns:p14="http://schemas.microsoft.com/office/powerpoint/2010/main" val="28704469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par>
                          <p:cTn id="35" fill="hold">
                            <p:stCondLst>
                              <p:cond delay="1000"/>
                            </p:stCondLst>
                            <p:childTnLst>
                              <p:par>
                                <p:cTn id="36" presetID="1" presetClass="entr" presetSubtype="0"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1"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built it, why don’t users just come?</a:t>
            </a:r>
          </a:p>
        </p:txBody>
      </p:sp>
      <p:grpSp>
        <p:nvGrpSpPr>
          <p:cNvPr id="12" name="Group 11"/>
          <p:cNvGrpSpPr/>
          <p:nvPr/>
        </p:nvGrpSpPr>
        <p:grpSpPr>
          <a:xfrm>
            <a:off x="7465799" y="1317065"/>
            <a:ext cx="4445979" cy="4729715"/>
            <a:chOff x="7465991" y="1185672"/>
            <a:chExt cx="4446609" cy="4730386"/>
          </a:xfrm>
        </p:grpSpPr>
        <p:sp>
          <p:nvSpPr>
            <p:cNvPr id="3" name="Rectangle 2"/>
            <p:cNvSpPr/>
            <p:nvPr/>
          </p:nvSpPr>
          <p:spPr bwMode="auto">
            <a:xfrm>
              <a:off x="7467600" y="1185672"/>
              <a:ext cx="4445000" cy="1786128"/>
            </a:xfrm>
            <a:prstGeom prst="rect">
              <a:avLst/>
            </a:prstGeom>
            <a:solidFill>
              <a:srgbClr val="234584"/>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defTabSz="913949" fontAlgn="base">
                <a:lnSpc>
                  <a:spcPct val="90000"/>
                </a:lnSpc>
                <a:spcBef>
                  <a:spcPct val="0"/>
                </a:spcBef>
                <a:spcAft>
                  <a:spcPct val="0"/>
                </a:spcAft>
              </a:pPr>
              <a:r>
                <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rPr>
                <a:t>The solution has to be worth adopting</a:t>
              </a: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65991" y="2971800"/>
              <a:ext cx="4446609" cy="2944258"/>
            </a:xfrm>
            <a:prstGeom prst="rect">
              <a:avLst/>
            </a:prstGeom>
          </p:spPr>
        </p:pic>
      </p:grpSp>
      <p:grpSp>
        <p:nvGrpSpPr>
          <p:cNvPr id="13" name="Group 12"/>
          <p:cNvGrpSpPr/>
          <p:nvPr/>
        </p:nvGrpSpPr>
        <p:grpSpPr>
          <a:xfrm>
            <a:off x="269303" y="1317224"/>
            <a:ext cx="3256402" cy="4718542"/>
            <a:chOff x="339766" y="1343140"/>
            <a:chExt cx="3321700" cy="4813159"/>
          </a:xfrm>
        </p:grpSpPr>
        <p:sp>
          <p:nvSpPr>
            <p:cNvPr id="4" name="Rectangle 3"/>
            <p:cNvSpPr/>
            <p:nvPr/>
          </p:nvSpPr>
          <p:spPr bwMode="auto">
            <a:xfrm>
              <a:off x="339766" y="1343140"/>
              <a:ext cx="3321699" cy="2598693"/>
            </a:xfrm>
            <a:prstGeom prst="rect">
              <a:avLst/>
            </a:prstGeom>
            <a:solidFill>
              <a:srgbClr val="000000"/>
            </a:solidFill>
            <a:ln>
              <a:no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170297" tIns="143407" rIns="170297" bIns="143407" numCol="1" spcCol="0" rtlCol="0" fromWordArt="0" anchor="t" anchorCtr="0" forceAA="0" compatLnSpc="1">
              <a:prstTxWarp prst="textNoShape">
                <a:avLst/>
              </a:prstTxWarp>
              <a:noAutofit/>
            </a:bodyPr>
            <a:lstStyle/>
            <a:p>
              <a:pPr defTabSz="913949" fontAlgn="base">
                <a:spcBef>
                  <a:spcPct val="0"/>
                </a:spcBef>
                <a:spcAft>
                  <a:spcPct val="0"/>
                </a:spcAft>
              </a:pPr>
              <a:r>
                <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rPr>
                <a:t>Big changes are the result of </a:t>
              </a:r>
              <a:r>
                <a:rPr lang="en-US" sz="3529" kern="0">
                  <a:gradFill>
                    <a:gsLst>
                      <a:gs pos="0">
                        <a:srgbClr val="FFFFFF"/>
                      </a:gs>
                      <a:gs pos="100000">
                        <a:srgbClr val="FFFFFF"/>
                      </a:gs>
                    </a:gsLst>
                    <a:lin ang="5400000" scaled="0"/>
                  </a:gradFill>
                  <a:latin typeface="+mj-lt"/>
                  <a:ea typeface="Segoe UI" pitchFamily="34" charset="0"/>
                  <a:cs typeface="Segoe UI Light" panose="020B0502040204020203" pitchFamily="34" charset="0"/>
                </a:rPr>
                <a:t>small steps</a:t>
              </a: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endPar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endParaRPr>
            </a:p>
            <a:p>
              <a:pPr defTabSz="913949" fontAlgn="base">
                <a:spcBef>
                  <a:spcPct val="0"/>
                </a:spcBef>
                <a:spcAft>
                  <a:spcPct val="0"/>
                </a:spcAft>
              </a:pPr>
              <a:r>
                <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rPr>
                <a:t>t once</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9767" y="3941833"/>
              <a:ext cx="3321699" cy="2214466"/>
            </a:xfrm>
            <a:prstGeom prst="rect">
              <a:avLst/>
            </a:prstGeom>
          </p:spPr>
        </p:pic>
      </p:grpSp>
      <p:grpSp>
        <p:nvGrpSpPr>
          <p:cNvPr id="15" name="Group 14"/>
          <p:cNvGrpSpPr/>
          <p:nvPr/>
        </p:nvGrpSpPr>
        <p:grpSpPr>
          <a:xfrm>
            <a:off x="3612155" y="1317224"/>
            <a:ext cx="3765584" cy="4718542"/>
            <a:chOff x="3684586" y="1343140"/>
            <a:chExt cx="3841092" cy="4813159"/>
          </a:xfrm>
        </p:grpSpPr>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84586" y="3275481"/>
              <a:ext cx="3841091" cy="2880818"/>
            </a:xfrm>
            <a:prstGeom prst="rect">
              <a:avLst/>
            </a:prstGeom>
          </p:spPr>
        </p:pic>
        <p:sp>
          <p:nvSpPr>
            <p:cNvPr id="5" name="Rectangle 4"/>
            <p:cNvSpPr/>
            <p:nvPr/>
          </p:nvSpPr>
          <p:spPr bwMode="auto">
            <a:xfrm>
              <a:off x="3684587" y="1343140"/>
              <a:ext cx="3841091" cy="2062683"/>
            </a:xfrm>
            <a:prstGeom prst="rect">
              <a:avLst/>
            </a:prstGeom>
            <a:solidFill>
              <a:srgbClr val="779CD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defTabSz="913949" fontAlgn="base">
                <a:spcBef>
                  <a:spcPct val="0"/>
                </a:spcBef>
                <a:spcAft>
                  <a:spcPct val="0"/>
                </a:spcAft>
              </a:pPr>
              <a:r>
                <a:rPr lang="en-US" sz="3529" kern="0" dirty="0">
                  <a:gradFill>
                    <a:gsLst>
                      <a:gs pos="0">
                        <a:srgbClr val="FFFFFF"/>
                      </a:gs>
                      <a:gs pos="100000">
                        <a:srgbClr val="FFFFFF"/>
                      </a:gs>
                    </a:gsLst>
                    <a:lin ang="5400000" scaled="0"/>
                  </a:gradFill>
                  <a:latin typeface="+mj-lt"/>
                  <a:ea typeface="Segoe UI" pitchFamily="34" charset="0"/>
                  <a:cs typeface="Segoe UI Light" panose="020B0502040204020203" pitchFamily="34" charset="0"/>
                </a:rPr>
                <a:t>WIIFM</a:t>
              </a:r>
            </a:p>
          </p:txBody>
        </p:sp>
      </p:grpSp>
    </p:spTree>
    <p:extLst>
      <p:ext uri="{BB962C8B-B14F-4D97-AF65-F5344CB8AC3E}">
        <p14:creationId xmlns:p14="http://schemas.microsoft.com/office/powerpoint/2010/main" val="41911214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65" y="487"/>
            <a:ext cx="12190271" cy="6857027"/>
          </a:xfrm>
          <a:prstGeom prst="rect">
            <a:avLst/>
          </a:prstGeom>
        </p:spPr>
      </p:pic>
      <p:sp>
        <p:nvSpPr>
          <p:cNvPr id="5" name="Rectangle 4"/>
          <p:cNvSpPr/>
          <p:nvPr/>
        </p:nvSpPr>
        <p:spPr bwMode="auto">
          <a:xfrm>
            <a:off x="358944" y="5266650"/>
            <a:ext cx="10398414" cy="1299803"/>
          </a:xfrm>
          <a:prstGeom prst="rect">
            <a:avLst/>
          </a:prstGeom>
          <a:solidFill>
            <a:srgbClr val="FD3731">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defTabSz="913949" fontAlgn="base">
              <a:lnSpc>
                <a:spcPct val="90000"/>
              </a:lnSpc>
              <a:spcBef>
                <a:spcPct val="0"/>
              </a:spcBef>
              <a:spcAft>
                <a:spcPts val="1175"/>
              </a:spcAft>
            </a:pPr>
            <a:r>
              <a:rPr lang="en-US" sz="3920" kern="0" dirty="0">
                <a:gradFill>
                  <a:gsLst>
                    <a:gs pos="0">
                      <a:srgbClr val="FFFFFF"/>
                    </a:gs>
                    <a:gs pos="100000">
                      <a:srgbClr val="FFFFFF"/>
                    </a:gs>
                  </a:gsLst>
                  <a:lin ang="5400000" scaled="0"/>
                </a:gradFill>
                <a:latin typeface="Segoe UI Light" panose="020B0502040204020203" pitchFamily="34" charset="0"/>
                <a:ea typeface="Segoe UI" pitchFamily="34" charset="0"/>
                <a:cs typeface="Segoe UI Light" panose="020B0502040204020203" pitchFamily="34" charset="0"/>
              </a:rPr>
              <a:t>Tip # 2: Adoptable solutions solve measurable problems</a:t>
            </a:r>
          </a:p>
        </p:txBody>
      </p:sp>
    </p:spTree>
    <p:extLst>
      <p:ext uri="{BB962C8B-B14F-4D97-AF65-F5344CB8AC3E}">
        <p14:creationId xmlns:p14="http://schemas.microsoft.com/office/powerpoint/2010/main" val="1619865481"/>
      </p:ext>
    </p:extLst>
  </p:cSld>
  <p:clrMapOvr>
    <a:masterClrMapping/>
  </p:clrMapOvr>
  <p:transition>
    <p:fade/>
  </p:transition>
</p:sld>
</file>

<file path=ppt/theme/theme1.xml><?xml version="1.0" encoding="utf-8"?>
<a:theme xmlns:a="http://schemas.openxmlformats.org/drawingml/2006/main" name="5-30499_SPC_2014_Exec_Template_16x9">
  <a:themeElements>
    <a:clrScheme name="SPC 2014">
      <a:dk1>
        <a:srgbClr val="505050"/>
      </a:dk1>
      <a:lt1>
        <a:srgbClr val="FFFFFF"/>
      </a:lt1>
      <a:dk2>
        <a:srgbClr val="0072C6"/>
      </a:dk2>
      <a:lt2>
        <a:srgbClr val="E6E6E6"/>
      </a:lt2>
      <a:accent1>
        <a:srgbClr val="00188F"/>
      </a:accent1>
      <a:accent2>
        <a:srgbClr val="00BCF2"/>
      </a:accent2>
      <a:accent3>
        <a:srgbClr val="6DC2E9"/>
      </a:accent3>
      <a:accent4>
        <a:srgbClr val="DC3C00"/>
      </a:accent4>
      <a:accent5>
        <a:srgbClr val="007233"/>
      </a:accent5>
      <a:accent6>
        <a:srgbClr val="442359"/>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harePoint_Conference_2014_Exec_Template" id="{F96B0763-F710-416C-8427-3D71E10E9EFE}" vid="{CF1F79E0-1728-4D1E-8884-199306FDD0CE}"/>
    </a:ext>
  </a:extLst>
</a:theme>
</file>

<file path=ppt/theme/theme2.xml><?xml version="1.0" encoding="utf-8"?>
<a:theme xmlns:a="http://schemas.openxmlformats.org/drawingml/2006/main" name="1_5-30499_SPC_2014_Exec_Template_16x9">
  <a:themeElements>
    <a:clrScheme name="SPC 2014">
      <a:dk1>
        <a:srgbClr val="505050"/>
      </a:dk1>
      <a:lt1>
        <a:srgbClr val="FFFFFF"/>
      </a:lt1>
      <a:dk2>
        <a:srgbClr val="0072C6"/>
      </a:dk2>
      <a:lt2>
        <a:srgbClr val="E6E6E6"/>
      </a:lt2>
      <a:accent1>
        <a:srgbClr val="00188F"/>
      </a:accent1>
      <a:accent2>
        <a:srgbClr val="00BCF2"/>
      </a:accent2>
      <a:accent3>
        <a:srgbClr val="6DC2E9"/>
      </a:accent3>
      <a:accent4>
        <a:srgbClr val="DC3C00"/>
      </a:accent4>
      <a:accent5>
        <a:srgbClr val="007233"/>
      </a:accent5>
      <a:accent6>
        <a:srgbClr val="442359"/>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harePoint_Conference_2014_Exec_Template" id="{F96B0763-F710-416C-8427-3D71E10E9EFE}" vid="{CF1F79E0-1728-4D1E-8884-199306FDD0C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3746</Words>
  <Application>Microsoft Office PowerPoint</Application>
  <PresentationFormat>Widescreen</PresentationFormat>
  <Paragraphs>363</Paragraphs>
  <Slides>59</Slides>
  <Notes>49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59</vt:i4>
      </vt:variant>
    </vt:vector>
  </HeadingPairs>
  <TitlesOfParts>
    <vt:vector size="67" baseType="lpstr">
      <vt:lpstr>Arial</vt:lpstr>
      <vt:lpstr>Arial Black</vt:lpstr>
      <vt:lpstr>Calibri</vt:lpstr>
      <vt:lpstr>Segoe UI</vt:lpstr>
      <vt:lpstr>Segoe UI Light</vt:lpstr>
      <vt:lpstr>Wingdings</vt:lpstr>
      <vt:lpstr>5-30499_SPC_2014_Exec_Template_16x9</vt:lpstr>
      <vt:lpstr>1_5-30499_SPC_2014_Exec_Template_16x9</vt:lpstr>
      <vt:lpstr>PowerPoint Presentation</vt:lpstr>
      <vt:lpstr>PowerPoint Presentation</vt:lpstr>
      <vt:lpstr>PowerPoint Presentation</vt:lpstr>
      <vt:lpstr>PowerPoint Presentation</vt:lpstr>
      <vt:lpstr>PowerPoint Presentation</vt:lpstr>
      <vt:lpstr>But wait, then why are we here?</vt:lpstr>
      <vt:lpstr>Results mean …</vt:lpstr>
      <vt:lpstr>We built it, why don’t users just come?</vt:lpstr>
      <vt:lpstr>PowerPoint Presentation</vt:lpstr>
      <vt:lpstr>Communications and Collaboration Problems</vt:lpstr>
      <vt:lpstr>Business Process Problems</vt:lpstr>
      <vt:lpstr>Knowledge Transfer, Planning, and  Crowd-sourcing Problems</vt:lpstr>
      <vt:lpstr>Engaging content</vt:lpstr>
      <vt:lpstr>Engaging content | more than just text</vt:lpstr>
      <vt:lpstr>PowerPoint Presentation</vt:lpstr>
      <vt:lpstr>Personalization</vt:lpstr>
      <vt:lpstr>Customization</vt:lpstr>
      <vt:lpstr>PowerPoint Presentation</vt:lpstr>
      <vt:lpstr>Why are we in IT so bad at change?</vt:lpstr>
      <vt:lpstr>Ease in to change</vt:lpstr>
      <vt:lpstr>PowerPoint Presentation</vt:lpstr>
      <vt:lpstr>“No involvement by leaders,  no commitment by employees. No exceptions.”</vt:lpstr>
      <vt:lpstr>Tips for engaging leaders</vt:lpstr>
      <vt:lpstr>But it’s not just the leaders …</vt:lpstr>
      <vt:lpstr>PowerPoint Presentation</vt:lpstr>
      <vt:lpstr>Plan a training roadmap – for comfort</vt:lpstr>
      <vt:lpstr>This is not what successful training looks like</vt:lpstr>
      <vt:lpstr>PowerPoint Presentation</vt:lpstr>
      <vt:lpstr>Step 7: Add Just-in-Time/In Context Delivery</vt:lpstr>
      <vt:lpstr>Step 7: Add Just-in-Time/In Context Delivery</vt:lpstr>
      <vt:lpstr>Step 7: Add Just-in-Time/In Context Training</vt:lpstr>
      <vt:lpstr>PowerPoint Presentation</vt:lpstr>
      <vt:lpstr>PowerPoint Presentation</vt:lpstr>
      <vt:lpstr>Launch ideas that worked … mostly</vt:lpstr>
      <vt:lpstr>Photo Booth</vt:lpstr>
      <vt:lpstr>PowerPoint Presentation</vt:lpstr>
      <vt:lpstr>Launch Videos</vt:lpstr>
      <vt:lpstr>What is Office 365 Launch Video (Regis)</vt:lpstr>
      <vt:lpstr>Teaser Video – Beacon Health Options</vt:lpstr>
      <vt:lpstr>Office 365: Digital Workplace Overview</vt:lpstr>
      <vt:lpstr>PowerPoint Presentation</vt:lpstr>
      <vt:lpstr>PowerPoint Presentation</vt:lpstr>
      <vt:lpstr>It takes a village</vt:lpstr>
      <vt:lpstr>Adoption Planning Support</vt:lpstr>
      <vt:lpstr>PowerPoint Presentation</vt:lpstr>
      <vt:lpstr>Fun activities can help kickstart</vt:lpstr>
      <vt:lpstr>People-based scavenger hunt</vt:lpstr>
      <vt:lpstr>Millennial-friendly scavenger hunt</vt:lpstr>
      <vt:lpstr>Fun with food</vt:lpstr>
      <vt:lpstr>PowerPoint Presentation</vt:lpstr>
      <vt:lpstr>PowerPoint Presentation</vt:lpstr>
      <vt:lpstr>Listen and …</vt:lpstr>
      <vt:lpstr>...allow users to provide feedback …</vt:lpstr>
      <vt:lpstr>PowerPoint Presentation</vt:lpstr>
      <vt:lpstr>PowerPoint Presentation</vt:lpstr>
      <vt:lpstr>PowerPoint Presentation</vt:lpstr>
      <vt:lpstr>The Tips</vt:lpstr>
      <vt:lpstr>About Me</vt:lpstr>
      <vt:lpstr>Helpful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Practical Advice to Overcome Adoption Hurdles</dc:title>
  <dc:creator>Susan Hanley</dc:creator>
  <cp:lastModifiedBy>Susan Hanley</cp:lastModifiedBy>
  <cp:revision>40</cp:revision>
  <dcterms:created xsi:type="dcterms:W3CDTF">2016-10-07T14:39:13Z</dcterms:created>
  <dcterms:modified xsi:type="dcterms:W3CDTF">2017-05-20T00:54:26Z</dcterms:modified>
</cp:coreProperties>
</file>