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61"/>
  </p:notesMasterIdLst>
  <p:sldIdLst>
    <p:sldId id="316" r:id="rId3"/>
    <p:sldId id="312" r:id="rId4"/>
    <p:sldId id="313" r:id="rId5"/>
    <p:sldId id="314"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5" r:id="rId59"/>
    <p:sldId id="31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72727" autoAdjust="0"/>
  </p:normalViewPr>
  <p:slideViewPr>
    <p:cSldViewPr snapToGrid="0">
      <p:cViewPr varScale="1">
        <p:scale>
          <a:sx n="51" d="100"/>
          <a:sy n="51" d="100"/>
        </p:scale>
        <p:origin x="1560" y="7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8EA63-93BB-4B24-9AD5-1FEDC23A8D6D}" type="datetimeFigureOut">
              <a:rPr lang="en-US" smtClean="0"/>
              <a:t>10/23/2016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8D9B6-7648-42C6-A6B0-8B9FCFAA9250}" type="slidenum">
              <a:rPr lang="en-US" smtClean="0"/>
              <a:t>‹#›</a:t>
            </a:fld>
            <a:endParaRPr lang="en-US"/>
          </a:p>
        </p:txBody>
      </p:sp>
    </p:spTree>
    <p:extLst>
      <p:ext uri="{BB962C8B-B14F-4D97-AF65-F5344CB8AC3E}">
        <p14:creationId xmlns:p14="http://schemas.microsoft.com/office/powerpoint/2010/main" val="40930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7335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0064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43864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4941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59845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44504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49749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7751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4315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9328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2219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10/23/2016 4:59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15905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1718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 4:59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49202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 4:59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71428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24547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42743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554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 4:59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91370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8D9B6-7648-42C6-A6B0-8B9FCFAA9250}" type="slidenum">
              <a:rPr lang="en-US" smtClean="0"/>
              <a:t>27</a:t>
            </a:fld>
            <a:endParaRPr lang="en-US"/>
          </a:p>
        </p:txBody>
      </p:sp>
    </p:spTree>
    <p:extLst>
      <p:ext uri="{BB962C8B-B14F-4D97-AF65-F5344CB8AC3E}">
        <p14:creationId xmlns:p14="http://schemas.microsoft.com/office/powerpoint/2010/main" val="1269036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A937F9F-F35E-409E-BDDC-3F7885C68EAF}"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39566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EF7E0F-507E-4FE5-BF75-9D3967B45F5D}"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918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10/23/2016 4:59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445530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6077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92548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7487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848">
              <a:lnSpc>
                <a:spcPct val="100000"/>
              </a:lnSpc>
              <a:spcAft>
                <a:spcPts val="0"/>
              </a:spcAf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87786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97760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8D9B6-7648-42C6-A6B0-8B9FCFAA9250}" type="slidenum">
              <a:rPr lang="en-US" smtClean="0"/>
              <a:t>37</a:t>
            </a:fld>
            <a:endParaRPr lang="en-US"/>
          </a:p>
        </p:txBody>
      </p:sp>
    </p:spTree>
    <p:extLst>
      <p:ext uri="{BB962C8B-B14F-4D97-AF65-F5344CB8AC3E}">
        <p14:creationId xmlns:p14="http://schemas.microsoft.com/office/powerpoint/2010/main" val="924318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73953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BC43DA-9DD2-4DE7-B473-BAC21688E92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19214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3030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1D7C38-B993-4B09-8D75-1B72E6233943}"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4839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10/23/2016 4:59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594853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4459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68030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149CB6-42D8-48DB-AA4B-123100EE79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71675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6538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AC4E5A-25B4-426D-BA07-0AEB142CD00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46550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57422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0780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73152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7969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10/23/2016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506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7601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C0B997C-5ADE-4975-AEF7-A0099DF4C0D4}"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3481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96268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7597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8C2080-3BA8-4788-8669-3BC99F4F6B6F}"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10/23/2016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153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91093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49322" y="6063380"/>
            <a:ext cx="1522404" cy="324553"/>
          </a:xfrm>
          <a:prstGeom prst="rect">
            <a:avLst/>
          </a:prstGeom>
        </p:spPr>
      </p:pic>
      <p:sp>
        <p:nvSpPr>
          <p:cNvPr id="3" name="Rectangle 2"/>
          <p:cNvSpPr/>
          <p:nvPr userDrawn="1"/>
        </p:nvSpPr>
        <p:spPr bwMode="gray">
          <a:xfrm>
            <a:off x="1060769" y="2575465"/>
            <a:ext cx="8058859" cy="667558"/>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4" name="Rectangle 3"/>
          <p:cNvSpPr/>
          <p:nvPr userDrawn="1"/>
        </p:nvSpPr>
        <p:spPr bwMode="gray">
          <a:xfrm>
            <a:off x="0" y="2839081"/>
            <a:ext cx="7912443" cy="66164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5" name="Rectangle 4"/>
          <p:cNvSpPr/>
          <p:nvPr userDrawn="1"/>
        </p:nvSpPr>
        <p:spPr bwMode="gray">
          <a:xfrm>
            <a:off x="269239" y="3429001"/>
            <a:ext cx="8030161" cy="66164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7754" y="2887782"/>
            <a:ext cx="4347669" cy="723221"/>
          </a:xfrm>
          <a:prstGeom prst="rect">
            <a:avLst/>
          </a:prstGeom>
        </p:spPr>
      </p:pic>
    </p:spTree>
    <p:extLst>
      <p:ext uri="{BB962C8B-B14F-4D97-AF65-F5344CB8AC3E}">
        <p14:creationId xmlns:p14="http://schemas.microsoft.com/office/powerpoint/2010/main" val="58660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50" fill="hold"/>
                                        <p:tgtEl>
                                          <p:spTgt spid="3"/>
                                        </p:tgtEl>
                                        <p:attrNameLst>
                                          <p:attrName>ppt_x</p:attrName>
                                        </p:attrNameLst>
                                      </p:cBhvr>
                                      <p:tavLst>
                                        <p:tav tm="0">
                                          <p:val>
                                            <p:strVal val="0-#ppt_w/2"/>
                                          </p:val>
                                        </p:tav>
                                        <p:tav tm="100000">
                                          <p:val>
                                            <p:strVal val="#ppt_x"/>
                                          </p:val>
                                        </p:tav>
                                      </p:tavLst>
                                    </p:anim>
                                    <p:anim calcmode="lin" valueType="num">
                                      <p:cBhvr additive="base">
                                        <p:cTn id="8" dur="8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50" fill="hold"/>
                                        <p:tgtEl>
                                          <p:spTgt spid="4"/>
                                        </p:tgtEl>
                                        <p:attrNameLst>
                                          <p:attrName>ppt_x</p:attrName>
                                        </p:attrNameLst>
                                      </p:cBhvr>
                                      <p:tavLst>
                                        <p:tav tm="0">
                                          <p:val>
                                            <p:strVal val="1+#ppt_w/2"/>
                                          </p:val>
                                        </p:tav>
                                        <p:tav tm="100000">
                                          <p:val>
                                            <p:strVal val="#ppt_x"/>
                                          </p:val>
                                        </p:tav>
                                      </p:tavLst>
                                    </p:anim>
                                    <p:anim calcmode="lin" valueType="num">
                                      <p:cBhvr additive="base">
                                        <p:cTn id="12" dur="8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850" fill="hold"/>
                                        <p:tgtEl>
                                          <p:spTgt spid="5"/>
                                        </p:tgtEl>
                                        <p:attrNameLst>
                                          <p:attrName>ppt_x</p:attrName>
                                        </p:attrNameLst>
                                      </p:cBhvr>
                                      <p:tavLst>
                                        <p:tav tm="0">
                                          <p:val>
                                            <p:strVal val="0-#ppt_w/2"/>
                                          </p:val>
                                        </p:tav>
                                        <p:tav tm="100000">
                                          <p:val>
                                            <p:strVal val="#ppt_x"/>
                                          </p:val>
                                        </p:tav>
                                      </p:tavLst>
                                    </p:anim>
                                    <p:anim calcmode="lin" valueType="num">
                                      <p:cBhvr additive="base">
                                        <p:cTn id="16" dur="85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8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par>
                                <p:cTn id="20" presetID="63" presetClass="path" presetSubtype="0" decel="100000" fill="hold" nodeType="withEffect">
                                  <p:stCondLst>
                                    <p:cond delay="580"/>
                                  </p:stCondLst>
                                  <p:childTnLst>
                                    <p:animMotion origin="layout" path="M -0.02409 1.50289E-6 L -4.16667E-7 1.50289E-6 " pathEditMode="relative" rAng="0" ptsTypes="AA">
                                      <p:cBhvr>
                                        <p:cTn id="21" dur="500" fill="hold"/>
                                        <p:tgtEl>
                                          <p:spTgt spid="6"/>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8030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319635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51543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279452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tx2"/>
                    </a:gs>
                    <a:gs pos="25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tx2"/>
                    </a:gs>
                    <a:gs pos="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88985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76977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595435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20460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dirty="0"/>
              <a:t>Click to edit Master title style</a:t>
            </a:r>
          </a:p>
        </p:txBody>
      </p:sp>
    </p:spTree>
    <p:extLst>
      <p:ext uri="{BB962C8B-B14F-4D97-AF65-F5344CB8AC3E}">
        <p14:creationId xmlns:p14="http://schemas.microsoft.com/office/powerpoint/2010/main" val="37097237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a:t>Click to edit Master title style</a:t>
            </a:r>
          </a:p>
        </p:txBody>
      </p:sp>
    </p:spTree>
    <p:extLst>
      <p:ext uri="{BB962C8B-B14F-4D97-AF65-F5344CB8AC3E}">
        <p14:creationId xmlns:p14="http://schemas.microsoft.com/office/powerpoint/2010/main" val="38168457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1524283" y="470068"/>
            <a:ext cx="4862744" cy="9121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1" name="Rectangle 10"/>
          <p:cNvSpPr/>
          <p:nvPr userDrawn="1"/>
        </p:nvSpPr>
        <p:spPr bwMode="gray">
          <a:xfrm>
            <a:off x="443631" y="652746"/>
            <a:ext cx="4846261" cy="9121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2" name="Rectangle 11"/>
          <p:cNvSpPr/>
          <p:nvPr userDrawn="1"/>
        </p:nvSpPr>
        <p:spPr bwMode="gray">
          <a:xfrm>
            <a:off x="6897527" y="3697962"/>
            <a:ext cx="4846261" cy="627580"/>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3" name="Rectangle 12"/>
          <p:cNvSpPr/>
          <p:nvPr userDrawn="1"/>
        </p:nvSpPr>
        <p:spPr bwMode="gray">
          <a:xfrm>
            <a:off x="7056856" y="3860155"/>
            <a:ext cx="4865906" cy="935768"/>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4" name="Rectangle 13"/>
          <p:cNvSpPr/>
          <p:nvPr userDrawn="1"/>
        </p:nvSpPr>
        <p:spPr bwMode="gray">
          <a:xfrm>
            <a:off x="6897527" y="4697932"/>
            <a:ext cx="4846261" cy="16078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9121" y="588334"/>
            <a:ext cx="10083700" cy="6405091"/>
          </a:xfrm>
          <a:prstGeom prst="rect">
            <a:avLst/>
          </a:prstGeom>
          <a:effectLst>
            <a:outerShdw blurRad="127000" sx="101000" sy="101000" algn="ctr" rotWithShape="0">
              <a:prstClr val="black">
                <a:alpha val="20000"/>
              </a:prstClr>
            </a:outerShdw>
          </a:effectLst>
        </p:spPr>
      </p:pic>
      <p:sp>
        <p:nvSpPr>
          <p:cNvPr id="9" name="Title 1"/>
          <p:cNvSpPr>
            <a:spLocks noGrp="1"/>
          </p:cNvSpPr>
          <p:nvPr>
            <p:ph type="title" hasCustomPrompt="1"/>
          </p:nvPr>
        </p:nvSpPr>
        <p:spPr bwMode="ltGray">
          <a:xfrm>
            <a:off x="1893909" y="3001156"/>
            <a:ext cx="8052751" cy="1344828"/>
          </a:xfrm>
          <a:noFill/>
        </p:spPr>
        <p:txBody>
          <a:bodyPr vert="horz" wrap="square" lIns="146304" tIns="91440" rIns="146304" bIns="91440" rtlCol="0" anchor="t" anchorCtr="0">
            <a:noAutofit/>
          </a:bodyPr>
          <a:lstStyle>
            <a:lvl1pPr>
              <a:defRPr lang="en-US" sz="4313" spc="-98" baseline="0" dirty="0">
                <a:gradFill>
                  <a:gsLst>
                    <a:gs pos="0">
                      <a:schemeClr val="bg2">
                        <a:lumMod val="10000"/>
                      </a:schemeClr>
                    </a:gs>
                    <a:gs pos="100000">
                      <a:schemeClr val="bg2">
                        <a:lumMod val="10000"/>
                      </a:schemeClr>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1893909" y="4364379"/>
            <a:ext cx="8052752" cy="1344839"/>
          </a:xfrm>
        </p:spPr>
        <p:txBody>
          <a:bodyPr tIns="109728" bIns="109728">
            <a:noAutofit/>
          </a:bodyPr>
          <a:lstStyle>
            <a:lvl1pPr marL="0" indent="0">
              <a:spcBef>
                <a:spcPts val="0"/>
              </a:spcBef>
              <a:buNone/>
              <a:defRPr lang="en-US" sz="3137" b="0" kern="1200" cap="none" spc="-98" baseline="0" dirty="0">
                <a:ln w="3175">
                  <a:noFill/>
                </a:ln>
                <a:gradFill>
                  <a:gsLst>
                    <a:gs pos="0">
                      <a:schemeClr val="bg2">
                        <a:lumMod val="10000"/>
                      </a:schemeClr>
                    </a:gs>
                    <a:gs pos="100000">
                      <a:schemeClr val="bg2">
                        <a:lumMod val="10000"/>
                      </a:schemeClr>
                    </a:gs>
                  </a:gsLst>
                  <a:lin ang="5400000" scaled="0"/>
                </a:gradFill>
                <a:effectLst/>
                <a:latin typeface="+mj-lt"/>
                <a:ea typeface="+mn-ea"/>
                <a:cs typeface="Segoe UI" pitchFamily="34" charset="0"/>
              </a:defRPr>
            </a:lvl1pPr>
          </a:lstStyle>
          <a:p>
            <a:pPr lvl="0" algn="l" defTabSz="914367" rtl="0" eaLnBrk="1" latinLnBrk="0" hangingPunct="1">
              <a:lnSpc>
                <a:spcPct val="90000"/>
              </a:lnSpc>
              <a:spcBef>
                <a:spcPct val="0"/>
              </a:spcBef>
              <a:buNone/>
            </a:pPr>
            <a:r>
              <a:rPr lang="en-US" dirty="0"/>
              <a:t>Speaker Name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11026337" y="470068"/>
            <a:ext cx="717451" cy="152949"/>
          </a:xfrm>
          <a:prstGeom prst="rect">
            <a:avLst/>
          </a:prstGeom>
        </p:spPr>
      </p:pic>
    </p:spTree>
    <p:extLst>
      <p:ext uri="{BB962C8B-B14F-4D97-AF65-F5344CB8AC3E}">
        <p14:creationId xmlns:p14="http://schemas.microsoft.com/office/powerpoint/2010/main" val="2576191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1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1+#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8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par>
                                <p:cTn id="28" presetID="63" presetClass="path" presetSubtype="0" decel="100000" fill="hold" grpId="1" nodeType="withEffect">
                                  <p:stCondLst>
                                    <p:cond delay="580"/>
                                  </p:stCondLst>
                                  <p:childTnLst>
                                    <p:animMotion origin="layout" path="M -0.02413 -3.22742E-6 L 4.30431E-6 -3.22742E-6 " pathEditMode="relative" rAng="0" ptsTypes="AA">
                                      <p:cBhvr>
                                        <p:cTn id="29" dur="500" fill="hold"/>
                                        <p:tgtEl>
                                          <p:spTgt spid="9"/>
                                        </p:tgtEl>
                                        <p:attrNameLst>
                                          <p:attrName>ppt_x</p:attrName>
                                          <p:attrName>ppt_y</p:attrName>
                                        </p:attrNameLst>
                                      </p:cBhvr>
                                      <p:rCtr x="1200" y="0"/>
                                    </p:animMotion>
                                  </p:childTnLst>
                                </p:cTn>
                              </p:par>
                              <p:par>
                                <p:cTn id="30" presetID="10" presetClass="entr" presetSubtype="0" fill="hold" grpId="0" nodeType="withEffect">
                                  <p:stCondLst>
                                    <p:cond delay="68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63" presetClass="path" presetSubtype="0" decel="100000" fill="hold" grpId="1" nodeType="withEffect">
                                  <p:stCondLst>
                                    <p:cond delay="680"/>
                                  </p:stCondLst>
                                  <p:childTnLst>
                                    <p:animMotion origin="layout" path="M -0.02413 -3.01861E-6 L 4.30431E-6 -3.01861E-6 " pathEditMode="relative" rAng="0" ptsTypes="AA">
                                      <p:cBhvr>
                                        <p:cTn id="34" dur="5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9" grpId="0"/>
      <p:bldP spid="9" grpId="1"/>
      <p:bldP spid="3" grpId="0">
        <p:tmplLst>
          <p:tmpl>
            <p:tnLst>
              <p:par>
                <p:cTn presetID="10" presetClass="entr" presetSubtype="0" fill="hold" nodeType="withEffect">
                  <p:stCondLst>
                    <p:cond delay="68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p:tmplLst>
          <p:tmpl>
            <p:tnLst>
              <p:par>
                <p:cTn presetID="63" presetClass="path" presetSubtype="0" decel="100000" fill="hold" nodeType="withEffect">
                  <p:stCondLst>
                    <p:cond delay="680"/>
                  </p:stCondLst>
                  <p:childTnLst>
                    <p:animMotion origin="layout" path="M -0.02413 -3.01861E-6 L 4.30431E-6 -3.01861E-6 " pathEditMode="relative" rAng="0" ptsTypes="AA">
                      <p:cBhvr>
                        <p:cTn dur="500" fill="hold"/>
                        <p:tgtEl>
                          <p:spTgt spid="3"/>
                        </p:tgtEl>
                        <p:attrNameLst>
                          <p:attrName>ppt_x</p:attrName>
                          <p:attrName>ppt_y</p:attrName>
                        </p:attrNameLst>
                      </p:cBhvr>
                      <p:rCtr x="1200" y="0"/>
                    </p:animMotion>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a:t>Click to edit Master title style</a:t>
            </a:r>
          </a:p>
        </p:txBody>
      </p:sp>
    </p:spTree>
    <p:extLst>
      <p:ext uri="{BB962C8B-B14F-4D97-AF65-F5344CB8AC3E}">
        <p14:creationId xmlns:p14="http://schemas.microsoft.com/office/powerpoint/2010/main" val="14301547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6301677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40101978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36793449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8828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2739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958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5095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66711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ustom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19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
        <p:nvSpPr>
          <p:cNvPr id="12" name="Rectangle 11"/>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3" name="Rectangle 12"/>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4" name="Rectangle 13"/>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3936290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850" fill="hold"/>
                                        <p:tgtEl>
                                          <p:spTgt spid="12"/>
                                        </p:tgtEl>
                                        <p:attrNameLst>
                                          <p:attrName>ppt_x</p:attrName>
                                        </p:attrNameLst>
                                      </p:cBhvr>
                                      <p:tavLst>
                                        <p:tav tm="0">
                                          <p:val>
                                            <p:strVal val="1+#ppt_w/2"/>
                                          </p:val>
                                        </p:tav>
                                        <p:tav tm="100000">
                                          <p:val>
                                            <p:strVal val="#ppt_x"/>
                                          </p:val>
                                        </p:tav>
                                      </p:tavLst>
                                    </p:anim>
                                    <p:anim calcmode="lin" valueType="num">
                                      <p:cBhvr additive="base">
                                        <p:cTn id="8" dur="8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850" fill="hold"/>
                                        <p:tgtEl>
                                          <p:spTgt spid="14"/>
                                        </p:tgtEl>
                                        <p:attrNameLst>
                                          <p:attrName>ppt_x</p:attrName>
                                        </p:attrNameLst>
                                      </p:cBhvr>
                                      <p:tavLst>
                                        <p:tav tm="0">
                                          <p:val>
                                            <p:strVal val="1+#ppt_w/2"/>
                                          </p:val>
                                        </p:tav>
                                        <p:tav tm="100000">
                                          <p:val>
                                            <p:strVal val="#ppt_x"/>
                                          </p:val>
                                        </p:tav>
                                      </p:tavLst>
                                    </p:anim>
                                    <p:anim calcmode="lin" valueType="num">
                                      <p:cBhvr additive="base">
                                        <p:cTn id="12" dur="8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50" fill="hold"/>
                                        <p:tgtEl>
                                          <p:spTgt spid="13"/>
                                        </p:tgtEl>
                                        <p:attrNameLst>
                                          <p:attrName>ppt_x</p:attrName>
                                        </p:attrNameLst>
                                      </p:cBhvr>
                                      <p:tavLst>
                                        <p:tav tm="0">
                                          <p:val>
                                            <p:strVal val="0-#ppt_w/2"/>
                                          </p:val>
                                        </p:tav>
                                        <p:tav tm="100000">
                                          <p:val>
                                            <p:strVal val="#ppt_x"/>
                                          </p:val>
                                        </p:tav>
                                      </p:tavLst>
                                    </p:anim>
                                    <p:anim calcmode="lin" valueType="num">
                                      <p:cBhvr additive="base">
                                        <p:cTn id="16" dur="850" fill="hold"/>
                                        <p:tgtEl>
                                          <p:spTgt spid="1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8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childTnLst>
                                </p:cTn>
                              </p:par>
                              <p:par>
                                <p:cTn id="20" presetID="63" presetClass="path" presetSubtype="0" decel="100000" fill="hold" grpId="1" nodeType="withEffect">
                                  <p:stCondLst>
                                    <p:cond delay="580"/>
                                  </p:stCondLst>
                                  <p:childTnLst>
                                    <p:animMotion origin="layout" path="M -0.02409 1.50289E-6 L -4.16667E-7 1.50289E-6 " pathEditMode="relative" rAng="0" ptsTypes="AA">
                                      <p:cBhvr>
                                        <p:cTn id="21" dur="500" fill="hold"/>
                                        <p:tgtEl>
                                          <p:spTgt spid="2"/>
                                        </p:tgtEl>
                                        <p:attrNameLst>
                                          <p:attrName>ppt_x</p:attrName>
                                          <p:attrName>ppt_y</p:attrName>
                                        </p:attrNameLst>
                                      </p:cBhvr>
                                      <p:rCtr x="1198" y="0"/>
                                    </p:animMotion>
                                  </p:childTnLst>
                                </p:cTn>
                              </p:par>
                              <p:par>
                                <p:cTn id="22" presetID="10" presetClass="entr" presetSubtype="0" fill="hold" grpId="0" nodeType="withEffect">
                                  <p:stCondLst>
                                    <p:cond delay="68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childTnLst>
                                </p:cTn>
                              </p:par>
                              <p:par>
                                <p:cTn id="25" presetID="63" presetClass="path" presetSubtype="0" decel="100000" fill="hold" grpId="1" nodeType="withEffect">
                                  <p:stCondLst>
                                    <p:cond delay="680"/>
                                  </p:stCondLst>
                                  <p:childTnLst>
                                    <p:animMotion origin="layout" path="M -0.02409 1.50289E-6 L -4.16667E-7 1.50289E-6 " pathEditMode="relative" rAng="0" ptsTypes="AA">
                                      <p:cBhvr>
                                        <p:cTn id="26" dur="500" fill="hold"/>
                                        <p:tgtEl>
                                          <p:spTgt spid="5"/>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68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5" grpId="1">
        <p:tmplLst>
          <p:tmpl>
            <p:tnLst>
              <p:par>
                <p:cTn presetID="63" presetClass="path" presetSubtype="0" decel="100000" fill="hold" nodeType="withEffect">
                  <p:stCondLst>
                    <p:cond delay="680"/>
                  </p:stCondLst>
                  <p:childTnLst>
                    <p:animMotion origin="layout" path="M -0.02409 1.50289E-6 L -4.16667E-7 1.50289E-6 " pathEditMode="relative" rAng="0" ptsTypes="AA">
                      <p:cBhvr>
                        <p:cTn dur="500" fill="hold"/>
                        <p:tgtEl>
                          <p:spTgt spid="5"/>
                        </p:tgtEl>
                        <p:attrNameLst>
                          <p:attrName>ppt_x</p:attrName>
                          <p:attrName>ppt_y</p:attrName>
                        </p:attrNameLst>
                      </p:cBhvr>
                      <p:rCtr x="1198" y="0"/>
                    </p:animMotion>
                  </p:childTnLst>
                </p:cTn>
              </p:par>
            </p:tnLst>
          </p:tmpl>
        </p:tmplLst>
      </p:bldP>
      <p:bldP spid="12" grpId="0" animBg="1"/>
      <p:bldP spid="13" grpId="0" animBg="1"/>
      <p:bldP spid="14"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6028829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5629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10/23/2016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69523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625600" y="5124450"/>
            <a:ext cx="9144000" cy="895350"/>
          </a:xfrm>
        </p:spPr>
        <p:txBody>
          <a:bodyPr>
            <a:normAutofit/>
          </a:bodyPr>
          <a:lstStyle>
            <a:lvl1pPr marL="0" indent="0" algn="r">
              <a:buNone/>
              <a:defRPr sz="2400">
                <a:solidFill>
                  <a:schemeClr val="tx2"/>
                </a:solidFill>
                <a:latin typeface="Segoe UI" pitchFamily="34" charset="0"/>
                <a:ea typeface="Segoe UI" pitchFamily="34" charset="0"/>
                <a:cs typeface="Segoe UI" pitchFamily="34" charset="0"/>
              </a:defRPr>
            </a:lvl1pPr>
            <a:lvl2pPr marL="457112" indent="0" algn="ctr">
              <a:buNone/>
            </a:lvl2pPr>
            <a:lvl3pPr marL="914225" indent="0" algn="ctr">
              <a:buNone/>
            </a:lvl3pPr>
            <a:lvl4pPr marL="1371337" indent="0" algn="ctr">
              <a:buNone/>
            </a:lvl4pPr>
            <a:lvl5pPr marL="1828449" indent="0" algn="ctr">
              <a:buNone/>
            </a:lvl5pPr>
            <a:lvl6pPr marL="2285561" indent="0" algn="ctr">
              <a:buNone/>
            </a:lvl6pPr>
            <a:lvl7pPr marL="2742674" indent="0" algn="ctr">
              <a:buNone/>
            </a:lvl7pPr>
            <a:lvl8pPr marL="3199785" indent="0" algn="ctr">
              <a:buNone/>
            </a:lvl8pPr>
            <a:lvl9pPr marL="3656897" indent="0" algn="ctr">
              <a:buNone/>
            </a:lvl9pPr>
          </a:lstStyle>
          <a:p>
            <a:r>
              <a:rPr kumimoji="0" lang="en-US" dirty="0"/>
              <a:t>Click to edit Master subtitle style</a:t>
            </a:r>
          </a:p>
        </p:txBody>
      </p:sp>
      <p:sp>
        <p:nvSpPr>
          <p:cNvPr id="29" name="Slide Number Placeholder 28"/>
          <p:cNvSpPr>
            <a:spLocks noGrp="1"/>
          </p:cNvSpPr>
          <p:nvPr>
            <p:ph type="sldNum" sz="quarter" idx="12"/>
          </p:nvPr>
        </p:nvSpPr>
        <p:spPr>
          <a:xfrm>
            <a:off x="9956800" y="6248401"/>
            <a:ext cx="1625600" cy="365760"/>
          </a:xfrm>
        </p:spPr>
        <p:txBody>
          <a:bodyPr/>
          <a:lstStyle>
            <a:lvl1pPr>
              <a:defRPr>
                <a:latin typeface="Segoe UI" pitchFamily="34" charset="0"/>
                <a:ea typeface="Segoe UI" pitchFamily="34" charset="0"/>
                <a:cs typeface="Segoe UI" pitchFamily="34" charset="0"/>
              </a:defRPr>
            </a:lvl1pPr>
          </a:lstStyle>
          <a:p>
            <a:fld id="{EA7C8D44-3667-46F6-9772-CC52308E2A7F}" type="slidenum">
              <a:rPr lang="en-US" smtClean="0">
                <a:solidFill>
                  <a:srgbClr val="1F497D"/>
                </a:solidFill>
              </a:rPr>
              <a:pPr/>
              <a:t>‹#›</a:t>
            </a:fld>
            <a:endParaRPr lang="en-US" dirty="0">
              <a:solidFill>
                <a:srgbClr val="1F497D"/>
              </a:solidFill>
            </a:endParaRPr>
          </a:p>
        </p:txBody>
      </p:sp>
      <p:sp>
        <p:nvSpPr>
          <p:cNvPr id="21" name="Rectangle 20"/>
          <p:cNvSpPr/>
          <p:nvPr/>
        </p:nvSpPr>
        <p:spPr>
          <a:xfrm>
            <a:off x="1206500" y="3648076"/>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225"/>
            <a:endParaRPr lang="en-US" sz="1800">
              <a:solidFill>
                <a:prstClr val="white"/>
              </a:solidFill>
            </a:endParaRPr>
          </a:p>
        </p:txBody>
      </p:sp>
      <p:sp>
        <p:nvSpPr>
          <p:cNvPr id="33" name="Rectangle 32"/>
          <p:cNvSpPr/>
          <p:nvPr/>
        </p:nvSpPr>
        <p:spPr>
          <a:xfrm>
            <a:off x="1219200" y="5048250"/>
            <a:ext cx="9753600" cy="104775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225"/>
            <a:endParaRPr lang="en-US" sz="1800">
              <a:solidFill>
                <a:prstClr val="white"/>
              </a:solidFill>
            </a:endParaRPr>
          </a:p>
        </p:txBody>
      </p:sp>
      <p:sp>
        <p:nvSpPr>
          <p:cNvPr id="10" name="Rectangle 9"/>
          <p:cNvSpPr/>
          <p:nvPr userDrawn="1"/>
        </p:nvSpPr>
        <p:spPr>
          <a:xfrm>
            <a:off x="1219200" y="3648076"/>
            <a:ext cx="304800" cy="1280160"/>
          </a:xfrm>
          <a:prstGeom prst="rect">
            <a:avLst/>
          </a:prstGeom>
          <a:gradFill>
            <a:gsLst>
              <a:gs pos="0">
                <a:schemeClr val="tx2"/>
              </a:gs>
              <a:gs pos="50000">
                <a:schemeClr val="tx2">
                  <a:lumMod val="60000"/>
                  <a:lumOff val="40000"/>
                </a:schemeClr>
              </a:gs>
              <a:gs pos="100000">
                <a:schemeClr val="tx2">
                  <a:lumMod val="20000"/>
                  <a:lumOff val="80000"/>
                </a:schemeClr>
              </a:gs>
            </a:gsLst>
            <a:lin ang="5400000" scaled="0"/>
          </a:gra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225"/>
            <a:endParaRPr lang="en-US" sz="1800">
              <a:solidFill>
                <a:prstClr val="white"/>
              </a:solidFill>
            </a:endParaRPr>
          </a:p>
        </p:txBody>
      </p:sp>
      <p:sp>
        <p:nvSpPr>
          <p:cNvPr id="11" name="Rectangle 10"/>
          <p:cNvSpPr/>
          <p:nvPr userDrawn="1"/>
        </p:nvSpPr>
        <p:spPr>
          <a:xfrm>
            <a:off x="1231901" y="5048250"/>
            <a:ext cx="292100" cy="1047750"/>
          </a:xfrm>
          <a:prstGeom prst="rect">
            <a:avLst/>
          </a:prstGeom>
          <a:gradFill>
            <a:gsLst>
              <a:gs pos="0">
                <a:schemeClr val="accent1"/>
              </a:gs>
              <a:gs pos="50000">
                <a:schemeClr val="accent1">
                  <a:lumMod val="60000"/>
                  <a:lumOff val="40000"/>
                </a:schemeClr>
              </a:gs>
              <a:gs pos="100000">
                <a:schemeClr val="accent1">
                  <a:lumMod val="20000"/>
                  <a:lumOff val="80000"/>
                </a:schemeClr>
              </a:gs>
            </a:gsLst>
            <a:lin ang="5400000" scaled="0"/>
          </a:gra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225"/>
            <a:endParaRPr lang="en-US" sz="1800">
              <a:solidFill>
                <a:prstClr val="white"/>
              </a:solidFill>
            </a:endParaRPr>
          </a:p>
        </p:txBody>
      </p:sp>
    </p:spTree>
    <p:extLst>
      <p:ext uri="{BB962C8B-B14F-4D97-AF65-F5344CB8AC3E}">
        <p14:creationId xmlns:p14="http://schemas.microsoft.com/office/powerpoint/2010/main" val="15410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10000"/>
            <a:ext cx="9144000" cy="990600"/>
          </a:xfrm>
        </p:spPr>
        <p:txBody>
          <a:bodyPr anchor="t" anchorCtr="0"/>
          <a:lstStyle>
            <a:lvl1pPr algn="r">
              <a:defRPr sz="3200">
                <a:solidFill>
                  <a:schemeClr val="tx1"/>
                </a:solidFill>
              </a:defRPr>
            </a:lvl1pPr>
          </a:lstStyle>
          <a:p>
            <a:r>
              <a:rPr kumimoji="0" lang="en-US" dirty="0"/>
              <a:t>Click to edit Master title style</a:t>
            </a:r>
          </a:p>
        </p:txBody>
      </p:sp>
      <p:sp>
        <p:nvSpPr>
          <p:cNvPr id="29" name="Slide Number Placeholder 28"/>
          <p:cNvSpPr>
            <a:spLocks noGrp="1"/>
          </p:cNvSpPr>
          <p:nvPr>
            <p:ph type="sldNum" sz="quarter" idx="12"/>
          </p:nvPr>
        </p:nvSpPr>
        <p:spPr>
          <a:xfrm>
            <a:off x="10147300" y="6377637"/>
            <a:ext cx="1625600" cy="327965"/>
          </a:xfrm>
        </p:spPr>
        <p:txBody>
          <a:bodyPr/>
          <a:lstStyle/>
          <a:p>
            <a:fld id="{EA7C8D44-3667-46F6-9772-CC52308E2A7F}" type="slidenum">
              <a:rPr lang="en-US" smtClean="0">
                <a:solidFill>
                  <a:srgbClr val="1F497D"/>
                </a:solidFill>
              </a:rPr>
              <a:pPr/>
              <a:t>‹#›</a:t>
            </a:fld>
            <a:endParaRPr lang="en-US" dirty="0">
              <a:solidFill>
                <a:srgbClr val="1F497D"/>
              </a:solidFill>
            </a:endParaRPr>
          </a:p>
        </p:txBody>
      </p:sp>
      <p:sp>
        <p:nvSpPr>
          <p:cNvPr id="21" name="Rectangle 20"/>
          <p:cNvSpPr/>
          <p:nvPr/>
        </p:nvSpPr>
        <p:spPr>
          <a:xfrm>
            <a:off x="1206500" y="3648076"/>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225"/>
            <a:endParaRPr lang="en-US" sz="1800">
              <a:solidFill>
                <a:prstClr val="white"/>
              </a:solidFill>
            </a:endParaRPr>
          </a:p>
        </p:txBody>
      </p:sp>
      <p:sp>
        <p:nvSpPr>
          <p:cNvPr id="6" name="Rectangle 5"/>
          <p:cNvSpPr/>
          <p:nvPr userDrawn="1"/>
        </p:nvSpPr>
        <p:spPr>
          <a:xfrm>
            <a:off x="1219200" y="3648076"/>
            <a:ext cx="304800" cy="1280160"/>
          </a:xfrm>
          <a:prstGeom prst="rect">
            <a:avLst/>
          </a:prstGeom>
          <a:gradFill>
            <a:gsLst>
              <a:gs pos="0">
                <a:schemeClr val="tx2"/>
              </a:gs>
              <a:gs pos="50000">
                <a:schemeClr val="tx2">
                  <a:lumMod val="60000"/>
                  <a:lumOff val="40000"/>
                </a:schemeClr>
              </a:gs>
              <a:gs pos="100000">
                <a:schemeClr val="tx2">
                  <a:lumMod val="20000"/>
                  <a:lumOff val="80000"/>
                </a:schemeClr>
              </a:gs>
            </a:gsLst>
            <a:lin ang="5400000" scaled="0"/>
          </a:gra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225"/>
            <a:endParaRPr lang="en-US" sz="1800">
              <a:solidFill>
                <a:prstClr val="white"/>
              </a:solidFill>
            </a:endParaRPr>
          </a:p>
        </p:txBody>
      </p:sp>
    </p:spTree>
    <p:extLst>
      <p:ext uri="{BB962C8B-B14F-4D97-AF65-F5344CB8AC3E}">
        <p14:creationId xmlns:p14="http://schemas.microsoft.com/office/powerpoint/2010/main" val="1931073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1"/>
            <a:ext cx="11277600" cy="685800"/>
          </a:xfrm>
        </p:spPr>
        <p:txBody>
          <a:bodyPr>
            <a:noAutofit/>
          </a:bodyPr>
          <a:lstStyle/>
          <a:p>
            <a:r>
              <a:rPr kumimoji="0" lang="en-US" dirty="0"/>
              <a:t>Click to edit Master title style</a:t>
            </a:r>
          </a:p>
        </p:txBody>
      </p:sp>
      <p:sp>
        <p:nvSpPr>
          <p:cNvPr id="6" name="Slide Number Placeholder 5"/>
          <p:cNvSpPr>
            <a:spLocks noGrp="1"/>
          </p:cNvSpPr>
          <p:nvPr>
            <p:ph type="sldNum" sz="quarter" idx="12"/>
          </p:nvPr>
        </p:nvSpPr>
        <p:spPr>
          <a:xfrm>
            <a:off x="9042400" y="6377637"/>
            <a:ext cx="2641600" cy="327965"/>
          </a:xfrm>
        </p:spPr>
        <p:txBody>
          <a:bodyPr/>
          <a:lstStyle>
            <a:lvl1pPr algn="r">
              <a:defRPr/>
            </a:lvl1pPr>
          </a:lstStyle>
          <a:p>
            <a:fld id="{EA7C8D44-3667-46F6-9772-CC52308E2A7F}" type="slidenum">
              <a:rPr lang="en-US" smtClean="0">
                <a:solidFill>
                  <a:srgbClr val="1F497D"/>
                </a:solidFill>
              </a:rPr>
              <a:pPr/>
              <a:t>‹#›</a:t>
            </a:fld>
            <a:endParaRPr lang="en-US" dirty="0">
              <a:solidFill>
                <a:srgbClr val="1F497D"/>
              </a:solidFill>
            </a:endParaRPr>
          </a:p>
        </p:txBody>
      </p:sp>
      <p:sp>
        <p:nvSpPr>
          <p:cNvPr id="8" name="Content Placeholder 7"/>
          <p:cNvSpPr>
            <a:spLocks noGrp="1"/>
          </p:cNvSpPr>
          <p:nvPr>
            <p:ph sz="quarter" idx="1"/>
          </p:nvPr>
        </p:nvSpPr>
        <p:spPr>
          <a:xfrm>
            <a:off x="406400" y="1219200"/>
            <a:ext cx="11277600" cy="4937760"/>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15440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n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A7C8D44-3667-46F6-9772-CC52308E2A7F}" type="slidenum">
              <a:rPr lang="en-US" smtClean="0">
                <a:solidFill>
                  <a:srgbClr val="1F497D"/>
                </a:solidFill>
              </a:rPr>
              <a:pPr/>
              <a:t>‹#›</a:t>
            </a:fld>
            <a:endParaRPr lang="en-US" sz="1600" dirty="0">
              <a:solidFill>
                <a:srgbClr val="1F497D"/>
              </a:solidFill>
            </a:endParaRPr>
          </a:p>
        </p:txBody>
      </p:sp>
      <p:sp>
        <p:nvSpPr>
          <p:cNvPr id="4" name="Content Placeholder 7"/>
          <p:cNvSpPr>
            <a:spLocks noGrp="1"/>
          </p:cNvSpPr>
          <p:nvPr>
            <p:ph sz="quarter" idx="1"/>
          </p:nvPr>
        </p:nvSpPr>
        <p:spPr>
          <a:xfrm>
            <a:off x="406401" y="1219200"/>
            <a:ext cx="8229600" cy="4937760"/>
          </a:xfrm>
        </p:spPr>
        <p:txBody>
          <a:bodyPr/>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3909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A7C8D44-3667-46F6-9772-CC52308E2A7F}" type="slidenum">
              <a:rPr lang="en-US" smtClean="0">
                <a:solidFill>
                  <a:srgbClr val="1F497D"/>
                </a:solidFill>
              </a:rPr>
              <a:pPr/>
              <a:t>‹#›</a:t>
            </a:fld>
            <a:endParaRPr lang="en-US" dirty="0">
              <a:solidFill>
                <a:srgbClr val="1F497D"/>
              </a:solidFill>
            </a:endParaRPr>
          </a:p>
        </p:txBody>
      </p:sp>
      <p:sp>
        <p:nvSpPr>
          <p:cNvPr id="9" name="Content Placeholder 8"/>
          <p:cNvSpPr>
            <a:spLocks noGrp="1"/>
          </p:cNvSpPr>
          <p:nvPr>
            <p:ph sz="quarter" idx="1"/>
          </p:nvPr>
        </p:nvSpPr>
        <p:spPr>
          <a:xfrm>
            <a:off x="457200" y="1219200"/>
            <a:ext cx="5388864"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345936"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1"/>
          <p:cNvSpPr>
            <a:spLocks noGrp="1"/>
          </p:cNvSpPr>
          <p:nvPr>
            <p:ph type="title"/>
          </p:nvPr>
        </p:nvSpPr>
        <p:spPr>
          <a:xfrm>
            <a:off x="406400" y="152401"/>
            <a:ext cx="11328400" cy="685800"/>
          </a:xfrm>
        </p:spPr>
        <p:txBody>
          <a:bodyPr>
            <a:noAutofit/>
          </a:bodyPr>
          <a:lstStyle/>
          <a:p>
            <a:r>
              <a:rPr kumimoji="0" lang="en-US" dirty="0"/>
              <a:t>Click to edit Master title style</a:t>
            </a:r>
          </a:p>
        </p:txBody>
      </p:sp>
    </p:spTree>
    <p:extLst>
      <p:ext uri="{BB962C8B-B14F-4D97-AF65-F5344CB8AC3E}">
        <p14:creationId xmlns:p14="http://schemas.microsoft.com/office/powerpoint/2010/main" val="3717348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4283" y="990600"/>
            <a:ext cx="5386917" cy="685800"/>
          </a:xfrm>
          <a:noFill/>
          <a:ln>
            <a:noFill/>
          </a:ln>
        </p:spPr>
        <p:txBody>
          <a:bodyPr lIns="91440" anchor="b" anchorCtr="0">
            <a:noAutofit/>
          </a:bodyPr>
          <a:lstStyle>
            <a:lvl1pPr marL="0" indent="0">
              <a:buNone/>
              <a:defRPr sz="22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45768" y="1000126"/>
            <a:ext cx="5389033" cy="685800"/>
          </a:xfrm>
          <a:noFill/>
          <a:ln>
            <a:noFill/>
          </a:ln>
        </p:spPr>
        <p:txBody>
          <a:bodyPr lIns="91440" anchor="b" anchorCtr="0">
            <a:noAutofit/>
          </a:bodyPr>
          <a:lstStyle>
            <a:lvl1pPr marL="0" indent="0">
              <a:buNone/>
              <a:defRPr sz="22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9" name="Slide Number Placeholder 8"/>
          <p:cNvSpPr>
            <a:spLocks noGrp="1"/>
          </p:cNvSpPr>
          <p:nvPr>
            <p:ph type="sldNum" sz="quarter" idx="12"/>
          </p:nvPr>
        </p:nvSpPr>
        <p:spPr/>
        <p:txBody>
          <a:bodyPr/>
          <a:lstStyle/>
          <a:p>
            <a:fld id="{EA7C8D44-3667-46F6-9772-CC52308E2A7F}" type="slidenum">
              <a:rPr lang="en-US" smtClean="0">
                <a:solidFill>
                  <a:srgbClr val="1F497D"/>
                </a:solidFill>
              </a:rPr>
              <a:pPr/>
              <a:t>‹#›</a:t>
            </a:fld>
            <a:endParaRPr lang="en-US">
              <a:solidFill>
                <a:srgbClr val="1F497D"/>
              </a:solidFill>
            </a:endParaRPr>
          </a:p>
        </p:txBody>
      </p:sp>
      <p:sp>
        <p:nvSpPr>
          <p:cNvPr id="11" name="Content Placeholder 10"/>
          <p:cNvSpPr>
            <a:spLocks noGrp="1"/>
          </p:cNvSpPr>
          <p:nvPr>
            <p:ph sz="quarter" idx="2"/>
          </p:nvPr>
        </p:nvSpPr>
        <p:spPr>
          <a:xfrm>
            <a:off x="404283" y="1752600"/>
            <a:ext cx="53848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6345766" y="1752600"/>
            <a:ext cx="53848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1"/>
          <p:cNvSpPr>
            <a:spLocks noGrp="1"/>
          </p:cNvSpPr>
          <p:nvPr>
            <p:ph type="title"/>
          </p:nvPr>
        </p:nvSpPr>
        <p:spPr>
          <a:xfrm>
            <a:off x="406400" y="152401"/>
            <a:ext cx="11328400" cy="685800"/>
          </a:xfrm>
        </p:spPr>
        <p:txBody>
          <a:bodyPr>
            <a:noAutofit/>
          </a:bodyPr>
          <a:lstStyle/>
          <a:p>
            <a:r>
              <a:rPr kumimoji="0" lang="en-US" dirty="0"/>
              <a:t>Click to edit Master title style</a:t>
            </a:r>
          </a:p>
        </p:txBody>
      </p:sp>
    </p:spTree>
    <p:extLst>
      <p:ext uri="{BB962C8B-B14F-4D97-AF65-F5344CB8AC3E}">
        <p14:creationId xmlns:p14="http://schemas.microsoft.com/office/powerpoint/2010/main" val="2389163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A7C8D44-3667-46F6-9772-CC52308E2A7F}" type="slidenum">
              <a:rPr lang="en-US" smtClean="0">
                <a:solidFill>
                  <a:srgbClr val="1F497D"/>
                </a:solidFill>
              </a:rPr>
              <a:pPr/>
              <a:t>‹#›</a:t>
            </a:fld>
            <a:endParaRPr lang="en-US">
              <a:solidFill>
                <a:srgbClr val="1F497D"/>
              </a:solidFill>
            </a:endParaRPr>
          </a:p>
        </p:txBody>
      </p:sp>
      <p:sp>
        <p:nvSpPr>
          <p:cNvPr id="7" name="Title 1"/>
          <p:cNvSpPr>
            <a:spLocks noGrp="1"/>
          </p:cNvSpPr>
          <p:nvPr>
            <p:ph type="title"/>
          </p:nvPr>
        </p:nvSpPr>
        <p:spPr>
          <a:xfrm>
            <a:off x="406400" y="152401"/>
            <a:ext cx="11328400" cy="685800"/>
          </a:xfrm>
        </p:spPr>
        <p:txBody>
          <a:bodyPr>
            <a:noAutofit/>
          </a:bodyPr>
          <a:lstStyle/>
          <a:p>
            <a:r>
              <a:rPr kumimoji="0" lang="en-US" dirty="0"/>
              <a:t>Click to edit Master title style</a:t>
            </a:r>
          </a:p>
        </p:txBody>
      </p:sp>
    </p:spTree>
    <p:extLst>
      <p:ext uri="{BB962C8B-B14F-4D97-AF65-F5344CB8AC3E}">
        <p14:creationId xmlns:p14="http://schemas.microsoft.com/office/powerpoint/2010/main" val="288564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Video title</a:t>
            </a:r>
          </a:p>
        </p:txBody>
      </p:sp>
      <p:sp>
        <p:nvSpPr>
          <p:cNvPr id="8" name="Rectangle 7"/>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9" name="Rectangle 8"/>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0" name="Rectangle 9"/>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91078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8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80"/>
                                  </p:stCondLst>
                                  <p:childTnLst>
                                    <p:animMotion origin="layout" path="M -0.02409 1.50289E-6 L -4.16667E-7 1.50289E-6 " pathEditMode="relative" rAng="0" ptsTypes="AA">
                                      <p:cBhvr>
                                        <p:cTn id="9" dur="500" fill="hold"/>
                                        <p:tgtEl>
                                          <p:spTgt spid="2"/>
                                        </p:tgtEl>
                                        <p:attrNameLst>
                                          <p:attrName>ppt_x</p:attrName>
                                          <p:attrName>ppt_y</p:attrName>
                                        </p:attrNameLst>
                                      </p:cBhvr>
                                      <p:rCtr x="1198" y="0"/>
                                    </p:animMotion>
                                  </p:childTnLst>
                                </p:cTn>
                              </p:par>
                              <p:par>
                                <p:cTn id="10" presetID="2" presetClass="entr" presetSubtype="2"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850" fill="hold"/>
                                        <p:tgtEl>
                                          <p:spTgt spid="8"/>
                                        </p:tgtEl>
                                        <p:attrNameLst>
                                          <p:attrName>ppt_x</p:attrName>
                                        </p:attrNameLst>
                                      </p:cBhvr>
                                      <p:tavLst>
                                        <p:tav tm="0">
                                          <p:val>
                                            <p:strVal val="1+#ppt_w/2"/>
                                          </p:val>
                                        </p:tav>
                                        <p:tav tm="100000">
                                          <p:val>
                                            <p:strVal val="#ppt_x"/>
                                          </p:val>
                                        </p:tav>
                                      </p:tavLst>
                                    </p:anim>
                                    <p:anim calcmode="lin" valueType="num">
                                      <p:cBhvr additive="base">
                                        <p:cTn id="13" dur="8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850" fill="hold"/>
                                        <p:tgtEl>
                                          <p:spTgt spid="10"/>
                                        </p:tgtEl>
                                        <p:attrNameLst>
                                          <p:attrName>ppt_x</p:attrName>
                                        </p:attrNameLst>
                                      </p:cBhvr>
                                      <p:tavLst>
                                        <p:tav tm="0">
                                          <p:val>
                                            <p:strVal val="1+#ppt_w/2"/>
                                          </p:val>
                                        </p:tav>
                                        <p:tav tm="100000">
                                          <p:val>
                                            <p:strVal val="#ppt_x"/>
                                          </p:val>
                                        </p:tav>
                                      </p:tavLst>
                                    </p:anim>
                                    <p:anim calcmode="lin" valueType="num">
                                      <p:cBhvr additive="base">
                                        <p:cTn id="17" dur="85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850" fill="hold"/>
                                        <p:tgtEl>
                                          <p:spTgt spid="9"/>
                                        </p:tgtEl>
                                        <p:attrNameLst>
                                          <p:attrName>ppt_x</p:attrName>
                                        </p:attrNameLst>
                                      </p:cBhvr>
                                      <p:tavLst>
                                        <p:tav tm="0">
                                          <p:val>
                                            <p:strVal val="0-#ppt_w/2"/>
                                          </p:val>
                                        </p:tav>
                                        <p:tav tm="100000">
                                          <p:val>
                                            <p:strVal val="#ppt_x"/>
                                          </p:val>
                                        </p:tav>
                                      </p:tavLst>
                                    </p:anim>
                                    <p:anim calcmode="lin" valueType="num">
                                      <p:cBhvr additive="base">
                                        <p:cTn id="21"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P spid="1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A7C8D44-3667-46F6-9772-CC52308E2A7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746816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8432800" y="1219202"/>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7" name="Slide Number Placeholder 6"/>
          <p:cNvSpPr>
            <a:spLocks noGrp="1"/>
          </p:cNvSpPr>
          <p:nvPr>
            <p:ph type="sldNum" sz="quarter" idx="12"/>
          </p:nvPr>
        </p:nvSpPr>
        <p:spPr>
          <a:xfrm>
            <a:off x="9034928" y="6360887"/>
            <a:ext cx="2776072" cy="344715"/>
          </a:xfrm>
        </p:spPr>
        <p:txBody>
          <a:bodyPr/>
          <a:lstStyle/>
          <a:p>
            <a:fld id="{EA7C8D44-3667-46F6-9772-CC52308E2A7F}" type="slidenum">
              <a:rPr lang="en-US" smtClean="0">
                <a:solidFill>
                  <a:srgbClr val="1F497D"/>
                </a:solidFill>
              </a:rPr>
              <a:pPr/>
              <a:t>‹#›</a:t>
            </a:fld>
            <a:endParaRPr lang="en-US">
              <a:solidFill>
                <a:srgbClr val="1F497D"/>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1"/>
            </a:solidFill>
            <a:prstDash val="dash"/>
            <a:round/>
            <a:headEnd type="none" w="med" len="med"/>
            <a:tailEnd type="none" w="med" len="med"/>
          </a:ln>
          <a:effectLst/>
        </p:spPr>
        <p:txBody>
          <a:bodyPr vert="horz" wrap="square" lIns="91427" tIns="45713" rIns="91427" bIns="45713" anchor="t" compatLnSpc="1"/>
          <a:lstStyle/>
          <a:p>
            <a:pPr defTabSz="914225"/>
            <a:endParaRPr lang="en-US" sz="1800" dirty="0">
              <a:solidFill>
                <a:prstClr val="black"/>
              </a:solidFill>
            </a:endParaRPr>
          </a:p>
        </p:txBody>
      </p:sp>
      <p:sp>
        <p:nvSpPr>
          <p:cNvPr id="12" name="Content Placeholder 11"/>
          <p:cNvSpPr>
            <a:spLocks noGrp="1"/>
          </p:cNvSpPr>
          <p:nvPr>
            <p:ph sz="quarter" idx="1"/>
          </p:nvPr>
        </p:nvSpPr>
        <p:spPr>
          <a:xfrm>
            <a:off x="406400" y="304801"/>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7885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786895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1F497D"/>
                </a:solidFill>
              </a:rPr>
              <a:pPr/>
              <a:t>‹#›</a:t>
            </a:fld>
            <a:endParaRPr lang="en-US">
              <a:solidFill>
                <a:srgbClr val="1F497D"/>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27" tIns="45713" rIns="91427" bIns="45713" anchor="t" compatLnSpc="1"/>
          <a:lstStyle/>
          <a:p>
            <a:pPr defTabSz="914225"/>
            <a:endParaRPr lang="en-US" sz="1800">
              <a:solidFill>
                <a:prstClr val="black"/>
              </a:solidFill>
            </a:endParaRPr>
          </a:p>
        </p:txBody>
      </p:sp>
    </p:spTree>
    <p:extLst>
      <p:ext uri="{BB962C8B-B14F-4D97-AF65-F5344CB8AC3E}">
        <p14:creationId xmlns:p14="http://schemas.microsoft.com/office/powerpoint/2010/main" val="1159337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Textu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a:t>Section title</a:t>
            </a:r>
          </a:p>
        </p:txBody>
      </p:sp>
      <p:sp>
        <p:nvSpPr>
          <p:cNvPr id="5" name="Rectangle 4"/>
          <p:cNvSpPr/>
          <p:nvPr userDrawn="1"/>
        </p:nvSpPr>
        <p:spPr bwMode="gray">
          <a:xfrm>
            <a:off x="680229" y="470068"/>
            <a:ext cx="3187151"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6" name="Rectangle 5"/>
          <p:cNvSpPr/>
          <p:nvPr userDrawn="1"/>
        </p:nvSpPr>
        <p:spPr bwMode="gray">
          <a:xfrm>
            <a:off x="-28055" y="589799"/>
            <a:ext cx="3176348"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8" name="Rectangle 7"/>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9" name="Rectangle 8"/>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0" name="Rectangle 9"/>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340990380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50" fill="hold"/>
                                        <p:tgtEl>
                                          <p:spTgt spid="6"/>
                                        </p:tgtEl>
                                        <p:attrNameLst>
                                          <p:attrName>ppt_x</p:attrName>
                                        </p:attrNameLst>
                                      </p:cBhvr>
                                      <p:tavLst>
                                        <p:tav tm="0">
                                          <p:val>
                                            <p:strVal val="0-#ppt_w/2"/>
                                          </p:val>
                                        </p:tav>
                                        <p:tav tm="100000">
                                          <p:val>
                                            <p:strVal val="#ppt_x"/>
                                          </p:val>
                                        </p:tav>
                                      </p:tavLst>
                                    </p:anim>
                                    <p:anim calcmode="lin" valueType="num">
                                      <p:cBhvr additive="base">
                                        <p:cTn id="8" dur="8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50" fill="hold"/>
                                        <p:tgtEl>
                                          <p:spTgt spid="5"/>
                                        </p:tgtEl>
                                        <p:attrNameLst>
                                          <p:attrName>ppt_x</p:attrName>
                                        </p:attrNameLst>
                                      </p:cBhvr>
                                      <p:tavLst>
                                        <p:tav tm="0">
                                          <p:val>
                                            <p:strVal val="1+#ppt_w/2"/>
                                          </p:val>
                                        </p:tav>
                                        <p:tav tm="100000">
                                          <p:val>
                                            <p:strVal val="#ppt_x"/>
                                          </p:val>
                                        </p:tav>
                                      </p:tavLst>
                                    </p:anim>
                                    <p:anim calcmode="lin" valueType="num">
                                      <p:cBhvr additive="base">
                                        <p:cTn id="12" dur="85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8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63" presetClass="path" presetSubtype="0" decel="100000" fill="hold" grpId="1" nodeType="withEffect">
                                  <p:stCondLst>
                                    <p:cond delay="580"/>
                                  </p:stCondLst>
                                  <p:childTnLst>
                                    <p:animMotion origin="layout" path="M -0.02409 1.50289E-6 L -4.16667E-7 1.50289E-6 " pathEditMode="relative" rAng="0" ptsTypes="AA">
                                      <p:cBhvr>
                                        <p:cTn id="17" dur="500" fill="hold"/>
                                        <p:tgtEl>
                                          <p:spTgt spid="2"/>
                                        </p:tgtEl>
                                        <p:attrNameLst>
                                          <p:attrName>ppt_x</p:attrName>
                                          <p:attrName>ppt_y</p:attrName>
                                        </p:attrNameLst>
                                      </p:cBhvr>
                                      <p:rCtr x="1198" y="0"/>
                                    </p:animMotion>
                                  </p:childTnLst>
                                </p:cTn>
                              </p:par>
                              <p:par>
                                <p:cTn id="18" presetID="2" presetClass="entr" presetSubtype="2" decel="10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850" fill="hold"/>
                                        <p:tgtEl>
                                          <p:spTgt spid="8"/>
                                        </p:tgtEl>
                                        <p:attrNameLst>
                                          <p:attrName>ppt_x</p:attrName>
                                        </p:attrNameLst>
                                      </p:cBhvr>
                                      <p:tavLst>
                                        <p:tav tm="0">
                                          <p:val>
                                            <p:strVal val="1+#ppt_w/2"/>
                                          </p:val>
                                        </p:tav>
                                        <p:tav tm="100000">
                                          <p:val>
                                            <p:strVal val="#ppt_x"/>
                                          </p:val>
                                        </p:tav>
                                      </p:tavLst>
                                    </p:anim>
                                    <p:anim calcmode="lin" valueType="num">
                                      <p:cBhvr additive="base">
                                        <p:cTn id="21" dur="85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850" fill="hold"/>
                                        <p:tgtEl>
                                          <p:spTgt spid="10"/>
                                        </p:tgtEl>
                                        <p:attrNameLst>
                                          <p:attrName>ppt_x</p:attrName>
                                        </p:attrNameLst>
                                      </p:cBhvr>
                                      <p:tavLst>
                                        <p:tav tm="0">
                                          <p:val>
                                            <p:strVal val="1+#ppt_w/2"/>
                                          </p:val>
                                        </p:tav>
                                        <p:tav tm="100000">
                                          <p:val>
                                            <p:strVal val="#ppt_x"/>
                                          </p:val>
                                        </p:tav>
                                      </p:tavLst>
                                    </p:anim>
                                    <p:anim calcmode="lin" valueType="num">
                                      <p:cBhvr additive="base">
                                        <p:cTn id="25" dur="85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850" fill="hold"/>
                                        <p:tgtEl>
                                          <p:spTgt spid="9"/>
                                        </p:tgtEl>
                                        <p:attrNameLst>
                                          <p:attrName>ppt_x</p:attrName>
                                        </p:attrNameLst>
                                      </p:cBhvr>
                                      <p:tavLst>
                                        <p:tav tm="0">
                                          <p:val>
                                            <p:strVal val="0-#ppt_w/2"/>
                                          </p:val>
                                        </p:tav>
                                        <p:tav tm="100000">
                                          <p:val>
                                            <p:strVal val="#ppt_x"/>
                                          </p:val>
                                        </p:tav>
                                      </p:tavLst>
                                    </p:anim>
                                    <p:anim calcmode="lin" valueType="num">
                                      <p:cBhvr additive="base">
                                        <p:cTn id="29"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6" grpId="0" animBg="1"/>
      <p:bldP spid="8" grpId="0" animBg="1"/>
      <p:bldP spid="9"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0233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6862765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3276810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86835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1774256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704" r:id="rId3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06400" y="152401"/>
            <a:ext cx="11328400" cy="685800"/>
          </a:xfrm>
          <a:prstGeom prst="rect">
            <a:avLst/>
          </a:prstGeom>
        </p:spPr>
        <p:txBody>
          <a:bodyPr vert="horz" anchor="ctr" anchorCtr="0">
            <a:noAutofit/>
          </a:bodyPr>
          <a:lstStyle/>
          <a:p>
            <a:r>
              <a:rPr kumimoji="0" lang="en-US" dirty="0"/>
              <a:t>Click to edit Master title style</a:t>
            </a:r>
          </a:p>
        </p:txBody>
      </p:sp>
      <p:sp>
        <p:nvSpPr>
          <p:cNvPr id="13" name="Text Placeholder 12"/>
          <p:cNvSpPr>
            <a:spLocks noGrp="1"/>
          </p:cNvSpPr>
          <p:nvPr>
            <p:ph type="body" idx="1"/>
          </p:nvPr>
        </p:nvSpPr>
        <p:spPr>
          <a:xfrm>
            <a:off x="406400" y="990600"/>
            <a:ext cx="11328401" cy="51389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3" name="Slide Number Placeholder 22"/>
          <p:cNvSpPr>
            <a:spLocks noGrp="1"/>
          </p:cNvSpPr>
          <p:nvPr>
            <p:ph type="sldNum" sz="quarter" idx="4"/>
          </p:nvPr>
        </p:nvSpPr>
        <p:spPr>
          <a:xfrm>
            <a:off x="8958728" y="6360887"/>
            <a:ext cx="2776072" cy="344715"/>
          </a:xfrm>
          <a:prstGeom prst="rect">
            <a:avLst/>
          </a:prstGeom>
        </p:spPr>
        <p:txBody>
          <a:bodyPr vert="horz"/>
          <a:lstStyle>
            <a:lvl1pPr algn="r" eaLnBrk="1" latinLnBrk="0" hangingPunct="1">
              <a:defRPr kumimoji="0" sz="1400">
                <a:solidFill>
                  <a:schemeClr val="tx2"/>
                </a:solidFill>
              </a:defRPr>
            </a:lvl1pPr>
          </a:lstStyle>
          <a:p>
            <a:pPr defTabSz="914225"/>
            <a:fld id="{EA7C8D44-3667-46F6-9772-CC52308E2A7F}" type="slidenum">
              <a:rPr lang="en-US" smtClean="0">
                <a:solidFill>
                  <a:srgbClr val="1F497D"/>
                </a:solidFill>
              </a:rPr>
              <a:pPr defTabSz="914225"/>
              <a:t>‹#›</a:t>
            </a:fld>
            <a:endParaRPr lang="en-US" sz="1600" dirty="0">
              <a:solidFill>
                <a:srgbClr val="1F497D"/>
              </a:solidFill>
            </a:endParaRPr>
          </a:p>
        </p:txBody>
      </p:sp>
      <p:sp>
        <p:nvSpPr>
          <p:cNvPr id="8" name="Rectangle 7"/>
          <p:cNvSpPr/>
          <p:nvPr userDrawn="1"/>
        </p:nvSpPr>
        <p:spPr>
          <a:xfrm>
            <a:off x="0" y="152401"/>
            <a:ext cx="228600" cy="685800"/>
          </a:xfrm>
          <a:prstGeom prst="rect">
            <a:avLst/>
          </a:prstGeom>
          <a:gradFill>
            <a:gsLst>
              <a:gs pos="0">
                <a:schemeClr val="tx2"/>
              </a:gs>
              <a:gs pos="50000">
                <a:schemeClr val="tx2">
                  <a:lumMod val="60000"/>
                  <a:lumOff val="40000"/>
                </a:schemeClr>
              </a:gs>
              <a:gs pos="100000">
                <a:schemeClr val="tx2">
                  <a:lumMod val="20000"/>
                  <a:lumOff val="80000"/>
                </a:schemeClr>
              </a:gs>
            </a:gsLst>
            <a:lin ang="5400000" scaled="0"/>
          </a:gra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225"/>
            <a:endParaRPr lang="en-US" sz="1800">
              <a:solidFill>
                <a:prstClr val="white"/>
              </a:solidFill>
            </a:endParaRPr>
          </a:p>
        </p:txBody>
      </p:sp>
    </p:spTree>
    <p:extLst>
      <p:ext uri="{BB962C8B-B14F-4D97-AF65-F5344CB8AC3E}">
        <p14:creationId xmlns:p14="http://schemas.microsoft.com/office/powerpoint/2010/main" val="9972846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l" rtl="0" eaLnBrk="1" latinLnBrk="0" hangingPunct="1">
        <a:spcBef>
          <a:spcPct val="0"/>
        </a:spcBef>
        <a:buNone/>
        <a:defRPr kumimoji="0" sz="2800" kern="1200">
          <a:solidFill>
            <a:schemeClr val="tx2"/>
          </a:solidFill>
          <a:latin typeface="Segoe UI" pitchFamily="34" charset="0"/>
          <a:ea typeface="Segoe UI" pitchFamily="34" charset="0"/>
          <a:cs typeface="Segoe UI" pitchFamily="34" charset="0"/>
        </a:defRPr>
      </a:lvl1pPr>
    </p:titleStyle>
    <p:bodyStyle>
      <a:lvl1pPr marL="274267" indent="-274267" algn="l" rtl="0" eaLnBrk="1" latinLnBrk="0" hangingPunct="1">
        <a:spcBef>
          <a:spcPts val="600"/>
        </a:spcBef>
        <a:buClr>
          <a:schemeClr val="accent1"/>
        </a:buClr>
        <a:buSzPct val="76000"/>
        <a:buFont typeface="Wingdings" panose="05000000000000000000" pitchFamily="2" charset="2"/>
        <a:buChar char="§"/>
        <a:defRPr kumimoji="0" sz="2400" kern="1200">
          <a:solidFill>
            <a:schemeClr val="tx1"/>
          </a:solidFill>
          <a:latin typeface="Segoe UI" pitchFamily="34" charset="0"/>
          <a:ea typeface="Segoe UI" pitchFamily="34" charset="0"/>
          <a:cs typeface="Segoe UI" pitchFamily="34" charset="0"/>
        </a:defRPr>
      </a:lvl1pPr>
      <a:lvl2pPr marL="617102" indent="-342834" algn="l" rtl="0" eaLnBrk="1" latinLnBrk="0" hangingPunct="1">
        <a:spcBef>
          <a:spcPts val="500"/>
        </a:spcBef>
        <a:buClr>
          <a:schemeClr val="accent1"/>
        </a:buClr>
        <a:buSzPct val="76000"/>
        <a:buFont typeface="Wingdings" panose="05000000000000000000" pitchFamily="2" charset="2"/>
        <a:buChar char="§"/>
        <a:defRPr kumimoji="0" sz="2000" kern="1200">
          <a:solidFill>
            <a:schemeClr val="tx1"/>
          </a:solidFill>
          <a:latin typeface="Segoe UI" pitchFamily="34" charset="0"/>
          <a:ea typeface="Segoe UI" pitchFamily="34" charset="0"/>
          <a:cs typeface="Segoe UI" pitchFamily="34" charset="0"/>
        </a:defRPr>
      </a:lvl2pPr>
      <a:lvl3pPr marL="822802" indent="-228556" algn="l" rtl="0" eaLnBrk="1" latinLnBrk="0" hangingPunct="1">
        <a:spcBef>
          <a:spcPts val="500"/>
        </a:spcBef>
        <a:buClr>
          <a:schemeClr val="accent1"/>
        </a:buClr>
        <a:buSzPct val="76000"/>
        <a:buFont typeface="Wingdings" panose="05000000000000000000" pitchFamily="2" charset="2"/>
        <a:buChar char="§"/>
        <a:defRPr kumimoji="0" sz="1800" kern="1200">
          <a:solidFill>
            <a:schemeClr val="tx1"/>
          </a:solidFill>
          <a:latin typeface="Segoe UI" pitchFamily="34" charset="0"/>
          <a:ea typeface="Segoe UI" pitchFamily="34" charset="0"/>
          <a:cs typeface="Segoe UI" pitchFamily="34" charset="0"/>
        </a:defRPr>
      </a:lvl3pPr>
      <a:lvl4pPr marL="1097069" indent="-228556" algn="l" rtl="0" eaLnBrk="1" latinLnBrk="0" hangingPunct="1">
        <a:spcBef>
          <a:spcPts val="400"/>
        </a:spcBef>
        <a:buClr>
          <a:schemeClr val="accent1"/>
        </a:buClr>
        <a:buSzPct val="70000"/>
        <a:buFont typeface="Wingdings" panose="05000000000000000000" pitchFamily="2" charset="2"/>
        <a:buChar char="§"/>
        <a:defRPr kumimoji="0" sz="1600" kern="1200">
          <a:solidFill>
            <a:schemeClr val="tx1"/>
          </a:solidFill>
          <a:latin typeface="Segoe UI" pitchFamily="34" charset="0"/>
          <a:ea typeface="Segoe UI" pitchFamily="34" charset="0"/>
          <a:cs typeface="Segoe UI" pitchFamily="34" charset="0"/>
        </a:defRPr>
      </a:lvl4pPr>
      <a:lvl5pPr marL="1371337" indent="-228556" algn="l" rtl="0" eaLnBrk="1" latinLnBrk="0" hangingPunct="1">
        <a:spcBef>
          <a:spcPts val="300"/>
        </a:spcBef>
        <a:buClr>
          <a:schemeClr val="accent1"/>
        </a:buClr>
        <a:buSzPct val="70000"/>
        <a:buFont typeface="Wingdings" panose="05000000000000000000" pitchFamily="2" charset="2"/>
        <a:buChar char="§"/>
        <a:defRPr kumimoji="0" sz="1400" kern="1200">
          <a:solidFill>
            <a:schemeClr val="tx1"/>
          </a:solidFill>
          <a:latin typeface="Segoe UI" pitchFamily="34" charset="0"/>
          <a:ea typeface="Segoe UI" pitchFamily="34" charset="0"/>
          <a:cs typeface="Segoe UI" pitchFamily="34" charset="0"/>
        </a:defRPr>
      </a:lvl5pPr>
      <a:lvl6pPr marL="1645604" indent="-18284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449" indent="-18284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293" indent="-18284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139" indent="-18284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12" algn="l" rtl="0" eaLnBrk="1" latinLnBrk="0" hangingPunct="1">
        <a:defRPr kumimoji="0" kern="1200">
          <a:solidFill>
            <a:schemeClr val="tx1"/>
          </a:solidFill>
          <a:latin typeface="+mn-lt"/>
          <a:ea typeface="+mn-ea"/>
          <a:cs typeface="+mn-cs"/>
        </a:defRPr>
      </a:lvl2pPr>
      <a:lvl3pPr marL="914225" algn="l" rtl="0" eaLnBrk="1" latinLnBrk="0" hangingPunct="1">
        <a:defRPr kumimoji="0" kern="1200">
          <a:solidFill>
            <a:schemeClr val="tx1"/>
          </a:solidFill>
          <a:latin typeface="+mn-lt"/>
          <a:ea typeface="+mn-ea"/>
          <a:cs typeface="+mn-cs"/>
        </a:defRPr>
      </a:lvl3pPr>
      <a:lvl4pPr marL="1371337" algn="l" rtl="0" eaLnBrk="1" latinLnBrk="0" hangingPunct="1">
        <a:defRPr kumimoji="0" kern="1200">
          <a:solidFill>
            <a:schemeClr val="tx1"/>
          </a:solidFill>
          <a:latin typeface="+mn-lt"/>
          <a:ea typeface="+mn-ea"/>
          <a:cs typeface="+mn-cs"/>
        </a:defRPr>
      </a:lvl4pPr>
      <a:lvl5pPr marL="1828449" algn="l" rtl="0" eaLnBrk="1" latinLnBrk="0" hangingPunct="1">
        <a:defRPr kumimoji="0" kern="1200">
          <a:solidFill>
            <a:schemeClr val="tx1"/>
          </a:solidFill>
          <a:latin typeface="+mn-lt"/>
          <a:ea typeface="+mn-ea"/>
          <a:cs typeface="+mn-cs"/>
        </a:defRPr>
      </a:lvl5pPr>
      <a:lvl6pPr marL="2285561" algn="l" rtl="0" eaLnBrk="1" latinLnBrk="0" hangingPunct="1">
        <a:defRPr kumimoji="0" kern="1200">
          <a:solidFill>
            <a:schemeClr val="tx1"/>
          </a:solidFill>
          <a:latin typeface="+mn-lt"/>
          <a:ea typeface="+mn-ea"/>
          <a:cs typeface="+mn-cs"/>
        </a:defRPr>
      </a:lvl6pPr>
      <a:lvl7pPr marL="2742674" algn="l" rtl="0" eaLnBrk="1" latinLnBrk="0" hangingPunct="1">
        <a:defRPr kumimoji="0" kern="1200">
          <a:solidFill>
            <a:schemeClr val="tx1"/>
          </a:solidFill>
          <a:latin typeface="+mn-lt"/>
          <a:ea typeface="+mn-ea"/>
          <a:cs typeface="+mn-cs"/>
        </a:defRPr>
      </a:lvl7pPr>
      <a:lvl8pPr marL="3199785" algn="l" rtl="0" eaLnBrk="1" latinLnBrk="0" hangingPunct="1">
        <a:defRPr kumimoji="0" kern="1200">
          <a:solidFill>
            <a:schemeClr val="tx1"/>
          </a:solidFill>
          <a:latin typeface="+mn-lt"/>
          <a:ea typeface="+mn-ea"/>
          <a:cs typeface="+mn-cs"/>
        </a:defRPr>
      </a:lvl8pPr>
      <a:lvl9pPr marL="365689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 Target="slide16.xml"/><Relationship Id="rId7" Type="http://schemas.openxmlformats.org/officeDocument/2006/relationships/slide" Target="slide9.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slide" Target="slide35.xml"/><Relationship Id="rId5" Type="http://schemas.openxmlformats.org/officeDocument/2006/relationships/slide" Target="slide25.xml"/><Relationship Id="rId10" Type="http://schemas.openxmlformats.org/officeDocument/2006/relationships/image" Target="../media/image61.png"/><Relationship Id="rId4" Type="http://schemas.openxmlformats.org/officeDocument/2006/relationships/slide" Target="slide54.xml"/><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microsoft.com/office/2007/relationships/hdphoto" Target="../media/hdphoto4.wdp"/><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cid:image002.jpg@01CBCD27.A2C24390" TargetMode="External"/><Relationship Id="rId5" Type="http://schemas.openxmlformats.org/officeDocument/2006/relationships/image" Target="../media/image66.JPG"/><Relationship Id="rId10" Type="http://schemas.openxmlformats.org/officeDocument/2006/relationships/image" Target="../media/image69.jpeg"/><Relationship Id="rId4" Type="http://schemas.openxmlformats.org/officeDocument/2006/relationships/image" Target="../media/image65.png"/><Relationship Id="rId9" Type="http://schemas.openxmlformats.org/officeDocument/2006/relationships/image" Target="cid:image001.jpg@01CBCD27.A2C2439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hyperlink" Target="http://www.scoop.it/t/intranet-launch-videos-and-teasers" TargetMode="External"/><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tiny.cc/ThreeSampleVideo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vimeo.com/regiscorp/review/125078501/68cd7832a8"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162603114"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88.png"/><Relationship Id="rId10" Type="http://schemas.openxmlformats.org/officeDocument/2006/relationships/image" Target="../media/image91.jpeg"/><Relationship Id="rId4" Type="http://schemas.openxmlformats.org/officeDocument/2006/relationships/image" Target="../media/image87.wmf"/><Relationship Id="rId9" Type="http://schemas.openxmlformats.org/officeDocument/2006/relationships/image" Target="../media/image90.jpeg"/></Relationships>
</file>

<file path=ppt/slides/_rels/slide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03.wmf"/><Relationship Id="rId5" Type="http://schemas.openxmlformats.org/officeDocument/2006/relationships/image" Target="../media/image102.wmf"/><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10.jpe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jpeg"/></Relationships>
</file>

<file path=ppt/slides/_rels/slide57.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jpeg"/><Relationship Id="rId3" Type="http://schemas.openxmlformats.org/officeDocument/2006/relationships/image" Target="../media/image126.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microsoft.com/office/2007/relationships/hdphoto" Target="../media/hdphoto10.wdp"/><Relationship Id="rId11" Type="http://schemas.openxmlformats.org/officeDocument/2006/relationships/image" Target="../media/image132.png"/><Relationship Id="rId5" Type="http://schemas.openxmlformats.org/officeDocument/2006/relationships/image" Target="../media/image127.png"/><Relationship Id="rId10" Type="http://schemas.openxmlformats.org/officeDocument/2006/relationships/image" Target="../media/image131.jpeg"/><Relationship Id="rId4" Type="http://schemas.microsoft.com/office/2007/relationships/hdphoto" Target="../media/hdphoto9.wdp"/><Relationship Id="rId9" Type="http://schemas.openxmlformats.org/officeDocument/2006/relationships/image" Target="../media/image130.jpeg"/></Relationships>
</file>

<file path=ppt/slides/_rels/slide58.xml.rels><?xml version="1.0" encoding="UTF-8" standalone="yes"?>
<Relationships xmlns="http://schemas.openxmlformats.org/package/2006/relationships"><Relationship Id="rId8" Type="http://schemas.openxmlformats.org/officeDocument/2006/relationships/hyperlink" Target="https://techcommunity.microsoft.com/" TargetMode="External"/><Relationship Id="rId13" Type="http://schemas.openxmlformats.org/officeDocument/2006/relationships/image" Target="../media/image135.png"/><Relationship Id="rId3" Type="http://schemas.openxmlformats.org/officeDocument/2006/relationships/hyperlink" Target="http://www.amazon.com/User-Adoption-Strategies-Collaboration-ebook/dp/B0042X9AM0/ref=sr_1_1?ie=UTF8&amp;m=AG56TWVU5XWC2&amp;s=books&amp;qid=1297622639&amp;sr=1-1" TargetMode="External"/><Relationship Id="rId7" Type="http://schemas.openxmlformats.org/officeDocument/2006/relationships/hyperlink" Target="https://michaelsampson.net/books/office365reimagining/" TargetMode="External"/><Relationship Id="rId12" Type="http://schemas.openxmlformats.org/officeDocument/2006/relationships/hyperlink" Target="http://improveit.how/"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hyperlink" Target="http://www.scoop.it/t/intranet-launch-videos-and-teasers" TargetMode="External"/><Relationship Id="rId11" Type="http://schemas.openxmlformats.org/officeDocument/2006/relationships/hyperlink" Target="http://cloud.snappages.com/b8898dc2c08e137d03449de65b9e82e108c15658/A_Practical_Framework_for_SharePoint_Metrics.pdf" TargetMode="External"/><Relationship Id="rId5" Type="http://schemas.openxmlformats.org/officeDocument/2006/relationships/hyperlink" Target="http://www.nngroup.com/articles/intranet-social-features/" TargetMode="External"/><Relationship Id="rId10" Type="http://schemas.openxmlformats.org/officeDocument/2006/relationships/hyperlink" Target="http://www.amazon.com/Essential-SharePoint-Addison-Wesley-Microsoft-Technology/dp/0321884116/ref=dp_ob_title_bk" TargetMode="External"/><Relationship Id="rId4" Type="http://schemas.openxmlformats.org/officeDocument/2006/relationships/hyperlink" Target="http://www.useit.com/alertbox/" TargetMode="External"/><Relationship Id="rId9" Type="http://schemas.openxmlformats.org/officeDocument/2006/relationships/hyperlink" Target="http://www.2tolead.com/whitepaper-driving-adop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8" name="Group 7"/>
          <p:cNvGrpSpPr/>
          <p:nvPr/>
        </p:nvGrpSpPr>
        <p:grpSpPr>
          <a:xfrm>
            <a:off x="215901" y="2860208"/>
            <a:ext cx="6658590" cy="2974992"/>
            <a:chOff x="215901" y="2860208"/>
            <a:chExt cx="6658590" cy="2974992"/>
          </a:xfrm>
        </p:grpSpPr>
        <p:sp>
          <p:nvSpPr>
            <p:cNvPr id="4" name="TextBox 3"/>
            <p:cNvSpPr txBox="1"/>
            <p:nvPr/>
          </p:nvSpPr>
          <p:spPr>
            <a:xfrm>
              <a:off x="215901" y="2860208"/>
              <a:ext cx="6658590" cy="1918950"/>
            </a:xfrm>
            <a:prstGeom prst="rect">
              <a:avLst/>
            </a:prstGeom>
            <a:solidFill>
              <a:srgbClr val="667A86">
                <a:alpha val="80000"/>
              </a:srgbClr>
            </a:solidFill>
          </p:spPr>
          <p:txBody>
            <a:bodyPr wrap="square" lIns="179285" tIns="143428" rIns="179285" bIns="143428" rtlCol="0">
              <a:spAutoFit/>
            </a:bodyPr>
            <a:lstStyle/>
            <a:p>
              <a:pPr defTabSz="896386">
                <a:lnSpc>
                  <a:spcPct val="90000"/>
                </a:lnSpc>
                <a:spcAft>
                  <a:spcPts val="588"/>
                </a:spcAft>
              </a:pPr>
              <a:r>
                <a:rPr lang="en-US" sz="5882" kern="0" dirty="0">
                  <a:solidFill>
                    <a:schemeClr val="bg1"/>
                  </a:solidFill>
                  <a:latin typeface="+mj-lt"/>
                </a:rPr>
                <a:t>We built it, but why won’t they come? </a:t>
              </a:r>
            </a:p>
          </p:txBody>
        </p:sp>
        <p:sp>
          <p:nvSpPr>
            <p:cNvPr id="5" name="Rectangle 4"/>
            <p:cNvSpPr/>
            <p:nvPr/>
          </p:nvSpPr>
          <p:spPr>
            <a:xfrm>
              <a:off x="215902" y="4779158"/>
              <a:ext cx="6658589" cy="1056042"/>
            </a:xfrm>
            <a:prstGeom prst="rect">
              <a:avLst/>
            </a:prstGeom>
            <a:solidFill>
              <a:srgbClr val="667A86">
                <a:alpha val="80000"/>
              </a:srgbClr>
            </a:solidFill>
          </p:spPr>
          <p:txBody>
            <a:bodyPr wrap="square">
              <a:spAutoFit/>
            </a:bodyPr>
            <a:lstStyle/>
            <a:p>
              <a:pPr defTabSz="896386"/>
              <a:r>
                <a:rPr lang="en-US" sz="3137" kern="0" dirty="0">
                  <a:solidFill>
                    <a:schemeClr val="bg1"/>
                  </a:solidFill>
                  <a:latin typeface="+mj-lt"/>
                </a:rPr>
                <a:t>Practical advice to overcome common user adoption and change hurdles</a:t>
              </a:r>
            </a:p>
          </p:txBody>
        </p:sp>
      </p:grpSp>
      <p:sp>
        <p:nvSpPr>
          <p:cNvPr id="6" name="Rectangle 5"/>
          <p:cNvSpPr/>
          <p:nvPr/>
        </p:nvSpPr>
        <p:spPr>
          <a:xfrm>
            <a:off x="8763000" y="4776719"/>
            <a:ext cx="3118757" cy="1902765"/>
          </a:xfrm>
          <a:prstGeom prst="rect">
            <a:avLst/>
          </a:prstGeom>
          <a:solidFill>
            <a:srgbClr val="657B89">
              <a:alpha val="80000"/>
            </a:srgbClr>
          </a:solidFill>
        </p:spPr>
        <p:txBody>
          <a:bodyPr wrap="square">
            <a:spAutoFit/>
          </a:bodyPr>
          <a:lstStyle/>
          <a:p>
            <a:pPr defTabSz="896386"/>
            <a:r>
              <a:rPr lang="en-US" sz="2353" kern="0" dirty="0">
                <a:solidFill>
                  <a:schemeClr val="bg1"/>
                </a:solidFill>
                <a:latin typeface="+mj-lt"/>
              </a:rPr>
              <a:t>Susan Hanley</a:t>
            </a:r>
          </a:p>
          <a:p>
            <a:pPr defTabSz="896386"/>
            <a:r>
              <a:rPr lang="en-US" sz="2353" kern="0" dirty="0">
                <a:solidFill>
                  <a:schemeClr val="bg1"/>
                </a:solidFill>
                <a:latin typeface="+mj-lt"/>
              </a:rPr>
              <a:t>SEF Unity Connect</a:t>
            </a:r>
          </a:p>
          <a:p>
            <a:pPr defTabSz="896386"/>
            <a:r>
              <a:rPr lang="en-US" sz="2353" kern="0" dirty="0">
                <a:solidFill>
                  <a:schemeClr val="bg1"/>
                </a:solidFill>
                <a:latin typeface="+mj-lt"/>
              </a:rPr>
              <a:t>28 October 2016</a:t>
            </a:r>
          </a:p>
          <a:p>
            <a:pPr defTabSz="896386"/>
            <a:r>
              <a:rPr lang="en-US" sz="2353" kern="0" dirty="0">
                <a:solidFill>
                  <a:schemeClr val="bg1"/>
                </a:solidFill>
                <a:latin typeface="+mj-lt"/>
              </a:rPr>
              <a:t>www.susanhanley.com</a:t>
            </a:r>
          </a:p>
          <a:p>
            <a:pPr defTabSz="896386"/>
            <a:r>
              <a:rPr lang="en-US" sz="2353" kern="0" dirty="0">
                <a:solidFill>
                  <a:schemeClr val="bg1"/>
                </a:solidFill>
                <a:latin typeface="+mj-lt"/>
              </a:rPr>
              <a:t>sue@susanhanley.com</a:t>
            </a:r>
          </a:p>
        </p:txBody>
      </p:sp>
    </p:spTree>
    <p:extLst>
      <p:ext uri="{BB962C8B-B14F-4D97-AF65-F5344CB8AC3E}">
        <p14:creationId xmlns:p14="http://schemas.microsoft.com/office/powerpoint/2010/main" val="10052624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and Collaboration Problems</a:t>
            </a:r>
          </a:p>
        </p:txBody>
      </p:sp>
      <p:grpSp>
        <p:nvGrpSpPr>
          <p:cNvPr id="7" name="Group 6"/>
          <p:cNvGrpSpPr/>
          <p:nvPr/>
        </p:nvGrpSpPr>
        <p:grpSpPr>
          <a:xfrm>
            <a:off x="305587" y="1932644"/>
            <a:ext cx="2781527" cy="3626867"/>
            <a:chOff x="823336" y="2308555"/>
            <a:chExt cx="3383243" cy="3840438"/>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020" y="3680140"/>
              <a:ext cx="3291804" cy="1873082"/>
            </a:xfrm>
            <a:prstGeom prst="rect">
              <a:avLst/>
            </a:prstGeom>
          </p:spPr>
        </p:pic>
        <p:sp>
          <p:nvSpPr>
            <p:cNvPr id="5" name="Rectangle 4"/>
            <p:cNvSpPr/>
            <p:nvPr/>
          </p:nvSpPr>
          <p:spPr bwMode="auto">
            <a:xfrm>
              <a:off x="823336" y="2308555"/>
              <a:ext cx="3383243" cy="1097268"/>
            </a:xfrm>
            <a:prstGeom prst="rect">
              <a:avLst/>
            </a:prstGeom>
            <a:solidFill>
              <a:srgbClr val="29559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r>
                <a:rPr lang="en-US" sz="2353" kern="0" dirty="0">
                  <a:gradFill>
                    <a:gsLst>
                      <a:gs pos="0">
                        <a:srgbClr val="FFFFFF"/>
                      </a:gs>
                      <a:gs pos="100000">
                        <a:srgbClr val="FFFFFF"/>
                      </a:gs>
                    </a:gsLst>
                    <a:lin ang="5400000" scaled="0"/>
                  </a:gradFill>
                  <a:latin typeface="+mj-lt"/>
                </a:rPr>
                <a:t>Curing </a:t>
              </a:r>
              <a:r>
                <a:rPr lang="en-US" sz="2353" kern="0" dirty="0" err="1">
                  <a:gradFill>
                    <a:gsLst>
                      <a:gs pos="0">
                        <a:srgbClr val="FFFFFF"/>
                      </a:gs>
                      <a:gs pos="100000">
                        <a:srgbClr val="FFFFFF"/>
                      </a:gs>
                    </a:gsLst>
                    <a:lin ang="5400000" scaled="0"/>
                  </a:gradFill>
                  <a:latin typeface="+mj-lt"/>
                </a:rPr>
                <a:t>Versionitis</a:t>
              </a:r>
              <a:endParaRPr lang="en-US" sz="3137" kern="0" dirty="0">
                <a:gradFill>
                  <a:gsLst>
                    <a:gs pos="0">
                      <a:srgbClr val="FFFFFF"/>
                    </a:gs>
                    <a:gs pos="100000">
                      <a:srgbClr val="FFFFFF"/>
                    </a:gs>
                  </a:gsLst>
                  <a:lin ang="5400000" scaled="0"/>
                </a:gradFill>
                <a:latin typeface="+mj-lt"/>
              </a:endParaRPr>
            </a:p>
          </p:txBody>
        </p:sp>
        <p:sp>
          <p:nvSpPr>
            <p:cNvPr id="6" name="Rectangle 5"/>
            <p:cNvSpPr/>
            <p:nvPr/>
          </p:nvSpPr>
          <p:spPr bwMode="auto">
            <a:xfrm>
              <a:off x="823336" y="3405823"/>
              <a:ext cx="3383243" cy="2743170"/>
            </a:xfrm>
            <a:prstGeom prst="rect">
              <a:avLst/>
            </a:prstGeom>
            <a:noFill/>
            <a:ln>
              <a:solidFill>
                <a:srgbClr val="29559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765" kern="0" dirty="0">
                <a:gradFill>
                  <a:gsLst>
                    <a:gs pos="0">
                      <a:srgbClr val="FFFFFF"/>
                    </a:gs>
                    <a:gs pos="100000">
                      <a:srgbClr val="FFFFFF"/>
                    </a:gs>
                  </a:gsLst>
                  <a:lin ang="5400000" scaled="0"/>
                </a:gradFill>
              </a:endParaRPr>
            </a:p>
          </p:txBody>
        </p:sp>
      </p:grpSp>
      <p:grpSp>
        <p:nvGrpSpPr>
          <p:cNvPr id="10" name="Group 9"/>
          <p:cNvGrpSpPr/>
          <p:nvPr/>
        </p:nvGrpSpPr>
        <p:grpSpPr>
          <a:xfrm>
            <a:off x="3245080" y="1932644"/>
            <a:ext cx="2781527" cy="3626867"/>
            <a:chOff x="4298018" y="1851360"/>
            <a:chExt cx="3383243" cy="3840438"/>
          </a:xfrm>
        </p:grpSpPr>
        <p:sp>
          <p:nvSpPr>
            <p:cNvPr id="8" name="Rectangle 7"/>
            <p:cNvSpPr/>
            <p:nvPr/>
          </p:nvSpPr>
          <p:spPr bwMode="auto">
            <a:xfrm>
              <a:off x="4298018" y="1851360"/>
              <a:ext cx="3383243" cy="1097268"/>
            </a:xfrm>
            <a:prstGeom prst="rect">
              <a:avLst/>
            </a:prstGeom>
            <a:solidFill>
              <a:srgbClr val="71ABF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r>
                <a:rPr lang="en-US" sz="2353" kern="0" dirty="0">
                  <a:gradFill>
                    <a:gsLst>
                      <a:gs pos="0">
                        <a:srgbClr val="FFFFFF"/>
                      </a:gs>
                      <a:gs pos="100000">
                        <a:srgbClr val="FFFFFF"/>
                      </a:gs>
                    </a:gsLst>
                    <a:lin ang="5400000" scaled="0"/>
                  </a:gradFill>
                  <a:latin typeface="+mj-lt"/>
                </a:rPr>
                <a:t>Finding Expertise</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2133" y="2948297"/>
              <a:ext cx="3379127" cy="2743501"/>
            </a:xfrm>
            <a:prstGeom prst="rect">
              <a:avLst/>
            </a:prstGeom>
          </p:spPr>
        </p:pic>
      </p:grpSp>
      <p:grpSp>
        <p:nvGrpSpPr>
          <p:cNvPr id="13" name="Group 12"/>
          <p:cNvGrpSpPr/>
          <p:nvPr/>
        </p:nvGrpSpPr>
        <p:grpSpPr>
          <a:xfrm>
            <a:off x="6184571" y="1932644"/>
            <a:ext cx="2775266" cy="3626895"/>
            <a:chOff x="7228243" y="1666578"/>
            <a:chExt cx="3375629" cy="3840468"/>
          </a:xfrm>
        </p:grpSpPr>
        <p:sp>
          <p:nvSpPr>
            <p:cNvPr id="11" name="Rectangle 10"/>
            <p:cNvSpPr/>
            <p:nvPr/>
          </p:nvSpPr>
          <p:spPr bwMode="auto">
            <a:xfrm>
              <a:off x="7228244" y="1666578"/>
              <a:ext cx="3375628" cy="1097268"/>
            </a:xfrm>
            <a:prstGeom prst="rect">
              <a:avLst/>
            </a:prstGeom>
            <a:solidFill>
              <a:srgbClr val="13358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r>
                <a:rPr lang="en-US" sz="2353" kern="0" dirty="0">
                  <a:gradFill>
                    <a:gsLst>
                      <a:gs pos="0">
                        <a:srgbClr val="FFFFFF"/>
                      </a:gs>
                      <a:gs pos="100000">
                        <a:srgbClr val="FFFFFF"/>
                      </a:gs>
                    </a:gsLst>
                    <a:lin ang="5400000" scaled="0"/>
                  </a:gradFill>
                  <a:latin typeface="+mj-lt"/>
                </a:rPr>
                <a:t>Sharing with Partners and Customers</a:t>
              </a:r>
            </a:p>
          </p:txBody>
        </p:sp>
        <p:pic>
          <p:nvPicPr>
            <p:cNvPr id="12" name="Picture 1027" descr="NGE model* (0.00.06.00).JPG                                    00003F4F&#10;Ext Rhino™                     B22D584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69"/>
            <a:stretch/>
          </p:blipFill>
          <p:spPr bwMode="ltGray">
            <a:xfrm>
              <a:off x="7228243" y="2763846"/>
              <a:ext cx="3375628" cy="2743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117803" y="1932645"/>
            <a:ext cx="2775659" cy="3629180"/>
            <a:chOff x="7868380" y="1849456"/>
            <a:chExt cx="3375628" cy="3842342"/>
          </a:xfrm>
        </p:grpSpPr>
        <p:sp>
          <p:nvSpPr>
            <p:cNvPr id="15" name="Rectangle 14"/>
            <p:cNvSpPr/>
            <p:nvPr/>
          </p:nvSpPr>
          <p:spPr bwMode="auto">
            <a:xfrm>
              <a:off x="7868380" y="2948628"/>
              <a:ext cx="3375628" cy="2743170"/>
            </a:xfrm>
            <a:prstGeom prst="rect">
              <a:avLst/>
            </a:prstGeom>
            <a:solidFill>
              <a:srgbClr val="AFAEA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kern="0" dirty="0">
                <a:gradFill>
                  <a:gsLst>
                    <a:gs pos="0">
                      <a:srgbClr val="FFFFFF"/>
                    </a:gs>
                    <a:gs pos="100000">
                      <a:srgbClr val="FFFFFF"/>
                    </a:gs>
                  </a:gsLst>
                  <a:lin ang="5400000" scaled="0"/>
                </a:gradFill>
              </a:endParaRPr>
            </a:p>
          </p:txBody>
        </p:sp>
        <p:sp>
          <p:nvSpPr>
            <p:cNvPr id="16" name="Rectangle 15"/>
            <p:cNvSpPr/>
            <p:nvPr/>
          </p:nvSpPr>
          <p:spPr bwMode="auto">
            <a:xfrm>
              <a:off x="7868380" y="1849456"/>
              <a:ext cx="3375628" cy="1097268"/>
            </a:xfrm>
            <a:prstGeom prst="rect">
              <a:avLst/>
            </a:prstGeom>
            <a:solidFill>
              <a:srgbClr val="FF963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Keeping People Informed</a:t>
              </a:r>
            </a:p>
          </p:txBody>
        </p:sp>
        <p:pic>
          <p:nvPicPr>
            <p:cNvPr id="17" name="Picture 4" descr="http://tse1.mm.bing.net/th?&amp;id=OIP.M762d3fd2545b3e9dfd562b09746c677cH0&amp;w=190&amp;h=190&amp;c=0&amp;pid=1.9&amp;rs=0&amp;p=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158" b="90000" l="4737" r="95263"/>
                      </a14:imgEffect>
                    </a14:imgLayer>
                  </a14:imgProps>
                </a:ext>
                <a:ext uri="{28A0092B-C50C-407E-A947-70E740481C1C}">
                  <a14:useLocalDpi xmlns:a14="http://schemas.microsoft.com/office/drawing/2010/main"/>
                </a:ext>
              </a:extLst>
            </a:blip>
            <a:srcRect/>
            <a:stretch>
              <a:fillRect/>
            </a:stretch>
          </p:blipFill>
          <p:spPr bwMode="auto">
            <a:xfrm>
              <a:off x="8412773" y="3141020"/>
              <a:ext cx="2358384" cy="23583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808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Business Process Problems</a:t>
            </a:r>
          </a:p>
        </p:txBody>
      </p:sp>
      <p:grpSp>
        <p:nvGrpSpPr>
          <p:cNvPr id="2" name="Group 1"/>
          <p:cNvGrpSpPr/>
          <p:nvPr/>
        </p:nvGrpSpPr>
        <p:grpSpPr>
          <a:xfrm>
            <a:off x="470941" y="1808991"/>
            <a:ext cx="3320770" cy="3764943"/>
            <a:chOff x="914775" y="1851360"/>
            <a:chExt cx="3387358" cy="3840438"/>
          </a:xfrm>
        </p:grpSpPr>
        <p:pic>
          <p:nvPicPr>
            <p:cNvPr id="15"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005" y="2533514"/>
              <a:ext cx="3379128" cy="3158284"/>
            </a:xfrm>
            <a:prstGeom prst="rect">
              <a:avLst/>
            </a:prstGeom>
          </p:spPr>
        </p:pic>
        <p:sp>
          <p:nvSpPr>
            <p:cNvPr id="7" name="Rectangle 6"/>
            <p:cNvSpPr/>
            <p:nvPr/>
          </p:nvSpPr>
          <p:spPr bwMode="auto">
            <a:xfrm>
              <a:off x="914775" y="1851360"/>
              <a:ext cx="3387358" cy="1097268"/>
            </a:xfrm>
            <a:prstGeom prst="rect">
              <a:avLst/>
            </a:prstGeom>
            <a:solidFill>
              <a:srgbClr val="D441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Collecting and Tracking Information</a:t>
              </a:r>
              <a:endParaRPr lang="en-US" sz="3529" kern="0" dirty="0">
                <a:gradFill>
                  <a:gsLst>
                    <a:gs pos="0">
                      <a:srgbClr val="FFFFFF"/>
                    </a:gs>
                    <a:gs pos="100000">
                      <a:srgbClr val="FFFFFF"/>
                    </a:gs>
                  </a:gsLst>
                  <a:lin ang="5400000" scaled="0"/>
                </a:gradFill>
                <a:latin typeface="+mj-lt"/>
              </a:endParaRPr>
            </a:p>
          </p:txBody>
        </p:sp>
      </p:grpSp>
      <p:grpSp>
        <p:nvGrpSpPr>
          <p:cNvPr id="3" name="Group 2"/>
          <p:cNvGrpSpPr/>
          <p:nvPr/>
        </p:nvGrpSpPr>
        <p:grpSpPr>
          <a:xfrm>
            <a:off x="4213529" y="1808991"/>
            <a:ext cx="3320708" cy="3768174"/>
            <a:chOff x="4385405" y="1851360"/>
            <a:chExt cx="3387295" cy="3843734"/>
          </a:xfrm>
        </p:grpSpPr>
        <p:sp>
          <p:nvSpPr>
            <p:cNvPr id="10" name="Rectangle 9"/>
            <p:cNvSpPr/>
            <p:nvPr/>
          </p:nvSpPr>
          <p:spPr bwMode="auto">
            <a:xfrm>
              <a:off x="4385405" y="1851360"/>
              <a:ext cx="3383243" cy="1097267"/>
            </a:xfrm>
            <a:prstGeom prst="rect">
              <a:avLst/>
            </a:prstGeom>
            <a:solidFill>
              <a:srgbClr val="23232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solidFill>
                    <a:schemeClr val="bg1"/>
                  </a:solidFill>
                  <a:latin typeface="+mj-lt"/>
                </a:rPr>
                <a:t>Managing Tasks and Projects</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7750" y="2948627"/>
              <a:ext cx="3374950" cy="2746467"/>
            </a:xfrm>
            <a:prstGeom prst="rect">
              <a:avLst/>
            </a:prstGeom>
            <a:ln>
              <a:solidFill>
                <a:srgbClr val="0DF70D"/>
              </a:solidFill>
            </a:ln>
          </p:spPr>
        </p:pic>
      </p:grpSp>
      <p:grpSp>
        <p:nvGrpSpPr>
          <p:cNvPr id="9" name="Group 8"/>
          <p:cNvGrpSpPr/>
          <p:nvPr/>
        </p:nvGrpSpPr>
        <p:grpSpPr>
          <a:xfrm>
            <a:off x="7978472" y="1812221"/>
            <a:ext cx="3607336" cy="3737442"/>
            <a:chOff x="7978472" y="1812221"/>
            <a:chExt cx="3607336" cy="3737442"/>
          </a:xfrm>
        </p:grpSpPr>
        <p:sp>
          <p:nvSpPr>
            <p:cNvPr id="12" name="Rectangle 11"/>
            <p:cNvSpPr/>
            <p:nvPr/>
          </p:nvSpPr>
          <p:spPr bwMode="auto">
            <a:xfrm>
              <a:off x="7978472" y="1812221"/>
              <a:ext cx="3607336" cy="1075698"/>
            </a:xfrm>
            <a:prstGeom prst="rect">
              <a:avLst/>
            </a:prstGeom>
            <a:solidFill>
              <a:srgbClr val="D441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Automating Business Processes</a:t>
              </a:r>
              <a:endParaRPr lang="en-US" sz="3529" kern="0" dirty="0">
                <a:gradFill>
                  <a:gsLst>
                    <a:gs pos="0">
                      <a:srgbClr val="FFFFFF"/>
                    </a:gs>
                    <a:gs pos="100000">
                      <a:srgbClr val="FFFFFF"/>
                    </a:gs>
                  </a:gsLst>
                  <a:lin ang="5400000" scaled="0"/>
                </a:gradFill>
                <a:latin typeface="+mj-lt"/>
              </a:endParaRPr>
            </a:p>
          </p:txBody>
        </p:sp>
        <p:pic>
          <p:nvPicPr>
            <p:cNvPr id="6" name="Picture 5"/>
            <p:cNvPicPr>
              <a:picLocks noChangeAspect="1"/>
            </p:cNvPicPr>
            <p:nvPr/>
          </p:nvPicPr>
          <p:blipFill>
            <a:blip r:embed="rId5"/>
            <a:stretch>
              <a:fillRect/>
            </a:stretch>
          </p:blipFill>
          <p:spPr>
            <a:xfrm>
              <a:off x="7982444" y="2877547"/>
              <a:ext cx="3566160" cy="2672116"/>
            </a:xfrm>
            <a:prstGeom prst="rect">
              <a:avLst/>
            </a:prstGeom>
          </p:spPr>
        </p:pic>
      </p:grpSp>
    </p:spTree>
    <p:extLst>
      <p:ext uri="{BB962C8B-B14F-4D97-AF65-F5344CB8AC3E}">
        <p14:creationId xmlns:p14="http://schemas.microsoft.com/office/powerpoint/2010/main" val="23275251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Transfer, Planning, and </a:t>
            </a:r>
            <a:br>
              <a:rPr lang="en-US" dirty="0"/>
            </a:br>
            <a:r>
              <a:rPr lang="en-US" dirty="0"/>
              <a:t>Crowd-sourcing Problems</a:t>
            </a:r>
          </a:p>
        </p:txBody>
      </p:sp>
      <p:grpSp>
        <p:nvGrpSpPr>
          <p:cNvPr id="19" name="Group 18"/>
          <p:cNvGrpSpPr/>
          <p:nvPr/>
        </p:nvGrpSpPr>
        <p:grpSpPr>
          <a:xfrm>
            <a:off x="3203306" y="1998086"/>
            <a:ext cx="2875788" cy="4660035"/>
            <a:chOff x="3192512" y="1851360"/>
            <a:chExt cx="2934286" cy="4754827"/>
          </a:xfrm>
        </p:grpSpPr>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92512" y="1851360"/>
              <a:ext cx="2926048" cy="1392566"/>
            </a:xfrm>
            <a:prstGeom prst="rect">
              <a:avLst/>
            </a:prstGeom>
          </p:spPr>
        </p:pic>
        <p:sp>
          <p:nvSpPr>
            <p:cNvPr id="5" name="Rectangle 4"/>
            <p:cNvSpPr/>
            <p:nvPr/>
          </p:nvSpPr>
          <p:spPr bwMode="auto">
            <a:xfrm>
              <a:off x="3267507" y="1997300"/>
              <a:ext cx="2767852" cy="1097268"/>
            </a:xfrm>
            <a:prstGeom prst="rect">
              <a:avLst/>
            </a:prstGeom>
            <a:solidFill>
              <a:srgbClr val="D1D2D7">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Product Development</a:t>
              </a:r>
            </a:p>
          </p:txBody>
        </p:sp>
        <p:sp>
          <p:nvSpPr>
            <p:cNvPr id="6" name="Rectangle 5"/>
            <p:cNvSpPr/>
            <p:nvPr/>
          </p:nvSpPr>
          <p:spPr bwMode="auto">
            <a:xfrm>
              <a:off x="3200750" y="3243926"/>
              <a:ext cx="2926048" cy="3362261"/>
            </a:xfrm>
            <a:prstGeom prst="rect">
              <a:avLst/>
            </a:prstGeom>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Engineer struggling with a problem – find answers quickly</a:t>
              </a:r>
            </a:p>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Feedback “Crowd-sourcing”</a:t>
              </a:r>
            </a:p>
          </p:txBody>
        </p:sp>
      </p:grpSp>
      <p:grpSp>
        <p:nvGrpSpPr>
          <p:cNvPr id="21" name="Group 20"/>
          <p:cNvGrpSpPr/>
          <p:nvPr/>
        </p:nvGrpSpPr>
        <p:grpSpPr>
          <a:xfrm>
            <a:off x="6168711" y="1994736"/>
            <a:ext cx="2867714" cy="4660037"/>
            <a:chOff x="6218237" y="1847943"/>
            <a:chExt cx="2926048" cy="4754829"/>
          </a:xfrm>
        </p:grpSpPr>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8238" y="1847943"/>
              <a:ext cx="2909604" cy="1395984"/>
            </a:xfrm>
            <a:prstGeom prst="rect">
              <a:avLst/>
            </a:prstGeom>
          </p:spPr>
        </p:pic>
        <p:sp>
          <p:nvSpPr>
            <p:cNvPr id="7" name="Rectangle 6"/>
            <p:cNvSpPr/>
            <p:nvPr/>
          </p:nvSpPr>
          <p:spPr bwMode="auto">
            <a:xfrm>
              <a:off x="6401115" y="1997300"/>
              <a:ext cx="2468853" cy="1097268"/>
            </a:xfrm>
            <a:prstGeom prst="rect">
              <a:avLst/>
            </a:prstGeom>
            <a:solidFill>
              <a:srgbClr val="D1D2D7">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Resource</a:t>
              </a:r>
              <a:r>
                <a:rPr lang="en-US" sz="3527" kern="0" dirty="0">
                  <a:gradFill>
                    <a:gsLst>
                      <a:gs pos="0">
                        <a:srgbClr val="FFFFFF"/>
                      </a:gs>
                      <a:gs pos="100000">
                        <a:srgbClr val="FFFFFF"/>
                      </a:gs>
                    </a:gsLst>
                    <a:lin ang="5400000" scaled="0"/>
                  </a:gradFill>
                </a:rPr>
                <a:t> </a:t>
              </a:r>
              <a:r>
                <a:rPr lang="en-US" sz="3527" kern="0" dirty="0">
                  <a:solidFill>
                    <a:schemeClr val="tx1"/>
                  </a:solidFill>
                </a:rPr>
                <a:t>Planning</a:t>
              </a:r>
            </a:p>
          </p:txBody>
        </p:sp>
        <p:sp>
          <p:nvSpPr>
            <p:cNvPr id="8" name="Rectangle 7"/>
            <p:cNvSpPr/>
            <p:nvPr/>
          </p:nvSpPr>
          <p:spPr bwMode="auto">
            <a:xfrm>
              <a:off x="6218237" y="3243926"/>
              <a:ext cx="2926048" cy="3358846"/>
            </a:xfrm>
            <a:prstGeom prst="rect">
              <a:avLst/>
            </a:prstGeom>
            <a:ln>
              <a:solidFill>
                <a:srgbClr val="0D141E"/>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Project Manager looking for the most qualified resources for a project</a:t>
              </a:r>
            </a:p>
          </p:txBody>
        </p:sp>
      </p:grpSp>
      <p:grpSp>
        <p:nvGrpSpPr>
          <p:cNvPr id="23" name="Group 22"/>
          <p:cNvGrpSpPr/>
          <p:nvPr/>
        </p:nvGrpSpPr>
        <p:grpSpPr>
          <a:xfrm>
            <a:off x="9117969" y="1998085"/>
            <a:ext cx="2878170" cy="4660037"/>
            <a:chOff x="9227487" y="1851359"/>
            <a:chExt cx="2936716" cy="4754829"/>
          </a:xfrm>
        </p:grpSpPr>
        <p:pic>
          <p:nvPicPr>
            <p:cNvPr id="22" name="Picture 21"/>
            <p:cNvPicPr>
              <a:picLocks noChangeAspect="1"/>
            </p:cNvPicPr>
            <p:nvPr/>
          </p:nvPicPr>
          <p:blipFill>
            <a:blip r:embed="rId5" cstate="email">
              <a:grayscl/>
              <a:extLst>
                <a:ext uri="{28A0092B-C50C-407E-A947-70E740481C1C}">
                  <a14:useLocalDpi xmlns:a14="http://schemas.microsoft.com/office/drawing/2010/main"/>
                </a:ext>
              </a:extLst>
            </a:blip>
            <a:stretch>
              <a:fillRect/>
            </a:stretch>
          </p:blipFill>
          <p:spPr>
            <a:xfrm>
              <a:off x="9227487" y="1851359"/>
              <a:ext cx="2936716" cy="1392567"/>
            </a:xfrm>
            <a:prstGeom prst="rect">
              <a:avLst/>
            </a:prstGeom>
          </p:spPr>
        </p:pic>
        <p:sp>
          <p:nvSpPr>
            <p:cNvPr id="9" name="Rectangle 8"/>
            <p:cNvSpPr/>
            <p:nvPr/>
          </p:nvSpPr>
          <p:spPr bwMode="auto">
            <a:xfrm>
              <a:off x="9598577" y="1997300"/>
              <a:ext cx="2194536" cy="1097268"/>
            </a:xfrm>
            <a:prstGeom prst="rect">
              <a:avLst/>
            </a:prstGeom>
            <a:solidFill>
              <a:srgbClr val="D1D2D7">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Customer Support</a:t>
              </a:r>
            </a:p>
          </p:txBody>
        </p:sp>
        <p:sp>
          <p:nvSpPr>
            <p:cNvPr id="10" name="Rectangle 9"/>
            <p:cNvSpPr/>
            <p:nvPr/>
          </p:nvSpPr>
          <p:spPr bwMode="auto">
            <a:xfrm>
              <a:off x="9235724" y="3243926"/>
              <a:ext cx="2926048" cy="3362262"/>
            </a:xfrm>
            <a:prstGeom prst="rect">
              <a:avLst/>
            </a:prstGeom>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Services agent working trying to solve a customer problem</a:t>
              </a:r>
            </a:p>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Building an “organic” knowledge base</a:t>
              </a:r>
            </a:p>
          </p:txBody>
        </p:sp>
      </p:grpSp>
      <p:grpSp>
        <p:nvGrpSpPr>
          <p:cNvPr id="18" name="Group 17"/>
          <p:cNvGrpSpPr/>
          <p:nvPr/>
        </p:nvGrpSpPr>
        <p:grpSpPr>
          <a:xfrm>
            <a:off x="237904" y="1994737"/>
            <a:ext cx="2883860" cy="4663384"/>
            <a:chOff x="166788" y="1847943"/>
            <a:chExt cx="2942523" cy="4758245"/>
          </a:xfrm>
        </p:grpSpPr>
        <p:sp>
          <p:nvSpPr>
            <p:cNvPr id="4" name="Rectangle 3"/>
            <p:cNvSpPr/>
            <p:nvPr/>
          </p:nvSpPr>
          <p:spPr bwMode="auto">
            <a:xfrm>
              <a:off x="183263" y="3243926"/>
              <a:ext cx="2926048" cy="3362262"/>
            </a:xfrm>
            <a:prstGeom prst="rect">
              <a:avLst/>
            </a:prstGeom>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Sales team on-boarding </a:t>
              </a:r>
            </a:p>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Sales team training and mentoring</a:t>
              </a: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788" y="1847943"/>
              <a:ext cx="2926048" cy="1395983"/>
            </a:xfrm>
            <a:prstGeom prst="rect">
              <a:avLst/>
            </a:prstGeom>
          </p:spPr>
        </p:pic>
        <p:sp>
          <p:nvSpPr>
            <p:cNvPr id="16" name="Rectangle 15"/>
            <p:cNvSpPr/>
            <p:nvPr/>
          </p:nvSpPr>
          <p:spPr bwMode="auto">
            <a:xfrm>
              <a:off x="258195" y="2034238"/>
              <a:ext cx="2743233" cy="1005829"/>
            </a:xfrm>
            <a:prstGeom prst="rect">
              <a:avLst/>
            </a:prstGeom>
            <a:solidFill>
              <a:srgbClr val="D1D2D7">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Sales</a:t>
              </a:r>
            </a:p>
          </p:txBody>
        </p:sp>
      </p:grpSp>
    </p:spTree>
    <p:extLst>
      <p:ext uri="{BB962C8B-B14F-4D97-AF65-F5344CB8AC3E}">
        <p14:creationId xmlns:p14="http://schemas.microsoft.com/office/powerpoint/2010/main" val="156533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Engaging content</a:t>
            </a:r>
          </a:p>
        </p:txBody>
      </p:sp>
      <p:grpSp>
        <p:nvGrpSpPr>
          <p:cNvPr id="15" name="Group 14"/>
          <p:cNvGrpSpPr/>
          <p:nvPr/>
        </p:nvGrpSpPr>
        <p:grpSpPr>
          <a:xfrm>
            <a:off x="4722288" y="1277604"/>
            <a:ext cx="2895804" cy="5164458"/>
            <a:chOff x="537977" y="1264066"/>
            <a:chExt cx="2738623" cy="535993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977" y="2484839"/>
              <a:ext cx="2738623" cy="4139157"/>
            </a:xfrm>
            <a:prstGeom prst="rect">
              <a:avLst/>
            </a:prstGeom>
          </p:spPr>
        </p:pic>
        <p:sp>
          <p:nvSpPr>
            <p:cNvPr id="6" name="Rectangle 5"/>
            <p:cNvSpPr/>
            <p:nvPr/>
          </p:nvSpPr>
          <p:spPr bwMode="auto">
            <a:xfrm>
              <a:off x="537977" y="1264066"/>
              <a:ext cx="2738623" cy="1267532"/>
            </a:xfrm>
            <a:prstGeom prst="rect">
              <a:avLst/>
            </a:prstGeom>
            <a:solidFill>
              <a:srgbClr val="353535"/>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70297" tIns="143407" rIns="170297" bIns="143407" numCol="1" spcCol="0" rtlCol="0" fromWordArt="0" anchor="t" anchorCtr="0" forceAA="0" compatLnSpc="1">
              <a:prstTxWarp prst="textNoShape">
                <a:avLst/>
              </a:prstTxWarp>
              <a:noAutofit/>
            </a:bodyPr>
            <a:lstStyle/>
            <a:p>
              <a:pPr algn="ct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Well written</a:t>
              </a:r>
            </a:p>
          </p:txBody>
        </p:sp>
      </p:grpSp>
      <p:grpSp>
        <p:nvGrpSpPr>
          <p:cNvPr id="19" name="Group 18"/>
          <p:cNvGrpSpPr/>
          <p:nvPr/>
        </p:nvGrpSpPr>
        <p:grpSpPr>
          <a:xfrm>
            <a:off x="753643" y="1277603"/>
            <a:ext cx="3634279" cy="5164457"/>
            <a:chOff x="3313322" y="1268525"/>
            <a:chExt cx="4154278" cy="5359930"/>
          </a:xfrm>
        </p:grpSpPr>
        <p:sp>
          <p:nvSpPr>
            <p:cNvPr id="9" name="Rectangle 8"/>
            <p:cNvSpPr/>
            <p:nvPr/>
          </p:nvSpPr>
          <p:spPr bwMode="auto">
            <a:xfrm>
              <a:off x="3313322" y="1268525"/>
              <a:ext cx="4154277" cy="1627074"/>
            </a:xfrm>
            <a:prstGeom prst="rect">
              <a:avLst/>
            </a:prstGeom>
            <a:solidFill>
              <a:srgbClr val="2B558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Accurate, useful, timely, relevant</a:t>
              </a:r>
            </a:p>
          </p:txBody>
        </p:sp>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13323" y="2895600"/>
              <a:ext cx="4154277" cy="3732855"/>
            </a:xfrm>
            <a:prstGeom prst="rect">
              <a:avLst/>
            </a:prstGeom>
          </p:spPr>
        </p:pic>
      </p:grpSp>
      <p:grpSp>
        <p:nvGrpSpPr>
          <p:cNvPr id="5" name="Group 4"/>
          <p:cNvGrpSpPr/>
          <p:nvPr/>
        </p:nvGrpSpPr>
        <p:grpSpPr>
          <a:xfrm>
            <a:off x="7952457" y="1277603"/>
            <a:ext cx="3721230" cy="5164458"/>
            <a:chOff x="3975002" y="1429609"/>
            <a:chExt cx="3795848" cy="5268016"/>
          </a:xfrm>
        </p:grpSpPr>
        <p:sp>
          <p:nvSpPr>
            <p:cNvPr id="4" name="Rectangle 3"/>
            <p:cNvSpPr/>
            <p:nvPr/>
          </p:nvSpPr>
          <p:spPr bwMode="auto">
            <a:xfrm>
              <a:off x="3975002" y="3019784"/>
              <a:ext cx="3795848" cy="3677841"/>
            </a:xfrm>
            <a:prstGeom prst="rect">
              <a:avLst/>
            </a:prstGeom>
            <a:ln>
              <a:solidFill>
                <a:srgbClr val="58534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dirty="0">
                <a:gradFill>
                  <a:gsLst>
                    <a:gs pos="0">
                      <a:srgbClr val="FFFFFF"/>
                    </a:gs>
                    <a:gs pos="100000">
                      <a:srgbClr val="FFFFFF"/>
                    </a:gs>
                  </a:gsLst>
                  <a:lin ang="5400000" scaled="0"/>
                </a:gradFill>
              </a:endParaRPr>
            </a:p>
          </p:txBody>
        </p:sp>
        <p:sp>
          <p:nvSpPr>
            <p:cNvPr id="12" name="Rectangle 11"/>
            <p:cNvSpPr/>
            <p:nvPr/>
          </p:nvSpPr>
          <p:spPr bwMode="auto">
            <a:xfrm>
              <a:off x="3975002" y="1429609"/>
              <a:ext cx="3795848" cy="1590175"/>
            </a:xfrm>
            <a:prstGeom prst="rect">
              <a:avLst/>
            </a:prstGeom>
            <a:solidFill>
              <a:srgbClr val="585349"/>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49" fontAlgn="base">
                <a:lnSpc>
                  <a:spcPct val="90000"/>
                </a:lnSpc>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Written for the web</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6415" y="3028783"/>
              <a:ext cx="3693022" cy="2991348"/>
            </a:xfrm>
            <a:prstGeom prst="rect">
              <a:avLst/>
            </a:prstGeom>
          </p:spPr>
        </p:pic>
      </p:grpSp>
    </p:spTree>
    <p:extLst>
      <p:ext uri="{BB962C8B-B14F-4D97-AF65-F5344CB8AC3E}">
        <p14:creationId xmlns:p14="http://schemas.microsoft.com/office/powerpoint/2010/main" val="26802904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68" y="488"/>
            <a:ext cx="12219836" cy="6856054"/>
          </a:xfrm>
          <a:prstGeom prst="rect">
            <a:avLst/>
          </a:prstGeom>
        </p:spPr>
      </p:pic>
      <p:sp>
        <p:nvSpPr>
          <p:cNvPr id="5" name="Rectangle 4"/>
          <p:cNvSpPr/>
          <p:nvPr/>
        </p:nvSpPr>
        <p:spPr bwMode="auto">
          <a:xfrm>
            <a:off x="6454567" y="276841"/>
            <a:ext cx="5220097" cy="770312"/>
          </a:xfrm>
          <a:prstGeom prst="rect">
            <a:avLst/>
          </a:prstGeom>
          <a:solidFill>
            <a:srgbClr val="637B6A"/>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5716" tIns="45716" rIns="45716" bIns="45716" numCol="1" spcCol="0" rtlCol="0" fromWordArt="0" anchor="b" anchorCtr="0" forceAA="0" compatLnSpc="1">
            <a:prstTxWarp prst="textNoShape">
              <a:avLst/>
            </a:prstTxWarp>
            <a:noAutofit/>
          </a:bodyPr>
          <a:lstStyle/>
          <a:p>
            <a:pPr defTabSz="913949" fontAlgn="base">
              <a:spcBef>
                <a:spcPct val="0"/>
              </a:spcBef>
              <a:spcAft>
                <a:spcPct val="0"/>
              </a:spcAft>
            </a:pPr>
            <a:endParaRPr lang="en-US" sz="1078" kern="0" spc="-7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2" name="Title 1"/>
          <p:cNvSpPr>
            <a:spLocks noGrp="1"/>
          </p:cNvSpPr>
          <p:nvPr>
            <p:ph type="title" idx="4294967295"/>
          </p:nvPr>
        </p:nvSpPr>
        <p:spPr>
          <a:xfrm>
            <a:off x="6520366" y="323376"/>
            <a:ext cx="5180838" cy="774945"/>
          </a:xfrm>
        </p:spPr>
        <p:txBody>
          <a:bodyPr>
            <a:normAutofit/>
          </a:bodyPr>
          <a:lstStyle/>
          <a:p>
            <a:r>
              <a:rPr lang="en-US" sz="4000" dirty="0">
                <a:solidFill>
                  <a:schemeClr val="bg1"/>
                </a:solidFill>
                <a:latin typeface="Segoe UI Light" panose="020B0502040204020203" pitchFamily="34" charset="0"/>
                <a:cs typeface="Segoe UI Light" panose="020B0502040204020203" pitchFamily="34" charset="0"/>
              </a:rPr>
              <a:t>Tip # 3: It’s personal</a:t>
            </a:r>
          </a:p>
        </p:txBody>
      </p:sp>
    </p:spTree>
    <p:extLst>
      <p:ext uri="{BB962C8B-B14F-4D97-AF65-F5344CB8AC3E}">
        <p14:creationId xmlns:p14="http://schemas.microsoft.com/office/powerpoint/2010/main" val="256354553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All about me!</a:t>
            </a:r>
          </a:p>
        </p:txBody>
      </p:sp>
      <p:pic>
        <p:nvPicPr>
          <p:cNvPr id="6" name="Picture 5" descr="sharepoint-innovations-further-advance-intelligence-and-collaboration-in-office-365-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9623" y="1546529"/>
            <a:ext cx="6454187" cy="4183284"/>
          </a:xfrm>
          <a:prstGeom prst="rect">
            <a:avLst/>
          </a:prstGeom>
          <a:noFill/>
          <a:ln>
            <a:noFill/>
          </a:ln>
        </p:spPr>
      </p:pic>
    </p:spTree>
    <p:extLst>
      <p:ext uri="{BB962C8B-B14F-4D97-AF65-F5344CB8AC3E}">
        <p14:creationId xmlns:p14="http://schemas.microsoft.com/office/powerpoint/2010/main" val="14061797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6793" y="650114"/>
            <a:ext cx="10131873" cy="5471214"/>
          </a:xfrm>
          <a:prstGeom prst="rect">
            <a:avLst/>
          </a:prstGeom>
        </p:spPr>
      </p:pic>
      <p:sp>
        <p:nvSpPr>
          <p:cNvPr id="6" name="Rectangle 5"/>
          <p:cNvSpPr/>
          <p:nvPr/>
        </p:nvSpPr>
        <p:spPr>
          <a:xfrm>
            <a:off x="6813132" y="3160076"/>
            <a:ext cx="4930283" cy="3137953"/>
          </a:xfrm>
          <a:prstGeom prst="rect">
            <a:avLst/>
          </a:prstGeom>
          <a:solidFill>
            <a:srgbClr val="0083C3"/>
          </a:solidFill>
        </p:spPr>
        <p:txBody>
          <a:bodyPr wrap="square" lIns="179285" tIns="89642" rIns="179285" bIns="89642">
            <a:spAutoFit/>
          </a:bodyPr>
          <a:lstStyle/>
          <a:p>
            <a:pPr defTabSz="896386"/>
            <a:r>
              <a:rPr lang="en-US" sz="2745" kern="0" dirty="0">
                <a:solidFill>
                  <a:schemeClr val="bg1"/>
                </a:solidFill>
              </a:rPr>
              <a:t>“Our intranet is a tool which allows us to make business decisions therefore it cannot be overcomplicated or distracting, making our designs concise, sharp and distinct.”</a:t>
            </a:r>
          </a:p>
        </p:txBody>
      </p:sp>
    </p:spTree>
    <p:extLst>
      <p:ext uri="{BB962C8B-B14F-4D97-AF65-F5344CB8AC3E}">
        <p14:creationId xmlns:p14="http://schemas.microsoft.com/office/powerpoint/2010/main" val="10572144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91673" y="140166"/>
            <a:ext cx="10307424" cy="6649952"/>
          </a:xfrm>
          <a:prstGeom prst="rect">
            <a:avLst/>
          </a:prstGeom>
          <a:ln w="3175">
            <a:noFill/>
          </a:ln>
        </p:spPr>
      </p:pic>
      <p:sp>
        <p:nvSpPr>
          <p:cNvPr id="5" name="Rectangle 4"/>
          <p:cNvSpPr/>
          <p:nvPr/>
        </p:nvSpPr>
        <p:spPr bwMode="auto">
          <a:xfrm>
            <a:off x="326567" y="5471471"/>
            <a:ext cx="7114056" cy="823162"/>
          </a:xfrm>
          <a:prstGeom prst="rect">
            <a:avLst/>
          </a:prstGeom>
          <a:solidFill>
            <a:schemeClr val="accent6">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ts val="1175"/>
              </a:spcAft>
            </a:pPr>
            <a:r>
              <a:rPr lang="en-US" sz="4400"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Tip # 4: It’s about change</a:t>
            </a:r>
          </a:p>
        </p:txBody>
      </p:sp>
      <p:sp>
        <p:nvSpPr>
          <p:cNvPr id="2" name="Slide Number Placeholder 1"/>
          <p:cNvSpPr>
            <a:spLocks noGrp="1"/>
          </p:cNvSpPr>
          <p:nvPr>
            <p:ph type="sldNum" sz="quarter" idx="4294967295"/>
          </p:nvPr>
        </p:nvSpPr>
        <p:spPr>
          <a:xfrm>
            <a:off x="8610243" y="6355936"/>
            <a:ext cx="2742811" cy="365074"/>
          </a:xfrm>
          <a:prstGeom prst="rect">
            <a:avLst/>
          </a:prstGeom>
        </p:spPr>
        <p:txBody>
          <a:bodyPr/>
          <a:lstStyle/>
          <a:p>
            <a:pPr defTabSz="896386"/>
            <a:fld id="{EA7C8D44-3667-46F6-9772-CC52308E2A7F}" type="slidenum">
              <a:rPr lang="en-US" sz="1765" kern="0">
                <a:solidFill>
                  <a:sysClr val="windowText" lastClr="000000"/>
                </a:solidFill>
              </a:rPr>
              <a:pPr defTabSz="896386"/>
              <a:t>17</a:t>
            </a:fld>
            <a:endParaRPr lang="en-US" sz="1765" kern="0">
              <a:solidFill>
                <a:sysClr val="windowText" lastClr="000000"/>
              </a:solidFill>
            </a:endParaRPr>
          </a:p>
        </p:txBody>
      </p:sp>
    </p:spTree>
    <p:extLst>
      <p:ext uri="{BB962C8B-B14F-4D97-AF65-F5344CB8AC3E}">
        <p14:creationId xmlns:p14="http://schemas.microsoft.com/office/powerpoint/2010/main" val="278867812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in IT so bad at change?</a:t>
            </a:r>
          </a:p>
        </p:txBody>
      </p:sp>
      <p:grpSp>
        <p:nvGrpSpPr>
          <p:cNvPr id="3" name="Group 2"/>
          <p:cNvGrpSpPr/>
          <p:nvPr/>
        </p:nvGrpSpPr>
        <p:grpSpPr>
          <a:xfrm>
            <a:off x="142240" y="1718782"/>
            <a:ext cx="5928816" cy="3947302"/>
            <a:chOff x="79097" y="1752750"/>
            <a:chExt cx="6047701" cy="4026454"/>
          </a:xfrm>
        </p:grpSpPr>
        <p:sp>
          <p:nvSpPr>
            <p:cNvPr id="7" name="Rectangle 6"/>
            <p:cNvSpPr/>
            <p:nvPr/>
          </p:nvSpPr>
          <p:spPr bwMode="auto">
            <a:xfrm>
              <a:off x="3734411" y="1759921"/>
              <a:ext cx="2392387" cy="1280146"/>
            </a:xfrm>
            <a:prstGeom prst="rect">
              <a:avLst/>
            </a:prstGeom>
            <a:solidFill>
              <a:srgbClr val="FB02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Deep experience with technology and concept</a:t>
              </a:r>
            </a:p>
          </p:txBody>
        </p:sp>
        <p:sp>
          <p:nvSpPr>
            <p:cNvPr id="8" name="Rectangle 7"/>
            <p:cNvSpPr/>
            <p:nvPr/>
          </p:nvSpPr>
          <p:spPr bwMode="auto">
            <a:xfrm>
              <a:off x="3734411" y="3122816"/>
              <a:ext cx="2392387" cy="1280146"/>
            </a:xfrm>
            <a:prstGeom prst="rect">
              <a:avLst/>
            </a:prstGeom>
            <a:solidFill>
              <a:srgbClr val="FB02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Recognize the need for the solution</a:t>
              </a:r>
            </a:p>
          </p:txBody>
        </p:sp>
        <p:sp>
          <p:nvSpPr>
            <p:cNvPr id="9" name="Rectangle 8"/>
            <p:cNvSpPr/>
            <p:nvPr/>
          </p:nvSpPr>
          <p:spPr bwMode="auto">
            <a:xfrm>
              <a:off x="3734411" y="4497276"/>
              <a:ext cx="2392387" cy="1280146"/>
            </a:xfrm>
            <a:prstGeom prst="rect">
              <a:avLst/>
            </a:prstGeom>
            <a:solidFill>
              <a:srgbClr val="FB02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Convinced the product works</a:t>
              </a:r>
            </a:p>
          </p:txBody>
        </p:sp>
        <p:grpSp>
          <p:nvGrpSpPr>
            <p:cNvPr id="6" name="Group 5"/>
            <p:cNvGrpSpPr/>
            <p:nvPr/>
          </p:nvGrpSpPr>
          <p:grpSpPr>
            <a:xfrm>
              <a:off x="79097" y="1752750"/>
              <a:ext cx="3655314" cy="4026454"/>
              <a:chOff x="1554848" y="1754532"/>
              <a:chExt cx="3655314" cy="4026454"/>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848" y="2582872"/>
                <a:ext cx="3655314" cy="3198114"/>
              </a:xfrm>
              <a:prstGeom prst="rect">
                <a:avLst/>
              </a:prstGeom>
            </p:spPr>
          </p:pic>
          <p:sp>
            <p:nvSpPr>
              <p:cNvPr id="5" name="Rectangle 4"/>
              <p:cNvSpPr/>
              <p:nvPr/>
            </p:nvSpPr>
            <p:spPr bwMode="auto">
              <a:xfrm>
                <a:off x="1554848" y="1754532"/>
                <a:ext cx="3655314" cy="921561"/>
              </a:xfrm>
              <a:prstGeom prst="rect">
                <a:avLst/>
              </a:prstGeom>
              <a:solidFill>
                <a:srgbClr val="F8D04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5294" kern="0" dirty="0">
                    <a:gradFill>
                      <a:gsLst>
                        <a:gs pos="0">
                          <a:srgbClr val="FFFFFF"/>
                        </a:gs>
                        <a:gs pos="100000">
                          <a:srgbClr val="FFFFFF"/>
                        </a:gs>
                      </a:gsLst>
                      <a:lin ang="5400000" scaled="0"/>
                    </a:gradFill>
                    <a:latin typeface="+mj-lt"/>
                  </a:rPr>
                  <a:t>Us</a:t>
                </a:r>
              </a:p>
            </p:txBody>
          </p:sp>
        </p:grpSp>
      </p:grpSp>
      <p:grpSp>
        <p:nvGrpSpPr>
          <p:cNvPr id="16" name="Group 15"/>
          <p:cNvGrpSpPr/>
          <p:nvPr/>
        </p:nvGrpSpPr>
        <p:grpSpPr>
          <a:xfrm>
            <a:off x="6167382" y="1718782"/>
            <a:ext cx="5910351" cy="3938526"/>
            <a:chOff x="6225056" y="1752750"/>
            <a:chExt cx="6028866" cy="4017502"/>
          </a:xfrm>
        </p:grpSpPr>
        <p:sp>
          <p:nvSpPr>
            <p:cNvPr id="11" name="Rectangle 10"/>
            <p:cNvSpPr/>
            <p:nvPr/>
          </p:nvSpPr>
          <p:spPr bwMode="auto">
            <a:xfrm>
              <a:off x="9861535" y="1752750"/>
              <a:ext cx="2392387" cy="1280146"/>
            </a:xfrm>
            <a:prstGeom prst="rect">
              <a:avLst/>
            </a:prstGeom>
            <a:solidFill>
              <a:srgbClr val="94CD9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Seeing the solution for the first time</a:t>
              </a:r>
            </a:p>
          </p:txBody>
        </p:sp>
        <p:sp>
          <p:nvSpPr>
            <p:cNvPr id="12" name="Rectangle 11"/>
            <p:cNvSpPr/>
            <p:nvPr/>
          </p:nvSpPr>
          <p:spPr bwMode="auto">
            <a:xfrm>
              <a:off x="9861535" y="3115645"/>
              <a:ext cx="2392387" cy="1280146"/>
            </a:xfrm>
            <a:prstGeom prst="rect">
              <a:avLst/>
            </a:prstGeom>
            <a:solidFill>
              <a:srgbClr val="94CD9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Possibly unaware or unconvinced of the need</a:t>
              </a:r>
            </a:p>
          </p:txBody>
        </p:sp>
        <p:sp>
          <p:nvSpPr>
            <p:cNvPr id="13" name="Rectangle 12"/>
            <p:cNvSpPr/>
            <p:nvPr/>
          </p:nvSpPr>
          <p:spPr bwMode="auto">
            <a:xfrm>
              <a:off x="9861535" y="4490105"/>
              <a:ext cx="2392387" cy="1280146"/>
            </a:xfrm>
            <a:prstGeom prst="rect">
              <a:avLst/>
            </a:prstGeom>
            <a:solidFill>
              <a:srgbClr val="94CD9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Skeptical about whether the product works</a:t>
              </a:r>
            </a:p>
          </p:txBody>
        </p:sp>
        <p:grpSp>
          <p:nvGrpSpPr>
            <p:cNvPr id="15" name="Group 14"/>
            <p:cNvGrpSpPr/>
            <p:nvPr/>
          </p:nvGrpSpPr>
          <p:grpSpPr>
            <a:xfrm>
              <a:off x="6225056" y="1761704"/>
              <a:ext cx="3655314" cy="4008548"/>
              <a:chOff x="6239318" y="1761704"/>
              <a:chExt cx="3655314" cy="4008548"/>
            </a:xfrm>
          </p:grpSpPr>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39318" y="1761704"/>
                <a:ext cx="3655314" cy="4008548"/>
              </a:xfrm>
              <a:prstGeom prst="rect">
                <a:avLst/>
              </a:prstGeom>
            </p:spPr>
          </p:pic>
          <p:sp>
            <p:nvSpPr>
              <p:cNvPr id="14" name="Rectangle 13"/>
              <p:cNvSpPr/>
              <p:nvPr/>
            </p:nvSpPr>
            <p:spPr bwMode="auto">
              <a:xfrm>
                <a:off x="6239318" y="4947301"/>
                <a:ext cx="3655314" cy="822951"/>
              </a:xfrm>
              <a:prstGeom prst="rect">
                <a:avLst/>
              </a:prstGeom>
              <a:solidFill>
                <a:srgbClr val="81CA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5294" kern="0" dirty="0">
                    <a:gradFill>
                      <a:gsLst>
                        <a:gs pos="0">
                          <a:srgbClr val="FFFFFF"/>
                        </a:gs>
                        <a:gs pos="100000">
                          <a:srgbClr val="FFFFFF"/>
                        </a:gs>
                      </a:gsLst>
                      <a:lin ang="5400000" scaled="0"/>
                    </a:gradFill>
                    <a:latin typeface="+mj-lt"/>
                  </a:rPr>
                  <a:t>“Customer”</a:t>
                </a:r>
              </a:p>
            </p:txBody>
          </p:sp>
        </p:grpSp>
      </p:grpSp>
    </p:spTree>
    <p:extLst>
      <p:ext uri="{BB962C8B-B14F-4D97-AF65-F5344CB8AC3E}">
        <p14:creationId xmlns:p14="http://schemas.microsoft.com/office/powerpoint/2010/main" val="212113038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Ease in to change</a:t>
            </a:r>
          </a:p>
        </p:txBody>
      </p:sp>
      <p:grpSp>
        <p:nvGrpSpPr>
          <p:cNvPr id="18" name="Group 17"/>
          <p:cNvGrpSpPr/>
          <p:nvPr/>
        </p:nvGrpSpPr>
        <p:grpSpPr>
          <a:xfrm>
            <a:off x="476467" y="1185170"/>
            <a:ext cx="11267009" cy="1204640"/>
            <a:chOff x="394519" y="1208438"/>
            <a:chExt cx="11492936" cy="1228796"/>
          </a:xfrm>
        </p:grpSpPr>
        <p:sp>
          <p:nvSpPr>
            <p:cNvPr id="6" name="Freeform 5"/>
            <p:cNvSpPr/>
            <p:nvPr/>
          </p:nvSpPr>
          <p:spPr>
            <a:xfrm>
              <a:off x="1612799" y="1208438"/>
              <a:ext cx="10274656" cy="1228796"/>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90683E"/>
            </a:solidFill>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Start small</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519" y="1211287"/>
              <a:ext cx="1016759" cy="1225296"/>
            </a:xfrm>
            <a:prstGeom prst="rect">
              <a:avLst/>
            </a:prstGeom>
          </p:spPr>
        </p:pic>
      </p:grpSp>
      <p:grpSp>
        <p:nvGrpSpPr>
          <p:cNvPr id="19" name="Group 18"/>
          <p:cNvGrpSpPr/>
          <p:nvPr/>
        </p:nvGrpSpPr>
        <p:grpSpPr>
          <a:xfrm>
            <a:off x="358944" y="2555446"/>
            <a:ext cx="11348657" cy="1204640"/>
            <a:chOff x="274639" y="2639986"/>
            <a:chExt cx="11576221" cy="1228796"/>
          </a:xfrm>
        </p:grpSpPr>
        <p:sp>
          <p:nvSpPr>
            <p:cNvPr id="8" name="Freeform 7"/>
            <p:cNvSpPr/>
            <p:nvPr/>
          </p:nvSpPr>
          <p:spPr>
            <a:xfrm>
              <a:off x="274639" y="2639986"/>
              <a:ext cx="10274656" cy="1228796"/>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E43D2A"/>
            </a:solidFill>
          </p:spPr>
          <p:style>
            <a:lnRef idx="2">
              <a:schemeClr val="lt1">
                <a:hueOff val="0"/>
                <a:satOff val="0"/>
                <a:lumOff val="0"/>
                <a:alphaOff val="0"/>
              </a:schemeClr>
            </a:lnRef>
            <a:fillRef idx="1">
              <a:schemeClr val="accent2">
                <a:shade val="50000"/>
                <a:hueOff val="302549"/>
                <a:satOff val="-8822"/>
                <a:lumOff val="26193"/>
                <a:alphaOff val="0"/>
              </a:schemeClr>
            </a:fillRef>
            <a:effectRef idx="0">
              <a:schemeClr val="accent2">
                <a:shade val="50000"/>
                <a:hueOff val="302549"/>
                <a:satOff val="-8822"/>
                <a:lumOff val="26193"/>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Keep it simple</a:t>
              </a: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5564" y="2639986"/>
              <a:ext cx="1225296" cy="1225296"/>
            </a:xfrm>
            <a:prstGeom prst="rect">
              <a:avLst/>
            </a:prstGeom>
          </p:spPr>
        </p:pic>
      </p:grpSp>
      <p:grpSp>
        <p:nvGrpSpPr>
          <p:cNvPr id="20" name="Group 19"/>
          <p:cNvGrpSpPr/>
          <p:nvPr/>
        </p:nvGrpSpPr>
        <p:grpSpPr>
          <a:xfrm>
            <a:off x="359271" y="3991983"/>
            <a:ext cx="11384205" cy="1204640"/>
            <a:chOff x="274973" y="4071534"/>
            <a:chExt cx="11612482" cy="1228796"/>
          </a:xfrm>
        </p:grpSpPr>
        <p:sp>
          <p:nvSpPr>
            <p:cNvPr id="10" name="Freeform 9"/>
            <p:cNvSpPr/>
            <p:nvPr/>
          </p:nvSpPr>
          <p:spPr>
            <a:xfrm>
              <a:off x="1612799" y="4071534"/>
              <a:ext cx="10274656" cy="1228796"/>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635F64"/>
            </a:solidFill>
          </p:spPr>
          <p:style>
            <a:lnRef idx="2">
              <a:schemeClr val="lt1">
                <a:hueOff val="0"/>
                <a:satOff val="0"/>
                <a:lumOff val="0"/>
                <a:alphaOff val="0"/>
              </a:schemeClr>
            </a:lnRef>
            <a:fillRef idx="1">
              <a:schemeClr val="accent2">
                <a:shade val="50000"/>
                <a:hueOff val="605099"/>
                <a:satOff val="-17644"/>
                <a:lumOff val="52385"/>
                <a:alphaOff val="0"/>
              </a:schemeClr>
            </a:fillRef>
            <a:effectRef idx="0">
              <a:schemeClr val="accent2">
                <a:shade val="50000"/>
                <a:hueOff val="605099"/>
                <a:satOff val="-17644"/>
                <a:lumOff val="52385"/>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Consider your culture</a:t>
              </a: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l="-484" b="-1074"/>
            <a:stretch/>
          </p:blipFill>
          <p:spPr>
            <a:xfrm>
              <a:off x="274973" y="4075034"/>
              <a:ext cx="1173587" cy="1225296"/>
            </a:xfrm>
            <a:prstGeom prst="rect">
              <a:avLst/>
            </a:prstGeom>
          </p:spPr>
        </p:pic>
      </p:grpSp>
      <p:grpSp>
        <p:nvGrpSpPr>
          <p:cNvPr id="21" name="Group 20"/>
          <p:cNvGrpSpPr/>
          <p:nvPr/>
        </p:nvGrpSpPr>
        <p:grpSpPr>
          <a:xfrm>
            <a:off x="358944" y="5395390"/>
            <a:ext cx="11357617" cy="1204640"/>
            <a:chOff x="274639" y="5503082"/>
            <a:chExt cx="11585361" cy="1228796"/>
          </a:xfrm>
        </p:grpSpPr>
        <p:sp>
          <p:nvSpPr>
            <p:cNvPr id="12" name="Freeform 11"/>
            <p:cNvSpPr/>
            <p:nvPr/>
          </p:nvSpPr>
          <p:spPr>
            <a:xfrm>
              <a:off x="274639" y="5503082"/>
              <a:ext cx="10274656" cy="1228796"/>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223260"/>
            </a:solidFill>
          </p:spPr>
          <p:style>
            <a:lnRef idx="2">
              <a:schemeClr val="lt1">
                <a:hueOff val="0"/>
                <a:satOff val="0"/>
                <a:lumOff val="0"/>
                <a:alphaOff val="0"/>
              </a:schemeClr>
            </a:lnRef>
            <a:fillRef idx="1">
              <a:schemeClr val="accent2">
                <a:shade val="50000"/>
                <a:hueOff val="302549"/>
                <a:satOff val="-8822"/>
                <a:lumOff val="26193"/>
                <a:alphaOff val="0"/>
              </a:schemeClr>
            </a:fillRef>
            <a:effectRef idx="0">
              <a:schemeClr val="accent2">
                <a:shade val="50000"/>
                <a:hueOff val="302549"/>
                <a:satOff val="-8822"/>
                <a:lumOff val="26193"/>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Go for the “long wow”</a:t>
              </a:r>
            </a:p>
          </p:txBody>
        </p:sp>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625914" y="5503082"/>
              <a:ext cx="1234086" cy="1225296"/>
            </a:xfrm>
            <a:prstGeom prst="rect">
              <a:avLst/>
            </a:prstGeom>
          </p:spPr>
        </p:pic>
      </p:grpSp>
    </p:spTree>
    <p:extLst>
      <p:ext uri="{BB962C8B-B14F-4D97-AF65-F5344CB8AC3E}">
        <p14:creationId xmlns:p14="http://schemas.microsoft.com/office/powerpoint/2010/main" val="157577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8"/>
            <a:ext cx="12192000" cy="6939510"/>
          </a:xfrm>
          <a:prstGeom prst="rect">
            <a:avLst/>
          </a:prstGeom>
        </p:spPr>
      </p:pic>
    </p:spTree>
    <p:extLst>
      <p:ext uri="{BB962C8B-B14F-4D97-AF65-F5344CB8AC3E}">
        <p14:creationId xmlns:p14="http://schemas.microsoft.com/office/powerpoint/2010/main" val="261990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elfie that broke Twitter: Ellen DeGeneres' selfie with stars Jennifer Lawrence, Bradley Cooper and Meryl Streep (using her Oscars sponsor Samsung Galaxy phone) crashed the social networking site after it was retweeted 2 million tim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9" y="-25345"/>
            <a:ext cx="12263601" cy="6882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0366" y="5490463"/>
            <a:ext cx="7977389" cy="1093871"/>
          </a:xfrm>
          <a:prstGeom prst="rect">
            <a:avLst/>
          </a:prstGeom>
          <a:solidFill>
            <a:srgbClr val="8FA2B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386"/>
            <a:r>
              <a:rPr lang="en-US" sz="4400" kern="0" dirty="0">
                <a:solidFill>
                  <a:sysClr val="windowText" lastClr="000000"/>
                </a:solidFill>
                <a:latin typeface="Segoe UI Light" panose="020B0502040204020203" pitchFamily="34" charset="0"/>
                <a:cs typeface="Segoe UI Light" panose="020B0502040204020203" pitchFamily="34" charset="0"/>
              </a:rPr>
              <a:t>Tip #5: Engage some helpers</a:t>
            </a:r>
          </a:p>
        </p:txBody>
      </p:sp>
    </p:spTree>
    <p:extLst>
      <p:ext uri="{BB962C8B-B14F-4D97-AF65-F5344CB8AC3E}">
        <p14:creationId xmlns:p14="http://schemas.microsoft.com/office/powerpoint/2010/main" val="207412451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 name="Title 1"/>
          <p:cNvSpPr>
            <a:spLocks noGrp="1"/>
          </p:cNvSpPr>
          <p:nvPr>
            <p:ph type="title"/>
          </p:nvPr>
        </p:nvSpPr>
        <p:spPr>
          <a:xfrm>
            <a:off x="1464472" y="216811"/>
            <a:ext cx="9561864" cy="2384307"/>
          </a:xfrm>
        </p:spPr>
        <p:txBody>
          <a:bodyPr/>
          <a:lstStyle/>
          <a:p>
            <a:pPr algn="ctr"/>
            <a:r>
              <a:rPr lang="en-US" sz="5294" dirty="0">
                <a:solidFill>
                  <a:schemeClr val="tx1"/>
                </a:solidFill>
              </a:rPr>
              <a:t>“</a:t>
            </a:r>
            <a:r>
              <a:rPr lang="en-US" sz="5294" i="1" dirty="0">
                <a:solidFill>
                  <a:schemeClr val="tx1"/>
                </a:solidFill>
              </a:rPr>
              <a:t>No involvement by leaders, </a:t>
            </a:r>
            <a:br>
              <a:rPr lang="en-US" sz="5294" i="1" dirty="0">
                <a:solidFill>
                  <a:schemeClr val="tx1"/>
                </a:solidFill>
              </a:rPr>
            </a:br>
            <a:r>
              <a:rPr lang="en-US" sz="5294" i="1" dirty="0">
                <a:solidFill>
                  <a:schemeClr val="tx1"/>
                </a:solidFill>
              </a:rPr>
              <a:t>no commitment by employees.</a:t>
            </a:r>
            <a:br>
              <a:rPr lang="en-US" sz="5294" i="1" dirty="0">
                <a:solidFill>
                  <a:schemeClr val="tx1"/>
                </a:solidFill>
              </a:rPr>
            </a:br>
            <a:r>
              <a:rPr lang="en-US" sz="5294" i="1" dirty="0">
                <a:solidFill>
                  <a:schemeClr val="tx1"/>
                </a:solidFill>
              </a:rPr>
              <a:t>No exceptions</a:t>
            </a:r>
            <a:r>
              <a:rPr lang="en-US" sz="5294" dirty="0">
                <a:solidFill>
                  <a:schemeClr val="tx1"/>
                </a:solidFill>
              </a:rPr>
              <a:t>.”</a:t>
            </a:r>
            <a:endParaRPr lang="en-US" sz="5294" dirty="0"/>
          </a:p>
        </p:txBody>
      </p:sp>
      <p:sp>
        <p:nvSpPr>
          <p:cNvPr id="5" name="Rectangle 4"/>
          <p:cNvSpPr/>
          <p:nvPr/>
        </p:nvSpPr>
        <p:spPr>
          <a:xfrm>
            <a:off x="204696" y="6263510"/>
            <a:ext cx="7171399" cy="392245"/>
          </a:xfrm>
          <a:prstGeom prst="rect">
            <a:avLst/>
          </a:prstGeom>
        </p:spPr>
        <p:txBody>
          <a:bodyPr wrap="square">
            <a:spAutoFit/>
          </a:bodyPr>
          <a:lstStyle/>
          <a:p>
            <a:pPr defTabSz="896386"/>
            <a:r>
              <a:rPr lang="en-US" sz="1961" kern="0" dirty="0">
                <a:solidFill>
                  <a:sysClr val="windowText" lastClr="000000"/>
                </a:solidFill>
                <a:latin typeface="+mj-lt"/>
              </a:rPr>
              <a:t>Vala Afshar, Chief Marketing and Customer Officer at Enterasys</a:t>
            </a:r>
          </a:p>
        </p:txBody>
      </p:sp>
    </p:spTree>
    <p:extLst>
      <p:ext uri="{BB962C8B-B14F-4D97-AF65-F5344CB8AC3E}">
        <p14:creationId xmlns:p14="http://schemas.microsoft.com/office/powerpoint/2010/main" val="63047766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0" y="1189495"/>
            <a:ext cx="7021993" cy="4344860"/>
          </a:xfrm>
        </p:spPr>
        <p:txBody>
          <a:bodyPr/>
          <a:lstStyle/>
          <a:p>
            <a:r>
              <a:rPr lang="en-US" dirty="0"/>
              <a:t>Give one-on-one training</a:t>
            </a:r>
          </a:p>
          <a:p>
            <a:r>
              <a:rPr lang="en-US" dirty="0"/>
              <a:t>Make it easy – demo mobile</a:t>
            </a:r>
          </a:p>
          <a:p>
            <a:r>
              <a:rPr lang="en-US" dirty="0"/>
              <a:t>Provide examples for unfamiliar tools – travel log, interesting article, do a </a:t>
            </a:r>
            <a:r>
              <a:rPr lang="en-US" dirty="0" err="1"/>
              <a:t>YamJam</a:t>
            </a:r>
            <a:endParaRPr lang="en-US" dirty="0"/>
          </a:p>
          <a:p>
            <a:r>
              <a:rPr lang="en-US" dirty="0"/>
              <a:t>Find an ally to go first</a:t>
            </a:r>
          </a:p>
        </p:txBody>
      </p:sp>
      <p:sp>
        <p:nvSpPr>
          <p:cNvPr id="3" name="Title 2"/>
          <p:cNvSpPr>
            <a:spLocks noGrp="1"/>
          </p:cNvSpPr>
          <p:nvPr>
            <p:ph type="title"/>
          </p:nvPr>
        </p:nvSpPr>
        <p:spPr/>
        <p:txBody>
          <a:bodyPr/>
          <a:lstStyle/>
          <a:p>
            <a:r>
              <a:rPr lang="en-US" dirty="0"/>
              <a:t>Tips for engaging leaders</a:t>
            </a:r>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3350" b="89992" l="9988" r="100000">
                        <a14:foregroundMark x1="99173" y1="17770" x2="98652" y2="15196"/>
                      </a14:backgroundRemoval>
                    </a14:imgEffect>
                  </a14:imgLayer>
                </a14:imgProps>
              </a:ext>
              <a:ext uri="{28A0092B-C50C-407E-A947-70E740481C1C}">
                <a14:useLocalDpi xmlns:a14="http://schemas.microsoft.com/office/drawing/2010/main"/>
              </a:ext>
            </a:extLst>
          </a:blip>
          <a:stretch>
            <a:fillRect/>
          </a:stretch>
        </p:blipFill>
        <p:spPr>
          <a:xfrm rot="5400000">
            <a:off x="5592835" y="825396"/>
            <a:ext cx="6893849" cy="5170387"/>
          </a:xfrm>
          <a:prstGeom prst="rect">
            <a:avLst/>
          </a:prstGeom>
        </p:spPr>
      </p:pic>
    </p:spTree>
    <p:extLst>
      <p:ext uri="{BB962C8B-B14F-4D97-AF65-F5344CB8AC3E}">
        <p14:creationId xmlns:p14="http://schemas.microsoft.com/office/powerpoint/2010/main" val="27121964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it’s not just the leaders …</a:t>
            </a:r>
          </a:p>
        </p:txBody>
      </p:sp>
      <p:sp>
        <p:nvSpPr>
          <p:cNvPr id="3" name="Content Placeholder 2"/>
          <p:cNvSpPr>
            <a:spLocks noGrp="1"/>
          </p:cNvSpPr>
          <p:nvPr>
            <p:ph idx="4294967295"/>
          </p:nvPr>
        </p:nvSpPr>
        <p:spPr>
          <a:xfrm>
            <a:off x="2941622" y="6028604"/>
            <a:ext cx="6633471" cy="739670"/>
          </a:xfrm>
        </p:spPr>
        <p:txBody>
          <a:bodyPr>
            <a:normAutofit/>
          </a:bodyPr>
          <a:lstStyle/>
          <a:p>
            <a:pPr marL="45712" indent="0">
              <a:buNone/>
            </a:pPr>
            <a:r>
              <a:rPr lang="en-US" sz="3600" dirty="0"/>
              <a:t>Identify and engage your </a:t>
            </a:r>
            <a:r>
              <a:rPr lang="en-US" sz="3600" dirty="0" err="1"/>
              <a:t>Mikeys</a:t>
            </a:r>
            <a:endParaRPr lang="en-US" sz="36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7131" y="1667510"/>
            <a:ext cx="4757738" cy="3543300"/>
          </a:xfrm>
          <a:prstGeom prst="rect">
            <a:avLst/>
          </a:prstGeom>
        </p:spPr>
      </p:pic>
    </p:spTree>
    <p:extLst>
      <p:ext uri="{BB962C8B-B14F-4D97-AF65-F5344CB8AC3E}">
        <p14:creationId xmlns:p14="http://schemas.microsoft.com/office/powerpoint/2010/main" val="2065847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281263" cy="6992036"/>
          </a:xfrm>
          <a:prstGeom prst="rect">
            <a:avLst/>
          </a:prstGeom>
        </p:spPr>
      </p:pic>
      <p:grpSp>
        <p:nvGrpSpPr>
          <p:cNvPr id="3" name="Group 2"/>
          <p:cNvGrpSpPr/>
          <p:nvPr/>
        </p:nvGrpSpPr>
        <p:grpSpPr>
          <a:xfrm>
            <a:off x="256459" y="291548"/>
            <a:ext cx="9869284" cy="771332"/>
            <a:chOff x="219669" y="5675241"/>
            <a:chExt cx="10068611" cy="786911"/>
          </a:xfrm>
        </p:grpSpPr>
        <p:sp>
          <p:nvSpPr>
            <p:cNvPr id="2" name="Rectangle 1"/>
            <p:cNvSpPr/>
            <p:nvPr/>
          </p:nvSpPr>
          <p:spPr bwMode="auto">
            <a:xfrm>
              <a:off x="219669" y="5675241"/>
              <a:ext cx="8436967" cy="761999"/>
            </a:xfrm>
            <a:prstGeom prst="rect">
              <a:avLst/>
            </a:prstGeom>
            <a:solidFill>
              <a:srgbClr val="FD0100">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3" rIns="0" bIns="45713" numCol="1" rtlCol="0" anchor="ctr" anchorCtr="0" compatLnSpc="1">
              <a:prstTxWarp prst="textNoShape">
                <a:avLst/>
              </a:prstTxWarp>
            </a:bodyPr>
            <a:lstStyle/>
            <a:p>
              <a:pPr algn="ctr" defTabSz="913949" fontAlgn="base">
                <a:spcBef>
                  <a:spcPct val="0"/>
                </a:spcBef>
                <a:spcAft>
                  <a:spcPct val="0"/>
                </a:spcAft>
              </a:pPr>
              <a:endParaRPr lang="en-US" sz="4312" kern="0" dirty="0">
                <a:gradFill>
                  <a:gsLst>
                    <a:gs pos="0">
                      <a:srgbClr val="FFFFFF"/>
                    </a:gs>
                    <a:gs pos="100000">
                      <a:srgbClr val="FFFFFF"/>
                    </a:gs>
                  </a:gsLst>
                  <a:lin ang="5400000" scaled="0"/>
                </a:gradFill>
                <a:latin typeface="+mj-lt"/>
              </a:endParaRPr>
            </a:p>
          </p:txBody>
        </p:sp>
        <p:sp>
          <p:nvSpPr>
            <p:cNvPr id="4" name="Title 1"/>
            <p:cNvSpPr txBox="1">
              <a:spLocks/>
            </p:cNvSpPr>
            <p:nvPr/>
          </p:nvSpPr>
          <p:spPr>
            <a:xfrm>
              <a:off x="267412" y="5707604"/>
              <a:ext cx="10020868" cy="754548"/>
            </a:xfrm>
            <a:prstGeom prst="rect">
              <a:avLst/>
            </a:prstGeom>
            <a:ln>
              <a:noFill/>
            </a:ln>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802" spc="-49" dirty="0">
                  <a:solidFill>
                    <a:schemeClr val="bg1"/>
                  </a:solidFill>
                  <a:latin typeface="+mj-lt"/>
                  <a:cs typeface="Segoe UI Light" panose="020B0502040204020203" pitchFamily="34" charset="0"/>
                </a:rPr>
                <a:t>Tip # 6: It’s all about comfort</a:t>
              </a:r>
            </a:p>
          </p:txBody>
        </p:sp>
      </p:grpSp>
    </p:spTree>
    <p:extLst>
      <p:ext uri="{BB962C8B-B14F-4D97-AF65-F5344CB8AC3E}">
        <p14:creationId xmlns:p14="http://schemas.microsoft.com/office/powerpoint/2010/main" val="6197219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 a training roadmap – for comfort</a:t>
            </a:r>
          </a:p>
        </p:txBody>
      </p:sp>
      <p:grpSp>
        <p:nvGrpSpPr>
          <p:cNvPr id="14" name="Group 13"/>
          <p:cNvGrpSpPr/>
          <p:nvPr/>
        </p:nvGrpSpPr>
        <p:grpSpPr>
          <a:xfrm>
            <a:off x="4303170" y="1355304"/>
            <a:ext cx="3672054" cy="5282033"/>
            <a:chOff x="57150" y="1979309"/>
            <a:chExt cx="3016559" cy="5527672"/>
          </a:xfrm>
        </p:grpSpPr>
        <p:sp>
          <p:nvSpPr>
            <p:cNvPr id="8" name="Rectangle 7"/>
            <p:cNvSpPr/>
            <p:nvPr/>
          </p:nvSpPr>
          <p:spPr>
            <a:xfrm>
              <a:off x="57150" y="1979309"/>
              <a:ext cx="3016559" cy="2028668"/>
            </a:xfrm>
            <a:prstGeom prst="rect">
              <a:avLst/>
            </a:prstGeom>
            <a:solidFill>
              <a:srgbClr val="ADD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23802" defTabSz="896386"/>
              <a:r>
                <a:rPr lang="en-US" sz="4000" kern="0" dirty="0">
                  <a:solidFill>
                    <a:srgbClr val="2C2933"/>
                  </a:solidFill>
                  <a:latin typeface="+mj-lt"/>
                  <a:cs typeface="Segoe UI Light" panose="020B0502040204020203" pitchFamily="34" charset="0"/>
                </a:rPr>
                <a:t>Don’t try to train all at once</a:t>
              </a:r>
            </a:p>
          </p:txBody>
        </p:sp>
        <p:pic>
          <p:nvPicPr>
            <p:cNvPr id="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78" y="4028556"/>
              <a:ext cx="2998194" cy="3478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8247396" y="1349420"/>
            <a:ext cx="3565985" cy="5324031"/>
            <a:chOff x="3942703" y="951873"/>
            <a:chExt cx="3905897" cy="5570836"/>
          </a:xfrm>
        </p:grpSpPr>
        <p:sp>
          <p:nvSpPr>
            <p:cNvPr id="6" name="Rectangle 5"/>
            <p:cNvSpPr/>
            <p:nvPr/>
          </p:nvSpPr>
          <p:spPr>
            <a:xfrm>
              <a:off x="3942703" y="951873"/>
              <a:ext cx="3905897" cy="1967900"/>
            </a:xfrm>
            <a:prstGeom prst="rect">
              <a:avLst/>
            </a:prstGeom>
            <a:solidFill>
              <a:srgbClr val="0D423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23802" defTabSz="896386"/>
              <a:r>
                <a:rPr lang="en-US" sz="4000" kern="0" dirty="0">
                  <a:solidFill>
                    <a:schemeClr val="bg1"/>
                  </a:solidFill>
                  <a:latin typeface="+mj-lt"/>
                  <a:cs typeface="Segoe UI Light" panose="020B0502040204020203" pitchFamily="34" charset="0"/>
                </a:rPr>
                <a:t>One size does not fit all</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66678" y="2946331"/>
              <a:ext cx="2750298" cy="3576378"/>
            </a:xfrm>
            <a:prstGeom prst="rect">
              <a:avLst/>
            </a:prstGeom>
          </p:spPr>
        </p:pic>
      </p:grpSp>
      <p:grpSp>
        <p:nvGrpSpPr>
          <p:cNvPr id="16" name="Group 15"/>
          <p:cNvGrpSpPr/>
          <p:nvPr/>
        </p:nvGrpSpPr>
        <p:grpSpPr>
          <a:xfrm>
            <a:off x="428709" y="1355304"/>
            <a:ext cx="3556046" cy="5278284"/>
            <a:chOff x="437305" y="1381983"/>
            <a:chExt cx="3627352" cy="5384125"/>
          </a:xfrm>
        </p:grpSpPr>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7442" y="3131505"/>
              <a:ext cx="3617215" cy="3634603"/>
            </a:xfrm>
            <a:prstGeom prst="rect">
              <a:avLst/>
            </a:prstGeom>
          </p:spPr>
        </p:pic>
        <p:sp>
          <p:nvSpPr>
            <p:cNvPr id="13" name="Rectangle 12"/>
            <p:cNvSpPr/>
            <p:nvPr/>
          </p:nvSpPr>
          <p:spPr>
            <a:xfrm>
              <a:off x="437305" y="1381983"/>
              <a:ext cx="3627352" cy="1887325"/>
            </a:xfrm>
            <a:prstGeom prst="rect">
              <a:avLst/>
            </a:prstGeom>
            <a:solidFill>
              <a:srgbClr val="111B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23802" defTabSz="896386"/>
              <a:r>
                <a:rPr lang="en-US" sz="4000" kern="0" dirty="0">
                  <a:solidFill>
                    <a:schemeClr val="bg1"/>
                  </a:solidFill>
                  <a:latin typeface="+mj-lt"/>
                  <a:cs typeface="Segoe UI Light" panose="020B0502040204020203" pitchFamily="34" charset="0"/>
                </a:rPr>
                <a:t>Day 1: Get my job done</a:t>
              </a:r>
            </a:p>
          </p:txBody>
        </p:sp>
      </p:grpSp>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3678" y="3205527"/>
            <a:ext cx="3546108" cy="3428060"/>
          </a:xfrm>
          <a:prstGeom prst="rect">
            <a:avLst/>
          </a:prstGeom>
        </p:spPr>
      </p:pic>
    </p:spTree>
    <p:extLst>
      <p:ext uri="{BB962C8B-B14F-4D97-AF65-F5344CB8AC3E}">
        <p14:creationId xmlns:p14="http://schemas.microsoft.com/office/powerpoint/2010/main" val="8778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1379" y="1000881"/>
            <a:ext cx="4760701" cy="5186559"/>
          </a:xfrm>
        </p:spPr>
        <p:txBody>
          <a:bodyPr/>
          <a:lstStyle/>
          <a:p>
            <a:r>
              <a:rPr lang="en-US" sz="6600" dirty="0"/>
              <a:t>This is not the outcome of successful training</a:t>
            </a:r>
          </a:p>
        </p:txBody>
      </p:sp>
      <p:grpSp>
        <p:nvGrpSpPr>
          <p:cNvPr id="3" name="Group 2"/>
          <p:cNvGrpSpPr/>
          <p:nvPr/>
        </p:nvGrpSpPr>
        <p:grpSpPr>
          <a:xfrm>
            <a:off x="5182995" y="441092"/>
            <a:ext cx="6845982" cy="5963021"/>
            <a:chOff x="4676335" y="-206563"/>
            <a:chExt cx="7653846" cy="6994525"/>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0217" y="-206563"/>
              <a:ext cx="7309964" cy="6994525"/>
            </a:xfrm>
            <a:prstGeom prst="rect">
              <a:avLst/>
            </a:prstGeom>
          </p:spPr>
        </p:pic>
        <p:pic>
          <p:nvPicPr>
            <p:cNvPr id="5" name="Picture 4"/>
            <p:cNvPicPr>
              <a:picLocks noChangeAspect="1"/>
            </p:cNvPicPr>
            <p:nvPr/>
          </p:nvPicPr>
          <p:blipFill rotWithShape="1">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a:off x="5480134" y="106361"/>
              <a:ext cx="1389276" cy="1328873"/>
            </a:xfrm>
            <a:prstGeom prst="rect">
              <a:avLst/>
            </a:prstGeom>
          </p:spPr>
        </p:pic>
        <p:pic>
          <p:nvPicPr>
            <p:cNvPr id="8" name="Picture 7"/>
            <p:cNvPicPr>
              <a:picLocks noChangeAspect="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rot="5400000">
              <a:off x="4580834" y="1114863"/>
              <a:ext cx="1457594" cy="1266588"/>
            </a:xfrm>
            <a:prstGeom prst="rect">
              <a:avLst/>
            </a:prstGeom>
          </p:spPr>
        </p:pic>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a:off x="6642666" y="88909"/>
              <a:ext cx="1389276" cy="1328873"/>
            </a:xfrm>
            <a:prstGeom prst="rect">
              <a:avLst/>
            </a:prstGeom>
          </p:spPr>
        </p:pic>
        <p:pic>
          <p:nvPicPr>
            <p:cNvPr id="9" name="Picture 8"/>
            <p:cNvPicPr>
              <a:picLocks noChangeAspect="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a:off x="8940915" y="140605"/>
              <a:ext cx="1389276" cy="1328873"/>
            </a:xfrm>
            <a:prstGeom prst="rect">
              <a:avLst/>
            </a:prstGeom>
          </p:spPr>
        </p:pic>
        <p:pic>
          <p:nvPicPr>
            <p:cNvPr id="10" name="Picture 9"/>
            <p:cNvPicPr>
              <a:picLocks noChangeAspect="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a:off x="7753862" y="70371"/>
              <a:ext cx="1389276" cy="1328873"/>
            </a:xfrm>
            <a:prstGeom prst="rect">
              <a:avLst/>
            </a:prstGeom>
          </p:spPr>
        </p:pic>
        <p:pic>
          <p:nvPicPr>
            <p:cNvPr id="12" name="Picture 11"/>
            <p:cNvPicPr>
              <a:picLocks noChangeAspect="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rot="15945515">
              <a:off x="9525539" y="1011336"/>
              <a:ext cx="1457594" cy="1266588"/>
            </a:xfrm>
            <a:prstGeom prst="rect">
              <a:avLst/>
            </a:prstGeom>
          </p:spPr>
        </p:pic>
        <p:pic>
          <p:nvPicPr>
            <p:cNvPr id="13" name="Picture 12"/>
            <p:cNvPicPr>
              <a:picLocks noChangeAspect="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rot="5115730">
              <a:off x="4580833" y="2436790"/>
              <a:ext cx="1457594" cy="1266589"/>
            </a:xfrm>
            <a:prstGeom prst="rect">
              <a:avLst/>
            </a:prstGeom>
          </p:spPr>
        </p:pic>
        <p:pic>
          <p:nvPicPr>
            <p:cNvPr id="16" name="Picture 15"/>
            <p:cNvPicPr>
              <a:picLocks noChangeAspect="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l="18125" t="8751" r="17187" b="8749"/>
            <a:stretch/>
          </p:blipFill>
          <p:spPr>
            <a:xfrm rot="16200000">
              <a:off x="9613910" y="2279449"/>
              <a:ext cx="1457594" cy="1266588"/>
            </a:xfrm>
            <a:prstGeom prst="rect">
              <a:avLst/>
            </a:prstGeom>
          </p:spPr>
        </p:pic>
      </p:grpSp>
    </p:spTree>
    <p:extLst>
      <p:ext uri="{BB962C8B-B14F-4D97-AF65-F5344CB8AC3E}">
        <p14:creationId xmlns:p14="http://schemas.microsoft.com/office/powerpoint/2010/main" val="21564128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8" y="486"/>
            <a:ext cx="12191623" cy="6924532"/>
          </a:xfrm>
          <a:prstGeom prst="rect">
            <a:avLst/>
          </a:prstGeom>
        </p:spPr>
      </p:pic>
      <p:sp>
        <p:nvSpPr>
          <p:cNvPr id="3" name="Rectangle 2"/>
          <p:cNvSpPr/>
          <p:nvPr/>
        </p:nvSpPr>
        <p:spPr bwMode="auto">
          <a:xfrm>
            <a:off x="7561465" y="487"/>
            <a:ext cx="4661736" cy="6924531"/>
          </a:xfrm>
          <a:prstGeom prst="rect">
            <a:avLst/>
          </a:prstGeom>
          <a:solidFill>
            <a:srgbClr val="FED639">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927" tIns="179285" rIns="179285" bIns="179285" numCol="1" rtlCol="0" anchor="ctr" anchorCtr="0" compatLnSpc="1">
            <a:prstTxWarp prst="textNoShape">
              <a:avLst/>
            </a:prstTxWarp>
          </a:bodyPr>
          <a:lstStyle/>
          <a:p>
            <a:pPr algn="ctr" defTabSz="914102" fontAlgn="base">
              <a:spcBef>
                <a:spcPct val="0"/>
              </a:spcBef>
              <a:spcAft>
                <a:spcPct val="0"/>
              </a:spcAft>
            </a:pPr>
            <a:r>
              <a:rPr lang="en-US" sz="5294" kern="0" dirty="0">
                <a:solidFill>
                  <a:schemeClr val="tx1">
                    <a:lumMod val="75000"/>
                  </a:schemeClr>
                </a:solidFill>
                <a:latin typeface="+mj-lt"/>
              </a:rPr>
              <a:t>The most effective training happens just when you need it!</a:t>
            </a:r>
          </a:p>
        </p:txBody>
      </p:sp>
    </p:spTree>
    <p:extLst>
      <p:ext uri="{BB962C8B-B14F-4D97-AF65-F5344CB8AC3E}">
        <p14:creationId xmlns:p14="http://schemas.microsoft.com/office/powerpoint/2010/main" val="32719429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284" y="1277604"/>
            <a:ext cx="9501999" cy="5344874"/>
          </a:xfrm>
          <a:prstGeom prst="rect">
            <a:avLst/>
          </a:prstGeom>
        </p:spPr>
      </p:pic>
      <p:sp>
        <p:nvSpPr>
          <p:cNvPr id="3" name="Title 2"/>
          <p:cNvSpPr>
            <a:spLocks noGrp="1"/>
          </p:cNvSpPr>
          <p:nvPr>
            <p:ph type="title"/>
          </p:nvPr>
        </p:nvSpPr>
        <p:spPr/>
        <p:txBody>
          <a:bodyPr/>
          <a:lstStyle/>
          <a:p>
            <a:r>
              <a:rPr lang="en-US" dirty="0"/>
              <a:t>Just-in-Time/In Context Training</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3094" y="344475"/>
            <a:ext cx="2509522" cy="790500"/>
          </a:xfrm>
          <a:prstGeom prst="rect">
            <a:avLst/>
          </a:prstGeom>
        </p:spPr>
      </p:pic>
      <p:sp>
        <p:nvSpPr>
          <p:cNvPr id="6" name="Rectangle 5"/>
          <p:cNvSpPr/>
          <p:nvPr/>
        </p:nvSpPr>
        <p:spPr>
          <a:xfrm>
            <a:off x="3854963" y="6286719"/>
            <a:ext cx="4943551" cy="452590"/>
          </a:xfrm>
          <a:prstGeom prst="rect">
            <a:avLst/>
          </a:prstGeom>
        </p:spPr>
        <p:txBody>
          <a:bodyPr wrap="square">
            <a:spAutoFit/>
          </a:bodyPr>
          <a:lstStyle/>
          <a:p>
            <a:pPr marL="0" lvl="2" defTabSz="896386"/>
            <a:r>
              <a:rPr lang="en-US" sz="2353" kern="0" dirty="0">
                <a:solidFill>
                  <a:sysClr val="windowText" lastClr="000000"/>
                </a:solidFill>
              </a:rPr>
              <a:t>www.visualsp.com</a:t>
            </a:r>
          </a:p>
        </p:txBody>
      </p:sp>
    </p:spTree>
    <p:extLst>
      <p:ext uri="{BB962C8B-B14F-4D97-AF65-F5344CB8AC3E}">
        <p14:creationId xmlns:p14="http://schemas.microsoft.com/office/powerpoint/2010/main" val="267570741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11869695" y="2864570"/>
            <a:ext cx="313769" cy="3202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5" name="Rectangle 4">
            <a:hlinkClick r:id="rId4" action="ppaction://hlinksldjump"/>
          </p:cNvPr>
          <p:cNvSpPr/>
          <p:nvPr/>
        </p:nvSpPr>
        <p:spPr>
          <a:xfrm>
            <a:off x="11310247" y="548420"/>
            <a:ext cx="313769" cy="3202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6" name="Rectangle 5">
            <a:hlinkClick r:id="rId3" action="ppaction://hlinksldjump"/>
          </p:cNvPr>
          <p:cNvSpPr/>
          <p:nvPr/>
        </p:nvSpPr>
        <p:spPr>
          <a:xfrm>
            <a:off x="11848285" y="3184793"/>
            <a:ext cx="335180" cy="3202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7" name="Rectangle 6">
            <a:hlinkClick r:id="rId3" action="ppaction://hlinksldjump"/>
          </p:cNvPr>
          <p:cNvSpPr/>
          <p:nvPr/>
        </p:nvSpPr>
        <p:spPr>
          <a:xfrm>
            <a:off x="5304214" y="438405"/>
            <a:ext cx="313769" cy="3202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8" name="Rectangle 7">
            <a:hlinkClick r:id="" action="ppaction://noaction"/>
          </p:cNvPr>
          <p:cNvSpPr/>
          <p:nvPr/>
        </p:nvSpPr>
        <p:spPr>
          <a:xfrm>
            <a:off x="2425723" y="1905829"/>
            <a:ext cx="3010666" cy="44921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9" name="Rectangle 8">
            <a:hlinkClick r:id="rId5" action="ppaction://hlinksldjump"/>
          </p:cNvPr>
          <p:cNvSpPr/>
          <p:nvPr/>
        </p:nvSpPr>
        <p:spPr>
          <a:xfrm>
            <a:off x="3085334" y="1444519"/>
            <a:ext cx="835623" cy="44921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10" name="Rectangle 9">
            <a:hlinkClick r:id="rId6" action="ppaction://hlinksldjump"/>
          </p:cNvPr>
          <p:cNvSpPr/>
          <p:nvPr/>
        </p:nvSpPr>
        <p:spPr>
          <a:xfrm>
            <a:off x="3060285" y="2500320"/>
            <a:ext cx="835623" cy="44921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11" name="Rectangle 10">
            <a:hlinkClick r:id="rId3" action="ppaction://hlinksldjump"/>
          </p:cNvPr>
          <p:cNvSpPr/>
          <p:nvPr/>
        </p:nvSpPr>
        <p:spPr>
          <a:xfrm>
            <a:off x="2274761" y="3686359"/>
            <a:ext cx="1291006" cy="18703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13" name="Rectangle 12">
            <a:hlinkClick r:id="rId7" action="ppaction://hlinksldjump"/>
          </p:cNvPr>
          <p:cNvSpPr/>
          <p:nvPr/>
        </p:nvSpPr>
        <p:spPr>
          <a:xfrm>
            <a:off x="864" y="487"/>
            <a:ext cx="1427764" cy="68570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dirty="0">
              <a:solidFill>
                <a:sysClr val="windowText" lastClr="000000"/>
              </a:solidFill>
            </a:endParaRPr>
          </a:p>
        </p:txBody>
      </p:sp>
      <p:sp>
        <p:nvSpPr>
          <p:cNvPr id="2" name="Title 1"/>
          <p:cNvSpPr>
            <a:spLocks noGrp="1"/>
          </p:cNvSpPr>
          <p:nvPr>
            <p:ph type="title"/>
          </p:nvPr>
        </p:nvSpPr>
        <p:spPr/>
        <p:txBody>
          <a:bodyPr/>
          <a:lstStyle/>
          <a:p>
            <a:r>
              <a:rPr lang="en-US" dirty="0"/>
              <a:t>Just-in-Time/In Context Training</a:t>
            </a:r>
          </a:p>
        </p:txBody>
      </p:sp>
      <p:grpSp>
        <p:nvGrpSpPr>
          <p:cNvPr id="17" name="Group 16"/>
          <p:cNvGrpSpPr>
            <a:grpSpLocks noChangeAspect="1"/>
          </p:cNvGrpSpPr>
          <p:nvPr/>
        </p:nvGrpSpPr>
        <p:grpSpPr>
          <a:xfrm>
            <a:off x="9502761" y="394783"/>
            <a:ext cx="2121255" cy="627497"/>
            <a:chOff x="235759" y="119760"/>
            <a:chExt cx="5795867" cy="1714500"/>
          </a:xfrm>
        </p:grpSpPr>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0331" y="160398"/>
              <a:ext cx="5711295" cy="1621217"/>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5759" y="119760"/>
              <a:ext cx="1714500" cy="1714500"/>
            </a:xfrm>
            <a:prstGeom prst="rect">
              <a:avLst/>
            </a:prstGeom>
          </p:spPr>
        </p:pic>
      </p:grpSp>
      <p:sp>
        <p:nvSpPr>
          <p:cNvPr id="3" name="Rectangle 2"/>
          <p:cNvSpPr/>
          <p:nvPr/>
        </p:nvSpPr>
        <p:spPr>
          <a:xfrm>
            <a:off x="3478096" y="6278756"/>
            <a:ext cx="4943551" cy="452590"/>
          </a:xfrm>
          <a:prstGeom prst="rect">
            <a:avLst/>
          </a:prstGeom>
        </p:spPr>
        <p:txBody>
          <a:bodyPr wrap="square">
            <a:spAutoFit/>
          </a:bodyPr>
          <a:lstStyle/>
          <a:p>
            <a:pPr marL="0" lvl="2" defTabSz="896386"/>
            <a:r>
              <a:rPr lang="en-US" sz="2353" kern="0" dirty="0">
                <a:solidFill>
                  <a:sysClr val="windowText" lastClr="000000"/>
                </a:solidFill>
              </a:rPr>
              <a:t>www.contentpanda.com</a:t>
            </a:r>
          </a:p>
        </p:txBody>
      </p:sp>
      <p:pic>
        <p:nvPicPr>
          <p:cNvPr id="20" name="Picture 19"/>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397105" y="1560743"/>
            <a:ext cx="9539536" cy="4615193"/>
          </a:xfrm>
          <a:prstGeom prst="rect">
            <a:avLst/>
          </a:prstGeom>
        </p:spPr>
      </p:pic>
    </p:spTree>
    <p:extLst>
      <p:ext uri="{BB962C8B-B14F-4D97-AF65-F5344CB8AC3E}">
        <p14:creationId xmlns:p14="http://schemas.microsoft.com/office/powerpoint/2010/main" val="27786326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296271" cy="6939510"/>
          </a:xfrm>
          <a:prstGeom prst="rect">
            <a:avLst/>
          </a:prstGeom>
        </p:spPr>
      </p:pic>
    </p:spTree>
    <p:extLst>
      <p:ext uri="{BB962C8B-B14F-4D97-AF65-F5344CB8AC3E}">
        <p14:creationId xmlns:p14="http://schemas.microsoft.com/office/powerpoint/2010/main" val="483573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63" y="-30622"/>
            <a:ext cx="12460169" cy="6989851"/>
          </a:xfrm>
          <a:prstGeom prst="rect">
            <a:avLst/>
          </a:prstGeom>
        </p:spPr>
      </p:pic>
      <p:sp>
        <p:nvSpPr>
          <p:cNvPr id="3" name="Rectangle 2"/>
          <p:cNvSpPr/>
          <p:nvPr/>
        </p:nvSpPr>
        <p:spPr bwMode="auto">
          <a:xfrm>
            <a:off x="7261341" y="-40782"/>
            <a:ext cx="5109565" cy="6989852"/>
          </a:xfrm>
          <a:prstGeom prst="rect">
            <a:avLst/>
          </a:prstGeom>
          <a:solidFill>
            <a:srgbClr val="9A36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6000" kern="0" dirty="0">
                <a:solidFill>
                  <a:srgbClr val="FFFFFF"/>
                </a:solidFill>
                <a:latin typeface="+mj-lt"/>
              </a:rPr>
              <a:t>Want training to be sticky?</a:t>
            </a:r>
          </a:p>
          <a:p>
            <a:pPr algn="ctr" defTabSz="914102" fontAlgn="base">
              <a:spcBef>
                <a:spcPct val="0"/>
              </a:spcBef>
              <a:spcAft>
                <a:spcPct val="0"/>
              </a:spcAft>
            </a:pPr>
            <a:endParaRPr lang="en-US" sz="6000" kern="0" dirty="0">
              <a:solidFill>
                <a:srgbClr val="FFFFFF"/>
              </a:solidFill>
              <a:latin typeface="+mj-lt"/>
            </a:endParaRPr>
          </a:p>
          <a:p>
            <a:pPr algn="ctr" defTabSz="914102" fontAlgn="base">
              <a:spcBef>
                <a:spcPct val="0"/>
              </a:spcBef>
              <a:spcAft>
                <a:spcPct val="0"/>
              </a:spcAft>
            </a:pPr>
            <a:r>
              <a:rPr lang="en-US" sz="6000" kern="0" dirty="0">
                <a:solidFill>
                  <a:srgbClr val="FFFFFF"/>
                </a:solidFill>
                <a:latin typeface="+mj-lt"/>
              </a:rPr>
              <a:t>Train teams together!</a:t>
            </a:r>
          </a:p>
        </p:txBody>
      </p:sp>
    </p:spTree>
    <p:extLst>
      <p:ext uri="{BB962C8B-B14F-4D97-AF65-F5344CB8AC3E}">
        <p14:creationId xmlns:p14="http://schemas.microsoft.com/office/powerpoint/2010/main" val="230541921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39" y="488"/>
            <a:ext cx="12188867" cy="6857027"/>
          </a:xfrm>
          <a:prstGeom prst="rect">
            <a:avLst/>
          </a:prstGeom>
        </p:spPr>
      </p:pic>
      <p:sp>
        <p:nvSpPr>
          <p:cNvPr id="5" name="Rectangle 4"/>
          <p:cNvSpPr/>
          <p:nvPr/>
        </p:nvSpPr>
        <p:spPr bwMode="auto">
          <a:xfrm>
            <a:off x="120684" y="5819128"/>
            <a:ext cx="8641939" cy="821606"/>
          </a:xfrm>
          <a:prstGeom prst="rect">
            <a:avLst/>
          </a:prstGeom>
          <a:solidFill>
            <a:srgbClr val="00B0F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ts val="1175"/>
              </a:spcAft>
            </a:pPr>
            <a:r>
              <a:rPr lang="en-US" sz="4000"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Tip # 7: It’s about communications</a:t>
            </a:r>
          </a:p>
        </p:txBody>
      </p:sp>
    </p:spTree>
    <p:extLst>
      <p:ext uri="{BB962C8B-B14F-4D97-AF65-F5344CB8AC3E}">
        <p14:creationId xmlns:p14="http://schemas.microsoft.com/office/powerpoint/2010/main" val="7163577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Launch ideas that worked … mostly</a:t>
            </a:r>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944" y="1503041"/>
            <a:ext cx="3557408" cy="4435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67464" y="4663008"/>
            <a:ext cx="2796351" cy="158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166254" y="1875776"/>
            <a:ext cx="3733270" cy="3428514"/>
            <a:chOff x="5486400" y="2663572"/>
            <a:chExt cx="3835400" cy="3979532"/>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86400" y="2663572"/>
              <a:ext cx="3403600" cy="255270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0" r="90000">
                          <a14:backgroundMark x1="32188" y1="15833" x2="30625" y2="25833"/>
                          <a14:backgroundMark x1="30625" y1="25833" x2="64375" y2="24167"/>
                          <a14:backgroundMark x1="65000" y1="23750" x2="63750" y2="13333"/>
                          <a14:backgroundMark x1="63750" y1="15417" x2="31250" y2="14583"/>
                        </a14:backgroundRemoval>
                      </a14:imgEffect>
                    </a14:imgLayer>
                  </a14:imgProps>
                </a:ext>
                <a:ext uri="{28A0092B-C50C-407E-A947-70E740481C1C}">
                  <a14:useLocalDpi xmlns:a14="http://schemas.microsoft.com/office/drawing/2010/main"/>
                </a:ext>
              </a:extLst>
            </a:blip>
            <a:stretch>
              <a:fillRect/>
            </a:stretch>
          </p:blipFill>
          <p:spPr>
            <a:xfrm>
              <a:off x="5943600" y="4109454"/>
              <a:ext cx="3378200" cy="2533650"/>
            </a:xfrm>
            <a:prstGeom prst="rect">
              <a:avLst/>
            </a:prstGeom>
          </p:spPr>
        </p:pic>
      </p:grpSp>
      <p:pic>
        <p:nvPicPr>
          <p:cNvPr id="11" name="Picture 2" descr="cid:image001.jpg@01CBCD27.A2C24390"/>
          <p:cNvPicPr>
            <a:picLocks noChangeAspect="1" noChangeArrowheads="1"/>
          </p:cNvPicPr>
          <p:nvPr/>
        </p:nvPicPr>
        <p:blipFill>
          <a:blip r:embed="rId8" r:link="rId9">
            <a:extLst>
              <a:ext uri="{28A0092B-C50C-407E-A947-70E740481C1C}">
                <a14:useLocalDpi xmlns:a14="http://schemas.microsoft.com/office/drawing/2010/main"/>
              </a:ext>
            </a:extLst>
          </a:blip>
          <a:srcRect/>
          <a:stretch>
            <a:fillRect/>
          </a:stretch>
        </p:blipFill>
        <p:spPr bwMode="auto">
          <a:xfrm>
            <a:off x="7743694" y="1875776"/>
            <a:ext cx="3929686" cy="16138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descr="cid:image002.jpg@01CBCD27.A2C24390"/>
          <p:cNvPicPr>
            <a:picLocks noChangeAspect="1" noChangeArrowheads="1"/>
          </p:cNvPicPr>
          <p:nvPr/>
        </p:nvPicPr>
        <p:blipFill>
          <a:blip r:embed="rId10" r:link="rId11">
            <a:extLst>
              <a:ext uri="{28A0092B-C50C-407E-A947-70E740481C1C}">
                <a14:useLocalDpi xmlns:a14="http://schemas.microsoft.com/office/drawing/2010/main"/>
              </a:ext>
            </a:extLst>
          </a:blip>
          <a:srcRect/>
          <a:stretch>
            <a:fillRect/>
          </a:stretch>
        </p:blipFill>
        <p:spPr bwMode="auto">
          <a:xfrm>
            <a:off x="7743693" y="3797305"/>
            <a:ext cx="3929686" cy="214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65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Photo Booth</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9943" y="3160076"/>
            <a:ext cx="5378549" cy="358569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6358" y="201906"/>
            <a:ext cx="5378549" cy="3585699"/>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944" y="1303780"/>
            <a:ext cx="5378549" cy="3585699"/>
          </a:xfrm>
          <a:prstGeom prst="rect">
            <a:avLst/>
          </a:prstGeom>
        </p:spPr>
      </p:pic>
    </p:spTree>
    <p:extLst>
      <p:ext uri="{BB962C8B-B14F-4D97-AF65-F5344CB8AC3E}">
        <p14:creationId xmlns:p14="http://schemas.microsoft.com/office/powerpoint/2010/main" val="315973780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1871" y="487"/>
            <a:ext cx="8400130" cy="6857027"/>
          </a:xfrm>
          <a:prstGeom prst="rect">
            <a:avLst/>
          </a:prstGeom>
        </p:spPr>
      </p:pic>
      <p:sp>
        <p:nvSpPr>
          <p:cNvPr id="4" name="Rectangle 3"/>
          <p:cNvSpPr/>
          <p:nvPr/>
        </p:nvSpPr>
        <p:spPr bwMode="auto">
          <a:xfrm>
            <a:off x="1" y="487"/>
            <a:ext cx="3791870" cy="6857027"/>
          </a:xfrm>
          <a:prstGeom prst="rect">
            <a:avLst/>
          </a:prstGeom>
          <a:solidFill>
            <a:srgbClr val="A136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4705" kern="0" dirty="0">
                <a:gradFill>
                  <a:gsLst>
                    <a:gs pos="0">
                      <a:srgbClr val="FFFFFF"/>
                    </a:gs>
                    <a:gs pos="100000">
                      <a:srgbClr val="FFFFFF"/>
                    </a:gs>
                  </a:gsLst>
                  <a:lin ang="5400000" scaled="0"/>
                </a:gradFill>
                <a:latin typeface="+mj-lt"/>
              </a:rPr>
              <a:t>Launch Surprise!</a:t>
            </a:r>
          </a:p>
        </p:txBody>
      </p:sp>
    </p:spTree>
    <p:extLst>
      <p:ext uri="{BB962C8B-B14F-4D97-AF65-F5344CB8AC3E}">
        <p14:creationId xmlns:p14="http://schemas.microsoft.com/office/powerpoint/2010/main" val="156588082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 Videos</a:t>
            </a:r>
          </a:p>
        </p:txBody>
      </p:sp>
      <p:sp>
        <p:nvSpPr>
          <p:cNvPr id="4" name="Rectangle 3"/>
          <p:cNvSpPr/>
          <p:nvPr/>
        </p:nvSpPr>
        <p:spPr>
          <a:xfrm>
            <a:off x="358944" y="1098322"/>
            <a:ext cx="11687653" cy="2306320"/>
          </a:xfrm>
          <a:prstGeom prst="rect">
            <a:avLst/>
          </a:prstGeom>
        </p:spPr>
        <p:txBody>
          <a:bodyPr wrap="square">
            <a:spAutoFit/>
          </a:bodyPr>
          <a:lstStyle/>
          <a:p>
            <a:pPr defTabSz="896236">
              <a:defRPr/>
            </a:pPr>
            <a:r>
              <a:rPr lang="en-US" sz="2400" kern="0" dirty="0">
                <a:solidFill>
                  <a:sysClr val="windowText" lastClr="000000"/>
                </a:solidFill>
                <a:latin typeface="+mj-lt"/>
                <a:ea typeface="Segoe UI" pitchFamily="34" charset="0"/>
                <a:cs typeface="Segoe UI Light" panose="020B0502040204020203" pitchFamily="34" charset="0"/>
                <a:hlinkClick r:id="rId3"/>
              </a:rPr>
              <a:t>http://www.scoop.it/t/intranet-launch-videos-and-teasers</a:t>
            </a:r>
            <a:r>
              <a:rPr lang="en-US" sz="2400" kern="0" dirty="0">
                <a:solidFill>
                  <a:sysClr val="windowText" lastClr="000000"/>
                </a:solidFill>
                <a:latin typeface="+mj-lt"/>
                <a:ea typeface="Segoe UI" pitchFamily="34" charset="0"/>
                <a:cs typeface="Segoe UI Light" panose="020B0502040204020203" pitchFamily="34" charset="0"/>
              </a:rPr>
              <a:t> - comprehensive collection compiled by Ellen Van </a:t>
            </a:r>
            <a:r>
              <a:rPr lang="en-US" sz="2400" kern="0" dirty="0" err="1">
                <a:solidFill>
                  <a:sysClr val="windowText" lastClr="000000"/>
                </a:solidFill>
                <a:latin typeface="+mj-lt"/>
                <a:ea typeface="Segoe UI" pitchFamily="34" charset="0"/>
                <a:cs typeface="Segoe UI Light" panose="020B0502040204020203" pitchFamily="34" charset="0"/>
              </a:rPr>
              <a:t>Aken</a:t>
            </a: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r>
              <a:rPr lang="en-US" sz="2400" kern="0" dirty="0">
                <a:solidFill>
                  <a:sysClr val="windowText" lastClr="000000"/>
                </a:solidFill>
                <a:latin typeface="+mj-lt"/>
                <a:ea typeface="Segoe UI" pitchFamily="34" charset="0"/>
                <a:cs typeface="Segoe UI Light" panose="020B0502040204020203" pitchFamily="34" charset="0"/>
              </a:rPr>
              <a:t>Additional examples: </a:t>
            </a:r>
            <a:r>
              <a:rPr lang="en-US" sz="2400" kern="0" dirty="0">
                <a:solidFill>
                  <a:sysClr val="windowText" lastClr="000000"/>
                </a:solidFill>
                <a:latin typeface="+mj-lt"/>
                <a:ea typeface="Segoe UI" pitchFamily="34" charset="0"/>
                <a:cs typeface="Segoe UI Light" panose="020B0502040204020203" pitchFamily="34" charset="0"/>
                <a:hlinkClick r:id="rId4"/>
              </a:rPr>
              <a:t>http://tiny.cc/ThreeSampleVideos</a:t>
            </a: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endParaRPr lang="en-US" sz="2400" kern="0" dirty="0">
              <a:solidFill>
                <a:sysClr val="windowText" lastClr="000000"/>
              </a:solidFill>
              <a:latin typeface="+mj-lt"/>
              <a:cs typeface="Segoe UI Light" panose="020B0502040204020203" pitchFamily="34"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661" y="2414206"/>
            <a:ext cx="4081121" cy="2284171"/>
          </a:xfrm>
          <a:prstGeom prst="rect">
            <a:avLst/>
          </a:prstGeom>
        </p:spPr>
      </p:pic>
      <p:sp>
        <p:nvSpPr>
          <p:cNvPr id="5" name="Rectangle 4"/>
          <p:cNvSpPr/>
          <p:nvPr/>
        </p:nvSpPr>
        <p:spPr>
          <a:xfrm>
            <a:off x="179661" y="4834556"/>
            <a:ext cx="4213151" cy="1199362"/>
          </a:xfrm>
          <a:prstGeom prst="rect">
            <a:avLst/>
          </a:prstGeom>
        </p:spPr>
        <p:txBody>
          <a:bodyPr wrap="square">
            <a:spAutoFit/>
          </a:bodyPr>
          <a:lstStyle/>
          <a:p>
            <a:pPr algn="ctr" defTabSz="896386"/>
            <a:r>
              <a:rPr lang="en-US" sz="2402" kern="0" dirty="0">
                <a:solidFill>
                  <a:sysClr val="windowText" lastClr="000000"/>
                </a:solidFill>
                <a:latin typeface="+mj-lt"/>
              </a:rPr>
              <a:t>http://www.youtube.com/watch?v=PN1IyDvyA2o</a:t>
            </a:r>
          </a:p>
          <a:p>
            <a:pPr algn="ctr" defTabSz="896386"/>
            <a:r>
              <a:rPr lang="en-US" sz="2402" kern="0" dirty="0">
                <a:solidFill>
                  <a:sysClr val="windowText" lastClr="000000"/>
                </a:solidFill>
                <a:latin typeface="+mj-lt"/>
              </a:rPr>
              <a:t>MAN Diesel</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2453" y="2360362"/>
            <a:ext cx="3448996" cy="2296924"/>
          </a:xfrm>
          <a:prstGeom prst="rect">
            <a:avLst/>
          </a:prstGeom>
        </p:spPr>
      </p:pic>
      <p:sp>
        <p:nvSpPr>
          <p:cNvPr id="8" name="Rectangle 7"/>
          <p:cNvSpPr/>
          <p:nvPr/>
        </p:nvSpPr>
        <p:spPr>
          <a:xfrm>
            <a:off x="4392811" y="4834556"/>
            <a:ext cx="3790752" cy="459819"/>
          </a:xfrm>
          <a:prstGeom prst="rect">
            <a:avLst/>
          </a:prstGeom>
        </p:spPr>
        <p:txBody>
          <a:bodyPr wrap="none">
            <a:spAutoFit/>
          </a:bodyPr>
          <a:lstStyle/>
          <a:p>
            <a:pPr defTabSz="896386"/>
            <a:r>
              <a:rPr lang="en-US" sz="2400" kern="0" dirty="0">
                <a:solidFill>
                  <a:sysClr val="windowText" lastClr="000000"/>
                </a:solidFill>
                <a:latin typeface="+mj-lt"/>
              </a:rPr>
              <a:t>http://vimeo.com/60729239</a:t>
            </a:r>
          </a:p>
        </p:txBody>
      </p:sp>
      <p:sp>
        <p:nvSpPr>
          <p:cNvPr id="9" name="Rectangle 8"/>
          <p:cNvSpPr/>
          <p:nvPr/>
        </p:nvSpPr>
        <p:spPr>
          <a:xfrm>
            <a:off x="8123496" y="4834556"/>
            <a:ext cx="4068127" cy="459819"/>
          </a:xfrm>
          <a:prstGeom prst="rect">
            <a:avLst/>
          </a:prstGeom>
        </p:spPr>
        <p:txBody>
          <a:bodyPr wrap="square">
            <a:spAutoFit/>
          </a:bodyPr>
          <a:lstStyle/>
          <a:p>
            <a:pPr defTabSz="896386"/>
            <a:r>
              <a:rPr lang="en-US" sz="2400" kern="0" dirty="0">
                <a:solidFill>
                  <a:sysClr val="windowText" lastClr="000000"/>
                </a:solidFill>
                <a:latin typeface="+mj-lt"/>
              </a:rPr>
              <a:t>http://youtu.be/SinFM8hNcOg</a:t>
            </a:r>
          </a:p>
        </p:txBody>
      </p:sp>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1670" y="2414206"/>
            <a:ext cx="3487443" cy="2296924"/>
          </a:xfrm>
          <a:prstGeom prst="rect">
            <a:avLst/>
          </a:prstGeom>
        </p:spPr>
      </p:pic>
      <p:sp>
        <p:nvSpPr>
          <p:cNvPr id="11" name="Rectangle 10"/>
          <p:cNvSpPr/>
          <p:nvPr/>
        </p:nvSpPr>
        <p:spPr>
          <a:xfrm>
            <a:off x="8145710" y="5267658"/>
            <a:ext cx="3900887" cy="1198420"/>
          </a:xfrm>
          <a:prstGeom prst="rect">
            <a:avLst/>
          </a:prstGeom>
        </p:spPr>
        <p:txBody>
          <a:bodyPr wrap="square">
            <a:spAutoFit/>
          </a:bodyPr>
          <a:lstStyle/>
          <a:p>
            <a:pPr algn="ctr" defTabSz="896386"/>
            <a:r>
              <a:rPr lang="en-US" sz="2400" kern="0" dirty="0">
                <a:solidFill>
                  <a:sysClr val="windowText" lastClr="000000"/>
                </a:solidFill>
                <a:latin typeface="+mj-lt"/>
              </a:rPr>
              <a:t>Dartmouth-Hitchcock Intranet Home Redesign – watch the end for outtakes</a:t>
            </a:r>
          </a:p>
        </p:txBody>
      </p:sp>
    </p:spTree>
    <p:extLst>
      <p:ext uri="{BB962C8B-B14F-4D97-AF65-F5344CB8AC3E}">
        <p14:creationId xmlns:p14="http://schemas.microsoft.com/office/powerpoint/2010/main" val="181088653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Office 365 Launch Video (Regis)</a:t>
            </a:r>
          </a:p>
        </p:txBody>
      </p:sp>
      <p:sp>
        <p:nvSpPr>
          <p:cNvPr id="6" name="Rectangle 5"/>
          <p:cNvSpPr/>
          <p:nvPr/>
        </p:nvSpPr>
        <p:spPr>
          <a:xfrm>
            <a:off x="1802268" y="5944848"/>
            <a:ext cx="8425123" cy="452590"/>
          </a:xfrm>
          <a:prstGeom prst="rect">
            <a:avLst/>
          </a:prstGeom>
        </p:spPr>
        <p:txBody>
          <a:bodyPr wrap="square">
            <a:spAutoFit/>
          </a:bodyPr>
          <a:lstStyle/>
          <a:p>
            <a:pPr defTabSz="896386"/>
            <a:r>
              <a:rPr lang="en-US" sz="2353" kern="0" dirty="0">
                <a:solidFill>
                  <a:sysClr val="windowText" lastClr="000000"/>
                </a:solidFill>
                <a:hlinkClick r:id="rId3"/>
              </a:rPr>
              <a:t>https://vimeo.com/regiscorp/review/125078501/68cd7832a8</a:t>
            </a:r>
            <a:endParaRPr lang="en-US" sz="2353" kern="0" dirty="0">
              <a:solidFill>
                <a:sysClr val="windowText" lastClr="000000"/>
              </a:solidFil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7490" y="1215960"/>
            <a:ext cx="7517019" cy="4426080"/>
          </a:xfrm>
          <a:prstGeom prst="rect">
            <a:avLst/>
          </a:prstGeom>
        </p:spPr>
      </p:pic>
    </p:spTree>
    <p:extLst>
      <p:ext uri="{BB962C8B-B14F-4D97-AF65-F5344CB8AC3E}">
        <p14:creationId xmlns:p14="http://schemas.microsoft.com/office/powerpoint/2010/main" val="34045034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Teaser Video – Beacon Health Options</a:t>
            </a:r>
          </a:p>
        </p:txBody>
      </p:sp>
      <p:sp>
        <p:nvSpPr>
          <p:cNvPr id="3" name="Rectangle 2"/>
          <p:cNvSpPr/>
          <p:nvPr/>
        </p:nvSpPr>
        <p:spPr>
          <a:xfrm>
            <a:off x="4192356" y="6306412"/>
            <a:ext cx="3809609" cy="362072"/>
          </a:xfrm>
          <a:prstGeom prst="rect">
            <a:avLst/>
          </a:prstGeom>
        </p:spPr>
        <p:txBody>
          <a:bodyPr wrap="none">
            <a:spAutoFit/>
          </a:bodyPr>
          <a:lstStyle/>
          <a:p>
            <a:pPr defTabSz="896386"/>
            <a:r>
              <a:rPr lang="en-US" sz="1765" kern="0" dirty="0">
                <a:solidFill>
                  <a:sysClr val="windowText" lastClr="000000"/>
                </a:solidFill>
                <a:hlinkClick r:id="rId3"/>
              </a:rPr>
              <a:t>https://vimeo.com/162603114</a:t>
            </a:r>
            <a:r>
              <a:rPr lang="en-US" sz="1765" kern="0" dirty="0">
                <a:solidFill>
                  <a:sysClr val="windowText" lastClr="000000"/>
                </a:solidFill>
              </a:rPr>
              <a:t> (1:23)</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1922" y="1189176"/>
            <a:ext cx="8990476" cy="4942857"/>
          </a:xfrm>
          <a:prstGeom prst="rect">
            <a:avLst/>
          </a:prstGeom>
        </p:spPr>
      </p:pic>
    </p:spTree>
    <p:extLst>
      <p:ext uri="{BB962C8B-B14F-4D97-AF65-F5344CB8AC3E}">
        <p14:creationId xmlns:p14="http://schemas.microsoft.com/office/powerpoint/2010/main" val="35736843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365: Digital Workplace Overview</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9982" y="1546529"/>
            <a:ext cx="7908093" cy="4080091"/>
          </a:xfrm>
          <a:prstGeom prst="rect">
            <a:avLst/>
          </a:prstGeom>
        </p:spPr>
      </p:pic>
      <p:sp>
        <p:nvSpPr>
          <p:cNvPr id="4" name="Rectangle 3"/>
          <p:cNvSpPr/>
          <p:nvPr/>
        </p:nvSpPr>
        <p:spPr>
          <a:xfrm>
            <a:off x="5020302" y="5802618"/>
            <a:ext cx="3266502" cy="362072"/>
          </a:xfrm>
          <a:prstGeom prst="rect">
            <a:avLst/>
          </a:prstGeom>
        </p:spPr>
        <p:txBody>
          <a:bodyPr wrap="none">
            <a:spAutoFit/>
          </a:bodyPr>
          <a:lstStyle/>
          <a:p>
            <a:pPr defTabSz="896386"/>
            <a:r>
              <a:rPr lang="en-US" sz="1765" kern="0" dirty="0">
                <a:solidFill>
                  <a:sysClr val="windowText" lastClr="000000"/>
                </a:solidFill>
              </a:rPr>
              <a:t>https://youtu.be/6jfpomYFCGU</a:t>
            </a:r>
          </a:p>
        </p:txBody>
      </p:sp>
      <p:sp>
        <p:nvSpPr>
          <p:cNvPr id="5" name="TextBox 4"/>
          <p:cNvSpPr txBox="1"/>
          <p:nvPr/>
        </p:nvSpPr>
        <p:spPr>
          <a:xfrm>
            <a:off x="498244" y="1975355"/>
            <a:ext cx="2061816" cy="2896573"/>
          </a:xfrm>
          <a:prstGeom prst="rect">
            <a:avLst/>
          </a:prstGeom>
          <a:noFill/>
        </p:spPr>
        <p:txBody>
          <a:bodyPr wrap="square" lIns="179285" tIns="143428" rIns="179285" bIns="143428" rtlCol="0">
            <a:spAutoFit/>
          </a:bodyPr>
          <a:lstStyle/>
          <a:p>
            <a:pPr defTabSz="896386">
              <a:lnSpc>
                <a:spcPct val="90000"/>
              </a:lnSpc>
              <a:spcAft>
                <a:spcPts val="588"/>
              </a:spcAft>
            </a:pPr>
            <a:r>
              <a:rPr lang="en-US" sz="2353" kern="0" dirty="0">
                <a:gradFill>
                  <a:gsLst>
                    <a:gs pos="2917">
                      <a:schemeClr val="tx1"/>
                    </a:gs>
                    <a:gs pos="30000">
                      <a:schemeClr val="tx1"/>
                    </a:gs>
                  </a:gsLst>
                  <a:lin ang="5400000" scaled="0"/>
                </a:gradFill>
                <a:latin typeface="+mj-lt"/>
              </a:rPr>
              <a:t>Showcases practical examples of how to use the complete suite of Office 365 applications</a:t>
            </a:r>
          </a:p>
        </p:txBody>
      </p:sp>
    </p:spTree>
    <p:extLst>
      <p:ext uri="{BB962C8B-B14F-4D97-AF65-F5344CB8AC3E}">
        <p14:creationId xmlns:p14="http://schemas.microsoft.com/office/powerpoint/2010/main" val="349715760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4481" y="487"/>
            <a:ext cx="4047520" cy="20456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91423" tIns="45710" rIns="91423" bIns="45710" rtlCol="0" anchor="ctr"/>
          <a:lstStyle/>
          <a:p>
            <a:pPr algn="ctr" defTabSz="896386"/>
            <a:r>
              <a:rPr lang="en-US" sz="4410" kern="0" dirty="0">
                <a:solidFill>
                  <a:prstClr val="white"/>
                </a:solidFill>
                <a:latin typeface="+mj-lt"/>
                <a:ea typeface="Segoe UI" pitchFamily="34" charset="0"/>
                <a:cs typeface="Segoe UI Light" panose="020B0502040204020203" pitchFamily="34" charset="0"/>
              </a:rPr>
              <a:t>30 for 30</a:t>
            </a:r>
          </a:p>
        </p:txBody>
      </p:sp>
      <p:grpSp>
        <p:nvGrpSpPr>
          <p:cNvPr id="8" name="Group 7"/>
          <p:cNvGrpSpPr/>
          <p:nvPr/>
        </p:nvGrpSpPr>
        <p:grpSpPr>
          <a:xfrm>
            <a:off x="4203276" y="486"/>
            <a:ext cx="3755667" cy="3428514"/>
            <a:chOff x="4287560" y="-1"/>
            <a:chExt cx="3830976" cy="3497263"/>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7560" y="-1"/>
              <a:ext cx="3830976" cy="3497263"/>
            </a:xfrm>
            <a:prstGeom prst="rect">
              <a:avLst/>
            </a:prstGeom>
          </p:spPr>
        </p:pic>
        <p:sp>
          <p:nvSpPr>
            <p:cNvPr id="7" name="TextBox 6"/>
            <p:cNvSpPr txBox="1"/>
            <p:nvPr/>
          </p:nvSpPr>
          <p:spPr>
            <a:xfrm>
              <a:off x="6218236" y="2582872"/>
              <a:ext cx="1770133" cy="738664"/>
            </a:xfrm>
            <a:prstGeom prst="rect">
              <a:avLst/>
            </a:prstGeom>
            <a:noFill/>
          </p:spPr>
          <p:txBody>
            <a:bodyPr wrap="square" lIns="179285" tIns="0" rIns="179285" bIns="0" rtlCol="0">
              <a:spAutoFit/>
            </a:bodyPr>
            <a:lstStyle/>
            <a:p>
              <a:pPr defTabSz="896386"/>
              <a:r>
                <a:rPr lang="en-US" sz="2353" kern="0" dirty="0">
                  <a:gradFill>
                    <a:gsLst>
                      <a:gs pos="2917">
                        <a:schemeClr val="tx1"/>
                      </a:gs>
                      <a:gs pos="30000">
                        <a:schemeClr val="tx1"/>
                      </a:gs>
                    </a:gsLst>
                    <a:lin ang="5400000" scaled="0"/>
                  </a:gradFill>
                  <a:latin typeface="+mj-lt"/>
                </a:rPr>
                <a:t>“Anecdote bank”</a:t>
              </a:r>
            </a:p>
          </p:txBody>
        </p:sp>
      </p:grpSp>
      <p:grpSp>
        <p:nvGrpSpPr>
          <p:cNvPr id="10" name="Group 9"/>
          <p:cNvGrpSpPr/>
          <p:nvPr/>
        </p:nvGrpSpPr>
        <p:grpSpPr>
          <a:xfrm>
            <a:off x="4203276" y="3421879"/>
            <a:ext cx="3952266" cy="3435635"/>
            <a:chOff x="4302262" y="3489997"/>
            <a:chExt cx="4005532" cy="3504527"/>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2262" y="3489997"/>
              <a:ext cx="4005532" cy="3504527"/>
            </a:xfrm>
            <a:prstGeom prst="rect">
              <a:avLst/>
            </a:prstGeom>
          </p:spPr>
        </p:pic>
        <p:sp>
          <p:nvSpPr>
            <p:cNvPr id="9" name="TextBox 8"/>
            <p:cNvSpPr txBox="1"/>
            <p:nvPr/>
          </p:nvSpPr>
          <p:spPr>
            <a:xfrm>
              <a:off x="6492554" y="3945214"/>
              <a:ext cx="1770133" cy="738664"/>
            </a:xfrm>
            <a:prstGeom prst="rect">
              <a:avLst/>
            </a:prstGeom>
            <a:noFill/>
          </p:spPr>
          <p:txBody>
            <a:bodyPr wrap="square" lIns="179285" tIns="0" rIns="179285" bIns="0" rtlCol="0">
              <a:spAutoFit/>
            </a:bodyPr>
            <a:lstStyle/>
            <a:p>
              <a:pPr defTabSz="896386"/>
              <a:r>
                <a:rPr lang="en-US" sz="2353" kern="0" dirty="0">
                  <a:solidFill>
                    <a:srgbClr val="FB0201"/>
                  </a:solidFill>
                  <a:latin typeface="+mj-lt"/>
                </a:rPr>
                <a:t>Tip of the Day/Week</a:t>
              </a:r>
            </a:p>
          </p:txBody>
        </p:sp>
      </p:grpSp>
      <p:grpSp>
        <p:nvGrpSpPr>
          <p:cNvPr id="13" name="Group 12"/>
          <p:cNvGrpSpPr/>
          <p:nvPr/>
        </p:nvGrpSpPr>
        <p:grpSpPr>
          <a:xfrm>
            <a:off x="1" y="485"/>
            <a:ext cx="4203275" cy="3410890"/>
            <a:chOff x="5177900" y="1666125"/>
            <a:chExt cx="4287559" cy="3479285"/>
          </a:xfrm>
        </p:grpSpPr>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7900" y="1666125"/>
              <a:ext cx="4287559" cy="3479285"/>
            </a:xfrm>
            <a:prstGeom prst="rect">
              <a:avLst/>
            </a:prstGeom>
          </p:spPr>
        </p:pic>
        <p:sp>
          <p:nvSpPr>
            <p:cNvPr id="12" name="Rectangle 11"/>
            <p:cNvSpPr/>
            <p:nvPr/>
          </p:nvSpPr>
          <p:spPr bwMode="auto">
            <a:xfrm>
              <a:off x="6990227" y="1871585"/>
              <a:ext cx="2285975" cy="1371585"/>
            </a:xfrm>
            <a:prstGeom prst="rect">
              <a:avLst/>
            </a:prstGeom>
            <a:solidFill>
              <a:srgbClr val="1A491F">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Get Sharp on SharePoint</a:t>
              </a:r>
            </a:p>
          </p:txBody>
        </p:sp>
      </p:grpSp>
      <p:grpSp>
        <p:nvGrpSpPr>
          <p:cNvPr id="18" name="Group 17"/>
          <p:cNvGrpSpPr/>
          <p:nvPr/>
        </p:nvGrpSpPr>
        <p:grpSpPr>
          <a:xfrm>
            <a:off x="8144481" y="2046175"/>
            <a:ext cx="4047520" cy="4811339"/>
            <a:chOff x="214834" y="3794754"/>
            <a:chExt cx="4128681" cy="4907816"/>
          </a:xfrm>
        </p:grpSpPr>
        <p:sp>
          <p:nvSpPr>
            <p:cNvPr id="17" name="Rectangle 16"/>
            <p:cNvSpPr/>
            <p:nvPr/>
          </p:nvSpPr>
          <p:spPr bwMode="auto">
            <a:xfrm>
              <a:off x="214834" y="3794754"/>
              <a:ext cx="4128681" cy="4907816"/>
            </a:xfrm>
            <a:prstGeom prst="rect">
              <a:avLst/>
            </a:prstGeom>
            <a:solidFill>
              <a:schemeClr val="accent6">
                <a:lumMod val="60000"/>
                <a:lumOff val="40000"/>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79285" rIns="179285" bIns="45720" numCol="1" rtlCol="0" anchor="t"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Predictable Content:</a:t>
              </a:r>
            </a:p>
            <a:p>
              <a:pPr algn="ctr" defTabSz="914102" fontAlgn="base">
                <a:spcBef>
                  <a:spcPct val="0"/>
                </a:spcBef>
                <a:spcAft>
                  <a:spcPct val="0"/>
                </a:spcAft>
              </a:pPr>
              <a:endParaRPr lang="en-US" sz="1176" kern="0" dirty="0">
                <a:gradFill>
                  <a:gsLst>
                    <a:gs pos="0">
                      <a:srgbClr val="FFFFFF"/>
                    </a:gs>
                    <a:gs pos="100000">
                      <a:srgbClr val="FFFFFF"/>
                    </a:gs>
                  </a:gsLst>
                  <a:lin ang="5400000" scaled="0"/>
                </a:gradFill>
                <a:latin typeface="+mj-lt"/>
              </a:endParaRP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Polls on Mondays</a:t>
              </a: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Conversation Topic of the Week on Tuesdays</a:t>
              </a: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Employee Spotlights on Wednesdays</a:t>
              </a: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Trivia on Fridays</a:t>
              </a:r>
            </a:p>
            <a:p>
              <a:pPr defTabSz="914102" fontAlgn="base">
                <a:spcBef>
                  <a:spcPct val="0"/>
                </a:spcBef>
                <a:spcAft>
                  <a:spcPct val="0"/>
                </a:spcAft>
              </a:pPr>
              <a:endParaRPr lang="en-US" sz="2353" kern="0" dirty="0">
                <a:gradFill>
                  <a:gsLst>
                    <a:gs pos="0">
                      <a:srgbClr val="FFFFFF"/>
                    </a:gs>
                    <a:gs pos="100000">
                      <a:srgbClr val="FFFFFF"/>
                    </a:gs>
                  </a:gsLst>
                  <a:lin ang="5400000" scaled="0"/>
                </a:gradFill>
                <a:latin typeface="+mj-lt"/>
              </a:endParaRPr>
            </a:p>
          </p:txBody>
        </p:sp>
        <p:pic>
          <p:nvPicPr>
            <p:cNvPr id="15" name="Picture 1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2910" y="6906150"/>
              <a:ext cx="1658549" cy="1579125"/>
            </a:xfrm>
            <a:prstGeom prst="rect">
              <a:avLst/>
            </a:prstGeom>
          </p:spPr>
        </p:pic>
      </p:grpSp>
      <p:grpSp>
        <p:nvGrpSpPr>
          <p:cNvPr id="22" name="Group 21"/>
          <p:cNvGrpSpPr/>
          <p:nvPr/>
        </p:nvGrpSpPr>
        <p:grpSpPr>
          <a:xfrm>
            <a:off x="0" y="3411374"/>
            <a:ext cx="4203276" cy="3446140"/>
            <a:chOff x="0" y="3479283"/>
            <a:chExt cx="4287560" cy="3515242"/>
          </a:xfrm>
        </p:grpSpPr>
        <p:pic>
          <p:nvPicPr>
            <p:cNvPr id="20" name="Picture 1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479283"/>
              <a:ext cx="4287560" cy="3515242"/>
            </a:xfrm>
            <a:prstGeom prst="rect">
              <a:avLst/>
            </a:prstGeom>
          </p:spPr>
        </p:pic>
        <p:sp>
          <p:nvSpPr>
            <p:cNvPr id="21" name="Rectangle 20"/>
            <p:cNvSpPr/>
            <p:nvPr/>
          </p:nvSpPr>
          <p:spPr bwMode="auto">
            <a:xfrm>
              <a:off x="274702" y="5534937"/>
              <a:ext cx="2285975" cy="1371585"/>
            </a:xfrm>
            <a:prstGeom prst="rect">
              <a:avLst/>
            </a:prstGeom>
            <a:solidFill>
              <a:srgbClr val="D96610">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Intranet “Learning Café”</a:t>
              </a:r>
            </a:p>
          </p:txBody>
        </p:sp>
      </p:grpSp>
    </p:spTree>
    <p:extLst>
      <p:ext uri="{BB962C8B-B14F-4D97-AF65-F5344CB8AC3E}">
        <p14:creationId xmlns:p14="http://schemas.microsoft.com/office/powerpoint/2010/main" val="37308106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487"/>
            <a:ext cx="12192000" cy="68570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5439">
                    <a:srgbClr val="F8F8F8"/>
                  </a:gs>
                  <a:gs pos="10000">
                    <a:srgbClr val="F8F8F8"/>
                  </a:gs>
                </a:gsLst>
                <a:lin ang="5400000" scaled="0"/>
              </a:gra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749" y="49965"/>
            <a:ext cx="10159481" cy="6772987"/>
          </a:xfrm>
          <a:prstGeom prst="rect">
            <a:avLst/>
          </a:prstGeom>
        </p:spPr>
      </p:pic>
      <p:pic>
        <p:nvPicPr>
          <p:cNvPr id="5" name="Picture 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36791" y="963832"/>
            <a:ext cx="1674961" cy="2233281"/>
          </a:xfrm>
          <a:prstGeom prst="rect">
            <a:avLst/>
          </a:prstGeom>
        </p:spPr>
      </p:pic>
    </p:spTree>
    <p:extLst>
      <p:ext uri="{BB962C8B-B14F-4D97-AF65-F5344CB8AC3E}">
        <p14:creationId xmlns:p14="http://schemas.microsoft.com/office/powerpoint/2010/main" val="1411796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8747" y="974"/>
            <a:ext cx="12190271" cy="6871616"/>
          </a:xfrm>
          <a:prstGeom prst="rect">
            <a:avLst/>
          </a:prstGeom>
        </p:spPr>
      </p:pic>
      <p:grpSp>
        <p:nvGrpSpPr>
          <p:cNvPr id="2" name="Group 1"/>
          <p:cNvGrpSpPr/>
          <p:nvPr/>
        </p:nvGrpSpPr>
        <p:grpSpPr>
          <a:xfrm>
            <a:off x="3929949" y="142577"/>
            <a:ext cx="7992749" cy="876013"/>
            <a:chOff x="350837" y="255721"/>
            <a:chExt cx="6583613" cy="893705"/>
          </a:xfrm>
        </p:grpSpPr>
        <p:sp>
          <p:nvSpPr>
            <p:cNvPr id="5" name="Rectangle 4"/>
            <p:cNvSpPr/>
            <p:nvPr/>
          </p:nvSpPr>
          <p:spPr bwMode="auto">
            <a:xfrm>
              <a:off x="350837" y="255721"/>
              <a:ext cx="6583613" cy="893705"/>
            </a:xfrm>
            <a:prstGeom prst="rect">
              <a:avLst/>
            </a:prstGeom>
            <a:solidFill>
              <a:srgbClr val="96ACC9">
                <a:alpha val="80000"/>
              </a:srgbClr>
            </a:solidFill>
            <a:ln w="9525" cap="flat" cmpd="sng" algn="ctr">
              <a:noFill/>
              <a:prstDash val="solid"/>
              <a:headEnd type="none" w="med" len="med"/>
              <a:tailEnd type="none" w="med" len="med"/>
            </a:ln>
            <a:effectLst/>
          </p:spPr>
          <p:txBody>
            <a:bodyPr rot="0" spcFirstLastPara="0" vertOverflow="overflow" horzOverflow="overflow" vert="horz" wrap="square" lIns="45716" tIns="45716" rIns="45716" bIns="45716" numCol="1" spcCol="0" rtlCol="0" fromWordArt="0" anchor="b" anchorCtr="0" forceAA="0" compatLnSpc="1">
              <a:prstTxWarp prst="textNoShape">
                <a:avLst/>
              </a:prstTxWarp>
              <a:noAutofit/>
            </a:bodyPr>
            <a:lstStyle/>
            <a:p>
              <a:pPr defTabSz="913949" fontAlgn="base">
                <a:spcBef>
                  <a:spcPct val="0"/>
                </a:spcBef>
                <a:spcAft>
                  <a:spcPct val="0"/>
                </a:spcAft>
              </a:pPr>
              <a:endParaRPr lang="en-US" sz="1078" kern="0" spc="-7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4" name="Title 1"/>
            <p:cNvSpPr txBox="1">
              <a:spLocks/>
            </p:cNvSpPr>
            <p:nvPr/>
          </p:nvSpPr>
          <p:spPr>
            <a:xfrm>
              <a:off x="469499" y="342738"/>
              <a:ext cx="6232644" cy="726978"/>
            </a:xfrm>
            <a:prstGeom prst="rect">
              <a:avLst/>
            </a:prstGeom>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802" spc="-49" dirty="0">
                  <a:solidFill>
                    <a:schemeClr val="bg1"/>
                  </a:solidFill>
                  <a:cs typeface="Segoe UI Light" panose="020B0502040204020203" pitchFamily="34" charset="0"/>
                </a:rPr>
                <a:t>Tip # 8: It’s about support</a:t>
              </a:r>
            </a:p>
          </p:txBody>
        </p:sp>
      </p:grpSp>
    </p:spTree>
    <p:extLst>
      <p:ext uri="{BB962C8B-B14F-4D97-AF65-F5344CB8AC3E}">
        <p14:creationId xmlns:p14="http://schemas.microsoft.com/office/powerpoint/2010/main" val="290463264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It takes a village</a:t>
            </a:r>
          </a:p>
        </p:txBody>
      </p:sp>
      <p:grpSp>
        <p:nvGrpSpPr>
          <p:cNvPr id="8" name="Group 7"/>
          <p:cNvGrpSpPr/>
          <p:nvPr/>
        </p:nvGrpSpPr>
        <p:grpSpPr>
          <a:xfrm>
            <a:off x="4213529" y="1284914"/>
            <a:ext cx="3811749" cy="5437556"/>
            <a:chOff x="4231057" y="1026734"/>
            <a:chExt cx="4502722" cy="5997477"/>
          </a:xfrm>
        </p:grpSpPr>
        <p:sp>
          <p:nvSpPr>
            <p:cNvPr id="32" name="Rectangle 31"/>
            <p:cNvSpPr/>
            <p:nvPr/>
          </p:nvSpPr>
          <p:spPr>
            <a:xfrm>
              <a:off x="4245028" y="3867148"/>
              <a:ext cx="4303342" cy="3157063"/>
            </a:xfrm>
            <a:prstGeom prst="rect">
              <a:avLst/>
            </a:prstGeom>
          </p:spPr>
          <p:txBody>
            <a:bodyPr wrap="square">
              <a:spAutoFit/>
            </a:bodyPr>
            <a:lstStyle/>
            <a:p>
              <a:pPr marL="346075" lvl="1" indent="-346075"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Office Hours</a:t>
              </a:r>
            </a:p>
            <a:p>
              <a:pPr marL="346075" lvl="1" indent="-346075"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Center of Excellence</a:t>
              </a:r>
            </a:p>
            <a:p>
              <a:pPr marL="346075" lvl="1" indent="-346075"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(Just-in-Time) Training and Documentation</a:t>
              </a:r>
            </a:p>
          </p:txBody>
        </p:sp>
        <p:pic>
          <p:nvPicPr>
            <p:cNvPr id="37" name="Picture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5326" y="3990116"/>
              <a:ext cx="964322" cy="136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231057" y="1026734"/>
              <a:ext cx="4502722" cy="2821021"/>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02" defTabSz="896386"/>
              <a:r>
                <a:rPr lang="en-US" sz="4000" kern="0" dirty="0">
                  <a:solidFill>
                    <a:sysClr val="windowText" lastClr="000000"/>
                  </a:solidFill>
                  <a:latin typeface="+mj-lt"/>
                </a:rPr>
                <a:t>Plan ongoing support</a:t>
              </a:r>
            </a:p>
          </p:txBody>
        </p:sp>
      </p:grpSp>
      <p:grpSp>
        <p:nvGrpSpPr>
          <p:cNvPr id="9" name="Group 8"/>
          <p:cNvGrpSpPr/>
          <p:nvPr/>
        </p:nvGrpSpPr>
        <p:grpSpPr>
          <a:xfrm>
            <a:off x="448944" y="1284914"/>
            <a:ext cx="3438661" cy="5212837"/>
            <a:chOff x="457945" y="1310182"/>
            <a:chExt cx="3507613" cy="5317365"/>
          </a:xfrm>
        </p:grpSpPr>
        <p:sp>
          <p:nvSpPr>
            <p:cNvPr id="21" name="Rectangle 20"/>
            <p:cNvSpPr/>
            <p:nvPr/>
          </p:nvSpPr>
          <p:spPr>
            <a:xfrm>
              <a:off x="457945" y="3986747"/>
              <a:ext cx="3092606" cy="1977873"/>
            </a:xfrm>
            <a:prstGeom prst="rect">
              <a:avLst/>
            </a:prstGeom>
          </p:spPr>
          <p:txBody>
            <a:bodyPr wrap="square">
              <a:spAutoFit/>
            </a:bodyPr>
            <a:lstStyle/>
            <a:p>
              <a:pPr marL="284163" lvl="1" indent="-284163"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Pilot team</a:t>
              </a:r>
            </a:p>
            <a:p>
              <a:pPr marL="284163" lvl="1" indent="-284163"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Volunteers</a:t>
              </a:r>
            </a:p>
            <a:p>
              <a:pPr marL="284163" lvl="1" indent="-284163"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Employee advocates</a:t>
              </a:r>
            </a:p>
          </p:txBody>
        </p:sp>
        <p:pic>
          <p:nvPicPr>
            <p:cNvPr id="23" name="Picture 2" descr="C:\Users\Susan Hanley\AppData\Local\Microsoft\Windows\Temporary Internet Files\Content.IE5\D7Q34RJX\MC90011134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2725" y="4045896"/>
              <a:ext cx="806185" cy="3260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Susan Hanley\AppData\Local\Microsoft\Windows\Temporary Internet Files\Content.IE5\AFNY2J59\MC900445027[1].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3028638" y="4371981"/>
              <a:ext cx="744697" cy="791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email">
              <a:extLst>
                <a:ext uri="{BEBA8EAE-BF5A-486C-A8C5-ECC9F3942E4B}">
                  <a14:imgProps xmlns:a14="http://schemas.microsoft.com/office/drawing/2010/main">
                    <a14:imgLayer r:embed="rId8">
                      <a14:imgEffect>
                        <a14:backgroundRemoval t="9961" b="89844" l="391" r="89844">
                          <a14:foregroundMark x1="73145" y1="88086" x2="391" y2="88574"/>
                        </a14:backgroundRemoval>
                      </a14:imgEffect>
                    </a14:imgLayer>
                  </a14:imgProps>
                </a:ext>
                <a:ext uri="{28A0092B-C50C-407E-A947-70E740481C1C}">
                  <a14:useLocalDpi xmlns:a14="http://schemas.microsoft.com/office/drawing/2010/main"/>
                </a:ext>
              </a:extLst>
            </a:blip>
            <a:stretch>
              <a:fillRect/>
            </a:stretch>
          </p:blipFill>
          <p:spPr>
            <a:xfrm>
              <a:off x="3084606" y="5042482"/>
              <a:ext cx="769406" cy="824027"/>
            </a:xfrm>
            <a:prstGeom prst="rect">
              <a:avLst/>
            </a:prstGeom>
          </p:spPr>
        </p:pic>
        <p:sp>
          <p:nvSpPr>
            <p:cNvPr id="26" name="Rectangle 25"/>
            <p:cNvSpPr/>
            <p:nvPr/>
          </p:nvSpPr>
          <p:spPr>
            <a:xfrm>
              <a:off x="457945" y="1310182"/>
              <a:ext cx="3507613" cy="2598950"/>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02" defTabSz="896386"/>
              <a:r>
                <a:rPr lang="en-US" sz="4000" kern="0" dirty="0">
                  <a:solidFill>
                    <a:sysClr val="windowText" lastClr="000000"/>
                  </a:solidFill>
                  <a:latin typeface="+mj-lt"/>
                </a:rPr>
                <a:t>Seed the organization with evangelists</a:t>
              </a:r>
            </a:p>
          </p:txBody>
        </p:sp>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61773" y="5964619"/>
              <a:ext cx="662928" cy="662928"/>
            </a:xfrm>
            <a:prstGeom prst="rect">
              <a:avLst/>
            </a:prstGeom>
          </p:spPr>
        </p:pic>
      </p:grpSp>
      <p:grpSp>
        <p:nvGrpSpPr>
          <p:cNvPr id="7" name="Group 6"/>
          <p:cNvGrpSpPr/>
          <p:nvPr/>
        </p:nvGrpSpPr>
        <p:grpSpPr>
          <a:xfrm>
            <a:off x="8312265" y="1284914"/>
            <a:ext cx="3453014" cy="5145248"/>
            <a:chOff x="8478943" y="1310182"/>
            <a:chExt cx="3522254" cy="5248421"/>
          </a:xfrm>
        </p:grpSpPr>
        <p:sp>
          <p:nvSpPr>
            <p:cNvPr id="18" name="Rectangle 17"/>
            <p:cNvSpPr/>
            <p:nvPr/>
          </p:nvSpPr>
          <p:spPr>
            <a:xfrm>
              <a:off x="8478943" y="1310182"/>
              <a:ext cx="3522254" cy="2615801"/>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02" defTabSz="896386"/>
              <a:r>
                <a:rPr lang="en-US" sz="4000" kern="0" dirty="0">
                  <a:solidFill>
                    <a:sysClr val="windowText" lastClr="000000"/>
                  </a:solidFill>
                  <a:latin typeface="+mj-lt"/>
                </a:rPr>
                <a:t>Make sure the help desk is prepared</a:t>
              </a:r>
            </a:p>
          </p:txBody>
        </p:sp>
        <p:pic>
          <p:nvPicPr>
            <p:cNvPr id="6" name="Picture 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82164" y="3925983"/>
              <a:ext cx="3519033" cy="2632620"/>
            </a:xfrm>
            <a:prstGeom prst="rect">
              <a:avLst/>
            </a:prstGeom>
          </p:spPr>
        </p:pic>
      </p:grpSp>
    </p:spTree>
    <p:extLst>
      <p:ext uri="{BB962C8B-B14F-4D97-AF65-F5344CB8AC3E}">
        <p14:creationId xmlns:p14="http://schemas.microsoft.com/office/powerpoint/2010/main" val="2872572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705" dirty="0"/>
              <a:t>You are not alone – help from Microsoft: fasttrack.office.com</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3208" y="1905095"/>
            <a:ext cx="8911974" cy="4423029"/>
          </a:xfrm>
          <a:prstGeom prst="rect">
            <a:avLst/>
          </a:prstGeom>
        </p:spPr>
      </p:pic>
    </p:spTree>
    <p:extLst>
      <p:ext uri="{BB962C8B-B14F-4D97-AF65-F5344CB8AC3E}">
        <p14:creationId xmlns:p14="http://schemas.microsoft.com/office/powerpoint/2010/main" val="158610933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Planning Tool</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283" y="1367246"/>
            <a:ext cx="9505219" cy="5139103"/>
          </a:xfrm>
          <a:prstGeom prst="rect">
            <a:avLst/>
          </a:prstGeom>
        </p:spPr>
      </p:pic>
      <p:sp>
        <p:nvSpPr>
          <p:cNvPr id="5" name="TextBox 4"/>
          <p:cNvSpPr txBox="1"/>
          <p:nvPr/>
        </p:nvSpPr>
        <p:spPr>
          <a:xfrm>
            <a:off x="7709547" y="431964"/>
            <a:ext cx="4123509" cy="615522"/>
          </a:xfrm>
          <a:prstGeom prst="rect">
            <a:avLst/>
          </a:prstGeom>
          <a:noFill/>
        </p:spPr>
        <p:txBody>
          <a:bodyPr wrap="square" lIns="179285" tIns="143428" rIns="179285" bIns="143428" rtlCol="0">
            <a:spAutoFit/>
          </a:bodyPr>
          <a:lstStyle/>
          <a:p>
            <a:pPr defTabSz="896386">
              <a:lnSpc>
                <a:spcPct val="90000"/>
              </a:lnSpc>
              <a:spcAft>
                <a:spcPts val="588"/>
              </a:spcAft>
            </a:pPr>
            <a:r>
              <a:rPr lang="en-US" sz="2353" kern="0" dirty="0">
                <a:gradFill>
                  <a:gsLst>
                    <a:gs pos="2917">
                      <a:schemeClr val="tx1"/>
                    </a:gs>
                    <a:gs pos="30000">
                      <a:schemeClr val="tx1"/>
                    </a:gs>
                  </a:gsLst>
                  <a:lin ang="5400000" scaled="0"/>
                </a:gradFill>
              </a:rPr>
              <a:t>fasttrack.office.com</a:t>
            </a:r>
          </a:p>
        </p:txBody>
      </p:sp>
    </p:spTree>
    <p:extLst>
      <p:ext uri="{BB962C8B-B14F-4D97-AF65-F5344CB8AC3E}">
        <p14:creationId xmlns:p14="http://schemas.microsoft.com/office/powerpoint/2010/main" val="252866723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usan Hanley\AppData\Local\Microsoft\Windows\Temporary Internet Files\Content.IE5\AGA0BCUA\MP900431163[1].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66" y="3131"/>
            <a:ext cx="12191134" cy="68638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675679" y="5670038"/>
            <a:ext cx="8131177" cy="712587"/>
          </a:xfrm>
          <a:prstGeom prst="rect">
            <a:avLst/>
          </a:prstGeom>
          <a:solidFill>
            <a:srgbClr val="EA7E98">
              <a:alpha val="80000"/>
            </a:srgbClr>
          </a:solidFill>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802" spc="-49" dirty="0">
                <a:solidFill>
                  <a:schemeClr val="bg1"/>
                </a:solidFill>
                <a:cs typeface="Segoe UI Light" panose="020B0502040204020203" pitchFamily="34" charset="0"/>
              </a:rPr>
              <a:t>Tip # 9: Don’t forget the fun!</a:t>
            </a:r>
          </a:p>
        </p:txBody>
      </p:sp>
    </p:spTree>
    <p:extLst>
      <p:ext uri="{BB962C8B-B14F-4D97-AF65-F5344CB8AC3E}">
        <p14:creationId xmlns:p14="http://schemas.microsoft.com/office/powerpoint/2010/main" val="179184796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189495"/>
            <a:ext cx="11653523" cy="2051739"/>
          </a:xfrm>
        </p:spPr>
        <p:txBody>
          <a:bodyPr/>
          <a:lstStyle/>
          <a:p>
            <a:r>
              <a:rPr lang="en-US" dirty="0"/>
              <a:t>Scavenger Hunt</a:t>
            </a:r>
          </a:p>
          <a:p>
            <a:r>
              <a:rPr lang="en-US" dirty="0"/>
              <a:t>Points, Badges, Prizes</a:t>
            </a:r>
          </a:p>
          <a:p>
            <a:r>
              <a:rPr lang="en-US" dirty="0"/>
              <a:t>FOOD!</a:t>
            </a:r>
          </a:p>
        </p:txBody>
      </p:sp>
      <p:sp>
        <p:nvSpPr>
          <p:cNvPr id="2" name="Title 1"/>
          <p:cNvSpPr>
            <a:spLocks noGrp="1"/>
          </p:cNvSpPr>
          <p:nvPr>
            <p:ph type="title"/>
          </p:nvPr>
        </p:nvSpPr>
        <p:spPr/>
        <p:txBody>
          <a:bodyPr/>
          <a:lstStyle/>
          <a:p>
            <a:r>
              <a:rPr lang="en-US" dirty="0"/>
              <a:t>Fun activities can help </a:t>
            </a:r>
            <a:r>
              <a:rPr lang="en-US" dirty="0" err="1"/>
              <a:t>kickstart</a:t>
            </a:r>
            <a:endParaRPr lang="en-US" dirty="0"/>
          </a:p>
        </p:txBody>
      </p:sp>
    </p:spTree>
    <p:extLst>
      <p:ext uri="{BB962C8B-B14F-4D97-AF65-F5344CB8AC3E}">
        <p14:creationId xmlns:p14="http://schemas.microsoft.com/office/powerpoint/2010/main" val="4122892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People-based scavenger hunt</a:t>
            </a:r>
          </a:p>
        </p:txBody>
      </p:sp>
      <p:sp>
        <p:nvSpPr>
          <p:cNvPr id="3" name="Rectangle 2"/>
          <p:cNvSpPr/>
          <p:nvPr/>
        </p:nvSpPr>
        <p:spPr>
          <a:xfrm>
            <a:off x="717510" y="6118246"/>
            <a:ext cx="9467656" cy="635430"/>
          </a:xfrm>
          <a:prstGeom prst="rect">
            <a:avLst/>
          </a:prstGeom>
        </p:spPr>
        <p:txBody>
          <a:bodyPr wrap="none">
            <a:spAutoFit/>
          </a:bodyPr>
          <a:lstStyle/>
          <a:p>
            <a:pPr defTabSz="896386"/>
            <a:r>
              <a:rPr lang="en-US" sz="3529" kern="0" dirty="0">
                <a:solidFill>
                  <a:sysClr val="windowText" lastClr="000000"/>
                </a:solidFill>
                <a:latin typeface="+mj-lt"/>
              </a:rPr>
              <a:t>https://www.thoughtfarmer.com/blog/pennstate/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9048" y="1919369"/>
            <a:ext cx="2623930" cy="346900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95" y="1456887"/>
            <a:ext cx="2619260" cy="347367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2057" y="1636170"/>
            <a:ext cx="3195326" cy="3893112"/>
          </a:xfrm>
          <a:prstGeom prst="rect">
            <a:avLst/>
          </a:prstGeom>
        </p:spPr>
      </p:pic>
    </p:spTree>
    <p:extLst>
      <p:ext uri="{BB962C8B-B14F-4D97-AF65-F5344CB8AC3E}">
        <p14:creationId xmlns:p14="http://schemas.microsoft.com/office/powerpoint/2010/main" val="428892556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Millennial-friendly scavenger hunt</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8267" y="1277605"/>
            <a:ext cx="7331959" cy="538450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2253" y="4683981"/>
            <a:ext cx="1516988" cy="163156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3380" y="2622227"/>
            <a:ext cx="1245861" cy="1277402"/>
          </a:xfrm>
          <a:prstGeom prst="rect">
            <a:avLst/>
          </a:prstGeom>
        </p:spPr>
      </p:pic>
    </p:spTree>
    <p:extLst>
      <p:ext uri="{BB962C8B-B14F-4D97-AF65-F5344CB8AC3E}">
        <p14:creationId xmlns:p14="http://schemas.microsoft.com/office/powerpoint/2010/main" val="1614221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 with food</a:t>
            </a:r>
          </a:p>
        </p:txBody>
      </p:sp>
      <p:pic>
        <p:nvPicPr>
          <p:cNvPr id="5"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97143" l="0" r="100000">
                        <a14:foregroundMark x1="83036" y1="6857" x2="99107" y2="3429"/>
                        <a14:foregroundMark x1="96429" y1="6857" x2="97768" y2="24000"/>
                      </a14:backgroundRemoval>
                    </a14:imgEffect>
                  </a14:imgLayer>
                </a14:imgProps>
              </a:ext>
              <a:ext uri="{28A0092B-C50C-407E-A947-70E740481C1C}">
                <a14:useLocalDpi xmlns:a14="http://schemas.microsoft.com/office/drawing/2010/main"/>
              </a:ext>
            </a:extLst>
          </a:blip>
          <a:srcRect/>
          <a:stretch>
            <a:fillRect/>
          </a:stretch>
        </p:blipFill>
        <p:spPr bwMode="auto">
          <a:xfrm>
            <a:off x="10895854" y="328016"/>
            <a:ext cx="836152" cy="53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002862" y="2125849"/>
            <a:ext cx="3083597" cy="2744397"/>
            <a:chOff x="4078766" y="2125663"/>
            <a:chExt cx="3084034" cy="2744787"/>
          </a:xfrm>
        </p:grpSpPr>
        <p:sp>
          <p:nvSpPr>
            <p:cNvPr id="10" name="Rectangle 9"/>
            <p:cNvSpPr/>
            <p:nvPr/>
          </p:nvSpPr>
          <p:spPr bwMode="auto">
            <a:xfrm>
              <a:off x="4078766" y="2125663"/>
              <a:ext cx="3084034" cy="2744787"/>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896386"/>
              <a:r>
                <a:rPr lang="en-US" sz="2800" kern="0" dirty="0" err="1">
                  <a:solidFill>
                    <a:sysClr val="windowText" lastClr="000000"/>
                  </a:solidFill>
                  <a:latin typeface="+mj-lt"/>
                </a:rPr>
                <a:t>CollaBOOration</a:t>
              </a:r>
              <a:r>
                <a:rPr lang="en-US" sz="2800" kern="0" dirty="0">
                  <a:solidFill>
                    <a:sysClr val="windowText" lastClr="000000"/>
                  </a:solidFill>
                  <a:latin typeface="+mj-lt"/>
                </a:rPr>
                <a:t> - A Ghoulish Guide to Metadata</a:t>
              </a:r>
            </a:p>
          </p:txBody>
        </p:sp>
        <p:pic>
          <p:nvPicPr>
            <p:cNvPr id="1026" name="Picture 2" descr="C:\Program Files (x86)\Microsoft Office\MEDIA\CAGCAT10\j0305493.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3910" y="3855941"/>
              <a:ext cx="1261450" cy="8955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9060" y="2125849"/>
            <a:ext cx="3637614" cy="2744397"/>
            <a:chOff x="364436" y="2125663"/>
            <a:chExt cx="3638130" cy="2744787"/>
          </a:xfrm>
        </p:grpSpPr>
        <p:sp>
          <p:nvSpPr>
            <p:cNvPr id="9" name="Rectangle 8"/>
            <p:cNvSpPr/>
            <p:nvPr/>
          </p:nvSpPr>
          <p:spPr bwMode="auto">
            <a:xfrm>
              <a:off x="364436" y="2125663"/>
              <a:ext cx="3638130" cy="274478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896386"/>
              <a:r>
                <a:rPr lang="en-US" sz="2800" kern="0" dirty="0" err="1">
                  <a:solidFill>
                    <a:sysClr val="windowText" lastClr="000000"/>
                  </a:solidFill>
                  <a:latin typeface="+mj-lt"/>
                </a:rPr>
                <a:t>SharePointoberfest</a:t>
              </a:r>
              <a:r>
                <a:rPr lang="en-US" sz="2800" kern="0" dirty="0">
                  <a:solidFill>
                    <a:sysClr val="windowText" lastClr="000000"/>
                  </a:solidFill>
                  <a:latin typeface="+mj-lt"/>
                </a:rPr>
                <a:t> - inebriate while you collaborate!</a:t>
              </a:r>
            </a:p>
            <a:p>
              <a:pPr defTabSz="932316" fontAlgn="base">
                <a:lnSpc>
                  <a:spcPct val="90000"/>
                </a:lnSpc>
                <a:spcBef>
                  <a:spcPct val="0"/>
                </a:spcBef>
                <a:spcAft>
                  <a:spcPct val="0"/>
                </a:spcAft>
              </a:pPr>
              <a:endParaRPr lang="en-US" sz="2800" kern="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1027" name="Picture 3" descr="C:\Users\Susan Hanley\AppData\Local\Microsoft\Windows\Temporary Internet Files\Content.IE5\TDKUYVZX\MC900304929[1].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24937" y="3658073"/>
              <a:ext cx="854098" cy="1093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7162649" y="2125849"/>
            <a:ext cx="4723730" cy="2930714"/>
            <a:chOff x="7239000" y="2125663"/>
            <a:chExt cx="4724400" cy="2931129"/>
          </a:xfrm>
        </p:grpSpPr>
        <p:sp>
          <p:nvSpPr>
            <p:cNvPr id="11" name="Rectangle 10"/>
            <p:cNvSpPr/>
            <p:nvPr/>
          </p:nvSpPr>
          <p:spPr bwMode="auto">
            <a:xfrm>
              <a:off x="7239000" y="2125663"/>
              <a:ext cx="4724400" cy="2744787"/>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896386"/>
              <a:r>
                <a:rPr lang="en-US" sz="2800" kern="0" dirty="0" err="1">
                  <a:solidFill>
                    <a:sysClr val="windowText" lastClr="000000"/>
                  </a:solidFill>
                  <a:latin typeface="+mj-lt"/>
                </a:rPr>
                <a:t>SharePointgiving</a:t>
              </a:r>
              <a:r>
                <a:rPr lang="en-US" sz="2800" kern="0" dirty="0">
                  <a:solidFill>
                    <a:sysClr val="windowText" lastClr="000000"/>
                  </a:solidFill>
                  <a:latin typeface="+mj-lt"/>
                </a:rPr>
                <a:t> – </a:t>
              </a:r>
            </a:p>
            <a:p>
              <a:pPr defTabSz="896386"/>
              <a:r>
                <a:rPr lang="en-US" sz="2800" kern="0" dirty="0">
                  <a:solidFill>
                    <a:sysClr val="windowText" lastClr="000000"/>
                  </a:solidFill>
                  <a:latin typeface="+mj-lt"/>
                </a:rPr>
                <a:t>Give thanks to document workflow and approval</a:t>
              </a:r>
            </a:p>
          </p:txBody>
        </p:sp>
        <p:pic>
          <p:nvPicPr>
            <p:cNvPr id="1030" name="Picture 6" descr="C:\Users\Susan Hanley\AppData\Local\Microsoft\Windows\Temporary Internet Files\Content.IE5\RL1T52UM\MC900444881[1].jp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442273" y="3352800"/>
              <a:ext cx="1521127" cy="17039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379642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46300"/>
            <a:ext cx="12281263" cy="7171319"/>
          </a:xfrm>
          <a:prstGeom prst="rect">
            <a:avLst/>
          </a:prstGeom>
        </p:spPr>
      </p:pic>
      <p:sp>
        <p:nvSpPr>
          <p:cNvPr id="2" name="Rectangle 1"/>
          <p:cNvSpPr/>
          <p:nvPr/>
        </p:nvSpPr>
        <p:spPr>
          <a:xfrm>
            <a:off x="269303" y="201907"/>
            <a:ext cx="9950207" cy="814661"/>
          </a:xfrm>
          <a:prstGeom prst="rect">
            <a:avLst/>
          </a:prstGeom>
          <a:solidFill>
            <a:srgbClr val="0370DF">
              <a:alpha val="80000"/>
            </a:srgbClr>
          </a:solidFill>
        </p:spPr>
        <p:txBody>
          <a:bodyPr wrap="square">
            <a:spAutoFit/>
          </a:bodyPr>
          <a:lstStyle/>
          <a:p>
            <a:pPr defTabSz="914225"/>
            <a:r>
              <a:rPr lang="en-US" sz="4705" kern="0" dirty="0">
                <a:solidFill>
                  <a:schemeClr val="bg1"/>
                </a:solidFill>
                <a:latin typeface="Segoe UI Light" panose="020B0502040204020203" pitchFamily="34" charset="0"/>
                <a:cs typeface="Segoe UI Light" panose="020B0502040204020203" pitchFamily="34" charset="0"/>
              </a:rPr>
              <a:t>Tip #10: Align with performance goals</a:t>
            </a:r>
          </a:p>
        </p:txBody>
      </p:sp>
    </p:spTree>
    <p:extLst>
      <p:ext uri="{BB962C8B-B14F-4D97-AF65-F5344CB8AC3E}">
        <p14:creationId xmlns:p14="http://schemas.microsoft.com/office/powerpoint/2010/main" val="35834857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586" y="1935172"/>
            <a:ext cx="11933800" cy="3048603"/>
          </a:xfrm>
          <a:prstGeom prst="rect">
            <a:avLst/>
          </a:prstGeom>
          <a:noFill/>
        </p:spPr>
        <p:txBody>
          <a:bodyPr wrap="square" lIns="91423" tIns="45710" rIns="91423" bIns="45710">
            <a:spAutoFit/>
          </a:bodyPr>
          <a:lstStyle/>
          <a:p>
            <a:pPr algn="ctr" defTabSz="896386"/>
            <a:r>
              <a:rPr lang="en-US" sz="9605" kern="0" dirty="0">
                <a:ln w="0"/>
                <a:solidFill>
                  <a:sysClr val="windowText" lastClr="000000"/>
                </a:solidFill>
                <a:latin typeface="+mj-lt"/>
              </a:rPr>
              <a:t>User Adoption</a:t>
            </a:r>
          </a:p>
          <a:p>
            <a:pPr algn="ctr" defTabSz="896386"/>
            <a:r>
              <a:rPr lang="en-US" sz="9605" kern="0" dirty="0">
                <a:ln w="0"/>
                <a:solidFill>
                  <a:sysClr val="windowText" lastClr="000000"/>
                </a:solidFill>
                <a:latin typeface="+mj-lt"/>
              </a:rPr>
              <a:t>User Engagement</a:t>
            </a:r>
          </a:p>
        </p:txBody>
      </p:sp>
      <p:cxnSp>
        <p:nvCxnSpPr>
          <p:cNvPr id="7" name="Straight Connector 6"/>
          <p:cNvCxnSpPr/>
          <p:nvPr/>
        </p:nvCxnSpPr>
        <p:spPr>
          <a:xfrm>
            <a:off x="1520693" y="1401865"/>
            <a:ext cx="8465906" cy="4440112"/>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520691" y="1401865"/>
            <a:ext cx="8228433" cy="4440112"/>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045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973"/>
            <a:ext cx="12228659" cy="6857027"/>
          </a:xfrm>
          <a:prstGeom prst="rect">
            <a:avLst/>
          </a:prstGeom>
        </p:spPr>
      </p:pic>
      <p:grpSp>
        <p:nvGrpSpPr>
          <p:cNvPr id="4" name="Group 3"/>
          <p:cNvGrpSpPr/>
          <p:nvPr/>
        </p:nvGrpSpPr>
        <p:grpSpPr>
          <a:xfrm>
            <a:off x="229432" y="152867"/>
            <a:ext cx="10796852" cy="821606"/>
            <a:chOff x="962471" y="4013151"/>
            <a:chExt cx="9196918" cy="838200"/>
          </a:xfrm>
        </p:grpSpPr>
        <p:sp>
          <p:nvSpPr>
            <p:cNvPr id="3" name="Rectangle 2"/>
            <p:cNvSpPr/>
            <p:nvPr/>
          </p:nvSpPr>
          <p:spPr bwMode="auto">
            <a:xfrm>
              <a:off x="964564" y="4013151"/>
              <a:ext cx="9194825" cy="838200"/>
            </a:xfrm>
            <a:prstGeom prst="rect">
              <a:avLst/>
            </a:prstGeom>
            <a:solidFill>
              <a:srgbClr val="755D59">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49" fontAlgn="base">
                <a:spcBef>
                  <a:spcPct val="0"/>
                </a:spcBef>
                <a:spcAft>
                  <a:spcPct val="0"/>
                </a:spcAft>
              </a:pPr>
              <a:endParaRPr lang="en-US" sz="1961"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6" name="Title 1"/>
            <p:cNvSpPr txBox="1">
              <a:spLocks/>
            </p:cNvSpPr>
            <p:nvPr/>
          </p:nvSpPr>
          <p:spPr>
            <a:xfrm>
              <a:off x="962471" y="4030702"/>
              <a:ext cx="9120559" cy="726978"/>
            </a:xfrm>
            <a:prstGeom prst="rect">
              <a:avLst/>
            </a:prstGeom>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pc="-49" dirty="0">
                  <a:solidFill>
                    <a:schemeClr val="bg1"/>
                  </a:solidFill>
                  <a:cs typeface="Segoe UI Light" panose="020B0502040204020203" pitchFamily="34" charset="0"/>
                </a:rPr>
                <a:t>Tip # 11: You’re never done – lather, rinse, repeat</a:t>
              </a:r>
            </a:p>
          </p:txBody>
        </p:sp>
      </p:grpSp>
    </p:spTree>
    <p:extLst>
      <p:ext uri="{BB962C8B-B14F-4D97-AF65-F5344CB8AC3E}">
        <p14:creationId xmlns:p14="http://schemas.microsoft.com/office/powerpoint/2010/main" val="11760896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
          <a:stretch/>
        </p:blipFill>
        <p:spPr bwMode="auto">
          <a:xfrm>
            <a:off x="867" y="-6804"/>
            <a:ext cx="12189648" cy="68638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a:t>Listen and …</a:t>
            </a:r>
          </a:p>
        </p:txBody>
      </p:sp>
    </p:spTree>
    <p:extLst>
      <p:ext uri="{BB962C8B-B14F-4D97-AF65-F5344CB8AC3E}">
        <p14:creationId xmlns:p14="http://schemas.microsoft.com/office/powerpoint/2010/main" val="285677786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...allow users to provide feedback …</a:t>
            </a:r>
          </a:p>
        </p:txBody>
      </p:sp>
      <p:grpSp>
        <p:nvGrpSpPr>
          <p:cNvPr id="11" name="Group 10"/>
          <p:cNvGrpSpPr/>
          <p:nvPr/>
        </p:nvGrpSpPr>
        <p:grpSpPr>
          <a:xfrm>
            <a:off x="350525" y="1295567"/>
            <a:ext cx="3108710" cy="5184977"/>
            <a:chOff x="-71431" y="1028700"/>
            <a:chExt cx="3610519" cy="5616410"/>
          </a:xfrm>
        </p:grpSpPr>
        <p:sp>
          <p:nvSpPr>
            <p:cNvPr id="4" name="Rectangle 3"/>
            <p:cNvSpPr/>
            <p:nvPr/>
          </p:nvSpPr>
          <p:spPr>
            <a:xfrm>
              <a:off x="-71431" y="1028700"/>
              <a:ext cx="3610519" cy="2350416"/>
            </a:xfrm>
            <a:prstGeom prst="rect">
              <a:avLst/>
            </a:prstGeom>
            <a:solidFill>
              <a:srgbClr val="1C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4000" kern="0" dirty="0">
                  <a:solidFill>
                    <a:sysClr val="windowText" lastClr="000000"/>
                  </a:solidFill>
                  <a:latin typeface="+mj-lt"/>
                </a:rPr>
                <a:t>Feedback identifies challenges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92" y="3379116"/>
              <a:ext cx="3598975" cy="3265994"/>
            </a:xfrm>
            <a:prstGeom prst="rect">
              <a:avLst/>
            </a:prstGeom>
          </p:spPr>
        </p:pic>
      </p:grpSp>
      <p:grpSp>
        <p:nvGrpSpPr>
          <p:cNvPr id="12" name="Group 11"/>
          <p:cNvGrpSpPr/>
          <p:nvPr/>
        </p:nvGrpSpPr>
        <p:grpSpPr>
          <a:xfrm>
            <a:off x="3643883" y="1295567"/>
            <a:ext cx="2993135" cy="5166923"/>
            <a:chOff x="3445513" y="1325743"/>
            <a:chExt cx="3260087" cy="5282961"/>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3639" t="14486" r="3929" b="4405"/>
            <a:stretch/>
          </p:blipFill>
          <p:spPr>
            <a:xfrm>
              <a:off x="3445513" y="3118273"/>
              <a:ext cx="3260086" cy="3490431"/>
            </a:xfrm>
            <a:prstGeom prst="rect">
              <a:avLst/>
            </a:prstGeom>
            <a:ln>
              <a:noFill/>
            </a:ln>
          </p:spPr>
        </p:pic>
        <p:sp>
          <p:nvSpPr>
            <p:cNvPr id="6" name="Rectangle 5"/>
            <p:cNvSpPr/>
            <p:nvPr/>
          </p:nvSpPr>
          <p:spPr>
            <a:xfrm>
              <a:off x="3445515" y="1325743"/>
              <a:ext cx="3260085" cy="1798457"/>
            </a:xfrm>
            <a:prstGeom prst="rect">
              <a:avLst/>
            </a:prstGeom>
            <a:solidFill>
              <a:srgbClr val="4A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4000" kern="0" dirty="0">
                  <a:solidFill>
                    <a:sysClr val="windowText" lastClr="000000"/>
                  </a:solidFill>
                  <a:latin typeface="+mj-lt"/>
                </a:rPr>
                <a:t>Ask for feedback-everywhere</a:t>
              </a:r>
            </a:p>
          </p:txBody>
        </p:sp>
      </p:grpSp>
      <p:grpSp>
        <p:nvGrpSpPr>
          <p:cNvPr id="13" name="Group 12"/>
          <p:cNvGrpSpPr/>
          <p:nvPr/>
        </p:nvGrpSpPr>
        <p:grpSpPr>
          <a:xfrm>
            <a:off x="6821670" y="1295568"/>
            <a:ext cx="5140086" cy="5119668"/>
            <a:chOff x="6426711" y="1322846"/>
            <a:chExt cx="5598521" cy="5234646"/>
          </a:xfrm>
        </p:grpSpPr>
        <p:sp>
          <p:nvSpPr>
            <p:cNvPr id="9" name="Rectangle 8"/>
            <p:cNvSpPr/>
            <p:nvPr/>
          </p:nvSpPr>
          <p:spPr>
            <a:xfrm>
              <a:off x="6426711" y="1322846"/>
              <a:ext cx="5598521" cy="1798394"/>
            </a:xfrm>
            <a:prstGeom prst="rect">
              <a:avLst/>
            </a:prstGeom>
            <a:solidFill>
              <a:srgbClr val="5C6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4000" kern="0" dirty="0">
                  <a:solidFill>
                    <a:sysClr val="windowText" lastClr="000000"/>
                  </a:solidFill>
                  <a:latin typeface="+mj-lt"/>
                </a:rPr>
                <a:t>Conduct </a:t>
              </a:r>
            </a:p>
            <a:p>
              <a:pPr algn="ctr" defTabSz="896386"/>
              <a:r>
                <a:rPr lang="en-US" sz="4000" kern="0" dirty="0">
                  <a:solidFill>
                    <a:sysClr val="windowText" lastClr="000000"/>
                  </a:solidFill>
                  <a:latin typeface="+mj-lt"/>
                </a:rPr>
                <a:t>usability tests, </a:t>
              </a:r>
            </a:p>
            <a:p>
              <a:pPr algn="ctr" defTabSz="896386"/>
              <a:r>
                <a:rPr lang="en-US" sz="4000" kern="0" dirty="0">
                  <a:solidFill>
                    <a:sysClr val="windowText" lastClr="000000"/>
                  </a:solidFill>
                  <a:latin typeface="+mj-lt"/>
                </a:rPr>
                <a:t>LISTEN and OBSERVE</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6712" y="3115377"/>
              <a:ext cx="5598520" cy="3442115"/>
            </a:xfrm>
            <a:prstGeom prst="rect">
              <a:avLst/>
            </a:prstGeom>
          </p:spPr>
        </p:pic>
      </p:grpSp>
    </p:spTree>
    <p:extLst>
      <p:ext uri="{BB962C8B-B14F-4D97-AF65-F5344CB8AC3E}">
        <p14:creationId xmlns:p14="http://schemas.microsoft.com/office/powerpoint/2010/main" val="29353193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28258"/>
          <a:stretch/>
        </p:blipFill>
        <p:spPr>
          <a:xfrm>
            <a:off x="4080" y="-2042516"/>
            <a:ext cx="12277184" cy="8900031"/>
          </a:xfrm>
          <a:prstGeom prst="rect">
            <a:avLst/>
          </a:prstGeom>
        </p:spPr>
      </p:pic>
      <p:sp>
        <p:nvSpPr>
          <p:cNvPr id="5" name="Rectangle 4"/>
          <p:cNvSpPr/>
          <p:nvPr/>
        </p:nvSpPr>
        <p:spPr bwMode="auto">
          <a:xfrm>
            <a:off x="120683" y="142577"/>
            <a:ext cx="7857788" cy="798821"/>
          </a:xfrm>
          <a:prstGeom prst="rect">
            <a:avLst/>
          </a:prstGeom>
          <a:solidFill>
            <a:srgbClr val="0063A2">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45713" rIns="0" bIns="45713" numCol="1" rtlCol="0" anchor="ctr" anchorCtr="0" compatLnSpc="1">
            <a:prstTxWarp prst="textNoShape">
              <a:avLst/>
            </a:prstTxWarp>
          </a:bodyPr>
          <a:lstStyle/>
          <a:p>
            <a:pPr defTabSz="913949" fontAlgn="base">
              <a:spcBef>
                <a:spcPct val="0"/>
              </a:spcBef>
              <a:spcAft>
                <a:spcPct val="0"/>
              </a:spcAft>
            </a:pPr>
            <a:r>
              <a:rPr lang="en-US" sz="4000"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but don’t be afraid to enforce</a:t>
            </a:r>
          </a:p>
        </p:txBody>
      </p:sp>
    </p:spTree>
    <p:extLst>
      <p:ext uri="{BB962C8B-B14F-4D97-AF65-F5344CB8AC3E}">
        <p14:creationId xmlns:p14="http://schemas.microsoft.com/office/powerpoint/2010/main" val="38436478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99188" y="739755"/>
            <a:ext cx="3486687" cy="5223871"/>
          </a:xfrm>
          <a:prstGeom prst="rect">
            <a:avLst/>
          </a:prstGeom>
        </p:spPr>
      </p:pic>
      <p:sp>
        <p:nvSpPr>
          <p:cNvPr id="5" name="Rectangle 4"/>
          <p:cNvSpPr/>
          <p:nvPr/>
        </p:nvSpPr>
        <p:spPr bwMode="auto">
          <a:xfrm>
            <a:off x="0" y="487"/>
            <a:ext cx="6544207" cy="6857027"/>
          </a:xfrm>
          <a:prstGeom prst="rect">
            <a:avLst/>
          </a:prstGeom>
          <a:solidFill>
            <a:srgbClr val="09443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45720" rIns="179285" bIns="45720" numCol="1" rtlCol="0" anchor="ctr" anchorCtr="0" compatLnSpc="1">
            <a:prstTxWarp prst="textNoShape">
              <a:avLst/>
            </a:prstTxWarp>
          </a:bodyPr>
          <a:lstStyle/>
          <a:p>
            <a:pPr algn="ctr" defTabSz="914102" fontAlgn="base">
              <a:spcBef>
                <a:spcPct val="0"/>
              </a:spcBef>
              <a:spcAft>
                <a:spcPct val="0"/>
              </a:spcAft>
            </a:pPr>
            <a:r>
              <a:rPr lang="en-US" sz="4313" kern="0" dirty="0">
                <a:gradFill>
                  <a:gsLst>
                    <a:gs pos="0">
                      <a:srgbClr val="FFFFFF"/>
                    </a:gs>
                    <a:gs pos="100000">
                      <a:srgbClr val="FFFFFF"/>
                    </a:gs>
                  </a:gsLst>
                  <a:lin ang="5400000" scaled="0"/>
                </a:gradFill>
                <a:latin typeface="+mj-lt"/>
              </a:rPr>
              <a:t>Not everyone will be happy (initially) - look for the wins!</a:t>
            </a:r>
          </a:p>
          <a:p>
            <a:pPr algn="ctr" defTabSz="914102" fontAlgn="base">
              <a:spcBef>
                <a:spcPct val="0"/>
              </a:spcBef>
              <a:spcAft>
                <a:spcPct val="0"/>
              </a:spcAft>
            </a:pPr>
            <a:endParaRPr lang="en-US" sz="4313" kern="0" dirty="0">
              <a:gradFill>
                <a:gsLst>
                  <a:gs pos="0">
                    <a:srgbClr val="FFFFFF"/>
                  </a:gs>
                  <a:gs pos="100000">
                    <a:srgbClr val="FFFFFF"/>
                  </a:gs>
                </a:gsLst>
                <a:lin ang="5400000" scaled="0"/>
              </a:gradFill>
              <a:latin typeface="+mj-lt"/>
            </a:endParaRPr>
          </a:p>
          <a:p>
            <a:pPr algn="ctr" defTabSz="914102" fontAlgn="base">
              <a:spcBef>
                <a:spcPct val="0"/>
              </a:spcBef>
              <a:spcAft>
                <a:spcPct val="0"/>
              </a:spcAft>
            </a:pPr>
            <a:r>
              <a:rPr lang="en-US" sz="4313" kern="0" dirty="0">
                <a:gradFill>
                  <a:gsLst>
                    <a:gs pos="0">
                      <a:srgbClr val="FFFFFF"/>
                    </a:gs>
                    <a:gs pos="100000">
                      <a:srgbClr val="FFFFFF"/>
                    </a:gs>
                  </a:gsLst>
                  <a:lin ang="5400000" scaled="0"/>
                </a:gradFill>
                <a:latin typeface="+mj-lt"/>
              </a:rPr>
              <a:t>Keep it “organic” - have a plan for change. </a:t>
            </a:r>
          </a:p>
          <a:p>
            <a:pPr algn="ctr" defTabSz="914102" fontAlgn="base">
              <a:spcBef>
                <a:spcPct val="0"/>
              </a:spcBef>
              <a:spcAft>
                <a:spcPct val="0"/>
              </a:spcAft>
            </a:pPr>
            <a:endParaRPr lang="en-US" sz="4313" kern="0" dirty="0">
              <a:gradFill>
                <a:gsLst>
                  <a:gs pos="0">
                    <a:srgbClr val="FFFFFF"/>
                  </a:gs>
                  <a:gs pos="100000">
                    <a:srgbClr val="FFFFFF"/>
                  </a:gs>
                </a:gsLst>
                <a:lin ang="5400000" scaled="0"/>
              </a:gradFill>
              <a:latin typeface="+mj-lt"/>
            </a:endParaRPr>
          </a:p>
          <a:p>
            <a:pPr algn="ctr" defTabSz="914102" fontAlgn="base">
              <a:spcBef>
                <a:spcPct val="0"/>
              </a:spcBef>
              <a:spcAft>
                <a:spcPct val="0"/>
              </a:spcAft>
            </a:pPr>
            <a:r>
              <a:rPr lang="en-US" sz="4313" kern="0" dirty="0">
                <a:gradFill>
                  <a:gsLst>
                    <a:gs pos="0">
                      <a:srgbClr val="FFFFFF"/>
                    </a:gs>
                    <a:gs pos="100000">
                      <a:srgbClr val="FFFFFF"/>
                    </a:gs>
                  </a:gsLst>
                  <a:lin ang="5400000" scaled="0"/>
                </a:gradFill>
                <a:latin typeface="+mj-lt"/>
              </a:rPr>
              <a:t>It’s not once and done.</a:t>
            </a:r>
          </a:p>
          <a:p>
            <a:pPr algn="ctr" defTabSz="914102" fontAlgn="base">
              <a:spcBef>
                <a:spcPct val="0"/>
              </a:spcBef>
              <a:spcAft>
                <a:spcPct val="0"/>
              </a:spcAft>
            </a:pPr>
            <a:endParaRPr lang="en-US" sz="4313" kern="0" dirty="0">
              <a:gradFill>
                <a:gsLst>
                  <a:gs pos="0">
                    <a:srgbClr val="FFFFFF"/>
                  </a:gs>
                  <a:gs pos="100000">
                    <a:srgbClr val="FFFFFF"/>
                  </a:gs>
                </a:gsLst>
                <a:lin ang="5400000" scaled="0"/>
              </a:gradFill>
              <a:latin typeface="+mj-lt"/>
            </a:endParaRPr>
          </a:p>
        </p:txBody>
      </p:sp>
    </p:spTree>
    <p:extLst>
      <p:ext uri="{BB962C8B-B14F-4D97-AF65-F5344CB8AC3E}">
        <p14:creationId xmlns:p14="http://schemas.microsoft.com/office/powerpoint/2010/main" val="417809306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487"/>
            <a:ext cx="12238947" cy="6863833"/>
          </a:xfrm>
          <a:prstGeom prst="rect">
            <a:avLst/>
          </a:prstGeom>
        </p:spPr>
      </p:pic>
      <p:grpSp>
        <p:nvGrpSpPr>
          <p:cNvPr id="5" name="Group 4"/>
          <p:cNvGrpSpPr/>
          <p:nvPr/>
        </p:nvGrpSpPr>
        <p:grpSpPr>
          <a:xfrm>
            <a:off x="5737434" y="277052"/>
            <a:ext cx="6279275" cy="781243"/>
            <a:chOff x="5909942" y="185639"/>
            <a:chExt cx="5981744" cy="797022"/>
          </a:xfrm>
        </p:grpSpPr>
        <p:sp>
          <p:nvSpPr>
            <p:cNvPr id="2" name="Rectangle 1"/>
            <p:cNvSpPr/>
            <p:nvPr/>
          </p:nvSpPr>
          <p:spPr bwMode="auto">
            <a:xfrm>
              <a:off x="5909942" y="185639"/>
              <a:ext cx="5981744" cy="797022"/>
            </a:xfrm>
            <a:prstGeom prst="rect">
              <a:avLst/>
            </a:prstGeom>
            <a:solidFill>
              <a:srgbClr val="008272">
                <a:alpha val="80000"/>
              </a:srgbClr>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5713" rIns="0" bIns="45713" numCol="1" rtlCol="0" anchor="ctr" anchorCtr="0" compatLnSpc="1">
              <a:prstTxWarp prst="textNoShape">
                <a:avLst/>
              </a:prstTxWarp>
            </a:bodyPr>
            <a:lstStyle/>
            <a:p>
              <a:pPr algn="ctr" defTabSz="913949" fontAlgn="base">
                <a:spcBef>
                  <a:spcPct val="0"/>
                </a:spcBef>
                <a:spcAft>
                  <a:spcPct val="0"/>
                </a:spcAft>
              </a:pPr>
              <a:endParaRPr lang="en-US" sz="1961" kern="0" dirty="0">
                <a:gradFill>
                  <a:gsLst>
                    <a:gs pos="0">
                      <a:srgbClr val="FFFFFF"/>
                    </a:gs>
                    <a:gs pos="100000">
                      <a:srgbClr val="FFFFFF"/>
                    </a:gs>
                  </a:gsLst>
                  <a:lin ang="5400000" scaled="0"/>
                </a:gradFill>
              </a:endParaRPr>
            </a:p>
          </p:txBody>
        </p:sp>
        <p:sp>
          <p:nvSpPr>
            <p:cNvPr id="4" name="Title 1"/>
            <p:cNvSpPr txBox="1">
              <a:spLocks/>
            </p:cNvSpPr>
            <p:nvPr/>
          </p:nvSpPr>
          <p:spPr>
            <a:xfrm>
              <a:off x="6052091" y="220662"/>
              <a:ext cx="5839595" cy="726978"/>
            </a:xfrm>
            <a:prstGeom prst="rect">
              <a:avLst/>
            </a:prstGeom>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400" spc="-49" dirty="0">
                  <a:solidFill>
                    <a:schemeClr val="bg1"/>
                  </a:solidFill>
                  <a:cs typeface="Segoe UI Light" panose="020B0502040204020203" pitchFamily="34" charset="0"/>
                </a:rPr>
                <a:t>Tip # 12: It’s about sharing</a:t>
              </a:r>
            </a:p>
          </p:txBody>
        </p:sp>
      </p:grpSp>
    </p:spTree>
    <p:extLst>
      <p:ext uri="{BB962C8B-B14F-4D97-AF65-F5344CB8AC3E}">
        <p14:creationId xmlns:p14="http://schemas.microsoft.com/office/powerpoint/2010/main" val="296795604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7915" y="807290"/>
            <a:ext cx="1933866" cy="1936278"/>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03670" y="851137"/>
            <a:ext cx="1938253" cy="1979510"/>
          </a:xfrm>
          <a:prstGeom prst="rect">
            <a:avLst/>
          </a:prstGeom>
          <a:ln w="3175">
            <a:solidFill>
              <a:schemeClr val="tx1"/>
            </a:solidFill>
          </a:ln>
        </p:spPr>
      </p:pic>
      <p:sp>
        <p:nvSpPr>
          <p:cNvPr id="3" name="Title 2"/>
          <p:cNvSpPr>
            <a:spLocks noGrp="1"/>
          </p:cNvSpPr>
          <p:nvPr>
            <p:ph type="title" idx="4294967295"/>
          </p:nvPr>
        </p:nvSpPr>
        <p:spPr>
          <a:xfrm>
            <a:off x="179661" y="110349"/>
            <a:ext cx="9874438" cy="922208"/>
          </a:xfrm>
        </p:spPr>
        <p:txBody>
          <a:bodyPr/>
          <a:lstStyle/>
          <a:p>
            <a:r>
              <a:rPr lang="en-US" dirty="0"/>
              <a:t>The Tips</a:t>
            </a: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44862" y="805590"/>
            <a:ext cx="1938253" cy="1937978"/>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79668" y="811621"/>
            <a:ext cx="1938253" cy="1937978"/>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027162" y="4682032"/>
            <a:ext cx="1938253" cy="1937978"/>
          </a:xfrm>
          <a:prstGeom prst="rect">
            <a:avLst/>
          </a:prstGeom>
        </p:spPr>
      </p:pic>
      <p:pic>
        <p:nvPicPr>
          <p:cNvPr id="14" name="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027162" y="2743568"/>
            <a:ext cx="1938253" cy="1937978"/>
          </a:xfrm>
          <a:prstGeom prst="rect">
            <a:avLst/>
          </a:prstGeom>
        </p:spPr>
      </p:pic>
      <p:pic>
        <p:nvPicPr>
          <p:cNvPr id="15" name="Picture 1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088066" y="2743568"/>
            <a:ext cx="1938253" cy="1949850"/>
          </a:xfrm>
          <a:prstGeom prst="rect">
            <a:avLst/>
          </a:prstGeom>
        </p:spPr>
      </p:pic>
      <p:pic>
        <p:nvPicPr>
          <p:cNvPr id="13" name="Picture 2" descr="C:\Users\Susan Hanley\AppData\Local\Microsoft\Windows\Temporary Internet Files\Content.IE5\AGA0BCUA\MP900431163[1].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213529" y="4693901"/>
            <a:ext cx="1938253" cy="19379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1321" y="1026562"/>
            <a:ext cx="4203828" cy="4922096"/>
          </a:xfrm>
          <a:prstGeom prst="rect">
            <a:avLst/>
          </a:prstGeom>
          <a:noFill/>
        </p:spPr>
        <p:txBody>
          <a:bodyPr wrap="square" lIns="91423" tIns="45710" rIns="91423" bIns="45710" rtlCol="0">
            <a:spAutoFit/>
          </a:bodyPr>
          <a:lstStyle/>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Results are the end game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Solve a meaningful problem</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Make it personal</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Think about change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Engage some helpers</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Make users comfortable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Communicate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Provide help and support</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Don’t’ forget to have fun!</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Align with performance goals</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You’re never done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Learn from others</a:t>
            </a:r>
          </a:p>
        </p:txBody>
      </p:sp>
      <p:pic>
        <p:nvPicPr>
          <p:cNvPr id="20" name="Picture 2" descr="The selfie that broke Twitter: Ellen DeGeneres' selfie with stars Jennifer Lawrence, Bradley Cooper and Meryl Streep (using her Oscars sponsor Samsung Galaxy phone) crashed the social networking site after it was retweeted 2 million times"/>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214515" y="2727506"/>
            <a:ext cx="1936278" cy="19636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31271" y="2743567"/>
            <a:ext cx="1968471" cy="1937978"/>
          </a:xfrm>
          <a:prstGeom prst="rect">
            <a:avLst/>
          </a:prstGeom>
        </p:spPr>
      </p:pic>
      <p:pic>
        <p:nvPicPr>
          <p:cNvPr id="16" name="Picture 1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137641" y="4681546"/>
            <a:ext cx="1962101" cy="1950338"/>
          </a:xfrm>
          <a:prstGeom prst="rect">
            <a:avLst/>
          </a:prstGeom>
        </p:spPr>
      </p:pic>
      <p:pic>
        <p:nvPicPr>
          <p:cNvPr id="21" name="Picture 20"/>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8099742" y="4681545"/>
            <a:ext cx="1954357" cy="1945906"/>
          </a:xfrm>
          <a:prstGeom prst="rect">
            <a:avLst/>
          </a:prstGeom>
        </p:spPr>
      </p:pic>
    </p:spTree>
    <p:extLst>
      <p:ext uri="{BB962C8B-B14F-4D97-AF65-F5344CB8AC3E}">
        <p14:creationId xmlns:p14="http://schemas.microsoft.com/office/powerpoint/2010/main" val="82531263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defTabSz="914367" eaLnBrk="1" fontAlgn="auto" latinLnBrk="0" hangingPunct="1">
              <a:lnSpc>
                <a:spcPct val="100000"/>
              </a:lnSpc>
              <a:spcBef>
                <a:spcPts val="0"/>
              </a:spcBef>
              <a:spcAft>
                <a:spcPts val="0"/>
              </a:spcAft>
              <a:buClrTx/>
              <a:buSzTx/>
              <a:buFontTx/>
              <a:buNone/>
              <a:tabLst/>
              <a:defRPr/>
            </a:pPr>
            <a:fld id="{EA7C8D44-3667-46F6-9772-CC52308E2A7F}" type="slidenum">
              <a:rPr kumimoji="0" lang="en-US" sz="1800" b="0" i="0" u="none" strike="noStrike" kern="0" cap="none" spc="0" normalizeH="0" baseline="0" noProof="0">
                <a:ln>
                  <a:noFill/>
                </a:ln>
                <a:solidFill>
                  <a:srgbClr val="1F497D"/>
                </a:solidFill>
                <a:effectLst/>
                <a:uLnTx/>
                <a:uFillTx/>
                <a:latin typeface="Segoe UI"/>
              </a:rPr>
              <a:pPr marL="0" marR="0" lvl="0" indent="0" defTabSz="914367"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dirty="0">
              <a:ln>
                <a:noFill/>
              </a:ln>
              <a:solidFill>
                <a:srgbClr val="1F497D"/>
              </a:solidFill>
              <a:effectLst/>
              <a:uLnTx/>
              <a:uFillTx/>
              <a:latin typeface="Segoe UI"/>
            </a:endParaRPr>
          </a:p>
        </p:txBody>
      </p:sp>
      <p:sp>
        <p:nvSpPr>
          <p:cNvPr id="3" name="Title 2"/>
          <p:cNvSpPr>
            <a:spLocks noGrp="1"/>
          </p:cNvSpPr>
          <p:nvPr>
            <p:ph type="title" idx="4294967295"/>
          </p:nvPr>
        </p:nvSpPr>
        <p:spPr>
          <a:xfrm>
            <a:off x="294857" y="349833"/>
            <a:ext cx="11058956" cy="686326"/>
          </a:xfrm>
        </p:spPr>
        <p:txBody>
          <a:bodyPr/>
          <a:lstStyle/>
          <a:p>
            <a:r>
              <a:rPr lang="en-US" sz="5294" spc="-100" dirty="0">
                <a:ln w="3175">
                  <a:noFill/>
                </a:ln>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rPr>
              <a:t>About Me</a:t>
            </a:r>
          </a:p>
        </p:txBody>
      </p:sp>
      <p:sp>
        <p:nvSpPr>
          <p:cNvPr id="11" name="Rectangle 10"/>
          <p:cNvSpPr/>
          <p:nvPr/>
        </p:nvSpPr>
        <p:spPr>
          <a:xfrm>
            <a:off x="574854" y="1294658"/>
            <a:ext cx="4712654" cy="1829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689" marR="0" lvl="0" indent="-285689" defTabSz="914225"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President, Susan Hanley LLC</a:t>
            </a:r>
          </a:p>
          <a:p>
            <a:pPr marL="285689" marR="0" lvl="0" indent="-285689" defTabSz="914225"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National Practice Lead: Portals, Management Collaboration, and Content practice at Dell</a:t>
            </a:r>
          </a:p>
          <a:p>
            <a:pPr marL="285689" marR="0" lvl="0" indent="-285689" defTabSz="914225"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Director of Knowledge Management at American Management Systems</a:t>
            </a:r>
          </a:p>
        </p:txBody>
      </p:sp>
      <p:sp>
        <p:nvSpPr>
          <p:cNvPr id="12" name="Rectangle 11"/>
          <p:cNvSpPr/>
          <p:nvPr/>
        </p:nvSpPr>
        <p:spPr>
          <a:xfrm>
            <a:off x="5309817" y="1294660"/>
            <a:ext cx="2666622" cy="387100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695" marR="0" lvl="0" indent="-285695" defTabSz="91422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Information Architecture</a:t>
            </a:r>
          </a:p>
          <a:p>
            <a:pPr marL="285695" marR="0" lvl="0" indent="-285695" defTabSz="91422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User Adoption</a:t>
            </a:r>
          </a:p>
          <a:p>
            <a:pPr marL="285695" marR="0" lvl="0" indent="-285695" defTabSz="91422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Governance</a:t>
            </a:r>
          </a:p>
          <a:p>
            <a:pPr marL="285695" marR="0" lvl="0" indent="-285695" defTabSz="91422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Metrics</a:t>
            </a:r>
          </a:p>
          <a:p>
            <a:pPr marL="285695" marR="0" lvl="0" indent="-285695" defTabSz="91422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Knowledge Management</a:t>
            </a:r>
          </a:p>
          <a:p>
            <a:pPr marL="285695" marR="0" lvl="0" indent="-285695" defTabSz="91422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Intranets &amp; Portals</a:t>
            </a:r>
          </a:p>
          <a:p>
            <a:pPr marL="285695" marR="0" lvl="0" indent="-285695" defTabSz="91422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Collaboration Solutions</a:t>
            </a:r>
          </a:p>
        </p:txBody>
      </p:sp>
      <p:grpSp>
        <p:nvGrpSpPr>
          <p:cNvPr id="14" name="Group 13"/>
          <p:cNvGrpSpPr/>
          <p:nvPr/>
        </p:nvGrpSpPr>
        <p:grpSpPr>
          <a:xfrm>
            <a:off x="4858954" y="5512543"/>
            <a:ext cx="2423301" cy="533033"/>
            <a:chOff x="5737092" y="4642219"/>
            <a:chExt cx="1817734" cy="399831"/>
          </a:xfrm>
        </p:grpSpPr>
        <p:pic>
          <p:nvPicPr>
            <p:cNvPr id="15" name="Picture 14"/>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37092" y="4690568"/>
              <a:ext cx="351482" cy="351482"/>
            </a:xfrm>
            <a:prstGeom prst="rect">
              <a:avLst/>
            </a:prstGeom>
          </p:spPr>
        </p:pic>
        <p:sp>
          <p:nvSpPr>
            <p:cNvPr id="16" name="TextBox 15"/>
            <p:cNvSpPr txBox="1"/>
            <p:nvPr/>
          </p:nvSpPr>
          <p:spPr>
            <a:xfrm>
              <a:off x="6141774" y="4642219"/>
              <a:ext cx="1413052" cy="351779"/>
            </a:xfrm>
            <a:prstGeom prst="rect">
              <a:avLst/>
            </a:prstGeom>
            <a:noFill/>
          </p:spPr>
          <p:txBody>
            <a:bodyPr wrap="square" rtlCol="0">
              <a:sp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Segoe UI"/>
                </a:rPr>
                <a:t>susanhanley</a:t>
              </a:r>
              <a:endParaRPr kumimoji="0" lang="en-US" sz="2400" b="0" i="0" u="none" strike="noStrike" kern="0" cap="none" spc="0" normalizeH="0" baseline="0" noProof="0" dirty="0">
                <a:ln>
                  <a:noFill/>
                </a:ln>
                <a:solidFill>
                  <a:prstClr val="black"/>
                </a:solidFill>
                <a:effectLst/>
                <a:uLnTx/>
                <a:uFillTx/>
                <a:latin typeface="Segoe UI"/>
              </a:endParaRPr>
            </a:p>
          </p:txBody>
        </p:sp>
      </p:grpSp>
      <p:grpSp>
        <p:nvGrpSpPr>
          <p:cNvPr id="17" name="Group 16"/>
          <p:cNvGrpSpPr/>
          <p:nvPr/>
        </p:nvGrpSpPr>
        <p:grpSpPr>
          <a:xfrm>
            <a:off x="628899" y="5507341"/>
            <a:ext cx="3933526" cy="479985"/>
            <a:chOff x="2499125" y="4727585"/>
            <a:chExt cx="2950563" cy="360040"/>
          </a:xfrm>
        </p:grpSpPr>
        <p:sp>
          <p:nvSpPr>
            <p:cNvPr id="18" name="TextBox 17"/>
            <p:cNvSpPr txBox="1"/>
            <p:nvPr/>
          </p:nvSpPr>
          <p:spPr>
            <a:xfrm>
              <a:off x="2926654" y="4727585"/>
              <a:ext cx="2523034" cy="351779"/>
            </a:xfrm>
            <a:prstGeom prst="rect">
              <a:avLst/>
            </a:prstGeom>
            <a:noFill/>
          </p:spPr>
          <p:txBody>
            <a:bodyPr wrap="square" rtlCol="0">
              <a:sp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Segoe UI"/>
                </a:rPr>
                <a:t>sue@susanhanley.com</a:t>
              </a:r>
            </a:p>
          </p:txBody>
        </p:sp>
        <p:pic>
          <p:nvPicPr>
            <p:cNvPr id="19" name="Picture 18"/>
            <p:cNvPicPr>
              <a:picLocks noChangeAspect="1"/>
            </p:cNvPicPr>
            <p:nvPr/>
          </p:nvPicPr>
          <p:blipFill>
            <a:blip r:embed="rId5" cstate="email">
              <a:extLst>
                <a:ext uri="{BEBA8EAE-BF5A-486C-A8C5-ECC9F3942E4B}">
                  <a14:imgProps xmlns:a14="http://schemas.microsoft.com/office/drawing/2010/main">
                    <a14:imgLayer r:embed="rId6">
                      <a14:imgEffect>
                        <a14:backgroundRemoval t="1596" b="100000" l="1859" r="100000"/>
                      </a14:imgEffect>
                    </a14:imgLayer>
                  </a14:imgProps>
                </a:ext>
                <a:ext uri="{28A0092B-C50C-407E-A947-70E740481C1C}">
                  <a14:useLocalDpi xmlns:a14="http://schemas.microsoft.com/office/drawing/2010/main"/>
                </a:ext>
              </a:extLst>
            </a:blip>
            <a:stretch>
              <a:fillRect/>
            </a:stretch>
          </p:blipFill>
          <p:spPr>
            <a:xfrm>
              <a:off x="2499125" y="4819053"/>
              <a:ext cx="384286" cy="268572"/>
            </a:xfrm>
            <a:prstGeom prst="rect">
              <a:avLst/>
            </a:prstGeom>
          </p:spPr>
        </p:pic>
      </p:grpSp>
      <p:sp>
        <p:nvSpPr>
          <p:cNvPr id="22" name="TextBox 21"/>
          <p:cNvSpPr txBox="1"/>
          <p:nvPr/>
        </p:nvSpPr>
        <p:spPr>
          <a:xfrm>
            <a:off x="2589864" y="6097480"/>
            <a:ext cx="7124437" cy="468972"/>
          </a:xfrm>
          <a:prstGeom prst="rect">
            <a:avLst/>
          </a:prstGeom>
          <a:noFill/>
        </p:spPr>
        <p:txBody>
          <a:bodyPr wrap="square" rtlCol="0">
            <a:sp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Segoe UI"/>
              </a:rPr>
              <a:t>www.networkworld.com/blog/essential-sharepoint</a:t>
            </a:r>
          </a:p>
        </p:txBody>
      </p:sp>
      <p:grpSp>
        <p:nvGrpSpPr>
          <p:cNvPr id="23" name="Group 22"/>
          <p:cNvGrpSpPr/>
          <p:nvPr/>
        </p:nvGrpSpPr>
        <p:grpSpPr>
          <a:xfrm>
            <a:off x="8000731" y="5507340"/>
            <a:ext cx="4087257" cy="468972"/>
            <a:chOff x="6613704" y="5527165"/>
            <a:chExt cx="3465156" cy="469039"/>
          </a:xfrm>
        </p:grpSpPr>
        <p:sp>
          <p:nvSpPr>
            <p:cNvPr id="24" name="TextBox 23"/>
            <p:cNvSpPr txBox="1"/>
            <p:nvPr/>
          </p:nvSpPr>
          <p:spPr>
            <a:xfrm>
              <a:off x="6965661" y="5527165"/>
              <a:ext cx="3113199" cy="469039"/>
            </a:xfrm>
            <a:prstGeom prst="rect">
              <a:avLst/>
            </a:prstGeom>
            <a:noFill/>
          </p:spPr>
          <p:txBody>
            <a:bodyPr wrap="square" rtlCol="0">
              <a:sp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Segoe UI"/>
                  <a:cs typeface="Segoe UI Light" panose="020B0502040204020203" pitchFamily="34" charset="0"/>
                </a:rPr>
                <a:t>www.susanhanley.com</a:t>
              </a:r>
            </a:p>
          </p:txBody>
        </p:sp>
        <p:pic>
          <p:nvPicPr>
            <p:cNvPr id="25" name="Picture 2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3704" y="5600194"/>
              <a:ext cx="315606" cy="315606"/>
            </a:xfrm>
            <a:prstGeom prst="rect">
              <a:avLst/>
            </a:prstGeom>
          </p:spPr>
        </p:pic>
      </p:grpSp>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65045" y="270808"/>
            <a:ext cx="2288728" cy="923415"/>
          </a:xfrm>
          <a:prstGeom prst="rect">
            <a:avLst/>
          </a:prstGeom>
        </p:spPr>
      </p:pic>
      <p:grpSp>
        <p:nvGrpSpPr>
          <p:cNvPr id="26" name="Group 25"/>
          <p:cNvGrpSpPr/>
          <p:nvPr/>
        </p:nvGrpSpPr>
        <p:grpSpPr>
          <a:xfrm>
            <a:off x="574854" y="3150276"/>
            <a:ext cx="4842303" cy="2289670"/>
            <a:chOff x="181568" y="3199497"/>
            <a:chExt cx="4939401" cy="2335583"/>
          </a:xfrm>
        </p:grpSpPr>
        <p:pic>
          <p:nvPicPr>
            <p:cNvPr id="27" name="Picture 26" descr="sharepointbookcover verysmall"/>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1568" y="3199497"/>
              <a:ext cx="1559664" cy="2054390"/>
            </a:xfrm>
            <a:prstGeom prst="rect">
              <a:avLst/>
            </a:prstGeom>
            <a:noFill/>
            <a:ln w="9525">
              <a:noFill/>
              <a:miter lim="800000"/>
              <a:headEnd/>
              <a:tailEnd/>
            </a:ln>
          </p:spPr>
        </p:pic>
        <p:pic>
          <p:nvPicPr>
            <p:cNvPr id="28" name="Picture 2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2799" y="3199497"/>
              <a:ext cx="1536020" cy="2058584"/>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18947" y="3199497"/>
              <a:ext cx="1618357" cy="2054390"/>
            </a:xfrm>
            <a:prstGeom prst="rect">
              <a:avLst/>
            </a:prstGeom>
          </p:spPr>
        </p:pic>
        <p:sp>
          <p:nvSpPr>
            <p:cNvPr id="30" name="TextBox 29"/>
            <p:cNvSpPr txBox="1"/>
            <p:nvPr/>
          </p:nvSpPr>
          <p:spPr>
            <a:xfrm>
              <a:off x="3566506" y="5258081"/>
              <a:ext cx="1554463" cy="276999"/>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176" b="0" i="0" u="none" strike="noStrike" kern="0" cap="none" spc="0" normalizeH="0" baseline="0" noProof="0" dirty="0">
                  <a:ln>
                    <a:noFill/>
                  </a:ln>
                  <a:solidFill>
                    <a:sysClr val="windowText" lastClr="000000"/>
                  </a:solidFill>
                  <a:effectLst/>
                  <a:uLnTx/>
                  <a:uFillTx/>
                </a:rPr>
                <a:t>www.improveit.how</a:t>
              </a:r>
            </a:p>
          </p:txBody>
        </p:sp>
        <p:pic>
          <p:nvPicPr>
            <p:cNvPr id="31" name="Picture 3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660060" y="3207449"/>
              <a:ext cx="1323212" cy="2046438"/>
            </a:xfrm>
            <a:prstGeom prst="rect">
              <a:avLst/>
            </a:prstGeom>
          </p:spPr>
        </p:pic>
      </p:grpSp>
      <p:pic>
        <p:nvPicPr>
          <p:cNvPr id="4" name="Picture 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000730" y="1273248"/>
            <a:ext cx="4123887" cy="3896798"/>
          </a:xfrm>
          <a:prstGeom prst="rect">
            <a:avLst/>
          </a:prstGeom>
        </p:spPr>
      </p:pic>
    </p:spTree>
    <p:extLst>
      <p:ext uri="{BB962C8B-B14F-4D97-AF65-F5344CB8AC3E}">
        <p14:creationId xmlns:p14="http://schemas.microsoft.com/office/powerpoint/2010/main" val="4258477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9240" y="1277604"/>
            <a:ext cx="11653523" cy="5464701"/>
          </a:xfrm>
        </p:spPr>
        <p:txBody>
          <a:bodyPr/>
          <a:lstStyle/>
          <a:p>
            <a:r>
              <a:rPr lang="en-US" sz="3529" dirty="0"/>
              <a:t>General</a:t>
            </a:r>
          </a:p>
          <a:p>
            <a:pPr lvl="1"/>
            <a:r>
              <a:rPr lang="en-US" sz="1961" dirty="0"/>
              <a:t>Read </a:t>
            </a:r>
            <a:r>
              <a:rPr lang="en-US" sz="1961" dirty="0">
                <a:hlinkClick r:id="rId3"/>
              </a:rPr>
              <a:t>User Adoption Strategies: Shifting Second Wave People to New Collaboration Technology</a:t>
            </a:r>
            <a:r>
              <a:rPr lang="en-US" sz="1961" dirty="0"/>
              <a:t> by Michael Sampson </a:t>
            </a:r>
          </a:p>
          <a:p>
            <a:pPr lvl="1"/>
            <a:r>
              <a:rPr lang="en-US" sz="1961" dirty="0" err="1"/>
              <a:t>Jakob</a:t>
            </a:r>
            <a:r>
              <a:rPr lang="en-US" sz="1961" dirty="0"/>
              <a:t> Nielsen’s </a:t>
            </a:r>
            <a:r>
              <a:rPr lang="en-US" sz="1961" dirty="0" err="1"/>
              <a:t>Alertbox</a:t>
            </a:r>
            <a:r>
              <a:rPr lang="en-US" sz="1961" dirty="0"/>
              <a:t>:  </a:t>
            </a:r>
            <a:r>
              <a:rPr lang="en-US" sz="1961" dirty="0">
                <a:hlinkClick r:id="rId4"/>
              </a:rPr>
              <a:t>http://www.useit.com/alertbox/</a:t>
            </a:r>
            <a:r>
              <a:rPr lang="en-US" sz="1961" dirty="0"/>
              <a:t> (Current Issues in Web Usability)</a:t>
            </a:r>
          </a:p>
          <a:p>
            <a:pPr lvl="2"/>
            <a:r>
              <a:rPr lang="en-US" sz="1961" dirty="0"/>
              <a:t>Reference article about social features on intranets: </a:t>
            </a:r>
            <a:r>
              <a:rPr lang="en-US" sz="1961" dirty="0">
                <a:hlinkClick r:id="rId5"/>
              </a:rPr>
              <a:t>http://www.nngroup.com/articles/intranet-social-features/</a:t>
            </a:r>
            <a:endParaRPr lang="en-US" sz="1961" dirty="0"/>
          </a:p>
          <a:p>
            <a:pPr marL="613153" lvl="2"/>
            <a:r>
              <a:rPr lang="en-US" sz="1961" dirty="0"/>
              <a:t>Launch Videos: </a:t>
            </a:r>
            <a:r>
              <a:rPr lang="en-US" sz="1961" dirty="0">
                <a:ea typeface="Segoe UI" pitchFamily="34" charset="0"/>
                <a:cs typeface="Segoe UI Light" panose="020B0502040204020203" pitchFamily="34" charset="0"/>
                <a:hlinkClick r:id="rId6"/>
              </a:rPr>
              <a:t>http://www.scoop.it/t/intranet-launch-videos-and-teasers</a:t>
            </a:r>
            <a:r>
              <a:rPr lang="en-US" sz="1961" dirty="0">
                <a:ea typeface="Segoe UI" pitchFamily="34" charset="0"/>
                <a:cs typeface="Segoe UI Light" panose="020B0502040204020203" pitchFamily="34" charset="0"/>
              </a:rPr>
              <a:t> (Ellen van </a:t>
            </a:r>
            <a:r>
              <a:rPr lang="en-US" sz="1961" dirty="0" err="1">
                <a:ea typeface="Segoe UI" pitchFamily="34" charset="0"/>
                <a:cs typeface="Segoe UI Light" panose="020B0502040204020203" pitchFamily="34" charset="0"/>
              </a:rPr>
              <a:t>Aken</a:t>
            </a:r>
            <a:r>
              <a:rPr lang="en-US" sz="1961" dirty="0">
                <a:ea typeface="Segoe UI" pitchFamily="34" charset="0"/>
                <a:cs typeface="Segoe UI Light" panose="020B0502040204020203" pitchFamily="34" charset="0"/>
              </a:rPr>
              <a:t>)</a:t>
            </a:r>
            <a:endParaRPr lang="en-US" sz="1961" dirty="0"/>
          </a:p>
          <a:p>
            <a:r>
              <a:rPr lang="en-US" sz="3529" dirty="0"/>
              <a:t>SharePoint and Office 365</a:t>
            </a:r>
          </a:p>
          <a:p>
            <a:pPr lvl="1"/>
            <a:r>
              <a:rPr lang="en-US" sz="1961" u="sng" dirty="0">
                <a:hlinkClick r:id="rId7"/>
              </a:rPr>
              <a:t>Re-Imagining Productive Work with Office 365</a:t>
            </a:r>
            <a:r>
              <a:rPr lang="en-US" sz="1961" dirty="0"/>
              <a:t> by Michael Sampson</a:t>
            </a:r>
            <a:endParaRPr lang="en-US" sz="1961" dirty="0">
              <a:hlinkClick r:id=""/>
            </a:endParaRPr>
          </a:p>
          <a:p>
            <a:pPr lvl="1"/>
            <a:r>
              <a:rPr lang="en-US" sz="1961" dirty="0">
                <a:hlinkClick r:id=""/>
              </a:rPr>
              <a:t>Fasttrack.office.com</a:t>
            </a:r>
            <a:endParaRPr lang="en-US" sz="1961" dirty="0"/>
          </a:p>
          <a:p>
            <a:pPr lvl="1"/>
            <a:r>
              <a:rPr lang="en-US" sz="1961" dirty="0">
                <a:hlinkClick r:id="rId8"/>
              </a:rPr>
              <a:t>Office 365 Network</a:t>
            </a:r>
            <a:endParaRPr lang="en-US" sz="1961" dirty="0"/>
          </a:p>
          <a:p>
            <a:pPr lvl="1"/>
            <a:r>
              <a:rPr lang="en-US" sz="1961" dirty="0">
                <a:hlinkClick r:id="rId9"/>
              </a:rPr>
              <a:t>Driving Office 365 Adoption</a:t>
            </a:r>
            <a:r>
              <a:rPr lang="en-US" sz="1961" dirty="0"/>
              <a:t> White Paper by Richard Harbridge and Kanwal Khipple</a:t>
            </a:r>
          </a:p>
          <a:p>
            <a:pPr lvl="1"/>
            <a:r>
              <a:rPr lang="en-US" sz="1961" dirty="0">
                <a:hlinkClick r:id="rId10"/>
              </a:rPr>
              <a:t>Essential SharePoint 2013</a:t>
            </a:r>
            <a:endParaRPr lang="en-US" sz="1961" dirty="0"/>
          </a:p>
          <a:p>
            <a:pPr lvl="1"/>
            <a:r>
              <a:rPr lang="en-US" sz="1961" dirty="0">
                <a:hlinkClick r:id="rId11"/>
              </a:rPr>
              <a:t>Practical Framework for SharePoint Metrics</a:t>
            </a:r>
            <a:endParaRPr lang="en-US" sz="1961" dirty="0"/>
          </a:p>
          <a:p>
            <a:pPr lvl="1"/>
            <a:r>
              <a:rPr lang="en-US" sz="1961" dirty="0" err="1">
                <a:hlinkClick r:id="rId12"/>
              </a:rPr>
              <a:t>ImproveIT</a:t>
            </a:r>
            <a:endParaRPr lang="en-US" sz="1961" dirty="0"/>
          </a:p>
        </p:txBody>
      </p:sp>
      <p:sp>
        <p:nvSpPr>
          <p:cNvPr id="2" name="Title 1"/>
          <p:cNvSpPr>
            <a:spLocks noGrp="1"/>
          </p:cNvSpPr>
          <p:nvPr>
            <p:ph type="title"/>
          </p:nvPr>
        </p:nvSpPr>
        <p:spPr/>
        <p:txBody>
          <a:bodyPr/>
          <a:lstStyle/>
          <a:p>
            <a:r>
              <a:rPr lang="en-US" dirty="0"/>
              <a:t>User Adoption Resources</a:t>
            </a:r>
          </a:p>
        </p:txBody>
      </p:sp>
      <p:pic>
        <p:nvPicPr>
          <p:cNvPr id="3" name="Picture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23760" y="5683106"/>
            <a:ext cx="3845563" cy="978811"/>
          </a:xfrm>
          <a:prstGeom prst="rect">
            <a:avLst/>
          </a:prstGeom>
        </p:spPr>
      </p:pic>
    </p:spTree>
    <p:extLst>
      <p:ext uri="{BB962C8B-B14F-4D97-AF65-F5344CB8AC3E}">
        <p14:creationId xmlns:p14="http://schemas.microsoft.com/office/powerpoint/2010/main" val="164376554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8958322" y="6360471"/>
            <a:ext cx="2775678" cy="344666"/>
          </a:xfrm>
          <a:prstGeom prst="rect">
            <a:avLst/>
          </a:prstGeom>
        </p:spPr>
        <p:txBody>
          <a:bodyPr/>
          <a:lstStyle/>
          <a:p>
            <a:pPr defTabSz="896386"/>
            <a:fld id="{EA7C8D44-3667-46F6-9772-CC52308E2A7F}" type="slidenum">
              <a:rPr lang="en-US" sz="1765" kern="0">
                <a:solidFill>
                  <a:sysClr val="windowText" lastClr="000000"/>
                </a:solidFill>
              </a:rPr>
              <a:pPr defTabSz="896386"/>
              <a:t>6</a:t>
            </a:fld>
            <a:endParaRPr lang="en-US" sz="1765" kern="0">
              <a:solidFill>
                <a:sysClr val="windowText" lastClr="000000"/>
              </a:solidFill>
            </a:endParaRPr>
          </a:p>
        </p:txBody>
      </p:sp>
      <p:sp>
        <p:nvSpPr>
          <p:cNvPr id="3" name="Rectangle 2"/>
          <p:cNvSpPr/>
          <p:nvPr/>
        </p:nvSpPr>
        <p:spPr>
          <a:xfrm>
            <a:off x="865" y="487"/>
            <a:ext cx="4291897" cy="6857027"/>
          </a:xfrm>
          <a:prstGeom prst="rect">
            <a:avLst/>
          </a:prstGeom>
          <a:solidFill>
            <a:srgbClr val="323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a:solidFill>
                <a:sysClr val="windowText" lastClr="000000"/>
              </a:solidFill>
            </a:endParaRPr>
          </a:p>
        </p:txBody>
      </p:sp>
      <p:sp>
        <p:nvSpPr>
          <p:cNvPr id="2" name="Title 1"/>
          <p:cNvSpPr>
            <a:spLocks noGrp="1"/>
          </p:cNvSpPr>
          <p:nvPr>
            <p:ph type="title" idx="4294967295"/>
          </p:nvPr>
        </p:nvSpPr>
        <p:spPr>
          <a:xfrm>
            <a:off x="229432" y="381433"/>
            <a:ext cx="3885649" cy="2819000"/>
          </a:xfrm>
        </p:spPr>
        <p:txBody>
          <a:bodyPr/>
          <a:lstStyle/>
          <a:p>
            <a:r>
              <a:rPr lang="en-US" dirty="0">
                <a:solidFill>
                  <a:schemeClr val="bg1"/>
                </a:solidFill>
              </a:rPr>
              <a:t>But wait, then why are we here?</a:t>
            </a:r>
          </a:p>
        </p:txBody>
      </p:sp>
      <p:grpSp>
        <p:nvGrpSpPr>
          <p:cNvPr id="10" name="Group 9"/>
          <p:cNvGrpSpPr/>
          <p:nvPr/>
        </p:nvGrpSpPr>
        <p:grpSpPr>
          <a:xfrm>
            <a:off x="120240" y="0"/>
            <a:ext cx="11929143" cy="6857027"/>
            <a:chOff x="261651" y="-67516"/>
            <a:chExt cx="11930834" cy="685800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2990" y="-67516"/>
              <a:ext cx="7899495" cy="6858000"/>
            </a:xfrm>
            <a:prstGeom prst="rect">
              <a:avLst/>
            </a:prstGeom>
          </p:spPr>
        </p:pic>
        <p:sp>
          <p:nvSpPr>
            <p:cNvPr id="9" name="Title 1"/>
            <p:cNvSpPr txBox="1">
              <a:spLocks/>
            </p:cNvSpPr>
            <p:nvPr/>
          </p:nvSpPr>
          <p:spPr>
            <a:xfrm>
              <a:off x="261651" y="5486400"/>
              <a:ext cx="3886200" cy="1143000"/>
            </a:xfrm>
            <a:prstGeom prst="rect">
              <a:avLst/>
            </a:prstGeom>
          </p:spPr>
          <p:txBody>
            <a:bodyPr vert="horz" anchor="ctr" anchorCtr="0">
              <a:noAutofit/>
            </a:bodyPr>
            <a:lstStyle>
              <a:lvl1pPr algn="l" rtl="0" eaLnBrk="1" latinLnBrk="0" hangingPunct="1">
                <a:spcBef>
                  <a:spcPct val="0"/>
                </a:spcBef>
                <a:buNone/>
                <a:defRPr kumimoji="0" sz="3600" kern="1200">
                  <a:solidFill>
                    <a:schemeClr val="tx2"/>
                  </a:solidFill>
                  <a:latin typeface="Segoe UI" pitchFamily="34" charset="0"/>
                  <a:ea typeface="Segoe UI" pitchFamily="34" charset="0"/>
                  <a:cs typeface="Segoe UI" pitchFamily="34" charset="0"/>
                </a:defRPr>
              </a:lvl1pPr>
            </a:lstStyle>
            <a:p>
              <a:pPr algn="r" defTabSz="896386"/>
              <a:r>
                <a:rPr lang="en-US" sz="4800" b="1" dirty="0">
                  <a:solidFill>
                    <a:schemeClr val="bg1"/>
                  </a:solidFill>
                </a:rPr>
                <a:t>RESULTS</a:t>
              </a:r>
            </a:p>
          </p:txBody>
        </p:sp>
      </p:grpSp>
      <p:grpSp>
        <p:nvGrpSpPr>
          <p:cNvPr id="5" name="Group 4"/>
          <p:cNvGrpSpPr/>
          <p:nvPr/>
        </p:nvGrpSpPr>
        <p:grpSpPr>
          <a:xfrm>
            <a:off x="4482453" y="229055"/>
            <a:ext cx="7350603" cy="712585"/>
            <a:chOff x="4572335" y="233151"/>
            <a:chExt cx="7497998" cy="726874"/>
          </a:xfrm>
        </p:grpSpPr>
        <p:sp>
          <p:nvSpPr>
            <p:cNvPr id="11" name="Rectangle 10"/>
            <p:cNvSpPr/>
            <p:nvPr/>
          </p:nvSpPr>
          <p:spPr bwMode="auto">
            <a:xfrm>
              <a:off x="4572335" y="250456"/>
              <a:ext cx="7438366" cy="709568"/>
            </a:xfrm>
            <a:prstGeom prst="rect">
              <a:avLst/>
            </a:prstGeom>
            <a:solidFill>
              <a:srgbClr val="32373D">
                <a:alpha val="80000"/>
              </a:srgbClr>
            </a:solidFill>
            <a:ln w="9525" cap="flat" cmpd="sng" algn="ctr">
              <a:noFill/>
              <a:prstDash val="solid"/>
              <a:headEnd type="none" w="med" len="med"/>
              <a:tailEnd type="none" w="med" len="med"/>
            </a:ln>
            <a:effectLst/>
          </p:spPr>
          <p:txBody>
            <a:bodyPr rot="0" spcFirstLastPara="0" vertOverflow="overflow" horzOverflow="overflow" vert="horz" wrap="square" lIns="45716" tIns="45716" rIns="45716" bIns="45716" numCol="1" spcCol="0" rtlCol="0" fromWordArt="0" anchor="b" anchorCtr="0" forceAA="0" compatLnSpc="1">
              <a:prstTxWarp prst="textNoShape">
                <a:avLst/>
              </a:prstTxWarp>
              <a:noAutofit/>
            </a:bodyPr>
            <a:lstStyle/>
            <a:p>
              <a:pPr defTabSz="913949" fontAlgn="base">
                <a:spcBef>
                  <a:spcPct val="0"/>
                </a:spcBef>
                <a:spcAft>
                  <a:spcPct val="0"/>
                </a:spcAft>
              </a:pPr>
              <a:endParaRPr lang="en-US" sz="1078" kern="0" spc="-7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12" name="Title 1"/>
            <p:cNvSpPr txBox="1">
              <a:spLocks/>
            </p:cNvSpPr>
            <p:nvPr/>
          </p:nvSpPr>
          <p:spPr>
            <a:xfrm>
              <a:off x="4616457" y="233151"/>
              <a:ext cx="7453876" cy="726874"/>
            </a:xfrm>
            <a:prstGeom prst="rect">
              <a:avLst/>
            </a:prstGeom>
          </p:spPr>
          <p:txBody>
            <a:bodyPr vert="horz" lIns="91423" tIns="45710" rIns="91423" bIns="45710" rtlCol="0" anchor="b">
              <a:normAutofit fontScale="92500"/>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3920" spc="-49" dirty="0">
                  <a:solidFill>
                    <a:schemeClr val="bg1"/>
                  </a:solidFill>
                  <a:cs typeface="Segoe UI Light" panose="020B0502040204020203" pitchFamily="34" charset="0"/>
                </a:rPr>
                <a:t>Tip # 1: Adoption is not the end game</a:t>
              </a:r>
            </a:p>
          </p:txBody>
        </p:sp>
      </p:grpSp>
    </p:spTree>
    <p:extLst>
      <p:ext uri="{BB962C8B-B14F-4D97-AF65-F5344CB8AC3E}">
        <p14:creationId xmlns:p14="http://schemas.microsoft.com/office/powerpoint/2010/main" val="3374759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mean …</a:t>
            </a:r>
          </a:p>
        </p:txBody>
      </p:sp>
      <p:sp>
        <p:nvSpPr>
          <p:cNvPr id="4" name="Content Placeholder 3"/>
          <p:cNvSpPr>
            <a:spLocks noGrp="1"/>
          </p:cNvSpPr>
          <p:nvPr>
            <p:ph type="body" sz="quarter" idx="4294967295"/>
          </p:nvPr>
        </p:nvSpPr>
        <p:spPr>
          <a:xfrm>
            <a:off x="269239" y="1189495"/>
            <a:ext cx="11653523" cy="3350911"/>
          </a:xfrm>
          <a:prstGeom prst="rect">
            <a:avLst/>
          </a:prstGeom>
        </p:spPr>
        <p:txBody>
          <a:bodyPr vert="horz" wrap="square" lIns="91436" tIns="45717" rIns="91436" bIns="45717" rtlCol="0">
            <a:spAutoFit/>
          </a:bodyPr>
          <a:lstStyle/>
          <a:p>
            <a:r>
              <a:rPr lang="en-US" sz="3529" dirty="0"/>
              <a:t>The average time to on-board a new employee went from </a:t>
            </a:r>
            <a:r>
              <a:rPr lang="en-US" sz="3529" b="1" dirty="0"/>
              <a:t>3 months to 3 weeks</a:t>
            </a:r>
          </a:p>
          <a:p>
            <a:r>
              <a:rPr lang="en-US" sz="3529" dirty="0"/>
              <a:t>Customer satisfaction scores </a:t>
            </a:r>
            <a:r>
              <a:rPr lang="en-US" sz="3529" b="1" dirty="0"/>
              <a:t>increased by 20%</a:t>
            </a:r>
          </a:p>
          <a:p>
            <a:r>
              <a:rPr lang="en-US" sz="3529" dirty="0"/>
              <a:t>Average profitability per client engagement </a:t>
            </a:r>
            <a:r>
              <a:rPr lang="en-US" sz="3529" b="1" dirty="0"/>
              <a:t>increased by 10%</a:t>
            </a:r>
          </a:p>
          <a:p>
            <a:r>
              <a:rPr lang="en-US" sz="3529" dirty="0"/>
              <a:t>Revenue </a:t>
            </a:r>
            <a:r>
              <a:rPr lang="en-US" sz="3529" b="1" dirty="0"/>
              <a:t>increased by 10% </a:t>
            </a:r>
            <a:r>
              <a:rPr lang="en-US" sz="3529" dirty="0"/>
              <a:t>with no increase in headcount</a:t>
            </a:r>
          </a:p>
        </p:txBody>
      </p:sp>
      <p:grpSp>
        <p:nvGrpSpPr>
          <p:cNvPr id="8" name="Group 7"/>
          <p:cNvGrpSpPr/>
          <p:nvPr/>
        </p:nvGrpSpPr>
        <p:grpSpPr>
          <a:xfrm>
            <a:off x="455873" y="4970025"/>
            <a:ext cx="8807348" cy="1494857"/>
            <a:chOff x="980270" y="1727349"/>
            <a:chExt cx="7564460" cy="4622502"/>
          </a:xfrm>
        </p:grpSpPr>
        <p:sp>
          <p:nvSpPr>
            <p:cNvPr id="9" name="Freeform 8"/>
            <p:cNvSpPr>
              <a:spLocks/>
            </p:cNvSpPr>
            <p:nvPr/>
          </p:nvSpPr>
          <p:spPr bwMode="auto">
            <a:xfrm>
              <a:off x="980270" y="1752600"/>
              <a:ext cx="7554130" cy="4597251"/>
            </a:xfrm>
            <a:custGeom>
              <a:avLst/>
              <a:gdLst>
                <a:gd name="T0" fmla="*/ 0 w 4512"/>
                <a:gd name="T1" fmla="*/ 3558919 h 2549"/>
                <a:gd name="T2" fmla="*/ 2654435 w 4512"/>
                <a:gd name="T3" fmla="*/ 3672502 h 2549"/>
                <a:gd name="T4" fmla="*/ 2690305 w 4512"/>
                <a:gd name="T5" fmla="*/ 1463952 h 2549"/>
                <a:gd name="T6" fmla="*/ 5655620 w 4512"/>
                <a:gd name="T7" fmla="*/ 2738601 h 2549"/>
                <a:gd name="T8" fmla="*/ 6743700 w 4512"/>
                <a:gd name="T9" fmla="*/ 0 h 2549"/>
                <a:gd name="T10" fmla="*/ 0 60000 65536"/>
                <a:gd name="T11" fmla="*/ 0 60000 65536"/>
                <a:gd name="T12" fmla="*/ 0 60000 65536"/>
                <a:gd name="T13" fmla="*/ 0 60000 65536"/>
                <a:gd name="T14" fmla="*/ 0 60000 65536"/>
                <a:gd name="T15" fmla="*/ 0 w 4512"/>
                <a:gd name="T16" fmla="*/ 0 h 2549"/>
                <a:gd name="T17" fmla="*/ 4512 w 4512"/>
                <a:gd name="T18" fmla="*/ 2549 h 2549"/>
              </a:gdLst>
              <a:ahLst/>
              <a:cxnLst>
                <a:cxn ang="T10">
                  <a:pos x="T0" y="T1"/>
                </a:cxn>
                <a:cxn ang="T11">
                  <a:pos x="T2" y="T3"/>
                </a:cxn>
                <a:cxn ang="T12">
                  <a:pos x="T4" y="T5"/>
                </a:cxn>
                <a:cxn ang="T13">
                  <a:pos x="T6" y="T7"/>
                </a:cxn>
                <a:cxn ang="T14">
                  <a:pos x="T8" y="T9"/>
                </a:cxn>
              </a:cxnLst>
              <a:rect l="T15" t="T16" r="T17" b="T18"/>
              <a:pathLst>
                <a:path w="4512" h="2549">
                  <a:moveTo>
                    <a:pt x="0" y="2256"/>
                  </a:moveTo>
                  <a:cubicBezTo>
                    <a:pt x="738" y="2402"/>
                    <a:pt x="1476" y="2549"/>
                    <a:pt x="1776" y="2328"/>
                  </a:cubicBezTo>
                  <a:cubicBezTo>
                    <a:pt x="2076" y="2107"/>
                    <a:pt x="1465" y="1027"/>
                    <a:pt x="1800" y="928"/>
                  </a:cubicBezTo>
                  <a:cubicBezTo>
                    <a:pt x="2135" y="829"/>
                    <a:pt x="3332" y="1891"/>
                    <a:pt x="3784" y="1736"/>
                  </a:cubicBezTo>
                  <a:cubicBezTo>
                    <a:pt x="4236" y="1581"/>
                    <a:pt x="4391" y="289"/>
                    <a:pt x="4512" y="0"/>
                  </a:cubicBezTo>
                </a:path>
              </a:pathLst>
            </a:custGeom>
            <a:noFill/>
            <a:ln w="641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896386"/>
              <a:endParaRPr lang="en-US" sz="1765" kern="0" dirty="0">
                <a:solidFill>
                  <a:sysClr val="windowText" lastClr="000000"/>
                </a:solidFill>
              </a:endParaRPr>
            </a:p>
          </p:txBody>
        </p:sp>
        <p:sp>
          <p:nvSpPr>
            <p:cNvPr id="10" name="Freeform 37"/>
            <p:cNvSpPr>
              <a:spLocks/>
            </p:cNvSpPr>
            <p:nvPr/>
          </p:nvSpPr>
          <p:spPr bwMode="auto">
            <a:xfrm>
              <a:off x="990600" y="1727349"/>
              <a:ext cx="7554130" cy="4597251"/>
            </a:xfrm>
            <a:custGeom>
              <a:avLst/>
              <a:gdLst>
                <a:gd name="T0" fmla="*/ 0 w 4512"/>
                <a:gd name="T1" fmla="*/ 3558919 h 2549"/>
                <a:gd name="T2" fmla="*/ 2654435 w 4512"/>
                <a:gd name="T3" fmla="*/ 3672502 h 2549"/>
                <a:gd name="T4" fmla="*/ 2690305 w 4512"/>
                <a:gd name="T5" fmla="*/ 1463952 h 2549"/>
                <a:gd name="T6" fmla="*/ 5655620 w 4512"/>
                <a:gd name="T7" fmla="*/ 2738601 h 2549"/>
                <a:gd name="T8" fmla="*/ 6743700 w 4512"/>
                <a:gd name="T9" fmla="*/ 0 h 2549"/>
                <a:gd name="T10" fmla="*/ 0 60000 65536"/>
                <a:gd name="T11" fmla="*/ 0 60000 65536"/>
                <a:gd name="T12" fmla="*/ 0 60000 65536"/>
                <a:gd name="T13" fmla="*/ 0 60000 65536"/>
                <a:gd name="T14" fmla="*/ 0 60000 65536"/>
                <a:gd name="T15" fmla="*/ 0 w 4512"/>
                <a:gd name="T16" fmla="*/ 0 h 2549"/>
                <a:gd name="T17" fmla="*/ 4512 w 4512"/>
                <a:gd name="T18" fmla="*/ 2549 h 2549"/>
              </a:gdLst>
              <a:ahLst/>
              <a:cxnLst>
                <a:cxn ang="T10">
                  <a:pos x="T0" y="T1"/>
                </a:cxn>
                <a:cxn ang="T11">
                  <a:pos x="T2" y="T3"/>
                </a:cxn>
                <a:cxn ang="T12">
                  <a:pos x="T4" y="T5"/>
                </a:cxn>
                <a:cxn ang="T13">
                  <a:pos x="T6" y="T7"/>
                </a:cxn>
                <a:cxn ang="T14">
                  <a:pos x="T8" y="T9"/>
                </a:cxn>
              </a:cxnLst>
              <a:rect l="T15" t="T16" r="T17" b="T18"/>
              <a:pathLst>
                <a:path w="4512" h="2549">
                  <a:moveTo>
                    <a:pt x="0" y="2256"/>
                  </a:moveTo>
                  <a:cubicBezTo>
                    <a:pt x="738" y="2402"/>
                    <a:pt x="1476" y="2549"/>
                    <a:pt x="1776" y="2328"/>
                  </a:cubicBezTo>
                  <a:cubicBezTo>
                    <a:pt x="2076" y="2107"/>
                    <a:pt x="1465" y="1027"/>
                    <a:pt x="1800" y="928"/>
                  </a:cubicBezTo>
                  <a:cubicBezTo>
                    <a:pt x="2135" y="829"/>
                    <a:pt x="3332" y="1891"/>
                    <a:pt x="3784" y="1736"/>
                  </a:cubicBezTo>
                  <a:cubicBezTo>
                    <a:pt x="4236" y="1581"/>
                    <a:pt x="4391" y="289"/>
                    <a:pt x="4512" y="0"/>
                  </a:cubicBezTo>
                </a:path>
              </a:pathLst>
            </a:custGeom>
            <a:noFill/>
            <a:ln w="3810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896386"/>
              <a:endParaRPr lang="en-US" sz="1765" kern="0" dirty="0">
                <a:solidFill>
                  <a:sysClr val="windowText" lastClr="000000"/>
                </a:solidFill>
              </a:endParaRPr>
            </a:p>
          </p:txBody>
        </p:sp>
      </p:grpSp>
      <p:sp>
        <p:nvSpPr>
          <p:cNvPr id="11" name="Explosion 2 10"/>
          <p:cNvSpPr/>
          <p:nvPr/>
        </p:nvSpPr>
        <p:spPr>
          <a:xfrm rot="1383349">
            <a:off x="7687500" y="4358043"/>
            <a:ext cx="3135362" cy="146264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18879"/>
              <a:gd name="connsiteY0" fmla="*/ 4342 h 21600"/>
              <a:gd name="connsiteX1" fmla="*/ 14790 w 18879"/>
              <a:gd name="connsiteY1" fmla="*/ 0 h 21600"/>
              <a:gd name="connsiteX2" fmla="*/ 14525 w 18879"/>
              <a:gd name="connsiteY2" fmla="*/ 5777 h 21600"/>
              <a:gd name="connsiteX3" fmla="*/ 18007 w 18879"/>
              <a:gd name="connsiteY3" fmla="*/ 3172 h 21600"/>
              <a:gd name="connsiteX4" fmla="*/ 16380 w 18879"/>
              <a:gd name="connsiteY4" fmla="*/ 6532 h 21600"/>
              <a:gd name="connsiteX5" fmla="*/ 18879 w 18879"/>
              <a:gd name="connsiteY5" fmla="*/ 7870 h 21600"/>
              <a:gd name="connsiteX6" fmla="*/ 16985 w 18879"/>
              <a:gd name="connsiteY6" fmla="*/ 9402 h 21600"/>
              <a:gd name="connsiteX7" fmla="*/ 18270 w 18879"/>
              <a:gd name="connsiteY7" fmla="*/ 11290 h 21600"/>
              <a:gd name="connsiteX8" fmla="*/ 16380 w 18879"/>
              <a:gd name="connsiteY8" fmla="*/ 12310 h 21600"/>
              <a:gd name="connsiteX9" fmla="*/ 18877 w 18879"/>
              <a:gd name="connsiteY9" fmla="*/ 15632 h 21600"/>
              <a:gd name="connsiteX10" fmla="*/ 14640 w 18879"/>
              <a:gd name="connsiteY10" fmla="*/ 14350 h 21600"/>
              <a:gd name="connsiteX11" fmla="*/ 14942 w 18879"/>
              <a:gd name="connsiteY11" fmla="*/ 17370 h 21600"/>
              <a:gd name="connsiteX12" fmla="*/ 12180 w 18879"/>
              <a:gd name="connsiteY12" fmla="*/ 15935 h 21600"/>
              <a:gd name="connsiteX13" fmla="*/ 11612 w 18879"/>
              <a:gd name="connsiteY13" fmla="*/ 18842 h 21600"/>
              <a:gd name="connsiteX14" fmla="*/ 9872 w 18879"/>
              <a:gd name="connsiteY14" fmla="*/ 17370 h 21600"/>
              <a:gd name="connsiteX15" fmla="*/ 8700 w 18879"/>
              <a:gd name="connsiteY15" fmla="*/ 19712 h 21600"/>
              <a:gd name="connsiteX16" fmla="*/ 7527 w 18879"/>
              <a:gd name="connsiteY16" fmla="*/ 18125 h 21600"/>
              <a:gd name="connsiteX17" fmla="*/ 4917 w 18879"/>
              <a:gd name="connsiteY17" fmla="*/ 21600 h 21600"/>
              <a:gd name="connsiteX18" fmla="*/ 4805 w 18879"/>
              <a:gd name="connsiteY18" fmla="*/ 18240 h 21600"/>
              <a:gd name="connsiteX19" fmla="*/ 1285 w 18879"/>
              <a:gd name="connsiteY19" fmla="*/ 17825 h 21600"/>
              <a:gd name="connsiteX20" fmla="*/ 3330 w 18879"/>
              <a:gd name="connsiteY20" fmla="*/ 15370 h 21600"/>
              <a:gd name="connsiteX21" fmla="*/ 0 w 18879"/>
              <a:gd name="connsiteY21" fmla="*/ 12877 h 21600"/>
              <a:gd name="connsiteX22" fmla="*/ 3935 w 18879"/>
              <a:gd name="connsiteY22" fmla="*/ 11592 h 21600"/>
              <a:gd name="connsiteX23" fmla="*/ 1172 w 18879"/>
              <a:gd name="connsiteY23" fmla="*/ 8270 h 21600"/>
              <a:gd name="connsiteX24" fmla="*/ 5372 w 18879"/>
              <a:gd name="connsiteY24" fmla="*/ 7817 h 21600"/>
              <a:gd name="connsiteX25" fmla="*/ 4502 w 18879"/>
              <a:gd name="connsiteY25" fmla="*/ 3625 h 21600"/>
              <a:gd name="connsiteX26" fmla="*/ 8550 w 18879"/>
              <a:gd name="connsiteY26" fmla="*/ 6382 h 21600"/>
              <a:gd name="connsiteX27" fmla="*/ 9722 w 18879"/>
              <a:gd name="connsiteY27" fmla="*/ 1887 h 21600"/>
              <a:gd name="connsiteX28" fmla="*/ 11462 w 18879"/>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879" h="21600">
                <a:moveTo>
                  <a:pt x="11462" y="4342"/>
                </a:moveTo>
                <a:lnTo>
                  <a:pt x="14790" y="0"/>
                </a:lnTo>
                <a:cubicBezTo>
                  <a:pt x="14702" y="1926"/>
                  <a:pt x="14613" y="3851"/>
                  <a:pt x="14525" y="5777"/>
                </a:cubicBezTo>
                <a:lnTo>
                  <a:pt x="18007" y="3172"/>
                </a:lnTo>
                <a:lnTo>
                  <a:pt x="16380" y="6532"/>
                </a:lnTo>
                <a:lnTo>
                  <a:pt x="18879" y="7870"/>
                </a:lnTo>
                <a:lnTo>
                  <a:pt x="16985" y="9402"/>
                </a:lnTo>
                <a:lnTo>
                  <a:pt x="18270" y="11290"/>
                </a:lnTo>
                <a:lnTo>
                  <a:pt x="16380" y="12310"/>
                </a:lnTo>
                <a:lnTo>
                  <a:pt x="18877" y="15632"/>
                </a:lnTo>
                <a:lnTo>
                  <a:pt x="14640" y="14350"/>
                </a:lnTo>
                <a:cubicBezTo>
                  <a:pt x="14741" y="15357"/>
                  <a:pt x="14841" y="16363"/>
                  <a:pt x="14942" y="17370"/>
                </a:cubicBezTo>
                <a:lnTo>
                  <a:pt x="12180" y="15935"/>
                </a:lnTo>
                <a:lnTo>
                  <a:pt x="11612" y="18842"/>
                </a:lnTo>
                <a:lnTo>
                  <a:pt x="9872" y="17370"/>
                </a:lnTo>
                <a:lnTo>
                  <a:pt x="8700" y="19712"/>
                </a:lnTo>
                <a:lnTo>
                  <a:pt x="7527" y="18125"/>
                </a:lnTo>
                <a:lnTo>
                  <a:pt x="4917" y="21600"/>
                </a:lnTo>
                <a:cubicBezTo>
                  <a:pt x="4880" y="20480"/>
                  <a:pt x="4842" y="19360"/>
                  <a:pt x="4805" y="18240"/>
                </a:cubicBezTo>
                <a:lnTo>
                  <a:pt x="1285" y="17825"/>
                </a:lnTo>
                <a:lnTo>
                  <a:pt x="3330" y="15370"/>
                </a:lnTo>
                <a:lnTo>
                  <a:pt x="0" y="12877"/>
                </a:lnTo>
                <a:lnTo>
                  <a:pt x="3935" y="11592"/>
                </a:lnTo>
                <a:lnTo>
                  <a:pt x="1172" y="8270"/>
                </a:lnTo>
                <a:lnTo>
                  <a:pt x="5372" y="7817"/>
                </a:lnTo>
                <a:lnTo>
                  <a:pt x="4502" y="3625"/>
                </a:lnTo>
                <a:lnTo>
                  <a:pt x="8550" y="6382"/>
                </a:lnTo>
                <a:lnTo>
                  <a:pt x="9722" y="1887"/>
                </a:lnTo>
                <a:lnTo>
                  <a:pt x="11462" y="434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defTabSz="896386"/>
            <a:r>
              <a:rPr lang="en-US" sz="1765" kern="0" dirty="0">
                <a:solidFill>
                  <a:schemeClr val="bg1"/>
                </a:solidFill>
                <a:latin typeface="Arial Black" pitchFamily="34" charset="0"/>
              </a:rPr>
              <a:t>ADOPTION</a:t>
            </a:r>
          </a:p>
        </p:txBody>
      </p:sp>
      <p:grpSp>
        <p:nvGrpSpPr>
          <p:cNvPr id="17" name="Group 16"/>
          <p:cNvGrpSpPr/>
          <p:nvPr/>
        </p:nvGrpSpPr>
        <p:grpSpPr>
          <a:xfrm>
            <a:off x="8307991" y="4607876"/>
            <a:ext cx="1891218" cy="1036130"/>
            <a:chOff x="7966973" y="3772538"/>
            <a:chExt cx="2828459" cy="1389413"/>
          </a:xfrm>
        </p:grpSpPr>
        <p:cxnSp>
          <p:nvCxnSpPr>
            <p:cNvPr id="12" name="Straight Connector 11"/>
            <p:cNvCxnSpPr/>
            <p:nvPr/>
          </p:nvCxnSpPr>
          <p:spPr>
            <a:xfrm>
              <a:off x="8174821" y="3772538"/>
              <a:ext cx="2436818" cy="1389413"/>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966973" y="4215740"/>
              <a:ext cx="2828459" cy="50301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Explosion 2 17"/>
          <p:cNvSpPr/>
          <p:nvPr/>
        </p:nvSpPr>
        <p:spPr>
          <a:xfrm rot="1408141">
            <a:off x="7178693" y="4051866"/>
            <a:ext cx="4491047" cy="2148148"/>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5142 w 21600"/>
              <a:gd name="connsiteY25" fmla="*/ 4162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5536 w 21600"/>
              <a:gd name="connsiteY25" fmla="*/ 4540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7900 w 21600"/>
              <a:gd name="connsiteY6" fmla="*/ 9249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5536 w 21600"/>
              <a:gd name="connsiteY25" fmla="*/ 4540 h 21600"/>
              <a:gd name="connsiteX26" fmla="*/ 8550 w 21600"/>
              <a:gd name="connsiteY26" fmla="*/ 6382 h 21600"/>
              <a:gd name="connsiteX27" fmla="*/ 9722 w 21600"/>
              <a:gd name="connsiteY27" fmla="*/ 1887 h 21600"/>
              <a:gd name="connsiteX28" fmla="*/ 11462 w 21600"/>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00" h="21600">
                <a:moveTo>
                  <a:pt x="11462" y="4342"/>
                </a:moveTo>
                <a:lnTo>
                  <a:pt x="14790" y="0"/>
                </a:lnTo>
                <a:cubicBezTo>
                  <a:pt x="14702" y="1926"/>
                  <a:pt x="14613" y="3851"/>
                  <a:pt x="14525" y="5777"/>
                </a:cubicBezTo>
                <a:lnTo>
                  <a:pt x="18007" y="3172"/>
                </a:lnTo>
                <a:lnTo>
                  <a:pt x="16380" y="6532"/>
                </a:lnTo>
                <a:lnTo>
                  <a:pt x="21600" y="6645"/>
                </a:lnTo>
                <a:lnTo>
                  <a:pt x="17900" y="9249"/>
                </a:lnTo>
                <a:cubicBezTo>
                  <a:pt x="18850" y="9832"/>
                  <a:pt x="18884" y="10567"/>
                  <a:pt x="19834" y="11150"/>
                </a:cubicBezTo>
                <a:cubicBezTo>
                  <a:pt x="19752" y="11600"/>
                  <a:pt x="18107" y="12189"/>
                  <a:pt x="18025" y="12639"/>
                </a:cubicBezTo>
                <a:lnTo>
                  <a:pt x="18877" y="15632"/>
                </a:lnTo>
                <a:lnTo>
                  <a:pt x="14640" y="14350"/>
                </a:lnTo>
                <a:cubicBezTo>
                  <a:pt x="14741" y="15357"/>
                  <a:pt x="14841" y="16363"/>
                  <a:pt x="14942" y="17370"/>
                </a:cubicBezTo>
                <a:lnTo>
                  <a:pt x="12180" y="15935"/>
                </a:lnTo>
                <a:lnTo>
                  <a:pt x="11612" y="18842"/>
                </a:lnTo>
                <a:lnTo>
                  <a:pt x="9872" y="17370"/>
                </a:lnTo>
                <a:lnTo>
                  <a:pt x="8700" y="19712"/>
                </a:lnTo>
                <a:lnTo>
                  <a:pt x="7527" y="18125"/>
                </a:lnTo>
                <a:lnTo>
                  <a:pt x="4917" y="21600"/>
                </a:lnTo>
                <a:cubicBezTo>
                  <a:pt x="4880" y="20480"/>
                  <a:pt x="4842" y="19360"/>
                  <a:pt x="4805" y="18240"/>
                </a:cubicBezTo>
                <a:lnTo>
                  <a:pt x="1285" y="17825"/>
                </a:lnTo>
                <a:lnTo>
                  <a:pt x="3330" y="15370"/>
                </a:lnTo>
                <a:lnTo>
                  <a:pt x="0" y="12877"/>
                </a:lnTo>
                <a:lnTo>
                  <a:pt x="3935" y="11592"/>
                </a:lnTo>
                <a:lnTo>
                  <a:pt x="1172" y="8270"/>
                </a:lnTo>
                <a:lnTo>
                  <a:pt x="5372" y="7817"/>
                </a:lnTo>
                <a:cubicBezTo>
                  <a:pt x="5295" y="6599"/>
                  <a:pt x="5613" y="5758"/>
                  <a:pt x="5536" y="4540"/>
                </a:cubicBezTo>
                <a:lnTo>
                  <a:pt x="8550" y="6382"/>
                </a:lnTo>
                <a:lnTo>
                  <a:pt x="9722" y="1887"/>
                </a:lnTo>
                <a:lnTo>
                  <a:pt x="11462" y="4342"/>
                </a:lnTo>
                <a:close/>
              </a:path>
            </a:pathLst>
          </a:custGeom>
          <a:solidFill>
            <a:srgbClr val="7030A0"/>
          </a:solidFill>
          <a:ln>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lIns="91436" tIns="45717" rIns="91436" bIns="45717" rtlCol="0" anchor="ctr"/>
          <a:lstStyle/>
          <a:p>
            <a:pPr algn="ctr" defTabSz="896386"/>
            <a:r>
              <a:rPr lang="en-US" sz="2745" kern="0" dirty="0">
                <a:solidFill>
                  <a:sysClr val="windowText" lastClr="000000"/>
                </a:solidFill>
                <a:latin typeface="Arial Black" pitchFamily="34" charset="0"/>
              </a:rPr>
              <a:t>RESULTS</a:t>
            </a:r>
          </a:p>
        </p:txBody>
      </p:sp>
    </p:spTree>
    <p:extLst>
      <p:ext uri="{BB962C8B-B14F-4D97-AF65-F5344CB8AC3E}">
        <p14:creationId xmlns:p14="http://schemas.microsoft.com/office/powerpoint/2010/main" val="2870446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built it, why don’t users just come?</a:t>
            </a:r>
          </a:p>
        </p:txBody>
      </p:sp>
      <p:grpSp>
        <p:nvGrpSpPr>
          <p:cNvPr id="12" name="Group 11"/>
          <p:cNvGrpSpPr/>
          <p:nvPr/>
        </p:nvGrpSpPr>
        <p:grpSpPr>
          <a:xfrm>
            <a:off x="7465799" y="1317065"/>
            <a:ext cx="4445979" cy="4729715"/>
            <a:chOff x="7465991" y="1185672"/>
            <a:chExt cx="4446609" cy="4730386"/>
          </a:xfrm>
        </p:grpSpPr>
        <p:sp>
          <p:nvSpPr>
            <p:cNvPr id="3" name="Rectangle 2"/>
            <p:cNvSpPr/>
            <p:nvPr/>
          </p:nvSpPr>
          <p:spPr bwMode="auto">
            <a:xfrm>
              <a:off x="7467600" y="1185672"/>
              <a:ext cx="4445000" cy="1786128"/>
            </a:xfrm>
            <a:prstGeom prst="rect">
              <a:avLst/>
            </a:prstGeom>
            <a:solidFill>
              <a:srgbClr val="23458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The solution has to be worth adopting</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5991" y="2971800"/>
              <a:ext cx="4446609" cy="2944258"/>
            </a:xfrm>
            <a:prstGeom prst="rect">
              <a:avLst/>
            </a:prstGeom>
          </p:spPr>
        </p:pic>
      </p:grpSp>
      <p:grpSp>
        <p:nvGrpSpPr>
          <p:cNvPr id="13" name="Group 12"/>
          <p:cNvGrpSpPr/>
          <p:nvPr/>
        </p:nvGrpSpPr>
        <p:grpSpPr>
          <a:xfrm>
            <a:off x="269303" y="1317224"/>
            <a:ext cx="3256402" cy="4718542"/>
            <a:chOff x="339766" y="1343140"/>
            <a:chExt cx="3321700" cy="4813159"/>
          </a:xfrm>
        </p:grpSpPr>
        <p:sp>
          <p:nvSpPr>
            <p:cNvPr id="4" name="Rectangle 3"/>
            <p:cNvSpPr/>
            <p:nvPr/>
          </p:nvSpPr>
          <p:spPr bwMode="auto">
            <a:xfrm>
              <a:off x="339766" y="1343140"/>
              <a:ext cx="3321699" cy="2598693"/>
            </a:xfrm>
            <a:prstGeom prst="rect">
              <a:avLst/>
            </a:prstGeom>
            <a:solidFill>
              <a:srgbClr val="000000"/>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70297" tIns="143407" rIns="170297" bIns="143407" numCol="1" spcCol="0" rtlCol="0" fromWordArt="0" anchor="t" anchorCtr="0" forceAA="0" compatLnSpc="1">
              <a:prstTxWarp prst="textNoShape">
                <a:avLst/>
              </a:prstTxWarp>
              <a:noAutofit/>
            </a:bodyPr>
            <a:lstStyle/>
            <a:p>
              <a:pP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Big changes are the result of </a:t>
              </a:r>
              <a:r>
                <a:rPr lang="en-US" sz="3529" kern="0">
                  <a:gradFill>
                    <a:gsLst>
                      <a:gs pos="0">
                        <a:srgbClr val="FFFFFF"/>
                      </a:gs>
                      <a:gs pos="100000">
                        <a:srgbClr val="FFFFFF"/>
                      </a:gs>
                    </a:gsLst>
                    <a:lin ang="5400000" scaled="0"/>
                  </a:gradFill>
                  <a:latin typeface="+mj-lt"/>
                  <a:ea typeface="Segoe UI" pitchFamily="34" charset="0"/>
                  <a:cs typeface="Segoe UI Light" panose="020B0502040204020203" pitchFamily="34" charset="0"/>
                </a:rPr>
                <a:t>small steps</a:t>
              </a: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t once</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767" y="3941833"/>
              <a:ext cx="3321699" cy="2214466"/>
            </a:xfrm>
            <a:prstGeom prst="rect">
              <a:avLst/>
            </a:prstGeom>
          </p:spPr>
        </p:pic>
      </p:grpSp>
      <p:grpSp>
        <p:nvGrpSpPr>
          <p:cNvPr id="15" name="Group 14"/>
          <p:cNvGrpSpPr/>
          <p:nvPr/>
        </p:nvGrpSpPr>
        <p:grpSpPr>
          <a:xfrm>
            <a:off x="3612155" y="1317224"/>
            <a:ext cx="3765584" cy="4718542"/>
            <a:chOff x="3684586" y="1343140"/>
            <a:chExt cx="3841092" cy="4813159"/>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4586" y="3275481"/>
              <a:ext cx="3841091" cy="2880818"/>
            </a:xfrm>
            <a:prstGeom prst="rect">
              <a:avLst/>
            </a:prstGeom>
          </p:spPr>
        </p:pic>
        <p:sp>
          <p:nvSpPr>
            <p:cNvPr id="5" name="Rectangle 4"/>
            <p:cNvSpPr/>
            <p:nvPr/>
          </p:nvSpPr>
          <p:spPr bwMode="auto">
            <a:xfrm>
              <a:off x="3684587" y="1343140"/>
              <a:ext cx="3841091" cy="2062683"/>
            </a:xfrm>
            <a:prstGeom prst="rect">
              <a:avLst/>
            </a:prstGeom>
            <a:solidFill>
              <a:srgbClr val="779C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WIIFM</a:t>
              </a:r>
            </a:p>
          </p:txBody>
        </p:sp>
      </p:grpSp>
    </p:spTree>
    <p:extLst>
      <p:ext uri="{BB962C8B-B14F-4D97-AF65-F5344CB8AC3E}">
        <p14:creationId xmlns:p14="http://schemas.microsoft.com/office/powerpoint/2010/main" val="4191121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5" y="487"/>
            <a:ext cx="12190271" cy="6857027"/>
          </a:xfrm>
          <a:prstGeom prst="rect">
            <a:avLst/>
          </a:prstGeom>
        </p:spPr>
      </p:pic>
      <p:sp>
        <p:nvSpPr>
          <p:cNvPr id="5" name="Rectangle 4"/>
          <p:cNvSpPr/>
          <p:nvPr/>
        </p:nvSpPr>
        <p:spPr bwMode="auto">
          <a:xfrm>
            <a:off x="358944" y="5266650"/>
            <a:ext cx="10398414" cy="1299803"/>
          </a:xfrm>
          <a:prstGeom prst="rect">
            <a:avLst/>
          </a:prstGeom>
          <a:solidFill>
            <a:srgbClr val="FD3731">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ts val="1175"/>
              </a:spcAft>
            </a:pPr>
            <a:r>
              <a:rPr lang="en-US" sz="3920"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Tip # 2: Adoptable solutions solve measurable problems</a:t>
            </a:r>
          </a:p>
        </p:txBody>
      </p:sp>
    </p:spTree>
    <p:extLst>
      <p:ext uri="{BB962C8B-B14F-4D97-AF65-F5344CB8AC3E}">
        <p14:creationId xmlns:p14="http://schemas.microsoft.com/office/powerpoint/2010/main" val="1619865481"/>
      </p:ext>
    </p:extLst>
  </p:cSld>
  <p:clrMapOvr>
    <a:masterClrMapping/>
  </p:clrMapOvr>
  <p:transition>
    <p:fade/>
  </p:transition>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5-30499_SPC_2014_Exec_Template_16x9">
  <a:themeElements>
    <a:clrScheme name="SPC 2014">
      <a:dk1>
        <a:srgbClr val="505050"/>
      </a:dk1>
      <a:lt1>
        <a:srgbClr val="FFFFFF"/>
      </a:lt1>
      <a:dk2>
        <a:srgbClr val="0072C6"/>
      </a:dk2>
      <a:lt2>
        <a:srgbClr val="E6E6E6"/>
      </a:lt2>
      <a:accent1>
        <a:srgbClr val="00188F"/>
      </a:accent1>
      <a:accent2>
        <a:srgbClr val="00BCF2"/>
      </a:accent2>
      <a:accent3>
        <a:srgbClr val="6DC2E9"/>
      </a:accent3>
      <a:accent4>
        <a:srgbClr val="DC3C00"/>
      </a:accent4>
      <a:accent5>
        <a:srgbClr val="007233"/>
      </a:accent5>
      <a:accent6>
        <a:srgbClr val="442359"/>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harePoint_Conference_2014_Exec_Template" id="{F96B0763-F710-416C-8427-3D71E10E9EFE}" vid="{CF1F79E0-1728-4D1E-8884-199306FDD0CE}"/>
    </a:ext>
  </a:extLst>
</a:theme>
</file>

<file path=ppt/theme/theme2.xml><?xml version="1.0" encoding="utf-8"?>
<a:theme xmlns:a="http://schemas.openxmlformats.org/drawingml/2006/main" name="Orig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Fonts">
      <a:majorFont>
        <a:latin typeface="Segoe UI"/>
        <a:ea typeface=""/>
        <a:cs typeface=""/>
      </a:majorFont>
      <a:minorFont>
        <a:latin typeface="Segoe UI"/>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3776</Words>
  <Application>Microsoft Office PowerPoint</Application>
  <PresentationFormat>Widescreen</PresentationFormat>
  <Paragraphs>354</Paragraphs>
  <Slides>58</Slides>
  <Notes>50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Arial</vt:lpstr>
      <vt:lpstr>Arial Black</vt:lpstr>
      <vt:lpstr>Calibri</vt:lpstr>
      <vt:lpstr>Segoe UI</vt:lpstr>
      <vt:lpstr>Segoe UI Light</vt:lpstr>
      <vt:lpstr>Wingdings</vt:lpstr>
      <vt:lpstr>Wingdings 3</vt:lpstr>
      <vt:lpstr>5-30499_SPC_2014_Exec_Template_16x9</vt:lpstr>
      <vt:lpstr>Origin</vt:lpstr>
      <vt:lpstr>PowerPoint Presentation</vt:lpstr>
      <vt:lpstr>PowerPoint Presentation</vt:lpstr>
      <vt:lpstr>PowerPoint Presentation</vt:lpstr>
      <vt:lpstr>PowerPoint Presentation</vt:lpstr>
      <vt:lpstr>PowerPoint Presentation</vt:lpstr>
      <vt:lpstr>But wait, then why are we here?</vt:lpstr>
      <vt:lpstr>Results mean …</vt:lpstr>
      <vt:lpstr>We built it, why don’t users just come?</vt:lpstr>
      <vt:lpstr>PowerPoint Presentation</vt:lpstr>
      <vt:lpstr>Communications and Collaboration Problems</vt:lpstr>
      <vt:lpstr>Business Process Problems</vt:lpstr>
      <vt:lpstr>Knowledge Transfer, Planning, and  Crowd-sourcing Problems</vt:lpstr>
      <vt:lpstr>Engaging content</vt:lpstr>
      <vt:lpstr>Tip # 3: It’s personal</vt:lpstr>
      <vt:lpstr>All about me!</vt:lpstr>
      <vt:lpstr>PowerPoint Presentation</vt:lpstr>
      <vt:lpstr>PowerPoint Presentation</vt:lpstr>
      <vt:lpstr>Why are we in IT so bad at change?</vt:lpstr>
      <vt:lpstr>Ease in to change</vt:lpstr>
      <vt:lpstr>PowerPoint Presentation</vt:lpstr>
      <vt:lpstr>“No involvement by leaders,  no commitment by employees. No exceptions.”</vt:lpstr>
      <vt:lpstr>Tips for engaging leaders</vt:lpstr>
      <vt:lpstr>But it’s not just the leaders …</vt:lpstr>
      <vt:lpstr>PowerPoint Presentation</vt:lpstr>
      <vt:lpstr>Plan a training roadmap – for comfort</vt:lpstr>
      <vt:lpstr>This is not the outcome of successful training</vt:lpstr>
      <vt:lpstr>PowerPoint Presentation</vt:lpstr>
      <vt:lpstr>Just-in-Time/In Context Training</vt:lpstr>
      <vt:lpstr>Just-in-Time/In Context Training</vt:lpstr>
      <vt:lpstr>PowerPoint Presentation</vt:lpstr>
      <vt:lpstr>PowerPoint Presentation</vt:lpstr>
      <vt:lpstr>Launch ideas that worked … mostly</vt:lpstr>
      <vt:lpstr>Photo Booth</vt:lpstr>
      <vt:lpstr>PowerPoint Presentation</vt:lpstr>
      <vt:lpstr>Launch Videos</vt:lpstr>
      <vt:lpstr>What is Office 365 Launch Video (Regis)</vt:lpstr>
      <vt:lpstr>Teaser Video – Beacon Health Options</vt:lpstr>
      <vt:lpstr>Office 365: Digital Workplace Overview</vt:lpstr>
      <vt:lpstr>PowerPoint Presentation</vt:lpstr>
      <vt:lpstr>PowerPoint Presentation</vt:lpstr>
      <vt:lpstr>It takes a village</vt:lpstr>
      <vt:lpstr>You are not alone – help from Microsoft: fasttrack.office.com</vt:lpstr>
      <vt:lpstr>Adoption Planning Tool</vt:lpstr>
      <vt:lpstr>PowerPoint Presentation</vt:lpstr>
      <vt:lpstr>Fun activities can help kickstart</vt:lpstr>
      <vt:lpstr>People-based scavenger hunt</vt:lpstr>
      <vt:lpstr>Millennial-friendly scavenger hunt</vt:lpstr>
      <vt:lpstr>Fun with food</vt:lpstr>
      <vt:lpstr>PowerPoint Presentation</vt:lpstr>
      <vt:lpstr>PowerPoint Presentation</vt:lpstr>
      <vt:lpstr>Listen and …</vt:lpstr>
      <vt:lpstr>...allow users to provide feedback …</vt:lpstr>
      <vt:lpstr>PowerPoint Presentation</vt:lpstr>
      <vt:lpstr>PowerPoint Presentation</vt:lpstr>
      <vt:lpstr>PowerPoint Presentation</vt:lpstr>
      <vt:lpstr>The Tips</vt:lpstr>
      <vt:lpstr>About Me</vt:lpstr>
      <vt:lpstr>User Adoption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Hanley</dc:creator>
  <cp:lastModifiedBy>Susan Hanley</cp:lastModifiedBy>
  <cp:revision>14</cp:revision>
  <dcterms:created xsi:type="dcterms:W3CDTF">2016-10-07T14:39:13Z</dcterms:created>
  <dcterms:modified xsi:type="dcterms:W3CDTF">2016-10-23T21:00:23Z</dcterms:modified>
</cp:coreProperties>
</file>