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8" r:id="rId5"/>
  </p:sldMasterIdLst>
  <p:notesMasterIdLst>
    <p:notesMasterId r:id="rId49"/>
  </p:notesMasterIdLst>
  <p:handoutMasterIdLst>
    <p:handoutMasterId r:id="rId50"/>
  </p:handoutMasterIdLst>
  <p:sldIdLst>
    <p:sldId id="1351" r:id="rId6"/>
    <p:sldId id="1346" r:id="rId7"/>
    <p:sldId id="1273" r:id="rId8"/>
    <p:sldId id="1274" r:id="rId9"/>
    <p:sldId id="1275" r:id="rId10"/>
    <p:sldId id="1276" r:id="rId11"/>
    <p:sldId id="1331" r:id="rId12"/>
    <p:sldId id="1330" r:id="rId13"/>
    <p:sldId id="1279" r:id="rId14"/>
    <p:sldId id="1281" r:id="rId15"/>
    <p:sldId id="1341" r:id="rId16"/>
    <p:sldId id="1285" r:id="rId17"/>
    <p:sldId id="1352" r:id="rId18"/>
    <p:sldId id="1353" r:id="rId19"/>
    <p:sldId id="1287" r:id="rId20"/>
    <p:sldId id="1288" r:id="rId21"/>
    <p:sldId id="1289" r:id="rId22"/>
    <p:sldId id="1290" r:id="rId23"/>
    <p:sldId id="1293" r:id="rId24"/>
    <p:sldId id="1294" r:id="rId25"/>
    <p:sldId id="1347" r:id="rId26"/>
    <p:sldId id="1348" r:id="rId27"/>
    <p:sldId id="1350" r:id="rId28"/>
    <p:sldId id="1295" r:id="rId29"/>
    <p:sldId id="1297" r:id="rId30"/>
    <p:sldId id="1298" r:id="rId31"/>
    <p:sldId id="1325" r:id="rId32"/>
    <p:sldId id="1302" r:id="rId33"/>
    <p:sldId id="1303" r:id="rId34"/>
    <p:sldId id="1304" r:id="rId35"/>
    <p:sldId id="1305" r:id="rId36"/>
    <p:sldId id="1334" r:id="rId37"/>
    <p:sldId id="1308" r:id="rId38"/>
    <p:sldId id="1323" r:id="rId39"/>
    <p:sldId id="1310" r:id="rId40"/>
    <p:sldId id="1354" r:id="rId41"/>
    <p:sldId id="1355" r:id="rId42"/>
    <p:sldId id="1311" r:id="rId43"/>
    <p:sldId id="1312" r:id="rId44"/>
    <p:sldId id="1313" r:id="rId45"/>
    <p:sldId id="1314" r:id="rId46"/>
    <p:sldId id="1315" r:id="rId47"/>
    <p:sldId id="1318" r:id="rId4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0102"/>
    <a:srgbClr val="7B8B54"/>
    <a:srgbClr val="B2C4E8"/>
    <a:srgbClr val="67A852"/>
    <a:srgbClr val="0083C3"/>
    <a:srgbClr val="0072C6"/>
    <a:srgbClr val="FD0100"/>
    <a:srgbClr val="2C2933"/>
    <a:srgbClr val="094434"/>
    <a:srgbClr val="006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7471" autoAdjust="0"/>
  </p:normalViewPr>
  <p:slideViewPr>
    <p:cSldViewPr snapToObjects="1">
      <p:cViewPr varScale="1">
        <p:scale>
          <a:sx n="98" d="100"/>
          <a:sy n="98" d="100"/>
        </p:scale>
        <p:origin x="903" y="51"/>
      </p:cViewPr>
      <p:guideLst/>
    </p:cSldViewPr>
  </p:slideViewPr>
  <p:outlineViewPr>
    <p:cViewPr>
      <p:scale>
        <a:sx n="33" d="100"/>
        <a:sy n="33" d="100"/>
      </p:scale>
      <p:origin x="0" y="-21634"/>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63" d="100"/>
          <a:sy n="63" d="100"/>
        </p:scale>
        <p:origin x="3134" y="53"/>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3/5/2016</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SharePoint Conference 2014</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3/5/2016</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Footer Placeholder 3"/>
          <p:cNvSpPr>
            <a:spLocks noGrp="1"/>
          </p:cNvSpPr>
          <p:nvPr>
            <p:ph type="ftr" sz="quarter" idx="10"/>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3/5/2016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78810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3/5/2016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329646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3/5/2016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560444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15</a:t>
            </a:fld>
            <a:endParaRPr lang="en-US"/>
          </a:p>
        </p:txBody>
      </p:sp>
    </p:spTree>
    <p:extLst>
      <p:ext uri="{BB962C8B-B14F-4D97-AF65-F5344CB8AC3E}">
        <p14:creationId xmlns:p14="http://schemas.microsoft.com/office/powerpoint/2010/main" val="4042472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3/5/2016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386053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17</a:t>
            </a:fld>
            <a:endParaRPr lang="en-US" dirty="0"/>
          </a:p>
        </p:txBody>
      </p:sp>
    </p:spTree>
    <p:extLst>
      <p:ext uri="{BB962C8B-B14F-4D97-AF65-F5344CB8AC3E}">
        <p14:creationId xmlns:p14="http://schemas.microsoft.com/office/powerpoint/2010/main" val="1583982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18</a:t>
            </a:fld>
            <a:endParaRPr lang="en-US"/>
          </a:p>
        </p:txBody>
      </p:sp>
    </p:spTree>
    <p:extLst>
      <p:ext uri="{BB962C8B-B14F-4D97-AF65-F5344CB8AC3E}">
        <p14:creationId xmlns:p14="http://schemas.microsoft.com/office/powerpoint/2010/main" val="2722561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19</a:t>
            </a:fld>
            <a:endParaRPr lang="en-US"/>
          </a:p>
        </p:txBody>
      </p:sp>
    </p:spTree>
    <p:extLst>
      <p:ext uri="{BB962C8B-B14F-4D97-AF65-F5344CB8AC3E}">
        <p14:creationId xmlns:p14="http://schemas.microsoft.com/office/powerpoint/2010/main" val="221369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lnSpc>
                <a:spcPct val="100000"/>
              </a:lnSpc>
              <a:spcAft>
                <a:spcPts val="0"/>
              </a:spcAft>
              <a:defRPr/>
            </a:pPr>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20</a:t>
            </a:fld>
            <a:endParaRPr lang="en-US"/>
          </a:p>
        </p:txBody>
      </p:sp>
    </p:spTree>
    <p:extLst>
      <p:ext uri="{BB962C8B-B14F-4D97-AF65-F5344CB8AC3E}">
        <p14:creationId xmlns:p14="http://schemas.microsoft.com/office/powerpoint/2010/main" val="1414906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3/5/2016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789218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A937F9F-F35E-409E-BDDC-3F7885C68EAF}" type="datetime1">
              <a:rPr lang="en-US" smtClean="0"/>
              <a:t>3/5/2016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418650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3</a:t>
            </a:fld>
            <a:endParaRPr lang="en-US"/>
          </a:p>
        </p:txBody>
      </p:sp>
    </p:spTree>
    <p:extLst>
      <p:ext uri="{BB962C8B-B14F-4D97-AF65-F5344CB8AC3E}">
        <p14:creationId xmlns:p14="http://schemas.microsoft.com/office/powerpoint/2010/main" val="1563201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t>3/5/2016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761906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24</a:t>
            </a:fld>
            <a:endParaRPr lang="en-US"/>
          </a:p>
        </p:txBody>
      </p:sp>
    </p:spTree>
    <p:extLst>
      <p:ext uri="{BB962C8B-B14F-4D97-AF65-F5344CB8AC3E}">
        <p14:creationId xmlns:p14="http://schemas.microsoft.com/office/powerpoint/2010/main" val="299057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25</a:t>
            </a:fld>
            <a:endParaRPr lang="en-US"/>
          </a:p>
        </p:txBody>
      </p:sp>
    </p:spTree>
    <p:extLst>
      <p:ext uri="{BB962C8B-B14F-4D97-AF65-F5344CB8AC3E}">
        <p14:creationId xmlns:p14="http://schemas.microsoft.com/office/powerpoint/2010/main" val="3771270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lnSpc>
                <a:spcPct val="100000"/>
              </a:lnSpc>
              <a:spcAft>
                <a:spcPts val="0"/>
              </a:spcAft>
              <a:defRPr/>
            </a:pPr>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27</a:t>
            </a:fld>
            <a:endParaRPr lang="en-US"/>
          </a:p>
        </p:txBody>
      </p:sp>
    </p:spTree>
    <p:extLst>
      <p:ext uri="{BB962C8B-B14F-4D97-AF65-F5344CB8AC3E}">
        <p14:creationId xmlns:p14="http://schemas.microsoft.com/office/powerpoint/2010/main" val="2561023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617665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29807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SPC2012 - Business</a:t>
            </a:r>
            <a:endParaRPr lang="en-US" dirty="0"/>
          </a:p>
        </p:txBody>
      </p:sp>
      <p:sp>
        <p:nvSpPr>
          <p:cNvPr id="5" name="Footer Placeholder 4"/>
          <p:cNvSpPr>
            <a:spLocks noGrp="1"/>
          </p:cNvSpPr>
          <p:nvPr>
            <p:ph type="ftr" sz="quarter" idx="11"/>
          </p:nvPr>
        </p:nvSpPr>
        <p:spPr/>
        <p:txBody>
          <a:bodyPr/>
          <a:lstStyle/>
          <a:p>
            <a:pPr defTabSz="928542"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8542"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FBC43DA-9DD2-4DE7-B473-BAC21688E922}" type="datetime1">
              <a:rPr lang="en-US" smtClean="0"/>
              <a:t>3/5/2016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579565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31</a:t>
            </a:fld>
            <a:endParaRPr lang="en-US"/>
          </a:p>
        </p:txBody>
      </p:sp>
    </p:spTree>
    <p:extLst>
      <p:ext uri="{BB962C8B-B14F-4D97-AF65-F5344CB8AC3E}">
        <p14:creationId xmlns:p14="http://schemas.microsoft.com/office/powerpoint/2010/main" val="1635052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SPC2012 - Business</a:t>
            </a:r>
            <a:endParaRPr lang="en-US" dirty="0"/>
          </a:p>
        </p:txBody>
      </p:sp>
      <p:sp>
        <p:nvSpPr>
          <p:cNvPr id="5" name="Footer Placeholder 4"/>
          <p:cNvSpPr>
            <a:spLocks noGrp="1"/>
          </p:cNvSpPr>
          <p:nvPr>
            <p:ph type="ftr" sz="quarter" idx="11"/>
          </p:nvPr>
        </p:nvSpPr>
        <p:spPr/>
        <p:txBody>
          <a:bodyPr/>
          <a:lstStyle/>
          <a:p>
            <a:pPr defTabSz="928542"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8542"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51D7C38-B993-4B09-8D75-1B72E6233943}" type="datetime1">
              <a:rPr lang="en-US" smtClean="0"/>
              <a:t>3/5/2016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667269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t>34</a:t>
            </a:fld>
            <a:endParaRPr lang="en-US"/>
          </a:p>
        </p:txBody>
      </p:sp>
    </p:spTree>
    <p:extLst>
      <p:ext uri="{BB962C8B-B14F-4D97-AF65-F5344CB8AC3E}">
        <p14:creationId xmlns:p14="http://schemas.microsoft.com/office/powerpoint/2010/main" val="359838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4</a:t>
            </a:fld>
            <a:endParaRPr lang="en-US"/>
          </a:p>
        </p:txBody>
      </p:sp>
    </p:spTree>
    <p:extLst>
      <p:ext uri="{BB962C8B-B14F-4D97-AF65-F5344CB8AC3E}">
        <p14:creationId xmlns:p14="http://schemas.microsoft.com/office/powerpoint/2010/main" val="181119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35</a:t>
            </a:fld>
            <a:endParaRPr lang="en-US"/>
          </a:p>
        </p:txBody>
      </p:sp>
    </p:spTree>
    <p:extLst>
      <p:ext uri="{BB962C8B-B14F-4D97-AF65-F5344CB8AC3E}">
        <p14:creationId xmlns:p14="http://schemas.microsoft.com/office/powerpoint/2010/main" val="2803635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5149CB6-42D8-48DB-AA4B-123100EE79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24297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5149CB6-42D8-48DB-AA4B-123100EE79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36484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SPC2012 - Business</a:t>
            </a:r>
            <a:endParaRPr lang="en-US" dirty="0"/>
          </a:p>
        </p:txBody>
      </p:sp>
      <p:sp>
        <p:nvSpPr>
          <p:cNvPr id="5" name="Footer Placeholder 4"/>
          <p:cNvSpPr>
            <a:spLocks noGrp="1"/>
          </p:cNvSpPr>
          <p:nvPr>
            <p:ph type="ftr" sz="quarter" idx="11"/>
          </p:nvPr>
        </p:nvSpPr>
        <p:spPr/>
        <p:txBody>
          <a:bodyPr/>
          <a:lstStyle/>
          <a:p>
            <a:pPr defTabSz="928542"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8542"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5AC4E5A-25B4-426D-BA07-0AEB142CD002}" type="datetime1">
              <a:rPr lang="en-US" smtClean="0"/>
              <a:t>3/5/2016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3893900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39</a:t>
            </a:fld>
            <a:endParaRPr lang="en-US"/>
          </a:p>
        </p:txBody>
      </p:sp>
    </p:spTree>
    <p:extLst>
      <p:ext uri="{BB962C8B-B14F-4D97-AF65-F5344CB8AC3E}">
        <p14:creationId xmlns:p14="http://schemas.microsoft.com/office/powerpoint/2010/main" val="561757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40</a:t>
            </a:fld>
            <a:endParaRPr lang="en-US"/>
          </a:p>
        </p:txBody>
      </p:sp>
    </p:spTree>
    <p:extLst>
      <p:ext uri="{BB962C8B-B14F-4D97-AF65-F5344CB8AC3E}">
        <p14:creationId xmlns:p14="http://schemas.microsoft.com/office/powerpoint/2010/main" val="2570232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41</a:t>
            </a:fld>
            <a:endParaRPr lang="en-US"/>
          </a:p>
        </p:txBody>
      </p:sp>
    </p:spTree>
    <p:extLst>
      <p:ext uri="{BB962C8B-B14F-4D97-AF65-F5344CB8AC3E}">
        <p14:creationId xmlns:p14="http://schemas.microsoft.com/office/powerpoint/2010/main" val="3745274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42</a:t>
            </a:fld>
            <a:endParaRPr lang="en-US"/>
          </a:p>
        </p:txBody>
      </p:sp>
    </p:spTree>
    <p:extLst>
      <p:ext uri="{BB962C8B-B14F-4D97-AF65-F5344CB8AC3E}">
        <p14:creationId xmlns:p14="http://schemas.microsoft.com/office/powerpoint/2010/main" val="67814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SPC2012 - Business</a:t>
            </a:r>
            <a:endParaRPr lang="en-US" dirty="0"/>
          </a:p>
        </p:txBody>
      </p:sp>
      <p:sp>
        <p:nvSpPr>
          <p:cNvPr id="5" name="Footer Placeholder 4"/>
          <p:cNvSpPr>
            <a:spLocks noGrp="1"/>
          </p:cNvSpPr>
          <p:nvPr>
            <p:ph type="ftr" sz="quarter" idx="11"/>
          </p:nvPr>
        </p:nvSpPr>
        <p:spPr/>
        <p:txBody>
          <a:bodyPr/>
          <a:lstStyle/>
          <a:p>
            <a:pPr defTabSz="928542"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8542"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0B997C-5ADE-4975-AEF7-A0099DF4C0D4}" type="datetime1">
              <a:rPr lang="en-US" smtClean="0"/>
              <a:t>3/5/2016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36745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SPC2012 - Business</a:t>
            </a:r>
            <a:endParaRPr lang="en-US" dirty="0"/>
          </a:p>
        </p:txBody>
      </p:sp>
      <p:sp>
        <p:nvSpPr>
          <p:cNvPr id="5" name="Footer Placeholder 4"/>
          <p:cNvSpPr>
            <a:spLocks noGrp="1"/>
          </p:cNvSpPr>
          <p:nvPr>
            <p:ph type="ftr" sz="quarter" idx="11"/>
          </p:nvPr>
        </p:nvSpPr>
        <p:spPr/>
        <p:txBody>
          <a:bodyPr/>
          <a:lstStyle/>
          <a:p>
            <a:pPr defTabSz="928542"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8542"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68C2080-3BA8-4788-8669-3BC99F4F6B6F}" type="datetime1">
              <a:rPr lang="en-US" smtClean="0"/>
              <a:t>3/5/2016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830142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6</a:t>
            </a:fld>
            <a:endParaRPr lang="en-US"/>
          </a:p>
        </p:txBody>
      </p:sp>
    </p:spTree>
    <p:extLst>
      <p:ext uri="{BB962C8B-B14F-4D97-AF65-F5344CB8AC3E}">
        <p14:creationId xmlns:p14="http://schemas.microsoft.com/office/powerpoint/2010/main" val="131860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3/5/2016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575420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9</a:t>
            </a:fld>
            <a:endParaRPr lang="en-US"/>
          </a:p>
        </p:txBody>
      </p:sp>
    </p:spTree>
    <p:extLst>
      <p:ext uri="{BB962C8B-B14F-4D97-AF65-F5344CB8AC3E}">
        <p14:creationId xmlns:p14="http://schemas.microsoft.com/office/powerpoint/2010/main" val="3564875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3/5/2016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404587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12</a:t>
            </a:fld>
            <a:endParaRPr lang="en-US"/>
          </a:p>
        </p:txBody>
      </p:sp>
    </p:spTree>
    <p:extLst>
      <p:ext uri="{BB962C8B-B14F-4D97-AF65-F5344CB8AC3E}">
        <p14:creationId xmlns:p14="http://schemas.microsoft.com/office/powerpoint/2010/main" val="1319198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458332" y="6184086"/>
            <a:ext cx="1552931" cy="331014"/>
          </a:xfrm>
          <a:prstGeom prst="rect">
            <a:avLst/>
          </a:prstGeom>
        </p:spPr>
      </p:pic>
      <p:sp>
        <p:nvSpPr>
          <p:cNvPr id="3" name="Rectangle 2"/>
          <p:cNvSpPr/>
          <p:nvPr userDrawn="1"/>
        </p:nvSpPr>
        <p:spPr bwMode="gray">
          <a:xfrm>
            <a:off x="1082040" y="2626736"/>
            <a:ext cx="8220456" cy="68084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4" name="Rectangle 3"/>
          <p:cNvSpPr/>
          <p:nvPr userDrawn="1"/>
        </p:nvSpPr>
        <p:spPr bwMode="gray">
          <a:xfrm>
            <a:off x="0" y="2895599"/>
            <a:ext cx="8071104"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5" name="Rectangle 4"/>
          <p:cNvSpPr/>
          <p:nvPr userDrawn="1"/>
        </p:nvSpPr>
        <p:spPr bwMode="gray">
          <a:xfrm>
            <a:off x="274638" y="3497263"/>
            <a:ext cx="8191182"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37638" y="2945270"/>
            <a:ext cx="4434849" cy="737618"/>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63" presetClass="path" presetSubtype="0" decel="100000" fill="hold" nodeType="withEffect">
                                  <p:stCondLst>
                                    <p:cond delay="580"/>
                                  </p:stCondLst>
                                  <p:childTnLst>
                                    <p:animMotion origin="layout" path="M -0.02409 1.50289E-6 L -4.16667E-7 1.50289E-6 " pathEditMode="relative" rAng="0" ptsTypes="AA">
                                      <p:cBhvr>
                                        <p:cTn id="21" dur="500" fill="hold"/>
                                        <p:tgtEl>
                                          <p:spTgt spid="6"/>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64873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547077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385081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72428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a:t>Click to edit Master title style</a:t>
            </a:r>
          </a:p>
        </p:txBody>
      </p:sp>
    </p:spTree>
    <p:extLst>
      <p:ext uri="{BB962C8B-B14F-4D97-AF65-F5344CB8AC3E}">
        <p14:creationId xmlns:p14="http://schemas.microsoft.com/office/powerpoint/2010/main" val="291529329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a:t>Click to edit Master title style</a:t>
            </a:r>
          </a:p>
        </p:txBody>
      </p:sp>
    </p:spTree>
    <p:extLst>
      <p:ext uri="{BB962C8B-B14F-4D97-AF65-F5344CB8AC3E}">
        <p14:creationId xmlns:p14="http://schemas.microsoft.com/office/powerpoint/2010/main" val="23901613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54848" y="479425"/>
            <a:ext cx="4960252"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1" name="Rectangle 10"/>
          <p:cNvSpPr/>
          <p:nvPr userDrawn="1"/>
        </p:nvSpPr>
        <p:spPr bwMode="gray">
          <a:xfrm>
            <a:off x="452526" y="665740"/>
            <a:ext cx="4943439"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2" name="Rectangle 11"/>
          <p:cNvSpPr/>
          <p:nvPr userDrawn="1"/>
        </p:nvSpPr>
        <p:spPr bwMode="gray">
          <a:xfrm>
            <a:off x="7035836" y="3771579"/>
            <a:ext cx="4943439" cy="64007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a:off x="7198360" y="3937000"/>
            <a:ext cx="4963478" cy="95439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a:off x="7035836" y="4791456"/>
            <a:ext cx="4943439" cy="1639824"/>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9757" y="600046"/>
            <a:ext cx="10285899" cy="6532600"/>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931886" y="3060901"/>
            <a:ext cx="8214225" cy="1371600"/>
          </a:xfrm>
          <a:noFill/>
        </p:spPr>
        <p:txBody>
          <a:bodyPr vert="horz" wrap="square" lIns="146304" tIns="91440" rIns="146304" bIns="91440" rtlCol="0" anchor="t" anchorCtr="0">
            <a:noAutofit/>
          </a:bodyPr>
          <a:lstStyle>
            <a:lvl1pPr>
              <a:defRPr lang="en-US" sz="4400" spc="-100" baseline="0" dirty="0">
                <a:gradFill>
                  <a:gsLst>
                    <a:gs pos="0">
                      <a:schemeClr val="bg2">
                        <a:lumMod val="10000"/>
                      </a:schemeClr>
                    </a:gs>
                    <a:gs pos="100000">
                      <a:schemeClr val="bg2">
                        <a:lumMod val="10000"/>
                      </a:schemeClr>
                    </a:gs>
                  </a:gsLst>
                  <a:lin ang="5400000" scaled="0"/>
                </a:gradFill>
              </a:defRPr>
            </a:lvl1pPr>
          </a:lstStyle>
          <a:p>
            <a:pPr lvl="0"/>
            <a:r>
              <a:rPr lang="en-US" dirty="0"/>
              <a:t>Presentation title</a:t>
            </a:r>
          </a:p>
        </p:txBody>
      </p:sp>
      <p:sp>
        <p:nvSpPr>
          <p:cNvPr id="3" name="Text Placeholder 2"/>
          <p:cNvSpPr>
            <a:spLocks noGrp="1"/>
          </p:cNvSpPr>
          <p:nvPr>
            <p:ph type="body" sz="quarter" idx="14" hasCustomPrompt="1"/>
          </p:nvPr>
        </p:nvSpPr>
        <p:spPr bwMode="ltGray">
          <a:xfrm>
            <a:off x="1931886" y="4451262"/>
            <a:ext cx="8214226" cy="1371611"/>
          </a:xfrm>
        </p:spPr>
        <p:txBody>
          <a:bodyPr tIns="109728" bIns="109728">
            <a:noAutofit/>
          </a:bodyPr>
          <a:lstStyle>
            <a:lvl1pPr marL="0" indent="0">
              <a:spcBef>
                <a:spcPts val="0"/>
              </a:spcBef>
              <a:buNone/>
              <a:defRPr lang="en-US" sz="3200" b="0" kern="1200" cap="none" spc="-100"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932742" rtl="0" eaLnBrk="1" latinLnBrk="0" hangingPunct="1">
              <a:lnSpc>
                <a:spcPct val="90000"/>
              </a:lnSpc>
              <a:spcBef>
                <a:spcPct val="0"/>
              </a:spcBef>
              <a:buNone/>
            </a:pPr>
            <a:r>
              <a:rPr lang="en-US" dirty="0"/>
              <a:t>Speaker Name</a:t>
            </a:r>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11247438" y="479426"/>
            <a:ext cx="731837" cy="155994"/>
          </a:xfrm>
          <a:prstGeom prst="rect">
            <a:avLst/>
          </a:prstGeom>
        </p:spPr>
      </p:pic>
    </p:spTree>
    <p:extLst>
      <p:ext uri="{BB962C8B-B14F-4D97-AF65-F5344CB8AC3E}">
        <p14:creationId xmlns:p14="http://schemas.microsoft.com/office/powerpoint/2010/main" val="1093828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3.01861E-6 L 4.30431E-6 -3.01861E-6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3.01861E-6 L 4.30431E-6 -3.01861E-6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a:t>Click to edit Master title style</a:t>
            </a:r>
          </a:p>
        </p:txBody>
      </p:sp>
    </p:spTree>
    <p:extLst>
      <p:ext uri="{BB962C8B-B14F-4D97-AF65-F5344CB8AC3E}">
        <p14:creationId xmlns:p14="http://schemas.microsoft.com/office/powerpoint/2010/main" val="25386034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a:t>“Sample quote goes here. Design is easier than it looks, and more important than it seems.”</a:t>
            </a:r>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a:t>Author Name</a:t>
            </a:r>
          </a:p>
          <a:p>
            <a:pPr lvl="0"/>
            <a:r>
              <a:rPr lang="en-US" dirty="0"/>
              <a:t>Title</a:t>
            </a:r>
          </a:p>
        </p:txBody>
      </p:sp>
    </p:spTree>
    <p:extLst>
      <p:ext uri="{BB962C8B-B14F-4D97-AF65-F5344CB8AC3E}">
        <p14:creationId xmlns:p14="http://schemas.microsoft.com/office/powerpoint/2010/main" val="318336336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a:t>Author’s Name</a:t>
            </a:r>
          </a:p>
          <a:p>
            <a:pPr lvl="0"/>
            <a:r>
              <a:rPr lang="en-US" dirty="0"/>
              <a:t>Title</a:t>
            </a:r>
          </a:p>
        </p:txBody>
      </p:sp>
    </p:spTree>
    <p:extLst>
      <p:ext uri="{BB962C8B-B14F-4D97-AF65-F5344CB8AC3E}">
        <p14:creationId xmlns:p14="http://schemas.microsoft.com/office/powerpoint/2010/main" val="12433338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48033091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ustom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707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a:t>Speaker Name</a:t>
            </a:r>
          </a:p>
        </p:txBody>
      </p:sp>
      <p:sp>
        <p:nvSpPr>
          <p:cNvPr id="12" name="Rectangle 11"/>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923861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963564"/>
            <a:ext cx="9327356" cy="1010320"/>
          </a:xfrm>
        </p:spPr>
        <p:txBody>
          <a:bodyPr anchor="t" anchorCtr="0"/>
          <a:lstStyle>
            <a:lvl1pPr algn="r">
              <a:defRPr sz="3264">
                <a:solidFill>
                  <a:schemeClr val="tx1"/>
                </a:solidFill>
              </a:defRPr>
            </a:lvl1pPr>
          </a:lstStyle>
          <a:p>
            <a:r>
              <a:rPr kumimoji="0" lang="en-US" dirty="0"/>
              <a:t>Click to edit Master title style</a:t>
            </a:r>
          </a:p>
        </p:txBody>
      </p:sp>
      <p:sp>
        <p:nvSpPr>
          <p:cNvPr id="9" name="Subtitle 8"/>
          <p:cNvSpPr>
            <a:spLocks noGrp="1"/>
          </p:cNvSpPr>
          <p:nvPr>
            <p:ph type="subTitle" idx="1"/>
          </p:nvPr>
        </p:nvSpPr>
        <p:spPr>
          <a:xfrm>
            <a:off x="1658197" y="5226465"/>
            <a:ext cx="9327356" cy="913174"/>
          </a:xfrm>
        </p:spPr>
        <p:txBody>
          <a:bodyPr>
            <a:normAutofit/>
          </a:bodyPr>
          <a:lstStyle>
            <a:lvl1pPr marL="0" indent="0" algn="r">
              <a:buNone/>
              <a:defRPr sz="2448">
                <a:solidFill>
                  <a:schemeClr val="tx2"/>
                </a:solidFill>
                <a:latin typeface="Segoe UI" pitchFamily="34" charset="0"/>
                <a:ea typeface="Segoe UI" pitchFamily="34" charset="0"/>
                <a:cs typeface="Segoe UI" pitchFamily="34" charset="0"/>
              </a:defRPr>
            </a:lvl1pPr>
            <a:lvl2pPr marL="466298" indent="0" algn="ctr">
              <a:buNone/>
            </a:lvl2pPr>
            <a:lvl3pPr marL="932597" indent="0" algn="ctr">
              <a:buNone/>
            </a:lvl3pPr>
            <a:lvl4pPr marL="1398895" indent="0" algn="ctr">
              <a:buNone/>
            </a:lvl4pPr>
            <a:lvl5pPr marL="1865193" indent="0" algn="ctr">
              <a:buNone/>
            </a:lvl5pPr>
            <a:lvl6pPr marL="2331491" indent="0" algn="ctr">
              <a:buNone/>
            </a:lvl6pPr>
            <a:lvl7pPr marL="2797790" indent="0" algn="ctr">
              <a:buNone/>
            </a:lvl7pPr>
            <a:lvl8pPr marL="3264088" indent="0" algn="ctr">
              <a:buNone/>
            </a:lvl8pPr>
            <a:lvl9pPr marL="3730386" indent="0" algn="ctr">
              <a:buNone/>
            </a:lvl9pPr>
          </a:lstStyle>
          <a:p>
            <a:r>
              <a:rPr kumimoji="0" lang="en-US" dirty="0"/>
              <a:t>Click to edit Master subtitle style</a:t>
            </a:r>
          </a:p>
        </p:txBody>
      </p:sp>
      <p:sp>
        <p:nvSpPr>
          <p:cNvPr id="29" name="Slide Number Placeholder 28"/>
          <p:cNvSpPr>
            <a:spLocks noGrp="1"/>
          </p:cNvSpPr>
          <p:nvPr>
            <p:ph type="sldNum" sz="quarter" idx="12"/>
          </p:nvPr>
        </p:nvSpPr>
        <p:spPr>
          <a:xfrm>
            <a:off x="10156454" y="6372790"/>
            <a:ext cx="1658197" cy="373041"/>
          </a:xfrm>
        </p:spPr>
        <p:txBody>
          <a:bodyPr/>
          <a:lstStyle>
            <a:lvl1pPr>
              <a:defRPr>
                <a:latin typeface="Segoe UI" pitchFamily="34" charset="0"/>
                <a:ea typeface="Segoe UI" pitchFamily="34" charset="0"/>
                <a:cs typeface="Segoe UI" pitchFamily="34" charset="0"/>
              </a:defRPr>
            </a:lvl1p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pitchFamily="34" charset="0"/>
                <a:cs typeface="Segoe UI" pitchFamily="34" charset="0"/>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dirty="0">
              <a:ln>
                <a:noFill/>
              </a:ln>
              <a:solidFill>
                <a:srgbClr val="1F497D"/>
              </a:solidFill>
              <a:effectLst/>
              <a:uLnTx/>
              <a:uFillTx/>
              <a:latin typeface="Segoe UI" pitchFamily="34" charset="0"/>
              <a:cs typeface="Segoe UI" pitchFamily="34" charset="0"/>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white"/>
              </a:solidFill>
              <a:effectLst/>
              <a:uLnTx/>
              <a:uFillTx/>
              <a:latin typeface="Segoe UI"/>
              <a:ea typeface="+mn-ea"/>
              <a:cs typeface="+mn-cs"/>
            </a:endParaRPr>
          </a:p>
        </p:txBody>
      </p:sp>
      <p:sp>
        <p:nvSpPr>
          <p:cNvPr id="33" name="Rectangle 32"/>
          <p:cNvSpPr/>
          <p:nvPr/>
        </p:nvSpPr>
        <p:spPr>
          <a:xfrm>
            <a:off x="1243648" y="5148748"/>
            <a:ext cx="9949180" cy="1068608"/>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white"/>
              </a:solidFill>
              <a:effectLst/>
              <a:uLnTx/>
              <a:uFillTx/>
              <a:latin typeface="Segoe UI"/>
              <a:ea typeface="+mn-ea"/>
              <a:cs typeface="+mn-cs"/>
            </a:endParaRPr>
          </a:p>
        </p:txBody>
      </p:sp>
      <p:sp>
        <p:nvSpPr>
          <p:cNvPr id="10" name="Rectangle 9"/>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white"/>
              </a:solidFill>
              <a:effectLst/>
              <a:uLnTx/>
              <a:uFillTx/>
              <a:latin typeface="Segoe UI"/>
              <a:ea typeface="+mn-ea"/>
              <a:cs typeface="+mn-cs"/>
            </a:endParaRPr>
          </a:p>
        </p:txBody>
      </p:sp>
      <p:sp>
        <p:nvSpPr>
          <p:cNvPr id="11" name="Rectangle 10"/>
          <p:cNvSpPr/>
          <p:nvPr userDrawn="1"/>
        </p:nvSpPr>
        <p:spPr>
          <a:xfrm>
            <a:off x="1256603" y="5148748"/>
            <a:ext cx="297957" cy="1068608"/>
          </a:xfrm>
          <a:prstGeom prst="rect">
            <a:avLst/>
          </a:prstGeom>
          <a:gradFill>
            <a:gsLst>
              <a:gs pos="0">
                <a:schemeClr val="accent1"/>
              </a:gs>
              <a:gs pos="50000">
                <a:schemeClr val="accent1">
                  <a:lumMod val="60000"/>
                  <a:lumOff val="40000"/>
                </a:schemeClr>
              </a:gs>
              <a:gs pos="100000">
                <a:schemeClr val="accent1">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565474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885847"/>
            <a:ext cx="9327356" cy="1010320"/>
          </a:xfrm>
        </p:spPr>
        <p:txBody>
          <a:bodyPr anchor="t" anchorCtr="0"/>
          <a:lstStyle>
            <a:lvl1pPr algn="r">
              <a:defRPr sz="3264">
                <a:solidFill>
                  <a:schemeClr val="tx1"/>
                </a:solidFill>
              </a:defRPr>
            </a:lvl1pPr>
          </a:lstStyle>
          <a:p>
            <a:r>
              <a:rPr kumimoji="0" lang="en-US" dirty="0"/>
              <a:t>Click to edit Master title style</a:t>
            </a:r>
          </a:p>
        </p:txBody>
      </p:sp>
      <p:sp>
        <p:nvSpPr>
          <p:cNvPr id="29" name="Slide Number Placeholder 28"/>
          <p:cNvSpPr>
            <a:spLocks noGrp="1"/>
          </p:cNvSpPr>
          <p:nvPr>
            <p:ph type="sldNum" sz="quarter" idx="12"/>
          </p:nvPr>
        </p:nvSpPr>
        <p:spPr>
          <a:xfrm>
            <a:off x="10350774" y="6504599"/>
            <a:ext cx="1658197" cy="334494"/>
          </a:xfr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dirty="0">
              <a:ln>
                <a:noFill/>
              </a:ln>
              <a:solidFill>
                <a:srgbClr val="1F497D"/>
              </a:solidFill>
              <a:effectLst/>
              <a:uLnTx/>
              <a:uFillTx/>
              <a:latin typeface="Segoe UI"/>
              <a:ea typeface="+mn-ea"/>
              <a:cs typeface="+mn-cs"/>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white"/>
              </a:solidFill>
              <a:effectLst/>
              <a:uLnTx/>
              <a:uFillTx/>
              <a:latin typeface="Segoe UI"/>
              <a:ea typeface="+mn-ea"/>
              <a:cs typeface="+mn-cs"/>
            </a:endParaRPr>
          </a:p>
        </p:txBody>
      </p:sp>
      <p:sp>
        <p:nvSpPr>
          <p:cNvPr id="6" name="Rectangle 5"/>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845959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549" y="155434"/>
            <a:ext cx="11503739" cy="699453"/>
          </a:xfrm>
        </p:spPr>
        <p:txBody>
          <a:bodyPr>
            <a:noAutofit/>
          </a:bodyPr>
          <a:lstStyle/>
          <a:p>
            <a:r>
              <a:rPr kumimoji="0" lang="en-US" dirty="0"/>
              <a:t>Click to edit Master title style</a:t>
            </a:r>
          </a:p>
        </p:txBody>
      </p:sp>
      <p:sp>
        <p:nvSpPr>
          <p:cNvPr id="6" name="Slide Number Placeholder 5"/>
          <p:cNvSpPr>
            <a:spLocks noGrp="1"/>
          </p:cNvSpPr>
          <p:nvPr>
            <p:ph type="sldNum" sz="quarter" idx="12"/>
          </p:nvPr>
        </p:nvSpPr>
        <p:spPr>
          <a:xfrm>
            <a:off x="9223719" y="6504599"/>
            <a:ext cx="2694570" cy="334494"/>
          </a:xfrm>
        </p:spPr>
        <p:txBody>
          <a:bodyPr/>
          <a:lstStyle>
            <a:lvl1pPr algn="r">
              <a:defRPr/>
            </a:lvl1p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dirty="0">
              <a:ln>
                <a:noFill/>
              </a:ln>
              <a:solidFill>
                <a:srgbClr val="1F497D"/>
              </a:solidFill>
              <a:effectLst/>
              <a:uLnTx/>
              <a:uFillTx/>
              <a:latin typeface="Segoe UI"/>
              <a:ea typeface="+mn-ea"/>
              <a:cs typeface="+mn-cs"/>
            </a:endParaRPr>
          </a:p>
        </p:txBody>
      </p:sp>
      <p:sp>
        <p:nvSpPr>
          <p:cNvPr id="8" name="Content Placeholder 7"/>
          <p:cNvSpPr>
            <a:spLocks noGrp="1"/>
          </p:cNvSpPr>
          <p:nvPr>
            <p:ph sz="quarter" idx="1"/>
          </p:nvPr>
        </p:nvSpPr>
        <p:spPr>
          <a:xfrm>
            <a:off x="414549" y="1243471"/>
            <a:ext cx="11503739"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116563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n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632" b="0" i="0" u="none" strike="noStrike" kern="1200" cap="none" spc="0" normalizeH="0" baseline="0" noProof="0" dirty="0">
              <a:ln>
                <a:noFill/>
              </a:ln>
              <a:solidFill>
                <a:srgbClr val="1F497D"/>
              </a:solidFill>
              <a:effectLst/>
              <a:uLnTx/>
              <a:uFillTx/>
              <a:latin typeface="Segoe UI"/>
              <a:ea typeface="+mn-ea"/>
              <a:cs typeface="+mn-cs"/>
            </a:endParaRPr>
          </a:p>
        </p:txBody>
      </p:sp>
      <p:sp>
        <p:nvSpPr>
          <p:cNvPr id="4" name="Content Placeholder 7"/>
          <p:cNvSpPr>
            <a:spLocks noGrp="1"/>
          </p:cNvSpPr>
          <p:nvPr>
            <p:ph sz="quarter" idx="1"/>
          </p:nvPr>
        </p:nvSpPr>
        <p:spPr>
          <a:xfrm>
            <a:off x="414549" y="1243471"/>
            <a:ext cx="8394621"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6194937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dirty="0">
              <a:ln>
                <a:noFill/>
              </a:ln>
              <a:solidFill>
                <a:srgbClr val="1F497D"/>
              </a:solidFill>
              <a:effectLst/>
              <a:uLnTx/>
              <a:uFillTx/>
              <a:latin typeface="Segoe UI"/>
              <a:ea typeface="+mn-ea"/>
              <a:cs typeface="+mn-cs"/>
            </a:endParaRPr>
          </a:p>
        </p:txBody>
      </p:sp>
      <p:sp>
        <p:nvSpPr>
          <p:cNvPr id="9" name="Content Placeholder 8"/>
          <p:cNvSpPr>
            <a:spLocks noGrp="1"/>
          </p:cNvSpPr>
          <p:nvPr>
            <p:ph sz="quarter" idx="1"/>
          </p:nvPr>
        </p:nvSpPr>
        <p:spPr>
          <a:xfrm>
            <a:off x="466368" y="1243471"/>
            <a:ext cx="5496922" cy="5036058"/>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6473185" y="1240362"/>
            <a:ext cx="5496922" cy="503605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Title 1"/>
          <p:cNvSpPr>
            <a:spLocks noGrp="1"/>
          </p:cNvSpPr>
          <p:nvPr>
            <p:ph type="title"/>
          </p:nvPr>
        </p:nvSpPr>
        <p:spPr>
          <a:xfrm>
            <a:off x="414549" y="155434"/>
            <a:ext cx="11555558" cy="699453"/>
          </a:xfrm>
        </p:spPr>
        <p:txBody>
          <a:bodyPr>
            <a:noAutofit/>
          </a:bodyPr>
          <a:lstStyle/>
          <a:p>
            <a:r>
              <a:rPr kumimoji="0" lang="en-US" dirty="0"/>
              <a:t>Click to edit Master title style</a:t>
            </a:r>
          </a:p>
        </p:txBody>
      </p:sp>
    </p:spTree>
    <p:extLst>
      <p:ext uri="{BB962C8B-B14F-4D97-AF65-F5344CB8AC3E}">
        <p14:creationId xmlns:p14="http://schemas.microsoft.com/office/powerpoint/2010/main" val="2168776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a:t>Click to edit Master text styles</a:t>
            </a:r>
          </a:p>
        </p:txBody>
      </p:sp>
      <p:sp>
        <p:nvSpPr>
          <p:cNvPr id="9" name="Slide Number Placeholder 8"/>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a:ln>
                <a:noFill/>
              </a:ln>
              <a:solidFill>
                <a:srgbClr val="1F497D"/>
              </a:solidFill>
              <a:effectLst/>
              <a:uLnTx/>
              <a:uFillTx/>
              <a:latin typeface="Segoe UI"/>
              <a:ea typeface="+mn-ea"/>
              <a:cs typeface="+mn-cs"/>
            </a:endParaRPr>
          </a:p>
        </p:txBody>
      </p:sp>
      <p:sp>
        <p:nvSpPr>
          <p:cNvPr id="11" name="Content Placeholder 10"/>
          <p:cNvSpPr>
            <a:spLocks noGrp="1"/>
          </p:cNvSpPr>
          <p:nvPr>
            <p:ph sz="quarter" idx="2"/>
          </p:nvPr>
        </p:nvSpPr>
        <p:spPr>
          <a:xfrm>
            <a:off x="412390" y="1787490"/>
            <a:ext cx="5492776" cy="45853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6473012" y="1787490"/>
            <a:ext cx="5492776" cy="45853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a:t>Click to edit Master title style</a:t>
            </a:r>
          </a:p>
        </p:txBody>
      </p:sp>
    </p:spTree>
    <p:extLst>
      <p:ext uri="{BB962C8B-B14F-4D97-AF65-F5344CB8AC3E}">
        <p14:creationId xmlns:p14="http://schemas.microsoft.com/office/powerpoint/2010/main" val="15630413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a:ln>
                <a:noFill/>
              </a:ln>
              <a:solidFill>
                <a:srgbClr val="1F497D"/>
              </a:solidFill>
              <a:effectLst/>
              <a:uLnTx/>
              <a:uFillTx/>
              <a:latin typeface="Segoe UI"/>
              <a:ea typeface="+mn-ea"/>
              <a:cs typeface="+mn-cs"/>
            </a:endParaRPr>
          </a:p>
        </p:txBody>
      </p:sp>
      <p:sp>
        <p:nvSpPr>
          <p:cNvPr id="7" name="Title 1"/>
          <p:cNvSpPr>
            <a:spLocks noGrp="1"/>
          </p:cNvSpPr>
          <p:nvPr>
            <p:ph type="title"/>
          </p:nvPr>
        </p:nvSpPr>
        <p:spPr>
          <a:xfrm>
            <a:off x="414549" y="155434"/>
            <a:ext cx="11555558" cy="699453"/>
          </a:xfrm>
        </p:spPr>
        <p:txBody>
          <a:bodyPr>
            <a:noAutofit/>
          </a:bodyPr>
          <a:lstStyle/>
          <a:p>
            <a:r>
              <a:rPr kumimoji="0" lang="en-US" dirty="0"/>
              <a:t>Click to edit Master title style</a:t>
            </a:r>
          </a:p>
        </p:txBody>
      </p:sp>
    </p:spTree>
    <p:extLst>
      <p:ext uri="{BB962C8B-B14F-4D97-AF65-F5344CB8AC3E}">
        <p14:creationId xmlns:p14="http://schemas.microsoft.com/office/powerpoint/2010/main" val="41415561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a:ln>
                <a:noFill/>
              </a:ln>
              <a:solidFill>
                <a:srgbClr val="1F497D"/>
              </a:solidFill>
              <a:effectLst/>
              <a:uLnTx/>
              <a:uFillTx/>
              <a:latin typeface="Segoe UI"/>
              <a:ea typeface="+mn-ea"/>
              <a:cs typeface="+mn-cs"/>
            </a:endParaRPr>
          </a:p>
        </p:txBody>
      </p:sp>
    </p:spTree>
    <p:extLst>
      <p:ext uri="{BB962C8B-B14F-4D97-AF65-F5344CB8AC3E}">
        <p14:creationId xmlns:p14="http://schemas.microsoft.com/office/powerpoint/2010/main" val="3370884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1895" y="310868"/>
            <a:ext cx="3420031" cy="854886"/>
          </a:xfrm>
        </p:spPr>
        <p:txBody>
          <a:bodyPr anchor="b" anchorCtr="0">
            <a:noAutofit/>
          </a:bodyPr>
          <a:lstStyle>
            <a:lvl1pPr algn="l">
              <a:buNone/>
              <a:defRPr sz="2040" b="1">
                <a:solidFill>
                  <a:schemeClr val="tx2"/>
                </a:solidFill>
                <a:latin typeface="+mn-lt"/>
                <a:ea typeface="+mn-ea"/>
                <a:cs typeface="+mn-cs"/>
              </a:defRPr>
            </a:lvl1pPr>
          </a:lstStyle>
          <a:p>
            <a:r>
              <a:rPr kumimoji="0" lang="en-US" dirty="0"/>
              <a:t>Click to edit Master title style</a:t>
            </a:r>
          </a:p>
        </p:txBody>
      </p:sp>
      <p:sp>
        <p:nvSpPr>
          <p:cNvPr id="3" name="Text Placeholder 2"/>
          <p:cNvSpPr>
            <a:spLocks noGrp="1"/>
          </p:cNvSpPr>
          <p:nvPr>
            <p:ph type="body" idx="2"/>
          </p:nvPr>
        </p:nvSpPr>
        <p:spPr>
          <a:xfrm>
            <a:off x="8601895" y="1243473"/>
            <a:ext cx="3420031" cy="4939884"/>
          </a:xfrm>
        </p:spPr>
        <p:txBody>
          <a:bodyPr/>
          <a:lstStyle>
            <a:lvl1pPr marL="0" indent="0">
              <a:lnSpc>
                <a:spcPts val="2244"/>
              </a:lnSpc>
              <a:spcAft>
                <a:spcPts val="1020"/>
              </a:spcAft>
              <a:buNone/>
              <a:defRPr sz="1632">
                <a:solidFill>
                  <a:schemeClr val="tx2"/>
                </a:solidFill>
              </a:defRPr>
            </a:lvl1pPr>
            <a:lvl2pPr>
              <a:buNone/>
              <a:defRPr sz="1224"/>
            </a:lvl2pPr>
            <a:lvl3pPr>
              <a:buNone/>
              <a:defRPr sz="1020"/>
            </a:lvl3pPr>
            <a:lvl4pPr>
              <a:buNone/>
              <a:defRPr sz="918"/>
            </a:lvl4pPr>
            <a:lvl5pPr>
              <a:buNone/>
              <a:defRPr sz="918"/>
            </a:lvl5pPr>
          </a:lstStyle>
          <a:p>
            <a:pPr lvl="0" eaLnBrk="1" latinLnBrk="0" hangingPunct="1"/>
            <a:r>
              <a:rPr kumimoji="0" lang="en-US" dirty="0"/>
              <a:t>Click to edit Master text styles</a:t>
            </a:r>
          </a:p>
        </p:txBody>
      </p:sp>
      <p:sp>
        <p:nvSpPr>
          <p:cNvPr id="7" name="Slide Number Placeholder 6"/>
          <p:cNvSpPr>
            <a:spLocks noGrp="1"/>
          </p:cNvSpPr>
          <p:nvPr>
            <p:ph type="sldNum" sz="quarter" idx="12"/>
          </p:nvPr>
        </p:nvSpPr>
        <p:spPr>
          <a:xfrm>
            <a:off x="9216097" y="6487515"/>
            <a:ext cx="2831738" cy="351577"/>
          </a:xfr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a:ln>
                <a:noFill/>
              </a:ln>
              <a:solidFill>
                <a:srgbClr val="1F497D"/>
              </a:solidFill>
              <a:effectLst/>
              <a:uLnTx/>
              <a:uFillTx/>
              <a:latin typeface="Segoe UI"/>
              <a:ea typeface="+mn-ea"/>
              <a:cs typeface="+mn-cs"/>
            </a:endParaRPr>
          </a:p>
        </p:txBody>
      </p:sp>
      <p:sp>
        <p:nvSpPr>
          <p:cNvPr id="10" name="Straight Connector 9"/>
          <p:cNvSpPr>
            <a:spLocks noChangeShapeType="1"/>
          </p:cNvSpPr>
          <p:nvPr/>
        </p:nvSpPr>
        <p:spPr bwMode="auto">
          <a:xfrm rot="5400000">
            <a:off x="5325142" y="3390402"/>
            <a:ext cx="6155182" cy="0"/>
          </a:xfrm>
          <a:prstGeom prst="line">
            <a:avLst/>
          </a:prstGeom>
          <a:noFill/>
          <a:ln w="9525" cap="flat" cmpd="sng" algn="ctr">
            <a:solidFill>
              <a:schemeClr val="accent1"/>
            </a:solidFill>
            <a:prstDash val="dash"/>
            <a:round/>
            <a:headEnd type="none" w="med" len="med"/>
            <a:tailEnd type="none" w="med" len="med"/>
          </a:ln>
          <a:effectLst/>
        </p:spPr>
        <p:txBody>
          <a:bodyPr vert="horz" wrap="square" lIns="93260" tIns="46630" rIns="93260" bIns="46630" anchor="t" compatLnSpc="1"/>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prstClr val="black"/>
              </a:solidFill>
              <a:effectLst/>
              <a:uLnTx/>
              <a:uFillTx/>
              <a:latin typeface="Segoe UI"/>
              <a:ea typeface="+mn-ea"/>
              <a:cs typeface="+mn-cs"/>
            </a:endParaRPr>
          </a:p>
        </p:txBody>
      </p:sp>
      <p:sp>
        <p:nvSpPr>
          <p:cNvPr id="12" name="Content Placeholder 11"/>
          <p:cNvSpPr>
            <a:spLocks noGrp="1"/>
          </p:cNvSpPr>
          <p:nvPr>
            <p:ph sz="quarter" idx="1"/>
          </p:nvPr>
        </p:nvSpPr>
        <p:spPr>
          <a:xfrm>
            <a:off x="414549" y="310868"/>
            <a:ext cx="7772797" cy="5828771"/>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101090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a:ln>
                <a:noFill/>
              </a:ln>
              <a:solidFill>
                <a:srgbClr val="1F497D"/>
              </a:solidFill>
              <a:effectLst/>
              <a:uLnTx/>
              <a:uFillTx/>
              <a:latin typeface="Segoe UI"/>
              <a:ea typeface="+mn-ea"/>
              <a:cs typeface="+mn-cs"/>
            </a:endParaRPr>
          </a:p>
        </p:txBody>
      </p:sp>
    </p:spTree>
    <p:extLst>
      <p:ext uri="{BB962C8B-B14F-4D97-AF65-F5344CB8AC3E}">
        <p14:creationId xmlns:p14="http://schemas.microsoft.com/office/powerpoint/2010/main" val="3429607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a:t>Video title</a:t>
            </a:r>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159412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444" y="280107"/>
            <a:ext cx="2798207" cy="596801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21824" y="280107"/>
            <a:ext cx="8187346" cy="596801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a:ln>
                <a:noFill/>
              </a:ln>
              <a:solidFill>
                <a:srgbClr val="1F497D"/>
              </a:solidFill>
              <a:effectLst/>
              <a:uLnTx/>
              <a:uFillTx/>
              <a:latin typeface="Segoe UI"/>
              <a:ea typeface="+mn-ea"/>
              <a:cs typeface="+mn-cs"/>
            </a:endParaRPr>
          </a:p>
        </p:txBody>
      </p:sp>
      <p:sp>
        <p:nvSpPr>
          <p:cNvPr id="9" name="Straight Connector 8"/>
          <p:cNvSpPr>
            <a:spLocks noChangeShapeType="1"/>
          </p:cNvSpPr>
          <p:nvPr/>
        </p:nvSpPr>
        <p:spPr bwMode="auto">
          <a:xfrm rot="5400000">
            <a:off x="5931859" y="3265695"/>
            <a:ext cx="5968661"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3260" tIns="46630" rIns="93260" bIns="46630" anchor="t" compatLnSpc="1"/>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69033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a:t>Section title</a:t>
            </a:r>
          </a:p>
        </p:txBody>
      </p:sp>
      <p:sp>
        <p:nvSpPr>
          <p:cNvPr id="5" name="Rectangle 4"/>
          <p:cNvSpPr/>
          <p:nvPr userDrawn="1"/>
        </p:nvSpPr>
        <p:spPr bwMode="gray">
          <a:xfrm>
            <a:off x="693869" y="479425"/>
            <a:ext cx="325106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6" name="Rectangle 5"/>
          <p:cNvSpPr/>
          <p:nvPr userDrawn="1"/>
        </p:nvSpPr>
        <p:spPr bwMode="gray">
          <a:xfrm>
            <a:off x="-28617" y="601540"/>
            <a:ext cx="324004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7773225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4722716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39852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205" r:id="rId1"/>
    <p:sldLayoutId id="2147484187" r:id="rId2"/>
    <p:sldLayoutId id="2147484105" r:id="rId3"/>
    <p:sldLayoutId id="2147484182" r:id="rId4"/>
    <p:sldLayoutId id="2147484216" r:id="rId5"/>
    <p:sldLayoutId id="2147484130" r:id="rId6"/>
    <p:sldLayoutId id="2147484101" r:id="rId7"/>
    <p:sldLayoutId id="2147484102" r:id="rId8"/>
    <p:sldLayoutId id="2147484098" r:id="rId9"/>
    <p:sldLayoutId id="2147484212" r:id="rId10"/>
    <p:sldLayoutId id="2147484086" r:id="rId11"/>
    <p:sldLayoutId id="2147484211" r:id="rId12"/>
    <p:sldLayoutId id="2147484100" r:id="rId13"/>
    <p:sldLayoutId id="2147484213" r:id="rId14"/>
    <p:sldLayoutId id="2147484089" r:id="rId15"/>
    <p:sldLayoutId id="2147484215" r:id="rId16"/>
    <p:sldLayoutId id="2147484092" r:id="rId17"/>
    <p:sldLayoutId id="2147484190" r:id="rId18"/>
    <p:sldLayoutId id="2147484195" r:id="rId19"/>
    <p:sldLayoutId id="2147484209" r:id="rId20"/>
    <p:sldLayoutId id="2147484196" r:id="rId21"/>
    <p:sldLayoutId id="2147484208" r:id="rId22"/>
    <p:sldLayoutId id="2147484192" r:id="rId23"/>
    <p:sldLayoutId id="2147484093" r:id="rId24"/>
    <p:sldLayoutId id="2147484127" r:id="rId25"/>
    <p:sldLayoutId id="2147484128" r:id="rId26"/>
    <p:sldLayoutId id="2147484129" r:id="rId27"/>
    <p:sldLayoutId id="2147484203" r:id="rId28"/>
    <p:sldLayoutId id="2147484217" r:id="rId29"/>
  </p:sldLayoutIdLst>
  <p:transition>
    <p:fade/>
  </p:transition>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4549" y="155434"/>
            <a:ext cx="11555558" cy="699453"/>
          </a:xfrm>
          <a:prstGeom prst="rect">
            <a:avLst/>
          </a:prstGeom>
        </p:spPr>
        <p:txBody>
          <a:bodyPr vert="horz" anchor="ctr" anchorCtr="0">
            <a:noAutofit/>
          </a:bodyPr>
          <a:lstStyle/>
          <a:p>
            <a:r>
              <a:rPr kumimoji="0" lang="en-US" dirty="0"/>
              <a:t>Click to edit Master title style</a:t>
            </a:r>
          </a:p>
        </p:txBody>
      </p:sp>
      <p:sp>
        <p:nvSpPr>
          <p:cNvPr id="13" name="Text Placeholder 12"/>
          <p:cNvSpPr>
            <a:spLocks noGrp="1"/>
          </p:cNvSpPr>
          <p:nvPr>
            <p:ph type="body" idx="1"/>
          </p:nvPr>
        </p:nvSpPr>
        <p:spPr>
          <a:xfrm>
            <a:off x="414549" y="1010320"/>
            <a:ext cx="11555559" cy="5241231"/>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3" name="Slide Number Placeholder 22"/>
          <p:cNvSpPr>
            <a:spLocks noGrp="1"/>
          </p:cNvSpPr>
          <p:nvPr>
            <p:ph type="sldNum" sz="quarter" idx="4"/>
          </p:nvPr>
        </p:nvSpPr>
        <p:spPr>
          <a:xfrm>
            <a:off x="9138369" y="6487515"/>
            <a:ext cx="2831738" cy="351577"/>
          </a:xfrm>
          <a:prstGeom prst="rect">
            <a:avLst/>
          </a:prstGeom>
        </p:spPr>
        <p:txBody>
          <a:bodyPr vert="horz"/>
          <a:lstStyle>
            <a:lvl1pPr algn="r" eaLnBrk="1" latinLnBrk="0" hangingPunct="1">
              <a:defRPr kumimoji="0" sz="1428">
                <a:solidFill>
                  <a:schemeClr val="tx2"/>
                </a:solidFill>
              </a:defRPr>
            </a:lvl1pPr>
          </a:lstStyle>
          <a:p>
            <a:pPr marL="0" marR="0" lvl="0" indent="0" algn="r" defTabSz="932597"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597" rtl="0" eaLnBrk="1" fontAlgn="auto" latinLnBrk="0" hangingPunct="1">
                <a:lnSpc>
                  <a:spcPct val="100000"/>
                </a:lnSpc>
                <a:spcBef>
                  <a:spcPts val="0"/>
                </a:spcBef>
                <a:spcAft>
                  <a:spcPts val="0"/>
                </a:spcAft>
                <a:buClrTx/>
                <a:buSzTx/>
                <a:buFontTx/>
                <a:buNone/>
                <a:tabLst/>
                <a:defRPr/>
              </a:pPr>
              <a:t>‹#›</a:t>
            </a:fld>
            <a:endParaRPr kumimoji="0" lang="en-US" sz="1632" b="0" i="0" u="none" strike="noStrike" kern="1200" cap="none" spc="0" normalizeH="0" baseline="0" noProof="0" dirty="0">
              <a:ln>
                <a:noFill/>
              </a:ln>
              <a:solidFill>
                <a:srgbClr val="1F497D"/>
              </a:solidFill>
              <a:effectLst/>
              <a:uLnTx/>
              <a:uFillTx/>
              <a:latin typeface="Segoe UI"/>
              <a:ea typeface="+mn-ea"/>
              <a:cs typeface="+mn-cs"/>
            </a:endParaRPr>
          </a:p>
        </p:txBody>
      </p:sp>
      <p:sp>
        <p:nvSpPr>
          <p:cNvPr id="8" name="Rectangle 7"/>
          <p:cNvSpPr/>
          <p:nvPr userDrawn="1"/>
        </p:nvSpPr>
        <p:spPr>
          <a:xfrm>
            <a:off x="0" y="155434"/>
            <a:ext cx="233184" cy="699453"/>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691330510"/>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hf hdr="0" ftr="0" dt="0"/>
  <p:txStyles>
    <p:titleStyle>
      <a:lvl1pPr algn="l" rtl="0" eaLnBrk="1" latinLnBrk="0" hangingPunct="1">
        <a:spcBef>
          <a:spcPct val="0"/>
        </a:spcBef>
        <a:buNone/>
        <a:defRPr kumimoji="0" sz="2856" kern="1200">
          <a:solidFill>
            <a:schemeClr val="tx2"/>
          </a:solidFill>
          <a:latin typeface="Segoe UI" pitchFamily="34" charset="0"/>
          <a:ea typeface="Segoe UI" pitchFamily="34" charset="0"/>
          <a:cs typeface="Segoe UI" pitchFamily="34" charset="0"/>
        </a:defRPr>
      </a:lvl1pPr>
    </p:titleStyle>
    <p:bodyStyle>
      <a:lvl1pPr marL="279779" indent="-279779" algn="l" rtl="0" eaLnBrk="1" latinLnBrk="0" hangingPunct="1">
        <a:spcBef>
          <a:spcPts val="612"/>
        </a:spcBef>
        <a:buClr>
          <a:schemeClr val="accent1"/>
        </a:buClr>
        <a:buSzPct val="76000"/>
        <a:buFont typeface="Wingdings" panose="05000000000000000000" pitchFamily="2" charset="2"/>
        <a:buChar char="§"/>
        <a:defRPr kumimoji="0" sz="2448" kern="1200">
          <a:solidFill>
            <a:schemeClr val="tx1"/>
          </a:solidFill>
          <a:latin typeface="Segoe UI" pitchFamily="34" charset="0"/>
          <a:ea typeface="Segoe UI" pitchFamily="34" charset="0"/>
          <a:cs typeface="Segoe UI" pitchFamily="34" charset="0"/>
        </a:defRPr>
      </a:lvl1pPr>
      <a:lvl2pPr marL="629503" indent="-349724" algn="l" rtl="0" eaLnBrk="1" latinLnBrk="0" hangingPunct="1">
        <a:spcBef>
          <a:spcPts val="510"/>
        </a:spcBef>
        <a:buClr>
          <a:schemeClr val="accent1"/>
        </a:buClr>
        <a:buSzPct val="76000"/>
        <a:buFont typeface="Wingdings" panose="05000000000000000000" pitchFamily="2" charset="2"/>
        <a:buChar char="§"/>
        <a:defRPr kumimoji="0" sz="2040" kern="1200">
          <a:solidFill>
            <a:schemeClr val="tx1"/>
          </a:solidFill>
          <a:latin typeface="Segoe UI" pitchFamily="34" charset="0"/>
          <a:ea typeface="Segoe UI" pitchFamily="34" charset="0"/>
          <a:cs typeface="Segoe UI" pitchFamily="34" charset="0"/>
        </a:defRPr>
      </a:lvl2pPr>
      <a:lvl3pPr marL="839337" indent="-233149" algn="l" rtl="0" eaLnBrk="1" latinLnBrk="0" hangingPunct="1">
        <a:spcBef>
          <a:spcPts val="510"/>
        </a:spcBef>
        <a:buClr>
          <a:schemeClr val="accent1"/>
        </a:buClr>
        <a:buSzPct val="76000"/>
        <a:buFont typeface="Wingdings" panose="05000000000000000000" pitchFamily="2" charset="2"/>
        <a:buChar char="§"/>
        <a:defRPr kumimoji="0" sz="1836" kern="1200">
          <a:solidFill>
            <a:schemeClr val="tx1"/>
          </a:solidFill>
          <a:latin typeface="Segoe UI" pitchFamily="34" charset="0"/>
          <a:ea typeface="Segoe UI" pitchFamily="34" charset="0"/>
          <a:cs typeface="Segoe UI" pitchFamily="34" charset="0"/>
        </a:defRPr>
      </a:lvl3pPr>
      <a:lvl4pPr marL="1119116" indent="-233149" algn="l" rtl="0" eaLnBrk="1" latinLnBrk="0" hangingPunct="1">
        <a:spcBef>
          <a:spcPts val="408"/>
        </a:spcBef>
        <a:buClr>
          <a:schemeClr val="accent1"/>
        </a:buClr>
        <a:buSzPct val="70000"/>
        <a:buFont typeface="Wingdings" panose="05000000000000000000" pitchFamily="2" charset="2"/>
        <a:buChar char="§"/>
        <a:defRPr kumimoji="0" sz="1632" kern="1200">
          <a:solidFill>
            <a:schemeClr val="tx1"/>
          </a:solidFill>
          <a:latin typeface="Segoe UI" pitchFamily="34" charset="0"/>
          <a:ea typeface="Segoe UI" pitchFamily="34" charset="0"/>
          <a:cs typeface="Segoe UI" pitchFamily="34" charset="0"/>
        </a:defRPr>
      </a:lvl4pPr>
      <a:lvl5pPr marL="1398895" indent="-233149" algn="l" rtl="0" eaLnBrk="1" latinLnBrk="0" hangingPunct="1">
        <a:spcBef>
          <a:spcPts val="306"/>
        </a:spcBef>
        <a:buClr>
          <a:schemeClr val="accent1"/>
        </a:buClr>
        <a:buSzPct val="70000"/>
        <a:buFont typeface="Wingdings" panose="05000000000000000000" pitchFamily="2" charset="2"/>
        <a:buChar char="§"/>
        <a:defRPr kumimoji="0" sz="1428" kern="1200">
          <a:solidFill>
            <a:schemeClr val="tx1"/>
          </a:solidFill>
          <a:latin typeface="Segoe UI" pitchFamily="34" charset="0"/>
          <a:ea typeface="Segoe UI" pitchFamily="34" charset="0"/>
          <a:cs typeface="Segoe UI" pitchFamily="34" charset="0"/>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66298" algn="l" rtl="0" eaLnBrk="1" latinLnBrk="0" hangingPunct="1">
        <a:defRPr kumimoji="0" kern="1200">
          <a:solidFill>
            <a:schemeClr val="tx1"/>
          </a:solidFill>
          <a:latin typeface="+mn-lt"/>
          <a:ea typeface="+mn-ea"/>
          <a:cs typeface="+mn-cs"/>
        </a:defRPr>
      </a:lvl2pPr>
      <a:lvl3pPr marL="932597" algn="l" rtl="0" eaLnBrk="1" latinLnBrk="0" hangingPunct="1">
        <a:defRPr kumimoji="0" kern="1200">
          <a:solidFill>
            <a:schemeClr val="tx1"/>
          </a:solidFill>
          <a:latin typeface="+mn-lt"/>
          <a:ea typeface="+mn-ea"/>
          <a:cs typeface="+mn-cs"/>
        </a:defRPr>
      </a:lvl3pPr>
      <a:lvl4pPr marL="1398895" algn="l" rtl="0" eaLnBrk="1" latinLnBrk="0" hangingPunct="1">
        <a:defRPr kumimoji="0" kern="1200">
          <a:solidFill>
            <a:schemeClr val="tx1"/>
          </a:solidFill>
          <a:latin typeface="+mn-lt"/>
          <a:ea typeface="+mn-ea"/>
          <a:cs typeface="+mn-cs"/>
        </a:defRPr>
      </a:lvl4pPr>
      <a:lvl5pPr marL="1865193" algn="l" rtl="0" eaLnBrk="1" latinLnBrk="0" hangingPunct="1">
        <a:defRPr kumimoji="0" kern="1200">
          <a:solidFill>
            <a:schemeClr val="tx1"/>
          </a:solidFill>
          <a:latin typeface="+mn-lt"/>
          <a:ea typeface="+mn-ea"/>
          <a:cs typeface="+mn-cs"/>
        </a:defRPr>
      </a:lvl5pPr>
      <a:lvl6pPr marL="2331491" algn="l" rtl="0" eaLnBrk="1" latinLnBrk="0" hangingPunct="1">
        <a:defRPr kumimoji="0" kern="1200">
          <a:solidFill>
            <a:schemeClr val="tx1"/>
          </a:solidFill>
          <a:latin typeface="+mn-lt"/>
          <a:ea typeface="+mn-ea"/>
          <a:cs typeface="+mn-cs"/>
        </a:defRPr>
      </a:lvl6pPr>
      <a:lvl7pPr marL="2797790" algn="l" rtl="0" eaLnBrk="1" latinLnBrk="0" hangingPunct="1">
        <a:defRPr kumimoji="0" kern="1200">
          <a:solidFill>
            <a:schemeClr val="tx1"/>
          </a:solidFill>
          <a:latin typeface="+mn-lt"/>
          <a:ea typeface="+mn-ea"/>
          <a:cs typeface="+mn-cs"/>
        </a:defRPr>
      </a:lvl7pPr>
      <a:lvl8pPr marL="3264088" algn="l" rtl="0" eaLnBrk="1" latinLnBrk="0" hangingPunct="1">
        <a:defRPr kumimoji="0" kern="1200">
          <a:solidFill>
            <a:schemeClr val="tx1"/>
          </a:solidFill>
          <a:latin typeface="+mn-lt"/>
          <a:ea typeface="+mn-ea"/>
          <a:cs typeface="+mn-cs"/>
        </a:defRPr>
      </a:lvl8pPr>
      <a:lvl9pPr marL="373038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microsoft.com/office/2007/relationships/hdphoto" Target="../media/hdphoto2.wdp"/><Relationship Id="rId11" Type="http://schemas.openxmlformats.org/officeDocument/2006/relationships/image" Target="../media/image16.jpeg"/><Relationship Id="rId5" Type="http://schemas.openxmlformats.org/officeDocument/2006/relationships/image" Target="../media/image11.png"/><Relationship Id="rId10" Type="http://schemas.openxmlformats.org/officeDocument/2006/relationships/image" Target="../media/image15.jpeg"/><Relationship Id="rId4" Type="http://schemas.microsoft.com/office/2007/relationships/hdphoto" Target="../media/hdphoto1.wdp"/><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 Target="slide11.xml"/><Relationship Id="rId7"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slide" Target="slide6.xml"/><Relationship Id="rId5" Type="http://schemas.openxmlformats.org/officeDocument/2006/relationships/slide" Target="slide27.xml"/><Relationship Id="rId4" Type="http://schemas.openxmlformats.org/officeDocument/2006/relationships/slide" Target="slide20.xml"/><Relationship Id="rId9"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3.png"/><Relationship Id="rId7" Type="http://schemas.microsoft.com/office/2007/relationships/hdphoto" Target="../media/hdphoto3.wdp"/><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56.png"/><Relationship Id="rId11" Type="http://schemas.openxmlformats.org/officeDocument/2006/relationships/image" Target="cid:image002.jpg@01CBCD27.A2C24390" TargetMode="External"/><Relationship Id="rId5" Type="http://schemas.openxmlformats.org/officeDocument/2006/relationships/image" Target="../media/image55.JPG"/><Relationship Id="rId10" Type="http://schemas.openxmlformats.org/officeDocument/2006/relationships/image" Target="../media/image58.jpeg"/><Relationship Id="rId4" Type="http://schemas.openxmlformats.org/officeDocument/2006/relationships/image" Target="../media/image54.png"/><Relationship Id="rId9" Type="http://schemas.openxmlformats.org/officeDocument/2006/relationships/image" Target="cid:image001.jpg@01CBCD27.A2C24390"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www.scoop.it/t/intranet-launch-videos-and-teasers" TargetMode="External"/><Relationship Id="rId7"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hyperlink" Target="http://tiny.cc/ThreeSampleVideo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65.png"/><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7.wmf"/><Relationship Id="rId7"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microsoft.com/office/2007/relationships/hdphoto" Target="../media/hdphoto4.wdp"/><Relationship Id="rId5" Type="http://schemas.openxmlformats.org/officeDocument/2006/relationships/image" Target="../media/image69.png"/><Relationship Id="rId4" Type="http://schemas.openxmlformats.org/officeDocument/2006/relationships/image" Target="../media/image68.wmf"/><Relationship Id="rId9" Type="http://schemas.openxmlformats.org/officeDocument/2006/relationships/image" Target="../media/image71.jpeg"/></Relationships>
</file>

<file path=ppt/slides/_rels/slide3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74.png"/><Relationship Id="rId7" Type="http://schemas.openxmlformats.org/officeDocument/2006/relationships/image" Target="../media/image77.png"/><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image" Target="../media/image76.wmf"/><Relationship Id="rId5" Type="http://schemas.openxmlformats.org/officeDocument/2006/relationships/image" Target="../media/image75.wmf"/><Relationship Id="rId4" Type="http://schemas.microsoft.com/office/2007/relationships/hdphoto" Target="../media/hdphoto6.wdp"/></Relationships>
</file>

<file path=ppt/slides/_rels/slide3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4.xml"/><Relationship Id="rId1" Type="http://schemas.openxmlformats.org/officeDocument/2006/relationships/slideLayout" Target="../slideLayouts/slideLayout17.xml"/><Relationship Id="rId5" Type="http://schemas.openxmlformats.org/officeDocument/2006/relationships/image" Target="../media/image83.jpeg"/><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8" Type="http://schemas.openxmlformats.org/officeDocument/2006/relationships/image" Target="../media/image91.jpeg"/><Relationship Id="rId13" Type="http://schemas.openxmlformats.org/officeDocument/2006/relationships/image" Target="../media/image96.jpeg"/><Relationship Id="rId3" Type="http://schemas.openxmlformats.org/officeDocument/2006/relationships/image" Target="../media/image86.jpeg"/><Relationship Id="rId7" Type="http://schemas.openxmlformats.org/officeDocument/2006/relationships/image" Target="../media/image90.jpeg"/><Relationship Id="rId12" Type="http://schemas.openxmlformats.org/officeDocument/2006/relationships/image" Target="../media/image95.jpeg"/><Relationship Id="rId2" Type="http://schemas.openxmlformats.org/officeDocument/2006/relationships/notesSlide" Target="../notesSlides/notesSlide37.xml"/><Relationship Id="rId1" Type="http://schemas.openxmlformats.org/officeDocument/2006/relationships/slideLayout" Target="../slideLayouts/slideLayout24.xml"/><Relationship Id="rId6" Type="http://schemas.openxmlformats.org/officeDocument/2006/relationships/image" Target="../media/image89.jpeg"/><Relationship Id="rId11" Type="http://schemas.openxmlformats.org/officeDocument/2006/relationships/image" Target="../media/image94.jpeg"/><Relationship Id="rId5" Type="http://schemas.openxmlformats.org/officeDocument/2006/relationships/image" Target="../media/image88.jpeg"/><Relationship Id="rId10" Type="http://schemas.openxmlformats.org/officeDocument/2006/relationships/image" Target="../media/image93.jpeg"/><Relationship Id="rId4" Type="http://schemas.openxmlformats.org/officeDocument/2006/relationships/image" Target="../media/image87.jpeg"/><Relationship Id="rId9" Type="http://schemas.openxmlformats.org/officeDocument/2006/relationships/image" Target="../media/image92.jpeg"/><Relationship Id="rId14" Type="http://schemas.openxmlformats.org/officeDocument/2006/relationships/image" Target="../media/image97.jpeg"/></Relationships>
</file>

<file path=ppt/slides/_rels/slide43.xml.rels><?xml version="1.0" encoding="UTF-8" standalone="yes"?>
<Relationships xmlns="http://schemas.openxmlformats.org/package/2006/relationships"><Relationship Id="rId8" Type="http://schemas.openxmlformats.org/officeDocument/2006/relationships/hyperlink" Target="http://cloud.snappages.com/b8898dc2c08e137d03449de65b9e82e108c15658/A_Practical_Framework_for_SharePoint_Metrics.pdf" TargetMode="External"/><Relationship Id="rId3" Type="http://schemas.openxmlformats.org/officeDocument/2006/relationships/hyperlink" Target="http://www.amazon.com/User-Adoption-Strategies-Collaboration-ebook/dp/B0042X9AM0/ref=sr_1_1?ie=UTF8&amp;m=AG56TWVU5XWC2&amp;s=books&amp;qid=1297622639&amp;sr=1-1" TargetMode="External"/><Relationship Id="rId7" Type="http://schemas.openxmlformats.org/officeDocument/2006/relationships/hyperlink" Target="http://www.amazon.com/Essential-SharePoint-Addison-Wesley-Microsoft-Technology/dp/0321884116/ref=dp_ob_title_bk" TargetMode="External"/><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hyperlink" Target="http://fasttrack.microsoft.com/" TargetMode="External"/><Relationship Id="rId5" Type="http://schemas.openxmlformats.org/officeDocument/2006/relationships/hyperlink" Target="http://www.nngroup.com/articles/intranet-social-features/" TargetMode="External"/><Relationship Id="rId10" Type="http://schemas.openxmlformats.org/officeDocument/2006/relationships/image" Target="../media/image98.png"/><Relationship Id="rId4" Type="http://schemas.openxmlformats.org/officeDocument/2006/relationships/hyperlink" Target="http://www.useit.com/alertbox/" TargetMode="External"/><Relationship Id="rId9" Type="http://schemas.openxmlformats.org/officeDocument/2006/relationships/hyperlink" Target="http://improveit.ho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12436475" cy="8290983"/>
          </a:xfrm>
          <a:prstGeom prst="rect">
            <a:avLst/>
          </a:prstGeom>
        </p:spPr>
      </p:pic>
      <p:sp>
        <p:nvSpPr>
          <p:cNvPr id="4" name="TextBox 3"/>
          <p:cNvSpPr txBox="1"/>
          <p:nvPr/>
        </p:nvSpPr>
        <p:spPr>
          <a:xfrm>
            <a:off x="7662192" y="246547"/>
            <a:ext cx="4665934" cy="3619452"/>
          </a:xfrm>
          <a:prstGeom prst="rect">
            <a:avLst/>
          </a:prstGeom>
          <a:solidFill>
            <a:srgbClr val="B2C4E8">
              <a:alpha val="80000"/>
            </a:srgbClr>
          </a:solidFill>
        </p:spPr>
        <p:txBody>
          <a:bodyPr wrap="square" lIns="182880" tIns="146304" rIns="182880" bIns="146304" rtlCol="0">
            <a:spAutoFit/>
          </a:bodyPr>
          <a:lstStyle/>
          <a:p>
            <a:pPr algn="r">
              <a:lnSpc>
                <a:spcPct val="90000"/>
              </a:lnSpc>
              <a:spcAft>
                <a:spcPts val="600"/>
              </a:spcAft>
            </a:pPr>
            <a:r>
              <a:rPr lang="en-US" sz="6000" b="1" dirty="0">
                <a:gradFill>
                  <a:gsLst>
                    <a:gs pos="2917">
                      <a:schemeClr val="tx1"/>
                    </a:gs>
                    <a:gs pos="30000">
                      <a:schemeClr val="tx1"/>
                    </a:gs>
                  </a:gsLst>
                  <a:lin ang="5400000" scaled="0"/>
                </a:gradFill>
                <a:latin typeface="+mj-lt"/>
              </a:rPr>
              <a:t>We built it, but why won’t they come? </a:t>
            </a:r>
          </a:p>
        </p:txBody>
      </p:sp>
      <p:sp>
        <p:nvSpPr>
          <p:cNvPr id="5" name="Rectangle 4"/>
          <p:cNvSpPr/>
          <p:nvPr/>
        </p:nvSpPr>
        <p:spPr>
          <a:xfrm>
            <a:off x="5540582" y="4045896"/>
            <a:ext cx="6792108" cy="1077218"/>
          </a:xfrm>
          <a:prstGeom prst="rect">
            <a:avLst/>
          </a:prstGeom>
          <a:solidFill>
            <a:srgbClr val="B2C4E8">
              <a:alpha val="80000"/>
            </a:srgbClr>
          </a:solidFill>
        </p:spPr>
        <p:txBody>
          <a:bodyPr wrap="square">
            <a:spAutoFit/>
          </a:bodyPr>
          <a:lstStyle/>
          <a:p>
            <a:pPr algn="r"/>
            <a:r>
              <a:rPr lang="en-US" sz="3200" b="1" dirty="0">
                <a:latin typeface="+mj-lt"/>
              </a:rPr>
              <a:t>Practical advice to overcome common user adoption and change hurdles</a:t>
            </a:r>
          </a:p>
        </p:txBody>
      </p:sp>
      <p:sp>
        <p:nvSpPr>
          <p:cNvPr id="6" name="Rectangle 5"/>
          <p:cNvSpPr/>
          <p:nvPr/>
        </p:nvSpPr>
        <p:spPr>
          <a:xfrm>
            <a:off x="183263" y="5417481"/>
            <a:ext cx="3096966" cy="1569660"/>
          </a:xfrm>
          <a:prstGeom prst="rect">
            <a:avLst/>
          </a:prstGeom>
          <a:solidFill>
            <a:srgbClr val="450102">
              <a:alpha val="80000"/>
            </a:srgbClr>
          </a:solidFill>
        </p:spPr>
        <p:txBody>
          <a:bodyPr wrap="square">
            <a:spAutoFit/>
          </a:bodyPr>
          <a:lstStyle/>
          <a:p>
            <a:r>
              <a:rPr lang="en-US" sz="2400" dirty="0">
                <a:solidFill>
                  <a:schemeClr val="bg1"/>
                </a:solidFill>
                <a:latin typeface="+mj-lt"/>
              </a:rPr>
              <a:t>SharePoint Tech Fest</a:t>
            </a:r>
          </a:p>
          <a:p>
            <a:r>
              <a:rPr lang="en-US" sz="2400" dirty="0">
                <a:solidFill>
                  <a:schemeClr val="bg1"/>
                </a:solidFill>
                <a:latin typeface="+mj-lt"/>
              </a:rPr>
              <a:t>April 6, 2016</a:t>
            </a:r>
          </a:p>
          <a:p>
            <a:r>
              <a:rPr lang="en-US" sz="2400" dirty="0">
                <a:solidFill>
                  <a:schemeClr val="bg1"/>
                </a:solidFill>
                <a:latin typeface="+mj-lt"/>
              </a:rPr>
              <a:t>Susan Hanley</a:t>
            </a:r>
          </a:p>
          <a:p>
            <a:r>
              <a:rPr lang="en-US" sz="2400" dirty="0">
                <a:solidFill>
                  <a:schemeClr val="bg1"/>
                </a:solidFill>
                <a:latin typeface="+mj-lt"/>
              </a:rPr>
              <a:t>www.susanhanley.com</a:t>
            </a:r>
          </a:p>
        </p:txBody>
      </p:sp>
    </p:spTree>
    <p:extLst>
      <p:ext uri="{BB962C8B-B14F-4D97-AF65-F5344CB8AC3E}">
        <p14:creationId xmlns:p14="http://schemas.microsoft.com/office/powerpoint/2010/main" val="160274324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All about my ROLE!</a:t>
            </a:r>
          </a:p>
        </p:txBody>
      </p:sp>
      <p:pic>
        <p:nvPicPr>
          <p:cNvPr id="2050" name="Picture 2" descr="Designed in conjunction with personal assistants, this unique view into the organisation is an essential tool for personal assistants. (Screenshot courtesy of Macquarie Grou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4599" y="251077"/>
            <a:ext cx="3755756" cy="6159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545" y="1440901"/>
            <a:ext cx="7305393" cy="3779795"/>
          </a:xfrm>
          <a:prstGeom prst="rect">
            <a:avLst/>
          </a:prstGeom>
        </p:spPr>
      </p:pic>
    </p:spTree>
    <p:extLst>
      <p:ext uri="{BB962C8B-B14F-4D97-AF65-F5344CB8AC3E}">
        <p14:creationId xmlns:p14="http://schemas.microsoft.com/office/powerpoint/2010/main" val="266409871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4775" y="662653"/>
            <a:ext cx="10335038" cy="5580923"/>
          </a:xfrm>
          <a:prstGeom prst="rect">
            <a:avLst/>
          </a:prstGeom>
        </p:spPr>
      </p:pic>
      <p:sp>
        <p:nvSpPr>
          <p:cNvPr id="6" name="Rectangle 5"/>
          <p:cNvSpPr/>
          <p:nvPr/>
        </p:nvSpPr>
        <p:spPr>
          <a:xfrm>
            <a:off x="6949749" y="3577757"/>
            <a:ext cx="5029145" cy="3200876"/>
          </a:xfrm>
          <a:prstGeom prst="rect">
            <a:avLst/>
          </a:prstGeom>
          <a:solidFill>
            <a:srgbClr val="0083C3"/>
          </a:solidFill>
        </p:spPr>
        <p:txBody>
          <a:bodyPr wrap="square" lIns="182880" tIns="91440" rIns="182880" bIns="91440">
            <a:spAutoFit/>
          </a:bodyPr>
          <a:lstStyle/>
          <a:p>
            <a:r>
              <a:rPr lang="en-US" sz="2800" dirty="0">
                <a:solidFill>
                  <a:schemeClr val="bg1"/>
                </a:solidFill>
              </a:rPr>
              <a:t>“Our intranet is a tool which allows us to make business decisions therefore it cannot be overcomplicated or distracting, making our designs concise, sharp and distinct.”</a:t>
            </a:r>
          </a:p>
        </p:txBody>
      </p:sp>
    </p:spTree>
    <p:extLst>
      <p:ext uri="{BB962C8B-B14F-4D97-AF65-F5344CB8AC3E}">
        <p14:creationId xmlns:p14="http://schemas.microsoft.com/office/powerpoint/2010/main" val="2141977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113562" y="142480"/>
            <a:ext cx="10514109" cy="6783297"/>
          </a:xfrm>
          <a:prstGeom prst="rect">
            <a:avLst/>
          </a:prstGeom>
          <a:ln w="3175">
            <a:noFill/>
          </a:ln>
        </p:spPr>
      </p:pic>
      <p:sp>
        <p:nvSpPr>
          <p:cNvPr id="5" name="Rectangle 4"/>
          <p:cNvSpPr/>
          <p:nvPr/>
        </p:nvSpPr>
        <p:spPr bwMode="auto">
          <a:xfrm>
            <a:off x="333115" y="5829418"/>
            <a:ext cx="7256708" cy="839668"/>
          </a:xfrm>
          <a:prstGeom prst="rect">
            <a:avLst/>
          </a:prstGeom>
          <a:solidFill>
            <a:schemeClr val="accent6">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316" fontAlgn="base">
              <a:lnSpc>
                <a:spcPct val="90000"/>
              </a:lnSpc>
              <a:spcBef>
                <a:spcPct val="0"/>
              </a:spcBef>
              <a:spcAft>
                <a:spcPts val="1199"/>
              </a:spcAft>
            </a:pPr>
            <a:r>
              <a:rPr lang="en-US" sz="4488"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Tip # 4: It’s about change</a:t>
            </a:r>
          </a:p>
        </p:txBody>
      </p:sp>
      <p:sp>
        <p:nvSpPr>
          <p:cNvPr id="2" name="Slide Number Placeholder 1"/>
          <p:cNvSpPr>
            <a:spLocks noGrp="1"/>
          </p:cNvSpPr>
          <p:nvPr>
            <p:ph type="sldNum" sz="quarter" idx="4294967295"/>
          </p:nvPr>
        </p:nvSpPr>
        <p:spPr>
          <a:xfrm>
            <a:off x="8782896" y="6482889"/>
            <a:ext cx="2797810" cy="372394"/>
          </a:xfrm>
          <a:prstGeom prst="rect">
            <a:avLst/>
          </a:prstGeom>
        </p:spPr>
        <p:txBody>
          <a:bodyPr/>
          <a:lstStyle/>
          <a:p>
            <a:fld id="{EA7C8D44-3667-46F6-9772-CC52308E2A7F}" type="slidenum">
              <a:rPr kumimoji="0" lang="en-US" smtClean="0"/>
              <a:pPr/>
              <a:t>12</a:t>
            </a:fld>
            <a:endParaRPr kumimoji="0" lang="en-US"/>
          </a:p>
        </p:txBody>
      </p:sp>
    </p:spTree>
    <p:extLst>
      <p:ext uri="{BB962C8B-B14F-4D97-AF65-F5344CB8AC3E}">
        <p14:creationId xmlns:p14="http://schemas.microsoft.com/office/powerpoint/2010/main" val="264385225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4411" y="1759921"/>
            <a:ext cx="2392387" cy="1280146"/>
          </a:xfrm>
          <a:prstGeom prst="rect">
            <a:avLst/>
          </a:prstGeom>
          <a:solidFill>
            <a:srgbClr val="FB02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latin typeface="+mj-lt"/>
              </a:rPr>
              <a:t>Deep experience with technology and concept</a:t>
            </a:r>
          </a:p>
        </p:txBody>
      </p:sp>
      <p:sp>
        <p:nvSpPr>
          <p:cNvPr id="8" name="Rectangle 7"/>
          <p:cNvSpPr/>
          <p:nvPr/>
        </p:nvSpPr>
        <p:spPr bwMode="auto">
          <a:xfrm>
            <a:off x="3734411" y="3122816"/>
            <a:ext cx="2392387" cy="1280146"/>
          </a:xfrm>
          <a:prstGeom prst="rect">
            <a:avLst/>
          </a:prstGeom>
          <a:solidFill>
            <a:srgbClr val="FB02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latin typeface="+mj-lt"/>
              </a:rPr>
              <a:t>Recognize the need for the solution</a:t>
            </a:r>
          </a:p>
        </p:txBody>
      </p:sp>
      <p:sp>
        <p:nvSpPr>
          <p:cNvPr id="9" name="Rectangle 8"/>
          <p:cNvSpPr/>
          <p:nvPr/>
        </p:nvSpPr>
        <p:spPr bwMode="auto">
          <a:xfrm>
            <a:off x="3734411" y="4497276"/>
            <a:ext cx="2392387" cy="1280146"/>
          </a:xfrm>
          <a:prstGeom prst="rect">
            <a:avLst/>
          </a:prstGeom>
          <a:solidFill>
            <a:srgbClr val="FB02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latin typeface="+mj-lt"/>
              </a:rPr>
              <a:t>Convinced the product works</a:t>
            </a:r>
          </a:p>
        </p:txBody>
      </p:sp>
      <p:sp>
        <p:nvSpPr>
          <p:cNvPr id="2" name="Title 1"/>
          <p:cNvSpPr>
            <a:spLocks noGrp="1"/>
          </p:cNvSpPr>
          <p:nvPr>
            <p:ph type="title"/>
          </p:nvPr>
        </p:nvSpPr>
        <p:spPr/>
        <p:txBody>
          <a:bodyPr/>
          <a:lstStyle/>
          <a:p>
            <a:r>
              <a:rPr lang="en-US" dirty="0"/>
              <a:t>Why is change so hard?</a:t>
            </a:r>
          </a:p>
        </p:txBody>
      </p:sp>
      <p:grpSp>
        <p:nvGrpSpPr>
          <p:cNvPr id="6" name="Group 5"/>
          <p:cNvGrpSpPr/>
          <p:nvPr/>
        </p:nvGrpSpPr>
        <p:grpSpPr>
          <a:xfrm>
            <a:off x="91824" y="1752750"/>
            <a:ext cx="3655314" cy="4026454"/>
            <a:chOff x="1554848" y="1754532"/>
            <a:chExt cx="3655314" cy="4026454"/>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4848" y="2582872"/>
              <a:ext cx="3655314" cy="3198114"/>
            </a:xfrm>
            <a:prstGeom prst="rect">
              <a:avLst/>
            </a:prstGeom>
          </p:spPr>
        </p:pic>
        <p:sp>
          <p:nvSpPr>
            <p:cNvPr id="5" name="Rectangle 4"/>
            <p:cNvSpPr/>
            <p:nvPr/>
          </p:nvSpPr>
          <p:spPr bwMode="auto">
            <a:xfrm>
              <a:off x="1554848" y="1754532"/>
              <a:ext cx="3655314" cy="921561"/>
            </a:xfrm>
            <a:prstGeom prst="rect">
              <a:avLst/>
            </a:prstGeom>
            <a:solidFill>
              <a:srgbClr val="F8D04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5400" dirty="0">
                  <a:gradFill>
                    <a:gsLst>
                      <a:gs pos="0">
                        <a:srgbClr val="FFFFFF"/>
                      </a:gs>
                      <a:gs pos="100000">
                        <a:srgbClr val="FFFFFF"/>
                      </a:gs>
                    </a:gsLst>
                    <a:lin ang="5400000" scaled="0"/>
                  </a:gradFill>
                  <a:latin typeface="+mj-lt"/>
                </a:rPr>
                <a:t>You</a:t>
              </a:r>
            </a:p>
          </p:txBody>
        </p:sp>
      </p:grpSp>
      <p:sp>
        <p:nvSpPr>
          <p:cNvPr id="11" name="Rectangle 10"/>
          <p:cNvSpPr/>
          <p:nvPr/>
        </p:nvSpPr>
        <p:spPr bwMode="auto">
          <a:xfrm>
            <a:off x="9875797" y="1752750"/>
            <a:ext cx="2392387" cy="1280146"/>
          </a:xfrm>
          <a:prstGeom prst="rect">
            <a:avLst/>
          </a:prstGeom>
          <a:solidFill>
            <a:srgbClr val="94CD9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latin typeface="+mj-lt"/>
              </a:rPr>
              <a:t>Seeing the solution for the first time</a:t>
            </a:r>
          </a:p>
        </p:txBody>
      </p:sp>
      <p:sp>
        <p:nvSpPr>
          <p:cNvPr id="12" name="Rectangle 11"/>
          <p:cNvSpPr/>
          <p:nvPr/>
        </p:nvSpPr>
        <p:spPr bwMode="auto">
          <a:xfrm>
            <a:off x="9875797" y="3115645"/>
            <a:ext cx="2392387" cy="1280146"/>
          </a:xfrm>
          <a:prstGeom prst="rect">
            <a:avLst/>
          </a:prstGeom>
          <a:solidFill>
            <a:srgbClr val="94CD9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latin typeface="+mj-lt"/>
              </a:rPr>
              <a:t>Possibly unaware or unconvinced of the need</a:t>
            </a:r>
          </a:p>
        </p:txBody>
      </p:sp>
      <p:sp>
        <p:nvSpPr>
          <p:cNvPr id="13" name="Rectangle 12"/>
          <p:cNvSpPr/>
          <p:nvPr/>
        </p:nvSpPr>
        <p:spPr bwMode="auto">
          <a:xfrm>
            <a:off x="9875797" y="4490105"/>
            <a:ext cx="2392387" cy="1280146"/>
          </a:xfrm>
          <a:prstGeom prst="rect">
            <a:avLst/>
          </a:prstGeom>
          <a:solidFill>
            <a:srgbClr val="94CD9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latin typeface="+mj-lt"/>
              </a:rPr>
              <a:t>Skeptical about whether the product works</a:t>
            </a:r>
          </a:p>
        </p:txBody>
      </p:sp>
      <p:grpSp>
        <p:nvGrpSpPr>
          <p:cNvPr id="15" name="Group 14"/>
          <p:cNvGrpSpPr/>
          <p:nvPr/>
        </p:nvGrpSpPr>
        <p:grpSpPr>
          <a:xfrm>
            <a:off x="6239318" y="1761704"/>
            <a:ext cx="3655314" cy="4008548"/>
            <a:chOff x="6239318" y="1761704"/>
            <a:chExt cx="3655314" cy="4008548"/>
          </a:xfrm>
        </p:grpSpPr>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39318" y="1761704"/>
              <a:ext cx="3655314" cy="4008548"/>
            </a:xfrm>
            <a:prstGeom prst="rect">
              <a:avLst/>
            </a:prstGeom>
          </p:spPr>
        </p:pic>
        <p:sp>
          <p:nvSpPr>
            <p:cNvPr id="14" name="Rectangle 13"/>
            <p:cNvSpPr/>
            <p:nvPr/>
          </p:nvSpPr>
          <p:spPr bwMode="auto">
            <a:xfrm>
              <a:off x="6239318" y="4947301"/>
              <a:ext cx="3655314" cy="822951"/>
            </a:xfrm>
            <a:prstGeom prst="rect">
              <a:avLst/>
            </a:prstGeom>
            <a:solidFill>
              <a:srgbClr val="81CAA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5400" dirty="0">
                  <a:gradFill>
                    <a:gsLst>
                      <a:gs pos="0">
                        <a:srgbClr val="FFFFFF"/>
                      </a:gs>
                      <a:gs pos="100000">
                        <a:srgbClr val="FFFFFF"/>
                      </a:gs>
                    </a:gsLst>
                    <a:lin ang="5400000" scaled="0"/>
                  </a:gradFill>
                  <a:latin typeface="+mj-lt"/>
                </a:rPr>
                <a:t>“Customer”</a:t>
              </a:r>
            </a:p>
          </p:txBody>
        </p:sp>
      </p:grpSp>
    </p:spTree>
    <p:extLst>
      <p:ext uri="{BB962C8B-B14F-4D97-AF65-F5344CB8AC3E}">
        <p14:creationId xmlns:p14="http://schemas.microsoft.com/office/powerpoint/2010/main" val="1565965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52176" y="0"/>
            <a:ext cx="10484299" cy="69945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0" y="0"/>
            <a:ext cx="3292189" cy="6994525"/>
          </a:xfrm>
          <a:prstGeom prst="rect">
            <a:avLst/>
          </a:prstGeom>
          <a:solidFill>
            <a:srgbClr val="7A7F6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7200" dirty="0">
                <a:latin typeface="+mj-lt"/>
              </a:rPr>
              <a:t>The </a:t>
            </a:r>
          </a:p>
          <a:p>
            <a:pPr algn="ctr" defTabSz="932472" fontAlgn="base">
              <a:spcBef>
                <a:spcPct val="0"/>
              </a:spcBef>
              <a:spcAft>
                <a:spcPct val="0"/>
              </a:spcAft>
            </a:pPr>
            <a:r>
              <a:rPr lang="en-US" sz="7200" dirty="0">
                <a:latin typeface="+mj-lt"/>
              </a:rPr>
              <a:t>9X Effect</a:t>
            </a:r>
            <a:endParaRPr lang="en-US" sz="7200" dirty="0">
              <a:gradFill>
                <a:gsLst>
                  <a:gs pos="0">
                    <a:srgbClr val="FFFFFF"/>
                  </a:gs>
                  <a:gs pos="100000">
                    <a:srgbClr val="FFFFFF"/>
                  </a:gs>
                </a:gsLst>
                <a:lin ang="5400000" scaled="0"/>
              </a:gradFill>
              <a:latin typeface="+mj-lt"/>
            </a:endParaRPr>
          </a:p>
        </p:txBody>
      </p:sp>
      <p:sp>
        <p:nvSpPr>
          <p:cNvPr id="4" name="Rectangle 3"/>
          <p:cNvSpPr/>
          <p:nvPr/>
        </p:nvSpPr>
        <p:spPr>
          <a:xfrm>
            <a:off x="4755213" y="1302726"/>
            <a:ext cx="6218238" cy="4154984"/>
          </a:xfrm>
          <a:prstGeom prst="rect">
            <a:avLst/>
          </a:prstGeom>
          <a:solidFill>
            <a:srgbClr val="737584">
              <a:alpha val="80000"/>
            </a:srgbClr>
          </a:solidFill>
        </p:spPr>
        <p:txBody>
          <a:bodyPr>
            <a:spAutoFit/>
          </a:bodyPr>
          <a:lstStyle/>
          <a:p>
            <a:pPr algn="ctr"/>
            <a:r>
              <a:rPr lang="en-US" sz="4400" dirty="0">
                <a:solidFill>
                  <a:schemeClr val="bg1"/>
                </a:solidFill>
                <a:latin typeface="Segoe UI Light" panose="020B0502040204020203" pitchFamily="34" charset="0"/>
                <a:ea typeface="Segoe UI" pitchFamily="34" charset="0"/>
                <a:cs typeface="Segoe UI Light" panose="020B0502040204020203" pitchFamily="34" charset="0"/>
              </a:rPr>
              <a:t>A new product has to offer a </a:t>
            </a:r>
            <a:r>
              <a:rPr lang="en-US" sz="4400" b="1" dirty="0">
                <a:solidFill>
                  <a:schemeClr val="bg1"/>
                </a:solidFill>
                <a:latin typeface="Segoe UI Light" panose="020B0502040204020203" pitchFamily="34" charset="0"/>
                <a:ea typeface="Segoe UI" pitchFamily="34" charset="0"/>
                <a:cs typeface="Segoe UI Light" panose="020B0502040204020203" pitchFamily="34" charset="0"/>
              </a:rPr>
              <a:t>9 X</a:t>
            </a:r>
            <a:r>
              <a:rPr lang="en-US" sz="4400" dirty="0">
                <a:solidFill>
                  <a:schemeClr val="bg1"/>
                </a:solidFill>
                <a:latin typeface="Segoe UI Light" panose="020B0502040204020203" pitchFamily="34" charset="0"/>
                <a:ea typeface="Segoe UI" pitchFamily="34" charset="0"/>
                <a:cs typeface="Segoe UI Light" panose="020B0502040204020203" pitchFamily="34" charset="0"/>
              </a:rPr>
              <a:t> </a:t>
            </a:r>
          </a:p>
          <a:p>
            <a:pPr algn="ctr"/>
            <a:r>
              <a:rPr lang="en-US" sz="4400" dirty="0">
                <a:solidFill>
                  <a:schemeClr val="bg1"/>
                </a:solidFill>
                <a:latin typeface="Segoe UI Light" panose="020B0502040204020203" pitchFamily="34" charset="0"/>
                <a:ea typeface="Segoe UI" pitchFamily="34" charset="0"/>
                <a:cs typeface="Segoe UI Light" panose="020B0502040204020203" pitchFamily="34" charset="0"/>
              </a:rPr>
              <a:t>improvement over the existing solution in order to be immediately or easily adopted.* </a:t>
            </a:r>
          </a:p>
        </p:txBody>
      </p:sp>
      <p:sp>
        <p:nvSpPr>
          <p:cNvPr id="5" name="Rectangle 4"/>
          <p:cNvSpPr/>
          <p:nvPr/>
        </p:nvSpPr>
        <p:spPr>
          <a:xfrm>
            <a:off x="1477413" y="6148993"/>
            <a:ext cx="10985553" cy="584775"/>
          </a:xfrm>
          <a:prstGeom prst="rect">
            <a:avLst/>
          </a:prstGeom>
        </p:spPr>
        <p:txBody>
          <a:bodyPr wrap="square">
            <a:spAutoFit/>
          </a:bodyPr>
          <a:lstStyle/>
          <a:p>
            <a:pPr marL="58293" indent="-58293"/>
            <a:r>
              <a:rPr lang="en-US" sz="1600" dirty="0">
                <a:solidFill>
                  <a:schemeClr val="bg1"/>
                </a:solidFill>
              </a:rPr>
              <a:t>*Gourville, John T., “Why Consumers Don’t Buy: The Psychology of New Product Adoption.” Harvard Business School Note #504-056 (Boston: Harvard Business School Publishing, 2004).</a:t>
            </a:r>
          </a:p>
        </p:txBody>
      </p:sp>
    </p:spTree>
    <p:extLst>
      <p:ext uri="{BB962C8B-B14F-4D97-AF65-F5344CB8AC3E}">
        <p14:creationId xmlns:p14="http://schemas.microsoft.com/office/powerpoint/2010/main" val="22065252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Ease in to change …</a:t>
            </a:r>
          </a:p>
        </p:txBody>
      </p:sp>
      <p:sp>
        <p:nvSpPr>
          <p:cNvPr id="6" name="Rectangle 5"/>
          <p:cNvSpPr/>
          <p:nvPr/>
        </p:nvSpPr>
        <p:spPr bwMode="auto">
          <a:xfrm>
            <a:off x="518000" y="1866357"/>
            <a:ext cx="2797810" cy="3916880"/>
          </a:xfrm>
          <a:prstGeom prst="rect">
            <a:avLst/>
          </a:prstGeom>
          <a:solidFill>
            <a:schemeClr val="tx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52" fontAlgn="base">
              <a:spcBef>
                <a:spcPct val="0"/>
              </a:spcBef>
              <a:spcAft>
                <a:spcPct val="0"/>
              </a:spcAft>
            </a:pPr>
            <a:r>
              <a:rPr lang="en-US" sz="3808" dirty="0">
                <a:gradFill>
                  <a:gsLst>
                    <a:gs pos="0">
                      <a:srgbClr val="FFFFFF"/>
                    </a:gs>
                    <a:gs pos="100000">
                      <a:srgbClr val="FFFFFF"/>
                    </a:gs>
                  </a:gsLst>
                  <a:lin ang="5400000" scaled="0"/>
                </a:gradFill>
                <a:latin typeface="+mj-lt"/>
                <a:ea typeface="Segoe UI" pitchFamily="34" charset="0"/>
                <a:cs typeface="Segoe UI" pitchFamily="34" charset="0"/>
              </a:rPr>
              <a:t>Start small</a:t>
            </a:r>
          </a:p>
          <a:p>
            <a:pPr defTabSz="951052" fontAlgn="base">
              <a:lnSpc>
                <a:spcPct val="90000"/>
              </a:lnSpc>
              <a:spcBef>
                <a:spcPct val="0"/>
              </a:spcBef>
              <a:spcAft>
                <a:spcPct val="0"/>
              </a:spcAft>
            </a:pPr>
            <a:endParaRPr lang="en-US" sz="3808"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7" name="Rectangle 6"/>
          <p:cNvSpPr/>
          <p:nvPr/>
        </p:nvSpPr>
        <p:spPr bwMode="auto">
          <a:xfrm>
            <a:off x="3405693" y="1866357"/>
            <a:ext cx="2797810" cy="3916880"/>
          </a:xfrm>
          <a:prstGeom prst="rect">
            <a:avLst/>
          </a:prstGeom>
          <a:solidFill>
            <a:schemeClr val="tx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52" fontAlgn="base">
              <a:spcBef>
                <a:spcPct val="0"/>
              </a:spcBef>
              <a:spcAft>
                <a:spcPct val="0"/>
              </a:spcAft>
            </a:pPr>
            <a:r>
              <a:rPr lang="en-US" sz="3808" dirty="0">
                <a:gradFill>
                  <a:gsLst>
                    <a:gs pos="0">
                      <a:srgbClr val="FFFFFF"/>
                    </a:gs>
                    <a:gs pos="100000">
                      <a:srgbClr val="FFFFFF"/>
                    </a:gs>
                  </a:gsLst>
                  <a:lin ang="5400000" scaled="0"/>
                </a:gradFill>
                <a:latin typeface="+mj-lt"/>
                <a:ea typeface="Segoe UI" pitchFamily="34" charset="0"/>
                <a:cs typeface="Segoe UI" pitchFamily="34" charset="0"/>
              </a:rPr>
              <a:t>Keep it simple</a:t>
            </a:r>
          </a:p>
          <a:p>
            <a:pPr defTabSz="951052" fontAlgn="base">
              <a:spcBef>
                <a:spcPct val="0"/>
              </a:spcBef>
              <a:spcAft>
                <a:spcPct val="0"/>
              </a:spcAft>
            </a:pPr>
            <a:endParaRPr lang="en-US" sz="3808"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8" name="Rectangle 7"/>
          <p:cNvSpPr/>
          <p:nvPr/>
        </p:nvSpPr>
        <p:spPr bwMode="auto">
          <a:xfrm>
            <a:off x="9181084" y="1866357"/>
            <a:ext cx="2797810" cy="3916880"/>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52" fontAlgn="base">
              <a:spcBef>
                <a:spcPct val="0"/>
              </a:spcBef>
              <a:spcAft>
                <a:spcPct val="0"/>
              </a:spcAft>
            </a:pPr>
            <a:r>
              <a:rPr lang="en-US" sz="3808" dirty="0">
                <a:gradFill>
                  <a:gsLst>
                    <a:gs pos="0">
                      <a:srgbClr val="FFFFFF"/>
                    </a:gs>
                    <a:gs pos="100000">
                      <a:srgbClr val="FFFFFF"/>
                    </a:gs>
                  </a:gsLst>
                  <a:lin ang="5400000" scaled="0"/>
                </a:gradFill>
                <a:latin typeface="+mj-lt"/>
                <a:ea typeface="Segoe UI" pitchFamily="34" charset="0"/>
                <a:cs typeface="Segoe UI" pitchFamily="34" charset="0"/>
              </a:rPr>
              <a:t>Consider the “long wow” – help users create new habits</a:t>
            </a:r>
          </a:p>
        </p:txBody>
      </p:sp>
      <p:sp>
        <p:nvSpPr>
          <p:cNvPr id="9" name="Rectangle 8"/>
          <p:cNvSpPr/>
          <p:nvPr/>
        </p:nvSpPr>
        <p:spPr bwMode="auto">
          <a:xfrm>
            <a:off x="6293388" y="1866357"/>
            <a:ext cx="2797810" cy="3916880"/>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52" fontAlgn="base">
              <a:spcBef>
                <a:spcPct val="0"/>
              </a:spcBef>
              <a:spcAft>
                <a:spcPct val="0"/>
              </a:spcAft>
            </a:pPr>
            <a:r>
              <a:rPr lang="en-US" sz="3808" dirty="0">
                <a:gradFill>
                  <a:gsLst>
                    <a:gs pos="0">
                      <a:srgbClr val="FFFFFF"/>
                    </a:gs>
                    <a:gs pos="100000">
                      <a:srgbClr val="FFFFFF"/>
                    </a:gs>
                  </a:gsLst>
                  <a:lin ang="5400000" scaled="0"/>
                </a:gradFill>
                <a:latin typeface="+mj-lt"/>
                <a:ea typeface="Segoe UI" pitchFamily="34" charset="0"/>
                <a:cs typeface="Segoe UI" pitchFamily="34" charset="0"/>
              </a:rPr>
              <a:t>Consider your culture</a:t>
            </a:r>
          </a:p>
        </p:txBody>
      </p:sp>
    </p:spTree>
    <p:extLst>
      <p:ext uri="{BB962C8B-B14F-4D97-AF65-F5344CB8AC3E}">
        <p14:creationId xmlns:p14="http://schemas.microsoft.com/office/powerpoint/2010/main" val="3886574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elfie that broke Twitter: Ellen DeGeneres' selfie with stars Jennifer Lawrence, Bradley Cooper and Meryl Streep (using her Oscars sponsor Samsung Galaxy phone) crashed the social networking site after it was retweeted 2 million tim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00" y="-26350"/>
            <a:ext cx="12509512" cy="70203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3982" y="5600061"/>
            <a:ext cx="8137352" cy="1115805"/>
          </a:xfrm>
          <a:prstGeom prst="rect">
            <a:avLst/>
          </a:prstGeom>
          <a:solidFill>
            <a:srgbClr val="8FA2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88" dirty="0">
                <a:latin typeface="Segoe UI Light" panose="020B0502040204020203" pitchFamily="34" charset="0"/>
                <a:cs typeface="Segoe UI Light" panose="020B0502040204020203" pitchFamily="34" charset="0"/>
              </a:rPr>
              <a:t>Tip #5: Engage some helpers</a:t>
            </a:r>
          </a:p>
        </p:txBody>
      </p:sp>
    </p:spTree>
    <p:extLst>
      <p:ext uri="{BB962C8B-B14F-4D97-AF65-F5344CB8AC3E}">
        <p14:creationId xmlns:p14="http://schemas.microsoft.com/office/powerpoint/2010/main" val="223825985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541" y="6487091"/>
            <a:ext cx="2830935" cy="351528"/>
          </a:xfrm>
          <a:prstGeom prst="rect">
            <a:avLst/>
          </a:prstGeom>
        </p:spPr>
        <p:txBody>
          <a:bodyPr/>
          <a:lstStyle/>
          <a:p>
            <a:fld id="{EA7C8D44-3667-46F6-9772-CC52308E2A7F}" type="slidenum">
              <a:rPr kumimoji="0" lang="en-US" smtClean="0"/>
              <a:pPr/>
              <a:t>17</a:t>
            </a:fld>
            <a:endParaRPr kumimoji="0"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94813" y="497"/>
            <a:ext cx="10539899" cy="6993532"/>
          </a:xfrm>
          <a:prstGeom prst="rect">
            <a:avLst/>
          </a:prstGeom>
        </p:spPr>
      </p:pic>
      <p:sp>
        <p:nvSpPr>
          <p:cNvPr id="5" name="Rectangle 4"/>
          <p:cNvSpPr/>
          <p:nvPr/>
        </p:nvSpPr>
        <p:spPr>
          <a:xfrm>
            <a:off x="-91053" y="-68352"/>
            <a:ext cx="3434172" cy="706626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88" dirty="0">
                <a:latin typeface="+mj-lt"/>
              </a:rPr>
              <a:t>Leaders model the behavior</a:t>
            </a:r>
          </a:p>
        </p:txBody>
      </p:sp>
      <p:grpSp>
        <p:nvGrpSpPr>
          <p:cNvPr id="7" name="Group 6"/>
          <p:cNvGrpSpPr/>
          <p:nvPr/>
        </p:nvGrpSpPr>
        <p:grpSpPr>
          <a:xfrm>
            <a:off x="3887058" y="699849"/>
            <a:ext cx="8003711" cy="5642017"/>
            <a:chOff x="3810000" y="685800"/>
            <a:chExt cx="7848600" cy="5532676"/>
          </a:xfrm>
        </p:grpSpPr>
        <p:sp>
          <p:nvSpPr>
            <p:cNvPr id="3" name="Rectangle 2"/>
            <p:cNvSpPr/>
            <p:nvPr/>
          </p:nvSpPr>
          <p:spPr>
            <a:xfrm>
              <a:off x="3810000" y="685800"/>
              <a:ext cx="7848600" cy="5486400"/>
            </a:xfrm>
            <a:prstGeom prst="rect">
              <a:avLst/>
            </a:prstGeom>
            <a:solidFill>
              <a:srgbClr val="40B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466235" rtlCol="0" anchor="t" anchorCtr="0"/>
            <a:lstStyle/>
            <a:p>
              <a:pPr algn="ctr"/>
              <a:r>
                <a:rPr lang="en-US" sz="5506" dirty="0">
                  <a:solidFill>
                    <a:schemeClr val="tx1"/>
                  </a:solidFill>
                  <a:latin typeface="+mj-lt"/>
                </a:rPr>
                <a:t>“</a:t>
              </a:r>
              <a:r>
                <a:rPr lang="en-US" sz="5506" i="1" dirty="0">
                  <a:solidFill>
                    <a:schemeClr val="tx1"/>
                  </a:solidFill>
                  <a:latin typeface="+mj-lt"/>
                </a:rPr>
                <a:t>No involvement by leaders, </a:t>
              </a:r>
            </a:p>
            <a:p>
              <a:pPr algn="ctr"/>
              <a:r>
                <a:rPr lang="en-US" sz="5506" i="1" dirty="0">
                  <a:solidFill>
                    <a:schemeClr val="tx1"/>
                  </a:solidFill>
                  <a:latin typeface="+mj-lt"/>
                </a:rPr>
                <a:t>no commitment by employees.</a:t>
              </a:r>
            </a:p>
            <a:p>
              <a:pPr algn="ctr"/>
              <a:r>
                <a:rPr lang="en-US" sz="5506" i="1" dirty="0">
                  <a:solidFill>
                    <a:schemeClr val="tx1"/>
                  </a:solidFill>
                  <a:latin typeface="+mj-lt"/>
                </a:rPr>
                <a:t>No exceptions</a:t>
              </a:r>
              <a:r>
                <a:rPr lang="en-US" sz="5506" dirty="0">
                  <a:solidFill>
                    <a:schemeClr val="tx1"/>
                  </a:solidFill>
                  <a:latin typeface="+mj-lt"/>
                </a:rPr>
                <a:t>.”</a:t>
              </a:r>
            </a:p>
          </p:txBody>
        </p:sp>
        <p:sp>
          <p:nvSpPr>
            <p:cNvPr id="6" name="Rectangle 5"/>
            <p:cNvSpPr/>
            <p:nvPr/>
          </p:nvSpPr>
          <p:spPr>
            <a:xfrm>
              <a:off x="4686300" y="5573857"/>
              <a:ext cx="6096000" cy="644619"/>
            </a:xfrm>
            <a:prstGeom prst="rect">
              <a:avLst/>
            </a:prstGeom>
          </p:spPr>
          <p:txBody>
            <a:bodyPr>
              <a:spAutoFit/>
            </a:bodyPr>
            <a:lstStyle/>
            <a:p>
              <a:r>
                <a:rPr lang="en-US" sz="1836" dirty="0">
                  <a:latin typeface="+mj-lt"/>
                </a:rPr>
                <a:t>Vala Afshar, Chief Marketing and Customer Officer at Enterasys</a:t>
              </a:r>
            </a:p>
          </p:txBody>
        </p:sp>
      </p:grpSp>
    </p:spTree>
    <p:extLst>
      <p:ext uri="{BB962C8B-B14F-4D97-AF65-F5344CB8AC3E}">
        <p14:creationId xmlns:p14="http://schemas.microsoft.com/office/powerpoint/2010/main" val="3579959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it’s not just the leaders …</a:t>
            </a:r>
          </a:p>
        </p:txBody>
      </p:sp>
      <p:sp>
        <p:nvSpPr>
          <p:cNvPr id="3" name="Content Placeholder 2"/>
          <p:cNvSpPr>
            <a:spLocks noGrp="1"/>
          </p:cNvSpPr>
          <p:nvPr>
            <p:ph idx="4294967295"/>
          </p:nvPr>
        </p:nvSpPr>
        <p:spPr>
          <a:xfrm>
            <a:off x="3000607" y="6148993"/>
            <a:ext cx="6766486" cy="754502"/>
          </a:xfrm>
        </p:spPr>
        <p:txBody>
          <a:bodyPr>
            <a:normAutofit/>
          </a:bodyPr>
          <a:lstStyle/>
          <a:p>
            <a:pPr marL="46631" indent="0">
              <a:buNone/>
            </a:pPr>
            <a:r>
              <a:rPr lang="en-US" sz="3672" dirty="0"/>
              <a:t>Identify and engage your </a:t>
            </a:r>
            <a:r>
              <a:rPr lang="en-US" sz="3672" dirty="0" err="1"/>
              <a:t>Mikeys</a:t>
            </a:r>
            <a:endParaRPr lang="en-US" sz="3672"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750" y="1212849"/>
            <a:ext cx="6253208" cy="4681572"/>
          </a:xfrm>
          <a:prstGeom prst="rect">
            <a:avLst/>
          </a:prstGeom>
        </p:spPr>
      </p:pic>
    </p:spTree>
    <p:extLst>
      <p:ext uri="{BB962C8B-B14F-4D97-AF65-F5344CB8AC3E}">
        <p14:creationId xmlns:p14="http://schemas.microsoft.com/office/powerpoint/2010/main" val="4001279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527528" cy="7132241"/>
          </a:xfrm>
          <a:prstGeom prst="rect">
            <a:avLst/>
          </a:prstGeom>
        </p:spPr>
      </p:pic>
      <p:grpSp>
        <p:nvGrpSpPr>
          <p:cNvPr id="3" name="Group 2"/>
          <p:cNvGrpSpPr/>
          <p:nvPr/>
        </p:nvGrpSpPr>
        <p:grpSpPr>
          <a:xfrm>
            <a:off x="261601" y="296897"/>
            <a:ext cx="10067184" cy="786799"/>
            <a:chOff x="219669" y="5675241"/>
            <a:chExt cx="10068611" cy="786911"/>
          </a:xfrm>
        </p:grpSpPr>
        <p:sp>
          <p:nvSpPr>
            <p:cNvPr id="2" name="Rectangle 1"/>
            <p:cNvSpPr/>
            <p:nvPr/>
          </p:nvSpPr>
          <p:spPr bwMode="auto">
            <a:xfrm>
              <a:off x="219669" y="5675241"/>
              <a:ext cx="8436967" cy="761999"/>
            </a:xfrm>
            <a:prstGeom prst="rect">
              <a:avLst/>
            </a:prstGeom>
            <a:solidFill>
              <a:srgbClr val="FD0100">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316" fontAlgn="base">
                <a:spcBef>
                  <a:spcPct val="0"/>
                </a:spcBef>
                <a:spcAft>
                  <a:spcPct val="0"/>
                </a:spcAft>
              </a:pPr>
              <a:endParaRPr lang="en-US" sz="4399" dirty="0">
                <a:gradFill>
                  <a:gsLst>
                    <a:gs pos="0">
                      <a:srgbClr val="FFFFFF"/>
                    </a:gs>
                    <a:gs pos="100000">
                      <a:srgbClr val="FFFFFF"/>
                    </a:gs>
                  </a:gsLst>
                  <a:lin ang="5400000" scaled="0"/>
                </a:gradFill>
                <a:latin typeface="+mj-lt"/>
              </a:endParaRPr>
            </a:p>
          </p:txBody>
        </p:sp>
        <p:sp>
          <p:nvSpPr>
            <p:cNvPr id="4" name="Title 1"/>
            <p:cNvSpPr txBox="1">
              <a:spLocks/>
            </p:cNvSpPr>
            <p:nvPr/>
          </p:nvSpPr>
          <p:spPr>
            <a:xfrm>
              <a:off x="267412" y="5707604"/>
              <a:ext cx="10020868" cy="754548"/>
            </a:xfrm>
            <a:prstGeom prst="rect">
              <a:avLst/>
            </a:prstGeom>
            <a:ln>
              <a:noFill/>
            </a:ln>
          </p:spPr>
          <p:txBody>
            <a:bodyPr vert="horz" lIns="93256" tIns="46627" rIns="93256" bIns="46627" rtlCol="0" anchor="b">
              <a:noAutofit/>
            </a:bodyPr>
            <a:lst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Segoe UI Light" pitchFamily="34" charset="0"/>
                  <a:ea typeface="Segoe UI" pitchFamily="34" charset="0"/>
                  <a:cs typeface="Segoe UI" pitchFamily="34" charset="0"/>
                </a:defRPr>
              </a:lvl1pPr>
            </a:lstStyle>
            <a:p>
              <a:r>
                <a:rPr lang="en-US" sz="4898" dirty="0">
                  <a:solidFill>
                    <a:schemeClr val="bg1"/>
                  </a:solidFill>
                  <a:latin typeface="+mj-lt"/>
                  <a:cs typeface="Segoe UI Light" panose="020B0502040204020203" pitchFamily="34" charset="0"/>
                </a:rPr>
                <a:t>Tip # 6: It’s all about comfort</a:t>
              </a:r>
            </a:p>
          </p:txBody>
        </p:sp>
      </p:grpSp>
    </p:spTree>
    <p:extLst>
      <p:ext uri="{BB962C8B-B14F-4D97-AF65-F5344CB8AC3E}">
        <p14:creationId xmlns:p14="http://schemas.microsoft.com/office/powerpoint/2010/main" val="1401505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428" b="0" i="0" u="none" strike="noStrike" kern="1200" cap="none" spc="0" normalizeH="0" baseline="0" noProof="0" dirty="0">
              <a:ln>
                <a:noFill/>
              </a:ln>
              <a:solidFill>
                <a:srgbClr val="1F497D"/>
              </a:solidFill>
              <a:effectLst/>
              <a:uLnTx/>
              <a:uFillTx/>
              <a:latin typeface="Segoe UI"/>
              <a:ea typeface="+mn-ea"/>
              <a:cs typeface="+mn-cs"/>
            </a:endParaRPr>
          </a:p>
        </p:txBody>
      </p:sp>
      <p:sp>
        <p:nvSpPr>
          <p:cNvPr id="3" name="Title 2"/>
          <p:cNvSpPr>
            <a:spLocks noGrp="1"/>
          </p:cNvSpPr>
          <p:nvPr>
            <p:ph type="title" idx="4294967295"/>
          </p:nvPr>
        </p:nvSpPr>
        <p:spPr>
          <a:xfrm>
            <a:off x="300769" y="356351"/>
            <a:ext cx="11280711" cy="700088"/>
          </a:xfrm>
        </p:spPr>
        <p:txBody>
          <a:bodyPr/>
          <a:lstStyle/>
          <a:p>
            <a:r>
              <a:rPr lang="en-US" sz="5400" spc="-102" dirty="0">
                <a:ln w="3175">
                  <a:noFill/>
                </a:ln>
                <a:gradFill>
                  <a:gsLst>
                    <a:gs pos="1250">
                      <a:schemeClr val="tx1"/>
                    </a:gs>
                    <a:gs pos="100000">
                      <a:schemeClr val="tx1"/>
                    </a:gs>
                  </a:gsLst>
                  <a:lin ang="5400000" scaled="0"/>
                </a:gradFill>
                <a:latin typeface="Segoe UI Light" panose="020B0502040204020203" pitchFamily="34" charset="0"/>
                <a:ea typeface="+mn-ea"/>
                <a:cs typeface="Segoe UI Light" panose="020B0502040204020203" pitchFamily="34" charset="0"/>
              </a:rPr>
              <a:t>About Me</a:t>
            </a:r>
          </a:p>
        </p:txBody>
      </p:sp>
      <p:sp>
        <p:nvSpPr>
          <p:cNvPr id="11" name="Rectangle 10"/>
          <p:cNvSpPr/>
          <p:nvPr/>
        </p:nvSpPr>
        <p:spPr>
          <a:xfrm>
            <a:off x="586380" y="1320122"/>
            <a:ext cx="4807153" cy="1866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1430" marR="0" lvl="0" indent="-291430" algn="l" defTabSz="932597" rtl="0" eaLnBrk="1" fontAlgn="auto" latinLnBrk="0" hangingPunct="1">
              <a:lnSpc>
                <a:spcPct val="100000"/>
              </a:lnSpc>
              <a:spcBef>
                <a:spcPts val="0"/>
              </a:spcBef>
              <a:spcAft>
                <a:spcPts val="0"/>
              </a:spcAft>
              <a:buClrTx/>
              <a:buSzTx/>
              <a:buFont typeface="Arial" pitchFamily="34" charset="0"/>
              <a:buChar char="•"/>
              <a:tabLst/>
              <a:defRPr/>
            </a:pPr>
            <a:r>
              <a:rPr kumimoji="0" lang="en-US" sz="1836"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President, Susan Hanley LLC</a:t>
            </a:r>
          </a:p>
          <a:p>
            <a:pPr marL="291430" marR="0" lvl="0" indent="-291430" algn="l" defTabSz="932597" rtl="0" eaLnBrk="1" fontAlgn="auto" latinLnBrk="0" hangingPunct="1">
              <a:lnSpc>
                <a:spcPct val="100000"/>
              </a:lnSpc>
              <a:spcBef>
                <a:spcPts val="0"/>
              </a:spcBef>
              <a:spcAft>
                <a:spcPts val="0"/>
              </a:spcAft>
              <a:buClrTx/>
              <a:buSzTx/>
              <a:buFont typeface="Arial" pitchFamily="34" charset="0"/>
              <a:buChar char="•"/>
              <a:tabLst/>
              <a:defRPr/>
            </a:pPr>
            <a:r>
              <a:rPr kumimoji="0" lang="en-US" sz="1836"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National Practice Lead: Portals, Management Collaboration, and Content practice at Dell</a:t>
            </a:r>
          </a:p>
          <a:p>
            <a:pPr marL="291430" marR="0" lvl="0" indent="-291430" algn="l" defTabSz="932597" rtl="0" eaLnBrk="1" fontAlgn="auto" latinLnBrk="0" hangingPunct="1">
              <a:lnSpc>
                <a:spcPct val="100000"/>
              </a:lnSpc>
              <a:spcBef>
                <a:spcPts val="0"/>
              </a:spcBef>
              <a:spcAft>
                <a:spcPts val="0"/>
              </a:spcAft>
              <a:buClrTx/>
              <a:buSzTx/>
              <a:buFont typeface="Arial" pitchFamily="34" charset="0"/>
              <a:buChar char="•"/>
              <a:tabLst/>
              <a:defRPr/>
            </a:pPr>
            <a:r>
              <a:rPr kumimoji="0" lang="en-US" sz="1836"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Director of Knowledge Management at American Management Systems</a:t>
            </a:r>
          </a:p>
        </p:txBody>
      </p:sp>
      <p:sp>
        <p:nvSpPr>
          <p:cNvPr id="12" name="Rectangle 11"/>
          <p:cNvSpPr/>
          <p:nvPr/>
        </p:nvSpPr>
        <p:spPr>
          <a:xfrm>
            <a:off x="5416289" y="1320123"/>
            <a:ext cx="2720093" cy="394862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Information Architecture</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User Adoption</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Governance</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Metrics</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Knowledge Management</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Intranets &amp; Portals</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Collaboration Solutions</a:t>
            </a:r>
          </a:p>
        </p:txBody>
      </p:sp>
      <p:grpSp>
        <p:nvGrpSpPr>
          <p:cNvPr id="14" name="Group 13"/>
          <p:cNvGrpSpPr/>
          <p:nvPr/>
        </p:nvGrpSpPr>
        <p:grpSpPr>
          <a:xfrm>
            <a:off x="4956385" y="5622584"/>
            <a:ext cx="2471893" cy="543721"/>
            <a:chOff x="5737092" y="4642219"/>
            <a:chExt cx="1817734" cy="399831"/>
          </a:xfrm>
        </p:grpSpPr>
        <p:pic>
          <p:nvPicPr>
            <p:cNvPr id="15" name="Picture 14"/>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37092" y="4690568"/>
              <a:ext cx="351482" cy="351482"/>
            </a:xfrm>
            <a:prstGeom prst="rect">
              <a:avLst/>
            </a:prstGeom>
          </p:spPr>
        </p:pic>
        <p:sp>
          <p:nvSpPr>
            <p:cNvPr id="16" name="TextBox 15"/>
            <p:cNvSpPr txBox="1"/>
            <p:nvPr/>
          </p:nvSpPr>
          <p:spPr>
            <a:xfrm>
              <a:off x="6141774" y="4642219"/>
              <a:ext cx="1413052" cy="351779"/>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err="1">
                  <a:ln>
                    <a:noFill/>
                  </a:ln>
                  <a:solidFill>
                    <a:prstClr val="black"/>
                  </a:solidFill>
                  <a:effectLst/>
                  <a:uLnTx/>
                  <a:uFillTx/>
                  <a:latin typeface="Segoe UI"/>
                  <a:ea typeface="+mn-ea"/>
                  <a:cs typeface="+mn-cs"/>
                </a:rPr>
                <a:t>susanhanley</a:t>
              </a:r>
              <a:endParaRPr kumimoji="0" lang="en-US" sz="2448" b="0" i="0" u="none" strike="noStrike" kern="1200" cap="none" spc="0" normalizeH="0" baseline="0" noProof="0" dirty="0">
                <a:ln>
                  <a:noFill/>
                </a:ln>
                <a:solidFill>
                  <a:prstClr val="black"/>
                </a:solidFill>
                <a:effectLst/>
                <a:uLnTx/>
                <a:uFillTx/>
                <a:latin typeface="Segoe UI"/>
                <a:ea typeface="+mn-ea"/>
                <a:cs typeface="+mn-cs"/>
              </a:endParaRPr>
            </a:p>
          </p:txBody>
        </p:sp>
      </p:grpSp>
      <p:grpSp>
        <p:nvGrpSpPr>
          <p:cNvPr id="17" name="Group 16"/>
          <p:cNvGrpSpPr/>
          <p:nvPr/>
        </p:nvGrpSpPr>
        <p:grpSpPr>
          <a:xfrm>
            <a:off x="641509" y="5617278"/>
            <a:ext cx="4012401" cy="489610"/>
            <a:chOff x="2499125" y="4727585"/>
            <a:chExt cx="2950563" cy="360040"/>
          </a:xfrm>
        </p:grpSpPr>
        <p:sp>
          <p:nvSpPr>
            <p:cNvPr id="18" name="TextBox 17"/>
            <p:cNvSpPr txBox="1"/>
            <p:nvPr/>
          </p:nvSpPr>
          <p:spPr>
            <a:xfrm>
              <a:off x="2926654" y="4727585"/>
              <a:ext cx="2523034" cy="351779"/>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a:ln>
                    <a:noFill/>
                  </a:ln>
                  <a:solidFill>
                    <a:prstClr val="black"/>
                  </a:solidFill>
                  <a:effectLst/>
                  <a:uLnTx/>
                  <a:uFillTx/>
                  <a:latin typeface="Segoe UI"/>
                  <a:ea typeface="+mn-ea"/>
                  <a:cs typeface="+mn-cs"/>
                </a:rPr>
                <a:t>sue@susanhanley.com</a:t>
              </a:r>
            </a:p>
          </p:txBody>
        </p:sp>
        <p:pic>
          <p:nvPicPr>
            <p:cNvPr id="19" name="Picture 18"/>
            <p:cNvPicPr>
              <a:picLocks noChangeAspect="1"/>
            </p:cNvPicPr>
            <p:nvPr/>
          </p:nvPicPr>
          <p:blipFill>
            <a:blip r:embed="rId5" cstate="email">
              <a:extLst>
                <a:ext uri="{BEBA8EAE-BF5A-486C-A8C5-ECC9F3942E4B}">
                  <a14:imgProps xmlns:a14="http://schemas.microsoft.com/office/drawing/2010/main">
                    <a14:imgLayer r:embed="rId6">
                      <a14:imgEffect>
                        <a14:backgroundRemoval t="1596" b="100000" l="1859" r="100000"/>
                      </a14:imgEffect>
                    </a14:imgLayer>
                  </a14:imgProps>
                </a:ext>
                <a:ext uri="{28A0092B-C50C-407E-A947-70E740481C1C}">
                  <a14:useLocalDpi xmlns:a14="http://schemas.microsoft.com/office/drawing/2010/main"/>
                </a:ext>
              </a:extLst>
            </a:blip>
            <a:stretch>
              <a:fillRect/>
            </a:stretch>
          </p:blipFill>
          <p:spPr>
            <a:xfrm>
              <a:off x="2499125" y="4819053"/>
              <a:ext cx="384286" cy="268572"/>
            </a:xfrm>
            <a:prstGeom prst="rect">
              <a:avLst/>
            </a:prstGeom>
          </p:spPr>
        </p:pic>
      </p:grpSp>
      <p:sp>
        <p:nvSpPr>
          <p:cNvPr id="22" name="TextBox 21"/>
          <p:cNvSpPr txBox="1"/>
          <p:nvPr/>
        </p:nvSpPr>
        <p:spPr>
          <a:xfrm>
            <a:off x="2641795" y="6219251"/>
            <a:ext cx="7267297" cy="478376"/>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a:ln>
                  <a:noFill/>
                </a:ln>
                <a:solidFill>
                  <a:prstClr val="black"/>
                </a:solidFill>
                <a:effectLst/>
                <a:uLnTx/>
                <a:uFillTx/>
                <a:latin typeface="Segoe UI"/>
                <a:ea typeface="+mn-ea"/>
                <a:cs typeface="+mn-cs"/>
              </a:rPr>
              <a:t>www.networkworld.com/blog/essential-sharepoint</a:t>
            </a:r>
          </a:p>
        </p:txBody>
      </p:sp>
      <p:grpSp>
        <p:nvGrpSpPr>
          <p:cNvPr id="23" name="Group 22"/>
          <p:cNvGrpSpPr/>
          <p:nvPr/>
        </p:nvGrpSpPr>
        <p:grpSpPr>
          <a:xfrm>
            <a:off x="8161161" y="5617277"/>
            <a:ext cx="4169215" cy="478376"/>
            <a:chOff x="6613704" y="5527165"/>
            <a:chExt cx="3465156" cy="469039"/>
          </a:xfrm>
        </p:grpSpPr>
        <p:sp>
          <p:nvSpPr>
            <p:cNvPr id="24" name="TextBox 23"/>
            <p:cNvSpPr txBox="1"/>
            <p:nvPr/>
          </p:nvSpPr>
          <p:spPr>
            <a:xfrm>
              <a:off x="6965661" y="5527165"/>
              <a:ext cx="3113199" cy="469039"/>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a:ln>
                    <a:noFill/>
                  </a:ln>
                  <a:solidFill>
                    <a:prstClr val="black"/>
                  </a:solidFill>
                  <a:effectLst/>
                  <a:uLnTx/>
                  <a:uFillTx/>
                  <a:latin typeface="Segoe UI"/>
                  <a:ea typeface="+mn-ea"/>
                  <a:cs typeface="Segoe UI Light" panose="020B0502040204020203" pitchFamily="34" charset="0"/>
                </a:rPr>
                <a:t>www.susanhanley.com</a:t>
              </a:r>
            </a:p>
          </p:txBody>
        </p:sp>
        <p:pic>
          <p:nvPicPr>
            <p:cNvPr id="25" name="Picture 2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613704" y="5600194"/>
              <a:ext cx="315606" cy="315606"/>
            </a:xfrm>
            <a:prstGeom prst="rect">
              <a:avLst/>
            </a:prstGeom>
          </p:spPr>
        </p:pic>
      </p:grpSp>
      <p:pic>
        <p:nvPicPr>
          <p:cNvPr id="6" name="Picture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67820" y="275741"/>
            <a:ext cx="2334622" cy="941931"/>
          </a:xfrm>
          <a:prstGeom prst="rect">
            <a:avLst/>
          </a:prstGeom>
        </p:spPr>
      </p:pic>
      <p:pic>
        <p:nvPicPr>
          <p:cNvPr id="20" name="Picture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78756" y="1324703"/>
            <a:ext cx="3708699" cy="3944043"/>
          </a:xfrm>
          <a:prstGeom prst="rect">
            <a:avLst/>
          </a:prstGeom>
        </p:spPr>
      </p:pic>
      <p:grpSp>
        <p:nvGrpSpPr>
          <p:cNvPr id="26" name="Group 25"/>
          <p:cNvGrpSpPr/>
          <p:nvPr/>
        </p:nvGrpSpPr>
        <p:grpSpPr>
          <a:xfrm>
            <a:off x="586380" y="3212948"/>
            <a:ext cx="4939401" cy="2335583"/>
            <a:chOff x="181568" y="3199497"/>
            <a:chExt cx="4939401" cy="2335583"/>
          </a:xfrm>
        </p:grpSpPr>
        <p:pic>
          <p:nvPicPr>
            <p:cNvPr id="27" name="Picture 26" descr="sharepointbookcover verysmall"/>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81568" y="3199497"/>
              <a:ext cx="1559664" cy="2054390"/>
            </a:xfrm>
            <a:prstGeom prst="rect">
              <a:avLst/>
            </a:prstGeom>
            <a:noFill/>
            <a:ln w="9525">
              <a:noFill/>
              <a:miter lim="800000"/>
              <a:headEnd/>
              <a:tailEnd/>
            </a:ln>
          </p:spPr>
        </p:pic>
        <p:pic>
          <p:nvPicPr>
            <p:cNvPr id="28" name="Picture 2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02799" y="3199497"/>
              <a:ext cx="1536020" cy="2058584"/>
            </a:xfrm>
            <a:prstGeom prst="rect">
              <a:avLst/>
            </a:prstGeom>
          </p:spPr>
        </p:pic>
        <p:pic>
          <p:nvPicPr>
            <p:cNvPr id="29" name="Picture 2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018947" y="3199497"/>
              <a:ext cx="1618357" cy="2054390"/>
            </a:xfrm>
            <a:prstGeom prst="rect">
              <a:avLst/>
            </a:prstGeom>
          </p:spPr>
        </p:pic>
        <p:sp>
          <p:nvSpPr>
            <p:cNvPr id="30" name="TextBox 29"/>
            <p:cNvSpPr txBox="1"/>
            <p:nvPr/>
          </p:nvSpPr>
          <p:spPr>
            <a:xfrm>
              <a:off x="3566506" y="5258081"/>
              <a:ext cx="1554463" cy="276999"/>
            </a:xfrm>
            <a:prstGeom prst="rect">
              <a:avLst/>
            </a:prstGeom>
            <a:noFill/>
          </p:spPr>
          <p:txBody>
            <a:bodyPr wrap="square" rtlCol="0">
              <a:spAutoFit/>
            </a:bodyPr>
            <a:lstStyle/>
            <a:p>
              <a:r>
                <a:rPr lang="en-US" sz="1200" dirty="0"/>
                <a:t>www.improveit.how</a:t>
              </a:r>
            </a:p>
          </p:txBody>
        </p:sp>
        <p:pic>
          <p:nvPicPr>
            <p:cNvPr id="31" name="Picture 3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660060" y="3207449"/>
              <a:ext cx="1323212" cy="2046438"/>
            </a:xfrm>
            <a:prstGeom prst="rect">
              <a:avLst/>
            </a:prstGeom>
          </p:spPr>
        </p:pic>
      </p:grpSp>
    </p:spTree>
    <p:extLst>
      <p:ext uri="{BB962C8B-B14F-4D97-AF65-F5344CB8AC3E}">
        <p14:creationId xmlns:p14="http://schemas.microsoft.com/office/powerpoint/2010/main" val="345530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Plan a training roadmap – for comfort</a:t>
            </a:r>
          </a:p>
        </p:txBody>
      </p:sp>
      <p:grpSp>
        <p:nvGrpSpPr>
          <p:cNvPr id="12" name="Group 11"/>
          <p:cNvGrpSpPr/>
          <p:nvPr/>
        </p:nvGrpSpPr>
        <p:grpSpPr>
          <a:xfrm>
            <a:off x="440840" y="1325225"/>
            <a:ext cx="3408620" cy="5463841"/>
            <a:chOff x="103822" y="1245870"/>
            <a:chExt cx="2745105" cy="5605538"/>
          </a:xfrm>
        </p:grpSpPr>
        <p:sp>
          <p:nvSpPr>
            <p:cNvPr id="4" name="Rectangle 3"/>
            <p:cNvSpPr/>
            <p:nvPr/>
          </p:nvSpPr>
          <p:spPr>
            <a:xfrm>
              <a:off x="103822" y="1245870"/>
              <a:ext cx="2745105" cy="1968181"/>
            </a:xfrm>
            <a:prstGeom prst="rect">
              <a:avLst/>
            </a:prstGeom>
            <a:solidFill>
              <a:srgbClr val="295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299"/>
              <a:r>
                <a:rPr lang="en-US" sz="4080" dirty="0">
                  <a:latin typeface="+mj-lt"/>
                  <a:cs typeface="Segoe UI Light" panose="020B0502040204020203" pitchFamily="34" charset="0"/>
                </a:rPr>
                <a:t>Don’t assume it’s intuitive</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306" y="3233016"/>
              <a:ext cx="2627809" cy="361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8105943" y="1300040"/>
            <a:ext cx="3745686" cy="5387949"/>
            <a:chOff x="57150" y="1979309"/>
            <a:chExt cx="3016559" cy="5527672"/>
          </a:xfrm>
        </p:grpSpPr>
        <p:sp>
          <p:nvSpPr>
            <p:cNvPr id="8" name="Rectangle 7"/>
            <p:cNvSpPr/>
            <p:nvPr/>
          </p:nvSpPr>
          <p:spPr>
            <a:xfrm>
              <a:off x="57150" y="1979309"/>
              <a:ext cx="3016559" cy="2028668"/>
            </a:xfrm>
            <a:prstGeom prst="rect">
              <a:avLst/>
            </a:prstGeom>
            <a:solidFill>
              <a:srgbClr val="ADD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28299"/>
              <a:r>
                <a:rPr lang="en-US" sz="4080" dirty="0">
                  <a:solidFill>
                    <a:srgbClr val="2C2933"/>
                  </a:solidFill>
                  <a:latin typeface="+mj-lt"/>
                  <a:cs typeface="Segoe UI Light" panose="020B0502040204020203" pitchFamily="34" charset="0"/>
                </a:rPr>
                <a:t>Don’t try to train all at once</a:t>
              </a:r>
            </a:p>
          </p:txBody>
        </p:sp>
        <p:pic>
          <p:nvPicPr>
            <p:cNvPr id="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478" y="4028556"/>
              <a:ext cx="2998194" cy="3478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p:nvPr/>
        </p:nvGrpSpPr>
        <p:grpSpPr>
          <a:xfrm>
            <a:off x="4150652" y="1300041"/>
            <a:ext cx="3637490" cy="5430789"/>
            <a:chOff x="3942703" y="951873"/>
            <a:chExt cx="3905897" cy="5570836"/>
          </a:xfrm>
        </p:grpSpPr>
        <p:sp>
          <p:nvSpPr>
            <p:cNvPr id="6" name="Rectangle 5"/>
            <p:cNvSpPr/>
            <p:nvPr/>
          </p:nvSpPr>
          <p:spPr>
            <a:xfrm>
              <a:off x="3942703" y="951873"/>
              <a:ext cx="3905897" cy="1967900"/>
            </a:xfrm>
            <a:prstGeom prst="rect">
              <a:avLst/>
            </a:prstGeom>
            <a:solidFill>
              <a:srgbClr val="0D423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28299"/>
              <a:r>
                <a:rPr lang="en-US" sz="4080" dirty="0">
                  <a:latin typeface="+mj-lt"/>
                  <a:cs typeface="Segoe UI Light" panose="020B0502040204020203" pitchFamily="34" charset="0"/>
                </a:rPr>
                <a:t>One size does not fit all</a:t>
              </a:r>
            </a:p>
          </p:txBody>
        </p:sp>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66678" y="2946331"/>
              <a:ext cx="2750298" cy="3576378"/>
            </a:xfrm>
            <a:prstGeom prst="rect">
              <a:avLst/>
            </a:prstGeom>
          </p:spPr>
        </p:pic>
      </p:grpSp>
    </p:spTree>
    <p:extLst>
      <p:ext uri="{BB962C8B-B14F-4D97-AF65-F5344CB8AC3E}">
        <p14:creationId xmlns:p14="http://schemas.microsoft.com/office/powerpoint/2010/main" val="2320750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Just-in-Time/In Context Training</a:t>
            </a:r>
          </a:p>
        </p:txBody>
      </p:sp>
      <p:sp>
        <p:nvSpPr>
          <p:cNvPr id="7" name="Rectangle 6"/>
          <p:cNvSpPr/>
          <p:nvPr/>
        </p:nvSpPr>
        <p:spPr>
          <a:xfrm>
            <a:off x="7589822" y="6238340"/>
            <a:ext cx="5042680" cy="461665"/>
          </a:xfrm>
          <a:prstGeom prst="rect">
            <a:avLst/>
          </a:prstGeom>
        </p:spPr>
        <p:txBody>
          <a:bodyPr wrap="square">
            <a:spAutoFit/>
          </a:bodyPr>
          <a:lstStyle/>
          <a:p>
            <a:pPr lvl="2"/>
            <a:r>
              <a:rPr lang="en-US" sz="2400" dirty="0"/>
              <a:t>www.visualsp.com</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27163" y="1311807"/>
            <a:ext cx="2559843" cy="806351"/>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63409" y="2217116"/>
            <a:ext cx="10254021" cy="3672799"/>
          </a:xfrm>
          <a:prstGeom prst="rect">
            <a:avLst/>
          </a:prstGeom>
        </p:spPr>
      </p:pic>
      <p:sp>
        <p:nvSpPr>
          <p:cNvPr id="10" name="TextBox 9"/>
          <p:cNvSpPr txBox="1"/>
          <p:nvPr/>
        </p:nvSpPr>
        <p:spPr>
          <a:xfrm>
            <a:off x="443552" y="5792944"/>
            <a:ext cx="4046561" cy="646331"/>
          </a:xfrm>
          <a:prstGeom prst="rect">
            <a:avLst/>
          </a:prstGeom>
          <a:noFill/>
        </p:spPr>
        <p:txBody>
          <a:bodyPr wrap="square" rtlCol="0">
            <a:spAutoFit/>
          </a:bodyPr>
          <a:lstStyle/>
          <a:p>
            <a:r>
              <a:rPr lang="en-US" dirty="0"/>
              <a:t>Context sensitive Help items:</a:t>
            </a:r>
          </a:p>
          <a:p>
            <a:endParaRPr lang="en-US" dirty="0"/>
          </a:p>
        </p:txBody>
      </p:sp>
      <p:graphicFrame>
        <p:nvGraphicFramePr>
          <p:cNvPr id="11" name="Table 10"/>
          <p:cNvGraphicFramePr>
            <a:graphicFrameLocks noGrp="1"/>
          </p:cNvGraphicFramePr>
          <p:nvPr>
            <p:extLst/>
          </p:nvPr>
        </p:nvGraphicFramePr>
        <p:xfrm>
          <a:off x="1097653" y="6240432"/>
          <a:ext cx="4901234" cy="609600"/>
        </p:xfrm>
        <a:graphic>
          <a:graphicData uri="http://schemas.openxmlformats.org/drawingml/2006/table">
            <a:tbl>
              <a:tblPr firstRow="1" bandRow="1">
                <a:tableStyleId>{68D230F3-CF80-4859-8CE7-A43EE81993B5}</a:tableStyleId>
              </a:tblPr>
              <a:tblGrid>
                <a:gridCol w="2450617">
                  <a:extLst>
                    <a:ext uri="{9D8B030D-6E8A-4147-A177-3AD203B41FA5}">
                      <a16:colId xmlns:a16="http://schemas.microsoft.com/office/drawing/2014/main" val="20000"/>
                    </a:ext>
                  </a:extLst>
                </a:gridCol>
                <a:gridCol w="2450617">
                  <a:extLst>
                    <a:ext uri="{9D8B030D-6E8A-4147-A177-3AD203B41FA5}">
                      <a16:colId xmlns:a16="http://schemas.microsoft.com/office/drawing/2014/main" val="20001"/>
                    </a:ext>
                  </a:extLst>
                </a:gridCol>
              </a:tblGrid>
              <a:tr h="303604">
                <a:tc>
                  <a:txBody>
                    <a:bodyPr/>
                    <a:lstStyle/>
                    <a:p>
                      <a:pPr marL="285750" indent="-285750">
                        <a:buFont typeface="Arial" panose="020B0604020202020204" pitchFamily="34" charset="0"/>
                        <a:buChar char="•"/>
                      </a:pPr>
                      <a:r>
                        <a:rPr lang="en-US" sz="1400" b="0" dirty="0"/>
                        <a:t>Videos</a:t>
                      </a:r>
                      <a:endParaRPr lang="en-US" sz="1400" b="0" dirty="0">
                        <a:solidFill>
                          <a:schemeClr val="tx1"/>
                        </a:solidFill>
                      </a:endParaRPr>
                    </a:p>
                  </a:txBody>
                  <a:tcPr/>
                </a:tc>
                <a:tc>
                  <a:txBody>
                    <a:bodyPr/>
                    <a:lstStyle/>
                    <a:p>
                      <a:pPr marL="285750" indent="-285750">
                        <a:buFont typeface="Arial" panose="020B0604020202020204" pitchFamily="34" charset="0"/>
                        <a:buChar char="•"/>
                      </a:pPr>
                      <a:r>
                        <a:rPr lang="en-US" sz="1400" b="0" dirty="0"/>
                        <a:t>Images/Screenshots</a:t>
                      </a:r>
                      <a:endParaRPr lang="en-US" sz="1400" b="0" dirty="0">
                        <a:solidFill>
                          <a:schemeClr val="tx1"/>
                        </a:solidFill>
                      </a:endParaRPr>
                    </a:p>
                  </a:txBody>
                  <a:tcPr/>
                </a:tc>
                <a:extLst>
                  <a:ext uri="{0D108BD9-81ED-4DB2-BD59-A6C34878D82A}">
                    <a16:rowId xmlns:a16="http://schemas.microsoft.com/office/drawing/2014/main" val="10000"/>
                  </a:ext>
                </a:extLst>
              </a:tr>
              <a:tr h="303604">
                <a:tc>
                  <a:txBody>
                    <a:bodyPr/>
                    <a:lstStyle/>
                    <a:p>
                      <a:pPr marL="285750" indent="-285750">
                        <a:buFont typeface="Arial" panose="020B0604020202020204" pitchFamily="34" charset="0"/>
                        <a:buChar char="•"/>
                      </a:pPr>
                      <a:r>
                        <a:rPr lang="en-US" sz="1400" dirty="0"/>
                        <a:t>Documents</a:t>
                      </a:r>
                      <a:endParaRPr lang="en-US" sz="1400" dirty="0">
                        <a:solidFill>
                          <a:schemeClr val="tx1"/>
                        </a:solidFill>
                      </a:endParaRPr>
                    </a:p>
                  </a:txBody>
                  <a:tcPr/>
                </a:tc>
                <a:tc>
                  <a:txBody>
                    <a:bodyPr/>
                    <a:lstStyle/>
                    <a:p>
                      <a:pPr marL="285750" indent="-285750">
                        <a:buFont typeface="Arial" panose="020B0604020202020204" pitchFamily="34" charset="0"/>
                        <a:buChar char="•"/>
                      </a:pPr>
                      <a:r>
                        <a:rPr lang="en-US" sz="1400" dirty="0"/>
                        <a:t>Links</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3619291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3" action="ppaction://hlinksldjump"/>
          </p:cNvPr>
          <p:cNvSpPr/>
          <p:nvPr/>
        </p:nvSpPr>
        <p:spPr>
          <a:xfrm>
            <a:off x="12107706" y="2921514"/>
            <a:ext cx="320061" cy="32664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5" name="Rectangle 4">
            <a:hlinkClick r:id="" action="ppaction://noaction"/>
          </p:cNvPr>
          <p:cNvSpPr/>
          <p:nvPr/>
        </p:nvSpPr>
        <p:spPr>
          <a:xfrm>
            <a:off x="11537040" y="558920"/>
            <a:ext cx="320061" cy="32664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6" name="Rectangle 5">
            <a:hlinkClick r:id="rId3" action="ppaction://hlinksldjump"/>
          </p:cNvPr>
          <p:cNvSpPr/>
          <p:nvPr/>
        </p:nvSpPr>
        <p:spPr>
          <a:xfrm>
            <a:off x="12085867" y="3248158"/>
            <a:ext cx="341901" cy="32664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7" name="Rectangle 6">
            <a:hlinkClick r:id="rId3" action="ppaction://hlinksldjump"/>
          </p:cNvPr>
          <p:cNvSpPr/>
          <p:nvPr/>
        </p:nvSpPr>
        <p:spPr>
          <a:xfrm>
            <a:off x="5410573" y="446699"/>
            <a:ext cx="320061" cy="32664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8" name="Rectangle 7">
            <a:hlinkClick r:id="" action="ppaction://noaction"/>
          </p:cNvPr>
          <p:cNvSpPr/>
          <p:nvPr/>
        </p:nvSpPr>
        <p:spPr>
          <a:xfrm>
            <a:off x="2474363" y="1943548"/>
            <a:ext cx="3071036" cy="45822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9" name="Rectangle 8">
            <a:hlinkClick r:id="rId4" action="ppaction://hlinksldjump"/>
          </p:cNvPr>
          <p:cNvSpPr/>
          <p:nvPr/>
        </p:nvSpPr>
        <p:spPr>
          <a:xfrm>
            <a:off x="3147200" y="1472988"/>
            <a:ext cx="852379" cy="45822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10" name="Rectangle 9">
            <a:hlinkClick r:id="rId5" action="ppaction://hlinksldjump"/>
          </p:cNvPr>
          <p:cNvSpPr/>
          <p:nvPr/>
        </p:nvSpPr>
        <p:spPr>
          <a:xfrm>
            <a:off x="3121649" y="2549960"/>
            <a:ext cx="852379" cy="45822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11" name="Rectangle 10">
            <a:hlinkClick r:id="rId3" action="ppaction://hlinksldjump"/>
          </p:cNvPr>
          <p:cNvSpPr/>
          <p:nvPr/>
        </p:nvSpPr>
        <p:spPr>
          <a:xfrm>
            <a:off x="2320374" y="3759782"/>
            <a:ext cx="1316893" cy="19078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13" name="Rectangle 12">
            <a:hlinkClick r:id="rId6" action="ppaction://hlinksldjump"/>
          </p:cNvPr>
          <p:cNvSpPr/>
          <p:nvPr/>
        </p:nvSpPr>
        <p:spPr>
          <a:xfrm>
            <a:off x="881" y="-1"/>
            <a:ext cx="1456394" cy="699452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2" name="Title 1"/>
          <p:cNvSpPr>
            <a:spLocks noGrp="1"/>
          </p:cNvSpPr>
          <p:nvPr>
            <p:ph type="title"/>
          </p:nvPr>
        </p:nvSpPr>
        <p:spPr/>
        <p:txBody>
          <a:bodyPr/>
          <a:lstStyle/>
          <a:p>
            <a:r>
              <a:rPr lang="en-US" dirty="0"/>
              <a:t>Just-in-Time/In Context Training</a:t>
            </a:r>
          </a:p>
        </p:txBody>
      </p:sp>
      <p:grpSp>
        <p:nvGrpSpPr>
          <p:cNvPr id="17" name="Group 16"/>
          <p:cNvGrpSpPr>
            <a:grpSpLocks noChangeAspect="1"/>
          </p:cNvGrpSpPr>
          <p:nvPr/>
        </p:nvGrpSpPr>
        <p:grpSpPr>
          <a:xfrm>
            <a:off x="9693310" y="1302381"/>
            <a:ext cx="2163791" cy="640080"/>
            <a:chOff x="235759" y="119760"/>
            <a:chExt cx="5795867" cy="1714500"/>
          </a:xfrm>
        </p:grpSpPr>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0331" y="160398"/>
              <a:ext cx="5711295" cy="1621217"/>
            </a:xfrm>
            <a:prstGeom prst="rect">
              <a:avLst/>
            </a:prstGeom>
          </p:spPr>
        </p:pic>
        <p:pic>
          <p:nvPicPr>
            <p:cNvPr id="19" name="Pictur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5759" y="119760"/>
              <a:ext cx="1714500" cy="1714500"/>
            </a:xfrm>
            <a:prstGeom prst="rect">
              <a:avLst/>
            </a:prstGeom>
          </p:spPr>
        </p:pic>
      </p:grpSp>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51051" y="2047165"/>
            <a:ext cx="9339941" cy="4337797"/>
          </a:xfrm>
          <a:prstGeom prst="rect">
            <a:avLst/>
          </a:prstGeom>
        </p:spPr>
      </p:pic>
      <p:sp>
        <p:nvSpPr>
          <p:cNvPr id="3" name="Rectangle 2"/>
          <p:cNvSpPr/>
          <p:nvPr/>
        </p:nvSpPr>
        <p:spPr>
          <a:xfrm>
            <a:off x="3547838" y="6404161"/>
            <a:ext cx="5042680" cy="461665"/>
          </a:xfrm>
          <a:prstGeom prst="rect">
            <a:avLst/>
          </a:prstGeom>
        </p:spPr>
        <p:txBody>
          <a:bodyPr wrap="square">
            <a:spAutoFit/>
          </a:bodyPr>
          <a:lstStyle/>
          <a:p>
            <a:pPr lvl="2"/>
            <a:r>
              <a:rPr lang="en-US" sz="2400" dirty="0"/>
              <a:t>www.contentpanda.com</a:t>
            </a:r>
          </a:p>
        </p:txBody>
      </p:sp>
    </p:spTree>
    <p:extLst>
      <p:ext uri="{BB962C8B-B14F-4D97-AF65-F5344CB8AC3E}">
        <p14:creationId xmlns:p14="http://schemas.microsoft.com/office/powerpoint/2010/main" val="43902727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530" y="1274"/>
            <a:ext cx="7498383" cy="7017266"/>
          </a:xfrm>
          <a:prstGeom prst="rect">
            <a:avLst/>
          </a:prstGeom>
        </p:spPr>
      </p:pic>
      <p:sp>
        <p:nvSpPr>
          <p:cNvPr id="3" name="Rectangle 2"/>
          <p:cNvSpPr/>
          <p:nvPr/>
        </p:nvSpPr>
        <p:spPr bwMode="auto">
          <a:xfrm>
            <a:off x="0" y="0"/>
            <a:ext cx="5029530" cy="7018540"/>
          </a:xfrm>
          <a:prstGeom prst="rect">
            <a:avLst/>
          </a:prstGeom>
          <a:solidFill>
            <a:srgbClr val="1676D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ctr" anchorCtr="0" compatLnSpc="1">
            <a:prstTxWarp prst="textNoShape">
              <a:avLst/>
            </a:prstTxWarp>
          </a:bodyPr>
          <a:lstStyle/>
          <a:p>
            <a:pPr algn="ctr" defTabSz="932472" fontAlgn="base">
              <a:spcBef>
                <a:spcPct val="0"/>
              </a:spcBef>
              <a:spcAft>
                <a:spcPct val="0"/>
              </a:spcAft>
            </a:pPr>
            <a:r>
              <a:rPr lang="en-US" sz="4800" dirty="0">
                <a:solidFill>
                  <a:srgbClr val="FFFFFF"/>
                </a:solidFill>
                <a:latin typeface="+mj-lt"/>
              </a:rPr>
              <a:t>Train teams together</a:t>
            </a:r>
          </a:p>
        </p:txBody>
      </p:sp>
    </p:spTree>
    <p:extLst>
      <p:ext uri="{BB962C8B-B14F-4D97-AF65-F5344CB8AC3E}">
        <p14:creationId xmlns:p14="http://schemas.microsoft.com/office/powerpoint/2010/main" val="39297822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977" y="1"/>
            <a:ext cx="12433279" cy="6994525"/>
          </a:xfrm>
          <a:prstGeom prst="rect">
            <a:avLst/>
          </a:prstGeom>
        </p:spPr>
      </p:pic>
      <p:sp>
        <p:nvSpPr>
          <p:cNvPr id="5" name="Rectangle 4"/>
          <p:cNvSpPr/>
          <p:nvPr/>
        </p:nvSpPr>
        <p:spPr bwMode="auto">
          <a:xfrm>
            <a:off x="123103" y="5935317"/>
            <a:ext cx="8815228" cy="838081"/>
          </a:xfrm>
          <a:prstGeom prst="rect">
            <a:avLst/>
          </a:prstGeom>
          <a:solidFill>
            <a:srgbClr val="00B0F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316" fontAlgn="base">
              <a:lnSpc>
                <a:spcPct val="90000"/>
              </a:lnSpc>
              <a:spcBef>
                <a:spcPct val="0"/>
              </a:spcBef>
              <a:spcAft>
                <a:spcPts val="1199"/>
              </a:spcAft>
            </a:pPr>
            <a:r>
              <a:rPr lang="en-US" sz="408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Tip # 7: It’s about communications</a:t>
            </a:r>
          </a:p>
        </p:txBody>
      </p:sp>
    </p:spTree>
    <p:extLst>
      <p:ext uri="{BB962C8B-B14F-4D97-AF65-F5344CB8AC3E}">
        <p14:creationId xmlns:p14="http://schemas.microsoft.com/office/powerpoint/2010/main" val="379298845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Launch ideas that worked … mostly</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6141" y="1532683"/>
            <a:ext cx="3628741" cy="4524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96889" y="4756014"/>
            <a:ext cx="2852424" cy="1621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249795" y="1912892"/>
            <a:ext cx="3808130" cy="3497263"/>
            <a:chOff x="5486400" y="2663572"/>
            <a:chExt cx="3835400" cy="3979532"/>
          </a:xfrm>
        </p:grpSpPr>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86400" y="2663572"/>
              <a:ext cx="3403600" cy="2552700"/>
            </a:xfrm>
            <a:prstGeom prst="rect">
              <a:avLst/>
            </a:prstGeom>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ackgroundRemoval t="10000" b="90000" l="0" r="90000">
                          <a14:backgroundMark x1="32188" y1="15833" x2="30625" y2="25833"/>
                          <a14:backgroundMark x1="30625" y1="25833" x2="64375" y2="24167"/>
                          <a14:backgroundMark x1="65000" y1="23750" x2="63750" y2="13333"/>
                          <a14:backgroundMark x1="63750" y1="15417" x2="31250" y2="14583"/>
                        </a14:backgroundRemoval>
                      </a14:imgEffect>
                    </a14:imgLayer>
                  </a14:imgProps>
                </a:ext>
                <a:ext uri="{28A0092B-C50C-407E-A947-70E740481C1C}">
                  <a14:useLocalDpi xmlns:a14="http://schemas.microsoft.com/office/drawing/2010/main"/>
                </a:ext>
              </a:extLst>
            </a:blip>
            <a:stretch>
              <a:fillRect/>
            </a:stretch>
          </p:blipFill>
          <p:spPr>
            <a:xfrm>
              <a:off x="5943600" y="4109454"/>
              <a:ext cx="3378200" cy="2533650"/>
            </a:xfrm>
            <a:prstGeom prst="rect">
              <a:avLst/>
            </a:prstGeom>
          </p:spPr>
        </p:pic>
      </p:grpSp>
      <p:pic>
        <p:nvPicPr>
          <p:cNvPr id="11" name="Picture 2" descr="cid:image001.jpg@01CBCD27.A2C24390"/>
          <p:cNvPicPr>
            <a:picLocks noChangeAspect="1" noChangeArrowheads="1"/>
          </p:cNvPicPr>
          <p:nvPr/>
        </p:nvPicPr>
        <p:blipFill>
          <a:blip r:embed="rId8" r:link="rId9">
            <a:extLst>
              <a:ext uri="{28A0092B-C50C-407E-A947-70E740481C1C}">
                <a14:useLocalDpi xmlns:a14="http://schemas.microsoft.com/office/drawing/2010/main"/>
              </a:ext>
            </a:extLst>
          </a:blip>
          <a:srcRect/>
          <a:stretch>
            <a:fillRect/>
          </a:stretch>
        </p:blipFill>
        <p:spPr bwMode="auto">
          <a:xfrm>
            <a:off x="7898971" y="1912892"/>
            <a:ext cx="4008484" cy="16462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cid:image002.jpg@01CBCD27.A2C24390"/>
          <p:cNvPicPr>
            <a:picLocks noChangeAspect="1" noChangeArrowheads="1"/>
          </p:cNvPicPr>
          <p:nvPr/>
        </p:nvPicPr>
        <p:blipFill>
          <a:blip r:embed="rId10" r:link="rId11">
            <a:extLst>
              <a:ext uri="{28A0092B-C50C-407E-A947-70E740481C1C}">
                <a14:useLocalDpi xmlns:a14="http://schemas.microsoft.com/office/drawing/2010/main"/>
              </a:ext>
            </a:extLst>
          </a:blip>
          <a:srcRect/>
          <a:stretch>
            <a:fillRect/>
          </a:stretch>
        </p:blipFill>
        <p:spPr bwMode="auto">
          <a:xfrm>
            <a:off x="7898970" y="3872952"/>
            <a:ext cx="4008484" cy="218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74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xit" presetSubtype="0" fill="hold" nodeType="withEffect">
                                  <p:stCondLst>
                                    <p:cond delay="0"/>
                                  </p:stCondLst>
                                  <p:childTnLst>
                                    <p:animEffect transition="out" filter="fade">
                                      <p:cBhvr>
                                        <p:cTn id="19" dur="500"/>
                                        <p:tgtEl>
                                          <p:spTgt spid="1026"/>
                                        </p:tgtEl>
                                      </p:cBhvr>
                                    </p:animEffect>
                                    <p:set>
                                      <p:cBhvr>
                                        <p:cTn id="20" dur="1" fill="hold">
                                          <p:stCondLst>
                                            <p:cond delay="499"/>
                                          </p:stCondLst>
                                        </p:cTn>
                                        <p:tgtEl>
                                          <p:spTgt spid="1026"/>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xit" presetSubtype="0" fill="hold" nodeType="with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Photo Booth</a:t>
            </a:r>
            <a:endParaRPr lang="en-US" dirty="0"/>
          </a:p>
        </p:txBody>
      </p:sp>
      <p:pic>
        <p:nvPicPr>
          <p:cNvPr id="7" name="Picture 6"/>
          <p:cNvPicPr>
            <a:picLocks noChangeAspect="1"/>
          </p:cNvPicPr>
          <p:nvPr/>
        </p:nvPicPr>
        <p:blipFill>
          <a:blip r:embed="rId2"/>
          <a:stretch>
            <a:fillRect/>
          </a:stretch>
        </p:blipFill>
        <p:spPr>
          <a:xfrm>
            <a:off x="3966031" y="1208592"/>
            <a:ext cx="5056459" cy="5056459"/>
          </a:xfrm>
          <a:prstGeom prst="rect">
            <a:avLst/>
          </a:prstGeom>
        </p:spPr>
      </p:pic>
    </p:spTree>
    <p:extLst>
      <p:ext uri="{BB962C8B-B14F-4D97-AF65-F5344CB8AC3E}">
        <p14:creationId xmlns:p14="http://schemas.microsoft.com/office/powerpoint/2010/main" val="111352951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Launch Videos</a:t>
            </a:r>
          </a:p>
        </p:txBody>
      </p:sp>
      <p:sp>
        <p:nvSpPr>
          <p:cNvPr id="4" name="Rectangle 3"/>
          <p:cNvSpPr/>
          <p:nvPr/>
        </p:nvSpPr>
        <p:spPr>
          <a:xfrm>
            <a:off x="366140" y="1119848"/>
            <a:ext cx="11922015" cy="2352567"/>
          </a:xfrm>
          <a:prstGeom prst="rect">
            <a:avLst/>
          </a:prstGeom>
        </p:spPr>
        <p:txBody>
          <a:bodyPr wrap="square">
            <a:spAutoFit/>
          </a:bodyPr>
          <a:lstStyle/>
          <a:p>
            <a:pPr defTabSz="914247">
              <a:defRPr/>
            </a:pPr>
            <a:r>
              <a:rPr lang="en-US" sz="2448" dirty="0">
                <a:latin typeface="+mj-lt"/>
                <a:ea typeface="Segoe UI" pitchFamily="34" charset="0"/>
                <a:cs typeface="Segoe UI Light" panose="020B0502040204020203" pitchFamily="34" charset="0"/>
                <a:hlinkClick r:id="rId3"/>
              </a:rPr>
              <a:t>http://www.scoop.it/t/intranet-launch-videos-and-teasers</a:t>
            </a:r>
            <a:r>
              <a:rPr lang="en-US" sz="2448" dirty="0">
                <a:latin typeface="+mj-lt"/>
                <a:ea typeface="Segoe UI" pitchFamily="34" charset="0"/>
                <a:cs typeface="Segoe UI Light" panose="020B0502040204020203" pitchFamily="34" charset="0"/>
              </a:rPr>
              <a:t> - comprehensive collection compiled by Ellen Van </a:t>
            </a:r>
            <a:r>
              <a:rPr lang="en-US" sz="2448" dirty="0" err="1">
                <a:latin typeface="+mj-lt"/>
                <a:ea typeface="Segoe UI" pitchFamily="34" charset="0"/>
                <a:cs typeface="Segoe UI Light" panose="020B0502040204020203" pitchFamily="34" charset="0"/>
              </a:rPr>
              <a:t>Aken</a:t>
            </a:r>
            <a:endParaRPr lang="en-US" sz="2448" dirty="0">
              <a:latin typeface="+mj-lt"/>
              <a:ea typeface="Segoe UI" pitchFamily="34" charset="0"/>
              <a:cs typeface="Segoe UI Light" panose="020B0502040204020203" pitchFamily="34" charset="0"/>
            </a:endParaRPr>
          </a:p>
          <a:p>
            <a:pPr defTabSz="914247">
              <a:defRPr/>
            </a:pPr>
            <a:r>
              <a:rPr lang="en-US" sz="2448" dirty="0">
                <a:latin typeface="+mj-lt"/>
                <a:ea typeface="Segoe UI" pitchFamily="34" charset="0"/>
                <a:cs typeface="Segoe UI Light" panose="020B0502040204020203" pitchFamily="34" charset="0"/>
              </a:rPr>
              <a:t>Additional examples: </a:t>
            </a:r>
            <a:r>
              <a:rPr lang="en-US" sz="2448" dirty="0">
                <a:latin typeface="+mj-lt"/>
                <a:ea typeface="Segoe UI" pitchFamily="34" charset="0"/>
                <a:cs typeface="Segoe UI Light" panose="020B0502040204020203" pitchFamily="34" charset="0"/>
                <a:hlinkClick r:id="rId4"/>
              </a:rPr>
              <a:t>http://tiny.cc/ThreeSampleVideos</a:t>
            </a:r>
            <a:endParaRPr lang="en-US" sz="2448" dirty="0">
              <a:latin typeface="+mj-lt"/>
              <a:ea typeface="Segoe UI" pitchFamily="34" charset="0"/>
              <a:cs typeface="Segoe UI Light" panose="020B0502040204020203" pitchFamily="34" charset="0"/>
            </a:endParaRPr>
          </a:p>
          <a:p>
            <a:pPr defTabSz="914247">
              <a:defRPr/>
            </a:pPr>
            <a:endParaRPr lang="en-US" sz="2448" dirty="0">
              <a:latin typeface="+mj-lt"/>
              <a:ea typeface="Segoe UI" pitchFamily="34" charset="0"/>
              <a:cs typeface="Segoe UI Light" panose="020B0502040204020203" pitchFamily="34" charset="0"/>
            </a:endParaRPr>
          </a:p>
          <a:p>
            <a:pPr defTabSz="914247">
              <a:defRPr/>
            </a:pPr>
            <a:endParaRPr lang="en-US" sz="2448" dirty="0">
              <a:latin typeface="+mj-lt"/>
              <a:ea typeface="Segoe UI" pitchFamily="34" charset="0"/>
              <a:cs typeface="Segoe UI Light" panose="020B0502040204020203" pitchFamily="34" charset="0"/>
            </a:endParaRPr>
          </a:p>
          <a:p>
            <a:pPr defTabSz="914247">
              <a:defRPr/>
            </a:pPr>
            <a:endParaRPr lang="en-US" sz="2448" dirty="0">
              <a:latin typeface="+mj-lt"/>
              <a:cs typeface="Segoe UI Light" panose="020B0502040204020203" pitchFamily="34" charset="0"/>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3263" y="2462119"/>
            <a:ext cx="4162956" cy="2329973"/>
          </a:xfrm>
          <a:prstGeom prst="rect">
            <a:avLst/>
          </a:prstGeom>
        </p:spPr>
      </p:pic>
      <p:sp>
        <p:nvSpPr>
          <p:cNvPr id="5" name="Rectangle 4"/>
          <p:cNvSpPr/>
          <p:nvPr/>
        </p:nvSpPr>
        <p:spPr>
          <a:xfrm>
            <a:off x="183263" y="4931002"/>
            <a:ext cx="4297633" cy="1223412"/>
          </a:xfrm>
          <a:prstGeom prst="rect">
            <a:avLst/>
          </a:prstGeom>
        </p:spPr>
        <p:txBody>
          <a:bodyPr wrap="square">
            <a:spAutoFit/>
          </a:bodyPr>
          <a:lstStyle/>
          <a:p>
            <a:pPr algn="ctr"/>
            <a:r>
              <a:rPr lang="en-US" sz="2450" dirty="0">
                <a:latin typeface="+mj-lt"/>
              </a:rPr>
              <a:t>http://www.youtube.com/watch?v=PN1IyDvyA2o</a:t>
            </a:r>
          </a:p>
          <a:p>
            <a:pPr algn="ctr"/>
            <a:r>
              <a:rPr lang="en-US" sz="2450" dirty="0">
                <a:latin typeface="+mj-lt"/>
              </a:rPr>
              <a:t>MAN Diesel</a:t>
            </a:r>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2335" y="2407196"/>
            <a:ext cx="3518156" cy="2342982"/>
          </a:xfrm>
          <a:prstGeom prst="rect">
            <a:avLst/>
          </a:prstGeom>
        </p:spPr>
      </p:pic>
      <p:sp>
        <p:nvSpPr>
          <p:cNvPr id="8" name="Rectangle 7"/>
          <p:cNvSpPr/>
          <p:nvPr/>
        </p:nvSpPr>
        <p:spPr>
          <a:xfrm>
            <a:off x="4480896" y="4931002"/>
            <a:ext cx="3866764" cy="469039"/>
          </a:xfrm>
          <a:prstGeom prst="rect">
            <a:avLst/>
          </a:prstGeom>
        </p:spPr>
        <p:txBody>
          <a:bodyPr wrap="none">
            <a:spAutoFit/>
          </a:bodyPr>
          <a:lstStyle/>
          <a:p>
            <a:r>
              <a:rPr lang="en-US" sz="2448" dirty="0">
                <a:latin typeface="+mj-lt"/>
              </a:rPr>
              <a:t>http://vimeo.com/60729239</a:t>
            </a:r>
          </a:p>
        </p:txBody>
      </p:sp>
      <p:sp>
        <p:nvSpPr>
          <p:cNvPr id="9" name="Rectangle 8"/>
          <p:cNvSpPr/>
          <p:nvPr/>
        </p:nvSpPr>
        <p:spPr>
          <a:xfrm>
            <a:off x="8286388" y="4931002"/>
            <a:ext cx="4149701" cy="469039"/>
          </a:xfrm>
          <a:prstGeom prst="rect">
            <a:avLst/>
          </a:prstGeom>
        </p:spPr>
        <p:txBody>
          <a:bodyPr wrap="square">
            <a:spAutoFit/>
          </a:bodyPr>
          <a:lstStyle/>
          <a:p>
            <a:r>
              <a:rPr lang="en-US" sz="2448" dirty="0">
                <a:latin typeface="+mj-lt"/>
              </a:rPr>
              <a:t>http://youtu.be/SinFM8hNcOg</a:t>
            </a:r>
          </a:p>
        </p:txBody>
      </p:sp>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57935" y="2462119"/>
            <a:ext cx="3557374" cy="2342982"/>
          </a:xfrm>
          <a:prstGeom prst="rect">
            <a:avLst/>
          </a:prstGeom>
        </p:spPr>
      </p:pic>
      <p:sp>
        <p:nvSpPr>
          <p:cNvPr id="11" name="Rectangle 10"/>
          <p:cNvSpPr/>
          <p:nvPr/>
        </p:nvSpPr>
        <p:spPr>
          <a:xfrm>
            <a:off x="8309048" y="5372788"/>
            <a:ext cx="3979108" cy="1222451"/>
          </a:xfrm>
          <a:prstGeom prst="rect">
            <a:avLst/>
          </a:prstGeom>
        </p:spPr>
        <p:txBody>
          <a:bodyPr wrap="square">
            <a:spAutoFit/>
          </a:bodyPr>
          <a:lstStyle/>
          <a:p>
            <a:pPr algn="ctr"/>
            <a:r>
              <a:rPr lang="en-US" sz="2448" dirty="0">
                <a:latin typeface="+mj-lt"/>
              </a:rPr>
              <a:t>Dartmouth-Hitchcock Intranet Home Redesign – watch the end for outtakes</a:t>
            </a:r>
          </a:p>
        </p:txBody>
      </p:sp>
    </p:spTree>
    <p:extLst>
      <p:ext uri="{BB962C8B-B14F-4D97-AF65-F5344CB8AC3E}">
        <p14:creationId xmlns:p14="http://schemas.microsoft.com/office/powerpoint/2010/main" val="88402127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Persistent communications that worked</a:t>
            </a:r>
            <a:endParaRPr lang="en-US" dirty="0"/>
          </a:p>
        </p:txBody>
      </p:sp>
      <p:sp>
        <p:nvSpPr>
          <p:cNvPr id="4" name="Rectangle 3"/>
          <p:cNvSpPr/>
          <p:nvPr/>
        </p:nvSpPr>
        <p:spPr>
          <a:xfrm>
            <a:off x="2567637" y="1511536"/>
            <a:ext cx="4287559" cy="20867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93256" tIns="46627" rIns="93256" bIns="46627" rtlCol="0" anchor="ctr"/>
          <a:lstStyle/>
          <a:p>
            <a:pPr algn="ctr"/>
            <a:r>
              <a:rPr lang="en-US" sz="4499" dirty="0">
                <a:solidFill>
                  <a:prstClr val="white"/>
                </a:solidFill>
                <a:latin typeface="+mj-lt"/>
                <a:ea typeface="Segoe UI" pitchFamily="34" charset="0"/>
                <a:cs typeface="Segoe UI Light" panose="020B0502040204020203" pitchFamily="34" charset="0"/>
              </a:rPr>
              <a:t>30 for 30</a:t>
            </a:r>
          </a:p>
        </p:txBody>
      </p:sp>
      <p:sp>
        <p:nvSpPr>
          <p:cNvPr id="6" name="Rectangle 5"/>
          <p:cNvSpPr/>
          <p:nvPr/>
        </p:nvSpPr>
        <p:spPr>
          <a:xfrm>
            <a:off x="2578324" y="3643083"/>
            <a:ext cx="4287559" cy="29018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93256" tIns="46627" rIns="93256" bIns="46627" rtlCol="0" anchor="ctr"/>
          <a:lstStyle/>
          <a:p>
            <a:pPr algn="ctr"/>
            <a:r>
              <a:rPr lang="en-US" sz="5499" dirty="0">
                <a:solidFill>
                  <a:prstClr val="white"/>
                </a:solidFill>
                <a:latin typeface="+mj-lt"/>
                <a:ea typeface="Segoe UI" pitchFamily="34" charset="0"/>
                <a:cs typeface="Segoe UI Light" panose="020B0502040204020203" pitchFamily="34" charset="0"/>
              </a:rPr>
              <a:t>Get Sharp on SharePoint</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15790" y="1119848"/>
            <a:ext cx="1612627" cy="68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43382" y="6333980"/>
            <a:ext cx="3283542" cy="38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7143505" y="1152380"/>
            <a:ext cx="3187455" cy="5392989"/>
            <a:chOff x="8838160" y="840394"/>
            <a:chExt cx="3125240" cy="5287724"/>
          </a:xfrm>
        </p:grpSpPr>
        <p:sp>
          <p:nvSpPr>
            <p:cNvPr id="5" name="Rectangle 4"/>
            <p:cNvSpPr/>
            <p:nvPr/>
          </p:nvSpPr>
          <p:spPr>
            <a:xfrm>
              <a:off x="8838160" y="1161228"/>
              <a:ext cx="3125240" cy="49668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88" dirty="0">
                  <a:solidFill>
                    <a:prstClr val="white"/>
                  </a:solidFill>
                  <a:latin typeface="+mj-lt"/>
                </a:rPr>
                <a:t>Intranet Learning Cafés</a:t>
              </a:r>
            </a:p>
            <a:p>
              <a:pPr algn="ctr"/>
              <a:r>
                <a:rPr lang="en-US" sz="2448" dirty="0">
                  <a:solidFill>
                    <a:prstClr val="white"/>
                  </a:solidFill>
                  <a:latin typeface="+mj-lt"/>
                </a:rPr>
                <a:t>(with great coffee)</a:t>
              </a:r>
            </a:p>
            <a:p>
              <a:pPr algn="ctr"/>
              <a:endParaRPr lang="en-US" sz="2040" dirty="0">
                <a:solidFill>
                  <a:prstClr val="white"/>
                </a:solidFill>
                <a:latin typeface="+mj-lt"/>
              </a:endParaRPr>
            </a:p>
          </p:txBody>
        </p:sp>
        <p:grpSp>
          <p:nvGrpSpPr>
            <p:cNvPr id="11" name="Group 10"/>
            <p:cNvGrpSpPr/>
            <p:nvPr/>
          </p:nvGrpSpPr>
          <p:grpSpPr>
            <a:xfrm>
              <a:off x="9856360" y="840394"/>
              <a:ext cx="1160812" cy="913960"/>
              <a:chOff x="10345388" y="611794"/>
              <a:chExt cx="1160812" cy="913960"/>
            </a:xfrm>
          </p:grpSpPr>
          <p:sp>
            <p:nvSpPr>
              <p:cNvPr id="10" name="Rectangle 9"/>
              <p:cNvSpPr/>
              <p:nvPr/>
            </p:nvSpPr>
            <p:spPr>
              <a:xfrm>
                <a:off x="10345388" y="611794"/>
                <a:ext cx="1160812" cy="913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latin typeface="+mj-lt"/>
                </a:endParaRPr>
              </a:p>
            </p:txBody>
          </p:sp>
          <p:pic>
            <p:nvPicPr>
              <p:cNvPr id="14" name="Picture 13" descr="abt_assoc_lockup.ai"/>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472378" y="611794"/>
                <a:ext cx="906832" cy="913960"/>
              </a:xfrm>
              <a:prstGeom prst="rect">
                <a:avLst/>
              </a:prstGeom>
            </p:spPr>
          </p:pic>
        </p:grpSp>
      </p:grpSp>
    </p:spTree>
    <p:extLst>
      <p:ext uri="{BB962C8B-B14F-4D97-AF65-F5344CB8AC3E}">
        <p14:creationId xmlns:p14="http://schemas.microsoft.com/office/powerpoint/2010/main" val="4030398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fade">
                                      <p:cBhvr>
                                        <p:cTn id="10" dur="500"/>
                                        <p:tgtEl>
                                          <p:spTgt spid="409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fade">
                                      <p:cBhvr>
                                        <p:cTn id="18" dur="500"/>
                                        <p:tgtEl>
                                          <p:spTgt spid="410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119848"/>
            <a:ext cx="11887200" cy="2228302"/>
          </a:xfrm>
          <a:prstGeom prst="rect">
            <a:avLst/>
          </a:prstGeom>
        </p:spPr>
        <p:txBody>
          <a:bodyPr numCol="2">
            <a:noAutofit/>
          </a:bodyPr>
          <a:lstStyle/>
          <a:p>
            <a:r>
              <a:rPr lang="en-US" sz="3200" b="1" dirty="0"/>
              <a:t>Create (and use) an “anecdote” bank </a:t>
            </a:r>
          </a:p>
          <a:p>
            <a:r>
              <a:rPr lang="en-US" sz="3200" dirty="0"/>
              <a:t>Regular “on site events” – Polls on Mondays, Conversation Topic of the Week on Tuesdays, Employee Spotlights on Wednesdays, Trivia on Fridays</a:t>
            </a:r>
          </a:p>
          <a:p>
            <a:r>
              <a:rPr lang="en-US" sz="3200" dirty="0"/>
              <a:t>Leverage existing meetings and events</a:t>
            </a:r>
          </a:p>
          <a:p>
            <a:r>
              <a:rPr lang="en-US" sz="3200" dirty="0"/>
              <a:t>Target your messages</a:t>
            </a:r>
          </a:p>
          <a:p>
            <a:r>
              <a:rPr lang="en-US" sz="3200" dirty="0"/>
              <a:t>Did you know …? (tip of the day)</a:t>
            </a:r>
          </a:p>
          <a:p>
            <a:r>
              <a:rPr lang="en-US" sz="3200" dirty="0"/>
              <a:t>Portal Minute at the start of company meetings</a:t>
            </a:r>
          </a:p>
          <a:p>
            <a:r>
              <a:rPr lang="en-US" sz="3200" dirty="0"/>
              <a:t>Weekly recap</a:t>
            </a:r>
          </a:p>
          <a:p>
            <a:r>
              <a:rPr lang="en-US" sz="3200" dirty="0"/>
              <a:t>“Look what they did” success stories</a:t>
            </a:r>
          </a:p>
          <a:p>
            <a:r>
              <a:rPr lang="en-US" sz="3200" dirty="0"/>
              <a:t>Cafeteria table toppers</a:t>
            </a:r>
          </a:p>
          <a:p>
            <a:r>
              <a:rPr lang="en-US" sz="3200" dirty="0"/>
              <a:t>Message board/break room announcements or posters</a:t>
            </a:r>
          </a:p>
          <a:p>
            <a:r>
              <a:rPr lang="en-US" sz="3200" dirty="0"/>
              <a:t>Desktop wallpaper</a:t>
            </a:r>
          </a:p>
          <a:p>
            <a:r>
              <a:rPr lang="en-US" sz="3200" dirty="0"/>
              <a:t>Usability testing</a:t>
            </a:r>
          </a:p>
        </p:txBody>
      </p:sp>
      <p:sp>
        <p:nvSpPr>
          <p:cNvPr id="2" name="Title 1"/>
          <p:cNvSpPr>
            <a:spLocks noGrp="1"/>
          </p:cNvSpPr>
          <p:nvPr>
            <p:ph type="title"/>
          </p:nvPr>
        </p:nvSpPr>
        <p:spPr/>
        <p:txBody>
          <a:bodyPr>
            <a:normAutofit fontScale="90000"/>
          </a:bodyPr>
          <a:lstStyle/>
          <a:p>
            <a:r>
              <a:rPr lang="en-US" dirty="0"/>
              <a:t>Other ideas for your communications plan</a:t>
            </a:r>
          </a:p>
        </p:txBody>
      </p:sp>
    </p:spTree>
    <p:extLst>
      <p:ext uri="{BB962C8B-B14F-4D97-AF65-F5344CB8AC3E}">
        <p14:creationId xmlns:p14="http://schemas.microsoft.com/office/powerpoint/2010/main" val="3388577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2550" y="1973480"/>
            <a:ext cx="12173098" cy="3109734"/>
          </a:xfrm>
          <a:prstGeom prst="rect">
            <a:avLst/>
          </a:prstGeom>
          <a:noFill/>
        </p:spPr>
        <p:txBody>
          <a:bodyPr wrap="square" lIns="93256" tIns="46627" rIns="93256" bIns="46627">
            <a:spAutoFit/>
          </a:bodyPr>
          <a:lstStyle/>
          <a:p>
            <a:pPr algn="ctr"/>
            <a:r>
              <a:rPr lang="en-US" sz="9798" dirty="0">
                <a:ln w="0"/>
                <a:latin typeface="+mj-lt"/>
              </a:rPr>
              <a:t>User Adoption</a:t>
            </a:r>
          </a:p>
          <a:p>
            <a:pPr algn="ctr"/>
            <a:r>
              <a:rPr lang="en-US" sz="9798" dirty="0">
                <a:ln w="0"/>
                <a:latin typeface="+mj-lt"/>
              </a:rPr>
              <a:t>User Engagement</a:t>
            </a:r>
          </a:p>
        </p:txBody>
      </p:sp>
      <p:cxnSp>
        <p:nvCxnSpPr>
          <p:cNvPr id="7" name="Straight Connector 6"/>
          <p:cNvCxnSpPr/>
          <p:nvPr/>
        </p:nvCxnSpPr>
        <p:spPr>
          <a:xfrm>
            <a:off x="1551185" y="1429478"/>
            <a:ext cx="8635665" cy="4529146"/>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551184" y="1429478"/>
            <a:ext cx="8393430" cy="4529146"/>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878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9124" y="497"/>
            <a:ext cx="12434711" cy="7009406"/>
          </a:xfrm>
          <a:prstGeom prst="rect">
            <a:avLst/>
          </a:prstGeom>
        </p:spPr>
      </p:pic>
      <p:grpSp>
        <p:nvGrpSpPr>
          <p:cNvPr id="2" name="Group 1"/>
          <p:cNvGrpSpPr/>
          <p:nvPr/>
        </p:nvGrpSpPr>
        <p:grpSpPr>
          <a:xfrm>
            <a:off x="4008752" y="144939"/>
            <a:ext cx="8153020" cy="893579"/>
            <a:chOff x="350837" y="255721"/>
            <a:chExt cx="6583613" cy="893705"/>
          </a:xfrm>
        </p:grpSpPr>
        <p:sp>
          <p:nvSpPr>
            <p:cNvPr id="5" name="Rectangle 4"/>
            <p:cNvSpPr/>
            <p:nvPr/>
          </p:nvSpPr>
          <p:spPr bwMode="auto">
            <a:xfrm>
              <a:off x="350837" y="255721"/>
              <a:ext cx="6583613" cy="893705"/>
            </a:xfrm>
            <a:prstGeom prst="rect">
              <a:avLst/>
            </a:prstGeom>
            <a:solidFill>
              <a:srgbClr val="96ACC9">
                <a:alpha val="80000"/>
              </a:srgbClr>
            </a:solidFill>
            <a:ln w="9525" cap="flat" cmpd="sng" algn="ctr">
              <a:noFill/>
              <a:prstDash val="solid"/>
              <a:headEnd type="none" w="med" len="med"/>
              <a:tailEnd type="none" w="med" len="med"/>
            </a:ln>
            <a:effectLst/>
          </p:spPr>
          <p:txBody>
            <a:bodyPr rot="0" spcFirstLastPara="0" vertOverflow="overflow" horzOverflow="overflow" vert="horz" wrap="square" lIns="46633" tIns="46633" rIns="46633" bIns="46633" numCol="1" spcCol="0" rtlCol="0" fromWordArt="0" anchor="b" anchorCtr="0" forceAA="0" compatLnSpc="1">
              <a:prstTxWarp prst="textNoShape">
                <a:avLst/>
              </a:prstTxWarp>
              <a:noAutofit/>
            </a:bodyPr>
            <a:lstStyle/>
            <a:p>
              <a:pPr defTabSz="932316" fontAlgn="base">
                <a:spcBef>
                  <a:spcPct val="0"/>
                </a:spcBef>
                <a:spcAft>
                  <a:spcPct val="0"/>
                </a:spcAft>
              </a:pPr>
              <a:endParaRPr lang="en-US" sz="1100" kern="0" spc="-72"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sp>
          <p:nvSpPr>
            <p:cNvPr id="4" name="Title 1"/>
            <p:cNvSpPr txBox="1">
              <a:spLocks/>
            </p:cNvSpPr>
            <p:nvPr/>
          </p:nvSpPr>
          <p:spPr>
            <a:xfrm>
              <a:off x="469499" y="342738"/>
              <a:ext cx="6232644" cy="726978"/>
            </a:xfrm>
            <a:prstGeom prst="rect">
              <a:avLst/>
            </a:prstGeom>
          </p:spPr>
          <p:txBody>
            <a:bodyPr vert="horz" lIns="93256" tIns="46627" rIns="93256" bIns="46627" rtlCol="0" anchor="b">
              <a:noAutofit/>
            </a:bodyPr>
            <a:lst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Segoe UI Light" pitchFamily="34" charset="0"/>
                  <a:ea typeface="Segoe UI" pitchFamily="34" charset="0"/>
                  <a:cs typeface="Segoe UI" pitchFamily="34" charset="0"/>
                </a:defRPr>
              </a:lvl1pPr>
            </a:lstStyle>
            <a:p>
              <a:r>
                <a:rPr lang="en-US" sz="4898" dirty="0">
                  <a:solidFill>
                    <a:schemeClr val="bg1"/>
                  </a:solidFill>
                  <a:cs typeface="Segoe UI Light" panose="020B0502040204020203" pitchFamily="34" charset="0"/>
                </a:rPr>
                <a:t>Tip # 8: It’s about support</a:t>
              </a:r>
            </a:p>
          </p:txBody>
        </p:sp>
      </p:grpSp>
    </p:spTree>
    <p:extLst>
      <p:ext uri="{BB962C8B-B14F-4D97-AF65-F5344CB8AC3E}">
        <p14:creationId xmlns:p14="http://schemas.microsoft.com/office/powerpoint/2010/main" val="28279850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 takes a village</a:t>
            </a:r>
          </a:p>
        </p:txBody>
      </p:sp>
      <p:grpSp>
        <p:nvGrpSpPr>
          <p:cNvPr id="2" name="Group 1"/>
          <p:cNvGrpSpPr/>
          <p:nvPr/>
        </p:nvGrpSpPr>
        <p:grpSpPr>
          <a:xfrm>
            <a:off x="8518716" y="1332960"/>
            <a:ext cx="3378997" cy="4890414"/>
            <a:chOff x="-312652" y="2458349"/>
            <a:chExt cx="3991520" cy="5393994"/>
          </a:xfrm>
        </p:grpSpPr>
        <p:sp>
          <p:nvSpPr>
            <p:cNvPr id="18" name="Rectangle 17"/>
            <p:cNvSpPr/>
            <p:nvPr/>
          </p:nvSpPr>
          <p:spPr>
            <a:xfrm>
              <a:off x="-312652" y="2458349"/>
              <a:ext cx="3991520" cy="28851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299"/>
              <a:r>
                <a:rPr lang="en-US" sz="4080" dirty="0">
                  <a:latin typeface="+mj-lt"/>
                </a:rPr>
                <a:t>Make sure the help desk is prepared</a:t>
              </a:r>
            </a:p>
          </p:txBody>
        </p:sp>
        <p:pic>
          <p:nvPicPr>
            <p:cNvPr id="17" name="Picture 12" descr="C:\Users\Susan Hanley\AppData\Local\Microsoft\Windows\Temporary Internet Files\Content.IE5\HY67SY3J\MC900078811[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2828" y="5456028"/>
              <a:ext cx="2349542" cy="23963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457945" y="1310182"/>
            <a:ext cx="3507613" cy="4654437"/>
            <a:chOff x="444500" y="1065000"/>
            <a:chExt cx="4062000" cy="5032801"/>
          </a:xfrm>
        </p:grpSpPr>
        <p:grpSp>
          <p:nvGrpSpPr>
            <p:cNvPr id="6" name="Group 5"/>
            <p:cNvGrpSpPr/>
            <p:nvPr/>
          </p:nvGrpSpPr>
          <p:grpSpPr>
            <a:xfrm>
              <a:off x="444500" y="3825359"/>
              <a:ext cx="3932824" cy="2272442"/>
              <a:chOff x="656979" y="4225630"/>
              <a:chExt cx="3932824" cy="2272442"/>
            </a:xfrm>
          </p:grpSpPr>
          <p:grpSp>
            <p:nvGrpSpPr>
              <p:cNvPr id="25" name="Group 24"/>
              <p:cNvGrpSpPr/>
              <p:nvPr/>
            </p:nvGrpSpPr>
            <p:grpSpPr>
              <a:xfrm>
                <a:off x="656979" y="4225630"/>
                <a:ext cx="3892174" cy="2272442"/>
                <a:chOff x="784182" y="5489770"/>
                <a:chExt cx="2919130" cy="2272765"/>
              </a:xfrm>
            </p:grpSpPr>
            <p:sp>
              <p:nvSpPr>
                <p:cNvPr id="21" name="Rectangle 20"/>
                <p:cNvSpPr/>
                <p:nvPr/>
              </p:nvSpPr>
              <p:spPr>
                <a:xfrm>
                  <a:off x="784182" y="5489770"/>
                  <a:ext cx="2686050" cy="2272765"/>
                </a:xfrm>
                <a:prstGeom prst="rect">
                  <a:avLst/>
                </a:prstGeom>
              </p:spPr>
              <p:txBody>
                <a:bodyPr wrap="square">
                  <a:spAutoFit/>
                </a:bodyPr>
                <a:lstStyle/>
                <a:p>
                  <a:pPr lvl="1" indent="-466310">
                    <a:buFont typeface="Wingdings" pitchFamily="2" charset="2"/>
                    <a:buChar char="§"/>
                  </a:pPr>
                  <a:r>
                    <a:rPr lang="en-US" sz="3264" dirty="0">
                      <a:latin typeface="+mj-lt"/>
                      <a:ea typeface="Segoe UI" pitchFamily="34" charset="0"/>
                      <a:cs typeface="Segoe UI Light" panose="020B0502040204020203" pitchFamily="34" charset="0"/>
                    </a:rPr>
                    <a:t>Pilot team</a:t>
                  </a:r>
                </a:p>
                <a:p>
                  <a:pPr lvl="1" indent="-466310">
                    <a:buFont typeface="Wingdings" pitchFamily="2" charset="2"/>
                    <a:buChar char="§"/>
                  </a:pPr>
                  <a:r>
                    <a:rPr lang="en-US" sz="3264" dirty="0">
                      <a:latin typeface="+mj-lt"/>
                      <a:ea typeface="Segoe UI" pitchFamily="34" charset="0"/>
                      <a:cs typeface="Segoe UI Light" panose="020B0502040204020203" pitchFamily="34" charset="0"/>
                    </a:rPr>
                    <a:t>Volunteers</a:t>
                  </a:r>
                </a:p>
                <a:p>
                  <a:pPr lvl="1" indent="-466310">
                    <a:buFont typeface="Wingdings" pitchFamily="2" charset="2"/>
                    <a:buChar char="§"/>
                  </a:pPr>
                  <a:r>
                    <a:rPr lang="en-US" sz="3264" dirty="0">
                      <a:latin typeface="+mj-lt"/>
                      <a:ea typeface="Segoe UI" pitchFamily="34" charset="0"/>
                      <a:cs typeface="Segoe UI Light" panose="020B0502040204020203" pitchFamily="34" charset="0"/>
                    </a:rPr>
                    <a:t>Employee advocates</a:t>
                  </a:r>
                </a:p>
              </p:txBody>
            </p:sp>
            <p:grpSp>
              <p:nvGrpSpPr>
                <p:cNvPr id="22" name="Group 21"/>
                <p:cNvGrpSpPr/>
                <p:nvPr/>
              </p:nvGrpSpPr>
              <p:grpSpPr>
                <a:xfrm>
                  <a:off x="3003109" y="5687542"/>
                  <a:ext cx="700203" cy="1208390"/>
                  <a:chOff x="-470894" y="6201372"/>
                  <a:chExt cx="766422" cy="1336202"/>
                </a:xfrm>
              </p:grpSpPr>
              <p:pic>
                <p:nvPicPr>
                  <p:cNvPr id="23" name="Picture 2" descr="C:\Users\Susan Hanley\AppData\Local\Microsoft\Windows\Temporary Internet Files\Content.IE5\D7Q34RJX\MC90011134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0894" y="6201372"/>
                    <a:ext cx="766422" cy="38994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Susan Hanley\AppData\Local\Microsoft\Windows\Temporary Internet Files\Content.IE5\AFNY2J59\MC900445027[1].jpg"/>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flipH="1">
                    <a:off x="-455766" y="6591314"/>
                    <a:ext cx="707967" cy="94626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5" name="Picture 4"/>
              <p:cNvPicPr>
                <a:picLocks noChangeAspect="1"/>
              </p:cNvPicPr>
              <p:nvPr/>
            </p:nvPicPr>
            <p:blipFill>
              <a:blip r:embed="rId7" cstate="email">
                <a:extLst>
                  <a:ext uri="{BEBA8EAE-BF5A-486C-A8C5-ECC9F3942E4B}">
                    <a14:imgProps xmlns:a14="http://schemas.microsoft.com/office/drawing/2010/main">
                      <a14:imgLayer r:embed="rId8">
                        <a14:imgEffect>
                          <a14:backgroundRemoval t="9961" b="89844" l="391" r="89844">
                            <a14:foregroundMark x1="73145" y1="88086" x2="391" y2="88574"/>
                          </a14:backgroundRemoval>
                        </a14:imgEffect>
                      </a14:imgLayer>
                    </a14:imgProps>
                  </a:ext>
                  <a:ext uri="{28A0092B-C50C-407E-A947-70E740481C1C}">
                    <a14:useLocalDpi xmlns:a14="http://schemas.microsoft.com/office/drawing/2010/main"/>
                  </a:ext>
                </a:extLst>
              </a:blip>
              <a:stretch>
                <a:fillRect/>
              </a:stretch>
            </p:blipFill>
            <p:spPr>
              <a:xfrm>
                <a:off x="3698790" y="5500974"/>
                <a:ext cx="891013" cy="891013"/>
              </a:xfrm>
              <a:prstGeom prst="rect">
                <a:avLst/>
              </a:prstGeom>
            </p:spPr>
          </p:pic>
        </p:grpSp>
        <p:sp>
          <p:nvSpPr>
            <p:cNvPr id="26" name="Rectangle 25"/>
            <p:cNvSpPr/>
            <p:nvPr/>
          </p:nvSpPr>
          <p:spPr>
            <a:xfrm>
              <a:off x="444500" y="1065000"/>
              <a:ext cx="4062000" cy="2810221"/>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299"/>
              <a:r>
                <a:rPr lang="en-US" sz="4080" dirty="0">
                  <a:latin typeface="+mj-lt"/>
                </a:rPr>
                <a:t>Seed the organization with evangelists</a:t>
              </a:r>
            </a:p>
          </p:txBody>
        </p:sp>
      </p:grpSp>
      <p:grpSp>
        <p:nvGrpSpPr>
          <p:cNvPr id="8" name="Group 7"/>
          <p:cNvGrpSpPr/>
          <p:nvPr/>
        </p:nvGrpSpPr>
        <p:grpSpPr>
          <a:xfrm>
            <a:off x="4298018" y="1310182"/>
            <a:ext cx="3888183" cy="5659071"/>
            <a:chOff x="4231057" y="1026734"/>
            <a:chExt cx="4502722" cy="6119102"/>
          </a:xfrm>
        </p:grpSpPr>
        <p:sp>
          <p:nvSpPr>
            <p:cNvPr id="32" name="Rectangle 31"/>
            <p:cNvSpPr/>
            <p:nvPr/>
          </p:nvSpPr>
          <p:spPr>
            <a:xfrm>
              <a:off x="4231057" y="3787092"/>
              <a:ext cx="4303342" cy="3358744"/>
            </a:xfrm>
            <a:prstGeom prst="rect">
              <a:avLst/>
            </a:prstGeom>
          </p:spPr>
          <p:txBody>
            <a:bodyPr wrap="square">
              <a:spAutoFit/>
            </a:bodyPr>
            <a:lstStyle/>
            <a:p>
              <a:pPr lvl="1" indent="-466310">
                <a:buFont typeface="Wingdings" pitchFamily="2" charset="2"/>
                <a:buChar char="§"/>
              </a:pPr>
              <a:r>
                <a:rPr lang="en-US" sz="3264" dirty="0">
                  <a:latin typeface="+mj-lt"/>
                  <a:ea typeface="Segoe UI" pitchFamily="34" charset="0"/>
                  <a:cs typeface="Segoe UI Light" panose="020B0502040204020203" pitchFamily="34" charset="0"/>
                </a:rPr>
                <a:t>Office Hours</a:t>
              </a:r>
            </a:p>
            <a:p>
              <a:pPr lvl="1" indent="-466310">
                <a:buFont typeface="Wingdings" pitchFamily="2" charset="2"/>
                <a:buChar char="§"/>
              </a:pPr>
              <a:r>
                <a:rPr lang="en-US" sz="3264" dirty="0">
                  <a:latin typeface="+mj-lt"/>
                  <a:ea typeface="Segoe UI" pitchFamily="34" charset="0"/>
                  <a:cs typeface="Segoe UI Light" panose="020B0502040204020203" pitchFamily="34" charset="0"/>
                </a:rPr>
                <a:t>Center of Excellence</a:t>
              </a:r>
            </a:p>
            <a:p>
              <a:pPr lvl="1" indent="-466310">
                <a:buFont typeface="Wingdings" pitchFamily="2" charset="2"/>
                <a:buChar char="§"/>
              </a:pPr>
              <a:r>
                <a:rPr lang="en-US" sz="3264" dirty="0">
                  <a:latin typeface="+mj-lt"/>
                  <a:ea typeface="Segoe UI" pitchFamily="34" charset="0"/>
                  <a:cs typeface="Segoe UI Light" panose="020B0502040204020203" pitchFamily="34" charset="0"/>
                </a:rPr>
                <a:t>(Just-in-Time) Training and Documentation</a:t>
              </a:r>
            </a:p>
          </p:txBody>
        </p:sp>
        <p:pic>
          <p:nvPicPr>
            <p:cNvPr id="37" name="Picture 1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65326" y="3990116"/>
              <a:ext cx="964322" cy="136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4231057" y="1026734"/>
              <a:ext cx="4502722" cy="2821021"/>
            </a:xfrm>
            <a:prstGeom prst="rect">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299"/>
              <a:r>
                <a:rPr lang="en-US" sz="4080" dirty="0">
                  <a:latin typeface="+mj-lt"/>
                </a:rPr>
                <a:t>Plan ongoing support</a:t>
              </a:r>
            </a:p>
          </p:txBody>
        </p:sp>
      </p:grpSp>
    </p:spTree>
    <p:extLst>
      <p:ext uri="{BB962C8B-B14F-4D97-AF65-F5344CB8AC3E}">
        <p14:creationId xmlns:p14="http://schemas.microsoft.com/office/powerpoint/2010/main" val="3829632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You are not alone – lots of help from Microsoft: fasttrack.office.com</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9165" y="1942799"/>
            <a:ext cx="9090678" cy="4511720"/>
          </a:xfrm>
          <a:prstGeom prst="rect">
            <a:avLst/>
          </a:prstGeom>
        </p:spPr>
      </p:pic>
    </p:spTree>
    <p:extLst>
      <p:ext uri="{BB962C8B-B14F-4D97-AF65-F5344CB8AC3E}">
        <p14:creationId xmlns:p14="http://schemas.microsoft.com/office/powerpoint/2010/main" val="43810741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usan Hanley\AppData\Local\Microsoft\Windows\Temporary Internet Files\Content.IE5\AGA0BCUA\MP900431163[1].jpg"/>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883" y="2697"/>
            <a:ext cx="12434711" cy="700146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749384" y="5783237"/>
            <a:ext cx="8294224" cy="726876"/>
          </a:xfrm>
          <a:prstGeom prst="rect">
            <a:avLst/>
          </a:prstGeom>
          <a:solidFill>
            <a:srgbClr val="EA7E98">
              <a:alpha val="80000"/>
            </a:srgbClr>
          </a:solidFill>
        </p:spPr>
        <p:txBody>
          <a:bodyPr vert="horz" lIns="93256" tIns="46627" rIns="93256" bIns="46627" rtlCol="0" anchor="b">
            <a:noAutofit/>
          </a:bodyPr>
          <a:lst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Segoe UI Light" pitchFamily="34" charset="0"/>
                <a:ea typeface="Segoe UI" pitchFamily="34" charset="0"/>
                <a:cs typeface="Segoe UI" pitchFamily="34" charset="0"/>
              </a:defRPr>
            </a:lvl1pPr>
          </a:lstStyle>
          <a:p>
            <a:r>
              <a:rPr lang="en-US" sz="4898" dirty="0">
                <a:solidFill>
                  <a:schemeClr val="bg1"/>
                </a:solidFill>
                <a:cs typeface="Segoe UI Light" panose="020B0502040204020203" pitchFamily="34" charset="0"/>
              </a:rPr>
              <a:t>Tip # 9: Don’t forget the fun</a:t>
            </a:r>
          </a:p>
        </p:txBody>
      </p:sp>
    </p:spTree>
    <p:extLst>
      <p:ext uri="{BB962C8B-B14F-4D97-AF65-F5344CB8AC3E}">
        <p14:creationId xmlns:p14="http://schemas.microsoft.com/office/powerpoint/2010/main" val="95386310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3447098"/>
          </a:xfrm>
        </p:spPr>
        <p:txBody>
          <a:bodyPr/>
          <a:lstStyle/>
          <a:p>
            <a:r>
              <a:rPr lang="en-US" dirty="0"/>
              <a:t>Scavenger Hunt</a:t>
            </a:r>
          </a:p>
          <a:p>
            <a:r>
              <a:rPr lang="en-US" dirty="0"/>
              <a:t>Points, Badges, Prizes</a:t>
            </a:r>
          </a:p>
          <a:p>
            <a:r>
              <a:rPr lang="en-US" dirty="0"/>
              <a:t>Five for Five</a:t>
            </a:r>
          </a:p>
          <a:p>
            <a:r>
              <a:rPr lang="en-US" dirty="0"/>
              <a:t>“Profile Week”</a:t>
            </a:r>
          </a:p>
          <a:p>
            <a:r>
              <a:rPr lang="en-US" dirty="0"/>
              <a:t>FOOD!</a:t>
            </a:r>
          </a:p>
        </p:txBody>
      </p:sp>
      <p:sp>
        <p:nvSpPr>
          <p:cNvPr id="2" name="Title 1"/>
          <p:cNvSpPr>
            <a:spLocks noGrp="1"/>
          </p:cNvSpPr>
          <p:nvPr>
            <p:ph type="title"/>
          </p:nvPr>
        </p:nvSpPr>
        <p:spPr/>
        <p:txBody>
          <a:bodyPr/>
          <a:lstStyle/>
          <a:p>
            <a:r>
              <a:rPr lang="en-US"/>
              <a:t>Incentives and rewards help kick-start</a:t>
            </a:r>
            <a:endParaRPr lang="en-US" dirty="0"/>
          </a:p>
        </p:txBody>
      </p:sp>
    </p:spTree>
    <p:extLst>
      <p:ext uri="{BB962C8B-B14F-4D97-AF65-F5344CB8AC3E}">
        <p14:creationId xmlns:p14="http://schemas.microsoft.com/office/powerpoint/2010/main" val="1564777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Fun with a theme</a:t>
            </a:r>
            <a:endParaRPr lang="en-US" dirty="0"/>
          </a:p>
        </p:txBody>
      </p:sp>
      <p:pic>
        <p:nvPicPr>
          <p:cNvPr id="5"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97143" l="0" r="100000">
                        <a14:foregroundMark x1="83036" y1="6857" x2="99107" y2="3429"/>
                        <a14:foregroundMark x1="96429" y1="6857" x2="97768" y2="24000"/>
                      </a14:backgroundRemoval>
                    </a14:imgEffect>
                  </a14:imgLayer>
                </a14:imgProps>
              </a:ext>
              <a:ext uri="{28A0092B-C50C-407E-A947-70E740481C1C}">
                <a14:useLocalDpi xmlns:a14="http://schemas.microsoft.com/office/drawing/2010/main"/>
              </a:ext>
            </a:extLst>
          </a:blip>
          <a:srcRect/>
          <a:stretch>
            <a:fillRect/>
          </a:stretch>
        </p:blipFill>
        <p:spPr bwMode="auto">
          <a:xfrm>
            <a:off x="11114337" y="334097"/>
            <a:ext cx="852919" cy="54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4083127" y="2167980"/>
            <a:ext cx="3145430" cy="2799428"/>
            <a:chOff x="4078766" y="2125663"/>
            <a:chExt cx="3084034" cy="2744787"/>
          </a:xfrm>
        </p:grpSpPr>
        <p:sp>
          <p:nvSpPr>
            <p:cNvPr id="10" name="Rectangle 9"/>
            <p:cNvSpPr/>
            <p:nvPr/>
          </p:nvSpPr>
          <p:spPr bwMode="auto">
            <a:xfrm>
              <a:off x="4078766" y="2125663"/>
              <a:ext cx="3084034" cy="2744787"/>
            </a:xfrm>
            <a:prstGeom prst="rect">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r>
                <a:rPr lang="en-US" sz="2856" dirty="0" err="1">
                  <a:latin typeface="+mj-lt"/>
                </a:rPr>
                <a:t>CollaBOOration</a:t>
              </a:r>
              <a:r>
                <a:rPr lang="en-US" sz="2856" dirty="0">
                  <a:latin typeface="+mj-lt"/>
                </a:rPr>
                <a:t> - A Ghoulish Guide to Metadata</a:t>
              </a:r>
            </a:p>
          </p:txBody>
        </p:sp>
        <p:pic>
          <p:nvPicPr>
            <p:cNvPr id="1026" name="Picture 2" descr="C:\Program Files (x86)\Microsoft Office\MEDIA\CAGCAT10\j0305493.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03910" y="3855941"/>
              <a:ext cx="1261450" cy="895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294856" y="2167980"/>
            <a:ext cx="3710556" cy="2799428"/>
            <a:chOff x="364436" y="2125663"/>
            <a:chExt cx="3638130" cy="2744787"/>
          </a:xfrm>
        </p:grpSpPr>
        <p:sp>
          <p:nvSpPr>
            <p:cNvPr id="9" name="Rectangle 8"/>
            <p:cNvSpPr/>
            <p:nvPr/>
          </p:nvSpPr>
          <p:spPr bwMode="auto">
            <a:xfrm>
              <a:off x="364436" y="2125663"/>
              <a:ext cx="3638130" cy="274478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r>
                <a:rPr lang="en-US" sz="2856" dirty="0" err="1">
                  <a:latin typeface="+mj-lt"/>
                </a:rPr>
                <a:t>SharePointoberfest</a:t>
              </a:r>
              <a:r>
                <a:rPr lang="en-US" sz="2856" dirty="0">
                  <a:latin typeface="+mj-lt"/>
                </a:rPr>
                <a:t> - inebriate while you collaborate!</a:t>
              </a:r>
            </a:p>
            <a:p>
              <a:pPr defTabSz="951052" fontAlgn="base">
                <a:lnSpc>
                  <a:spcPct val="90000"/>
                </a:lnSpc>
                <a:spcBef>
                  <a:spcPct val="0"/>
                </a:spcBef>
                <a:spcAft>
                  <a:spcPct val="0"/>
                </a:spcAft>
              </a:pPr>
              <a:endParaRPr lang="en-US" sz="2856" dirty="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1027" name="Picture 3" descr="C:\Users\Susan Hanley\AppData\Local\Microsoft\Windows\Temporary Internet Files\Content.IE5\TDKUYVZX\MC900304929[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24937" y="3658073"/>
              <a:ext cx="854098" cy="10934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7306274" y="2167980"/>
            <a:ext cx="4818451" cy="2989481"/>
            <a:chOff x="7239000" y="2125663"/>
            <a:chExt cx="4724400" cy="2931129"/>
          </a:xfrm>
        </p:grpSpPr>
        <p:sp>
          <p:nvSpPr>
            <p:cNvPr id="11" name="Rectangle 10"/>
            <p:cNvSpPr/>
            <p:nvPr/>
          </p:nvSpPr>
          <p:spPr bwMode="auto">
            <a:xfrm>
              <a:off x="7239000" y="2125663"/>
              <a:ext cx="4724400" cy="2744787"/>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r>
                <a:rPr lang="en-US" sz="2856" dirty="0" err="1">
                  <a:latin typeface="+mj-lt"/>
                </a:rPr>
                <a:t>SharePointgiving</a:t>
              </a:r>
              <a:r>
                <a:rPr lang="en-US" sz="2856" dirty="0">
                  <a:latin typeface="+mj-lt"/>
                </a:rPr>
                <a:t> – </a:t>
              </a:r>
            </a:p>
            <a:p>
              <a:r>
                <a:rPr lang="en-US" sz="2856" dirty="0">
                  <a:latin typeface="+mj-lt"/>
                </a:rPr>
                <a:t>Give thanks to document workflow and approval</a:t>
              </a:r>
            </a:p>
          </p:txBody>
        </p:sp>
        <p:pic>
          <p:nvPicPr>
            <p:cNvPr id="1030" name="Picture 6" descr="C:\Users\Susan Hanley\AppData\Local\Microsoft\Windows\Temporary Internet Files\Content.IE5\RL1T52UM\MC900444881[1].jpg"/>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10442273" y="3352800"/>
              <a:ext cx="1521127" cy="17039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0700597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130" y="-1"/>
            <a:ext cx="3930880" cy="6994525"/>
          </a:xfrm>
          <a:prstGeom prst="rect">
            <a:avLst/>
          </a:prstGeom>
          <a:solidFill>
            <a:srgbClr val="037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4896" kern="0" dirty="0">
                <a:solidFill>
                  <a:schemeClr val="bg1"/>
                </a:solidFill>
                <a:latin typeface="Segoe UI Light" panose="020B0502040204020203" pitchFamily="34" charset="0"/>
                <a:cs typeface="Segoe UI Light" panose="020B0502040204020203" pitchFamily="34" charset="0"/>
              </a:rPr>
              <a:t>Recognition and rewards must </a:t>
            </a:r>
          </a:p>
          <a:p>
            <a:pPr algn="ctr" defTabSz="932597"/>
            <a:r>
              <a:rPr lang="en-US" sz="4896" kern="0" dirty="0">
                <a:solidFill>
                  <a:schemeClr val="bg1"/>
                </a:solidFill>
                <a:latin typeface="Segoe UI Light" panose="020B0502040204020203" pitchFamily="34" charset="0"/>
                <a:cs typeface="Segoe UI Light" panose="020B0502040204020203" pitchFamily="34" charset="0"/>
              </a:rPr>
              <a:t>align with desired outcomes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4523" y="-1"/>
            <a:ext cx="8626806" cy="6994525"/>
          </a:xfrm>
          <a:prstGeom prst="rect">
            <a:avLst/>
          </a:prstGeom>
        </p:spPr>
      </p:pic>
    </p:spTree>
    <p:extLst>
      <p:ext uri="{BB962C8B-B14F-4D97-AF65-F5344CB8AC3E}">
        <p14:creationId xmlns:p14="http://schemas.microsoft.com/office/powerpoint/2010/main" val="60346495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8573" y="-1"/>
            <a:ext cx="9517019" cy="6994525"/>
          </a:xfrm>
          <a:prstGeom prst="rect">
            <a:avLst/>
          </a:prstGeom>
        </p:spPr>
      </p:pic>
      <p:sp>
        <p:nvSpPr>
          <p:cNvPr id="3" name="Rectangle 2"/>
          <p:cNvSpPr/>
          <p:nvPr/>
        </p:nvSpPr>
        <p:spPr>
          <a:xfrm>
            <a:off x="881" y="-1"/>
            <a:ext cx="5120088" cy="6994525"/>
          </a:xfrm>
          <a:prstGeom prst="rect">
            <a:avLst/>
          </a:prstGeom>
          <a:solidFill>
            <a:srgbClr val="9E9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4800" kern="0" dirty="0">
                <a:solidFill>
                  <a:sysClr val="windowText" lastClr="000000"/>
                </a:solidFill>
                <a:latin typeface="Segoe UI Light" panose="020B0502040204020203" pitchFamily="34" charset="0"/>
                <a:cs typeface="Segoe UI Light" panose="020B0502040204020203" pitchFamily="34" charset="0"/>
              </a:rPr>
              <a:t>Take a lesson from hockey – </a:t>
            </a:r>
          </a:p>
          <a:p>
            <a:pPr algn="ctr" defTabSz="932597"/>
            <a:r>
              <a:rPr lang="en-US" sz="4800" kern="0" dirty="0">
                <a:solidFill>
                  <a:sysClr val="windowText" lastClr="000000"/>
                </a:solidFill>
                <a:latin typeface="Segoe UI Light" panose="020B0502040204020203" pitchFamily="34" charset="0"/>
                <a:cs typeface="Segoe UI Light" panose="020B0502040204020203" pitchFamily="34" charset="0"/>
              </a:rPr>
              <a:t>don’t just track goals, also track and encourage assists</a:t>
            </a:r>
          </a:p>
        </p:txBody>
      </p:sp>
    </p:spTree>
    <p:extLst>
      <p:ext uri="{BB962C8B-B14F-4D97-AF65-F5344CB8AC3E}">
        <p14:creationId xmlns:p14="http://schemas.microsoft.com/office/powerpoint/2010/main" val="197900958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
          <a:stretch/>
        </p:blipFill>
        <p:spPr bwMode="auto">
          <a:xfrm>
            <a:off x="884" y="-7437"/>
            <a:ext cx="12434076" cy="70014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123103" y="144939"/>
            <a:ext cx="8472548" cy="814839"/>
          </a:xfrm>
          <a:prstGeom prst="rect">
            <a:avLst/>
          </a:prstGeom>
          <a:solidFill>
            <a:srgbClr val="3D53A5">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46630" rIns="0" bIns="46630" numCol="1" rtlCol="0" anchor="ctr" anchorCtr="0" compatLnSpc="1">
            <a:prstTxWarp prst="textNoShape">
              <a:avLst/>
            </a:prstTxWarp>
          </a:bodyPr>
          <a:lstStyle/>
          <a:p>
            <a:pPr defTabSz="932316" fontAlgn="base">
              <a:spcBef>
                <a:spcPct val="0"/>
              </a:spcBef>
              <a:spcAft>
                <a:spcPct val="0"/>
              </a:spcAft>
            </a:pPr>
            <a:r>
              <a:rPr lang="en-US" sz="408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Tip # 10: It’s about listening, and …</a:t>
            </a:r>
          </a:p>
        </p:txBody>
      </p:sp>
    </p:spTree>
    <p:extLst>
      <p:ext uri="{BB962C8B-B14F-4D97-AF65-F5344CB8AC3E}">
        <p14:creationId xmlns:p14="http://schemas.microsoft.com/office/powerpoint/2010/main" val="366539444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...allow users to provide feedback</a:t>
            </a:r>
          </a:p>
        </p:txBody>
      </p:sp>
      <p:grpSp>
        <p:nvGrpSpPr>
          <p:cNvPr id="11" name="Group 10"/>
          <p:cNvGrpSpPr/>
          <p:nvPr/>
        </p:nvGrpSpPr>
        <p:grpSpPr>
          <a:xfrm>
            <a:off x="357553" y="1321049"/>
            <a:ext cx="3171046" cy="5288947"/>
            <a:chOff x="-71431" y="1028700"/>
            <a:chExt cx="3610519" cy="5616410"/>
          </a:xfrm>
        </p:grpSpPr>
        <p:sp>
          <p:nvSpPr>
            <p:cNvPr id="4" name="Rectangle 3"/>
            <p:cNvSpPr/>
            <p:nvPr/>
          </p:nvSpPr>
          <p:spPr>
            <a:xfrm>
              <a:off x="-71431" y="1028700"/>
              <a:ext cx="3610519" cy="2350416"/>
            </a:xfrm>
            <a:prstGeom prst="rect">
              <a:avLst/>
            </a:prstGeom>
            <a:solidFill>
              <a:srgbClr val="1C3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0" dirty="0">
                  <a:latin typeface="+mj-lt"/>
                </a:rPr>
                <a:t>Feedback identifies challenges</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892" y="3379116"/>
              <a:ext cx="3598975" cy="3265994"/>
            </a:xfrm>
            <a:prstGeom prst="rect">
              <a:avLst/>
            </a:prstGeom>
          </p:spPr>
        </p:pic>
      </p:grpSp>
      <p:grpSp>
        <p:nvGrpSpPr>
          <p:cNvPr id="12" name="Group 11"/>
          <p:cNvGrpSpPr/>
          <p:nvPr/>
        </p:nvGrpSpPr>
        <p:grpSpPr>
          <a:xfrm>
            <a:off x="3716950" y="1321048"/>
            <a:ext cx="3053154" cy="5270531"/>
            <a:chOff x="3445513" y="1325743"/>
            <a:chExt cx="3260087" cy="5282961"/>
          </a:xfrm>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3639" t="14486" r="3929" b="4405"/>
            <a:stretch/>
          </p:blipFill>
          <p:spPr>
            <a:xfrm>
              <a:off x="3445513" y="3118273"/>
              <a:ext cx="3260086" cy="3490431"/>
            </a:xfrm>
            <a:prstGeom prst="rect">
              <a:avLst/>
            </a:prstGeom>
            <a:ln>
              <a:noFill/>
            </a:ln>
          </p:spPr>
        </p:pic>
        <p:sp>
          <p:nvSpPr>
            <p:cNvPr id="6" name="Rectangle 5"/>
            <p:cNvSpPr/>
            <p:nvPr/>
          </p:nvSpPr>
          <p:spPr>
            <a:xfrm>
              <a:off x="3445515" y="1325743"/>
              <a:ext cx="3260085" cy="1798457"/>
            </a:xfrm>
            <a:prstGeom prst="rect">
              <a:avLst/>
            </a:prstGeom>
            <a:solidFill>
              <a:srgbClr val="4A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0" dirty="0">
                  <a:latin typeface="+mj-lt"/>
                </a:rPr>
                <a:t>Ask for feedback-everywhere</a:t>
              </a:r>
            </a:p>
          </p:txBody>
        </p:sp>
      </p:grpSp>
      <p:grpSp>
        <p:nvGrpSpPr>
          <p:cNvPr id="13" name="Group 12"/>
          <p:cNvGrpSpPr/>
          <p:nvPr/>
        </p:nvGrpSpPr>
        <p:grpSpPr>
          <a:xfrm>
            <a:off x="6958458" y="1321050"/>
            <a:ext cx="5243155" cy="5222328"/>
            <a:chOff x="6426711" y="1322846"/>
            <a:chExt cx="5598521" cy="5234646"/>
          </a:xfrm>
        </p:grpSpPr>
        <p:sp>
          <p:nvSpPr>
            <p:cNvPr id="9" name="Rectangle 8"/>
            <p:cNvSpPr/>
            <p:nvPr/>
          </p:nvSpPr>
          <p:spPr>
            <a:xfrm>
              <a:off x="6426711" y="1322846"/>
              <a:ext cx="5598521" cy="1798394"/>
            </a:xfrm>
            <a:prstGeom prst="rect">
              <a:avLst/>
            </a:prstGeom>
            <a:solidFill>
              <a:srgbClr val="5C6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0" dirty="0">
                  <a:latin typeface="+mj-lt"/>
                </a:rPr>
                <a:t>Conduct </a:t>
              </a:r>
            </a:p>
            <a:p>
              <a:pPr algn="ctr"/>
              <a:r>
                <a:rPr lang="en-US" sz="4080" dirty="0">
                  <a:latin typeface="+mj-lt"/>
                </a:rPr>
                <a:t>usability tests, </a:t>
              </a:r>
            </a:p>
            <a:p>
              <a:pPr algn="ctr"/>
              <a:r>
                <a:rPr lang="en-US" sz="4080" dirty="0">
                  <a:latin typeface="+mj-lt"/>
                </a:rPr>
                <a:t>LISTEN and OBSERVE</a:t>
              </a: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6712" y="3115377"/>
              <a:ext cx="5598520" cy="3442115"/>
            </a:xfrm>
            <a:prstGeom prst="rect">
              <a:avLst/>
            </a:prstGeom>
          </p:spPr>
        </p:pic>
      </p:grpSp>
    </p:spTree>
    <p:extLst>
      <p:ext uri="{BB962C8B-B14F-4D97-AF65-F5344CB8AC3E}">
        <p14:creationId xmlns:p14="http://schemas.microsoft.com/office/powerpoint/2010/main" val="327826780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4</a:t>
            </a:fld>
            <a:endParaRPr kumimoji="0" lang="en-US"/>
          </a:p>
        </p:txBody>
      </p:sp>
      <p:sp>
        <p:nvSpPr>
          <p:cNvPr id="3" name="Rectangle 2"/>
          <p:cNvSpPr/>
          <p:nvPr/>
        </p:nvSpPr>
        <p:spPr>
          <a:xfrm>
            <a:off x="882" y="-1"/>
            <a:ext cx="4377958" cy="6994525"/>
          </a:xfrm>
          <a:prstGeom prst="rect">
            <a:avLst/>
          </a:prstGeom>
          <a:solidFill>
            <a:srgbClr val="323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 name="Title 1"/>
          <p:cNvSpPr>
            <a:spLocks noGrp="1"/>
          </p:cNvSpPr>
          <p:nvPr>
            <p:ph type="title" idx="4294967295"/>
          </p:nvPr>
        </p:nvSpPr>
        <p:spPr>
          <a:xfrm>
            <a:off x="234032" y="388584"/>
            <a:ext cx="3963564" cy="2875527"/>
          </a:xfrm>
        </p:spPr>
        <p:txBody>
          <a:bodyPr/>
          <a:lstStyle/>
          <a:p>
            <a:r>
              <a:rPr lang="en-US" dirty="0">
                <a:solidFill>
                  <a:schemeClr val="bg1"/>
                </a:solidFill>
              </a:rPr>
              <a:t>But wait, then why are we here?</a:t>
            </a:r>
          </a:p>
        </p:txBody>
      </p:sp>
      <p:grpSp>
        <p:nvGrpSpPr>
          <p:cNvPr id="10" name="Group 9"/>
          <p:cNvGrpSpPr/>
          <p:nvPr/>
        </p:nvGrpSpPr>
        <p:grpSpPr>
          <a:xfrm>
            <a:off x="267742" y="-2"/>
            <a:ext cx="12168347" cy="6994525"/>
            <a:chOff x="261651" y="-67516"/>
            <a:chExt cx="11930834" cy="685800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92990" y="-67516"/>
              <a:ext cx="7899495" cy="6858000"/>
            </a:xfrm>
            <a:prstGeom prst="rect">
              <a:avLst/>
            </a:prstGeom>
          </p:spPr>
        </p:pic>
        <p:sp>
          <p:nvSpPr>
            <p:cNvPr id="9" name="Title 1"/>
            <p:cNvSpPr txBox="1">
              <a:spLocks/>
            </p:cNvSpPr>
            <p:nvPr/>
          </p:nvSpPr>
          <p:spPr>
            <a:xfrm>
              <a:off x="261651" y="5486400"/>
              <a:ext cx="3886200" cy="1143000"/>
            </a:xfrm>
            <a:prstGeom prst="rect">
              <a:avLst/>
            </a:prstGeom>
          </p:spPr>
          <p:txBody>
            <a:bodyPr vert="horz" anchor="ctr" anchorCtr="0">
              <a:noAutofit/>
            </a:bodyPr>
            <a:lstStyle>
              <a:lvl1pPr algn="l" rtl="0" eaLnBrk="1" latinLnBrk="0" hangingPunct="1">
                <a:spcBef>
                  <a:spcPct val="0"/>
                </a:spcBef>
                <a:buNone/>
                <a:defRPr kumimoji="0" sz="3600" kern="1200">
                  <a:solidFill>
                    <a:schemeClr val="tx2"/>
                  </a:solidFill>
                  <a:latin typeface="Segoe UI" pitchFamily="34" charset="0"/>
                  <a:ea typeface="Segoe UI" pitchFamily="34" charset="0"/>
                  <a:cs typeface="Segoe UI" pitchFamily="34" charset="0"/>
                </a:defRPr>
              </a:lvl1pPr>
            </a:lstStyle>
            <a:p>
              <a:pPr algn="r"/>
              <a:r>
                <a:rPr lang="en-US" sz="4896" b="1" dirty="0">
                  <a:solidFill>
                    <a:schemeClr val="bg1"/>
                  </a:solidFill>
                </a:rPr>
                <a:t>RESULTS</a:t>
              </a:r>
            </a:p>
          </p:txBody>
        </p:sp>
      </p:grpSp>
      <p:grpSp>
        <p:nvGrpSpPr>
          <p:cNvPr id="5" name="Group 4"/>
          <p:cNvGrpSpPr/>
          <p:nvPr/>
        </p:nvGrpSpPr>
        <p:grpSpPr>
          <a:xfrm>
            <a:off x="4572335" y="233151"/>
            <a:ext cx="7497998" cy="726874"/>
            <a:chOff x="4572335" y="233151"/>
            <a:chExt cx="7497998" cy="726874"/>
          </a:xfrm>
        </p:grpSpPr>
        <p:sp>
          <p:nvSpPr>
            <p:cNvPr id="11" name="Rectangle 10"/>
            <p:cNvSpPr/>
            <p:nvPr/>
          </p:nvSpPr>
          <p:spPr bwMode="auto">
            <a:xfrm>
              <a:off x="4572335" y="250456"/>
              <a:ext cx="7438366" cy="709568"/>
            </a:xfrm>
            <a:prstGeom prst="rect">
              <a:avLst/>
            </a:prstGeom>
            <a:solidFill>
              <a:srgbClr val="32373D">
                <a:alpha val="80000"/>
              </a:srgbClr>
            </a:solidFill>
            <a:ln w="9525" cap="flat" cmpd="sng" algn="ctr">
              <a:noFill/>
              <a:prstDash val="solid"/>
              <a:headEnd type="none" w="med" len="med"/>
              <a:tailEnd type="none" w="med" len="med"/>
            </a:ln>
            <a:effectLst/>
          </p:spPr>
          <p:txBody>
            <a:bodyPr rot="0" spcFirstLastPara="0" vertOverflow="overflow" horzOverflow="overflow" vert="horz" wrap="square" lIns="46633" tIns="46633" rIns="46633" bIns="46633" numCol="1" spcCol="0" rtlCol="0" fromWordArt="0" anchor="b" anchorCtr="0" forceAA="0" compatLnSpc="1">
              <a:prstTxWarp prst="textNoShape">
                <a:avLst/>
              </a:prstTxWarp>
              <a:noAutofit/>
            </a:bodyPr>
            <a:lstStyle/>
            <a:p>
              <a:pPr defTabSz="932316" fontAlgn="base">
                <a:spcBef>
                  <a:spcPct val="0"/>
                </a:spcBef>
                <a:spcAft>
                  <a:spcPct val="0"/>
                </a:spcAft>
              </a:pPr>
              <a:endParaRPr lang="en-US" sz="1100" kern="0" spc="-72"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sp>
          <p:nvSpPr>
            <p:cNvPr id="12" name="Title 1"/>
            <p:cNvSpPr txBox="1">
              <a:spLocks/>
            </p:cNvSpPr>
            <p:nvPr/>
          </p:nvSpPr>
          <p:spPr>
            <a:xfrm>
              <a:off x="4616457" y="233151"/>
              <a:ext cx="7453876" cy="726874"/>
            </a:xfrm>
            <a:prstGeom prst="rect">
              <a:avLst/>
            </a:prstGeom>
          </p:spPr>
          <p:txBody>
            <a:bodyPr vert="horz" lIns="93256" tIns="46627" rIns="93256" bIns="46627" rtlCol="0" anchor="b">
              <a:normAutofit fontScale="92500"/>
            </a:bodyPr>
            <a:lst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Segoe UI Light" pitchFamily="34" charset="0"/>
                  <a:ea typeface="Segoe UI" pitchFamily="34" charset="0"/>
                  <a:cs typeface="Segoe UI" pitchFamily="34" charset="0"/>
                </a:defRPr>
              </a:lvl1pPr>
            </a:lstStyle>
            <a:p>
              <a:r>
                <a:rPr lang="en-US" sz="3999" dirty="0">
                  <a:solidFill>
                    <a:schemeClr val="bg1"/>
                  </a:solidFill>
                  <a:cs typeface="Segoe UI Light" panose="020B0502040204020203" pitchFamily="34" charset="0"/>
                </a:rPr>
                <a:t>Tip # 1: Adoption is not the end game</a:t>
              </a:r>
            </a:p>
          </p:txBody>
        </p:sp>
      </p:grpSp>
    </p:spTree>
    <p:extLst>
      <p:ext uri="{BB962C8B-B14F-4D97-AF65-F5344CB8AC3E}">
        <p14:creationId xmlns:p14="http://schemas.microsoft.com/office/powerpoint/2010/main" val="84824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6896" y="496"/>
            <a:ext cx="12444766" cy="7001469"/>
          </a:xfrm>
          <a:prstGeom prst="rect">
            <a:avLst/>
          </a:prstGeom>
        </p:spPr>
      </p:pic>
      <p:grpSp>
        <p:nvGrpSpPr>
          <p:cNvPr id="4" name="Group 3"/>
          <p:cNvGrpSpPr/>
          <p:nvPr/>
        </p:nvGrpSpPr>
        <p:grpSpPr>
          <a:xfrm>
            <a:off x="234032" y="155435"/>
            <a:ext cx="6874813" cy="838081"/>
            <a:chOff x="962471" y="4013151"/>
            <a:chExt cx="5740950" cy="838200"/>
          </a:xfrm>
        </p:grpSpPr>
        <p:sp>
          <p:nvSpPr>
            <p:cNvPr id="3" name="Rectangle 2"/>
            <p:cNvSpPr/>
            <p:nvPr/>
          </p:nvSpPr>
          <p:spPr bwMode="auto">
            <a:xfrm>
              <a:off x="964564" y="4013151"/>
              <a:ext cx="5738857" cy="838200"/>
            </a:xfrm>
            <a:prstGeom prst="rect">
              <a:avLst/>
            </a:prstGeom>
            <a:solidFill>
              <a:srgbClr val="52D366">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316" fontAlgn="base">
                <a:spcBef>
                  <a:spcPct val="0"/>
                </a:spcBef>
                <a:spcAft>
                  <a:spcPct val="0"/>
                </a:spcAft>
              </a:pPr>
              <a:endParaRPr lang="en-US" sz="20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sp>
          <p:nvSpPr>
            <p:cNvPr id="6" name="Title 1"/>
            <p:cNvSpPr txBox="1">
              <a:spLocks/>
            </p:cNvSpPr>
            <p:nvPr/>
          </p:nvSpPr>
          <p:spPr>
            <a:xfrm>
              <a:off x="962471" y="4030702"/>
              <a:ext cx="5740948" cy="726978"/>
            </a:xfrm>
            <a:prstGeom prst="rect">
              <a:avLst/>
            </a:prstGeom>
          </p:spPr>
          <p:txBody>
            <a:bodyPr vert="horz" lIns="93256" tIns="46627" rIns="93256" bIns="46627" rtlCol="0" anchor="b">
              <a:noAutofit/>
            </a:bodyPr>
            <a:lst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Segoe UI Light" pitchFamily="34" charset="0"/>
                  <a:ea typeface="Segoe UI" pitchFamily="34" charset="0"/>
                  <a:cs typeface="Segoe UI" pitchFamily="34" charset="0"/>
                </a:defRPr>
              </a:lvl1pPr>
            </a:lstStyle>
            <a:p>
              <a:r>
                <a:rPr lang="en-US" sz="4080" dirty="0">
                  <a:solidFill>
                    <a:schemeClr val="bg1"/>
                  </a:solidFill>
                  <a:cs typeface="Segoe UI Light" panose="020B0502040204020203" pitchFamily="34" charset="0"/>
                </a:rPr>
                <a:t>Tip # 11: You’re never done</a:t>
              </a:r>
            </a:p>
          </p:txBody>
        </p:sp>
      </p:grpSp>
    </p:spTree>
    <p:extLst>
      <p:ext uri="{BB962C8B-B14F-4D97-AF65-F5344CB8AC3E}">
        <p14:creationId xmlns:p14="http://schemas.microsoft.com/office/powerpoint/2010/main" val="19014910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8770" y="-7437"/>
            <a:ext cx="12484363" cy="7001467"/>
          </a:xfrm>
          <a:prstGeom prst="rect">
            <a:avLst/>
          </a:prstGeom>
        </p:spPr>
      </p:pic>
      <p:grpSp>
        <p:nvGrpSpPr>
          <p:cNvPr id="5" name="Group 4"/>
          <p:cNvGrpSpPr/>
          <p:nvPr/>
        </p:nvGrpSpPr>
        <p:grpSpPr>
          <a:xfrm>
            <a:off x="4212223" y="186110"/>
            <a:ext cx="8024961" cy="796909"/>
            <a:chOff x="5909942" y="185639"/>
            <a:chExt cx="6314349" cy="797022"/>
          </a:xfrm>
        </p:grpSpPr>
        <p:sp>
          <p:nvSpPr>
            <p:cNvPr id="2" name="Rectangle 1"/>
            <p:cNvSpPr/>
            <p:nvPr/>
          </p:nvSpPr>
          <p:spPr bwMode="auto">
            <a:xfrm>
              <a:off x="5909942" y="185639"/>
              <a:ext cx="6172200" cy="797022"/>
            </a:xfrm>
            <a:prstGeom prst="rect">
              <a:avLst/>
            </a:prstGeom>
            <a:solidFill>
              <a:srgbClr val="008272">
                <a:alpha val="80000"/>
              </a:srgb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0" rIns="0" bIns="46630" numCol="1" rtlCol="0" anchor="ctr" anchorCtr="0" compatLnSpc="1">
              <a:prstTxWarp prst="textNoShape">
                <a:avLst/>
              </a:prstTxWarp>
            </a:bodyPr>
            <a:lstStyle/>
            <a:p>
              <a:pPr algn="ctr" defTabSz="93231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 name="Title 1"/>
            <p:cNvSpPr txBox="1">
              <a:spLocks/>
            </p:cNvSpPr>
            <p:nvPr/>
          </p:nvSpPr>
          <p:spPr>
            <a:xfrm>
              <a:off x="6052091" y="220662"/>
              <a:ext cx="6172200" cy="726978"/>
            </a:xfrm>
            <a:prstGeom prst="rect">
              <a:avLst/>
            </a:prstGeom>
          </p:spPr>
          <p:txBody>
            <a:bodyPr vert="horz" lIns="93256" tIns="46627" rIns="93256" bIns="46627" rtlCol="0" anchor="b">
              <a:noAutofit/>
            </a:bodyPr>
            <a:lst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Segoe UI Light" pitchFamily="34" charset="0"/>
                  <a:ea typeface="Segoe UI" pitchFamily="34" charset="0"/>
                  <a:cs typeface="Segoe UI" pitchFamily="34" charset="0"/>
                </a:defRPr>
              </a:lvl1pPr>
            </a:lstStyle>
            <a:p>
              <a:r>
                <a:rPr lang="en-US" sz="4488" dirty="0">
                  <a:solidFill>
                    <a:schemeClr val="bg1"/>
                  </a:solidFill>
                  <a:cs typeface="Segoe UI Light" panose="020B0502040204020203" pitchFamily="34" charset="0"/>
                </a:rPr>
                <a:t>Tip # 12: It’s about sharing</a:t>
              </a:r>
            </a:p>
          </p:txBody>
        </p:sp>
      </p:grpSp>
    </p:spTree>
    <p:extLst>
      <p:ext uri="{BB962C8B-B14F-4D97-AF65-F5344CB8AC3E}">
        <p14:creationId xmlns:p14="http://schemas.microsoft.com/office/powerpoint/2010/main" val="208890328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28226" y="846625"/>
            <a:ext cx="1977119" cy="2019203"/>
          </a:xfrm>
          <a:prstGeom prst="rect">
            <a:avLst/>
          </a:prstGeom>
          <a:ln w="3175">
            <a:solidFill>
              <a:schemeClr val="tx1"/>
            </a:solidFill>
          </a:ln>
        </p:spPr>
      </p:pic>
      <p:sp>
        <p:nvSpPr>
          <p:cNvPr id="3" name="Title 2"/>
          <p:cNvSpPr>
            <a:spLocks noGrp="1"/>
          </p:cNvSpPr>
          <p:nvPr>
            <p:ph type="title" idx="4294967295"/>
          </p:nvPr>
        </p:nvSpPr>
        <p:spPr>
          <a:xfrm>
            <a:off x="183263" y="112065"/>
            <a:ext cx="10072441" cy="940700"/>
          </a:xfrm>
        </p:spPr>
        <p:txBody>
          <a:bodyPr/>
          <a:lstStyle/>
          <a:p>
            <a:r>
              <a:rPr lang="en-US" dirty="0"/>
              <a:t>The Tips</a:t>
            </a:r>
          </a:p>
        </p:txBody>
      </p:sp>
      <p:pic>
        <p:nvPicPr>
          <p:cNvPr id="7" name="Picture 2" descr="C:\Users\Susan Hanley\AppData\Local\Microsoft\Windows\Temporary Internet Files\Content.IE5\8O2UPDWT\MP900424384[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298018" y="843503"/>
            <a:ext cx="1977119" cy="19768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68078" y="821246"/>
            <a:ext cx="1977119" cy="1976839"/>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250248" y="843503"/>
            <a:ext cx="1977119" cy="1976839"/>
          </a:xfrm>
          <a:prstGeom prst="rect">
            <a:avLst/>
          </a:prstGeom>
        </p:spPr>
      </p:pic>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228226" y="4775419"/>
            <a:ext cx="1977119" cy="1976839"/>
          </a:xfrm>
          <a:prstGeom prst="rect">
            <a:avLst/>
          </a:prstGeom>
        </p:spPr>
      </p:pic>
      <p:pic>
        <p:nvPicPr>
          <p:cNvPr id="11" name="Picture 1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250248" y="4787530"/>
            <a:ext cx="1977119" cy="1976839"/>
          </a:xfrm>
          <a:prstGeom prst="rect">
            <a:avLst/>
          </a:prstGeom>
        </p:spPr>
      </p:pic>
      <p:pic>
        <p:nvPicPr>
          <p:cNvPr id="12" name="Picture 11"/>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6268078" y="4775419"/>
            <a:ext cx="1977119" cy="19768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0228226" y="2798085"/>
            <a:ext cx="1977119" cy="1976839"/>
          </a:xfrm>
          <a:prstGeom prst="rect">
            <a:avLst/>
          </a:prstGeom>
        </p:spPr>
      </p:pic>
      <p:pic>
        <p:nvPicPr>
          <p:cNvPr id="15" name="Picture 14"/>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250248" y="2810195"/>
            <a:ext cx="1977119" cy="1976839"/>
          </a:xfrm>
          <a:prstGeom prst="rect">
            <a:avLst/>
          </a:prstGeom>
        </p:spPr>
      </p:pic>
      <p:pic>
        <p:nvPicPr>
          <p:cNvPr id="13" name="Picture 2" descr="C:\Users\Susan Hanley\AppData\Local\Microsoft\Windows\Temporary Internet Files\Content.IE5\AGA0BCUA\MP900431163[1].jpg"/>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4298018" y="4787526"/>
            <a:ext cx="1977119" cy="197683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92773" y="975661"/>
            <a:ext cx="4013806" cy="5680309"/>
          </a:xfrm>
          <a:prstGeom prst="rect">
            <a:avLst/>
          </a:prstGeom>
          <a:noFill/>
        </p:spPr>
        <p:txBody>
          <a:bodyPr wrap="square" lIns="93256" tIns="46627" rIns="93256" bIns="46627" rtlCol="0">
            <a:spAutoFit/>
          </a:bodyPr>
          <a:lstStyle/>
          <a:p>
            <a:pPr marL="457124" indent="-457124">
              <a:spcAft>
                <a:spcPts val="612"/>
              </a:spcAft>
              <a:buFont typeface="+mj-lt"/>
              <a:buAutoNum type="arabicPeriod"/>
            </a:pPr>
            <a:r>
              <a:rPr lang="en-US" sz="2200" dirty="0">
                <a:latin typeface="+mj-lt"/>
                <a:ea typeface="Segoe UI" pitchFamily="34" charset="0"/>
                <a:cs typeface="Segoe UI Light" panose="020B0502040204020203" pitchFamily="34" charset="0"/>
              </a:rPr>
              <a:t>Adoption is not the end game</a:t>
            </a:r>
          </a:p>
          <a:p>
            <a:pPr marL="457124" indent="-457124">
              <a:spcAft>
                <a:spcPts val="612"/>
              </a:spcAft>
              <a:buFont typeface="+mj-lt"/>
              <a:buAutoNum type="arabicPeriod"/>
            </a:pPr>
            <a:r>
              <a:rPr lang="en-US" sz="2200" dirty="0">
                <a:latin typeface="+mj-lt"/>
                <a:ea typeface="Segoe UI" pitchFamily="34" charset="0"/>
                <a:cs typeface="Segoe UI Light" panose="020B0502040204020203" pitchFamily="34" charset="0"/>
              </a:rPr>
              <a:t>Adoptable solutions solve real problems</a:t>
            </a:r>
          </a:p>
          <a:p>
            <a:pPr marL="457124" indent="-457124">
              <a:spcAft>
                <a:spcPts val="612"/>
              </a:spcAft>
              <a:buFont typeface="+mj-lt"/>
              <a:buAutoNum type="arabicPeriod"/>
            </a:pPr>
            <a:r>
              <a:rPr lang="en-US" sz="2200" dirty="0">
                <a:latin typeface="+mj-lt"/>
                <a:ea typeface="Segoe UI" pitchFamily="34" charset="0"/>
                <a:cs typeface="Segoe UI Light" panose="020B0502040204020203" pitchFamily="34" charset="0"/>
              </a:rPr>
              <a:t>It’s personal</a:t>
            </a:r>
          </a:p>
          <a:p>
            <a:pPr marL="457124" indent="-457124">
              <a:spcAft>
                <a:spcPts val="612"/>
              </a:spcAft>
              <a:buFont typeface="+mj-lt"/>
              <a:buAutoNum type="arabicPeriod"/>
            </a:pPr>
            <a:r>
              <a:rPr lang="en-US" sz="2200" dirty="0">
                <a:latin typeface="+mj-lt"/>
                <a:ea typeface="Segoe UI" pitchFamily="34" charset="0"/>
                <a:cs typeface="Segoe UI Light" panose="020B0502040204020203" pitchFamily="34" charset="0"/>
              </a:rPr>
              <a:t>It’s about change</a:t>
            </a:r>
          </a:p>
          <a:p>
            <a:pPr marL="457124" indent="-457124">
              <a:spcAft>
                <a:spcPts val="612"/>
              </a:spcAft>
              <a:buFont typeface="+mj-lt"/>
              <a:buAutoNum type="arabicPeriod"/>
            </a:pPr>
            <a:r>
              <a:rPr lang="en-US" sz="2200" dirty="0">
                <a:latin typeface="+mj-lt"/>
                <a:ea typeface="Segoe UI" pitchFamily="34" charset="0"/>
                <a:cs typeface="Segoe UI Light" panose="020B0502040204020203" pitchFamily="34" charset="0"/>
              </a:rPr>
              <a:t>Engage some helpers</a:t>
            </a:r>
          </a:p>
          <a:p>
            <a:pPr marL="457124" indent="-457124">
              <a:spcAft>
                <a:spcPts val="612"/>
              </a:spcAft>
              <a:buFont typeface="+mj-lt"/>
              <a:buAutoNum type="arabicPeriod"/>
            </a:pPr>
            <a:r>
              <a:rPr lang="en-US" sz="2200" dirty="0">
                <a:latin typeface="+mj-lt"/>
                <a:ea typeface="Segoe UI" pitchFamily="34" charset="0"/>
                <a:cs typeface="Segoe UI Light" panose="020B0502040204020203" pitchFamily="34" charset="0"/>
              </a:rPr>
              <a:t>It’s about comfort</a:t>
            </a:r>
          </a:p>
          <a:p>
            <a:pPr marL="457124" indent="-457124">
              <a:spcAft>
                <a:spcPts val="612"/>
              </a:spcAft>
              <a:buFont typeface="+mj-lt"/>
              <a:buAutoNum type="arabicPeriod"/>
            </a:pPr>
            <a:r>
              <a:rPr lang="en-US" sz="2200" dirty="0">
                <a:latin typeface="+mj-lt"/>
                <a:ea typeface="Segoe UI" pitchFamily="34" charset="0"/>
                <a:cs typeface="Segoe UI Light" panose="020B0502040204020203" pitchFamily="34" charset="0"/>
              </a:rPr>
              <a:t>It’s about communications</a:t>
            </a:r>
          </a:p>
          <a:p>
            <a:pPr marL="457124" indent="-457124">
              <a:spcAft>
                <a:spcPts val="612"/>
              </a:spcAft>
              <a:buFont typeface="+mj-lt"/>
              <a:buAutoNum type="arabicPeriod"/>
            </a:pPr>
            <a:r>
              <a:rPr lang="en-US" sz="2200" dirty="0">
                <a:latin typeface="+mj-lt"/>
                <a:ea typeface="Segoe UI" pitchFamily="34" charset="0"/>
                <a:cs typeface="Segoe UI Light" panose="020B0502040204020203" pitchFamily="34" charset="0"/>
              </a:rPr>
              <a:t>It’s about support</a:t>
            </a:r>
          </a:p>
          <a:p>
            <a:pPr marL="457124" indent="-457124">
              <a:spcAft>
                <a:spcPts val="612"/>
              </a:spcAft>
              <a:buFont typeface="+mj-lt"/>
              <a:buAutoNum type="arabicPeriod"/>
            </a:pPr>
            <a:r>
              <a:rPr lang="en-US" sz="2200" dirty="0">
                <a:latin typeface="+mj-lt"/>
                <a:ea typeface="Segoe UI" pitchFamily="34" charset="0"/>
                <a:cs typeface="Segoe UI Light" panose="020B0502040204020203" pitchFamily="34" charset="0"/>
              </a:rPr>
              <a:t>It’s about fun!</a:t>
            </a:r>
          </a:p>
          <a:p>
            <a:pPr marL="457124" indent="-457124">
              <a:spcAft>
                <a:spcPts val="612"/>
              </a:spcAft>
              <a:buFont typeface="+mj-lt"/>
              <a:buAutoNum type="arabicPeriod"/>
            </a:pPr>
            <a:r>
              <a:rPr lang="en-US" sz="2200" dirty="0">
                <a:latin typeface="+mj-lt"/>
                <a:ea typeface="Segoe UI" pitchFamily="34" charset="0"/>
                <a:cs typeface="Segoe UI Light" panose="020B0502040204020203" pitchFamily="34" charset="0"/>
              </a:rPr>
              <a:t>It’s about listening, but …</a:t>
            </a:r>
          </a:p>
          <a:p>
            <a:pPr marL="457124" indent="-457124">
              <a:spcAft>
                <a:spcPts val="612"/>
              </a:spcAft>
              <a:buFont typeface="+mj-lt"/>
              <a:buAutoNum type="arabicPeriod"/>
            </a:pPr>
            <a:r>
              <a:rPr lang="en-US" sz="2200" dirty="0">
                <a:latin typeface="+mj-lt"/>
                <a:ea typeface="Segoe UI" pitchFamily="34" charset="0"/>
                <a:cs typeface="Segoe UI Light" panose="020B0502040204020203" pitchFamily="34" charset="0"/>
              </a:rPr>
              <a:t>You’re never done</a:t>
            </a:r>
          </a:p>
          <a:p>
            <a:pPr marL="457124" indent="-457124">
              <a:spcAft>
                <a:spcPts val="612"/>
              </a:spcAft>
              <a:buFont typeface="+mj-lt"/>
              <a:buAutoNum type="arabicPeriod"/>
            </a:pPr>
            <a:r>
              <a:rPr lang="en-US" sz="2200" dirty="0">
                <a:latin typeface="+mj-lt"/>
                <a:ea typeface="Segoe UI" pitchFamily="34" charset="0"/>
                <a:cs typeface="Segoe UI Light" panose="020B0502040204020203" pitchFamily="34" charset="0"/>
              </a:rPr>
              <a:t>It’s about sharing</a:t>
            </a:r>
          </a:p>
        </p:txBody>
      </p:sp>
      <p:pic>
        <p:nvPicPr>
          <p:cNvPr id="20" name="Picture 2" descr="The selfie that broke Twitter: Ellen DeGeneres' selfie with stars Jennifer Lawrence, Bradley Cooper and Meryl Streep (using her Oscars sponsor Samsung Galaxy phone) crashed the social networking site after it was retweeted 2 million times"/>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4303995" y="2804275"/>
            <a:ext cx="1975104" cy="19751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6284150" y="2804275"/>
            <a:ext cx="2007943" cy="1948887"/>
          </a:xfrm>
          <a:prstGeom prst="rect">
            <a:avLst/>
          </a:prstGeom>
        </p:spPr>
      </p:pic>
    </p:spTree>
    <p:extLst>
      <p:ext uri="{BB962C8B-B14F-4D97-AF65-F5344CB8AC3E}">
        <p14:creationId xmlns:p14="http://schemas.microsoft.com/office/powerpoint/2010/main" val="274839645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74639" y="1302726"/>
            <a:ext cx="11887200" cy="4555093"/>
          </a:xfrm>
        </p:spPr>
        <p:txBody>
          <a:bodyPr/>
          <a:lstStyle/>
          <a:p>
            <a:r>
              <a:rPr lang="en-US" sz="3600" dirty="0"/>
              <a:t>General</a:t>
            </a:r>
          </a:p>
          <a:p>
            <a:pPr lvl="1"/>
            <a:r>
              <a:rPr lang="en-US" sz="2000" dirty="0"/>
              <a:t>Read </a:t>
            </a:r>
            <a:r>
              <a:rPr lang="en-US" sz="2000" dirty="0">
                <a:hlinkClick r:id="rId3"/>
              </a:rPr>
              <a:t>User Adoption Strategies: Shifting Second Wave People to New Collaboration Technology</a:t>
            </a:r>
            <a:r>
              <a:rPr lang="en-US" sz="2000" dirty="0"/>
              <a:t> by Michael Sampson </a:t>
            </a:r>
          </a:p>
          <a:p>
            <a:pPr lvl="1"/>
            <a:r>
              <a:rPr lang="en-US" sz="2000" dirty="0" err="1"/>
              <a:t>Jakob</a:t>
            </a:r>
            <a:r>
              <a:rPr lang="en-US" sz="2000" dirty="0"/>
              <a:t> Nielsen’s </a:t>
            </a:r>
            <a:r>
              <a:rPr lang="en-US" sz="2000" dirty="0" err="1"/>
              <a:t>Alertbox</a:t>
            </a:r>
            <a:r>
              <a:rPr lang="en-US" sz="2000" dirty="0"/>
              <a:t>:  </a:t>
            </a:r>
            <a:r>
              <a:rPr lang="en-US" sz="2000" dirty="0">
                <a:hlinkClick r:id="rId4"/>
              </a:rPr>
              <a:t>http://www.useit.com/alertbox/</a:t>
            </a:r>
            <a:r>
              <a:rPr lang="en-US" sz="2000" dirty="0"/>
              <a:t> (Current Issues in Web Usability)</a:t>
            </a:r>
          </a:p>
          <a:p>
            <a:pPr lvl="2"/>
            <a:r>
              <a:rPr lang="en-US" sz="2000" dirty="0"/>
              <a:t>Reference article about social features on intranets: </a:t>
            </a:r>
            <a:r>
              <a:rPr lang="en-US" sz="2000" dirty="0">
                <a:hlinkClick r:id="rId5"/>
              </a:rPr>
              <a:t>http://www.nngroup.com/articles/intranet-social-features/</a:t>
            </a:r>
            <a:endParaRPr lang="en-US" sz="2000" dirty="0"/>
          </a:p>
          <a:p>
            <a:r>
              <a:rPr lang="en-US" sz="3600" dirty="0"/>
              <a:t>SharePoint and Office 365</a:t>
            </a:r>
          </a:p>
          <a:p>
            <a:pPr lvl="1"/>
            <a:r>
              <a:rPr lang="en-US" sz="2000">
                <a:hlinkClick r:id="rId6"/>
              </a:rPr>
              <a:t>Fasttrack.office.com</a:t>
            </a:r>
            <a:endParaRPr lang="en-US" sz="2000" dirty="0"/>
          </a:p>
          <a:p>
            <a:pPr lvl="1"/>
            <a:r>
              <a:rPr lang="en-US" sz="2000" dirty="0"/>
              <a:t>Office 365 Network on Yammer: Driving Office 365 Adoption group</a:t>
            </a:r>
          </a:p>
          <a:p>
            <a:pPr lvl="1"/>
            <a:r>
              <a:rPr lang="en-US" sz="2000" dirty="0">
                <a:hlinkClick r:id="rId7"/>
              </a:rPr>
              <a:t>Essential SharePoint 2013</a:t>
            </a:r>
            <a:endParaRPr lang="en-US" sz="2000" dirty="0"/>
          </a:p>
          <a:p>
            <a:pPr lvl="1"/>
            <a:r>
              <a:rPr lang="en-US" sz="2000" dirty="0">
                <a:hlinkClick r:id="rId8"/>
              </a:rPr>
              <a:t>Practical Framework for SharePoint Metrics</a:t>
            </a:r>
            <a:endParaRPr lang="en-US" sz="2000" dirty="0"/>
          </a:p>
          <a:p>
            <a:pPr lvl="1"/>
            <a:r>
              <a:rPr lang="en-US" sz="2000" dirty="0" err="1">
                <a:hlinkClick r:id="rId9"/>
              </a:rPr>
              <a:t>ImproveIT</a:t>
            </a:r>
            <a:endParaRPr lang="en-US" sz="2000" dirty="0"/>
          </a:p>
        </p:txBody>
      </p:sp>
      <p:sp>
        <p:nvSpPr>
          <p:cNvPr id="2" name="Title 1"/>
          <p:cNvSpPr>
            <a:spLocks noGrp="1"/>
          </p:cNvSpPr>
          <p:nvPr>
            <p:ph type="title"/>
          </p:nvPr>
        </p:nvSpPr>
        <p:spPr/>
        <p:txBody>
          <a:bodyPr/>
          <a:lstStyle/>
          <a:p>
            <a:r>
              <a:rPr lang="en-US"/>
              <a:t>User Adoption Resources</a:t>
            </a:r>
            <a:endParaRPr lang="en-US" dirty="0"/>
          </a:p>
        </p:txBody>
      </p:sp>
      <p:pic>
        <p:nvPicPr>
          <p:cNvPr id="3" name="Picture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92554" y="5234603"/>
            <a:ext cx="5519778" cy="1404948"/>
          </a:xfrm>
          <a:prstGeom prst="rect">
            <a:avLst/>
          </a:prstGeom>
        </p:spPr>
      </p:pic>
    </p:spTree>
    <p:extLst>
      <p:ext uri="{BB962C8B-B14F-4D97-AF65-F5344CB8AC3E}">
        <p14:creationId xmlns:p14="http://schemas.microsoft.com/office/powerpoint/2010/main" val="16313685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built it, why don’t users just come?</a:t>
            </a:r>
          </a:p>
        </p:txBody>
      </p:sp>
      <p:grpSp>
        <p:nvGrpSpPr>
          <p:cNvPr id="9" name="Group 8"/>
          <p:cNvGrpSpPr/>
          <p:nvPr/>
        </p:nvGrpSpPr>
        <p:grpSpPr>
          <a:xfrm>
            <a:off x="404134" y="1343140"/>
            <a:ext cx="2938577" cy="4815513"/>
            <a:chOff x="395382" y="1185830"/>
            <a:chExt cx="2881219" cy="4721520"/>
          </a:xfrm>
        </p:grpSpPr>
        <p:sp>
          <p:nvSpPr>
            <p:cNvPr id="4" name="Rectangle 3"/>
            <p:cNvSpPr/>
            <p:nvPr/>
          </p:nvSpPr>
          <p:spPr bwMode="auto">
            <a:xfrm>
              <a:off x="395383" y="1185830"/>
              <a:ext cx="2881218" cy="2547970"/>
            </a:xfrm>
            <a:prstGeom prst="rect">
              <a:avLst/>
            </a:prstGeom>
            <a:solidFill>
              <a:srgbClr val="444910"/>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73712" tIns="146283" rIns="173712" bIns="146283" numCol="1" spcCol="0" rtlCol="0" fromWordArt="0" anchor="t" anchorCtr="0" forceAA="0" compatLnSpc="1">
              <a:prstTxWarp prst="textNoShape">
                <a:avLst/>
              </a:prstTxWarp>
              <a:noAutofit/>
            </a:bodyPr>
            <a:lstStyle/>
            <a:p>
              <a:pPr defTabSz="932316" fontAlgn="base">
                <a:spcBef>
                  <a:spcPct val="0"/>
                </a:spcBef>
                <a:spcAft>
                  <a:spcPct val="0"/>
                </a:spcAft>
              </a:pPr>
              <a:r>
                <a:rPr lang="en-US" sz="360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Adoption rarely happens all at once</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382" y="3733800"/>
              <a:ext cx="2881217" cy="2173550"/>
            </a:xfrm>
            <a:prstGeom prst="rect">
              <a:avLst/>
            </a:prstGeom>
          </p:spPr>
        </p:pic>
      </p:grpSp>
      <p:grpSp>
        <p:nvGrpSpPr>
          <p:cNvPr id="10" name="Group 9"/>
          <p:cNvGrpSpPr/>
          <p:nvPr/>
        </p:nvGrpSpPr>
        <p:grpSpPr>
          <a:xfrm>
            <a:off x="3382975" y="1343141"/>
            <a:ext cx="4198355" cy="4813158"/>
            <a:chOff x="3316078" y="1185830"/>
            <a:chExt cx="4116408" cy="4719211"/>
          </a:xfrm>
        </p:grpSpPr>
        <p:sp>
          <p:nvSpPr>
            <p:cNvPr id="5" name="Rectangle 4"/>
            <p:cNvSpPr/>
            <p:nvPr/>
          </p:nvSpPr>
          <p:spPr bwMode="auto">
            <a:xfrm>
              <a:off x="3316078" y="1185830"/>
              <a:ext cx="4114799" cy="254797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316" fontAlgn="base">
                <a:spcBef>
                  <a:spcPct val="0"/>
                </a:spcBef>
                <a:spcAft>
                  <a:spcPct val="0"/>
                </a:spcAft>
              </a:pPr>
              <a:r>
                <a:rPr lang="en-US" sz="360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WIIFM</a:t>
              </a: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16078" y="3733800"/>
              <a:ext cx="4116408" cy="2171241"/>
            </a:xfrm>
            <a:prstGeom prst="rect">
              <a:avLst/>
            </a:prstGeom>
          </p:spPr>
        </p:pic>
      </p:grpSp>
      <p:grpSp>
        <p:nvGrpSpPr>
          <p:cNvPr id="12" name="Group 11"/>
          <p:cNvGrpSpPr/>
          <p:nvPr/>
        </p:nvGrpSpPr>
        <p:grpSpPr>
          <a:xfrm>
            <a:off x="7615503" y="1342978"/>
            <a:ext cx="4535130" cy="4824556"/>
            <a:chOff x="7465991" y="1185672"/>
            <a:chExt cx="4446609" cy="4730386"/>
          </a:xfrm>
        </p:grpSpPr>
        <p:sp>
          <p:nvSpPr>
            <p:cNvPr id="3" name="Rectangle 2"/>
            <p:cNvSpPr/>
            <p:nvPr/>
          </p:nvSpPr>
          <p:spPr bwMode="auto">
            <a:xfrm>
              <a:off x="7467600" y="1185672"/>
              <a:ext cx="4445000" cy="1786128"/>
            </a:xfrm>
            <a:prstGeom prst="rect">
              <a:avLst/>
            </a:prstGeom>
            <a:solidFill>
              <a:srgbClr val="0781C4"/>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316" fontAlgn="base">
                <a:lnSpc>
                  <a:spcPct val="90000"/>
                </a:lnSpc>
                <a:spcBef>
                  <a:spcPct val="0"/>
                </a:spcBef>
                <a:spcAft>
                  <a:spcPct val="0"/>
                </a:spcAft>
              </a:pPr>
              <a:r>
                <a:rPr lang="en-US" sz="360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The solution has to be worth adopting</a:t>
              </a:r>
            </a:p>
          </p:txBody>
        </p:sp>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65991" y="2971800"/>
              <a:ext cx="4446609" cy="2944258"/>
            </a:xfrm>
            <a:prstGeom prst="rect">
              <a:avLst/>
            </a:prstGeom>
          </p:spPr>
        </p:pic>
      </p:grpSp>
    </p:spTree>
    <p:extLst>
      <p:ext uri="{BB962C8B-B14F-4D97-AF65-F5344CB8AC3E}">
        <p14:creationId xmlns:p14="http://schemas.microsoft.com/office/powerpoint/2010/main" val="764643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2" y="-1"/>
            <a:ext cx="12434711" cy="6994525"/>
          </a:xfrm>
          <a:prstGeom prst="rect">
            <a:avLst/>
          </a:prstGeom>
        </p:spPr>
      </p:pic>
      <p:sp>
        <p:nvSpPr>
          <p:cNvPr id="5" name="Rectangle 4"/>
          <p:cNvSpPr/>
          <p:nvPr/>
        </p:nvSpPr>
        <p:spPr bwMode="auto">
          <a:xfrm>
            <a:off x="366141" y="5371760"/>
            <a:ext cx="10606924" cy="1325867"/>
          </a:xfrm>
          <a:prstGeom prst="rect">
            <a:avLst/>
          </a:prstGeom>
          <a:solidFill>
            <a:srgbClr val="FD3731">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316" fontAlgn="base">
              <a:lnSpc>
                <a:spcPct val="90000"/>
              </a:lnSpc>
              <a:spcBef>
                <a:spcPct val="0"/>
              </a:spcBef>
              <a:spcAft>
                <a:spcPts val="1199"/>
              </a:spcAft>
            </a:pPr>
            <a:r>
              <a:rPr lang="en-US" sz="3999"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Tip # 2: Adoptable solutions solve measurable problems</a:t>
            </a:r>
          </a:p>
        </p:txBody>
      </p:sp>
    </p:spTree>
    <p:extLst>
      <p:ext uri="{BB962C8B-B14F-4D97-AF65-F5344CB8AC3E}">
        <p14:creationId xmlns:p14="http://schemas.microsoft.com/office/powerpoint/2010/main" val="4929846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World Collaboration Challenges</a:t>
            </a:r>
          </a:p>
        </p:txBody>
      </p:sp>
      <p:grpSp>
        <p:nvGrpSpPr>
          <p:cNvPr id="7" name="Group 6"/>
          <p:cNvGrpSpPr/>
          <p:nvPr/>
        </p:nvGrpSpPr>
        <p:grpSpPr>
          <a:xfrm>
            <a:off x="914775" y="1851360"/>
            <a:ext cx="3383243" cy="3840438"/>
            <a:chOff x="823336" y="2308555"/>
            <a:chExt cx="3383243" cy="3840438"/>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77020" y="3680140"/>
              <a:ext cx="3291804" cy="1873082"/>
            </a:xfrm>
            <a:prstGeom prst="rect">
              <a:avLst/>
            </a:prstGeom>
          </p:spPr>
        </p:pic>
        <p:sp>
          <p:nvSpPr>
            <p:cNvPr id="5" name="Rectangle 4"/>
            <p:cNvSpPr/>
            <p:nvPr/>
          </p:nvSpPr>
          <p:spPr bwMode="auto">
            <a:xfrm>
              <a:off x="823336" y="2308555"/>
              <a:ext cx="3383243" cy="1097268"/>
            </a:xfrm>
            <a:prstGeom prst="rect">
              <a:avLst/>
            </a:prstGeom>
            <a:solidFill>
              <a:srgbClr val="29559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a:gradFill>
                    <a:gsLst>
                      <a:gs pos="0">
                        <a:srgbClr val="FFFFFF"/>
                      </a:gs>
                      <a:gs pos="100000">
                        <a:srgbClr val="FFFFFF"/>
                      </a:gs>
                    </a:gsLst>
                    <a:lin ang="5400000" scaled="0"/>
                  </a:gradFill>
                  <a:latin typeface="+mj-lt"/>
                </a:rPr>
                <a:t>Curing </a:t>
              </a:r>
              <a:r>
                <a:rPr lang="en-US" sz="2800" dirty="0" err="1">
                  <a:gradFill>
                    <a:gsLst>
                      <a:gs pos="0">
                        <a:srgbClr val="FFFFFF"/>
                      </a:gs>
                      <a:gs pos="100000">
                        <a:srgbClr val="FFFFFF"/>
                      </a:gs>
                    </a:gsLst>
                    <a:lin ang="5400000" scaled="0"/>
                  </a:gradFill>
                  <a:latin typeface="+mj-lt"/>
                </a:rPr>
                <a:t>Versionitis</a:t>
              </a:r>
              <a:endParaRPr lang="en-US" sz="3600" dirty="0">
                <a:gradFill>
                  <a:gsLst>
                    <a:gs pos="0">
                      <a:srgbClr val="FFFFFF"/>
                    </a:gs>
                    <a:gs pos="100000">
                      <a:srgbClr val="FFFFFF"/>
                    </a:gs>
                  </a:gsLst>
                  <a:lin ang="5400000" scaled="0"/>
                </a:gradFill>
                <a:latin typeface="+mj-lt"/>
              </a:endParaRPr>
            </a:p>
          </p:txBody>
        </p:sp>
        <p:sp>
          <p:nvSpPr>
            <p:cNvPr id="6" name="Rectangle 5"/>
            <p:cNvSpPr/>
            <p:nvPr/>
          </p:nvSpPr>
          <p:spPr bwMode="auto">
            <a:xfrm>
              <a:off x="823336" y="3405823"/>
              <a:ext cx="3383243" cy="2743170"/>
            </a:xfrm>
            <a:prstGeom prst="rect">
              <a:avLst/>
            </a:prstGeom>
            <a:noFill/>
            <a:ln>
              <a:solidFill>
                <a:srgbClr val="29559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0" name="Group 9"/>
          <p:cNvGrpSpPr/>
          <p:nvPr/>
        </p:nvGrpSpPr>
        <p:grpSpPr>
          <a:xfrm>
            <a:off x="4389520" y="1851360"/>
            <a:ext cx="3383243" cy="3840438"/>
            <a:chOff x="4298018" y="1851360"/>
            <a:chExt cx="3383243" cy="3840438"/>
          </a:xfrm>
        </p:grpSpPr>
        <p:sp>
          <p:nvSpPr>
            <p:cNvPr id="8" name="Rectangle 7"/>
            <p:cNvSpPr/>
            <p:nvPr/>
          </p:nvSpPr>
          <p:spPr bwMode="auto">
            <a:xfrm>
              <a:off x="4298018" y="1851360"/>
              <a:ext cx="3383243" cy="1097268"/>
            </a:xfrm>
            <a:prstGeom prst="rect">
              <a:avLst/>
            </a:prstGeom>
            <a:solidFill>
              <a:srgbClr val="71ABF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a:gradFill>
                    <a:gsLst>
                      <a:gs pos="0">
                        <a:srgbClr val="FFFFFF"/>
                      </a:gs>
                      <a:gs pos="100000">
                        <a:srgbClr val="FFFFFF"/>
                      </a:gs>
                    </a:gsLst>
                    <a:lin ang="5400000" scaled="0"/>
                  </a:gradFill>
                  <a:latin typeface="+mj-lt"/>
                </a:rPr>
                <a:t>Finding Expertise</a:t>
              </a: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02133" y="2948297"/>
              <a:ext cx="3379127" cy="2743501"/>
            </a:xfrm>
            <a:prstGeom prst="rect">
              <a:avLst/>
            </a:prstGeom>
          </p:spPr>
        </p:pic>
      </p:grpSp>
      <p:grpSp>
        <p:nvGrpSpPr>
          <p:cNvPr id="13" name="Group 12"/>
          <p:cNvGrpSpPr/>
          <p:nvPr/>
        </p:nvGrpSpPr>
        <p:grpSpPr>
          <a:xfrm>
            <a:off x="7868379" y="1849456"/>
            <a:ext cx="3375629" cy="3840468"/>
            <a:chOff x="7228243" y="1666578"/>
            <a:chExt cx="3375629" cy="3840468"/>
          </a:xfrm>
        </p:grpSpPr>
        <p:sp>
          <p:nvSpPr>
            <p:cNvPr id="11" name="Rectangle 10"/>
            <p:cNvSpPr/>
            <p:nvPr/>
          </p:nvSpPr>
          <p:spPr bwMode="auto">
            <a:xfrm>
              <a:off x="7228244" y="1666578"/>
              <a:ext cx="3375628" cy="1097268"/>
            </a:xfrm>
            <a:prstGeom prst="rect">
              <a:avLst/>
            </a:prstGeom>
            <a:solidFill>
              <a:srgbClr val="13358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a:gradFill>
                    <a:gsLst>
                      <a:gs pos="0">
                        <a:srgbClr val="FFFFFF"/>
                      </a:gs>
                      <a:gs pos="100000">
                        <a:srgbClr val="FFFFFF"/>
                      </a:gs>
                    </a:gsLst>
                    <a:lin ang="5400000" scaled="0"/>
                  </a:gradFill>
                  <a:latin typeface="+mj-lt"/>
                </a:rPr>
                <a:t>Sharing with Partners and Customers</a:t>
              </a:r>
            </a:p>
          </p:txBody>
        </p:sp>
        <p:pic>
          <p:nvPicPr>
            <p:cNvPr id="12" name="Picture 1027" descr="NGE model* (0.00.06.00).JPG                                    00003F4F&#10;Ext Rhino™                     B22D584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69"/>
            <a:stretch/>
          </p:blipFill>
          <p:spPr bwMode="ltGray">
            <a:xfrm>
              <a:off x="7228243" y="2763846"/>
              <a:ext cx="3375628" cy="2743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0522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World Enterprise Social Challenges</a:t>
            </a:r>
          </a:p>
        </p:txBody>
      </p:sp>
      <p:grpSp>
        <p:nvGrpSpPr>
          <p:cNvPr id="24" name="Group 23"/>
          <p:cNvGrpSpPr/>
          <p:nvPr/>
        </p:nvGrpSpPr>
        <p:grpSpPr>
          <a:xfrm>
            <a:off x="3192512" y="1485605"/>
            <a:ext cx="2934286" cy="5212022"/>
            <a:chOff x="3192512" y="1851360"/>
            <a:chExt cx="2934286" cy="5212022"/>
          </a:xfrm>
        </p:grpSpPr>
        <p:pic>
          <p:nvPicPr>
            <p:cNvPr id="25" name="Picture 2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2512" y="1851360"/>
              <a:ext cx="2926048" cy="1392566"/>
            </a:xfrm>
            <a:prstGeom prst="rect">
              <a:avLst/>
            </a:prstGeom>
          </p:spPr>
        </p:pic>
        <p:sp>
          <p:nvSpPr>
            <p:cNvPr id="26" name="Rectangle 25"/>
            <p:cNvSpPr/>
            <p:nvPr/>
          </p:nvSpPr>
          <p:spPr bwMode="auto">
            <a:xfrm>
              <a:off x="3267507" y="1997300"/>
              <a:ext cx="2767852"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a:solidFill>
                    <a:schemeClr val="tx1"/>
                  </a:solidFill>
                </a:rPr>
                <a:t>Product Development</a:t>
              </a:r>
            </a:p>
          </p:txBody>
        </p:sp>
        <p:sp>
          <p:nvSpPr>
            <p:cNvPr id="27" name="Rectangle 26"/>
            <p:cNvSpPr/>
            <p:nvPr/>
          </p:nvSpPr>
          <p:spPr bwMode="auto">
            <a:xfrm>
              <a:off x="3200750" y="3243926"/>
              <a:ext cx="2926048" cy="3819456"/>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600" dirty="0">
                  <a:solidFill>
                    <a:schemeClr val="tx1"/>
                  </a:solidFill>
                </a:rPr>
                <a:t>Engineer struggling with a problem – find answers quickly</a:t>
              </a:r>
            </a:p>
            <a:p>
              <a:pPr marL="225425" indent="-225425" defTabSz="932472" fontAlgn="base">
                <a:spcBef>
                  <a:spcPct val="0"/>
                </a:spcBef>
                <a:spcAft>
                  <a:spcPct val="0"/>
                </a:spcAft>
                <a:buFont typeface="Arial" panose="020B0604020202020204" pitchFamily="34" charset="0"/>
                <a:buChar char="•"/>
              </a:pPr>
              <a:r>
                <a:rPr lang="en-US" sz="2600" dirty="0">
                  <a:solidFill>
                    <a:schemeClr val="tx1"/>
                  </a:solidFill>
                </a:rPr>
                <a:t>Feedback “crowd-sourcing”</a:t>
              </a:r>
            </a:p>
          </p:txBody>
        </p:sp>
      </p:grpSp>
      <p:grpSp>
        <p:nvGrpSpPr>
          <p:cNvPr id="28" name="Group 27"/>
          <p:cNvGrpSpPr/>
          <p:nvPr/>
        </p:nvGrpSpPr>
        <p:grpSpPr>
          <a:xfrm>
            <a:off x="6218237" y="1482188"/>
            <a:ext cx="2926048" cy="5215439"/>
            <a:chOff x="6218237" y="1847943"/>
            <a:chExt cx="2926048" cy="5215439"/>
          </a:xfrm>
        </p:grpSpPr>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8238" y="1847943"/>
              <a:ext cx="2909604" cy="1395984"/>
            </a:xfrm>
            <a:prstGeom prst="rect">
              <a:avLst/>
            </a:prstGeom>
          </p:spPr>
        </p:pic>
        <p:sp>
          <p:nvSpPr>
            <p:cNvPr id="30" name="Rectangle 29"/>
            <p:cNvSpPr/>
            <p:nvPr/>
          </p:nvSpPr>
          <p:spPr bwMode="auto">
            <a:xfrm>
              <a:off x="6401115" y="1997300"/>
              <a:ext cx="2468853"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a:solidFill>
                    <a:schemeClr val="tx1"/>
                  </a:solidFill>
                </a:rPr>
                <a:t>Resource</a:t>
              </a:r>
              <a:r>
                <a:rPr lang="en-US" sz="3600" dirty="0">
                  <a:gradFill>
                    <a:gsLst>
                      <a:gs pos="0">
                        <a:srgbClr val="FFFFFF"/>
                      </a:gs>
                      <a:gs pos="100000">
                        <a:srgbClr val="FFFFFF"/>
                      </a:gs>
                    </a:gsLst>
                    <a:lin ang="5400000" scaled="0"/>
                  </a:gradFill>
                </a:rPr>
                <a:t> </a:t>
              </a:r>
              <a:r>
                <a:rPr lang="en-US" sz="3600" dirty="0">
                  <a:solidFill>
                    <a:schemeClr val="tx1"/>
                  </a:solidFill>
                </a:rPr>
                <a:t>Planning</a:t>
              </a:r>
            </a:p>
          </p:txBody>
        </p:sp>
        <p:sp>
          <p:nvSpPr>
            <p:cNvPr id="31" name="Rectangle 30"/>
            <p:cNvSpPr/>
            <p:nvPr/>
          </p:nvSpPr>
          <p:spPr bwMode="auto">
            <a:xfrm>
              <a:off x="6218237" y="3243926"/>
              <a:ext cx="2926048" cy="3819456"/>
            </a:xfrm>
            <a:prstGeom prst="rect">
              <a:avLst/>
            </a:prstGeom>
            <a:ln>
              <a:solidFill>
                <a:srgbClr val="0D141E"/>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600" dirty="0">
                  <a:solidFill>
                    <a:schemeClr val="tx1"/>
                  </a:solidFill>
                </a:rPr>
                <a:t>PM looking for the most qualified resources for a project – expertise location</a:t>
              </a:r>
            </a:p>
          </p:txBody>
        </p:sp>
      </p:grpSp>
      <p:grpSp>
        <p:nvGrpSpPr>
          <p:cNvPr id="32" name="Group 31"/>
          <p:cNvGrpSpPr/>
          <p:nvPr/>
        </p:nvGrpSpPr>
        <p:grpSpPr>
          <a:xfrm>
            <a:off x="9227487" y="1485604"/>
            <a:ext cx="2936716" cy="5212023"/>
            <a:chOff x="9227487" y="1851359"/>
            <a:chExt cx="2936716" cy="5212023"/>
          </a:xfrm>
        </p:grpSpPr>
        <p:pic>
          <p:nvPicPr>
            <p:cNvPr id="33" name="Picture 32"/>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9227487" y="1851359"/>
              <a:ext cx="2936716" cy="1392567"/>
            </a:xfrm>
            <a:prstGeom prst="rect">
              <a:avLst/>
            </a:prstGeom>
          </p:spPr>
        </p:pic>
        <p:sp>
          <p:nvSpPr>
            <p:cNvPr id="34" name="Rectangle 33"/>
            <p:cNvSpPr/>
            <p:nvPr/>
          </p:nvSpPr>
          <p:spPr bwMode="auto">
            <a:xfrm>
              <a:off x="9598577" y="1997300"/>
              <a:ext cx="2194536"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a:solidFill>
                    <a:schemeClr val="tx1"/>
                  </a:solidFill>
                </a:rPr>
                <a:t>Customer Support</a:t>
              </a:r>
            </a:p>
          </p:txBody>
        </p:sp>
        <p:sp>
          <p:nvSpPr>
            <p:cNvPr id="35" name="Rectangle 34"/>
            <p:cNvSpPr/>
            <p:nvPr/>
          </p:nvSpPr>
          <p:spPr bwMode="auto">
            <a:xfrm>
              <a:off x="9235724" y="3243925"/>
              <a:ext cx="2926048" cy="3819457"/>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600" dirty="0">
                  <a:solidFill>
                    <a:schemeClr val="tx1"/>
                  </a:solidFill>
                </a:rPr>
                <a:t>Services agent working trying to solve an unusual customer problem</a:t>
              </a:r>
            </a:p>
            <a:p>
              <a:pPr marL="225425" indent="-225425" defTabSz="932472" fontAlgn="base">
                <a:spcBef>
                  <a:spcPct val="0"/>
                </a:spcBef>
                <a:spcAft>
                  <a:spcPct val="0"/>
                </a:spcAft>
                <a:buFont typeface="Arial" panose="020B0604020202020204" pitchFamily="34" charset="0"/>
                <a:buChar char="•"/>
              </a:pPr>
              <a:r>
                <a:rPr lang="en-US" sz="2600" dirty="0">
                  <a:solidFill>
                    <a:schemeClr val="tx1"/>
                  </a:solidFill>
                </a:rPr>
                <a:t>“Organic” knowledge base</a:t>
              </a:r>
            </a:p>
          </p:txBody>
        </p:sp>
      </p:grpSp>
      <p:grpSp>
        <p:nvGrpSpPr>
          <p:cNvPr id="36" name="Group 35"/>
          <p:cNvGrpSpPr/>
          <p:nvPr/>
        </p:nvGrpSpPr>
        <p:grpSpPr>
          <a:xfrm>
            <a:off x="166788" y="1482188"/>
            <a:ext cx="2942523" cy="5215439"/>
            <a:chOff x="166788" y="1847943"/>
            <a:chExt cx="2942523" cy="5215439"/>
          </a:xfrm>
        </p:grpSpPr>
        <p:sp>
          <p:nvSpPr>
            <p:cNvPr id="37" name="Rectangle 36"/>
            <p:cNvSpPr/>
            <p:nvPr/>
          </p:nvSpPr>
          <p:spPr bwMode="auto">
            <a:xfrm>
              <a:off x="183263" y="3243926"/>
              <a:ext cx="2926048" cy="3819456"/>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600" dirty="0">
                  <a:solidFill>
                    <a:schemeClr val="tx1"/>
                  </a:solidFill>
                </a:rPr>
                <a:t>Sales team on-boarding </a:t>
              </a:r>
            </a:p>
            <a:p>
              <a:pPr marL="225425" indent="-225425" defTabSz="932472" fontAlgn="base">
                <a:spcBef>
                  <a:spcPct val="0"/>
                </a:spcBef>
                <a:spcAft>
                  <a:spcPct val="0"/>
                </a:spcAft>
                <a:buFont typeface="Arial" panose="020B0604020202020204" pitchFamily="34" charset="0"/>
                <a:buChar char="•"/>
              </a:pPr>
              <a:r>
                <a:rPr lang="en-US" sz="2600" dirty="0">
                  <a:solidFill>
                    <a:schemeClr val="tx1"/>
                  </a:solidFill>
                </a:rPr>
                <a:t>Sales team training and mentoring</a:t>
              </a:r>
            </a:p>
          </p:txBody>
        </p:sp>
        <p:pic>
          <p:nvPicPr>
            <p:cNvPr id="38" name="Picture 3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6788" y="1847943"/>
              <a:ext cx="2926048" cy="1395983"/>
            </a:xfrm>
            <a:prstGeom prst="rect">
              <a:avLst/>
            </a:prstGeom>
          </p:spPr>
        </p:pic>
        <p:sp>
          <p:nvSpPr>
            <p:cNvPr id="39" name="Rectangle 38"/>
            <p:cNvSpPr/>
            <p:nvPr/>
          </p:nvSpPr>
          <p:spPr bwMode="auto">
            <a:xfrm>
              <a:off x="258195" y="2034238"/>
              <a:ext cx="2743233" cy="1005829"/>
            </a:xfrm>
            <a:prstGeom prst="rect">
              <a:avLst/>
            </a:prstGeom>
            <a:solidFill>
              <a:srgbClr val="D1D2D7">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a:solidFill>
                    <a:schemeClr val="tx1"/>
                  </a:solidFill>
                </a:rPr>
                <a:t>Sales</a:t>
              </a:r>
            </a:p>
          </p:txBody>
        </p:sp>
      </p:grpSp>
    </p:spTree>
    <p:extLst>
      <p:ext uri="{BB962C8B-B14F-4D97-AF65-F5344CB8AC3E}">
        <p14:creationId xmlns:p14="http://schemas.microsoft.com/office/powerpoint/2010/main" val="334081689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84" y="1"/>
            <a:ext cx="12464869" cy="6993532"/>
          </a:xfrm>
          <a:prstGeom prst="rect">
            <a:avLst/>
          </a:prstGeom>
        </p:spPr>
      </p:pic>
      <p:sp>
        <p:nvSpPr>
          <p:cNvPr id="5" name="Rectangle 4"/>
          <p:cNvSpPr/>
          <p:nvPr/>
        </p:nvSpPr>
        <p:spPr bwMode="auto">
          <a:xfrm>
            <a:off x="6583993" y="281896"/>
            <a:ext cx="5324771" cy="785758"/>
          </a:xfrm>
          <a:prstGeom prst="rect">
            <a:avLst/>
          </a:prstGeom>
          <a:solidFill>
            <a:srgbClr val="637B6A"/>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46633" tIns="46633" rIns="46633" bIns="46633" numCol="1" spcCol="0" rtlCol="0" fromWordArt="0" anchor="b" anchorCtr="0" forceAA="0" compatLnSpc="1">
            <a:prstTxWarp prst="textNoShape">
              <a:avLst/>
            </a:prstTxWarp>
            <a:noAutofit/>
          </a:bodyPr>
          <a:lstStyle/>
          <a:p>
            <a:pPr defTabSz="932316" fontAlgn="base">
              <a:spcBef>
                <a:spcPct val="0"/>
              </a:spcBef>
              <a:spcAft>
                <a:spcPct val="0"/>
              </a:spcAft>
            </a:pPr>
            <a:endParaRPr lang="en-US" sz="1100" kern="0" spc="-72"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sp>
        <p:nvSpPr>
          <p:cNvPr id="2" name="Title 1"/>
          <p:cNvSpPr>
            <a:spLocks noGrp="1"/>
          </p:cNvSpPr>
          <p:nvPr>
            <p:ph type="title" idx="4294967295"/>
          </p:nvPr>
        </p:nvSpPr>
        <p:spPr>
          <a:xfrm>
            <a:off x="6651112" y="329364"/>
            <a:ext cx="5284725" cy="790484"/>
          </a:xfrm>
        </p:spPr>
        <p:txBody>
          <a:bodyPr>
            <a:normAutofit/>
          </a:bodyPr>
          <a:lstStyle/>
          <a:p>
            <a:r>
              <a:rPr lang="en-US" sz="4080" dirty="0">
                <a:solidFill>
                  <a:schemeClr val="bg1"/>
                </a:solidFill>
                <a:latin typeface="Segoe UI Light" panose="020B0502040204020203" pitchFamily="34" charset="0"/>
                <a:cs typeface="Segoe UI Light" panose="020B0502040204020203" pitchFamily="34" charset="0"/>
              </a:rPr>
              <a:t>Tip # 3: It’s personal</a:t>
            </a:r>
          </a:p>
        </p:txBody>
      </p:sp>
    </p:spTree>
    <p:extLst>
      <p:ext uri="{BB962C8B-B14F-4D97-AF65-F5344CB8AC3E}">
        <p14:creationId xmlns:p14="http://schemas.microsoft.com/office/powerpoint/2010/main" val="1399663994"/>
      </p:ext>
    </p:extLst>
  </p:cSld>
  <p:clrMapOvr>
    <a:masterClrMapping/>
  </p:clrMapOvr>
  <p:transition>
    <p:fade/>
  </p:transition>
</p:sld>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Exec_Template" id="{F96B0763-F710-416C-8427-3D71E10E9EFE}" vid="{CF1F79E0-1728-4D1E-8884-199306FDD0CE}"/>
    </a:ext>
  </a:extLst>
</a:theme>
</file>

<file path=ppt/theme/theme2.xml><?xml version="1.0" encoding="utf-8"?>
<a:theme xmlns:a="http://schemas.openxmlformats.org/drawingml/2006/main" name="1_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Fonts">
      <a:majorFont>
        <a:latin typeface="Segoe UI"/>
        <a:ea typeface=""/>
        <a:cs typeface=""/>
      </a:majorFont>
      <a:minorFont>
        <a:latin typeface="Segoe UI"/>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7D6ECE57105F458030C254D346CD3D" ma:contentTypeVersion="1" ma:contentTypeDescription="Create a new document." ma:contentTypeScope="" ma:versionID="b24978ea1fde52b5ea26c32396ad43cc">
  <xsd:schema xmlns:xsd="http://www.w3.org/2001/XMLSchema" xmlns:xs="http://www.w3.org/2001/XMLSchema" xmlns:p="http://schemas.microsoft.com/office/2006/metadata/properties" xmlns:ns3="4304480f-1873-4e50-9541-9e4e1375c8eb" targetNamespace="http://schemas.microsoft.com/office/2006/metadata/properties" ma:root="true" ma:fieldsID="108d86171c3f48da7fb7795e0aba65fe" ns3:_="">
    <xsd:import namespace="4304480f-1873-4e50-9541-9e4e1375c8eb"/>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4480f-1873-4e50-9541-9e4e1375c8e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schemas.openxmlformats.org/package/2006/metadata/core-properties"/>
    <ds:schemaRef ds:uri="http://purl.org/dc/terms/"/>
    <ds:schemaRef ds:uri="4304480f-1873-4e50-9541-9e4e1375c8eb"/>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27B77E0-8822-42D9-A818-ACFBBC330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4480f-1873-4e50-9541-9e4e1375c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4251</TotalTime>
  <Words>2657</Words>
  <Application>Microsoft Office PowerPoint</Application>
  <PresentationFormat>Custom</PresentationFormat>
  <Paragraphs>265</Paragraphs>
  <Slides>43</Slides>
  <Notes>38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Arial</vt:lpstr>
      <vt:lpstr>Calibri</vt:lpstr>
      <vt:lpstr>Segoe UI</vt:lpstr>
      <vt:lpstr>Segoe UI Light</vt:lpstr>
      <vt:lpstr>Wingdings</vt:lpstr>
      <vt:lpstr>Wingdings 3</vt:lpstr>
      <vt:lpstr>5-30499_SPC_2014_Exec_Template_16x9</vt:lpstr>
      <vt:lpstr>1_Origin</vt:lpstr>
      <vt:lpstr>PowerPoint Presentation</vt:lpstr>
      <vt:lpstr>About Me</vt:lpstr>
      <vt:lpstr>PowerPoint Presentation</vt:lpstr>
      <vt:lpstr>But wait, then why are we here?</vt:lpstr>
      <vt:lpstr>We built it, why don’t users just come?</vt:lpstr>
      <vt:lpstr>PowerPoint Presentation</vt:lpstr>
      <vt:lpstr>Real World Collaboration Challenges</vt:lpstr>
      <vt:lpstr>Real World Enterprise Social Challenges</vt:lpstr>
      <vt:lpstr>Tip # 3: It’s personal</vt:lpstr>
      <vt:lpstr>All about my ROLE!</vt:lpstr>
      <vt:lpstr>PowerPoint Presentation</vt:lpstr>
      <vt:lpstr>PowerPoint Presentation</vt:lpstr>
      <vt:lpstr>Why is change so hard?</vt:lpstr>
      <vt:lpstr>PowerPoint Presentation</vt:lpstr>
      <vt:lpstr>Ease in to change …</vt:lpstr>
      <vt:lpstr>PowerPoint Presentation</vt:lpstr>
      <vt:lpstr>PowerPoint Presentation</vt:lpstr>
      <vt:lpstr>But it’s not just the leaders …</vt:lpstr>
      <vt:lpstr>PowerPoint Presentation</vt:lpstr>
      <vt:lpstr>Plan a training roadmap – for comfort</vt:lpstr>
      <vt:lpstr>Just-in-Time/In Context Training</vt:lpstr>
      <vt:lpstr>Just-in-Time/In Context Training</vt:lpstr>
      <vt:lpstr>PowerPoint Presentation</vt:lpstr>
      <vt:lpstr>PowerPoint Presentation</vt:lpstr>
      <vt:lpstr>Launch ideas that worked … mostly</vt:lpstr>
      <vt:lpstr>Photo Booth</vt:lpstr>
      <vt:lpstr>Launch Videos</vt:lpstr>
      <vt:lpstr>Persistent communications that worked</vt:lpstr>
      <vt:lpstr>Other ideas for your communications plan</vt:lpstr>
      <vt:lpstr>PowerPoint Presentation</vt:lpstr>
      <vt:lpstr>It takes a village</vt:lpstr>
      <vt:lpstr>You are not alone – lots of help from Microsoft: fasttrack.office.com</vt:lpstr>
      <vt:lpstr>PowerPoint Presentation</vt:lpstr>
      <vt:lpstr>Incentives and rewards help kick-start</vt:lpstr>
      <vt:lpstr>Fun with a theme</vt:lpstr>
      <vt:lpstr>PowerPoint Presentation</vt:lpstr>
      <vt:lpstr>PowerPoint Presentation</vt:lpstr>
      <vt:lpstr>PowerPoint Presentation</vt:lpstr>
      <vt:lpstr>...allow users to provide feedback</vt:lpstr>
      <vt:lpstr>PowerPoint Presentation</vt:lpstr>
      <vt:lpstr>PowerPoint Presentation</vt:lpstr>
      <vt:lpstr>The Tips</vt:lpstr>
      <vt:lpstr>User Adoption Resources</vt:lpstr>
    </vt:vector>
  </TitlesOfParts>
  <Manager>&lt;Speech writer name goes here&gt;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Advice for Overcoming Adoption and Change Hurdles</dc:title>
  <dc:subject/>
  <dc:creator>sue@susanhanley.com</dc:creator>
  <cp:keywords/>
  <dc:description/>
  <cp:lastModifiedBy>Susan Hanley</cp:lastModifiedBy>
  <cp:revision>295</cp:revision>
  <dcterms:created xsi:type="dcterms:W3CDTF">2013-10-21T21:40:33Z</dcterms:created>
  <dcterms:modified xsi:type="dcterms:W3CDTF">2016-03-05T23:11:19Z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0x010100967D6ECE57105F458030C254D346CD3D</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