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45" r:id="rId5"/>
  </p:sldMasterIdLst>
  <p:notesMasterIdLst>
    <p:notesMasterId r:id="rId57"/>
  </p:notesMasterIdLst>
  <p:handoutMasterIdLst>
    <p:handoutMasterId r:id="rId58"/>
  </p:handoutMasterIdLst>
  <p:sldIdLst>
    <p:sldId id="1479" r:id="rId6"/>
    <p:sldId id="1487" r:id="rId7"/>
    <p:sldId id="1274" r:id="rId8"/>
    <p:sldId id="1393" r:id="rId9"/>
    <p:sldId id="1394" r:id="rId10"/>
    <p:sldId id="1443" r:id="rId11"/>
    <p:sldId id="1414" r:id="rId12"/>
    <p:sldId id="1480" r:id="rId13"/>
    <p:sldId id="1447" r:id="rId14"/>
    <p:sldId id="1448" r:id="rId15"/>
    <p:sldId id="1449" r:id="rId16"/>
    <p:sldId id="1450" r:id="rId17"/>
    <p:sldId id="1451" r:id="rId18"/>
    <p:sldId id="1452" r:id="rId19"/>
    <p:sldId id="1433" r:id="rId20"/>
    <p:sldId id="1281" r:id="rId21"/>
    <p:sldId id="1282" r:id="rId22"/>
    <p:sldId id="1359" r:id="rId23"/>
    <p:sldId id="1438" r:id="rId24"/>
    <p:sldId id="1477" r:id="rId25"/>
    <p:sldId id="1445" r:id="rId26"/>
    <p:sldId id="1396" r:id="rId27"/>
    <p:sldId id="1481" r:id="rId28"/>
    <p:sldId id="1398" r:id="rId29"/>
    <p:sldId id="1466" r:id="rId30"/>
    <p:sldId id="1439" r:id="rId31"/>
    <p:sldId id="1478" r:id="rId32"/>
    <p:sldId id="1405" r:id="rId33"/>
    <p:sldId id="1446" r:id="rId34"/>
    <p:sldId id="1399" r:id="rId35"/>
    <p:sldId id="1400" r:id="rId36"/>
    <p:sldId id="1403" r:id="rId37"/>
    <p:sldId id="1389" r:id="rId38"/>
    <p:sldId id="1285" r:id="rId39"/>
    <p:sldId id="1390" r:id="rId40"/>
    <p:sldId id="1408" r:id="rId41"/>
    <p:sldId id="1407" r:id="rId42"/>
    <p:sldId id="1482" r:id="rId43"/>
    <p:sldId id="1483" r:id="rId44"/>
    <p:sldId id="1484" r:id="rId45"/>
    <p:sldId id="1455" r:id="rId46"/>
    <p:sldId id="1473" r:id="rId47"/>
    <p:sldId id="1488" r:id="rId48"/>
    <p:sldId id="1456" r:id="rId49"/>
    <p:sldId id="1462" r:id="rId50"/>
    <p:sldId id="1463" r:id="rId51"/>
    <p:sldId id="1457" r:id="rId52"/>
    <p:sldId id="1458" r:id="rId53"/>
    <p:sldId id="1459" r:id="rId54"/>
    <p:sldId id="1476" r:id="rId55"/>
    <p:sldId id="1475" r:id="rId56"/>
  </p:sldIdLst>
  <p:sldSz cx="12436475" cy="6994525"/>
  <p:notesSz cx="7010400" cy="92964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etrics" id="{2266D7F5-89A7-478C-8A43-C1409DDC88B9}">
          <p14:sldIdLst>
            <p14:sldId id="1479"/>
            <p14:sldId id="1487"/>
            <p14:sldId id="1274"/>
            <p14:sldId id="1393"/>
            <p14:sldId id="1394"/>
            <p14:sldId id="1443"/>
            <p14:sldId id="1414"/>
            <p14:sldId id="1480"/>
            <p14:sldId id="1447"/>
            <p14:sldId id="1448"/>
            <p14:sldId id="1449"/>
            <p14:sldId id="1450"/>
            <p14:sldId id="1451"/>
            <p14:sldId id="1452"/>
            <p14:sldId id="1433"/>
            <p14:sldId id="1281"/>
            <p14:sldId id="1282"/>
            <p14:sldId id="1359"/>
            <p14:sldId id="1438"/>
            <p14:sldId id="1477"/>
            <p14:sldId id="1445"/>
            <p14:sldId id="1396"/>
            <p14:sldId id="1481"/>
            <p14:sldId id="1398"/>
            <p14:sldId id="1466"/>
            <p14:sldId id="1439"/>
            <p14:sldId id="1478"/>
            <p14:sldId id="1405"/>
            <p14:sldId id="1446"/>
            <p14:sldId id="1399"/>
            <p14:sldId id="1400"/>
            <p14:sldId id="1403"/>
            <p14:sldId id="1389"/>
            <p14:sldId id="1285"/>
            <p14:sldId id="1390"/>
            <p14:sldId id="1408"/>
            <p14:sldId id="1407"/>
            <p14:sldId id="1482"/>
            <p14:sldId id="1483"/>
            <p14:sldId id="1484"/>
            <p14:sldId id="1455"/>
            <p14:sldId id="1473"/>
            <p14:sldId id="1488"/>
            <p14:sldId id="1456"/>
            <p14:sldId id="1462"/>
            <p14:sldId id="1463"/>
            <p14:sldId id="1457"/>
            <p14:sldId id="1458"/>
            <p14:sldId id="1459"/>
            <p14:sldId id="1476"/>
            <p14:sldId id="1475"/>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A8FF"/>
    <a:srgbClr val="BFAEF5"/>
    <a:srgbClr val="AD7060"/>
    <a:srgbClr val="25262F"/>
    <a:srgbClr val="98ABCC"/>
    <a:srgbClr val="3D7DAB"/>
    <a:srgbClr val="A88D6D"/>
    <a:srgbClr val="6A4D3F"/>
    <a:srgbClr val="24480F"/>
    <a:srgbClr val="BBA3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88515" autoAdjust="0"/>
  </p:normalViewPr>
  <p:slideViewPr>
    <p:cSldViewPr snapToObjects="1">
      <p:cViewPr varScale="1">
        <p:scale>
          <a:sx n="57" d="100"/>
          <a:sy n="57" d="100"/>
        </p:scale>
        <p:origin x="345" y="48"/>
      </p:cViewPr>
      <p:guideLst/>
    </p:cSldViewPr>
  </p:slideViewPr>
  <p:outlineViewPr>
    <p:cViewPr>
      <p:scale>
        <a:sx n="33" d="100"/>
        <a:sy n="33" d="100"/>
      </p:scale>
      <p:origin x="0" y="-21634"/>
    </p:cViewPr>
  </p:outlineViewPr>
  <p:notesTextViewPr>
    <p:cViewPr>
      <p:scale>
        <a:sx n="3" d="2"/>
        <a:sy n="3" d="2"/>
      </p:scale>
      <p:origin x="0" y="0"/>
    </p:cViewPr>
  </p:notesTextViewPr>
  <p:sorterViewPr>
    <p:cViewPr varScale="1">
      <p:scale>
        <a:sx n="1" d="1"/>
        <a:sy n="1" d="1"/>
      </p:scale>
      <p:origin x="0" y="0"/>
    </p:cViewPr>
  </p:sorterViewPr>
  <p:notesViewPr>
    <p:cSldViewPr snapToObjects="1" showGuides="1">
      <p:cViewPr varScale="1">
        <p:scale>
          <a:sx n="63" d="100"/>
          <a:sy n="63" d="100"/>
        </p:scale>
        <p:origin x="3134" y="53"/>
      </p:cViewPr>
      <p:guideLst>
        <p:guide orient="horz" pos="2928"/>
        <p:guide pos="2208"/>
      </p:guideLst>
    </p:cSldViewPr>
  </p:notes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2384F4-DC6F-4910-9658-D3EBADCAA60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1DFDFCF-389B-4124-B2E5-C71D7686624F}">
      <dgm:prSet phldrT="[Text]"/>
      <dgm:spPr>
        <a:solidFill>
          <a:schemeClr val="tx2">
            <a:lumMod val="40000"/>
            <a:lumOff val="60000"/>
          </a:schemeClr>
        </a:solidFill>
      </dgm:spPr>
      <dgm:t>
        <a:bodyPr/>
        <a:lstStyle/>
        <a:p>
          <a:r>
            <a:rPr lang="en-US" dirty="0" smtClean="0"/>
            <a:t>Level 1: Office 365 Admin Console</a:t>
          </a:r>
          <a:endParaRPr lang="en-US" dirty="0"/>
        </a:p>
      </dgm:t>
    </dgm:pt>
    <dgm:pt modelId="{F7D1604F-561A-461C-9FFA-5E2D4C96A4AF}" type="parTrans" cxnId="{7284FF09-20E6-4982-A067-088FB1922E0C}">
      <dgm:prSet/>
      <dgm:spPr/>
      <dgm:t>
        <a:bodyPr/>
        <a:lstStyle/>
        <a:p>
          <a:endParaRPr lang="en-US"/>
        </a:p>
      </dgm:t>
    </dgm:pt>
    <dgm:pt modelId="{5450DA59-0253-4B1E-9B7A-8AA0316AFC85}" type="sibTrans" cxnId="{7284FF09-20E6-4982-A067-088FB1922E0C}">
      <dgm:prSet/>
      <dgm:spPr/>
      <dgm:t>
        <a:bodyPr/>
        <a:lstStyle/>
        <a:p>
          <a:endParaRPr lang="en-US"/>
        </a:p>
      </dgm:t>
    </dgm:pt>
    <dgm:pt modelId="{8B0D5607-FEBC-489B-B964-AA3EF0E26C7C}">
      <dgm:prSet phldrT="[Text]"/>
      <dgm:spPr>
        <a:solidFill>
          <a:schemeClr val="tx2">
            <a:lumMod val="40000"/>
            <a:lumOff val="60000"/>
          </a:schemeClr>
        </a:solidFill>
      </dgm:spPr>
      <dgm:t>
        <a:bodyPr/>
        <a:lstStyle/>
        <a:p>
          <a:r>
            <a:rPr lang="en-US" dirty="0" smtClean="0"/>
            <a:t>Level 2: Data Export</a:t>
          </a:r>
          <a:endParaRPr lang="en-US" dirty="0"/>
        </a:p>
      </dgm:t>
    </dgm:pt>
    <dgm:pt modelId="{AC3A8F02-124D-4E79-9BF5-7CC603A766B9}" type="parTrans" cxnId="{D32DCD97-6C9C-4818-B741-4A65BACF6E2B}">
      <dgm:prSet/>
      <dgm:spPr/>
      <dgm:t>
        <a:bodyPr/>
        <a:lstStyle/>
        <a:p>
          <a:endParaRPr lang="en-US"/>
        </a:p>
      </dgm:t>
    </dgm:pt>
    <dgm:pt modelId="{D782E603-6D53-41DA-81D1-F72F7B9BC707}" type="sibTrans" cxnId="{D32DCD97-6C9C-4818-B741-4A65BACF6E2B}">
      <dgm:prSet/>
      <dgm:spPr/>
      <dgm:t>
        <a:bodyPr/>
        <a:lstStyle/>
        <a:p>
          <a:endParaRPr lang="en-US"/>
        </a:p>
      </dgm:t>
    </dgm:pt>
    <dgm:pt modelId="{26332665-ED06-45C7-B7A7-1B877C93E2DE}">
      <dgm:prSet phldrT="[Text]"/>
      <dgm:spPr>
        <a:solidFill>
          <a:schemeClr val="tx2">
            <a:lumMod val="40000"/>
            <a:lumOff val="60000"/>
          </a:schemeClr>
        </a:solidFill>
      </dgm:spPr>
      <dgm:t>
        <a:bodyPr/>
        <a:lstStyle/>
        <a:p>
          <a:r>
            <a:rPr lang="en-US" dirty="0" smtClean="0"/>
            <a:t>Level 3: Codename: </a:t>
          </a:r>
          <a:r>
            <a:rPr lang="en-US" dirty="0" err="1" smtClean="0"/>
            <a:t>Tosilog</a:t>
          </a:r>
          <a:r>
            <a:rPr lang="en-US" dirty="0" smtClean="0"/>
            <a:t> (Yammer + Power BI)</a:t>
          </a:r>
          <a:endParaRPr lang="en-US" dirty="0"/>
        </a:p>
      </dgm:t>
    </dgm:pt>
    <dgm:pt modelId="{20CE1179-EE84-4092-AB26-FCD61FFC21CA}" type="parTrans" cxnId="{7FC0DB5E-0474-40CA-9553-BE148574EAF6}">
      <dgm:prSet/>
      <dgm:spPr/>
      <dgm:t>
        <a:bodyPr/>
        <a:lstStyle/>
        <a:p>
          <a:endParaRPr lang="en-US"/>
        </a:p>
      </dgm:t>
    </dgm:pt>
    <dgm:pt modelId="{3E090397-65B8-485E-92BF-40A734566821}" type="sibTrans" cxnId="{7FC0DB5E-0474-40CA-9553-BE148574EAF6}">
      <dgm:prSet/>
      <dgm:spPr/>
      <dgm:t>
        <a:bodyPr/>
        <a:lstStyle/>
        <a:p>
          <a:endParaRPr lang="en-US"/>
        </a:p>
      </dgm:t>
    </dgm:pt>
    <dgm:pt modelId="{611FD878-E39B-4E41-87E4-C8F8762C144C}">
      <dgm:prSet phldrT="[Text]"/>
      <dgm:spPr>
        <a:solidFill>
          <a:schemeClr val="tx2">
            <a:lumMod val="40000"/>
            <a:lumOff val="60000"/>
          </a:schemeClr>
        </a:solidFill>
      </dgm:spPr>
      <dgm:t>
        <a:bodyPr/>
        <a:lstStyle/>
        <a:p>
          <a:r>
            <a:rPr lang="en-US" dirty="0" smtClean="0"/>
            <a:t>Level 4: Advanced Data Export</a:t>
          </a:r>
          <a:endParaRPr lang="en-US" dirty="0"/>
        </a:p>
      </dgm:t>
    </dgm:pt>
    <dgm:pt modelId="{EB3417A8-E87B-4020-931E-3E9FCE8E033A}" type="parTrans" cxnId="{DD931B1F-735B-4B15-9578-BCA2F3F11F43}">
      <dgm:prSet/>
      <dgm:spPr/>
      <dgm:t>
        <a:bodyPr/>
        <a:lstStyle/>
        <a:p>
          <a:endParaRPr lang="en-US"/>
        </a:p>
      </dgm:t>
    </dgm:pt>
    <dgm:pt modelId="{8960E27C-07D3-4197-9905-F0E549AFB3D9}" type="sibTrans" cxnId="{DD931B1F-735B-4B15-9578-BCA2F3F11F43}">
      <dgm:prSet/>
      <dgm:spPr/>
      <dgm:t>
        <a:bodyPr/>
        <a:lstStyle/>
        <a:p>
          <a:endParaRPr lang="en-US"/>
        </a:p>
      </dgm:t>
    </dgm:pt>
    <dgm:pt modelId="{621F5869-5D61-45EF-861C-C1260E887C70}">
      <dgm:prSet phldrT="[Text]"/>
      <dgm:spPr>
        <a:solidFill>
          <a:schemeClr val="tx2">
            <a:lumMod val="40000"/>
            <a:lumOff val="60000"/>
          </a:schemeClr>
        </a:solidFill>
      </dgm:spPr>
      <dgm:t>
        <a:bodyPr/>
        <a:lstStyle/>
        <a:p>
          <a:r>
            <a:rPr lang="en-US" dirty="0" smtClean="0"/>
            <a:t>Level 5: Data Export &amp; REST API</a:t>
          </a:r>
          <a:endParaRPr lang="en-US" dirty="0"/>
        </a:p>
      </dgm:t>
    </dgm:pt>
    <dgm:pt modelId="{D36311C8-9ED1-4F9B-B034-1D80FCD21383}" type="parTrans" cxnId="{AEA1E810-5403-4601-8F09-BA8728CC77E2}">
      <dgm:prSet/>
      <dgm:spPr/>
      <dgm:t>
        <a:bodyPr/>
        <a:lstStyle/>
        <a:p>
          <a:endParaRPr lang="en-US"/>
        </a:p>
      </dgm:t>
    </dgm:pt>
    <dgm:pt modelId="{0917174C-6B6C-44C8-A9E5-ACE7E2F9D359}" type="sibTrans" cxnId="{AEA1E810-5403-4601-8F09-BA8728CC77E2}">
      <dgm:prSet/>
      <dgm:spPr/>
      <dgm:t>
        <a:bodyPr/>
        <a:lstStyle/>
        <a:p>
          <a:endParaRPr lang="en-US"/>
        </a:p>
      </dgm:t>
    </dgm:pt>
    <dgm:pt modelId="{DEC1D9F0-CA77-4010-A8B2-53280B3B51DB}">
      <dgm:prSet phldrT="[Text]"/>
      <dgm:spPr>
        <a:solidFill>
          <a:schemeClr val="tx2">
            <a:lumMod val="40000"/>
            <a:lumOff val="60000"/>
          </a:schemeClr>
        </a:solidFill>
      </dgm:spPr>
      <dgm:t>
        <a:bodyPr/>
        <a:lstStyle/>
        <a:p>
          <a:r>
            <a:rPr lang="en-US" dirty="0" smtClean="0"/>
            <a:t>Level 6: 3</a:t>
          </a:r>
          <a:r>
            <a:rPr lang="en-US" baseline="30000" dirty="0" smtClean="0"/>
            <a:t>rd</a:t>
          </a:r>
          <a:r>
            <a:rPr lang="en-US" dirty="0" smtClean="0"/>
            <a:t> Party Applications</a:t>
          </a:r>
          <a:endParaRPr lang="en-US" dirty="0"/>
        </a:p>
      </dgm:t>
    </dgm:pt>
    <dgm:pt modelId="{C5AD5584-19ED-4C87-9486-9EE068533005}" type="parTrans" cxnId="{9F5DC337-BCC0-4CF9-B4B3-FD30BD9B39EA}">
      <dgm:prSet/>
      <dgm:spPr/>
      <dgm:t>
        <a:bodyPr/>
        <a:lstStyle/>
        <a:p>
          <a:endParaRPr lang="en-US"/>
        </a:p>
      </dgm:t>
    </dgm:pt>
    <dgm:pt modelId="{E2489F8D-EA6A-4A81-8E7D-78ECAC525276}" type="sibTrans" cxnId="{9F5DC337-BCC0-4CF9-B4B3-FD30BD9B39EA}">
      <dgm:prSet/>
      <dgm:spPr/>
      <dgm:t>
        <a:bodyPr/>
        <a:lstStyle/>
        <a:p>
          <a:endParaRPr lang="en-US"/>
        </a:p>
      </dgm:t>
    </dgm:pt>
    <dgm:pt modelId="{31AF8014-8A69-4152-AACD-96DCC0ADCE90}">
      <dgm:prSet phldrT="[Text]"/>
      <dgm:spPr/>
      <dgm:t>
        <a:bodyPr/>
        <a:lstStyle/>
        <a:p>
          <a:r>
            <a:rPr lang="en-US" dirty="0" smtClean="0"/>
            <a:t>Pros: Unified view of usage across Office 365 services</a:t>
          </a:r>
          <a:endParaRPr lang="en-US" dirty="0"/>
        </a:p>
      </dgm:t>
    </dgm:pt>
    <dgm:pt modelId="{8B13546C-E600-4A1C-8900-838E24BC1C95}" type="parTrans" cxnId="{138F9882-0174-4925-8767-444D16EAB4C9}">
      <dgm:prSet/>
      <dgm:spPr/>
      <dgm:t>
        <a:bodyPr/>
        <a:lstStyle/>
        <a:p>
          <a:endParaRPr lang="en-US"/>
        </a:p>
      </dgm:t>
    </dgm:pt>
    <dgm:pt modelId="{8BF7D4D6-0B1C-4413-A072-0C8D1F689ADD}" type="sibTrans" cxnId="{138F9882-0174-4925-8767-444D16EAB4C9}">
      <dgm:prSet/>
      <dgm:spPr/>
      <dgm:t>
        <a:bodyPr/>
        <a:lstStyle/>
        <a:p>
          <a:endParaRPr lang="en-US"/>
        </a:p>
      </dgm:t>
    </dgm:pt>
    <dgm:pt modelId="{C47C014A-13A4-404A-9D8A-89EFAE3D7B2F}">
      <dgm:prSet phldrT="[Text]"/>
      <dgm:spPr/>
      <dgm:t>
        <a:bodyPr/>
        <a:lstStyle/>
        <a:p>
          <a:r>
            <a:rPr lang="en-US" dirty="0" smtClean="0"/>
            <a:t>Pros: Ability to get granular with data</a:t>
          </a:r>
          <a:endParaRPr lang="en-US" dirty="0"/>
        </a:p>
      </dgm:t>
    </dgm:pt>
    <dgm:pt modelId="{A169F11F-7652-4F06-AA4C-D54E155FAB6C}" type="parTrans" cxnId="{AEDB43E8-BD25-493F-8CB7-A9F54F4F5292}">
      <dgm:prSet/>
      <dgm:spPr/>
      <dgm:t>
        <a:bodyPr/>
        <a:lstStyle/>
        <a:p>
          <a:endParaRPr lang="en-US"/>
        </a:p>
      </dgm:t>
    </dgm:pt>
    <dgm:pt modelId="{FBE177C8-9F89-4E63-BEBD-D8AF79B61740}" type="sibTrans" cxnId="{AEDB43E8-BD25-493F-8CB7-A9F54F4F5292}">
      <dgm:prSet/>
      <dgm:spPr/>
      <dgm:t>
        <a:bodyPr/>
        <a:lstStyle/>
        <a:p>
          <a:endParaRPr lang="en-US"/>
        </a:p>
      </dgm:t>
    </dgm:pt>
    <dgm:pt modelId="{B0100E6B-6EDD-4FA6-9EE8-9325E4D7C8C1}">
      <dgm:prSet phldrT="[Text]"/>
      <dgm:spPr/>
      <dgm:t>
        <a:bodyPr/>
        <a:lstStyle/>
        <a:p>
          <a:r>
            <a:rPr lang="en-US" dirty="0" smtClean="0"/>
            <a:t>Cons: Need to use Pivot Tables or other BI software, No Access to Likes, Shares, File Views, etc. </a:t>
          </a:r>
          <a:endParaRPr lang="en-US" dirty="0"/>
        </a:p>
      </dgm:t>
    </dgm:pt>
    <dgm:pt modelId="{30F400D9-094E-47F8-AF6B-97555E699392}" type="parTrans" cxnId="{2EDCFE0D-4534-436A-8195-E21AD2B28BAD}">
      <dgm:prSet/>
      <dgm:spPr/>
      <dgm:t>
        <a:bodyPr/>
        <a:lstStyle/>
        <a:p>
          <a:endParaRPr lang="en-US"/>
        </a:p>
      </dgm:t>
    </dgm:pt>
    <dgm:pt modelId="{C83DFF6E-EBA6-4E14-9FB8-75A37F6FE142}" type="sibTrans" cxnId="{2EDCFE0D-4534-436A-8195-E21AD2B28BAD}">
      <dgm:prSet/>
      <dgm:spPr/>
      <dgm:t>
        <a:bodyPr/>
        <a:lstStyle/>
        <a:p>
          <a:endParaRPr lang="en-US"/>
        </a:p>
      </dgm:t>
    </dgm:pt>
    <dgm:pt modelId="{2CCB95F3-C062-4F59-B10F-05F35762443A}">
      <dgm:prSet phldrT="[Text]"/>
      <dgm:spPr/>
      <dgm:t>
        <a:bodyPr/>
        <a:lstStyle/>
        <a:p>
          <a:r>
            <a:rPr lang="en-US" dirty="0" smtClean="0"/>
            <a:t>Pros: Low Touch for Customer, Free</a:t>
          </a:r>
          <a:endParaRPr lang="en-US" dirty="0"/>
        </a:p>
      </dgm:t>
    </dgm:pt>
    <dgm:pt modelId="{959D2BB1-EAFB-463D-8A21-C19DE248634E}" type="parTrans" cxnId="{5CA0C2C7-8E8A-4804-9588-9790CD26E83F}">
      <dgm:prSet/>
      <dgm:spPr/>
      <dgm:t>
        <a:bodyPr/>
        <a:lstStyle/>
        <a:p>
          <a:endParaRPr lang="en-US"/>
        </a:p>
      </dgm:t>
    </dgm:pt>
    <dgm:pt modelId="{18D9032D-2403-47C3-9595-22C48EBADAD0}" type="sibTrans" cxnId="{5CA0C2C7-8E8A-4804-9588-9790CD26E83F}">
      <dgm:prSet/>
      <dgm:spPr/>
      <dgm:t>
        <a:bodyPr/>
        <a:lstStyle/>
        <a:p>
          <a:endParaRPr lang="en-US"/>
        </a:p>
      </dgm:t>
    </dgm:pt>
    <dgm:pt modelId="{21D9D2C3-FFAB-4DA5-8DA4-6DF1AA7860FD}">
      <dgm:prSet phldrT="[Text]"/>
      <dgm:spPr/>
      <dgm:t>
        <a:bodyPr/>
        <a:lstStyle/>
        <a:p>
          <a:r>
            <a:rPr lang="en-US" dirty="0" smtClean="0"/>
            <a:t>Cons: No Access to Likes, Shares, File Views, etc.</a:t>
          </a:r>
          <a:endParaRPr lang="en-US" dirty="0"/>
        </a:p>
      </dgm:t>
    </dgm:pt>
    <dgm:pt modelId="{18D9DF7C-6E0D-43A3-BE08-CC1E5A15E319}" type="parTrans" cxnId="{2E27966B-6DB5-421A-96A0-4285468FD123}">
      <dgm:prSet/>
      <dgm:spPr/>
      <dgm:t>
        <a:bodyPr/>
        <a:lstStyle/>
        <a:p>
          <a:endParaRPr lang="en-US"/>
        </a:p>
      </dgm:t>
    </dgm:pt>
    <dgm:pt modelId="{5C6E6B85-BB65-4455-9E63-B55426E13175}" type="sibTrans" cxnId="{2E27966B-6DB5-421A-96A0-4285468FD123}">
      <dgm:prSet/>
      <dgm:spPr/>
      <dgm:t>
        <a:bodyPr/>
        <a:lstStyle/>
        <a:p>
          <a:endParaRPr lang="en-US"/>
        </a:p>
      </dgm:t>
    </dgm:pt>
    <dgm:pt modelId="{C9B04D22-1DED-4C6F-BFE0-AE03802A4D33}">
      <dgm:prSet phldrT="[Text]"/>
      <dgm:spPr/>
      <dgm:t>
        <a:bodyPr/>
        <a:lstStyle/>
        <a:p>
          <a:r>
            <a:rPr lang="en-US" dirty="0" smtClean="0"/>
            <a:t>Pros: Access to Likes, Shares, File Views, etc.</a:t>
          </a:r>
          <a:endParaRPr lang="en-US" dirty="0"/>
        </a:p>
      </dgm:t>
    </dgm:pt>
    <dgm:pt modelId="{076629F4-111E-4878-A80E-EED136006FFE}" type="parTrans" cxnId="{ACACA01F-59BB-4BA9-A388-23912B9C9AD8}">
      <dgm:prSet/>
      <dgm:spPr/>
      <dgm:t>
        <a:bodyPr/>
        <a:lstStyle/>
        <a:p>
          <a:endParaRPr lang="en-US"/>
        </a:p>
      </dgm:t>
    </dgm:pt>
    <dgm:pt modelId="{23C54C73-36EB-4606-A05A-2DAB2196822C}" type="sibTrans" cxnId="{ACACA01F-59BB-4BA9-A388-23912B9C9AD8}">
      <dgm:prSet/>
      <dgm:spPr/>
      <dgm:t>
        <a:bodyPr/>
        <a:lstStyle/>
        <a:p>
          <a:endParaRPr lang="en-US"/>
        </a:p>
      </dgm:t>
    </dgm:pt>
    <dgm:pt modelId="{CB16F29B-A28A-43BE-A290-15984F930774}">
      <dgm:prSet phldrT="[Text]"/>
      <dgm:spPr/>
      <dgm:t>
        <a:bodyPr/>
        <a:lstStyle/>
        <a:p>
          <a:r>
            <a:rPr lang="en-US" dirty="0" smtClean="0"/>
            <a:t>Cons: Snapshot of data at a given time, Data needs to be shared outside of network.</a:t>
          </a:r>
          <a:endParaRPr lang="en-US" dirty="0"/>
        </a:p>
      </dgm:t>
    </dgm:pt>
    <dgm:pt modelId="{91AE7313-F502-4D26-BAEA-2C4E433466D5}" type="parTrans" cxnId="{10F0E97B-ADA6-4829-9FD5-A2F0B7C4363F}">
      <dgm:prSet/>
      <dgm:spPr/>
      <dgm:t>
        <a:bodyPr/>
        <a:lstStyle/>
        <a:p>
          <a:endParaRPr lang="en-US"/>
        </a:p>
      </dgm:t>
    </dgm:pt>
    <dgm:pt modelId="{CCBFFC66-3831-4905-8632-D83C84340945}" type="sibTrans" cxnId="{10F0E97B-ADA6-4829-9FD5-A2F0B7C4363F}">
      <dgm:prSet/>
      <dgm:spPr/>
      <dgm:t>
        <a:bodyPr/>
        <a:lstStyle/>
        <a:p>
          <a:endParaRPr lang="en-US"/>
        </a:p>
      </dgm:t>
    </dgm:pt>
    <dgm:pt modelId="{27012A7F-791D-4BA3-8531-11E34E90F770}">
      <dgm:prSet phldrT="[Text]"/>
      <dgm:spPr/>
      <dgm:t>
        <a:bodyPr/>
        <a:lstStyle/>
        <a:p>
          <a:r>
            <a:rPr lang="en-US" dirty="0" smtClean="0"/>
            <a:t>Pros: Access to Likes, Shares, File Views, etc.</a:t>
          </a:r>
          <a:endParaRPr lang="en-US" dirty="0"/>
        </a:p>
      </dgm:t>
    </dgm:pt>
    <dgm:pt modelId="{54ABEF2B-FE32-4C5A-B373-6470A898D84F}" type="parTrans" cxnId="{6D114FEE-A9C3-4814-8B21-E646141DB0EC}">
      <dgm:prSet/>
      <dgm:spPr/>
      <dgm:t>
        <a:bodyPr/>
        <a:lstStyle/>
        <a:p>
          <a:endParaRPr lang="en-US"/>
        </a:p>
      </dgm:t>
    </dgm:pt>
    <dgm:pt modelId="{E7A2AD82-EB42-46F6-8D22-382BC5F49BFB}" type="sibTrans" cxnId="{6D114FEE-A9C3-4814-8B21-E646141DB0EC}">
      <dgm:prSet/>
      <dgm:spPr/>
      <dgm:t>
        <a:bodyPr/>
        <a:lstStyle/>
        <a:p>
          <a:endParaRPr lang="en-US"/>
        </a:p>
      </dgm:t>
    </dgm:pt>
    <dgm:pt modelId="{17355898-B1AA-491D-93A8-8AF89D3AA9A6}">
      <dgm:prSet phldrT="[Text]"/>
      <dgm:spPr/>
      <dgm:t>
        <a:bodyPr/>
        <a:lstStyle/>
        <a:p>
          <a:r>
            <a:rPr lang="en-US" dirty="0" smtClean="0"/>
            <a:t>Cons: Requires Developer Expertise</a:t>
          </a:r>
          <a:endParaRPr lang="en-US" dirty="0"/>
        </a:p>
      </dgm:t>
    </dgm:pt>
    <dgm:pt modelId="{50C91C33-C006-43C8-95BE-5AF165B00B74}" type="parTrans" cxnId="{D85C5FF8-4C65-4CF4-936C-9BB20C64CADF}">
      <dgm:prSet/>
      <dgm:spPr/>
      <dgm:t>
        <a:bodyPr/>
        <a:lstStyle/>
        <a:p>
          <a:endParaRPr lang="en-US"/>
        </a:p>
      </dgm:t>
    </dgm:pt>
    <dgm:pt modelId="{56DC4027-32D2-4417-9D61-A49C1D918441}" type="sibTrans" cxnId="{D85C5FF8-4C65-4CF4-936C-9BB20C64CADF}">
      <dgm:prSet/>
      <dgm:spPr/>
      <dgm:t>
        <a:bodyPr/>
        <a:lstStyle/>
        <a:p>
          <a:endParaRPr lang="en-US"/>
        </a:p>
      </dgm:t>
    </dgm:pt>
    <dgm:pt modelId="{0A55B2B3-C414-43D2-A817-9CA44A2704A9}">
      <dgm:prSet phldrT="[Text]"/>
      <dgm:spPr/>
      <dgm:t>
        <a:bodyPr/>
        <a:lstStyle/>
        <a:p>
          <a:r>
            <a:rPr lang="en-US" dirty="0" smtClean="0"/>
            <a:t>Pros: Partners are able to provide sustainable and reliable analytics solutions</a:t>
          </a:r>
          <a:endParaRPr lang="en-US" dirty="0"/>
        </a:p>
      </dgm:t>
    </dgm:pt>
    <dgm:pt modelId="{8B85164C-7E62-440A-B9B5-153364FF3699}" type="parTrans" cxnId="{8880BF23-01C3-4DD0-8828-8FCC593A46D3}">
      <dgm:prSet/>
      <dgm:spPr/>
      <dgm:t>
        <a:bodyPr/>
        <a:lstStyle/>
        <a:p>
          <a:endParaRPr lang="en-US"/>
        </a:p>
      </dgm:t>
    </dgm:pt>
    <dgm:pt modelId="{C0B67358-3E7A-48EA-8856-D71771CF21C6}" type="sibTrans" cxnId="{8880BF23-01C3-4DD0-8828-8FCC593A46D3}">
      <dgm:prSet/>
      <dgm:spPr/>
      <dgm:t>
        <a:bodyPr/>
        <a:lstStyle/>
        <a:p>
          <a:endParaRPr lang="en-US"/>
        </a:p>
      </dgm:t>
    </dgm:pt>
    <dgm:pt modelId="{752A4290-58EA-4005-950A-A0285DB8E9D0}">
      <dgm:prSet phldrT="[Text]"/>
      <dgm:spPr/>
      <dgm:t>
        <a:bodyPr/>
        <a:lstStyle/>
        <a:p>
          <a:r>
            <a:rPr lang="en-US" dirty="0" smtClean="0"/>
            <a:t>Cons: Requires some additional investment</a:t>
          </a:r>
          <a:endParaRPr lang="en-US" dirty="0"/>
        </a:p>
      </dgm:t>
    </dgm:pt>
    <dgm:pt modelId="{1E9788E1-EC36-4A3A-A76C-51F2E142DB03}" type="parTrans" cxnId="{D72BC303-B307-47C7-B844-FEC5F23FDB4D}">
      <dgm:prSet/>
      <dgm:spPr/>
      <dgm:t>
        <a:bodyPr/>
        <a:lstStyle/>
        <a:p>
          <a:endParaRPr lang="en-US"/>
        </a:p>
      </dgm:t>
    </dgm:pt>
    <dgm:pt modelId="{0141F5A9-F592-4DA4-BE66-646287B830F1}" type="sibTrans" cxnId="{D72BC303-B307-47C7-B844-FEC5F23FDB4D}">
      <dgm:prSet/>
      <dgm:spPr/>
      <dgm:t>
        <a:bodyPr/>
        <a:lstStyle/>
        <a:p>
          <a:endParaRPr lang="en-US"/>
        </a:p>
      </dgm:t>
    </dgm:pt>
    <dgm:pt modelId="{81914327-45D1-4BA4-8586-7B98727AE419}">
      <dgm:prSet phldrT="[Text]"/>
      <dgm:spPr/>
      <dgm:t>
        <a:bodyPr/>
        <a:lstStyle/>
        <a:p>
          <a:r>
            <a:rPr lang="en-US" dirty="0" smtClean="0"/>
            <a:t>Cons: Yammer Admins aren’t always Office 365 Admins so may not have access to these dashboards</a:t>
          </a:r>
          <a:endParaRPr lang="en-US" dirty="0"/>
        </a:p>
      </dgm:t>
    </dgm:pt>
    <dgm:pt modelId="{F99EDB3B-42DB-4FE2-A17F-0489E1DB14D1}" type="parTrans" cxnId="{549FDB33-848F-4103-9579-B75FD5D265F5}">
      <dgm:prSet/>
      <dgm:spPr/>
      <dgm:t>
        <a:bodyPr/>
        <a:lstStyle/>
        <a:p>
          <a:endParaRPr lang="en-US"/>
        </a:p>
      </dgm:t>
    </dgm:pt>
    <dgm:pt modelId="{7118CEC7-007B-45DF-8EF5-EDB770C8D879}" type="sibTrans" cxnId="{549FDB33-848F-4103-9579-B75FD5D265F5}">
      <dgm:prSet/>
      <dgm:spPr/>
      <dgm:t>
        <a:bodyPr/>
        <a:lstStyle/>
        <a:p>
          <a:endParaRPr lang="en-US"/>
        </a:p>
      </dgm:t>
    </dgm:pt>
    <dgm:pt modelId="{FF1FC6FB-AB4B-420B-9DFE-0117872B9C3D}" type="pres">
      <dgm:prSet presAssocID="{EB2384F4-DC6F-4910-9658-D3EBADCAA609}" presName="linear" presStyleCnt="0">
        <dgm:presLayoutVars>
          <dgm:dir/>
          <dgm:animLvl val="lvl"/>
          <dgm:resizeHandles val="exact"/>
        </dgm:presLayoutVars>
      </dgm:prSet>
      <dgm:spPr/>
      <dgm:t>
        <a:bodyPr/>
        <a:lstStyle/>
        <a:p>
          <a:endParaRPr lang="en-US"/>
        </a:p>
      </dgm:t>
    </dgm:pt>
    <dgm:pt modelId="{E67058E5-5B00-409E-B7BC-D39B66640906}" type="pres">
      <dgm:prSet presAssocID="{91DFDFCF-389B-4124-B2E5-C71D7686624F}" presName="parentLin" presStyleCnt="0"/>
      <dgm:spPr/>
    </dgm:pt>
    <dgm:pt modelId="{BFF532F4-376F-4FDC-94D0-3CB73B4D8451}" type="pres">
      <dgm:prSet presAssocID="{91DFDFCF-389B-4124-B2E5-C71D7686624F}" presName="parentLeftMargin" presStyleLbl="node1" presStyleIdx="0" presStyleCnt="6"/>
      <dgm:spPr/>
      <dgm:t>
        <a:bodyPr/>
        <a:lstStyle/>
        <a:p>
          <a:endParaRPr lang="en-US"/>
        </a:p>
      </dgm:t>
    </dgm:pt>
    <dgm:pt modelId="{69155C45-E673-456D-AD4F-7652D12F2C82}" type="pres">
      <dgm:prSet presAssocID="{91DFDFCF-389B-4124-B2E5-C71D7686624F}" presName="parentText" presStyleLbl="node1" presStyleIdx="0" presStyleCnt="6">
        <dgm:presLayoutVars>
          <dgm:chMax val="0"/>
          <dgm:bulletEnabled val="1"/>
        </dgm:presLayoutVars>
      </dgm:prSet>
      <dgm:spPr/>
      <dgm:t>
        <a:bodyPr/>
        <a:lstStyle/>
        <a:p>
          <a:endParaRPr lang="en-US"/>
        </a:p>
      </dgm:t>
    </dgm:pt>
    <dgm:pt modelId="{6C4920D5-E03B-4B6A-9BDA-8CBDF13967D0}" type="pres">
      <dgm:prSet presAssocID="{91DFDFCF-389B-4124-B2E5-C71D7686624F}" presName="negativeSpace" presStyleCnt="0"/>
      <dgm:spPr/>
    </dgm:pt>
    <dgm:pt modelId="{98E14FCE-4935-480A-9357-A92F8A51C565}" type="pres">
      <dgm:prSet presAssocID="{91DFDFCF-389B-4124-B2E5-C71D7686624F}" presName="childText" presStyleLbl="conFgAcc1" presStyleIdx="0" presStyleCnt="6">
        <dgm:presLayoutVars>
          <dgm:bulletEnabled val="1"/>
        </dgm:presLayoutVars>
      </dgm:prSet>
      <dgm:spPr/>
      <dgm:t>
        <a:bodyPr/>
        <a:lstStyle/>
        <a:p>
          <a:endParaRPr lang="en-US"/>
        </a:p>
      </dgm:t>
    </dgm:pt>
    <dgm:pt modelId="{AD84580E-365D-4DDF-B2DC-DA88280752FD}" type="pres">
      <dgm:prSet presAssocID="{5450DA59-0253-4B1E-9B7A-8AA0316AFC85}" presName="spaceBetweenRectangles" presStyleCnt="0"/>
      <dgm:spPr/>
    </dgm:pt>
    <dgm:pt modelId="{BDB4BA04-670B-4EF6-BFFD-191AF4F3B61A}" type="pres">
      <dgm:prSet presAssocID="{8B0D5607-FEBC-489B-B964-AA3EF0E26C7C}" presName="parentLin" presStyleCnt="0"/>
      <dgm:spPr/>
    </dgm:pt>
    <dgm:pt modelId="{EDD87F25-A72E-4FF3-AFC7-93E3A9928FFE}" type="pres">
      <dgm:prSet presAssocID="{8B0D5607-FEBC-489B-B964-AA3EF0E26C7C}" presName="parentLeftMargin" presStyleLbl="node1" presStyleIdx="0" presStyleCnt="6"/>
      <dgm:spPr/>
      <dgm:t>
        <a:bodyPr/>
        <a:lstStyle/>
        <a:p>
          <a:endParaRPr lang="en-US"/>
        </a:p>
      </dgm:t>
    </dgm:pt>
    <dgm:pt modelId="{A797A85D-1A9A-4190-94C4-0BDB88C63105}" type="pres">
      <dgm:prSet presAssocID="{8B0D5607-FEBC-489B-B964-AA3EF0E26C7C}" presName="parentText" presStyleLbl="node1" presStyleIdx="1" presStyleCnt="6">
        <dgm:presLayoutVars>
          <dgm:chMax val="0"/>
          <dgm:bulletEnabled val="1"/>
        </dgm:presLayoutVars>
      </dgm:prSet>
      <dgm:spPr/>
      <dgm:t>
        <a:bodyPr/>
        <a:lstStyle/>
        <a:p>
          <a:endParaRPr lang="en-US"/>
        </a:p>
      </dgm:t>
    </dgm:pt>
    <dgm:pt modelId="{7955D02B-DB16-4E5B-8372-6511BB1CE3F1}" type="pres">
      <dgm:prSet presAssocID="{8B0D5607-FEBC-489B-B964-AA3EF0E26C7C}" presName="negativeSpace" presStyleCnt="0"/>
      <dgm:spPr/>
    </dgm:pt>
    <dgm:pt modelId="{226ADF9A-15DD-4AC6-8238-D515D3A9B022}" type="pres">
      <dgm:prSet presAssocID="{8B0D5607-FEBC-489B-B964-AA3EF0E26C7C}" presName="childText" presStyleLbl="conFgAcc1" presStyleIdx="1" presStyleCnt="6">
        <dgm:presLayoutVars>
          <dgm:bulletEnabled val="1"/>
        </dgm:presLayoutVars>
      </dgm:prSet>
      <dgm:spPr/>
      <dgm:t>
        <a:bodyPr/>
        <a:lstStyle/>
        <a:p>
          <a:endParaRPr lang="en-US"/>
        </a:p>
      </dgm:t>
    </dgm:pt>
    <dgm:pt modelId="{7F2370B7-8DE1-44D3-B501-4B99E7E58BC0}" type="pres">
      <dgm:prSet presAssocID="{D782E603-6D53-41DA-81D1-F72F7B9BC707}" presName="spaceBetweenRectangles" presStyleCnt="0"/>
      <dgm:spPr/>
    </dgm:pt>
    <dgm:pt modelId="{7140638F-6397-4A63-A7EF-1861421C9EC0}" type="pres">
      <dgm:prSet presAssocID="{26332665-ED06-45C7-B7A7-1B877C93E2DE}" presName="parentLin" presStyleCnt="0"/>
      <dgm:spPr/>
    </dgm:pt>
    <dgm:pt modelId="{F275A0F8-84E1-4EFC-A66D-1A8F24769F6E}" type="pres">
      <dgm:prSet presAssocID="{26332665-ED06-45C7-B7A7-1B877C93E2DE}" presName="parentLeftMargin" presStyleLbl="node1" presStyleIdx="1" presStyleCnt="6"/>
      <dgm:spPr/>
      <dgm:t>
        <a:bodyPr/>
        <a:lstStyle/>
        <a:p>
          <a:endParaRPr lang="en-US"/>
        </a:p>
      </dgm:t>
    </dgm:pt>
    <dgm:pt modelId="{E905A9A9-1C6E-4D9D-8CFF-4C1D42976B0B}" type="pres">
      <dgm:prSet presAssocID="{26332665-ED06-45C7-B7A7-1B877C93E2DE}" presName="parentText" presStyleLbl="node1" presStyleIdx="2" presStyleCnt="6">
        <dgm:presLayoutVars>
          <dgm:chMax val="0"/>
          <dgm:bulletEnabled val="1"/>
        </dgm:presLayoutVars>
      </dgm:prSet>
      <dgm:spPr/>
      <dgm:t>
        <a:bodyPr/>
        <a:lstStyle/>
        <a:p>
          <a:endParaRPr lang="en-US"/>
        </a:p>
      </dgm:t>
    </dgm:pt>
    <dgm:pt modelId="{07414B62-3FC5-447E-BF5B-5243F67D99C5}" type="pres">
      <dgm:prSet presAssocID="{26332665-ED06-45C7-B7A7-1B877C93E2DE}" presName="negativeSpace" presStyleCnt="0"/>
      <dgm:spPr/>
    </dgm:pt>
    <dgm:pt modelId="{6B77BAF4-BE99-42B1-B127-745030FB3913}" type="pres">
      <dgm:prSet presAssocID="{26332665-ED06-45C7-B7A7-1B877C93E2DE}" presName="childText" presStyleLbl="conFgAcc1" presStyleIdx="2" presStyleCnt="6">
        <dgm:presLayoutVars>
          <dgm:bulletEnabled val="1"/>
        </dgm:presLayoutVars>
      </dgm:prSet>
      <dgm:spPr/>
      <dgm:t>
        <a:bodyPr/>
        <a:lstStyle/>
        <a:p>
          <a:endParaRPr lang="en-US"/>
        </a:p>
      </dgm:t>
    </dgm:pt>
    <dgm:pt modelId="{6CF5E785-6467-47BE-A3E3-F473A71990DF}" type="pres">
      <dgm:prSet presAssocID="{3E090397-65B8-485E-92BF-40A734566821}" presName="spaceBetweenRectangles" presStyleCnt="0"/>
      <dgm:spPr/>
    </dgm:pt>
    <dgm:pt modelId="{A3DCD526-E117-47A3-AA22-26A284151201}" type="pres">
      <dgm:prSet presAssocID="{611FD878-E39B-4E41-87E4-C8F8762C144C}" presName="parentLin" presStyleCnt="0"/>
      <dgm:spPr/>
    </dgm:pt>
    <dgm:pt modelId="{406B2BF9-1624-4E77-8B9B-14EC5F45D680}" type="pres">
      <dgm:prSet presAssocID="{611FD878-E39B-4E41-87E4-C8F8762C144C}" presName="parentLeftMargin" presStyleLbl="node1" presStyleIdx="2" presStyleCnt="6"/>
      <dgm:spPr/>
      <dgm:t>
        <a:bodyPr/>
        <a:lstStyle/>
        <a:p>
          <a:endParaRPr lang="en-US"/>
        </a:p>
      </dgm:t>
    </dgm:pt>
    <dgm:pt modelId="{A224B15A-55D5-4459-B796-F36AFF7DEEA4}" type="pres">
      <dgm:prSet presAssocID="{611FD878-E39B-4E41-87E4-C8F8762C144C}" presName="parentText" presStyleLbl="node1" presStyleIdx="3" presStyleCnt="6">
        <dgm:presLayoutVars>
          <dgm:chMax val="0"/>
          <dgm:bulletEnabled val="1"/>
        </dgm:presLayoutVars>
      </dgm:prSet>
      <dgm:spPr/>
      <dgm:t>
        <a:bodyPr/>
        <a:lstStyle/>
        <a:p>
          <a:endParaRPr lang="en-US"/>
        </a:p>
      </dgm:t>
    </dgm:pt>
    <dgm:pt modelId="{A0CB82F4-53EB-41CE-A701-82FA658D9E26}" type="pres">
      <dgm:prSet presAssocID="{611FD878-E39B-4E41-87E4-C8F8762C144C}" presName="negativeSpace" presStyleCnt="0"/>
      <dgm:spPr/>
    </dgm:pt>
    <dgm:pt modelId="{B0689C6D-E8E1-4EC7-87F4-1D4561B3E601}" type="pres">
      <dgm:prSet presAssocID="{611FD878-E39B-4E41-87E4-C8F8762C144C}" presName="childText" presStyleLbl="conFgAcc1" presStyleIdx="3" presStyleCnt="6">
        <dgm:presLayoutVars>
          <dgm:bulletEnabled val="1"/>
        </dgm:presLayoutVars>
      </dgm:prSet>
      <dgm:spPr/>
      <dgm:t>
        <a:bodyPr/>
        <a:lstStyle/>
        <a:p>
          <a:endParaRPr lang="en-US"/>
        </a:p>
      </dgm:t>
    </dgm:pt>
    <dgm:pt modelId="{CD96B576-4837-44FC-A8EA-B42E4649337E}" type="pres">
      <dgm:prSet presAssocID="{8960E27C-07D3-4197-9905-F0E549AFB3D9}" presName="spaceBetweenRectangles" presStyleCnt="0"/>
      <dgm:spPr/>
    </dgm:pt>
    <dgm:pt modelId="{26FAB062-CA08-4CD6-9B31-119529ECC5AD}" type="pres">
      <dgm:prSet presAssocID="{621F5869-5D61-45EF-861C-C1260E887C70}" presName="parentLin" presStyleCnt="0"/>
      <dgm:spPr/>
    </dgm:pt>
    <dgm:pt modelId="{010CD386-CED5-4B50-8576-48547EB45E86}" type="pres">
      <dgm:prSet presAssocID="{621F5869-5D61-45EF-861C-C1260E887C70}" presName="parentLeftMargin" presStyleLbl="node1" presStyleIdx="3" presStyleCnt="6"/>
      <dgm:spPr/>
      <dgm:t>
        <a:bodyPr/>
        <a:lstStyle/>
        <a:p>
          <a:endParaRPr lang="en-US"/>
        </a:p>
      </dgm:t>
    </dgm:pt>
    <dgm:pt modelId="{6B1149F0-A708-4C3D-A7BC-70628604E79C}" type="pres">
      <dgm:prSet presAssocID="{621F5869-5D61-45EF-861C-C1260E887C70}" presName="parentText" presStyleLbl="node1" presStyleIdx="4" presStyleCnt="6">
        <dgm:presLayoutVars>
          <dgm:chMax val="0"/>
          <dgm:bulletEnabled val="1"/>
        </dgm:presLayoutVars>
      </dgm:prSet>
      <dgm:spPr/>
      <dgm:t>
        <a:bodyPr/>
        <a:lstStyle/>
        <a:p>
          <a:endParaRPr lang="en-US"/>
        </a:p>
      </dgm:t>
    </dgm:pt>
    <dgm:pt modelId="{41CF128D-AED2-48BE-8E5C-19EE30A927FC}" type="pres">
      <dgm:prSet presAssocID="{621F5869-5D61-45EF-861C-C1260E887C70}" presName="negativeSpace" presStyleCnt="0"/>
      <dgm:spPr/>
    </dgm:pt>
    <dgm:pt modelId="{C2FCF08C-153B-408C-8C38-6A071F2905A8}" type="pres">
      <dgm:prSet presAssocID="{621F5869-5D61-45EF-861C-C1260E887C70}" presName="childText" presStyleLbl="conFgAcc1" presStyleIdx="4" presStyleCnt="6">
        <dgm:presLayoutVars>
          <dgm:bulletEnabled val="1"/>
        </dgm:presLayoutVars>
      </dgm:prSet>
      <dgm:spPr/>
      <dgm:t>
        <a:bodyPr/>
        <a:lstStyle/>
        <a:p>
          <a:endParaRPr lang="en-US"/>
        </a:p>
      </dgm:t>
    </dgm:pt>
    <dgm:pt modelId="{A2BABE8A-84DB-4296-9264-29666687A495}" type="pres">
      <dgm:prSet presAssocID="{0917174C-6B6C-44C8-A9E5-ACE7E2F9D359}" presName="spaceBetweenRectangles" presStyleCnt="0"/>
      <dgm:spPr/>
    </dgm:pt>
    <dgm:pt modelId="{20693964-AB9C-4E59-B899-3CE281DAD85F}" type="pres">
      <dgm:prSet presAssocID="{DEC1D9F0-CA77-4010-A8B2-53280B3B51DB}" presName="parentLin" presStyleCnt="0"/>
      <dgm:spPr/>
    </dgm:pt>
    <dgm:pt modelId="{4C5C4D54-A14C-40A1-9427-0AC680BF5B29}" type="pres">
      <dgm:prSet presAssocID="{DEC1D9F0-CA77-4010-A8B2-53280B3B51DB}" presName="parentLeftMargin" presStyleLbl="node1" presStyleIdx="4" presStyleCnt="6"/>
      <dgm:spPr/>
      <dgm:t>
        <a:bodyPr/>
        <a:lstStyle/>
        <a:p>
          <a:endParaRPr lang="en-US"/>
        </a:p>
      </dgm:t>
    </dgm:pt>
    <dgm:pt modelId="{3141EB42-00B7-46EA-9CF3-9D170AC0DBC6}" type="pres">
      <dgm:prSet presAssocID="{DEC1D9F0-CA77-4010-A8B2-53280B3B51DB}" presName="parentText" presStyleLbl="node1" presStyleIdx="5" presStyleCnt="6">
        <dgm:presLayoutVars>
          <dgm:chMax val="0"/>
          <dgm:bulletEnabled val="1"/>
        </dgm:presLayoutVars>
      </dgm:prSet>
      <dgm:spPr/>
      <dgm:t>
        <a:bodyPr/>
        <a:lstStyle/>
        <a:p>
          <a:endParaRPr lang="en-US"/>
        </a:p>
      </dgm:t>
    </dgm:pt>
    <dgm:pt modelId="{EB09578E-EF67-4E65-BB03-E82C0E1142E1}" type="pres">
      <dgm:prSet presAssocID="{DEC1D9F0-CA77-4010-A8B2-53280B3B51DB}" presName="negativeSpace" presStyleCnt="0"/>
      <dgm:spPr/>
    </dgm:pt>
    <dgm:pt modelId="{8C14CC90-3974-4AE0-BE1A-F8382747CE58}" type="pres">
      <dgm:prSet presAssocID="{DEC1D9F0-CA77-4010-A8B2-53280B3B51DB}" presName="childText" presStyleLbl="conFgAcc1" presStyleIdx="5" presStyleCnt="6">
        <dgm:presLayoutVars>
          <dgm:bulletEnabled val="1"/>
        </dgm:presLayoutVars>
      </dgm:prSet>
      <dgm:spPr/>
      <dgm:t>
        <a:bodyPr/>
        <a:lstStyle/>
        <a:p>
          <a:endParaRPr lang="en-US"/>
        </a:p>
      </dgm:t>
    </dgm:pt>
  </dgm:ptLst>
  <dgm:cxnLst>
    <dgm:cxn modelId="{AEA1E810-5403-4601-8F09-BA8728CC77E2}" srcId="{EB2384F4-DC6F-4910-9658-D3EBADCAA609}" destId="{621F5869-5D61-45EF-861C-C1260E887C70}" srcOrd="4" destOrd="0" parTransId="{D36311C8-9ED1-4F9B-B034-1D80FCD21383}" sibTransId="{0917174C-6B6C-44C8-A9E5-ACE7E2F9D359}"/>
    <dgm:cxn modelId="{3C94DC07-FA15-4507-89F8-2BF726D26D25}" type="presOf" srcId="{8B0D5607-FEBC-489B-B964-AA3EF0E26C7C}" destId="{A797A85D-1A9A-4190-94C4-0BDB88C63105}" srcOrd="1" destOrd="0" presId="urn:microsoft.com/office/officeart/2005/8/layout/list1"/>
    <dgm:cxn modelId="{735B2AD9-7946-4E94-A272-4175C9D81419}" type="presOf" srcId="{CB16F29B-A28A-43BE-A290-15984F930774}" destId="{B0689C6D-E8E1-4EC7-87F4-1D4561B3E601}" srcOrd="0" destOrd="1" presId="urn:microsoft.com/office/officeart/2005/8/layout/list1"/>
    <dgm:cxn modelId="{D85C5FF8-4C65-4CF4-936C-9BB20C64CADF}" srcId="{621F5869-5D61-45EF-861C-C1260E887C70}" destId="{17355898-B1AA-491D-93A8-8AF89D3AA9A6}" srcOrd="1" destOrd="0" parTransId="{50C91C33-C006-43C8-95BE-5AF165B00B74}" sibTransId="{56DC4027-32D2-4417-9D61-A49C1D918441}"/>
    <dgm:cxn modelId="{D5CEEC57-705F-4855-9604-D504683E0151}" type="presOf" srcId="{C9B04D22-1DED-4C6F-BFE0-AE03802A4D33}" destId="{B0689C6D-E8E1-4EC7-87F4-1D4561B3E601}" srcOrd="0" destOrd="0" presId="urn:microsoft.com/office/officeart/2005/8/layout/list1"/>
    <dgm:cxn modelId="{138F9882-0174-4925-8767-444D16EAB4C9}" srcId="{91DFDFCF-389B-4124-B2E5-C71D7686624F}" destId="{31AF8014-8A69-4152-AACD-96DCC0ADCE90}" srcOrd="0" destOrd="0" parTransId="{8B13546C-E600-4A1C-8900-838E24BC1C95}" sibTransId="{8BF7D4D6-0B1C-4413-A072-0C8D1F689ADD}"/>
    <dgm:cxn modelId="{7284FF09-20E6-4982-A067-088FB1922E0C}" srcId="{EB2384F4-DC6F-4910-9658-D3EBADCAA609}" destId="{91DFDFCF-389B-4124-B2E5-C71D7686624F}" srcOrd="0" destOrd="0" parTransId="{F7D1604F-561A-461C-9FFA-5E2D4C96A4AF}" sibTransId="{5450DA59-0253-4B1E-9B7A-8AA0316AFC85}"/>
    <dgm:cxn modelId="{CDA249A3-213B-4B09-86B5-FE16D0F59101}" type="presOf" srcId="{EB2384F4-DC6F-4910-9658-D3EBADCAA609}" destId="{FF1FC6FB-AB4B-420B-9DFE-0117872B9C3D}" srcOrd="0" destOrd="0" presId="urn:microsoft.com/office/officeart/2005/8/layout/list1"/>
    <dgm:cxn modelId="{DD931B1F-735B-4B15-9578-BCA2F3F11F43}" srcId="{EB2384F4-DC6F-4910-9658-D3EBADCAA609}" destId="{611FD878-E39B-4E41-87E4-C8F8762C144C}" srcOrd="3" destOrd="0" parTransId="{EB3417A8-E87B-4020-931E-3E9FCE8E033A}" sibTransId="{8960E27C-07D3-4197-9905-F0E549AFB3D9}"/>
    <dgm:cxn modelId="{0BB5853C-48CF-420D-9BD5-81A5E13B5261}" type="presOf" srcId="{26332665-ED06-45C7-B7A7-1B877C93E2DE}" destId="{F275A0F8-84E1-4EFC-A66D-1A8F24769F6E}" srcOrd="0" destOrd="0" presId="urn:microsoft.com/office/officeart/2005/8/layout/list1"/>
    <dgm:cxn modelId="{549FDB33-848F-4103-9579-B75FD5D265F5}" srcId="{91DFDFCF-389B-4124-B2E5-C71D7686624F}" destId="{81914327-45D1-4BA4-8586-7B98727AE419}" srcOrd="1" destOrd="0" parTransId="{F99EDB3B-42DB-4FE2-A17F-0489E1DB14D1}" sibTransId="{7118CEC7-007B-45DF-8EF5-EDB770C8D879}"/>
    <dgm:cxn modelId="{7E3FE77F-5644-4C1D-9727-AE5986BAAEF7}" type="presOf" srcId="{0A55B2B3-C414-43D2-A817-9CA44A2704A9}" destId="{8C14CC90-3974-4AE0-BE1A-F8382747CE58}" srcOrd="0" destOrd="0" presId="urn:microsoft.com/office/officeart/2005/8/layout/list1"/>
    <dgm:cxn modelId="{ACFC9EDE-4DD5-4977-87A4-C24E456B413F}" type="presOf" srcId="{752A4290-58EA-4005-950A-A0285DB8E9D0}" destId="{8C14CC90-3974-4AE0-BE1A-F8382747CE58}" srcOrd="0" destOrd="1" presId="urn:microsoft.com/office/officeart/2005/8/layout/list1"/>
    <dgm:cxn modelId="{0F186342-6A8D-4223-A484-0E8D1019CC70}" type="presOf" srcId="{DEC1D9F0-CA77-4010-A8B2-53280B3B51DB}" destId="{4C5C4D54-A14C-40A1-9427-0AC680BF5B29}" srcOrd="0" destOrd="0" presId="urn:microsoft.com/office/officeart/2005/8/layout/list1"/>
    <dgm:cxn modelId="{1ABA842C-5388-4AED-958A-EDB80A3F7088}" type="presOf" srcId="{17355898-B1AA-491D-93A8-8AF89D3AA9A6}" destId="{C2FCF08C-153B-408C-8C38-6A071F2905A8}" srcOrd="0" destOrd="1" presId="urn:microsoft.com/office/officeart/2005/8/layout/list1"/>
    <dgm:cxn modelId="{6D114FEE-A9C3-4814-8B21-E646141DB0EC}" srcId="{621F5869-5D61-45EF-861C-C1260E887C70}" destId="{27012A7F-791D-4BA3-8531-11E34E90F770}" srcOrd="0" destOrd="0" parTransId="{54ABEF2B-FE32-4C5A-B373-6470A898D84F}" sibTransId="{E7A2AD82-EB42-46F6-8D22-382BC5F49BFB}"/>
    <dgm:cxn modelId="{DA7CED2D-F273-4E5D-AE4A-727F5E51AA68}" type="presOf" srcId="{611FD878-E39B-4E41-87E4-C8F8762C144C}" destId="{406B2BF9-1624-4E77-8B9B-14EC5F45D680}" srcOrd="0" destOrd="0" presId="urn:microsoft.com/office/officeart/2005/8/layout/list1"/>
    <dgm:cxn modelId="{7FC0DB5E-0474-40CA-9553-BE148574EAF6}" srcId="{EB2384F4-DC6F-4910-9658-D3EBADCAA609}" destId="{26332665-ED06-45C7-B7A7-1B877C93E2DE}" srcOrd="2" destOrd="0" parTransId="{20CE1179-EE84-4092-AB26-FCD61FFC21CA}" sibTransId="{3E090397-65B8-485E-92BF-40A734566821}"/>
    <dgm:cxn modelId="{ACACA01F-59BB-4BA9-A388-23912B9C9AD8}" srcId="{611FD878-E39B-4E41-87E4-C8F8762C144C}" destId="{C9B04D22-1DED-4C6F-BFE0-AE03802A4D33}" srcOrd="0" destOrd="0" parTransId="{076629F4-111E-4878-A80E-EED136006FFE}" sibTransId="{23C54C73-36EB-4606-A05A-2DAB2196822C}"/>
    <dgm:cxn modelId="{B74D98DE-0EB7-4E1B-9F92-B7549B0AE62A}" type="presOf" srcId="{C47C014A-13A4-404A-9D8A-89EFAE3D7B2F}" destId="{226ADF9A-15DD-4AC6-8238-D515D3A9B022}" srcOrd="0" destOrd="0" presId="urn:microsoft.com/office/officeart/2005/8/layout/list1"/>
    <dgm:cxn modelId="{8880BF23-01C3-4DD0-8828-8FCC593A46D3}" srcId="{DEC1D9F0-CA77-4010-A8B2-53280B3B51DB}" destId="{0A55B2B3-C414-43D2-A817-9CA44A2704A9}" srcOrd="0" destOrd="0" parTransId="{8B85164C-7E62-440A-B9B5-153364FF3699}" sibTransId="{C0B67358-3E7A-48EA-8856-D71771CF21C6}"/>
    <dgm:cxn modelId="{AEDB43E8-BD25-493F-8CB7-A9F54F4F5292}" srcId="{8B0D5607-FEBC-489B-B964-AA3EF0E26C7C}" destId="{C47C014A-13A4-404A-9D8A-89EFAE3D7B2F}" srcOrd="0" destOrd="0" parTransId="{A169F11F-7652-4F06-AA4C-D54E155FAB6C}" sibTransId="{FBE177C8-9F89-4E63-BEBD-D8AF79B61740}"/>
    <dgm:cxn modelId="{D32DCD97-6C9C-4818-B741-4A65BACF6E2B}" srcId="{EB2384F4-DC6F-4910-9658-D3EBADCAA609}" destId="{8B0D5607-FEBC-489B-B964-AA3EF0E26C7C}" srcOrd="1" destOrd="0" parTransId="{AC3A8F02-124D-4E79-9BF5-7CC603A766B9}" sibTransId="{D782E603-6D53-41DA-81D1-F72F7B9BC707}"/>
    <dgm:cxn modelId="{128A6888-053E-45E1-A86E-EA7C28DE490F}" type="presOf" srcId="{27012A7F-791D-4BA3-8531-11E34E90F770}" destId="{C2FCF08C-153B-408C-8C38-6A071F2905A8}" srcOrd="0" destOrd="0" presId="urn:microsoft.com/office/officeart/2005/8/layout/list1"/>
    <dgm:cxn modelId="{5CA0C2C7-8E8A-4804-9588-9790CD26E83F}" srcId="{26332665-ED06-45C7-B7A7-1B877C93E2DE}" destId="{2CCB95F3-C062-4F59-B10F-05F35762443A}" srcOrd="0" destOrd="0" parTransId="{959D2BB1-EAFB-463D-8A21-C19DE248634E}" sibTransId="{18D9032D-2403-47C3-9595-22C48EBADAD0}"/>
    <dgm:cxn modelId="{7BE01FD5-7EFF-4A5E-AF60-B0608162FCC6}" type="presOf" srcId="{26332665-ED06-45C7-B7A7-1B877C93E2DE}" destId="{E905A9A9-1C6E-4D9D-8CFF-4C1D42976B0B}" srcOrd="1" destOrd="0" presId="urn:microsoft.com/office/officeart/2005/8/layout/list1"/>
    <dgm:cxn modelId="{0F8C836C-A3E0-4B58-B39C-B6758157EA2C}" type="presOf" srcId="{2CCB95F3-C062-4F59-B10F-05F35762443A}" destId="{6B77BAF4-BE99-42B1-B127-745030FB3913}" srcOrd="0" destOrd="0" presId="urn:microsoft.com/office/officeart/2005/8/layout/list1"/>
    <dgm:cxn modelId="{25D4618D-F9C0-444A-A763-D702F30A5510}" type="presOf" srcId="{621F5869-5D61-45EF-861C-C1260E887C70}" destId="{010CD386-CED5-4B50-8576-48547EB45E86}" srcOrd="0" destOrd="0" presId="urn:microsoft.com/office/officeart/2005/8/layout/list1"/>
    <dgm:cxn modelId="{9F5DC337-BCC0-4CF9-B4B3-FD30BD9B39EA}" srcId="{EB2384F4-DC6F-4910-9658-D3EBADCAA609}" destId="{DEC1D9F0-CA77-4010-A8B2-53280B3B51DB}" srcOrd="5" destOrd="0" parTransId="{C5AD5584-19ED-4C87-9486-9EE068533005}" sibTransId="{E2489F8D-EA6A-4A81-8E7D-78ECAC525276}"/>
    <dgm:cxn modelId="{2EDCFE0D-4534-436A-8195-E21AD2B28BAD}" srcId="{8B0D5607-FEBC-489B-B964-AA3EF0E26C7C}" destId="{B0100E6B-6EDD-4FA6-9EE8-9325E4D7C8C1}" srcOrd="1" destOrd="0" parTransId="{30F400D9-094E-47F8-AF6B-97555E699392}" sibTransId="{C83DFF6E-EBA6-4E14-9FB8-75A37F6FE142}"/>
    <dgm:cxn modelId="{0ED5BDEC-79FE-4159-BA51-C8953D542093}" type="presOf" srcId="{91DFDFCF-389B-4124-B2E5-C71D7686624F}" destId="{BFF532F4-376F-4FDC-94D0-3CB73B4D8451}" srcOrd="0" destOrd="0" presId="urn:microsoft.com/office/officeart/2005/8/layout/list1"/>
    <dgm:cxn modelId="{EF6BFD0B-FF5A-4606-90E5-415BF4E9881F}" type="presOf" srcId="{91DFDFCF-389B-4124-B2E5-C71D7686624F}" destId="{69155C45-E673-456D-AD4F-7652D12F2C82}" srcOrd="1" destOrd="0" presId="urn:microsoft.com/office/officeart/2005/8/layout/list1"/>
    <dgm:cxn modelId="{A7A847A3-F864-40ED-AFAD-C7A6DECA3D64}" type="presOf" srcId="{81914327-45D1-4BA4-8586-7B98727AE419}" destId="{98E14FCE-4935-480A-9357-A92F8A51C565}" srcOrd="0" destOrd="1" presId="urn:microsoft.com/office/officeart/2005/8/layout/list1"/>
    <dgm:cxn modelId="{2E27966B-6DB5-421A-96A0-4285468FD123}" srcId="{26332665-ED06-45C7-B7A7-1B877C93E2DE}" destId="{21D9D2C3-FFAB-4DA5-8DA4-6DF1AA7860FD}" srcOrd="1" destOrd="0" parTransId="{18D9DF7C-6E0D-43A3-BE08-CC1E5A15E319}" sibTransId="{5C6E6B85-BB65-4455-9E63-B55426E13175}"/>
    <dgm:cxn modelId="{D21F57EA-AB82-4CA0-BD1E-EC3F594CEABF}" type="presOf" srcId="{8B0D5607-FEBC-489B-B964-AA3EF0E26C7C}" destId="{EDD87F25-A72E-4FF3-AFC7-93E3A9928FFE}" srcOrd="0" destOrd="0" presId="urn:microsoft.com/office/officeart/2005/8/layout/list1"/>
    <dgm:cxn modelId="{A31380F5-A6AF-406B-918E-0EDEE6736AFA}" type="presOf" srcId="{B0100E6B-6EDD-4FA6-9EE8-9325E4D7C8C1}" destId="{226ADF9A-15DD-4AC6-8238-D515D3A9B022}" srcOrd="0" destOrd="1" presId="urn:microsoft.com/office/officeart/2005/8/layout/list1"/>
    <dgm:cxn modelId="{10F0E97B-ADA6-4829-9FD5-A2F0B7C4363F}" srcId="{611FD878-E39B-4E41-87E4-C8F8762C144C}" destId="{CB16F29B-A28A-43BE-A290-15984F930774}" srcOrd="1" destOrd="0" parTransId="{91AE7313-F502-4D26-BAEA-2C4E433466D5}" sibTransId="{CCBFFC66-3831-4905-8632-D83C84340945}"/>
    <dgm:cxn modelId="{5DFC97C7-6A09-4AEF-BFB6-6CE31CB1F892}" type="presOf" srcId="{31AF8014-8A69-4152-AACD-96DCC0ADCE90}" destId="{98E14FCE-4935-480A-9357-A92F8A51C565}" srcOrd="0" destOrd="0" presId="urn:microsoft.com/office/officeart/2005/8/layout/list1"/>
    <dgm:cxn modelId="{CBB64FCF-33DA-4030-AE92-8E2B884BDBA7}" type="presOf" srcId="{21D9D2C3-FFAB-4DA5-8DA4-6DF1AA7860FD}" destId="{6B77BAF4-BE99-42B1-B127-745030FB3913}" srcOrd="0" destOrd="1" presId="urn:microsoft.com/office/officeart/2005/8/layout/list1"/>
    <dgm:cxn modelId="{D72BC303-B307-47C7-B844-FEC5F23FDB4D}" srcId="{DEC1D9F0-CA77-4010-A8B2-53280B3B51DB}" destId="{752A4290-58EA-4005-950A-A0285DB8E9D0}" srcOrd="1" destOrd="0" parTransId="{1E9788E1-EC36-4A3A-A76C-51F2E142DB03}" sibTransId="{0141F5A9-F592-4DA4-BE66-646287B830F1}"/>
    <dgm:cxn modelId="{2E9EBAE9-B7E0-4405-943B-78B4133DDFB0}" type="presOf" srcId="{611FD878-E39B-4E41-87E4-C8F8762C144C}" destId="{A224B15A-55D5-4459-B796-F36AFF7DEEA4}" srcOrd="1" destOrd="0" presId="urn:microsoft.com/office/officeart/2005/8/layout/list1"/>
    <dgm:cxn modelId="{335F1FAC-8BBD-4B4D-801A-08B6B9873B30}" type="presOf" srcId="{621F5869-5D61-45EF-861C-C1260E887C70}" destId="{6B1149F0-A708-4C3D-A7BC-70628604E79C}" srcOrd="1" destOrd="0" presId="urn:microsoft.com/office/officeart/2005/8/layout/list1"/>
    <dgm:cxn modelId="{2CC6C0F7-A997-47E4-B284-6A7CB251AEDE}" type="presOf" srcId="{DEC1D9F0-CA77-4010-A8B2-53280B3B51DB}" destId="{3141EB42-00B7-46EA-9CF3-9D170AC0DBC6}" srcOrd="1" destOrd="0" presId="urn:microsoft.com/office/officeart/2005/8/layout/list1"/>
    <dgm:cxn modelId="{F5859865-0895-4EE4-9008-25E9A51CAD65}" type="presParOf" srcId="{FF1FC6FB-AB4B-420B-9DFE-0117872B9C3D}" destId="{E67058E5-5B00-409E-B7BC-D39B66640906}" srcOrd="0" destOrd="0" presId="urn:microsoft.com/office/officeart/2005/8/layout/list1"/>
    <dgm:cxn modelId="{5F851E2F-7164-4332-A34F-4C27A3937AB4}" type="presParOf" srcId="{E67058E5-5B00-409E-B7BC-D39B66640906}" destId="{BFF532F4-376F-4FDC-94D0-3CB73B4D8451}" srcOrd="0" destOrd="0" presId="urn:microsoft.com/office/officeart/2005/8/layout/list1"/>
    <dgm:cxn modelId="{59639768-3D24-49EB-9E43-8104345783FB}" type="presParOf" srcId="{E67058E5-5B00-409E-B7BC-D39B66640906}" destId="{69155C45-E673-456D-AD4F-7652D12F2C82}" srcOrd="1" destOrd="0" presId="urn:microsoft.com/office/officeart/2005/8/layout/list1"/>
    <dgm:cxn modelId="{E8DED112-95AF-4518-89C2-CBCF7F51460E}" type="presParOf" srcId="{FF1FC6FB-AB4B-420B-9DFE-0117872B9C3D}" destId="{6C4920D5-E03B-4B6A-9BDA-8CBDF13967D0}" srcOrd="1" destOrd="0" presId="urn:microsoft.com/office/officeart/2005/8/layout/list1"/>
    <dgm:cxn modelId="{01E4FBCA-FEE1-484C-8A4B-BA6905DE88AB}" type="presParOf" srcId="{FF1FC6FB-AB4B-420B-9DFE-0117872B9C3D}" destId="{98E14FCE-4935-480A-9357-A92F8A51C565}" srcOrd="2" destOrd="0" presId="urn:microsoft.com/office/officeart/2005/8/layout/list1"/>
    <dgm:cxn modelId="{E64D328C-3641-42AF-AE33-A00D9581870C}" type="presParOf" srcId="{FF1FC6FB-AB4B-420B-9DFE-0117872B9C3D}" destId="{AD84580E-365D-4DDF-B2DC-DA88280752FD}" srcOrd="3" destOrd="0" presId="urn:microsoft.com/office/officeart/2005/8/layout/list1"/>
    <dgm:cxn modelId="{EEBA2020-B8F1-4AAE-AFFA-640BF3BAB5B3}" type="presParOf" srcId="{FF1FC6FB-AB4B-420B-9DFE-0117872B9C3D}" destId="{BDB4BA04-670B-4EF6-BFFD-191AF4F3B61A}" srcOrd="4" destOrd="0" presId="urn:microsoft.com/office/officeart/2005/8/layout/list1"/>
    <dgm:cxn modelId="{D9975562-74F6-4F3E-92E5-39D581B59027}" type="presParOf" srcId="{BDB4BA04-670B-4EF6-BFFD-191AF4F3B61A}" destId="{EDD87F25-A72E-4FF3-AFC7-93E3A9928FFE}" srcOrd="0" destOrd="0" presId="urn:microsoft.com/office/officeart/2005/8/layout/list1"/>
    <dgm:cxn modelId="{35D2089A-445B-43E3-A095-0E476E5BDC6D}" type="presParOf" srcId="{BDB4BA04-670B-4EF6-BFFD-191AF4F3B61A}" destId="{A797A85D-1A9A-4190-94C4-0BDB88C63105}" srcOrd="1" destOrd="0" presId="urn:microsoft.com/office/officeart/2005/8/layout/list1"/>
    <dgm:cxn modelId="{4DACAB8C-19C7-49EC-A0D6-22136AA5BCE3}" type="presParOf" srcId="{FF1FC6FB-AB4B-420B-9DFE-0117872B9C3D}" destId="{7955D02B-DB16-4E5B-8372-6511BB1CE3F1}" srcOrd="5" destOrd="0" presId="urn:microsoft.com/office/officeart/2005/8/layout/list1"/>
    <dgm:cxn modelId="{25020E25-B880-401C-9E72-DB372CD45ED6}" type="presParOf" srcId="{FF1FC6FB-AB4B-420B-9DFE-0117872B9C3D}" destId="{226ADF9A-15DD-4AC6-8238-D515D3A9B022}" srcOrd="6" destOrd="0" presId="urn:microsoft.com/office/officeart/2005/8/layout/list1"/>
    <dgm:cxn modelId="{DC3AFEAA-2685-4B58-A1E1-F2C5BAB56F93}" type="presParOf" srcId="{FF1FC6FB-AB4B-420B-9DFE-0117872B9C3D}" destId="{7F2370B7-8DE1-44D3-B501-4B99E7E58BC0}" srcOrd="7" destOrd="0" presId="urn:microsoft.com/office/officeart/2005/8/layout/list1"/>
    <dgm:cxn modelId="{9153BE90-37B5-414D-ADF2-FAE16F2AB353}" type="presParOf" srcId="{FF1FC6FB-AB4B-420B-9DFE-0117872B9C3D}" destId="{7140638F-6397-4A63-A7EF-1861421C9EC0}" srcOrd="8" destOrd="0" presId="urn:microsoft.com/office/officeart/2005/8/layout/list1"/>
    <dgm:cxn modelId="{7183BC77-D3CA-40AC-B8E1-77556AEB825F}" type="presParOf" srcId="{7140638F-6397-4A63-A7EF-1861421C9EC0}" destId="{F275A0F8-84E1-4EFC-A66D-1A8F24769F6E}" srcOrd="0" destOrd="0" presId="urn:microsoft.com/office/officeart/2005/8/layout/list1"/>
    <dgm:cxn modelId="{2B0A39B9-759C-4835-B159-06BFDECD95CC}" type="presParOf" srcId="{7140638F-6397-4A63-A7EF-1861421C9EC0}" destId="{E905A9A9-1C6E-4D9D-8CFF-4C1D42976B0B}" srcOrd="1" destOrd="0" presId="urn:microsoft.com/office/officeart/2005/8/layout/list1"/>
    <dgm:cxn modelId="{D1D07950-6D99-471E-96F9-8BECA3608309}" type="presParOf" srcId="{FF1FC6FB-AB4B-420B-9DFE-0117872B9C3D}" destId="{07414B62-3FC5-447E-BF5B-5243F67D99C5}" srcOrd="9" destOrd="0" presId="urn:microsoft.com/office/officeart/2005/8/layout/list1"/>
    <dgm:cxn modelId="{076FE7D7-09DD-4951-BD40-104EA3E46C88}" type="presParOf" srcId="{FF1FC6FB-AB4B-420B-9DFE-0117872B9C3D}" destId="{6B77BAF4-BE99-42B1-B127-745030FB3913}" srcOrd="10" destOrd="0" presId="urn:microsoft.com/office/officeart/2005/8/layout/list1"/>
    <dgm:cxn modelId="{C739A872-55C2-4A18-98C8-35180A49D302}" type="presParOf" srcId="{FF1FC6FB-AB4B-420B-9DFE-0117872B9C3D}" destId="{6CF5E785-6467-47BE-A3E3-F473A71990DF}" srcOrd="11" destOrd="0" presId="urn:microsoft.com/office/officeart/2005/8/layout/list1"/>
    <dgm:cxn modelId="{492223CF-51ED-43A1-A30D-D7F3A8433CD3}" type="presParOf" srcId="{FF1FC6FB-AB4B-420B-9DFE-0117872B9C3D}" destId="{A3DCD526-E117-47A3-AA22-26A284151201}" srcOrd="12" destOrd="0" presId="urn:microsoft.com/office/officeart/2005/8/layout/list1"/>
    <dgm:cxn modelId="{6DFC173B-B2DA-4D01-91EF-6E3FFBB282FE}" type="presParOf" srcId="{A3DCD526-E117-47A3-AA22-26A284151201}" destId="{406B2BF9-1624-4E77-8B9B-14EC5F45D680}" srcOrd="0" destOrd="0" presId="urn:microsoft.com/office/officeart/2005/8/layout/list1"/>
    <dgm:cxn modelId="{D457B4F0-C876-4026-8BFB-8FD2BD85C5B4}" type="presParOf" srcId="{A3DCD526-E117-47A3-AA22-26A284151201}" destId="{A224B15A-55D5-4459-B796-F36AFF7DEEA4}" srcOrd="1" destOrd="0" presId="urn:microsoft.com/office/officeart/2005/8/layout/list1"/>
    <dgm:cxn modelId="{73572DD3-1315-47C4-BA07-F13288A586D8}" type="presParOf" srcId="{FF1FC6FB-AB4B-420B-9DFE-0117872B9C3D}" destId="{A0CB82F4-53EB-41CE-A701-82FA658D9E26}" srcOrd="13" destOrd="0" presId="urn:microsoft.com/office/officeart/2005/8/layout/list1"/>
    <dgm:cxn modelId="{523D7DFC-9B41-4680-8511-95876C4702C2}" type="presParOf" srcId="{FF1FC6FB-AB4B-420B-9DFE-0117872B9C3D}" destId="{B0689C6D-E8E1-4EC7-87F4-1D4561B3E601}" srcOrd="14" destOrd="0" presId="urn:microsoft.com/office/officeart/2005/8/layout/list1"/>
    <dgm:cxn modelId="{B89F0BDB-86FE-4FC8-8237-DF45D8DCADDB}" type="presParOf" srcId="{FF1FC6FB-AB4B-420B-9DFE-0117872B9C3D}" destId="{CD96B576-4837-44FC-A8EA-B42E4649337E}" srcOrd="15" destOrd="0" presId="urn:microsoft.com/office/officeart/2005/8/layout/list1"/>
    <dgm:cxn modelId="{1302AC1D-1F89-4708-9524-EBD2FAA8755B}" type="presParOf" srcId="{FF1FC6FB-AB4B-420B-9DFE-0117872B9C3D}" destId="{26FAB062-CA08-4CD6-9B31-119529ECC5AD}" srcOrd="16" destOrd="0" presId="urn:microsoft.com/office/officeart/2005/8/layout/list1"/>
    <dgm:cxn modelId="{B94B624F-3052-423D-8552-3AA535385BAA}" type="presParOf" srcId="{26FAB062-CA08-4CD6-9B31-119529ECC5AD}" destId="{010CD386-CED5-4B50-8576-48547EB45E86}" srcOrd="0" destOrd="0" presId="urn:microsoft.com/office/officeart/2005/8/layout/list1"/>
    <dgm:cxn modelId="{0E3576D5-ACBB-4707-8881-D6F7A763AC3C}" type="presParOf" srcId="{26FAB062-CA08-4CD6-9B31-119529ECC5AD}" destId="{6B1149F0-A708-4C3D-A7BC-70628604E79C}" srcOrd="1" destOrd="0" presId="urn:microsoft.com/office/officeart/2005/8/layout/list1"/>
    <dgm:cxn modelId="{741E7AEA-D1E6-4187-A1B6-F94083355BF8}" type="presParOf" srcId="{FF1FC6FB-AB4B-420B-9DFE-0117872B9C3D}" destId="{41CF128D-AED2-48BE-8E5C-19EE30A927FC}" srcOrd="17" destOrd="0" presId="urn:microsoft.com/office/officeart/2005/8/layout/list1"/>
    <dgm:cxn modelId="{C313734B-E526-438E-AC7C-229A65DC6391}" type="presParOf" srcId="{FF1FC6FB-AB4B-420B-9DFE-0117872B9C3D}" destId="{C2FCF08C-153B-408C-8C38-6A071F2905A8}" srcOrd="18" destOrd="0" presId="urn:microsoft.com/office/officeart/2005/8/layout/list1"/>
    <dgm:cxn modelId="{07D27789-1826-426B-9CF6-672C4FDF86E4}" type="presParOf" srcId="{FF1FC6FB-AB4B-420B-9DFE-0117872B9C3D}" destId="{A2BABE8A-84DB-4296-9264-29666687A495}" srcOrd="19" destOrd="0" presId="urn:microsoft.com/office/officeart/2005/8/layout/list1"/>
    <dgm:cxn modelId="{97F3BF9D-26C5-4FCB-9DBC-B829A8B53BA9}" type="presParOf" srcId="{FF1FC6FB-AB4B-420B-9DFE-0117872B9C3D}" destId="{20693964-AB9C-4E59-B899-3CE281DAD85F}" srcOrd="20" destOrd="0" presId="urn:microsoft.com/office/officeart/2005/8/layout/list1"/>
    <dgm:cxn modelId="{DE106707-7185-452C-9966-1FBB52AE8E8C}" type="presParOf" srcId="{20693964-AB9C-4E59-B899-3CE281DAD85F}" destId="{4C5C4D54-A14C-40A1-9427-0AC680BF5B29}" srcOrd="0" destOrd="0" presId="urn:microsoft.com/office/officeart/2005/8/layout/list1"/>
    <dgm:cxn modelId="{085C313E-15A7-4BE0-B4AE-0DF30D279AFA}" type="presParOf" srcId="{20693964-AB9C-4E59-B899-3CE281DAD85F}" destId="{3141EB42-00B7-46EA-9CF3-9D170AC0DBC6}" srcOrd="1" destOrd="0" presId="urn:microsoft.com/office/officeart/2005/8/layout/list1"/>
    <dgm:cxn modelId="{6C873A48-75CC-463B-823F-2D32C6B689B2}" type="presParOf" srcId="{FF1FC6FB-AB4B-420B-9DFE-0117872B9C3D}" destId="{EB09578E-EF67-4E65-BB03-E82C0E1142E1}" srcOrd="21" destOrd="0" presId="urn:microsoft.com/office/officeart/2005/8/layout/list1"/>
    <dgm:cxn modelId="{FD39CA2B-F56F-41A0-894C-0E2925FD094E}" type="presParOf" srcId="{FF1FC6FB-AB4B-420B-9DFE-0117872B9C3D}" destId="{8C14CC90-3974-4AE0-BE1A-F8382747CE58}"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E14FCE-4935-480A-9357-A92F8A51C565}">
      <dsp:nvSpPr>
        <dsp:cNvPr id="0" name=""/>
        <dsp:cNvSpPr/>
      </dsp:nvSpPr>
      <dsp:spPr>
        <a:xfrm>
          <a:off x="0" y="280773"/>
          <a:ext cx="11806499" cy="675674"/>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6316" tIns="229108" rIns="916316"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smtClean="0"/>
            <a:t>Pros: Unified view of usage across Office 365 services</a:t>
          </a:r>
          <a:endParaRPr lang="en-US" sz="1100" kern="1200" dirty="0"/>
        </a:p>
        <a:p>
          <a:pPr marL="57150" lvl="1" indent="-57150" algn="l" defTabSz="488950">
            <a:lnSpc>
              <a:spcPct val="90000"/>
            </a:lnSpc>
            <a:spcBef>
              <a:spcPct val="0"/>
            </a:spcBef>
            <a:spcAft>
              <a:spcPct val="15000"/>
            </a:spcAft>
            <a:buChar char="••"/>
          </a:pPr>
          <a:r>
            <a:rPr lang="en-US" sz="1100" kern="1200" dirty="0" smtClean="0"/>
            <a:t>Cons: Yammer Admins aren’t always Office 365 Admins so may not have access to these dashboards</a:t>
          </a:r>
          <a:endParaRPr lang="en-US" sz="1100" kern="1200" dirty="0"/>
        </a:p>
      </dsp:txBody>
      <dsp:txXfrm>
        <a:off x="0" y="280773"/>
        <a:ext cx="11806499" cy="675674"/>
      </dsp:txXfrm>
    </dsp:sp>
    <dsp:sp modelId="{69155C45-E673-456D-AD4F-7652D12F2C82}">
      <dsp:nvSpPr>
        <dsp:cNvPr id="0" name=""/>
        <dsp:cNvSpPr/>
      </dsp:nvSpPr>
      <dsp:spPr>
        <a:xfrm>
          <a:off x="590324" y="118413"/>
          <a:ext cx="8264549" cy="324720"/>
        </a:xfrm>
        <a:prstGeom prst="roundRect">
          <a:avLst/>
        </a:prstGeom>
        <a:solidFill>
          <a:schemeClr val="tx2">
            <a:lumMod val="40000"/>
            <a:lumOff val="6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380" tIns="0" rIns="312380" bIns="0" numCol="1" spcCol="1270" anchor="ctr" anchorCtr="0">
          <a:noAutofit/>
        </a:bodyPr>
        <a:lstStyle/>
        <a:p>
          <a:pPr lvl="0" algn="l" defTabSz="488950">
            <a:lnSpc>
              <a:spcPct val="90000"/>
            </a:lnSpc>
            <a:spcBef>
              <a:spcPct val="0"/>
            </a:spcBef>
            <a:spcAft>
              <a:spcPct val="35000"/>
            </a:spcAft>
          </a:pPr>
          <a:r>
            <a:rPr lang="en-US" sz="1100" kern="1200" dirty="0" smtClean="0"/>
            <a:t>Level 1: Office 365 Admin Console</a:t>
          </a:r>
          <a:endParaRPr lang="en-US" sz="1100" kern="1200" dirty="0"/>
        </a:p>
      </dsp:txBody>
      <dsp:txXfrm>
        <a:off x="606176" y="134265"/>
        <a:ext cx="8232845" cy="293016"/>
      </dsp:txXfrm>
    </dsp:sp>
    <dsp:sp modelId="{226ADF9A-15DD-4AC6-8238-D515D3A9B022}">
      <dsp:nvSpPr>
        <dsp:cNvPr id="0" name=""/>
        <dsp:cNvSpPr/>
      </dsp:nvSpPr>
      <dsp:spPr>
        <a:xfrm>
          <a:off x="0" y="1178208"/>
          <a:ext cx="11806499" cy="675674"/>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6316" tIns="229108" rIns="916316"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smtClean="0"/>
            <a:t>Pros: Ability to get granular with data</a:t>
          </a:r>
          <a:endParaRPr lang="en-US" sz="1100" kern="1200" dirty="0"/>
        </a:p>
        <a:p>
          <a:pPr marL="57150" lvl="1" indent="-57150" algn="l" defTabSz="488950">
            <a:lnSpc>
              <a:spcPct val="90000"/>
            </a:lnSpc>
            <a:spcBef>
              <a:spcPct val="0"/>
            </a:spcBef>
            <a:spcAft>
              <a:spcPct val="15000"/>
            </a:spcAft>
            <a:buChar char="••"/>
          </a:pPr>
          <a:r>
            <a:rPr lang="en-US" sz="1100" kern="1200" dirty="0" smtClean="0"/>
            <a:t>Cons: Need to use Pivot Tables or other BI software, No Access to Likes, Shares, File Views, etc. </a:t>
          </a:r>
          <a:endParaRPr lang="en-US" sz="1100" kern="1200" dirty="0"/>
        </a:p>
      </dsp:txBody>
      <dsp:txXfrm>
        <a:off x="0" y="1178208"/>
        <a:ext cx="11806499" cy="675674"/>
      </dsp:txXfrm>
    </dsp:sp>
    <dsp:sp modelId="{A797A85D-1A9A-4190-94C4-0BDB88C63105}">
      <dsp:nvSpPr>
        <dsp:cNvPr id="0" name=""/>
        <dsp:cNvSpPr/>
      </dsp:nvSpPr>
      <dsp:spPr>
        <a:xfrm>
          <a:off x="590324" y="1015848"/>
          <a:ext cx="8264549" cy="324720"/>
        </a:xfrm>
        <a:prstGeom prst="roundRect">
          <a:avLst/>
        </a:prstGeom>
        <a:solidFill>
          <a:schemeClr val="tx2">
            <a:lumMod val="40000"/>
            <a:lumOff val="6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380" tIns="0" rIns="312380" bIns="0" numCol="1" spcCol="1270" anchor="ctr" anchorCtr="0">
          <a:noAutofit/>
        </a:bodyPr>
        <a:lstStyle/>
        <a:p>
          <a:pPr lvl="0" algn="l" defTabSz="488950">
            <a:lnSpc>
              <a:spcPct val="90000"/>
            </a:lnSpc>
            <a:spcBef>
              <a:spcPct val="0"/>
            </a:spcBef>
            <a:spcAft>
              <a:spcPct val="35000"/>
            </a:spcAft>
          </a:pPr>
          <a:r>
            <a:rPr lang="en-US" sz="1100" kern="1200" dirty="0" smtClean="0"/>
            <a:t>Level 2: Data Export</a:t>
          </a:r>
          <a:endParaRPr lang="en-US" sz="1100" kern="1200" dirty="0"/>
        </a:p>
      </dsp:txBody>
      <dsp:txXfrm>
        <a:off x="606176" y="1031700"/>
        <a:ext cx="8232845" cy="293016"/>
      </dsp:txXfrm>
    </dsp:sp>
    <dsp:sp modelId="{6B77BAF4-BE99-42B1-B127-745030FB3913}">
      <dsp:nvSpPr>
        <dsp:cNvPr id="0" name=""/>
        <dsp:cNvSpPr/>
      </dsp:nvSpPr>
      <dsp:spPr>
        <a:xfrm>
          <a:off x="0" y="2075643"/>
          <a:ext cx="11806499" cy="675674"/>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6316" tIns="229108" rIns="916316"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smtClean="0"/>
            <a:t>Pros: Low Touch for Customer, Free</a:t>
          </a:r>
          <a:endParaRPr lang="en-US" sz="1100" kern="1200" dirty="0"/>
        </a:p>
        <a:p>
          <a:pPr marL="57150" lvl="1" indent="-57150" algn="l" defTabSz="488950">
            <a:lnSpc>
              <a:spcPct val="90000"/>
            </a:lnSpc>
            <a:spcBef>
              <a:spcPct val="0"/>
            </a:spcBef>
            <a:spcAft>
              <a:spcPct val="15000"/>
            </a:spcAft>
            <a:buChar char="••"/>
          </a:pPr>
          <a:r>
            <a:rPr lang="en-US" sz="1100" kern="1200" dirty="0" smtClean="0"/>
            <a:t>Cons: No Access to Likes, Shares, File Views, etc.</a:t>
          </a:r>
          <a:endParaRPr lang="en-US" sz="1100" kern="1200" dirty="0"/>
        </a:p>
      </dsp:txBody>
      <dsp:txXfrm>
        <a:off x="0" y="2075643"/>
        <a:ext cx="11806499" cy="675674"/>
      </dsp:txXfrm>
    </dsp:sp>
    <dsp:sp modelId="{E905A9A9-1C6E-4D9D-8CFF-4C1D42976B0B}">
      <dsp:nvSpPr>
        <dsp:cNvPr id="0" name=""/>
        <dsp:cNvSpPr/>
      </dsp:nvSpPr>
      <dsp:spPr>
        <a:xfrm>
          <a:off x="590324" y="1913283"/>
          <a:ext cx="8264549" cy="324720"/>
        </a:xfrm>
        <a:prstGeom prst="roundRect">
          <a:avLst/>
        </a:prstGeom>
        <a:solidFill>
          <a:schemeClr val="tx2">
            <a:lumMod val="40000"/>
            <a:lumOff val="6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380" tIns="0" rIns="312380" bIns="0" numCol="1" spcCol="1270" anchor="ctr" anchorCtr="0">
          <a:noAutofit/>
        </a:bodyPr>
        <a:lstStyle/>
        <a:p>
          <a:pPr lvl="0" algn="l" defTabSz="488950">
            <a:lnSpc>
              <a:spcPct val="90000"/>
            </a:lnSpc>
            <a:spcBef>
              <a:spcPct val="0"/>
            </a:spcBef>
            <a:spcAft>
              <a:spcPct val="35000"/>
            </a:spcAft>
          </a:pPr>
          <a:r>
            <a:rPr lang="en-US" sz="1100" kern="1200" dirty="0" smtClean="0"/>
            <a:t>Level 3: Codename: </a:t>
          </a:r>
          <a:r>
            <a:rPr lang="en-US" sz="1100" kern="1200" dirty="0" err="1" smtClean="0"/>
            <a:t>Tosilog</a:t>
          </a:r>
          <a:r>
            <a:rPr lang="en-US" sz="1100" kern="1200" dirty="0" smtClean="0"/>
            <a:t> (Yammer + Power BI)</a:t>
          </a:r>
          <a:endParaRPr lang="en-US" sz="1100" kern="1200" dirty="0"/>
        </a:p>
      </dsp:txBody>
      <dsp:txXfrm>
        <a:off x="606176" y="1929135"/>
        <a:ext cx="8232845" cy="293016"/>
      </dsp:txXfrm>
    </dsp:sp>
    <dsp:sp modelId="{B0689C6D-E8E1-4EC7-87F4-1D4561B3E601}">
      <dsp:nvSpPr>
        <dsp:cNvPr id="0" name=""/>
        <dsp:cNvSpPr/>
      </dsp:nvSpPr>
      <dsp:spPr>
        <a:xfrm>
          <a:off x="0" y="2973078"/>
          <a:ext cx="11806499" cy="675674"/>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6316" tIns="229108" rIns="916316"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smtClean="0"/>
            <a:t>Pros: Access to Likes, Shares, File Views, etc.</a:t>
          </a:r>
          <a:endParaRPr lang="en-US" sz="1100" kern="1200" dirty="0"/>
        </a:p>
        <a:p>
          <a:pPr marL="57150" lvl="1" indent="-57150" algn="l" defTabSz="488950">
            <a:lnSpc>
              <a:spcPct val="90000"/>
            </a:lnSpc>
            <a:spcBef>
              <a:spcPct val="0"/>
            </a:spcBef>
            <a:spcAft>
              <a:spcPct val="15000"/>
            </a:spcAft>
            <a:buChar char="••"/>
          </a:pPr>
          <a:r>
            <a:rPr lang="en-US" sz="1100" kern="1200" dirty="0" smtClean="0"/>
            <a:t>Cons: Snapshot of data at a given time, Data needs to be shared outside of network.</a:t>
          </a:r>
          <a:endParaRPr lang="en-US" sz="1100" kern="1200" dirty="0"/>
        </a:p>
      </dsp:txBody>
      <dsp:txXfrm>
        <a:off x="0" y="2973078"/>
        <a:ext cx="11806499" cy="675674"/>
      </dsp:txXfrm>
    </dsp:sp>
    <dsp:sp modelId="{A224B15A-55D5-4459-B796-F36AFF7DEEA4}">
      <dsp:nvSpPr>
        <dsp:cNvPr id="0" name=""/>
        <dsp:cNvSpPr/>
      </dsp:nvSpPr>
      <dsp:spPr>
        <a:xfrm>
          <a:off x="590324" y="2810718"/>
          <a:ext cx="8264549" cy="324720"/>
        </a:xfrm>
        <a:prstGeom prst="roundRect">
          <a:avLst/>
        </a:prstGeom>
        <a:solidFill>
          <a:schemeClr val="tx2">
            <a:lumMod val="40000"/>
            <a:lumOff val="6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380" tIns="0" rIns="312380" bIns="0" numCol="1" spcCol="1270" anchor="ctr" anchorCtr="0">
          <a:noAutofit/>
        </a:bodyPr>
        <a:lstStyle/>
        <a:p>
          <a:pPr lvl="0" algn="l" defTabSz="488950">
            <a:lnSpc>
              <a:spcPct val="90000"/>
            </a:lnSpc>
            <a:spcBef>
              <a:spcPct val="0"/>
            </a:spcBef>
            <a:spcAft>
              <a:spcPct val="35000"/>
            </a:spcAft>
          </a:pPr>
          <a:r>
            <a:rPr lang="en-US" sz="1100" kern="1200" dirty="0" smtClean="0"/>
            <a:t>Level 4: Advanced Data Export</a:t>
          </a:r>
          <a:endParaRPr lang="en-US" sz="1100" kern="1200" dirty="0"/>
        </a:p>
      </dsp:txBody>
      <dsp:txXfrm>
        <a:off x="606176" y="2826570"/>
        <a:ext cx="8232845" cy="293016"/>
      </dsp:txXfrm>
    </dsp:sp>
    <dsp:sp modelId="{C2FCF08C-153B-408C-8C38-6A071F2905A8}">
      <dsp:nvSpPr>
        <dsp:cNvPr id="0" name=""/>
        <dsp:cNvSpPr/>
      </dsp:nvSpPr>
      <dsp:spPr>
        <a:xfrm>
          <a:off x="0" y="3870513"/>
          <a:ext cx="11806499" cy="675674"/>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6316" tIns="229108" rIns="916316"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smtClean="0"/>
            <a:t>Pros: Access to Likes, Shares, File Views, etc.</a:t>
          </a:r>
          <a:endParaRPr lang="en-US" sz="1100" kern="1200" dirty="0"/>
        </a:p>
        <a:p>
          <a:pPr marL="57150" lvl="1" indent="-57150" algn="l" defTabSz="488950">
            <a:lnSpc>
              <a:spcPct val="90000"/>
            </a:lnSpc>
            <a:spcBef>
              <a:spcPct val="0"/>
            </a:spcBef>
            <a:spcAft>
              <a:spcPct val="15000"/>
            </a:spcAft>
            <a:buChar char="••"/>
          </a:pPr>
          <a:r>
            <a:rPr lang="en-US" sz="1100" kern="1200" dirty="0" smtClean="0"/>
            <a:t>Cons: Requires Developer Expertise</a:t>
          </a:r>
          <a:endParaRPr lang="en-US" sz="1100" kern="1200" dirty="0"/>
        </a:p>
      </dsp:txBody>
      <dsp:txXfrm>
        <a:off x="0" y="3870513"/>
        <a:ext cx="11806499" cy="675674"/>
      </dsp:txXfrm>
    </dsp:sp>
    <dsp:sp modelId="{6B1149F0-A708-4C3D-A7BC-70628604E79C}">
      <dsp:nvSpPr>
        <dsp:cNvPr id="0" name=""/>
        <dsp:cNvSpPr/>
      </dsp:nvSpPr>
      <dsp:spPr>
        <a:xfrm>
          <a:off x="590324" y="3708153"/>
          <a:ext cx="8264549" cy="324720"/>
        </a:xfrm>
        <a:prstGeom prst="roundRect">
          <a:avLst/>
        </a:prstGeom>
        <a:solidFill>
          <a:schemeClr val="tx2">
            <a:lumMod val="40000"/>
            <a:lumOff val="6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380" tIns="0" rIns="312380" bIns="0" numCol="1" spcCol="1270" anchor="ctr" anchorCtr="0">
          <a:noAutofit/>
        </a:bodyPr>
        <a:lstStyle/>
        <a:p>
          <a:pPr lvl="0" algn="l" defTabSz="488950">
            <a:lnSpc>
              <a:spcPct val="90000"/>
            </a:lnSpc>
            <a:spcBef>
              <a:spcPct val="0"/>
            </a:spcBef>
            <a:spcAft>
              <a:spcPct val="35000"/>
            </a:spcAft>
          </a:pPr>
          <a:r>
            <a:rPr lang="en-US" sz="1100" kern="1200" dirty="0" smtClean="0"/>
            <a:t>Level 5: Data Export &amp; REST API</a:t>
          </a:r>
          <a:endParaRPr lang="en-US" sz="1100" kern="1200" dirty="0"/>
        </a:p>
      </dsp:txBody>
      <dsp:txXfrm>
        <a:off x="606176" y="3724005"/>
        <a:ext cx="8232845" cy="293016"/>
      </dsp:txXfrm>
    </dsp:sp>
    <dsp:sp modelId="{8C14CC90-3974-4AE0-BE1A-F8382747CE58}">
      <dsp:nvSpPr>
        <dsp:cNvPr id="0" name=""/>
        <dsp:cNvSpPr/>
      </dsp:nvSpPr>
      <dsp:spPr>
        <a:xfrm>
          <a:off x="0" y="4767949"/>
          <a:ext cx="11806499" cy="675674"/>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6316" tIns="229108" rIns="916316"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smtClean="0"/>
            <a:t>Pros: Partners are able to provide sustainable and reliable analytics solutions</a:t>
          </a:r>
          <a:endParaRPr lang="en-US" sz="1100" kern="1200" dirty="0"/>
        </a:p>
        <a:p>
          <a:pPr marL="57150" lvl="1" indent="-57150" algn="l" defTabSz="488950">
            <a:lnSpc>
              <a:spcPct val="90000"/>
            </a:lnSpc>
            <a:spcBef>
              <a:spcPct val="0"/>
            </a:spcBef>
            <a:spcAft>
              <a:spcPct val="15000"/>
            </a:spcAft>
            <a:buChar char="••"/>
          </a:pPr>
          <a:r>
            <a:rPr lang="en-US" sz="1100" kern="1200" dirty="0" smtClean="0"/>
            <a:t>Cons: Requires some additional investment</a:t>
          </a:r>
          <a:endParaRPr lang="en-US" sz="1100" kern="1200" dirty="0"/>
        </a:p>
      </dsp:txBody>
      <dsp:txXfrm>
        <a:off x="0" y="4767949"/>
        <a:ext cx="11806499" cy="675674"/>
      </dsp:txXfrm>
    </dsp:sp>
    <dsp:sp modelId="{3141EB42-00B7-46EA-9CF3-9D170AC0DBC6}">
      <dsp:nvSpPr>
        <dsp:cNvPr id="0" name=""/>
        <dsp:cNvSpPr/>
      </dsp:nvSpPr>
      <dsp:spPr>
        <a:xfrm>
          <a:off x="590324" y="4605588"/>
          <a:ext cx="8264549" cy="324720"/>
        </a:xfrm>
        <a:prstGeom prst="roundRect">
          <a:avLst/>
        </a:prstGeom>
        <a:solidFill>
          <a:schemeClr val="tx2">
            <a:lumMod val="40000"/>
            <a:lumOff val="6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380" tIns="0" rIns="312380" bIns="0" numCol="1" spcCol="1270" anchor="ctr" anchorCtr="0">
          <a:noAutofit/>
        </a:bodyPr>
        <a:lstStyle/>
        <a:p>
          <a:pPr lvl="0" algn="l" defTabSz="488950">
            <a:lnSpc>
              <a:spcPct val="90000"/>
            </a:lnSpc>
            <a:spcBef>
              <a:spcPct val="0"/>
            </a:spcBef>
            <a:spcAft>
              <a:spcPct val="35000"/>
            </a:spcAft>
          </a:pPr>
          <a:r>
            <a:rPr lang="en-US" sz="1100" kern="1200" dirty="0" smtClean="0"/>
            <a:t>Level 6: 3</a:t>
          </a:r>
          <a:r>
            <a:rPr lang="en-US" sz="1100" kern="1200" baseline="30000" dirty="0" smtClean="0"/>
            <a:t>rd</a:t>
          </a:r>
          <a:r>
            <a:rPr lang="en-US" sz="1100" kern="1200" dirty="0" smtClean="0"/>
            <a:t> Party Applications</a:t>
          </a:r>
          <a:endParaRPr lang="en-US" sz="1100" kern="1200" dirty="0"/>
        </a:p>
      </dsp:txBody>
      <dsp:txXfrm>
        <a:off x="606176" y="4621440"/>
        <a:ext cx="8232845" cy="29301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27AAADD-8F94-4863-AB67-1D448E3F1BC3}" type="datetime1">
              <a:rPr lang="en-US" smtClean="0">
                <a:latin typeface="Segoe UI" pitchFamily="34" charset="0"/>
              </a:rPr>
              <a:t>12/9/2015</a:t>
            </a:fld>
            <a:endParaRPr lang="en-US" dirty="0">
              <a:latin typeface="Segoe UI" pitchFamily="34" charset="0"/>
            </a:endParaRPr>
          </a:p>
        </p:txBody>
      </p:sp>
      <p:sp>
        <p:nvSpPr>
          <p:cNvPr id="9" name="Slide Number Placeholder 8"/>
          <p:cNvSpPr>
            <a:spLocks noGrp="1"/>
          </p:cNvSpPr>
          <p:nvPr>
            <p:ph type="sldNum" sz="quarter" idx="3"/>
          </p:nvPr>
        </p:nvSpPr>
        <p:spPr>
          <a:xfrm>
            <a:off x="5912103" y="8829967"/>
            <a:ext cx="1096674" cy="464820"/>
          </a:xfrm>
          <a:prstGeom prst="rect">
            <a:avLst/>
          </a:prstGeom>
        </p:spPr>
        <p:txBody>
          <a:bodyPr vert="horz" lIns="93177" tIns="46589" rIns="93177" bIns="46589"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7187" y="8829967"/>
            <a:ext cx="5584915" cy="466433"/>
          </a:xfrm>
          <a:prstGeom prst="rect">
            <a:avLst/>
          </a:prstGeom>
        </p:spPr>
        <p:txBody>
          <a:bodyPr vert="horz" lIns="93177" tIns="46589" rIns="93177" bIns="46589" rtlCol="0" anchor="b"/>
          <a:lstStyle>
            <a:lvl1pPr algn="l">
              <a:defRPr sz="1200"/>
            </a:lvl1pPr>
          </a:lstStyle>
          <a:p>
            <a:r>
              <a:rPr lang="en-US" sz="500" dirty="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Segoe UI" pitchFamily="34" charset="0"/>
              </a:defRPr>
            </a:lvl1pPr>
          </a:lstStyle>
          <a:p>
            <a:r>
              <a:rPr lang="en-US" dirty="0" smtClean="0"/>
              <a:t>SharePoint Conference 2014</a:t>
            </a:r>
            <a:endParaRPr lang="en-US" dirty="0"/>
          </a:p>
        </p:txBody>
      </p:sp>
      <p:sp>
        <p:nvSpPr>
          <p:cNvPr id="9" name="Slide Image Placeholder 8"/>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10" name="Footer Placeholder 9"/>
          <p:cNvSpPr>
            <a:spLocks noGrp="1"/>
          </p:cNvSpPr>
          <p:nvPr>
            <p:ph type="ftr" sz="quarter" idx="4"/>
          </p:nvPr>
        </p:nvSpPr>
        <p:spPr>
          <a:xfrm>
            <a:off x="0" y="8831580"/>
            <a:ext cx="6052312" cy="361897"/>
          </a:xfrm>
          <a:prstGeom prst="rect">
            <a:avLst/>
          </a:prstGeom>
        </p:spPr>
        <p:txBody>
          <a:bodyPr vert="horz" lIns="93177" tIns="46589" rIns="93177" bIns="46589" rtlCol="0" anchor="b"/>
          <a:lstStyle>
            <a:lvl1pPr marL="582359" indent="0" algn="l">
              <a:defRPr sz="1200"/>
            </a:lvl1pPr>
          </a:lstStyle>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1" name="Date Placeholder 10"/>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atin typeface="Segoe UI" pitchFamily="34" charset="0"/>
              </a:defRPr>
            </a:lvl1pPr>
          </a:lstStyle>
          <a:p>
            <a:fld id="{E74353ED-ACB2-44BF-A903-985B0AF962B7}" type="datetime1">
              <a:rPr lang="en-US" smtClean="0"/>
              <a:t>12/9/2015</a:t>
            </a:fld>
            <a:endParaRPr lang="en-US" dirty="0"/>
          </a:p>
        </p:txBody>
      </p:sp>
      <p:sp>
        <p:nvSpPr>
          <p:cNvPr id="12" name="Notes Placeholder 11"/>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6040627" y="8829967"/>
            <a:ext cx="968150" cy="464820"/>
          </a:xfrm>
          <a:prstGeom prst="rect">
            <a:avLst/>
          </a:prstGeom>
        </p:spPr>
        <p:txBody>
          <a:bodyPr vert="horz" lIns="93177" tIns="46589" rIns="93177" bIns="46589"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12/9/2015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4289210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31467"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t>12/9/2015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1369016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11</a:t>
            </a:fld>
            <a:endParaRPr lang="en-US" dirty="0"/>
          </a:p>
        </p:txBody>
      </p:sp>
    </p:spTree>
    <p:extLst>
      <p:ext uri="{BB962C8B-B14F-4D97-AF65-F5344CB8AC3E}">
        <p14:creationId xmlns:p14="http://schemas.microsoft.com/office/powerpoint/2010/main" val="934806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lnSpc>
                <a:spcPct val="100000"/>
              </a:lnSpc>
              <a:spcAft>
                <a:spcPts val="0"/>
              </a:spcAft>
              <a:defRPr/>
            </a:pPr>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12</a:t>
            </a:fld>
            <a:endParaRPr lang="en-US" dirty="0"/>
          </a:p>
        </p:txBody>
      </p:sp>
    </p:spTree>
    <p:extLst>
      <p:ext uri="{BB962C8B-B14F-4D97-AF65-F5344CB8AC3E}">
        <p14:creationId xmlns:p14="http://schemas.microsoft.com/office/powerpoint/2010/main" val="2419944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13</a:t>
            </a:fld>
            <a:endParaRPr lang="en-US" dirty="0"/>
          </a:p>
        </p:txBody>
      </p:sp>
    </p:spTree>
    <p:extLst>
      <p:ext uri="{BB962C8B-B14F-4D97-AF65-F5344CB8AC3E}">
        <p14:creationId xmlns:p14="http://schemas.microsoft.com/office/powerpoint/2010/main" val="1081196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12/9/2015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39624533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12/9/2015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15</a:t>
            </a:fld>
            <a:endParaRPr lang="en-US" dirty="0"/>
          </a:p>
        </p:txBody>
      </p:sp>
    </p:spTree>
    <p:extLst>
      <p:ext uri="{BB962C8B-B14F-4D97-AF65-F5344CB8AC3E}">
        <p14:creationId xmlns:p14="http://schemas.microsoft.com/office/powerpoint/2010/main" val="33770065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16</a:t>
            </a:fld>
            <a:endParaRPr lang="en-US" dirty="0"/>
          </a:p>
        </p:txBody>
      </p:sp>
    </p:spTree>
    <p:extLst>
      <p:ext uri="{BB962C8B-B14F-4D97-AF65-F5344CB8AC3E}">
        <p14:creationId xmlns:p14="http://schemas.microsoft.com/office/powerpoint/2010/main" val="38872766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DB7A6-1932-474B-AAD8-B0CB2C57B7C8}" type="slidenum">
              <a:rPr lang="en-US" smtClean="0"/>
              <a:t>17</a:t>
            </a:fld>
            <a:endParaRPr lang="en-US" dirty="0"/>
          </a:p>
        </p:txBody>
      </p:sp>
    </p:spTree>
    <p:extLst>
      <p:ext uri="{BB962C8B-B14F-4D97-AF65-F5344CB8AC3E}">
        <p14:creationId xmlns:p14="http://schemas.microsoft.com/office/powerpoint/2010/main" val="40146606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31467"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t>12/9/2015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7085308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12/9/2015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19</a:t>
            </a:fld>
            <a:endParaRPr lang="en-US" dirty="0"/>
          </a:p>
        </p:txBody>
      </p:sp>
    </p:spTree>
    <p:extLst>
      <p:ext uri="{BB962C8B-B14F-4D97-AF65-F5344CB8AC3E}">
        <p14:creationId xmlns:p14="http://schemas.microsoft.com/office/powerpoint/2010/main" val="2344560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lnSpc>
                <a:spcPct val="100000"/>
              </a:lnSpc>
              <a:spcAft>
                <a:spcPts val="0"/>
              </a:spcAft>
              <a:defRPr/>
            </a:pPr>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2</a:t>
            </a:fld>
            <a:endParaRPr lang="en-US" dirty="0"/>
          </a:p>
        </p:txBody>
      </p:sp>
    </p:spTree>
    <p:extLst>
      <p:ext uri="{BB962C8B-B14F-4D97-AF65-F5344CB8AC3E}">
        <p14:creationId xmlns:p14="http://schemas.microsoft.com/office/powerpoint/2010/main" val="2462473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12/9/2015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20</a:t>
            </a:fld>
            <a:endParaRPr lang="en-US" dirty="0"/>
          </a:p>
        </p:txBody>
      </p:sp>
    </p:spTree>
    <p:extLst>
      <p:ext uri="{BB962C8B-B14F-4D97-AF65-F5344CB8AC3E}">
        <p14:creationId xmlns:p14="http://schemas.microsoft.com/office/powerpoint/2010/main" val="2132658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12/9/2015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4158359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36">
              <a:spcAft>
                <a:spcPts val="339"/>
              </a:spcAft>
              <a:defRPr/>
            </a:pPr>
            <a:endParaRPr lang="en-US" dirty="0"/>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12/9/2015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22</a:t>
            </a:fld>
            <a:endParaRPr lang="en-US" dirty="0"/>
          </a:p>
        </p:txBody>
      </p:sp>
    </p:spTree>
    <p:extLst>
      <p:ext uri="{BB962C8B-B14F-4D97-AF65-F5344CB8AC3E}">
        <p14:creationId xmlns:p14="http://schemas.microsoft.com/office/powerpoint/2010/main" val="17115930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12/9/2015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23</a:t>
            </a:fld>
            <a:endParaRPr lang="en-US" dirty="0"/>
          </a:p>
        </p:txBody>
      </p:sp>
    </p:spTree>
    <p:extLst>
      <p:ext uri="{BB962C8B-B14F-4D97-AF65-F5344CB8AC3E}">
        <p14:creationId xmlns:p14="http://schemas.microsoft.com/office/powerpoint/2010/main" val="22410679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36">
              <a:spcAft>
                <a:spcPts val="339"/>
              </a:spcAft>
              <a:buFont typeface="Arial" pitchFamily="34" charset="0"/>
              <a:buChar char="•"/>
              <a:defRPr/>
            </a:pPr>
            <a:endParaRPr lang="en-US" dirty="0"/>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12/9/2015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24</a:t>
            </a:fld>
            <a:endParaRPr lang="en-US" dirty="0"/>
          </a:p>
        </p:txBody>
      </p:sp>
    </p:spTree>
    <p:extLst>
      <p:ext uri="{BB962C8B-B14F-4D97-AF65-F5344CB8AC3E}">
        <p14:creationId xmlns:p14="http://schemas.microsoft.com/office/powerpoint/2010/main" val="33187067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12/9/2015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25</a:t>
            </a:fld>
            <a:endParaRPr lang="en-US" dirty="0"/>
          </a:p>
        </p:txBody>
      </p:sp>
    </p:spTree>
    <p:extLst>
      <p:ext uri="{BB962C8B-B14F-4D97-AF65-F5344CB8AC3E}">
        <p14:creationId xmlns:p14="http://schemas.microsoft.com/office/powerpoint/2010/main" val="10927792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12/9/2015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26</a:t>
            </a:fld>
            <a:endParaRPr lang="en-US" dirty="0"/>
          </a:p>
        </p:txBody>
      </p:sp>
    </p:spTree>
    <p:extLst>
      <p:ext uri="{BB962C8B-B14F-4D97-AF65-F5344CB8AC3E}">
        <p14:creationId xmlns:p14="http://schemas.microsoft.com/office/powerpoint/2010/main" val="23593197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12/9/2015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27</a:t>
            </a:fld>
            <a:endParaRPr lang="en-US" dirty="0"/>
          </a:p>
        </p:txBody>
      </p:sp>
    </p:spTree>
    <p:extLst>
      <p:ext uri="{BB962C8B-B14F-4D97-AF65-F5344CB8AC3E}">
        <p14:creationId xmlns:p14="http://schemas.microsoft.com/office/powerpoint/2010/main" val="10289661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12/9/2015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28</a:t>
            </a:fld>
            <a:endParaRPr lang="en-US" dirty="0"/>
          </a:p>
        </p:txBody>
      </p:sp>
    </p:spTree>
    <p:extLst>
      <p:ext uri="{BB962C8B-B14F-4D97-AF65-F5344CB8AC3E}">
        <p14:creationId xmlns:p14="http://schemas.microsoft.com/office/powerpoint/2010/main" val="2768093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12/9/2015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29</a:t>
            </a:fld>
            <a:endParaRPr lang="en-US" dirty="0"/>
          </a:p>
        </p:txBody>
      </p:sp>
    </p:spTree>
    <p:extLst>
      <p:ext uri="{BB962C8B-B14F-4D97-AF65-F5344CB8AC3E}">
        <p14:creationId xmlns:p14="http://schemas.microsoft.com/office/powerpoint/2010/main" val="328646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3</a:t>
            </a:fld>
            <a:endParaRPr lang="en-US" dirty="0"/>
          </a:p>
        </p:txBody>
      </p:sp>
    </p:spTree>
    <p:extLst>
      <p:ext uri="{BB962C8B-B14F-4D97-AF65-F5344CB8AC3E}">
        <p14:creationId xmlns:p14="http://schemas.microsoft.com/office/powerpoint/2010/main" val="33303948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12/9/2015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30</a:t>
            </a:fld>
            <a:endParaRPr lang="en-US" dirty="0"/>
          </a:p>
        </p:txBody>
      </p:sp>
    </p:spTree>
    <p:extLst>
      <p:ext uri="{BB962C8B-B14F-4D97-AF65-F5344CB8AC3E}">
        <p14:creationId xmlns:p14="http://schemas.microsoft.com/office/powerpoint/2010/main" val="17409072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extLst>
      <p:ext uri="{BB962C8B-B14F-4D97-AF65-F5344CB8AC3E}">
        <p14:creationId xmlns:p14="http://schemas.microsoft.com/office/powerpoint/2010/main" val="27085478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Tree>
    <p:extLst>
      <p:ext uri="{BB962C8B-B14F-4D97-AF65-F5344CB8AC3E}">
        <p14:creationId xmlns:p14="http://schemas.microsoft.com/office/powerpoint/2010/main" val="41930164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12/9/2015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33</a:t>
            </a:fld>
            <a:endParaRPr lang="en-US" dirty="0"/>
          </a:p>
        </p:txBody>
      </p:sp>
    </p:spTree>
    <p:extLst>
      <p:ext uri="{BB962C8B-B14F-4D97-AF65-F5344CB8AC3E}">
        <p14:creationId xmlns:p14="http://schemas.microsoft.com/office/powerpoint/2010/main" val="1920700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34</a:t>
            </a:fld>
            <a:endParaRPr lang="en-US" dirty="0"/>
          </a:p>
        </p:txBody>
      </p:sp>
    </p:spTree>
    <p:extLst>
      <p:ext uri="{BB962C8B-B14F-4D97-AF65-F5344CB8AC3E}">
        <p14:creationId xmlns:p14="http://schemas.microsoft.com/office/powerpoint/2010/main" val="16358565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12/9/2015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35</a:t>
            </a:fld>
            <a:endParaRPr lang="en-US" dirty="0"/>
          </a:p>
        </p:txBody>
      </p:sp>
    </p:spTree>
    <p:extLst>
      <p:ext uri="{BB962C8B-B14F-4D97-AF65-F5344CB8AC3E}">
        <p14:creationId xmlns:p14="http://schemas.microsoft.com/office/powerpoint/2010/main" val="33174222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36</a:t>
            </a:fld>
            <a:endParaRPr lang="en-US" dirty="0"/>
          </a:p>
        </p:txBody>
      </p:sp>
    </p:spTree>
    <p:extLst>
      <p:ext uri="{BB962C8B-B14F-4D97-AF65-F5344CB8AC3E}">
        <p14:creationId xmlns:p14="http://schemas.microsoft.com/office/powerpoint/2010/main" val="20420803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12/9/2015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37</a:t>
            </a:fld>
            <a:endParaRPr lang="en-US" dirty="0"/>
          </a:p>
        </p:txBody>
      </p:sp>
    </p:spTree>
    <p:extLst>
      <p:ext uri="{BB962C8B-B14F-4D97-AF65-F5344CB8AC3E}">
        <p14:creationId xmlns:p14="http://schemas.microsoft.com/office/powerpoint/2010/main" val="2358997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Segoe UI" pitchFamily="34" charset="0"/>
            </a:endParaRPr>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12/9/2015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38</a:t>
            </a:fld>
            <a:endParaRPr lang="en-US" dirty="0"/>
          </a:p>
        </p:txBody>
      </p:sp>
    </p:spTree>
    <p:extLst>
      <p:ext uri="{BB962C8B-B14F-4D97-AF65-F5344CB8AC3E}">
        <p14:creationId xmlns:p14="http://schemas.microsoft.com/office/powerpoint/2010/main" val="24487309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12/9/2015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39</a:t>
            </a:fld>
            <a:endParaRPr lang="en-US" dirty="0"/>
          </a:p>
        </p:txBody>
      </p:sp>
    </p:spTree>
    <p:extLst>
      <p:ext uri="{BB962C8B-B14F-4D97-AF65-F5344CB8AC3E}">
        <p14:creationId xmlns:p14="http://schemas.microsoft.com/office/powerpoint/2010/main" val="952893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lnSpc>
                <a:spcPct val="100000"/>
              </a:lnSpc>
              <a:spcAft>
                <a:spcPts val="0"/>
              </a:spcAft>
              <a:defRPr/>
            </a:pPr>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t>4</a:t>
            </a:fld>
            <a:endParaRPr lang="en-US"/>
          </a:p>
        </p:txBody>
      </p:sp>
    </p:spTree>
    <p:extLst>
      <p:ext uri="{BB962C8B-B14F-4D97-AF65-F5344CB8AC3E}">
        <p14:creationId xmlns:p14="http://schemas.microsoft.com/office/powerpoint/2010/main" val="13918220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12/9/2015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40</a:t>
            </a:fld>
            <a:endParaRPr lang="en-US" dirty="0"/>
          </a:p>
        </p:txBody>
      </p:sp>
    </p:spTree>
    <p:extLst>
      <p:ext uri="{BB962C8B-B14F-4D97-AF65-F5344CB8AC3E}">
        <p14:creationId xmlns:p14="http://schemas.microsoft.com/office/powerpoint/2010/main" val="21057954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41</a:t>
            </a:fld>
            <a:endParaRPr lang="en-US" dirty="0"/>
          </a:p>
        </p:txBody>
      </p:sp>
    </p:spTree>
    <p:extLst>
      <p:ext uri="{BB962C8B-B14F-4D97-AF65-F5344CB8AC3E}">
        <p14:creationId xmlns:p14="http://schemas.microsoft.com/office/powerpoint/2010/main" val="36286936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42</a:t>
            </a:fld>
            <a:endParaRPr lang="en-US" dirty="0"/>
          </a:p>
        </p:txBody>
      </p:sp>
    </p:spTree>
    <p:extLst>
      <p:ext uri="{BB962C8B-B14F-4D97-AF65-F5344CB8AC3E}">
        <p14:creationId xmlns:p14="http://schemas.microsoft.com/office/powerpoint/2010/main" val="21257323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582359" marR="0" lvl="0" indent="0" algn="l" defTabSz="931467"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E74353ED-ACB2-44BF-A903-985B0AF962B7}" type="datetime1">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12/9/2015</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937938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12/9/2015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44</a:t>
            </a:fld>
            <a:endParaRPr lang="en-US" dirty="0"/>
          </a:p>
        </p:txBody>
      </p:sp>
    </p:spTree>
    <p:extLst>
      <p:ext uri="{BB962C8B-B14F-4D97-AF65-F5344CB8AC3E}">
        <p14:creationId xmlns:p14="http://schemas.microsoft.com/office/powerpoint/2010/main" val="5483292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12/9/2015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45</a:t>
            </a:fld>
            <a:endParaRPr lang="en-US" dirty="0"/>
          </a:p>
        </p:txBody>
      </p:sp>
    </p:spTree>
    <p:extLst>
      <p:ext uri="{BB962C8B-B14F-4D97-AF65-F5344CB8AC3E}">
        <p14:creationId xmlns:p14="http://schemas.microsoft.com/office/powerpoint/2010/main" val="2082626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12/9/2015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46</a:t>
            </a:fld>
            <a:endParaRPr lang="en-US" dirty="0"/>
          </a:p>
        </p:txBody>
      </p:sp>
    </p:spTree>
    <p:extLst>
      <p:ext uri="{BB962C8B-B14F-4D97-AF65-F5344CB8AC3E}">
        <p14:creationId xmlns:p14="http://schemas.microsoft.com/office/powerpoint/2010/main" val="22927174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12/9/2015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47</a:t>
            </a:fld>
            <a:endParaRPr lang="en-US" dirty="0"/>
          </a:p>
        </p:txBody>
      </p:sp>
    </p:spTree>
    <p:extLst>
      <p:ext uri="{BB962C8B-B14F-4D97-AF65-F5344CB8AC3E}">
        <p14:creationId xmlns:p14="http://schemas.microsoft.com/office/powerpoint/2010/main" val="4581482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12/9/2015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48</a:t>
            </a:fld>
            <a:endParaRPr lang="en-US" dirty="0"/>
          </a:p>
        </p:txBody>
      </p:sp>
    </p:spTree>
    <p:extLst>
      <p:ext uri="{BB962C8B-B14F-4D97-AF65-F5344CB8AC3E}">
        <p14:creationId xmlns:p14="http://schemas.microsoft.com/office/powerpoint/2010/main" val="70050394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12/9/2015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49</a:t>
            </a:fld>
            <a:endParaRPr lang="en-US" dirty="0"/>
          </a:p>
        </p:txBody>
      </p:sp>
    </p:spTree>
    <p:extLst>
      <p:ext uri="{BB962C8B-B14F-4D97-AF65-F5344CB8AC3E}">
        <p14:creationId xmlns:p14="http://schemas.microsoft.com/office/powerpoint/2010/main" val="1906414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t>5</a:t>
            </a:fld>
            <a:endParaRPr lang="en-US"/>
          </a:p>
        </p:txBody>
      </p:sp>
    </p:spTree>
    <p:extLst>
      <p:ext uri="{BB962C8B-B14F-4D97-AF65-F5344CB8AC3E}">
        <p14:creationId xmlns:p14="http://schemas.microsoft.com/office/powerpoint/2010/main" val="119109292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12/9/2015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50</a:t>
            </a:fld>
            <a:endParaRPr lang="en-US" dirty="0"/>
          </a:p>
        </p:txBody>
      </p:sp>
    </p:spTree>
    <p:extLst>
      <p:ext uri="{BB962C8B-B14F-4D97-AF65-F5344CB8AC3E}">
        <p14:creationId xmlns:p14="http://schemas.microsoft.com/office/powerpoint/2010/main" val="290429704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12/9/2015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51</a:t>
            </a:fld>
            <a:endParaRPr lang="en-US" dirty="0"/>
          </a:p>
        </p:txBody>
      </p:sp>
    </p:spTree>
    <p:extLst>
      <p:ext uri="{BB962C8B-B14F-4D97-AF65-F5344CB8AC3E}">
        <p14:creationId xmlns:p14="http://schemas.microsoft.com/office/powerpoint/2010/main" val="3065220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12/9/2015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3002694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12/9/2015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3407138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12/9/2015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4294729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12/9/2015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4969251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gray">
          <a:xfrm>
            <a:off x="458332" y="6184086"/>
            <a:ext cx="1552931" cy="331014"/>
          </a:xfrm>
          <a:prstGeom prst="rect">
            <a:avLst/>
          </a:prstGeom>
        </p:spPr>
      </p:pic>
      <p:sp>
        <p:nvSpPr>
          <p:cNvPr id="3" name="Rectangle 2"/>
          <p:cNvSpPr/>
          <p:nvPr userDrawn="1"/>
        </p:nvSpPr>
        <p:spPr bwMode="gray">
          <a:xfrm>
            <a:off x="1082040" y="2626736"/>
            <a:ext cx="8220456" cy="680847"/>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4" name="Rectangle 3"/>
          <p:cNvSpPr/>
          <p:nvPr userDrawn="1"/>
        </p:nvSpPr>
        <p:spPr bwMode="gray">
          <a:xfrm>
            <a:off x="0" y="2895599"/>
            <a:ext cx="8071104" cy="674815"/>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5" name="Rectangle 4"/>
          <p:cNvSpPr/>
          <p:nvPr userDrawn="1"/>
        </p:nvSpPr>
        <p:spPr bwMode="gray">
          <a:xfrm>
            <a:off x="274638" y="3497263"/>
            <a:ext cx="8191182" cy="674815"/>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pic>
        <p:nvPicPr>
          <p:cNvPr id="6" name="Picture 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537638" y="2945270"/>
            <a:ext cx="4434849" cy="737618"/>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850" fill="hold"/>
                                        <p:tgtEl>
                                          <p:spTgt spid="3"/>
                                        </p:tgtEl>
                                        <p:attrNameLst>
                                          <p:attrName>ppt_x</p:attrName>
                                        </p:attrNameLst>
                                      </p:cBhvr>
                                      <p:tavLst>
                                        <p:tav tm="0">
                                          <p:val>
                                            <p:strVal val="0-#ppt_w/2"/>
                                          </p:val>
                                        </p:tav>
                                        <p:tav tm="100000">
                                          <p:val>
                                            <p:strVal val="#ppt_x"/>
                                          </p:val>
                                        </p:tav>
                                      </p:tavLst>
                                    </p:anim>
                                    <p:anim calcmode="lin" valueType="num">
                                      <p:cBhvr additive="base">
                                        <p:cTn id="8" dur="85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850" fill="hold"/>
                                        <p:tgtEl>
                                          <p:spTgt spid="4"/>
                                        </p:tgtEl>
                                        <p:attrNameLst>
                                          <p:attrName>ppt_x</p:attrName>
                                        </p:attrNameLst>
                                      </p:cBhvr>
                                      <p:tavLst>
                                        <p:tav tm="0">
                                          <p:val>
                                            <p:strVal val="1+#ppt_w/2"/>
                                          </p:val>
                                        </p:tav>
                                        <p:tav tm="100000">
                                          <p:val>
                                            <p:strVal val="#ppt_x"/>
                                          </p:val>
                                        </p:tav>
                                      </p:tavLst>
                                    </p:anim>
                                    <p:anim calcmode="lin" valueType="num">
                                      <p:cBhvr additive="base">
                                        <p:cTn id="12" dur="85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850" fill="hold"/>
                                        <p:tgtEl>
                                          <p:spTgt spid="5"/>
                                        </p:tgtEl>
                                        <p:attrNameLst>
                                          <p:attrName>ppt_x</p:attrName>
                                        </p:attrNameLst>
                                      </p:cBhvr>
                                      <p:tavLst>
                                        <p:tav tm="0">
                                          <p:val>
                                            <p:strVal val="0-#ppt_w/2"/>
                                          </p:val>
                                        </p:tav>
                                        <p:tav tm="100000">
                                          <p:val>
                                            <p:strVal val="#ppt_x"/>
                                          </p:val>
                                        </p:tav>
                                      </p:tavLst>
                                    </p:anim>
                                    <p:anim calcmode="lin" valueType="num">
                                      <p:cBhvr additive="base">
                                        <p:cTn id="16" dur="850" fill="hold"/>
                                        <p:tgtEl>
                                          <p:spTgt spid="5"/>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58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childTnLst>
                                </p:cTn>
                              </p:par>
                              <p:par>
                                <p:cTn id="20" presetID="63" presetClass="path" presetSubtype="0" decel="100000" fill="hold" nodeType="withEffect">
                                  <p:stCondLst>
                                    <p:cond delay="580"/>
                                  </p:stCondLst>
                                  <p:childTnLst>
                                    <p:animMotion origin="layout" path="M -0.02409 1.50289E-6 L -4.16667E-7 1.50289E-6 " pathEditMode="relative" rAng="0" ptsTypes="AA">
                                      <p:cBhvr>
                                        <p:cTn id="21" dur="500" fill="hold"/>
                                        <p:tgtEl>
                                          <p:spTgt spid="6"/>
                                        </p:tgtEl>
                                        <p:attrNameLst>
                                          <p:attrName>ppt_x</p:attrName>
                                          <p:attrName>ppt_y</p:attrName>
                                        </p:attrNameLst>
                                      </p:cBhvr>
                                      <p:rCtr x="119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83850819"/>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Wingdings" panose="05000000000000000000" pitchFamily="2" charset="2"/>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Wingdings" panose="05000000000000000000" pitchFamily="2" charset="2"/>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 typeface="Wingdings" panose="05000000000000000000" pitchFamily="2" charset="2"/>
              <a:buChar char="§"/>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 typeface="Wingdings" panose="05000000000000000000" pitchFamily="2" charset="2"/>
              <a:buChar char="§"/>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4724281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gray">
          <a:xfrm>
            <a:off x="1554848" y="479425"/>
            <a:ext cx="4960252" cy="930275"/>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1" name="Rectangle 10"/>
          <p:cNvSpPr/>
          <p:nvPr userDrawn="1"/>
        </p:nvSpPr>
        <p:spPr bwMode="gray">
          <a:xfrm>
            <a:off x="452526" y="665740"/>
            <a:ext cx="4943439" cy="930275"/>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2" name="Rectangle 11"/>
          <p:cNvSpPr/>
          <p:nvPr userDrawn="1"/>
        </p:nvSpPr>
        <p:spPr bwMode="gray">
          <a:xfrm>
            <a:off x="7035836" y="3771579"/>
            <a:ext cx="4943439" cy="64007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3" name="Rectangle 12"/>
          <p:cNvSpPr/>
          <p:nvPr userDrawn="1"/>
        </p:nvSpPr>
        <p:spPr bwMode="gray">
          <a:xfrm>
            <a:off x="7198360" y="3937000"/>
            <a:ext cx="4963478" cy="954397"/>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4" name="Rectangle 13"/>
          <p:cNvSpPr/>
          <p:nvPr userDrawn="1"/>
        </p:nvSpPr>
        <p:spPr bwMode="gray">
          <a:xfrm>
            <a:off x="7035836" y="4791456"/>
            <a:ext cx="4943439" cy="1639824"/>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49757" y="600046"/>
            <a:ext cx="10285899" cy="6532600"/>
          </a:xfrm>
          <a:prstGeom prst="rect">
            <a:avLst/>
          </a:prstGeom>
          <a:effectLst>
            <a:outerShdw blurRad="127000" sx="101000" sy="101000" algn="ctr" rotWithShape="0">
              <a:prstClr val="black">
                <a:alpha val="20000"/>
              </a:prstClr>
            </a:outerShdw>
          </a:effectLst>
        </p:spPr>
      </p:pic>
      <p:sp>
        <p:nvSpPr>
          <p:cNvPr id="9" name="Title 1"/>
          <p:cNvSpPr>
            <a:spLocks noGrp="1"/>
          </p:cNvSpPr>
          <p:nvPr>
            <p:ph type="title" hasCustomPrompt="1"/>
          </p:nvPr>
        </p:nvSpPr>
        <p:spPr bwMode="ltGray">
          <a:xfrm>
            <a:off x="1931886" y="3060901"/>
            <a:ext cx="8214225" cy="1371600"/>
          </a:xfrm>
          <a:noFill/>
        </p:spPr>
        <p:txBody>
          <a:bodyPr vert="horz" wrap="square" lIns="146304" tIns="91440" rIns="146304" bIns="91440" rtlCol="0" anchor="t" anchorCtr="0">
            <a:noAutofit/>
          </a:bodyPr>
          <a:lstStyle>
            <a:lvl1pPr>
              <a:defRPr lang="en-US" sz="4400" spc="-100" baseline="0" dirty="0">
                <a:gradFill>
                  <a:gsLst>
                    <a:gs pos="0">
                      <a:schemeClr val="bg2">
                        <a:lumMod val="10000"/>
                      </a:schemeClr>
                    </a:gs>
                    <a:gs pos="100000">
                      <a:schemeClr val="bg2">
                        <a:lumMod val="10000"/>
                      </a:schemeClr>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1931886" y="4451262"/>
            <a:ext cx="8214226" cy="1371611"/>
          </a:xfrm>
        </p:spPr>
        <p:txBody>
          <a:bodyPr tIns="109728" bIns="109728">
            <a:noAutofit/>
          </a:bodyPr>
          <a:lstStyle>
            <a:lvl1pPr marL="0" indent="0">
              <a:spcBef>
                <a:spcPts val="0"/>
              </a:spcBef>
              <a:buNone/>
              <a:defRPr lang="en-US" sz="3200" b="0" kern="1200" cap="none" spc="-100" baseline="0" dirty="0">
                <a:ln w="3175">
                  <a:noFill/>
                </a:ln>
                <a:gradFill>
                  <a:gsLst>
                    <a:gs pos="0">
                      <a:schemeClr val="bg2">
                        <a:lumMod val="10000"/>
                      </a:schemeClr>
                    </a:gs>
                    <a:gs pos="100000">
                      <a:schemeClr val="bg2">
                        <a:lumMod val="10000"/>
                      </a:schemeClr>
                    </a:gs>
                  </a:gsLst>
                  <a:lin ang="5400000" scaled="0"/>
                </a:gradFill>
                <a:effectLst/>
                <a:latin typeface="+mj-lt"/>
                <a:ea typeface="+mn-ea"/>
                <a:cs typeface="Segoe UI" pitchFamily="34" charset="0"/>
              </a:defRPr>
            </a:lvl1pPr>
          </a:lstStyle>
          <a:p>
            <a:pPr lvl="0" algn="l" defTabSz="932742" rtl="0" eaLnBrk="1" latinLnBrk="0" hangingPunct="1">
              <a:lnSpc>
                <a:spcPct val="90000"/>
              </a:lnSpc>
              <a:spcBef>
                <a:spcPct val="0"/>
              </a:spcBef>
              <a:buNone/>
            </a:pPr>
            <a:r>
              <a:rPr lang="en-US" dirty="0" smtClean="0"/>
              <a:t>Speaker Name</a:t>
            </a:r>
            <a:endParaRPr lang="en-US" dirty="0"/>
          </a:p>
        </p:txBody>
      </p:sp>
      <p:pic>
        <p:nvPicPr>
          <p:cNvPr id="17" name="Picture 1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bwMode="gray">
          <a:xfrm>
            <a:off x="11247438" y="479426"/>
            <a:ext cx="731837" cy="155994"/>
          </a:xfrm>
          <a:prstGeom prst="rect">
            <a:avLst/>
          </a:prstGeom>
        </p:spPr>
      </p:pic>
    </p:spTree>
    <p:extLst>
      <p:ext uri="{BB962C8B-B14F-4D97-AF65-F5344CB8AC3E}">
        <p14:creationId xmlns:p14="http://schemas.microsoft.com/office/powerpoint/2010/main" val="10938286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0-#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25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750" fill="hold"/>
                                        <p:tgtEl>
                                          <p:spTgt spid="12"/>
                                        </p:tgtEl>
                                        <p:attrNameLst>
                                          <p:attrName>ppt_x</p:attrName>
                                        </p:attrNameLst>
                                      </p:cBhvr>
                                      <p:tavLst>
                                        <p:tav tm="0">
                                          <p:val>
                                            <p:strVal val="1+#ppt_w/2"/>
                                          </p:val>
                                        </p:tav>
                                        <p:tav tm="100000">
                                          <p:val>
                                            <p:strVal val="#ppt_x"/>
                                          </p:val>
                                        </p:tav>
                                      </p:tavLst>
                                    </p:anim>
                                    <p:anim calcmode="lin" valueType="num">
                                      <p:cBhvr additive="base">
                                        <p:cTn id="16" dur="75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75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750" fill="hold"/>
                                        <p:tgtEl>
                                          <p:spTgt spid="14"/>
                                        </p:tgtEl>
                                        <p:attrNameLst>
                                          <p:attrName>ppt_x</p:attrName>
                                        </p:attrNameLst>
                                      </p:cBhvr>
                                      <p:tavLst>
                                        <p:tav tm="0">
                                          <p:val>
                                            <p:strVal val="1+#ppt_w/2"/>
                                          </p:val>
                                        </p:tav>
                                        <p:tav tm="100000">
                                          <p:val>
                                            <p:strVal val="#ppt_x"/>
                                          </p:val>
                                        </p:tav>
                                      </p:tavLst>
                                    </p:anim>
                                    <p:anim calcmode="lin" valueType="num">
                                      <p:cBhvr additive="base">
                                        <p:cTn id="20" dur="750" fill="hold"/>
                                        <p:tgtEl>
                                          <p:spTgt spid="14"/>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110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750" fill="hold"/>
                                        <p:tgtEl>
                                          <p:spTgt spid="13"/>
                                        </p:tgtEl>
                                        <p:attrNameLst>
                                          <p:attrName>ppt_x</p:attrName>
                                        </p:attrNameLst>
                                      </p:cBhvr>
                                      <p:tavLst>
                                        <p:tav tm="0">
                                          <p:val>
                                            <p:strVal val="1+#ppt_w/2"/>
                                          </p:val>
                                        </p:tav>
                                        <p:tav tm="100000">
                                          <p:val>
                                            <p:strVal val="#ppt_x"/>
                                          </p:val>
                                        </p:tav>
                                      </p:tavLst>
                                    </p:anim>
                                    <p:anim calcmode="lin" valueType="num">
                                      <p:cBhvr additive="base">
                                        <p:cTn id="24" dur="750" fill="hold"/>
                                        <p:tgtEl>
                                          <p:spTgt spid="13"/>
                                        </p:tgtEl>
                                        <p:attrNameLst>
                                          <p:attrName>ppt_y</p:attrName>
                                        </p:attrNameLst>
                                      </p:cBhvr>
                                      <p:tavLst>
                                        <p:tav tm="0">
                                          <p:val>
                                            <p:strVal val="#ppt_y"/>
                                          </p:val>
                                        </p:tav>
                                        <p:tav tm="100000">
                                          <p:val>
                                            <p:strVal val="#ppt_y"/>
                                          </p:val>
                                        </p:tav>
                                      </p:tavLst>
                                    </p:anim>
                                  </p:childTnLst>
                                </p:cTn>
                              </p:par>
                              <p:par>
                                <p:cTn id="25" presetID="10" presetClass="entr" presetSubtype="0" fill="hold" grpId="0" nodeType="withEffect">
                                  <p:stCondLst>
                                    <p:cond delay="58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750"/>
                                        <p:tgtEl>
                                          <p:spTgt spid="9"/>
                                        </p:tgtEl>
                                      </p:cBhvr>
                                    </p:animEffect>
                                  </p:childTnLst>
                                </p:cTn>
                              </p:par>
                              <p:par>
                                <p:cTn id="28" presetID="63" presetClass="path" presetSubtype="0" decel="100000" fill="hold" grpId="1" nodeType="withEffect">
                                  <p:stCondLst>
                                    <p:cond delay="580"/>
                                  </p:stCondLst>
                                  <p:childTnLst>
                                    <p:animMotion origin="layout" path="M -0.02413 -3.22742E-6 L 4.30431E-6 -3.22742E-6 " pathEditMode="relative" rAng="0" ptsTypes="AA">
                                      <p:cBhvr>
                                        <p:cTn id="29" dur="500" fill="hold"/>
                                        <p:tgtEl>
                                          <p:spTgt spid="9"/>
                                        </p:tgtEl>
                                        <p:attrNameLst>
                                          <p:attrName>ppt_x</p:attrName>
                                          <p:attrName>ppt_y</p:attrName>
                                        </p:attrNameLst>
                                      </p:cBhvr>
                                      <p:rCtr x="1200" y="0"/>
                                    </p:animMotion>
                                  </p:childTnLst>
                                </p:cTn>
                              </p:par>
                              <p:par>
                                <p:cTn id="30" presetID="10" presetClass="entr" presetSubtype="0" fill="hold" grpId="0" nodeType="withEffect">
                                  <p:stCondLst>
                                    <p:cond delay="68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750"/>
                                        <p:tgtEl>
                                          <p:spTgt spid="3"/>
                                        </p:tgtEl>
                                      </p:cBhvr>
                                    </p:animEffect>
                                  </p:childTnLst>
                                </p:cTn>
                              </p:par>
                              <p:par>
                                <p:cTn id="33" presetID="63" presetClass="path" presetSubtype="0" decel="100000" fill="hold" grpId="1" nodeType="withEffect">
                                  <p:stCondLst>
                                    <p:cond delay="680"/>
                                  </p:stCondLst>
                                  <p:childTnLst>
                                    <p:animMotion origin="layout" path="M -0.02413 -3.01861E-6 L 4.30431E-6 -3.01861E-6 " pathEditMode="relative" rAng="0" ptsTypes="AA">
                                      <p:cBhvr>
                                        <p:cTn id="34" dur="500" fill="hold"/>
                                        <p:tgtEl>
                                          <p:spTgt spid="3"/>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P spid="14" grpId="0" animBg="1"/>
      <p:bldP spid="9" grpId="0"/>
      <p:bldP spid="9" grpId="1"/>
      <p:bldP spid="3" grpId="0">
        <p:tmplLst>
          <p:tmpl>
            <p:tnLst>
              <p:par>
                <p:cTn presetID="10" presetClass="entr" presetSubtype="0" fill="hold" nodeType="withEffect">
                  <p:stCondLst>
                    <p:cond delay="680"/>
                  </p:stCondLst>
                  <p:childTnLst>
                    <p:set>
                      <p:cBhvr>
                        <p:cTn dur="1" fill="hold">
                          <p:stCondLst>
                            <p:cond delay="0"/>
                          </p:stCondLst>
                        </p:cTn>
                        <p:tgtEl>
                          <p:spTgt spid="3"/>
                        </p:tgtEl>
                        <p:attrNameLst>
                          <p:attrName>style.visibility</p:attrName>
                        </p:attrNameLst>
                      </p:cBhvr>
                      <p:to>
                        <p:strVal val="visible"/>
                      </p:to>
                    </p:set>
                    <p:animEffect transition="in" filter="fade">
                      <p:cBhvr>
                        <p:cTn dur="750"/>
                        <p:tgtEl>
                          <p:spTgt spid="3"/>
                        </p:tgtEl>
                      </p:cBhvr>
                    </p:animEffect>
                  </p:childTnLst>
                </p:cTn>
              </p:par>
            </p:tnLst>
          </p:tmpl>
        </p:tmplLst>
      </p:bldP>
      <p:bldP spid="3" grpId="1">
        <p:tmplLst>
          <p:tmpl>
            <p:tnLst>
              <p:par>
                <p:cTn presetID="63" presetClass="path" presetSubtype="0" decel="100000" fill="hold" nodeType="withEffect">
                  <p:stCondLst>
                    <p:cond delay="680"/>
                  </p:stCondLst>
                  <p:childTnLst>
                    <p:animMotion origin="layout" path="M -0.02413 -3.01861E-6 L 4.30431E-6 -3.01861E-6 " pathEditMode="relative" rAng="0" ptsTypes="AA">
                      <p:cBhvr>
                        <p:cTn dur="500" fill="hold"/>
                        <p:tgtEl>
                          <p:spTgt spid="3"/>
                        </p:tgtEl>
                        <p:attrNameLst>
                          <p:attrName>ppt_x</p:attrName>
                          <p:attrName>ppt_y</p:attrName>
                        </p:attrNameLst>
                      </p:cBhvr>
                      <p:rCtr x="1200" y="0"/>
                    </p:animMotion>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act Layout_Accent Color 2">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53860340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Layout_Accent Color 1">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2390" y="1010320"/>
            <a:ext cx="5494936" cy="699453"/>
          </a:xfrm>
          <a:noFill/>
          <a:ln>
            <a:noFill/>
          </a:ln>
        </p:spPr>
        <p:txBody>
          <a:bodyPr lIns="91440" anchor="b" anchorCtr="0">
            <a:noAutofit/>
          </a:bodyPr>
          <a:lstStyle>
            <a:lvl1pPr marL="0" indent="0">
              <a:buNone/>
              <a:defRPr sz="2244" b="1">
                <a:solidFill>
                  <a:schemeClr val="accent1"/>
                </a:solidFill>
              </a:defRPr>
            </a:lvl1pPr>
            <a:lvl2pPr>
              <a:buNone/>
              <a:defRPr sz="2040" b="1"/>
            </a:lvl2pPr>
            <a:lvl3pPr>
              <a:buNone/>
              <a:defRPr sz="1836" b="1"/>
            </a:lvl3pPr>
            <a:lvl4pPr>
              <a:buNone/>
              <a:defRPr sz="1632" b="1"/>
            </a:lvl4pPr>
            <a:lvl5pPr>
              <a:buNone/>
              <a:defRPr sz="1632" b="1"/>
            </a:lvl5pPr>
          </a:lstStyle>
          <a:p>
            <a:pPr lvl="0" eaLnBrk="1" latinLnBrk="0" hangingPunct="1"/>
            <a:r>
              <a:rPr kumimoji="0" lang="en-US" dirty="0" smtClean="0"/>
              <a:t>Click to edit Master text styles</a:t>
            </a:r>
          </a:p>
        </p:txBody>
      </p:sp>
      <p:sp>
        <p:nvSpPr>
          <p:cNvPr id="4" name="Text Placeholder 3"/>
          <p:cNvSpPr>
            <a:spLocks noGrp="1"/>
          </p:cNvSpPr>
          <p:nvPr>
            <p:ph type="body" sz="half" idx="3"/>
          </p:nvPr>
        </p:nvSpPr>
        <p:spPr>
          <a:xfrm>
            <a:off x="6473014" y="1020035"/>
            <a:ext cx="5497094" cy="699453"/>
          </a:xfrm>
          <a:noFill/>
          <a:ln>
            <a:noFill/>
          </a:ln>
        </p:spPr>
        <p:txBody>
          <a:bodyPr lIns="91440" anchor="b" anchorCtr="0">
            <a:noAutofit/>
          </a:bodyPr>
          <a:lstStyle>
            <a:lvl1pPr marL="0" indent="0">
              <a:buNone/>
              <a:defRPr sz="2244" b="1">
                <a:solidFill>
                  <a:schemeClr val="accent1"/>
                </a:solidFill>
              </a:defRPr>
            </a:lvl1pPr>
            <a:lvl2pPr>
              <a:buNone/>
              <a:defRPr sz="2040" b="1"/>
            </a:lvl2pPr>
            <a:lvl3pPr>
              <a:buNone/>
              <a:defRPr sz="1836" b="1"/>
            </a:lvl3pPr>
            <a:lvl4pPr>
              <a:buNone/>
              <a:defRPr sz="1632" b="1"/>
            </a:lvl4pPr>
            <a:lvl5pPr>
              <a:buNone/>
              <a:defRPr sz="1632" b="1"/>
            </a:lvl5pPr>
          </a:lstStyle>
          <a:p>
            <a:pPr lvl="0" eaLnBrk="1" latinLnBrk="0" hangingPunct="1"/>
            <a:r>
              <a:rPr kumimoji="0" lang="en-US" smtClean="0"/>
              <a:t>Click to edit Master text styles</a:t>
            </a:r>
          </a:p>
        </p:txBody>
      </p:sp>
      <p:sp>
        <p:nvSpPr>
          <p:cNvPr id="9" name="Slide Number Placeholder 8"/>
          <p:cNvSpPr>
            <a:spLocks noGrp="1"/>
          </p:cNvSpPr>
          <p:nvPr>
            <p:ph type="sldNum" sz="quarter" idx="12"/>
          </p:nvPr>
        </p:nvSpPr>
        <p:spPr>
          <a:xfrm>
            <a:off x="9138369" y="6487515"/>
            <a:ext cx="2831738" cy="351577"/>
          </a:xfrm>
          <a:prstGeom prst="rect">
            <a:avLst/>
          </a:prstGeom>
        </p:spPr>
        <p:txBody>
          <a:bodyPr/>
          <a:lstStyle>
            <a:lvl1pPr algn="r">
              <a:defRPr/>
            </a:lvl1pPr>
          </a:lstStyle>
          <a:p>
            <a:fld id="{EA7C8D44-3667-46F6-9772-CC52308E2A7F}" type="slidenum">
              <a:rPr lang="en-US" smtClean="0"/>
              <a:pPr/>
              <a:t>‹#›</a:t>
            </a:fld>
            <a:endParaRPr lang="en-US"/>
          </a:p>
        </p:txBody>
      </p:sp>
      <p:sp>
        <p:nvSpPr>
          <p:cNvPr id="11" name="Content Placeholder 10"/>
          <p:cNvSpPr>
            <a:spLocks noGrp="1"/>
          </p:cNvSpPr>
          <p:nvPr>
            <p:ph sz="quarter" idx="2"/>
          </p:nvPr>
        </p:nvSpPr>
        <p:spPr>
          <a:xfrm>
            <a:off x="412390" y="1787490"/>
            <a:ext cx="5492776" cy="27823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3" name="Content Placeholder 12"/>
          <p:cNvSpPr>
            <a:spLocks noGrp="1"/>
          </p:cNvSpPr>
          <p:nvPr>
            <p:ph sz="quarter" idx="4"/>
          </p:nvPr>
        </p:nvSpPr>
        <p:spPr>
          <a:xfrm>
            <a:off x="6473012" y="1787490"/>
            <a:ext cx="5492776" cy="27823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Title 1"/>
          <p:cNvSpPr>
            <a:spLocks noGrp="1"/>
          </p:cNvSpPr>
          <p:nvPr>
            <p:ph type="title"/>
          </p:nvPr>
        </p:nvSpPr>
        <p:spPr>
          <a:xfrm>
            <a:off x="414549" y="155434"/>
            <a:ext cx="11555558" cy="699453"/>
          </a:xfrm>
        </p:spPr>
        <p:txBody>
          <a:bodyPr>
            <a:noAutofit/>
          </a:bodyPr>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24509468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mo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91241">
                      <a:schemeClr val="tx1"/>
                    </a:gs>
                    <a:gs pos="57000">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10058401" cy="1829593"/>
          </a:xfrm>
          <a:noFill/>
        </p:spPr>
        <p:txBody>
          <a:bodyPr lIns="182880" tIns="146304" rIns="182880" bIns="146304">
            <a:noAutofit/>
          </a:bodyPr>
          <a:lstStyle>
            <a:lvl1pPr marL="0" indent="0">
              <a:spcBef>
                <a:spcPts val="0"/>
              </a:spcBef>
              <a:buNone/>
              <a:defRPr sz="3600" spc="0" baseline="0">
                <a:gradFill>
                  <a:gsLst>
                    <a:gs pos="91241">
                      <a:schemeClr val="tx1"/>
                    </a:gs>
                    <a:gs pos="57000">
                      <a:schemeClr val="tx1"/>
                    </a:gs>
                    <a:gs pos="18000">
                      <a:schemeClr val="tx1"/>
                    </a:gs>
                  </a:gsLst>
                  <a:lin ang="5400000" scaled="0"/>
                </a:gradFill>
                <a:latin typeface="+mj-lt"/>
              </a:defRPr>
            </a:lvl1pPr>
          </a:lstStyle>
          <a:p>
            <a:pPr lvl="0"/>
            <a:r>
              <a:rPr lang="en-US" dirty="0" smtClean="0"/>
              <a:t>Speaker Name</a:t>
            </a:r>
          </a:p>
        </p:txBody>
      </p:sp>
      <p:sp>
        <p:nvSpPr>
          <p:cNvPr id="12" name="Rectangle 11"/>
          <p:cNvSpPr/>
          <p:nvPr userDrawn="1"/>
        </p:nvSpPr>
        <p:spPr bwMode="gray">
          <a:xfrm flipH="1">
            <a:off x="6675437" y="5741676"/>
            <a:ext cx="5090930" cy="421649"/>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3" name="Rectangle 12"/>
          <p:cNvSpPr/>
          <p:nvPr userDrawn="1"/>
        </p:nvSpPr>
        <p:spPr bwMode="gray">
          <a:xfrm flipH="1">
            <a:off x="7438038" y="5910383"/>
            <a:ext cx="4998437" cy="41791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4" name="Rectangle 13"/>
          <p:cNvSpPr/>
          <p:nvPr userDrawn="1"/>
        </p:nvSpPr>
        <p:spPr bwMode="gray">
          <a:xfrm flipH="1">
            <a:off x="7193591" y="6282993"/>
            <a:ext cx="5072801" cy="41791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Tree>
    <p:extLst>
      <p:ext uri="{BB962C8B-B14F-4D97-AF65-F5344CB8AC3E}">
        <p14:creationId xmlns:p14="http://schemas.microsoft.com/office/powerpoint/2010/main" val="29238619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850" fill="hold"/>
                                        <p:tgtEl>
                                          <p:spTgt spid="12"/>
                                        </p:tgtEl>
                                        <p:attrNameLst>
                                          <p:attrName>ppt_x</p:attrName>
                                        </p:attrNameLst>
                                      </p:cBhvr>
                                      <p:tavLst>
                                        <p:tav tm="0">
                                          <p:val>
                                            <p:strVal val="1+#ppt_w/2"/>
                                          </p:val>
                                        </p:tav>
                                        <p:tav tm="100000">
                                          <p:val>
                                            <p:strVal val="#ppt_x"/>
                                          </p:val>
                                        </p:tav>
                                      </p:tavLst>
                                    </p:anim>
                                    <p:anim calcmode="lin" valueType="num">
                                      <p:cBhvr additive="base">
                                        <p:cTn id="8" dur="85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850" fill="hold"/>
                                        <p:tgtEl>
                                          <p:spTgt spid="14"/>
                                        </p:tgtEl>
                                        <p:attrNameLst>
                                          <p:attrName>ppt_x</p:attrName>
                                        </p:attrNameLst>
                                      </p:cBhvr>
                                      <p:tavLst>
                                        <p:tav tm="0">
                                          <p:val>
                                            <p:strVal val="1+#ppt_w/2"/>
                                          </p:val>
                                        </p:tav>
                                        <p:tav tm="100000">
                                          <p:val>
                                            <p:strVal val="#ppt_x"/>
                                          </p:val>
                                        </p:tav>
                                      </p:tavLst>
                                    </p:anim>
                                    <p:anim calcmode="lin" valueType="num">
                                      <p:cBhvr additive="base">
                                        <p:cTn id="12" dur="85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5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850" fill="hold"/>
                                        <p:tgtEl>
                                          <p:spTgt spid="13"/>
                                        </p:tgtEl>
                                        <p:attrNameLst>
                                          <p:attrName>ppt_x</p:attrName>
                                        </p:attrNameLst>
                                      </p:cBhvr>
                                      <p:tavLst>
                                        <p:tav tm="0">
                                          <p:val>
                                            <p:strVal val="0-#ppt_w/2"/>
                                          </p:val>
                                        </p:tav>
                                        <p:tav tm="100000">
                                          <p:val>
                                            <p:strVal val="#ppt_x"/>
                                          </p:val>
                                        </p:tav>
                                      </p:tavLst>
                                    </p:anim>
                                    <p:anim calcmode="lin" valueType="num">
                                      <p:cBhvr additive="base">
                                        <p:cTn id="16" dur="850" fill="hold"/>
                                        <p:tgtEl>
                                          <p:spTgt spid="13"/>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58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750"/>
                                        <p:tgtEl>
                                          <p:spTgt spid="2"/>
                                        </p:tgtEl>
                                      </p:cBhvr>
                                    </p:animEffect>
                                  </p:childTnLst>
                                </p:cTn>
                              </p:par>
                              <p:par>
                                <p:cTn id="20" presetID="63" presetClass="path" presetSubtype="0" decel="100000" fill="hold" grpId="1" nodeType="withEffect">
                                  <p:stCondLst>
                                    <p:cond delay="580"/>
                                  </p:stCondLst>
                                  <p:childTnLst>
                                    <p:animMotion origin="layout" path="M -0.02409 1.50289E-6 L -4.16667E-7 1.50289E-6 " pathEditMode="relative" rAng="0" ptsTypes="AA">
                                      <p:cBhvr>
                                        <p:cTn id="21" dur="500" fill="hold"/>
                                        <p:tgtEl>
                                          <p:spTgt spid="2"/>
                                        </p:tgtEl>
                                        <p:attrNameLst>
                                          <p:attrName>ppt_x</p:attrName>
                                          <p:attrName>ppt_y</p:attrName>
                                        </p:attrNameLst>
                                      </p:cBhvr>
                                      <p:rCtr x="1198" y="0"/>
                                    </p:animMotion>
                                  </p:childTnLst>
                                </p:cTn>
                              </p:par>
                              <p:par>
                                <p:cTn id="22" presetID="10" presetClass="entr" presetSubtype="0" fill="hold" grpId="0" nodeType="withEffect">
                                  <p:stCondLst>
                                    <p:cond delay="68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750"/>
                                        <p:tgtEl>
                                          <p:spTgt spid="5"/>
                                        </p:tgtEl>
                                      </p:cBhvr>
                                    </p:animEffect>
                                  </p:childTnLst>
                                </p:cTn>
                              </p:par>
                              <p:par>
                                <p:cTn id="25" presetID="63" presetClass="path" presetSubtype="0" decel="100000" fill="hold" grpId="1" nodeType="withEffect">
                                  <p:stCondLst>
                                    <p:cond delay="680"/>
                                  </p:stCondLst>
                                  <p:childTnLst>
                                    <p:animMotion origin="layout" path="M -0.02409 1.50289E-6 L -4.16667E-7 1.50289E-6 " pathEditMode="relative" rAng="0" ptsTypes="AA">
                                      <p:cBhvr>
                                        <p:cTn id="26" dur="500" fill="hold"/>
                                        <p:tgtEl>
                                          <p:spTgt spid="5"/>
                                        </p:tgtEl>
                                        <p:attrNameLst>
                                          <p:attrName>ppt_x</p:attrName>
                                          <p:attrName>ppt_y</p:attrName>
                                        </p:attrNameLst>
                                      </p:cBhvr>
                                      <p:rCtr x="119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tmplLst>
          <p:tmpl>
            <p:tnLst>
              <p:par>
                <p:cTn presetID="10" presetClass="entr" presetSubtype="0" fill="hold" nodeType="withEffect">
                  <p:stCondLst>
                    <p:cond delay="680"/>
                  </p:stCondLst>
                  <p:childTnLst>
                    <p:set>
                      <p:cBhvr>
                        <p:cTn dur="1" fill="hold">
                          <p:stCondLst>
                            <p:cond delay="0"/>
                          </p:stCondLst>
                        </p:cTn>
                        <p:tgtEl>
                          <p:spTgt spid="5"/>
                        </p:tgtEl>
                        <p:attrNameLst>
                          <p:attrName>style.visibility</p:attrName>
                        </p:attrNameLst>
                      </p:cBhvr>
                      <p:to>
                        <p:strVal val="visible"/>
                      </p:to>
                    </p:set>
                    <p:animEffect transition="in" filter="fade">
                      <p:cBhvr>
                        <p:cTn dur="750"/>
                        <p:tgtEl>
                          <p:spTgt spid="5"/>
                        </p:tgtEl>
                      </p:cBhvr>
                    </p:animEffect>
                  </p:childTnLst>
                </p:cTn>
              </p:par>
            </p:tnLst>
          </p:tmpl>
        </p:tmplLst>
      </p:bldP>
      <p:bldP spid="5" grpId="1">
        <p:tmplLst>
          <p:tmpl>
            <p:tnLst>
              <p:par>
                <p:cTn presetID="63" presetClass="path" presetSubtype="0" decel="100000" fill="hold" nodeType="withEffect">
                  <p:stCondLst>
                    <p:cond delay="680"/>
                  </p:stCondLst>
                  <p:childTnLst>
                    <p:animMotion origin="layout" path="M -0.02409 1.50289E-6 L -4.16667E-7 1.50289E-6 " pathEditMode="relative" rAng="0" ptsTypes="AA">
                      <p:cBhvr>
                        <p:cTn dur="500" fill="hold"/>
                        <p:tgtEl>
                          <p:spTgt spid="5"/>
                        </p:tgtEl>
                        <p:attrNameLst>
                          <p:attrName>ppt_x</p:attrName>
                          <p:attrName>ppt_y</p:attrName>
                        </p:attrNameLst>
                      </p:cBhvr>
                      <p:rCtr x="1198" y="0"/>
                    </p:animMotion>
                  </p:childTnLst>
                </p:cTn>
              </p:par>
            </p:tnLst>
          </p:tmpl>
        </p:tmplLst>
      </p:bldP>
      <p:bldP spid="12" grpId="0" animBg="1"/>
      <p:bldP spid="13" grpId="0" animBg="1"/>
      <p:bldP spid="14"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1620" y="-2"/>
            <a:ext cx="7697073" cy="699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775862" y="573080"/>
            <a:ext cx="10962498" cy="621530"/>
          </a:xfrm>
        </p:spPr>
        <p:txBody>
          <a:bodyPr anchor="b" anchorCtr="0">
            <a:noAutofit/>
          </a:bodyPr>
          <a:lstStyle>
            <a:lvl1pPr>
              <a:defRPr sz="4080">
                <a:gradFill flip="none" rotWithShape="1">
                  <a:gsLst>
                    <a:gs pos="37000">
                      <a:schemeClr val="bg2"/>
                    </a:gs>
                    <a:gs pos="99000">
                      <a:schemeClr val="bg2"/>
                    </a:gs>
                  </a:gsLst>
                  <a:lin ang="5400000" scaled="0"/>
                  <a:tileRect/>
                </a:gradFill>
              </a:defRPr>
            </a:lvl1pPr>
          </a:lstStyle>
          <a:p>
            <a:r>
              <a:rPr lang="en-US" smtClean="0"/>
              <a:t>Click to edit Master title style</a:t>
            </a:r>
            <a:endParaRPr lang="en-US" dirty="0"/>
          </a:p>
        </p:txBody>
      </p:sp>
      <p:sp>
        <p:nvSpPr>
          <p:cNvPr id="8" name="Rectangle 7"/>
          <p:cNvSpPr/>
          <p:nvPr userDrawn="1"/>
        </p:nvSpPr>
        <p:spPr bwMode="gray">
          <a:xfrm flipV="1">
            <a:off x="620367" y="6605939"/>
            <a:ext cx="11195742" cy="46629"/>
          </a:xfrm>
          <a:prstGeom prst="rect">
            <a:avLst/>
          </a:prstGeom>
          <a:solidFill>
            <a:srgbClr val="FFA5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p>
        </p:txBody>
      </p:sp>
      <p:sp>
        <p:nvSpPr>
          <p:cNvPr id="7" name="Rectangle 6"/>
          <p:cNvSpPr/>
          <p:nvPr userDrawn="1"/>
        </p:nvSpPr>
        <p:spPr bwMode="gray">
          <a:xfrm>
            <a:off x="0" y="1241256"/>
            <a:ext cx="11816109" cy="46629"/>
          </a:xfrm>
          <a:prstGeom prst="rect">
            <a:avLst/>
          </a:prstGeom>
          <a:solidFill>
            <a:srgbClr val="FFA5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p>
        </p:txBody>
      </p:sp>
      <p:sp>
        <p:nvSpPr>
          <p:cNvPr id="9" name="Text Placeholder 4"/>
          <p:cNvSpPr>
            <a:spLocks noGrp="1"/>
          </p:cNvSpPr>
          <p:nvPr>
            <p:ph type="body" sz="quarter" idx="10"/>
          </p:nvPr>
        </p:nvSpPr>
        <p:spPr>
          <a:xfrm>
            <a:off x="775862" y="1554338"/>
            <a:ext cx="10962499" cy="1961371"/>
          </a:xfrm>
        </p:spPr>
        <p:txBody>
          <a:bodyPr/>
          <a:lstStyle>
            <a:lvl1pPr marL="414487" indent="-414487">
              <a:defRPr sz="2856">
                <a:gradFill>
                  <a:gsLst>
                    <a:gs pos="0">
                      <a:schemeClr val="tx1"/>
                    </a:gs>
                    <a:gs pos="86000">
                      <a:schemeClr val="tx1"/>
                    </a:gs>
                  </a:gsLst>
                  <a:lin ang="5400000" scaled="0"/>
                </a:gradFill>
                <a:latin typeface="+mn-lt"/>
              </a:defRPr>
            </a:lvl1pPr>
            <a:lvl2pPr>
              <a:defRPr sz="2448">
                <a:gradFill>
                  <a:gsLst>
                    <a:gs pos="0">
                      <a:schemeClr val="tx1"/>
                    </a:gs>
                    <a:gs pos="86000">
                      <a:schemeClr val="tx1"/>
                    </a:gs>
                  </a:gsLst>
                  <a:lin ang="5400000" scaled="0"/>
                </a:gradFill>
                <a:latin typeface="+mn-lt"/>
              </a:defRPr>
            </a:lvl2pPr>
            <a:lvl3pPr marL="1228891" indent="-356200">
              <a:defRPr sz="2040">
                <a:gradFill>
                  <a:gsLst>
                    <a:gs pos="0">
                      <a:schemeClr val="tx1"/>
                    </a:gs>
                    <a:gs pos="86000">
                      <a:schemeClr val="tx1"/>
                    </a:gs>
                  </a:gsLst>
                  <a:lin ang="5400000" scaled="0"/>
                </a:gradFill>
                <a:latin typeface="+mn-lt"/>
              </a:defRPr>
            </a:lvl3pPr>
            <a:lvl4pPr marL="1568900" indent="-284960">
              <a:defRPr sz="1836">
                <a:gradFill>
                  <a:gsLst>
                    <a:gs pos="0">
                      <a:schemeClr val="tx1"/>
                    </a:gs>
                    <a:gs pos="86000">
                      <a:schemeClr val="tx1"/>
                    </a:gs>
                  </a:gsLst>
                  <a:lin ang="5400000" scaled="0"/>
                </a:gradFill>
                <a:latin typeface="+mn-lt"/>
              </a:defRPr>
            </a:lvl4pPr>
            <a:lvl5pPr marL="1925100" indent="-288198">
              <a:defRPr sz="1836">
                <a:gradFill>
                  <a:gsLst>
                    <a:gs pos="0">
                      <a:schemeClr val="tx1"/>
                    </a:gs>
                    <a:gs pos="86000">
                      <a:schemeClr val="tx1"/>
                    </a:gs>
                  </a:gsLst>
                  <a:lin ang="5400000" scaled="0"/>
                </a:gra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98914139"/>
      </p:ext>
    </p:extLst>
  </p:cSld>
  <p:clrMapOvr>
    <a:masterClrMapping/>
  </p:clrMapOvr>
  <p:transition spd="slow">
    <p:wipe dir="r"/>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58197" y="3963564"/>
            <a:ext cx="9327356" cy="1010320"/>
          </a:xfrm>
        </p:spPr>
        <p:txBody>
          <a:bodyPr anchor="t" anchorCtr="0"/>
          <a:lstStyle>
            <a:lvl1pPr algn="r">
              <a:defRPr sz="3264">
                <a:solidFill>
                  <a:schemeClr val="tx1"/>
                </a:solidFill>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1658197" y="5226465"/>
            <a:ext cx="9327356" cy="913174"/>
          </a:xfrm>
        </p:spPr>
        <p:txBody>
          <a:bodyPr>
            <a:normAutofit/>
          </a:bodyPr>
          <a:lstStyle>
            <a:lvl1pPr marL="0" indent="0" algn="r">
              <a:buNone/>
              <a:defRPr sz="2448">
                <a:solidFill>
                  <a:schemeClr val="tx2"/>
                </a:solidFill>
                <a:latin typeface="Segoe UI" pitchFamily="34" charset="0"/>
                <a:ea typeface="Segoe UI" pitchFamily="34" charset="0"/>
                <a:cs typeface="Segoe UI" pitchFamily="34" charset="0"/>
              </a:defRPr>
            </a:lvl1pPr>
            <a:lvl2pPr marL="466298" indent="0" algn="ctr">
              <a:buNone/>
            </a:lvl2pPr>
            <a:lvl3pPr marL="932597" indent="0" algn="ctr">
              <a:buNone/>
            </a:lvl3pPr>
            <a:lvl4pPr marL="1398895" indent="0" algn="ctr">
              <a:buNone/>
            </a:lvl4pPr>
            <a:lvl5pPr marL="1865193" indent="0" algn="ctr">
              <a:buNone/>
            </a:lvl5pPr>
            <a:lvl6pPr marL="2331491" indent="0" algn="ctr">
              <a:buNone/>
            </a:lvl6pPr>
            <a:lvl7pPr marL="2797790" indent="0" algn="ctr">
              <a:buNone/>
            </a:lvl7pPr>
            <a:lvl8pPr marL="3264088" indent="0" algn="ctr">
              <a:buNone/>
            </a:lvl8pPr>
            <a:lvl9pPr marL="3730386" indent="0" algn="ctr">
              <a:buNone/>
            </a:lvl9pPr>
          </a:lstStyle>
          <a:p>
            <a:r>
              <a:rPr kumimoji="0" lang="en-US" dirty="0" smtClean="0"/>
              <a:t>Click to edit Master subtitle style</a:t>
            </a:r>
            <a:endParaRPr kumimoji="0" lang="en-US" dirty="0"/>
          </a:p>
        </p:txBody>
      </p:sp>
      <p:sp>
        <p:nvSpPr>
          <p:cNvPr id="29" name="Slide Number Placeholder 28"/>
          <p:cNvSpPr>
            <a:spLocks noGrp="1"/>
          </p:cNvSpPr>
          <p:nvPr>
            <p:ph type="sldNum" sz="quarter" idx="12"/>
          </p:nvPr>
        </p:nvSpPr>
        <p:spPr>
          <a:xfrm>
            <a:off x="10156454" y="6372790"/>
            <a:ext cx="1658197" cy="373041"/>
          </a:xfrm>
        </p:spPr>
        <p:txBody>
          <a:bodyPr/>
          <a:lstStyle>
            <a:lvl1pPr>
              <a:defRPr>
                <a:latin typeface="Segoe UI" pitchFamily="34" charset="0"/>
                <a:ea typeface="Segoe UI" pitchFamily="34" charset="0"/>
                <a:cs typeface="Segoe UI" pitchFamily="34" charset="0"/>
              </a:defRPr>
            </a:lvl1pPr>
          </a:lstStyle>
          <a:p>
            <a:pPr marL="0" marR="0" lvl="0" indent="0" algn="r" defTabSz="932742" rtl="0" eaLnBrk="1" fontAlgn="auto" latinLnBrk="0" hangingPunct="1">
              <a:lnSpc>
                <a:spcPct val="100000"/>
              </a:lnSpc>
              <a:spcBef>
                <a:spcPts val="0"/>
              </a:spcBef>
              <a:spcAft>
                <a:spcPts val="0"/>
              </a:spcAft>
              <a:buClrTx/>
              <a:buSzTx/>
              <a:buFontTx/>
              <a:buNone/>
              <a:tabLst/>
              <a:defRPr/>
            </a:pPr>
            <a:fld id="{EA7C8D44-3667-46F6-9772-CC52308E2A7F}" type="slidenum">
              <a:rPr kumimoji="0" lang="en-US" sz="1428" b="0" i="0" u="none" strike="noStrike" kern="1200" cap="none" spc="0" normalizeH="0" baseline="0" noProof="0" smtClean="0">
                <a:ln>
                  <a:noFill/>
                </a:ln>
                <a:solidFill>
                  <a:srgbClr val="1F497D"/>
                </a:solidFill>
                <a:effectLst/>
                <a:uLnTx/>
                <a:uFillTx/>
                <a:latin typeface="Segoe UI" pitchFamily="34" charset="0"/>
                <a:cs typeface="Segoe UI" pitchFamily="34" charset="0"/>
              </a:rPr>
              <a:pPr marL="0" marR="0" lvl="0" indent="0" algn="r" defTabSz="932742" rtl="0" eaLnBrk="1" fontAlgn="auto" latinLnBrk="0" hangingPunct="1">
                <a:lnSpc>
                  <a:spcPct val="100000"/>
                </a:lnSpc>
                <a:spcBef>
                  <a:spcPts val="0"/>
                </a:spcBef>
                <a:spcAft>
                  <a:spcPts val="0"/>
                </a:spcAft>
                <a:buClrTx/>
                <a:buSzTx/>
                <a:buFontTx/>
                <a:buNone/>
                <a:tabLst/>
                <a:defRPr/>
              </a:pPr>
              <a:t>‹#›</a:t>
            </a:fld>
            <a:endParaRPr kumimoji="0" lang="en-US" sz="1428" b="0" i="0" u="none" strike="noStrike" kern="1200" cap="none" spc="0" normalizeH="0" baseline="0" noProof="0" dirty="0">
              <a:ln>
                <a:noFill/>
              </a:ln>
              <a:solidFill>
                <a:srgbClr val="1F497D"/>
              </a:solidFill>
              <a:effectLst/>
              <a:uLnTx/>
              <a:uFillTx/>
              <a:latin typeface="Segoe UI" pitchFamily="34" charset="0"/>
              <a:cs typeface="Segoe UI" pitchFamily="34" charset="0"/>
            </a:endParaRPr>
          </a:p>
        </p:txBody>
      </p:sp>
      <p:sp>
        <p:nvSpPr>
          <p:cNvPr id="21" name="Rectangle 20"/>
          <p:cNvSpPr/>
          <p:nvPr/>
        </p:nvSpPr>
        <p:spPr>
          <a:xfrm>
            <a:off x="1230693" y="3720699"/>
            <a:ext cx="9949180" cy="130564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prstClr val="white"/>
              </a:solidFill>
              <a:effectLst/>
              <a:uLnTx/>
              <a:uFillTx/>
              <a:latin typeface="Segoe UI"/>
              <a:ea typeface="+mn-ea"/>
              <a:cs typeface="+mn-cs"/>
            </a:endParaRPr>
          </a:p>
        </p:txBody>
      </p:sp>
      <p:sp>
        <p:nvSpPr>
          <p:cNvPr id="33" name="Rectangle 32"/>
          <p:cNvSpPr/>
          <p:nvPr/>
        </p:nvSpPr>
        <p:spPr>
          <a:xfrm>
            <a:off x="1243648" y="5148748"/>
            <a:ext cx="9949180" cy="1068608"/>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prstClr val="white"/>
              </a:solidFill>
              <a:effectLst/>
              <a:uLnTx/>
              <a:uFillTx/>
              <a:latin typeface="Segoe UI"/>
              <a:ea typeface="+mn-ea"/>
              <a:cs typeface="+mn-cs"/>
            </a:endParaRPr>
          </a:p>
        </p:txBody>
      </p:sp>
      <p:sp>
        <p:nvSpPr>
          <p:cNvPr id="10" name="Rectangle 9"/>
          <p:cNvSpPr/>
          <p:nvPr userDrawn="1"/>
        </p:nvSpPr>
        <p:spPr>
          <a:xfrm>
            <a:off x="1243647" y="3720699"/>
            <a:ext cx="310912" cy="1305645"/>
          </a:xfrm>
          <a:prstGeom prst="rect">
            <a:avLst/>
          </a:prstGeom>
          <a:gradFill>
            <a:gsLst>
              <a:gs pos="0">
                <a:schemeClr val="tx2"/>
              </a:gs>
              <a:gs pos="50000">
                <a:schemeClr val="tx2">
                  <a:lumMod val="60000"/>
                  <a:lumOff val="40000"/>
                </a:schemeClr>
              </a:gs>
              <a:gs pos="100000">
                <a:schemeClr val="tx2">
                  <a:lumMod val="20000"/>
                  <a:lumOff val="80000"/>
                </a:schemeClr>
              </a:gs>
            </a:gsLst>
            <a:lin ang="5400000" scaled="0"/>
          </a:gra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prstClr val="white"/>
              </a:solidFill>
              <a:effectLst/>
              <a:uLnTx/>
              <a:uFillTx/>
              <a:latin typeface="Segoe UI"/>
              <a:ea typeface="+mn-ea"/>
              <a:cs typeface="+mn-cs"/>
            </a:endParaRPr>
          </a:p>
        </p:txBody>
      </p:sp>
      <p:sp>
        <p:nvSpPr>
          <p:cNvPr id="11" name="Rectangle 10"/>
          <p:cNvSpPr/>
          <p:nvPr userDrawn="1"/>
        </p:nvSpPr>
        <p:spPr>
          <a:xfrm>
            <a:off x="1256603" y="5148748"/>
            <a:ext cx="297957" cy="1068608"/>
          </a:xfrm>
          <a:prstGeom prst="rect">
            <a:avLst/>
          </a:prstGeom>
          <a:gradFill>
            <a:gsLst>
              <a:gs pos="0">
                <a:schemeClr val="accent1"/>
              </a:gs>
              <a:gs pos="50000">
                <a:schemeClr val="accent1">
                  <a:lumMod val="60000"/>
                  <a:lumOff val="40000"/>
                </a:schemeClr>
              </a:gs>
              <a:gs pos="100000">
                <a:schemeClr val="accent1">
                  <a:lumMod val="20000"/>
                  <a:lumOff val="80000"/>
                </a:schemeClr>
              </a:gs>
            </a:gsLst>
            <a:lin ang="5400000" scaled="0"/>
          </a:gra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245477704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58197" y="3885847"/>
            <a:ext cx="9327356" cy="1010320"/>
          </a:xfrm>
        </p:spPr>
        <p:txBody>
          <a:bodyPr anchor="t" anchorCtr="0"/>
          <a:lstStyle>
            <a:lvl1pPr algn="r">
              <a:defRPr sz="3264">
                <a:solidFill>
                  <a:schemeClr val="tx1"/>
                </a:solidFill>
              </a:defRPr>
            </a:lvl1pPr>
          </a:lstStyle>
          <a:p>
            <a:r>
              <a:rPr kumimoji="0" lang="en-US" dirty="0" smtClean="0"/>
              <a:t>Click to edit Master title style</a:t>
            </a:r>
            <a:endParaRPr kumimoji="0" lang="en-US" dirty="0"/>
          </a:p>
        </p:txBody>
      </p:sp>
      <p:sp>
        <p:nvSpPr>
          <p:cNvPr id="29" name="Slide Number Placeholder 28"/>
          <p:cNvSpPr>
            <a:spLocks noGrp="1"/>
          </p:cNvSpPr>
          <p:nvPr>
            <p:ph type="sldNum" sz="quarter" idx="12"/>
          </p:nvPr>
        </p:nvSpPr>
        <p:spPr>
          <a:xfrm>
            <a:off x="10350774" y="6504599"/>
            <a:ext cx="1658197" cy="334494"/>
          </a:xfrm>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EA7C8D44-3667-46F6-9772-CC52308E2A7F}" type="slidenum">
              <a:rPr kumimoji="0" lang="en-US" sz="1428" b="0" i="0" u="none" strike="noStrike" kern="1200" cap="none" spc="0" normalizeH="0" baseline="0" noProof="0" smtClean="0">
                <a:ln>
                  <a:noFill/>
                </a:ln>
                <a:solidFill>
                  <a:srgbClr val="1F497D"/>
                </a:solidFill>
                <a:effectLst/>
                <a:uLnTx/>
                <a:uFillTx/>
                <a:latin typeface="Segoe UI"/>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a:t>
            </a:fld>
            <a:endParaRPr kumimoji="0" lang="en-US" sz="1428" b="0" i="0" u="none" strike="noStrike" kern="1200" cap="none" spc="0" normalizeH="0" baseline="0" noProof="0" dirty="0">
              <a:ln>
                <a:noFill/>
              </a:ln>
              <a:solidFill>
                <a:srgbClr val="1F497D"/>
              </a:solidFill>
              <a:effectLst/>
              <a:uLnTx/>
              <a:uFillTx/>
              <a:latin typeface="Segoe UI"/>
              <a:ea typeface="+mn-ea"/>
              <a:cs typeface="+mn-cs"/>
            </a:endParaRPr>
          </a:p>
        </p:txBody>
      </p:sp>
      <p:sp>
        <p:nvSpPr>
          <p:cNvPr id="21" name="Rectangle 20"/>
          <p:cNvSpPr/>
          <p:nvPr/>
        </p:nvSpPr>
        <p:spPr>
          <a:xfrm>
            <a:off x="1230693" y="3720699"/>
            <a:ext cx="9949180" cy="130564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prstClr val="white"/>
              </a:solidFill>
              <a:effectLst/>
              <a:uLnTx/>
              <a:uFillTx/>
              <a:latin typeface="Segoe UI"/>
              <a:ea typeface="+mn-ea"/>
              <a:cs typeface="+mn-cs"/>
            </a:endParaRPr>
          </a:p>
        </p:txBody>
      </p:sp>
      <p:sp>
        <p:nvSpPr>
          <p:cNvPr id="6" name="Rectangle 5"/>
          <p:cNvSpPr/>
          <p:nvPr userDrawn="1"/>
        </p:nvSpPr>
        <p:spPr>
          <a:xfrm>
            <a:off x="1243647" y="3720699"/>
            <a:ext cx="310912" cy="1305645"/>
          </a:xfrm>
          <a:prstGeom prst="rect">
            <a:avLst/>
          </a:prstGeom>
          <a:gradFill>
            <a:gsLst>
              <a:gs pos="0">
                <a:schemeClr val="tx2"/>
              </a:gs>
              <a:gs pos="50000">
                <a:schemeClr val="tx2">
                  <a:lumMod val="60000"/>
                  <a:lumOff val="40000"/>
                </a:schemeClr>
              </a:gs>
              <a:gs pos="100000">
                <a:schemeClr val="tx2">
                  <a:lumMod val="20000"/>
                  <a:lumOff val="80000"/>
                </a:schemeClr>
              </a:gs>
            </a:gsLst>
            <a:lin ang="5400000" scaled="0"/>
          </a:gra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183144021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4549" y="155434"/>
            <a:ext cx="11503739" cy="699453"/>
          </a:xfrm>
        </p:spPr>
        <p:txBody>
          <a:bodyPr>
            <a:noAutofit/>
          </a:bodyPr>
          <a:lstStyle/>
          <a:p>
            <a:r>
              <a:rPr kumimoji="0" lang="en-US" dirty="0" smtClean="0"/>
              <a:t>Click to edit Master title style</a:t>
            </a:r>
            <a:endParaRPr kumimoji="0" lang="en-US" dirty="0"/>
          </a:p>
        </p:txBody>
      </p:sp>
      <p:sp>
        <p:nvSpPr>
          <p:cNvPr id="6" name="Slide Number Placeholder 5"/>
          <p:cNvSpPr>
            <a:spLocks noGrp="1"/>
          </p:cNvSpPr>
          <p:nvPr>
            <p:ph type="sldNum" sz="quarter" idx="12"/>
          </p:nvPr>
        </p:nvSpPr>
        <p:spPr>
          <a:xfrm>
            <a:off x="9223719" y="6504599"/>
            <a:ext cx="2694570" cy="334494"/>
          </a:xfrm>
        </p:spPr>
        <p:txBody>
          <a:bodyPr/>
          <a:lstStyle>
            <a:lvl1pPr algn="r">
              <a:defRPr/>
            </a:lvl1pPr>
          </a:lstStyle>
          <a:p>
            <a:pPr marL="0" marR="0" lvl="0" indent="0" algn="r" defTabSz="932742" rtl="0" eaLnBrk="1" fontAlgn="auto" latinLnBrk="0" hangingPunct="1">
              <a:lnSpc>
                <a:spcPct val="100000"/>
              </a:lnSpc>
              <a:spcBef>
                <a:spcPts val="0"/>
              </a:spcBef>
              <a:spcAft>
                <a:spcPts val="0"/>
              </a:spcAft>
              <a:buClrTx/>
              <a:buSzTx/>
              <a:buFontTx/>
              <a:buNone/>
              <a:tabLst/>
              <a:defRPr/>
            </a:pPr>
            <a:fld id="{EA7C8D44-3667-46F6-9772-CC52308E2A7F}" type="slidenum">
              <a:rPr kumimoji="0" lang="en-US" sz="1428" b="0" i="0" u="none" strike="noStrike" kern="1200" cap="none" spc="0" normalizeH="0" baseline="0" noProof="0" smtClean="0">
                <a:ln>
                  <a:noFill/>
                </a:ln>
                <a:solidFill>
                  <a:srgbClr val="1F497D"/>
                </a:solidFill>
                <a:effectLst/>
                <a:uLnTx/>
                <a:uFillTx/>
                <a:latin typeface="Segoe UI"/>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a:t>
            </a:fld>
            <a:endParaRPr kumimoji="0" lang="en-US" sz="1428" b="0" i="0" u="none" strike="noStrike" kern="1200" cap="none" spc="0" normalizeH="0" baseline="0" noProof="0" dirty="0">
              <a:ln>
                <a:noFill/>
              </a:ln>
              <a:solidFill>
                <a:srgbClr val="1F497D"/>
              </a:solidFill>
              <a:effectLst/>
              <a:uLnTx/>
              <a:uFillTx/>
              <a:latin typeface="Segoe UI"/>
              <a:ea typeface="+mn-ea"/>
              <a:cs typeface="+mn-cs"/>
            </a:endParaRPr>
          </a:p>
        </p:txBody>
      </p:sp>
      <p:sp>
        <p:nvSpPr>
          <p:cNvPr id="8" name="Content Placeholder 7"/>
          <p:cNvSpPr>
            <a:spLocks noGrp="1"/>
          </p:cNvSpPr>
          <p:nvPr>
            <p:ph sz="quarter" idx="1"/>
          </p:nvPr>
        </p:nvSpPr>
        <p:spPr>
          <a:xfrm>
            <a:off x="414549" y="1243471"/>
            <a:ext cx="11503739" cy="5036058"/>
          </a:xfrm>
        </p:spPr>
        <p:txBody>
          <a:bodyPr/>
          <a:lstStyle>
            <a:lvl2pPr>
              <a:buClr>
                <a:schemeClr val="accent1"/>
              </a:buClr>
              <a:defRPr/>
            </a:lvl2pPr>
            <a:lvl3pPr>
              <a:buClr>
                <a:schemeClr val="accent1"/>
              </a:buClr>
              <a:defRPr/>
            </a:lvl3pPr>
            <a:lvl4pPr>
              <a:buClr>
                <a:schemeClr val="accent1"/>
              </a:buClr>
              <a:defRPr/>
            </a:lvl4pPr>
            <a:lvl5pPr>
              <a:buClr>
                <a:schemeClr val="accent1"/>
              </a:buClr>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extLst>
      <p:ext uri="{BB962C8B-B14F-4D97-AF65-F5344CB8AC3E}">
        <p14:creationId xmlns:p14="http://schemas.microsoft.com/office/powerpoint/2010/main" val="2464197444"/>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in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EA7C8D44-3667-46F6-9772-CC52308E2A7F}" type="slidenum">
              <a:rPr kumimoji="0" lang="en-US" sz="1428" b="0" i="0" u="none" strike="noStrike" kern="1200" cap="none" spc="0" normalizeH="0" baseline="0" noProof="0" smtClean="0">
                <a:ln>
                  <a:noFill/>
                </a:ln>
                <a:solidFill>
                  <a:srgbClr val="1F497D"/>
                </a:solidFill>
                <a:effectLst/>
                <a:uLnTx/>
                <a:uFillTx/>
                <a:latin typeface="Segoe UI"/>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a:t>
            </a:fld>
            <a:endParaRPr kumimoji="0" lang="en-US" sz="1632" b="0" i="0" u="none" strike="noStrike" kern="1200" cap="none" spc="0" normalizeH="0" baseline="0" noProof="0" dirty="0">
              <a:ln>
                <a:noFill/>
              </a:ln>
              <a:solidFill>
                <a:srgbClr val="1F497D"/>
              </a:solidFill>
              <a:effectLst/>
              <a:uLnTx/>
              <a:uFillTx/>
              <a:latin typeface="Segoe UI"/>
              <a:ea typeface="+mn-ea"/>
              <a:cs typeface="+mn-cs"/>
            </a:endParaRPr>
          </a:p>
        </p:txBody>
      </p:sp>
      <p:sp>
        <p:nvSpPr>
          <p:cNvPr id="4" name="Content Placeholder 7"/>
          <p:cNvSpPr>
            <a:spLocks noGrp="1"/>
          </p:cNvSpPr>
          <p:nvPr>
            <p:ph sz="quarter" idx="1"/>
          </p:nvPr>
        </p:nvSpPr>
        <p:spPr>
          <a:xfrm>
            <a:off x="414549" y="1243471"/>
            <a:ext cx="8394621" cy="5036058"/>
          </a:xfrm>
        </p:spPr>
        <p:txBody>
          <a:bodyPr/>
          <a:lstStyle>
            <a:lvl2pPr>
              <a:buClr>
                <a:schemeClr val="accent1"/>
              </a:buClr>
              <a:defRPr/>
            </a:lvl2pPr>
            <a:lvl3pPr>
              <a:buClr>
                <a:schemeClr val="accent1"/>
              </a:buClr>
              <a:defRPr/>
            </a:lvl3pPr>
            <a:lvl4pPr>
              <a:buClr>
                <a:schemeClr val="accent1"/>
              </a:buClr>
              <a:defRPr/>
            </a:lvl4pPr>
            <a:lvl5pPr>
              <a:buClr>
                <a:schemeClr val="accent1"/>
              </a:buClr>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extLst>
      <p:ext uri="{BB962C8B-B14F-4D97-AF65-F5344CB8AC3E}">
        <p14:creationId xmlns:p14="http://schemas.microsoft.com/office/powerpoint/2010/main" val="267509470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EA7C8D44-3667-46F6-9772-CC52308E2A7F}" type="slidenum">
              <a:rPr kumimoji="0" lang="en-US" sz="1428" b="0" i="0" u="none" strike="noStrike" kern="1200" cap="none" spc="0" normalizeH="0" baseline="0" noProof="0" smtClean="0">
                <a:ln>
                  <a:noFill/>
                </a:ln>
                <a:solidFill>
                  <a:srgbClr val="1F497D"/>
                </a:solidFill>
                <a:effectLst/>
                <a:uLnTx/>
                <a:uFillTx/>
                <a:latin typeface="Segoe UI"/>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a:t>
            </a:fld>
            <a:endParaRPr kumimoji="0" lang="en-US" sz="1428" b="0" i="0" u="none" strike="noStrike" kern="1200" cap="none" spc="0" normalizeH="0" baseline="0" noProof="0" dirty="0">
              <a:ln>
                <a:noFill/>
              </a:ln>
              <a:solidFill>
                <a:srgbClr val="1F497D"/>
              </a:solidFill>
              <a:effectLst/>
              <a:uLnTx/>
              <a:uFillTx/>
              <a:latin typeface="Segoe UI"/>
              <a:ea typeface="+mn-ea"/>
              <a:cs typeface="+mn-cs"/>
            </a:endParaRPr>
          </a:p>
        </p:txBody>
      </p:sp>
      <p:sp>
        <p:nvSpPr>
          <p:cNvPr id="9" name="Content Placeholder 8"/>
          <p:cNvSpPr>
            <a:spLocks noGrp="1"/>
          </p:cNvSpPr>
          <p:nvPr>
            <p:ph sz="quarter" idx="1"/>
          </p:nvPr>
        </p:nvSpPr>
        <p:spPr>
          <a:xfrm>
            <a:off x="466368" y="1243471"/>
            <a:ext cx="5496922" cy="5036058"/>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1" name="Content Placeholder 10"/>
          <p:cNvSpPr>
            <a:spLocks noGrp="1"/>
          </p:cNvSpPr>
          <p:nvPr>
            <p:ph sz="quarter" idx="2"/>
          </p:nvPr>
        </p:nvSpPr>
        <p:spPr>
          <a:xfrm>
            <a:off x="6473185" y="1240362"/>
            <a:ext cx="5496922" cy="503605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Title 1"/>
          <p:cNvSpPr>
            <a:spLocks noGrp="1"/>
          </p:cNvSpPr>
          <p:nvPr>
            <p:ph type="title"/>
          </p:nvPr>
        </p:nvSpPr>
        <p:spPr>
          <a:xfrm>
            <a:off x="414549" y="155434"/>
            <a:ext cx="11555558" cy="699453"/>
          </a:xfrm>
        </p:spPr>
        <p:txBody>
          <a:bodyPr>
            <a:noAutofit/>
          </a:bodyPr>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406969919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2390" y="1010320"/>
            <a:ext cx="5494936" cy="699453"/>
          </a:xfrm>
          <a:noFill/>
          <a:ln>
            <a:noFill/>
          </a:ln>
        </p:spPr>
        <p:txBody>
          <a:bodyPr lIns="91440" anchor="b" anchorCtr="0">
            <a:noAutofit/>
          </a:bodyPr>
          <a:lstStyle>
            <a:lvl1pPr marL="0" indent="0">
              <a:buNone/>
              <a:defRPr sz="2244" b="1">
                <a:solidFill>
                  <a:schemeClr val="accent1"/>
                </a:solidFill>
              </a:defRPr>
            </a:lvl1pPr>
            <a:lvl2pPr>
              <a:buNone/>
              <a:defRPr sz="2040" b="1"/>
            </a:lvl2pPr>
            <a:lvl3pPr>
              <a:buNone/>
              <a:defRPr sz="1836" b="1"/>
            </a:lvl3pPr>
            <a:lvl4pPr>
              <a:buNone/>
              <a:defRPr sz="1632" b="1"/>
            </a:lvl4pPr>
            <a:lvl5pPr>
              <a:buNone/>
              <a:defRPr sz="1632" b="1"/>
            </a:lvl5pPr>
          </a:lstStyle>
          <a:p>
            <a:pPr lvl="0" eaLnBrk="1" latinLnBrk="0" hangingPunct="1"/>
            <a:r>
              <a:rPr kumimoji="0" lang="en-US" dirty="0" smtClean="0"/>
              <a:t>Click to edit Master text styles</a:t>
            </a:r>
          </a:p>
        </p:txBody>
      </p:sp>
      <p:sp>
        <p:nvSpPr>
          <p:cNvPr id="4" name="Text Placeholder 3"/>
          <p:cNvSpPr>
            <a:spLocks noGrp="1"/>
          </p:cNvSpPr>
          <p:nvPr>
            <p:ph type="body" sz="half" idx="3"/>
          </p:nvPr>
        </p:nvSpPr>
        <p:spPr>
          <a:xfrm>
            <a:off x="6473014" y="1020035"/>
            <a:ext cx="5497094" cy="699453"/>
          </a:xfrm>
          <a:noFill/>
          <a:ln>
            <a:noFill/>
          </a:ln>
        </p:spPr>
        <p:txBody>
          <a:bodyPr lIns="91440" anchor="b" anchorCtr="0">
            <a:noAutofit/>
          </a:bodyPr>
          <a:lstStyle>
            <a:lvl1pPr marL="0" indent="0">
              <a:buNone/>
              <a:defRPr sz="2244" b="1">
                <a:solidFill>
                  <a:schemeClr val="accent1"/>
                </a:solidFill>
              </a:defRPr>
            </a:lvl1pPr>
            <a:lvl2pPr>
              <a:buNone/>
              <a:defRPr sz="2040" b="1"/>
            </a:lvl2pPr>
            <a:lvl3pPr>
              <a:buNone/>
              <a:defRPr sz="1836" b="1"/>
            </a:lvl3pPr>
            <a:lvl4pPr>
              <a:buNone/>
              <a:defRPr sz="1632" b="1"/>
            </a:lvl4pPr>
            <a:lvl5pPr>
              <a:buNone/>
              <a:defRPr sz="1632" b="1"/>
            </a:lvl5pPr>
          </a:lstStyle>
          <a:p>
            <a:pPr lvl="0" eaLnBrk="1" latinLnBrk="0" hangingPunct="1"/>
            <a:r>
              <a:rPr kumimoji="0" lang="en-US" smtClean="0"/>
              <a:t>Click to edit Master text styles</a:t>
            </a:r>
          </a:p>
        </p:txBody>
      </p:sp>
      <p:sp>
        <p:nvSpPr>
          <p:cNvPr id="9" name="Slide Number Placeholder 8"/>
          <p:cNvSpPr>
            <a:spLocks noGrp="1"/>
          </p:cNvSpPr>
          <p:nvPr>
            <p:ph type="sldNum" sz="quarter"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EA7C8D44-3667-46F6-9772-CC52308E2A7F}" type="slidenum">
              <a:rPr kumimoji="0" lang="en-US" sz="1428" b="0" i="0" u="none" strike="noStrike" kern="1200" cap="none" spc="0" normalizeH="0" baseline="0" noProof="0" smtClean="0">
                <a:ln>
                  <a:noFill/>
                </a:ln>
                <a:solidFill>
                  <a:srgbClr val="1F497D"/>
                </a:solidFill>
                <a:effectLst/>
                <a:uLnTx/>
                <a:uFillTx/>
                <a:latin typeface="Segoe UI"/>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a:t>
            </a:fld>
            <a:endParaRPr kumimoji="0" lang="en-US" sz="1428" b="0" i="0" u="none" strike="noStrike" kern="1200" cap="none" spc="0" normalizeH="0" baseline="0" noProof="0">
              <a:ln>
                <a:noFill/>
              </a:ln>
              <a:solidFill>
                <a:srgbClr val="1F497D"/>
              </a:solidFill>
              <a:effectLst/>
              <a:uLnTx/>
              <a:uFillTx/>
              <a:latin typeface="Segoe UI"/>
              <a:ea typeface="+mn-ea"/>
              <a:cs typeface="+mn-cs"/>
            </a:endParaRPr>
          </a:p>
        </p:txBody>
      </p:sp>
      <p:sp>
        <p:nvSpPr>
          <p:cNvPr id="11" name="Content Placeholder 10"/>
          <p:cNvSpPr>
            <a:spLocks noGrp="1"/>
          </p:cNvSpPr>
          <p:nvPr>
            <p:ph sz="quarter" idx="2"/>
          </p:nvPr>
        </p:nvSpPr>
        <p:spPr>
          <a:xfrm>
            <a:off x="412390" y="1787490"/>
            <a:ext cx="5492776" cy="45853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3" name="Content Placeholder 12"/>
          <p:cNvSpPr>
            <a:spLocks noGrp="1"/>
          </p:cNvSpPr>
          <p:nvPr>
            <p:ph sz="quarter" idx="4"/>
          </p:nvPr>
        </p:nvSpPr>
        <p:spPr>
          <a:xfrm>
            <a:off x="6473012" y="1787490"/>
            <a:ext cx="5492776" cy="45853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Title 1"/>
          <p:cNvSpPr>
            <a:spLocks noGrp="1"/>
          </p:cNvSpPr>
          <p:nvPr>
            <p:ph type="title"/>
          </p:nvPr>
        </p:nvSpPr>
        <p:spPr>
          <a:xfrm>
            <a:off x="414549" y="155434"/>
            <a:ext cx="11555558" cy="699453"/>
          </a:xfrm>
        </p:spPr>
        <p:txBody>
          <a:bodyPr>
            <a:noAutofit/>
          </a:bodyPr>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267560856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EA7C8D44-3667-46F6-9772-CC52308E2A7F}" type="slidenum">
              <a:rPr kumimoji="0" lang="en-US" sz="1428" b="0" i="0" u="none" strike="noStrike" kern="1200" cap="none" spc="0" normalizeH="0" baseline="0" noProof="0" smtClean="0">
                <a:ln>
                  <a:noFill/>
                </a:ln>
                <a:solidFill>
                  <a:srgbClr val="1F497D"/>
                </a:solidFill>
                <a:effectLst/>
                <a:uLnTx/>
                <a:uFillTx/>
                <a:latin typeface="Segoe UI"/>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a:t>
            </a:fld>
            <a:endParaRPr kumimoji="0" lang="en-US" sz="1428" b="0" i="0" u="none" strike="noStrike" kern="1200" cap="none" spc="0" normalizeH="0" baseline="0" noProof="0">
              <a:ln>
                <a:noFill/>
              </a:ln>
              <a:solidFill>
                <a:srgbClr val="1F497D"/>
              </a:solidFill>
              <a:effectLst/>
              <a:uLnTx/>
              <a:uFillTx/>
              <a:latin typeface="Segoe UI"/>
              <a:ea typeface="+mn-ea"/>
              <a:cs typeface="+mn-cs"/>
            </a:endParaRPr>
          </a:p>
        </p:txBody>
      </p:sp>
      <p:sp>
        <p:nvSpPr>
          <p:cNvPr id="7" name="Title 1"/>
          <p:cNvSpPr>
            <a:spLocks noGrp="1"/>
          </p:cNvSpPr>
          <p:nvPr>
            <p:ph type="title"/>
          </p:nvPr>
        </p:nvSpPr>
        <p:spPr>
          <a:xfrm>
            <a:off x="414549" y="155434"/>
            <a:ext cx="11555558" cy="699453"/>
          </a:xfrm>
        </p:spPr>
        <p:txBody>
          <a:bodyPr>
            <a:noAutofit/>
          </a:bodyPr>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409045510"/>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EA7C8D44-3667-46F6-9772-CC52308E2A7F}" type="slidenum">
              <a:rPr kumimoji="0" lang="en-US" sz="1428" b="0" i="0" u="none" strike="noStrike" kern="1200" cap="none" spc="0" normalizeH="0" baseline="0" noProof="0" smtClean="0">
                <a:ln>
                  <a:noFill/>
                </a:ln>
                <a:solidFill>
                  <a:srgbClr val="1F497D"/>
                </a:solidFill>
                <a:effectLst/>
                <a:uLnTx/>
                <a:uFillTx/>
                <a:latin typeface="Segoe UI"/>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a:t>
            </a:fld>
            <a:endParaRPr kumimoji="0" lang="en-US" sz="1428" b="0" i="0" u="none" strike="noStrike" kern="1200" cap="none" spc="0" normalizeH="0" baseline="0" noProof="0">
              <a:ln>
                <a:noFill/>
              </a:ln>
              <a:solidFill>
                <a:srgbClr val="1F497D"/>
              </a:solidFill>
              <a:effectLst/>
              <a:uLnTx/>
              <a:uFillTx/>
              <a:latin typeface="Segoe UI"/>
              <a:ea typeface="+mn-ea"/>
              <a:cs typeface="+mn-cs"/>
            </a:endParaRPr>
          </a:p>
        </p:txBody>
      </p:sp>
    </p:spTree>
    <p:extLst>
      <p:ext uri="{BB962C8B-B14F-4D97-AF65-F5344CB8AC3E}">
        <p14:creationId xmlns:p14="http://schemas.microsoft.com/office/powerpoint/2010/main" val="247303981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1895" y="310868"/>
            <a:ext cx="3420031" cy="854886"/>
          </a:xfrm>
        </p:spPr>
        <p:txBody>
          <a:bodyPr anchor="b" anchorCtr="0">
            <a:noAutofit/>
          </a:bodyPr>
          <a:lstStyle>
            <a:lvl1pPr algn="l">
              <a:buNone/>
              <a:defRPr sz="2040" b="1">
                <a:solidFill>
                  <a:schemeClr val="tx2"/>
                </a:solidFill>
                <a:latin typeface="+mn-lt"/>
                <a:ea typeface="+mn-ea"/>
                <a:cs typeface="+mn-cs"/>
              </a:defRPr>
            </a:lvl1pPr>
          </a:lstStyle>
          <a:p>
            <a:r>
              <a:rPr kumimoji="0" lang="en-US" dirty="0" smtClean="0"/>
              <a:t>Click to edit Master title style</a:t>
            </a:r>
            <a:endParaRPr kumimoji="0" lang="en-US" dirty="0"/>
          </a:p>
        </p:txBody>
      </p:sp>
      <p:sp>
        <p:nvSpPr>
          <p:cNvPr id="3" name="Text Placeholder 2"/>
          <p:cNvSpPr>
            <a:spLocks noGrp="1"/>
          </p:cNvSpPr>
          <p:nvPr>
            <p:ph type="body" idx="2"/>
          </p:nvPr>
        </p:nvSpPr>
        <p:spPr>
          <a:xfrm>
            <a:off x="8601895" y="1243473"/>
            <a:ext cx="3420031" cy="4939884"/>
          </a:xfrm>
        </p:spPr>
        <p:txBody>
          <a:bodyPr/>
          <a:lstStyle>
            <a:lvl1pPr marL="0" indent="0">
              <a:lnSpc>
                <a:spcPts val="2244"/>
              </a:lnSpc>
              <a:spcAft>
                <a:spcPts val="1020"/>
              </a:spcAft>
              <a:buNone/>
              <a:defRPr sz="1632">
                <a:solidFill>
                  <a:schemeClr val="tx2"/>
                </a:solidFill>
              </a:defRPr>
            </a:lvl1pPr>
            <a:lvl2pPr>
              <a:buNone/>
              <a:defRPr sz="1224"/>
            </a:lvl2pPr>
            <a:lvl3pPr>
              <a:buNone/>
              <a:defRPr sz="1020"/>
            </a:lvl3pPr>
            <a:lvl4pPr>
              <a:buNone/>
              <a:defRPr sz="918"/>
            </a:lvl4pPr>
            <a:lvl5pPr>
              <a:buNone/>
              <a:defRPr sz="918"/>
            </a:lvl5pPr>
          </a:lstStyle>
          <a:p>
            <a:pPr lvl="0" eaLnBrk="1" latinLnBrk="0" hangingPunct="1"/>
            <a:r>
              <a:rPr kumimoji="0" lang="en-US" dirty="0" smtClean="0"/>
              <a:t>Click to edit Master text styles</a:t>
            </a:r>
          </a:p>
        </p:txBody>
      </p:sp>
      <p:sp>
        <p:nvSpPr>
          <p:cNvPr id="7" name="Slide Number Placeholder 6"/>
          <p:cNvSpPr>
            <a:spLocks noGrp="1"/>
          </p:cNvSpPr>
          <p:nvPr>
            <p:ph type="sldNum" sz="quarter" idx="12"/>
          </p:nvPr>
        </p:nvSpPr>
        <p:spPr>
          <a:xfrm>
            <a:off x="9216097" y="6487515"/>
            <a:ext cx="2831738" cy="351577"/>
          </a:xfrm>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EA7C8D44-3667-46F6-9772-CC52308E2A7F}" type="slidenum">
              <a:rPr kumimoji="0" lang="en-US" sz="1428" b="0" i="0" u="none" strike="noStrike" kern="1200" cap="none" spc="0" normalizeH="0" baseline="0" noProof="0" smtClean="0">
                <a:ln>
                  <a:noFill/>
                </a:ln>
                <a:solidFill>
                  <a:srgbClr val="1F497D"/>
                </a:solidFill>
                <a:effectLst/>
                <a:uLnTx/>
                <a:uFillTx/>
                <a:latin typeface="Segoe UI"/>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a:t>
            </a:fld>
            <a:endParaRPr kumimoji="0" lang="en-US" sz="1428" b="0" i="0" u="none" strike="noStrike" kern="1200" cap="none" spc="0" normalizeH="0" baseline="0" noProof="0">
              <a:ln>
                <a:noFill/>
              </a:ln>
              <a:solidFill>
                <a:srgbClr val="1F497D"/>
              </a:solidFill>
              <a:effectLst/>
              <a:uLnTx/>
              <a:uFillTx/>
              <a:latin typeface="Segoe UI"/>
              <a:ea typeface="+mn-ea"/>
              <a:cs typeface="+mn-cs"/>
            </a:endParaRPr>
          </a:p>
        </p:txBody>
      </p:sp>
      <p:sp>
        <p:nvSpPr>
          <p:cNvPr id="10" name="Straight Connector 9"/>
          <p:cNvSpPr>
            <a:spLocks noChangeShapeType="1"/>
          </p:cNvSpPr>
          <p:nvPr/>
        </p:nvSpPr>
        <p:spPr bwMode="auto">
          <a:xfrm rot="5400000">
            <a:off x="5325142" y="3390402"/>
            <a:ext cx="6155182" cy="0"/>
          </a:xfrm>
          <a:prstGeom prst="line">
            <a:avLst/>
          </a:prstGeom>
          <a:noFill/>
          <a:ln w="9525" cap="flat" cmpd="sng" algn="ctr">
            <a:solidFill>
              <a:schemeClr val="accent1"/>
            </a:solidFill>
            <a:prstDash val="dash"/>
            <a:round/>
            <a:headEnd type="none" w="med" len="med"/>
            <a:tailEnd type="none" w="med" len="med"/>
          </a:ln>
          <a:effectLst/>
        </p:spPr>
        <p:txBody>
          <a:bodyPr vert="horz" wrap="square" lIns="93260" tIns="46630" rIns="93260" bIns="46630" anchor="t" compatLnSpc="1"/>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prstClr val="black"/>
              </a:solidFill>
              <a:effectLst/>
              <a:uLnTx/>
              <a:uFillTx/>
              <a:latin typeface="Segoe UI"/>
              <a:ea typeface="+mn-ea"/>
              <a:cs typeface="+mn-cs"/>
            </a:endParaRPr>
          </a:p>
        </p:txBody>
      </p:sp>
      <p:sp>
        <p:nvSpPr>
          <p:cNvPr id="12" name="Content Placeholder 11"/>
          <p:cNvSpPr>
            <a:spLocks noGrp="1"/>
          </p:cNvSpPr>
          <p:nvPr>
            <p:ph sz="quarter" idx="1"/>
          </p:nvPr>
        </p:nvSpPr>
        <p:spPr>
          <a:xfrm>
            <a:off x="414549" y="310868"/>
            <a:ext cx="7772797" cy="5828771"/>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66412555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ideo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91241">
                      <a:schemeClr val="tx1"/>
                    </a:gs>
                    <a:gs pos="57000">
                      <a:schemeClr val="tx1"/>
                    </a:gs>
                    <a:gs pos="18000">
                      <a:schemeClr val="tx1"/>
                    </a:gs>
                  </a:gsLst>
                  <a:lin ang="5400000" scaled="0"/>
                </a:gradFill>
              </a:defRPr>
            </a:lvl1pPr>
          </a:lstStyle>
          <a:p>
            <a:r>
              <a:rPr lang="en-US" dirty="0" smtClean="0"/>
              <a:t>Video title</a:t>
            </a:r>
            <a:endParaRPr lang="en-US" dirty="0"/>
          </a:p>
        </p:txBody>
      </p:sp>
      <p:sp>
        <p:nvSpPr>
          <p:cNvPr id="8" name="Rectangle 7"/>
          <p:cNvSpPr/>
          <p:nvPr userDrawn="1"/>
        </p:nvSpPr>
        <p:spPr bwMode="gray">
          <a:xfrm flipH="1">
            <a:off x="6675437" y="5741676"/>
            <a:ext cx="5090930" cy="421649"/>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9" name="Rectangle 8"/>
          <p:cNvSpPr/>
          <p:nvPr userDrawn="1"/>
        </p:nvSpPr>
        <p:spPr bwMode="gray">
          <a:xfrm flipH="1">
            <a:off x="7438038" y="5910383"/>
            <a:ext cx="4998437" cy="41791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0" name="Rectangle 9"/>
          <p:cNvSpPr/>
          <p:nvPr userDrawn="1"/>
        </p:nvSpPr>
        <p:spPr bwMode="gray">
          <a:xfrm flipH="1">
            <a:off x="7193591" y="6282993"/>
            <a:ext cx="5072801" cy="41791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Tree>
    <p:extLst>
      <p:ext uri="{BB962C8B-B14F-4D97-AF65-F5344CB8AC3E}">
        <p14:creationId xmlns:p14="http://schemas.microsoft.com/office/powerpoint/2010/main" val="21594122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8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63" presetClass="path" presetSubtype="0" decel="100000" fill="hold" grpId="1" nodeType="withEffect">
                                  <p:stCondLst>
                                    <p:cond delay="580"/>
                                  </p:stCondLst>
                                  <p:childTnLst>
                                    <p:animMotion origin="layout" path="M -0.02409 1.50289E-6 L -4.16667E-7 1.50289E-6 " pathEditMode="relative" rAng="0" ptsTypes="AA">
                                      <p:cBhvr>
                                        <p:cTn id="9" dur="500" fill="hold"/>
                                        <p:tgtEl>
                                          <p:spTgt spid="2"/>
                                        </p:tgtEl>
                                        <p:attrNameLst>
                                          <p:attrName>ppt_x</p:attrName>
                                          <p:attrName>ppt_y</p:attrName>
                                        </p:attrNameLst>
                                      </p:cBhvr>
                                      <p:rCtr x="1198" y="0"/>
                                    </p:animMotion>
                                  </p:childTnLst>
                                </p:cTn>
                              </p:par>
                              <p:par>
                                <p:cTn id="10" presetID="2" presetClass="entr" presetSubtype="2" decel="10000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850" fill="hold"/>
                                        <p:tgtEl>
                                          <p:spTgt spid="8"/>
                                        </p:tgtEl>
                                        <p:attrNameLst>
                                          <p:attrName>ppt_x</p:attrName>
                                        </p:attrNameLst>
                                      </p:cBhvr>
                                      <p:tavLst>
                                        <p:tav tm="0">
                                          <p:val>
                                            <p:strVal val="1+#ppt_w/2"/>
                                          </p:val>
                                        </p:tav>
                                        <p:tav tm="100000">
                                          <p:val>
                                            <p:strVal val="#ppt_x"/>
                                          </p:val>
                                        </p:tav>
                                      </p:tavLst>
                                    </p:anim>
                                    <p:anim calcmode="lin" valueType="num">
                                      <p:cBhvr additive="base">
                                        <p:cTn id="13" dur="850" fill="hold"/>
                                        <p:tgtEl>
                                          <p:spTgt spid="8"/>
                                        </p:tgtEl>
                                        <p:attrNameLst>
                                          <p:attrName>ppt_y</p:attrName>
                                        </p:attrNameLst>
                                      </p:cBhvr>
                                      <p:tavLst>
                                        <p:tav tm="0">
                                          <p:val>
                                            <p:strVal val="#ppt_y"/>
                                          </p:val>
                                        </p:tav>
                                        <p:tav tm="100000">
                                          <p:val>
                                            <p:strVal val="#ppt_y"/>
                                          </p:val>
                                        </p:tav>
                                      </p:tavLst>
                                    </p:anim>
                                  </p:childTnLst>
                                </p:cTn>
                              </p:par>
                              <p:par>
                                <p:cTn id="14" presetID="2" presetClass="entr" presetSubtype="2" decel="100000" fill="hold" grpId="0" nodeType="withEffect">
                                  <p:stCondLst>
                                    <p:cond delay="25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850" fill="hold"/>
                                        <p:tgtEl>
                                          <p:spTgt spid="10"/>
                                        </p:tgtEl>
                                        <p:attrNameLst>
                                          <p:attrName>ppt_x</p:attrName>
                                        </p:attrNameLst>
                                      </p:cBhvr>
                                      <p:tavLst>
                                        <p:tav tm="0">
                                          <p:val>
                                            <p:strVal val="1+#ppt_w/2"/>
                                          </p:val>
                                        </p:tav>
                                        <p:tav tm="100000">
                                          <p:val>
                                            <p:strVal val="#ppt_x"/>
                                          </p:val>
                                        </p:tav>
                                      </p:tavLst>
                                    </p:anim>
                                    <p:anim calcmode="lin" valueType="num">
                                      <p:cBhvr additive="base">
                                        <p:cTn id="17" dur="85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decel="100000" fill="hold" grpId="0" nodeType="withEffect">
                                  <p:stCondLst>
                                    <p:cond delay="25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850" fill="hold"/>
                                        <p:tgtEl>
                                          <p:spTgt spid="9"/>
                                        </p:tgtEl>
                                        <p:attrNameLst>
                                          <p:attrName>ppt_x</p:attrName>
                                        </p:attrNameLst>
                                      </p:cBhvr>
                                      <p:tavLst>
                                        <p:tav tm="0">
                                          <p:val>
                                            <p:strVal val="0-#ppt_w/2"/>
                                          </p:val>
                                        </p:tav>
                                        <p:tav tm="100000">
                                          <p:val>
                                            <p:strVal val="#ppt_x"/>
                                          </p:val>
                                        </p:tav>
                                      </p:tavLst>
                                    </p:anim>
                                    <p:anim calcmode="lin" valueType="num">
                                      <p:cBhvr additive="base">
                                        <p:cTn id="21" dur="8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8" grpId="0" animBg="1"/>
      <p:bldP spid="9" grpId="0" animBg="1"/>
      <p:bldP spid="10" grpId="0" animBg="1"/>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Slide Number Placeholder 5"/>
          <p:cNvSpPr>
            <a:spLocks noGrp="1"/>
          </p:cNvSpPr>
          <p:nvPr>
            <p:ph type="sldNum" sz="quarter"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EA7C8D44-3667-46F6-9772-CC52308E2A7F}" type="slidenum">
              <a:rPr kumimoji="0" lang="en-US" sz="1428" b="0" i="0" u="none" strike="noStrike" kern="1200" cap="none" spc="0" normalizeH="0" baseline="0" noProof="0" smtClean="0">
                <a:ln>
                  <a:noFill/>
                </a:ln>
                <a:solidFill>
                  <a:srgbClr val="1F497D"/>
                </a:solidFill>
                <a:effectLst/>
                <a:uLnTx/>
                <a:uFillTx/>
                <a:latin typeface="Segoe UI"/>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a:t>
            </a:fld>
            <a:endParaRPr kumimoji="0" lang="en-US" sz="1428" b="0" i="0" u="none" strike="noStrike" kern="1200" cap="none" spc="0" normalizeH="0" baseline="0" noProof="0">
              <a:ln>
                <a:noFill/>
              </a:ln>
              <a:solidFill>
                <a:srgbClr val="1F497D"/>
              </a:solidFill>
              <a:effectLst/>
              <a:uLnTx/>
              <a:uFillTx/>
              <a:latin typeface="Segoe UI"/>
              <a:ea typeface="+mn-ea"/>
              <a:cs typeface="+mn-cs"/>
            </a:endParaRPr>
          </a:p>
        </p:txBody>
      </p:sp>
    </p:spTree>
    <p:extLst>
      <p:ext uri="{BB962C8B-B14F-4D97-AF65-F5344CB8AC3E}">
        <p14:creationId xmlns:p14="http://schemas.microsoft.com/office/powerpoint/2010/main" val="3793282095"/>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16444" y="280107"/>
            <a:ext cx="2798207" cy="5968014"/>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21824" y="280107"/>
            <a:ext cx="8187346" cy="596801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Slide Number Placeholder 5"/>
          <p:cNvSpPr>
            <a:spLocks noGrp="1"/>
          </p:cNvSpPr>
          <p:nvPr>
            <p:ph type="sldNum" sz="quarter"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EA7C8D44-3667-46F6-9772-CC52308E2A7F}" type="slidenum">
              <a:rPr kumimoji="0" lang="en-US" sz="1428" b="0" i="0" u="none" strike="noStrike" kern="1200" cap="none" spc="0" normalizeH="0" baseline="0" noProof="0" smtClean="0">
                <a:ln>
                  <a:noFill/>
                </a:ln>
                <a:solidFill>
                  <a:srgbClr val="1F497D"/>
                </a:solidFill>
                <a:effectLst/>
                <a:uLnTx/>
                <a:uFillTx/>
                <a:latin typeface="Segoe UI"/>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a:t>
            </a:fld>
            <a:endParaRPr kumimoji="0" lang="en-US" sz="1428" b="0" i="0" u="none" strike="noStrike" kern="1200" cap="none" spc="0" normalizeH="0" baseline="0" noProof="0">
              <a:ln>
                <a:noFill/>
              </a:ln>
              <a:solidFill>
                <a:srgbClr val="1F497D"/>
              </a:solidFill>
              <a:effectLst/>
              <a:uLnTx/>
              <a:uFillTx/>
              <a:latin typeface="Segoe UI"/>
              <a:ea typeface="+mn-ea"/>
              <a:cs typeface="+mn-cs"/>
            </a:endParaRPr>
          </a:p>
        </p:txBody>
      </p:sp>
      <p:sp>
        <p:nvSpPr>
          <p:cNvPr id="9" name="Straight Connector 8"/>
          <p:cNvSpPr>
            <a:spLocks noChangeShapeType="1"/>
          </p:cNvSpPr>
          <p:nvPr/>
        </p:nvSpPr>
        <p:spPr bwMode="auto">
          <a:xfrm rot="5400000">
            <a:off x="5931859" y="3265695"/>
            <a:ext cx="5968661"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3260" tIns="46630" rIns="93260" bIns="46630" anchor="t" compatLnSpc="1"/>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527350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Texture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91241">
                      <a:schemeClr val="tx1"/>
                    </a:gs>
                    <a:gs pos="57000">
                      <a:schemeClr val="tx1"/>
                    </a:gs>
                    <a:gs pos="18000">
                      <a:schemeClr val="tx1"/>
                    </a:gs>
                  </a:gsLst>
                  <a:lin ang="5400000" scaled="0"/>
                </a:gradFill>
              </a:defRPr>
            </a:lvl1pPr>
          </a:lstStyle>
          <a:p>
            <a:r>
              <a:rPr lang="en-US" dirty="0" smtClean="0"/>
              <a:t>Section title</a:t>
            </a:r>
            <a:endParaRPr lang="en-US" dirty="0"/>
          </a:p>
        </p:txBody>
      </p:sp>
      <p:sp>
        <p:nvSpPr>
          <p:cNvPr id="5" name="Rectangle 4"/>
          <p:cNvSpPr/>
          <p:nvPr userDrawn="1"/>
        </p:nvSpPr>
        <p:spPr bwMode="gray">
          <a:xfrm>
            <a:off x="693869" y="479425"/>
            <a:ext cx="3251060" cy="60972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6" name="Rectangle 5"/>
          <p:cNvSpPr/>
          <p:nvPr userDrawn="1"/>
        </p:nvSpPr>
        <p:spPr bwMode="gray">
          <a:xfrm>
            <a:off x="-28617" y="601540"/>
            <a:ext cx="3240040" cy="60972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8" name="Rectangle 7"/>
          <p:cNvSpPr/>
          <p:nvPr userDrawn="1"/>
        </p:nvSpPr>
        <p:spPr bwMode="gray">
          <a:xfrm flipH="1">
            <a:off x="6675437" y="5741676"/>
            <a:ext cx="5090930" cy="421649"/>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9" name="Rectangle 8"/>
          <p:cNvSpPr/>
          <p:nvPr userDrawn="1"/>
        </p:nvSpPr>
        <p:spPr bwMode="gray">
          <a:xfrm flipH="1">
            <a:off x="7438038" y="5910383"/>
            <a:ext cx="4998437" cy="41791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0" name="Rectangle 9"/>
          <p:cNvSpPr/>
          <p:nvPr userDrawn="1"/>
        </p:nvSpPr>
        <p:spPr bwMode="gray">
          <a:xfrm flipH="1">
            <a:off x="7193591" y="6282993"/>
            <a:ext cx="5072801" cy="41791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Tree>
    <p:extLst>
      <p:ext uri="{BB962C8B-B14F-4D97-AF65-F5344CB8AC3E}">
        <p14:creationId xmlns:p14="http://schemas.microsoft.com/office/powerpoint/2010/main" val="2777322599"/>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850" fill="hold"/>
                                        <p:tgtEl>
                                          <p:spTgt spid="6"/>
                                        </p:tgtEl>
                                        <p:attrNameLst>
                                          <p:attrName>ppt_x</p:attrName>
                                        </p:attrNameLst>
                                      </p:cBhvr>
                                      <p:tavLst>
                                        <p:tav tm="0">
                                          <p:val>
                                            <p:strVal val="0-#ppt_w/2"/>
                                          </p:val>
                                        </p:tav>
                                        <p:tav tm="100000">
                                          <p:val>
                                            <p:strVal val="#ppt_x"/>
                                          </p:val>
                                        </p:tav>
                                      </p:tavLst>
                                    </p:anim>
                                    <p:anim calcmode="lin" valueType="num">
                                      <p:cBhvr additive="base">
                                        <p:cTn id="8" dur="85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850" fill="hold"/>
                                        <p:tgtEl>
                                          <p:spTgt spid="5"/>
                                        </p:tgtEl>
                                        <p:attrNameLst>
                                          <p:attrName>ppt_x</p:attrName>
                                        </p:attrNameLst>
                                      </p:cBhvr>
                                      <p:tavLst>
                                        <p:tav tm="0">
                                          <p:val>
                                            <p:strVal val="1+#ppt_w/2"/>
                                          </p:val>
                                        </p:tav>
                                        <p:tav tm="100000">
                                          <p:val>
                                            <p:strVal val="#ppt_x"/>
                                          </p:val>
                                        </p:tav>
                                      </p:tavLst>
                                    </p:anim>
                                    <p:anim calcmode="lin" valueType="num">
                                      <p:cBhvr additive="base">
                                        <p:cTn id="12" dur="850" fill="hold"/>
                                        <p:tgtEl>
                                          <p:spTgt spid="5"/>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58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750"/>
                                        <p:tgtEl>
                                          <p:spTgt spid="2"/>
                                        </p:tgtEl>
                                      </p:cBhvr>
                                    </p:animEffect>
                                  </p:childTnLst>
                                </p:cTn>
                              </p:par>
                              <p:par>
                                <p:cTn id="16" presetID="63" presetClass="path" presetSubtype="0" decel="100000" fill="hold" grpId="1" nodeType="withEffect">
                                  <p:stCondLst>
                                    <p:cond delay="580"/>
                                  </p:stCondLst>
                                  <p:childTnLst>
                                    <p:animMotion origin="layout" path="M -0.02409 1.50289E-6 L -4.16667E-7 1.50289E-6 " pathEditMode="relative" rAng="0" ptsTypes="AA">
                                      <p:cBhvr>
                                        <p:cTn id="17" dur="500" fill="hold"/>
                                        <p:tgtEl>
                                          <p:spTgt spid="2"/>
                                        </p:tgtEl>
                                        <p:attrNameLst>
                                          <p:attrName>ppt_x</p:attrName>
                                          <p:attrName>ppt_y</p:attrName>
                                        </p:attrNameLst>
                                      </p:cBhvr>
                                      <p:rCtr x="1198" y="0"/>
                                    </p:animMotion>
                                  </p:childTnLst>
                                </p:cTn>
                              </p:par>
                              <p:par>
                                <p:cTn id="18" presetID="2" presetClass="entr" presetSubtype="2" decel="10000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850" fill="hold"/>
                                        <p:tgtEl>
                                          <p:spTgt spid="8"/>
                                        </p:tgtEl>
                                        <p:attrNameLst>
                                          <p:attrName>ppt_x</p:attrName>
                                        </p:attrNameLst>
                                      </p:cBhvr>
                                      <p:tavLst>
                                        <p:tav tm="0">
                                          <p:val>
                                            <p:strVal val="1+#ppt_w/2"/>
                                          </p:val>
                                        </p:tav>
                                        <p:tav tm="100000">
                                          <p:val>
                                            <p:strVal val="#ppt_x"/>
                                          </p:val>
                                        </p:tav>
                                      </p:tavLst>
                                    </p:anim>
                                    <p:anim calcmode="lin" valueType="num">
                                      <p:cBhvr additive="base">
                                        <p:cTn id="21" dur="85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decel="100000" fill="hold" grpId="0" nodeType="withEffect">
                                  <p:stCondLst>
                                    <p:cond delay="25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850" fill="hold"/>
                                        <p:tgtEl>
                                          <p:spTgt spid="10"/>
                                        </p:tgtEl>
                                        <p:attrNameLst>
                                          <p:attrName>ppt_x</p:attrName>
                                        </p:attrNameLst>
                                      </p:cBhvr>
                                      <p:tavLst>
                                        <p:tav tm="0">
                                          <p:val>
                                            <p:strVal val="1+#ppt_w/2"/>
                                          </p:val>
                                        </p:tav>
                                        <p:tav tm="100000">
                                          <p:val>
                                            <p:strVal val="#ppt_x"/>
                                          </p:val>
                                        </p:tav>
                                      </p:tavLst>
                                    </p:anim>
                                    <p:anim calcmode="lin" valueType="num">
                                      <p:cBhvr additive="base">
                                        <p:cTn id="25" dur="850" fill="hold"/>
                                        <p:tgtEl>
                                          <p:spTgt spid="10"/>
                                        </p:tgtEl>
                                        <p:attrNameLst>
                                          <p:attrName>ppt_y</p:attrName>
                                        </p:attrNameLst>
                                      </p:cBhvr>
                                      <p:tavLst>
                                        <p:tav tm="0">
                                          <p:val>
                                            <p:strVal val="#ppt_y"/>
                                          </p:val>
                                        </p:tav>
                                        <p:tav tm="100000">
                                          <p:val>
                                            <p:strVal val="#ppt_y"/>
                                          </p:val>
                                        </p:tav>
                                      </p:tavLst>
                                    </p:anim>
                                  </p:childTnLst>
                                </p:cTn>
                              </p:par>
                              <p:par>
                                <p:cTn id="26" presetID="2" presetClass="entr" presetSubtype="8" decel="100000" fill="hold" grpId="0" nodeType="withEffect">
                                  <p:stCondLst>
                                    <p:cond delay="25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850" fill="hold"/>
                                        <p:tgtEl>
                                          <p:spTgt spid="9"/>
                                        </p:tgtEl>
                                        <p:attrNameLst>
                                          <p:attrName>ppt_x</p:attrName>
                                        </p:attrNameLst>
                                      </p:cBhvr>
                                      <p:tavLst>
                                        <p:tav tm="0">
                                          <p:val>
                                            <p:strVal val="0-#ppt_w/2"/>
                                          </p:val>
                                        </p:tav>
                                        <p:tav tm="100000">
                                          <p:val>
                                            <p:strVal val="#ppt_x"/>
                                          </p:val>
                                        </p:tav>
                                      </p:tavLst>
                                    </p:anim>
                                    <p:anim calcmode="lin" valueType="num">
                                      <p:cBhvr additive="base">
                                        <p:cTn id="29" dur="8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animBg="1"/>
      <p:bldP spid="6" grpId="0" animBg="1"/>
      <p:bldP spid="8" grpId="0" animBg="1"/>
      <p:bldP spid="9" grpId="0" animBg="1"/>
      <p:bldP spid="10"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91241">
                      <a:schemeClr val="tx1"/>
                    </a:gs>
                    <a:gs pos="57000">
                      <a:schemeClr val="tx1"/>
                    </a:gs>
                    <a:gs pos="1800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91241">
                      <a:schemeClr val="tx1"/>
                    </a:gs>
                    <a:gs pos="57000">
                      <a:schemeClr val="tx1"/>
                    </a:gs>
                    <a:gs pos="18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91241">
                      <a:schemeClr val="tx1"/>
                    </a:gs>
                    <a:gs pos="57000">
                      <a:schemeClr val="tx1"/>
                    </a:gs>
                    <a:gs pos="18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32" cstate="email">
            <a:extLst>
              <a:ext uri="{28A0092B-C50C-407E-A947-70E740481C1C}">
                <a14:useLocalDpi xmlns:a14="http://schemas.microsoft.com/office/drawing/2010/main"/>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205" r:id="rId1"/>
    <p:sldLayoutId id="2147484187" r:id="rId2"/>
    <p:sldLayoutId id="2147484105" r:id="rId3"/>
    <p:sldLayoutId id="2147484182" r:id="rId4"/>
    <p:sldLayoutId id="2147484216" r:id="rId5"/>
    <p:sldLayoutId id="2147484130" r:id="rId6"/>
    <p:sldLayoutId id="2147484101" r:id="rId7"/>
    <p:sldLayoutId id="2147484102" r:id="rId8"/>
    <p:sldLayoutId id="2147484098" r:id="rId9"/>
    <p:sldLayoutId id="2147484212" r:id="rId10"/>
    <p:sldLayoutId id="2147484086" r:id="rId11"/>
    <p:sldLayoutId id="2147484211" r:id="rId12"/>
    <p:sldLayoutId id="2147484100" r:id="rId13"/>
    <p:sldLayoutId id="2147484213" r:id="rId14"/>
    <p:sldLayoutId id="2147484089" r:id="rId15"/>
    <p:sldLayoutId id="2147484215" r:id="rId16"/>
    <p:sldLayoutId id="2147484092" r:id="rId17"/>
    <p:sldLayoutId id="2147484190" r:id="rId18"/>
    <p:sldLayoutId id="2147484195" r:id="rId19"/>
    <p:sldLayoutId id="2147484209" r:id="rId20"/>
    <p:sldLayoutId id="2147484196" r:id="rId21"/>
    <p:sldLayoutId id="2147484208" r:id="rId22"/>
    <p:sldLayoutId id="2147484192" r:id="rId23"/>
    <p:sldLayoutId id="2147484093" r:id="rId24"/>
    <p:sldLayoutId id="2147484127" r:id="rId25"/>
    <p:sldLayoutId id="2147484128" r:id="rId26"/>
    <p:sldLayoutId id="2147484129" r:id="rId27"/>
    <p:sldLayoutId id="2147484203" r:id="rId28"/>
    <p:sldLayoutId id="2147484217" r:id="rId29"/>
    <p:sldLayoutId id="2147484244" r:id="rId30"/>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14549" y="155434"/>
            <a:ext cx="11555558" cy="699453"/>
          </a:xfrm>
          <a:prstGeom prst="rect">
            <a:avLst/>
          </a:prstGeom>
        </p:spPr>
        <p:txBody>
          <a:bodyPr vert="horz" anchor="ctr" anchorCtr="0">
            <a:no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14549" y="1010320"/>
            <a:ext cx="11555559" cy="5241231"/>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23" name="Slide Number Placeholder 22"/>
          <p:cNvSpPr>
            <a:spLocks noGrp="1"/>
          </p:cNvSpPr>
          <p:nvPr>
            <p:ph type="sldNum" sz="quarter" idx="4"/>
          </p:nvPr>
        </p:nvSpPr>
        <p:spPr>
          <a:xfrm>
            <a:off x="9138369" y="6487515"/>
            <a:ext cx="2831738" cy="351577"/>
          </a:xfrm>
          <a:prstGeom prst="rect">
            <a:avLst/>
          </a:prstGeom>
        </p:spPr>
        <p:txBody>
          <a:bodyPr vert="horz"/>
          <a:lstStyle>
            <a:lvl1pPr algn="r" eaLnBrk="1" latinLnBrk="0" hangingPunct="1">
              <a:defRPr kumimoji="0" sz="1428">
                <a:solidFill>
                  <a:schemeClr val="tx2"/>
                </a:solidFill>
              </a:defRPr>
            </a:lvl1pPr>
          </a:lstStyle>
          <a:p>
            <a:pPr marL="0" marR="0" lvl="0" indent="0" algn="r" defTabSz="932597" rtl="0" eaLnBrk="1" fontAlgn="auto" latinLnBrk="0" hangingPunct="1">
              <a:lnSpc>
                <a:spcPct val="100000"/>
              </a:lnSpc>
              <a:spcBef>
                <a:spcPts val="0"/>
              </a:spcBef>
              <a:spcAft>
                <a:spcPts val="0"/>
              </a:spcAft>
              <a:buClrTx/>
              <a:buSzTx/>
              <a:buFontTx/>
              <a:buNone/>
              <a:tabLst/>
              <a:defRPr/>
            </a:pPr>
            <a:fld id="{EA7C8D44-3667-46F6-9772-CC52308E2A7F}" type="slidenum">
              <a:rPr kumimoji="0" lang="en-US" sz="1428" b="0" i="0" u="none" strike="noStrike" kern="1200" cap="none" spc="0" normalizeH="0" baseline="0" noProof="0" smtClean="0">
                <a:ln>
                  <a:noFill/>
                </a:ln>
                <a:solidFill>
                  <a:srgbClr val="1F497D"/>
                </a:solidFill>
                <a:effectLst/>
                <a:uLnTx/>
                <a:uFillTx/>
                <a:latin typeface="Segoe UI"/>
                <a:ea typeface="+mn-ea"/>
                <a:cs typeface="+mn-cs"/>
              </a:rPr>
              <a:pPr marL="0" marR="0" lvl="0" indent="0" algn="r" defTabSz="932597" rtl="0" eaLnBrk="1" fontAlgn="auto" latinLnBrk="0" hangingPunct="1">
                <a:lnSpc>
                  <a:spcPct val="100000"/>
                </a:lnSpc>
                <a:spcBef>
                  <a:spcPts val="0"/>
                </a:spcBef>
                <a:spcAft>
                  <a:spcPts val="0"/>
                </a:spcAft>
                <a:buClrTx/>
                <a:buSzTx/>
                <a:buFontTx/>
                <a:buNone/>
                <a:tabLst/>
                <a:defRPr/>
              </a:pPr>
              <a:t>‹#›</a:t>
            </a:fld>
            <a:endParaRPr kumimoji="0" lang="en-US" sz="1632" b="0" i="0" u="none" strike="noStrike" kern="1200" cap="none" spc="0" normalizeH="0" baseline="0" noProof="0" dirty="0">
              <a:ln>
                <a:noFill/>
              </a:ln>
              <a:solidFill>
                <a:srgbClr val="1F497D"/>
              </a:solidFill>
              <a:effectLst/>
              <a:uLnTx/>
              <a:uFillTx/>
              <a:latin typeface="Segoe UI"/>
              <a:ea typeface="+mn-ea"/>
              <a:cs typeface="+mn-cs"/>
            </a:endParaRPr>
          </a:p>
        </p:txBody>
      </p:sp>
      <p:sp>
        <p:nvSpPr>
          <p:cNvPr id="8" name="Rectangle 7"/>
          <p:cNvSpPr/>
          <p:nvPr userDrawn="1"/>
        </p:nvSpPr>
        <p:spPr>
          <a:xfrm>
            <a:off x="0" y="155434"/>
            <a:ext cx="233184" cy="699453"/>
          </a:xfrm>
          <a:prstGeom prst="rect">
            <a:avLst/>
          </a:prstGeom>
          <a:gradFill>
            <a:gsLst>
              <a:gs pos="0">
                <a:schemeClr val="tx2"/>
              </a:gs>
              <a:gs pos="50000">
                <a:schemeClr val="tx2">
                  <a:lumMod val="60000"/>
                  <a:lumOff val="40000"/>
                </a:schemeClr>
              </a:gs>
              <a:gs pos="100000">
                <a:schemeClr val="tx2">
                  <a:lumMod val="20000"/>
                  <a:lumOff val="80000"/>
                </a:schemeClr>
              </a:gs>
            </a:gsLst>
            <a:lin ang="5400000" scaled="0"/>
          </a:gra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3160450912"/>
      </p:ext>
    </p:extLst>
  </p:cSld>
  <p:clrMap bg1="lt1" tx1="dk1" bg2="lt2" tx2="dk2" accent1="accent1" accent2="accent2" accent3="accent3" accent4="accent4" accent5="accent5" accent6="accent6" hlink="hlink" folHlink="folHlink"/>
  <p:sldLayoutIdLst>
    <p:sldLayoutId id="2147484246" r:id="rId1"/>
    <p:sldLayoutId id="2147484247" r:id="rId2"/>
    <p:sldLayoutId id="2147484248" r:id="rId3"/>
    <p:sldLayoutId id="2147484249" r:id="rId4"/>
    <p:sldLayoutId id="2147484250" r:id="rId5"/>
    <p:sldLayoutId id="2147484251" r:id="rId6"/>
    <p:sldLayoutId id="2147484252" r:id="rId7"/>
    <p:sldLayoutId id="2147484253" r:id="rId8"/>
    <p:sldLayoutId id="2147484254" r:id="rId9"/>
    <p:sldLayoutId id="2147484255" r:id="rId10"/>
    <p:sldLayoutId id="2147484256" r:id="rId11"/>
  </p:sldLayoutIdLst>
  <p:timing>
    <p:tnLst>
      <p:par>
        <p:cTn id="1" dur="indefinite" restart="never" nodeType="tmRoot"/>
      </p:par>
    </p:tnLst>
  </p:timing>
  <p:hf hdr="0" ftr="0" dt="0"/>
  <p:txStyles>
    <p:titleStyle>
      <a:lvl1pPr algn="l" rtl="0" eaLnBrk="1" latinLnBrk="0" hangingPunct="1">
        <a:spcBef>
          <a:spcPct val="0"/>
        </a:spcBef>
        <a:buNone/>
        <a:defRPr kumimoji="0" sz="2856" kern="1200">
          <a:solidFill>
            <a:schemeClr val="tx2"/>
          </a:solidFill>
          <a:latin typeface="Segoe UI" pitchFamily="34" charset="0"/>
          <a:ea typeface="Segoe UI" pitchFamily="34" charset="0"/>
          <a:cs typeface="Segoe UI" pitchFamily="34" charset="0"/>
        </a:defRPr>
      </a:lvl1pPr>
    </p:titleStyle>
    <p:bodyStyle>
      <a:lvl1pPr marL="279779" indent="-279779" algn="l" rtl="0" eaLnBrk="1" latinLnBrk="0" hangingPunct="1">
        <a:spcBef>
          <a:spcPts val="612"/>
        </a:spcBef>
        <a:buClr>
          <a:schemeClr val="accent1"/>
        </a:buClr>
        <a:buSzPct val="76000"/>
        <a:buFont typeface="Wingdings" panose="05000000000000000000" pitchFamily="2" charset="2"/>
        <a:buChar char="§"/>
        <a:defRPr kumimoji="0" sz="2448" kern="1200">
          <a:solidFill>
            <a:schemeClr val="tx1"/>
          </a:solidFill>
          <a:latin typeface="Segoe UI" pitchFamily="34" charset="0"/>
          <a:ea typeface="Segoe UI" pitchFamily="34" charset="0"/>
          <a:cs typeface="Segoe UI" pitchFamily="34" charset="0"/>
        </a:defRPr>
      </a:lvl1pPr>
      <a:lvl2pPr marL="629503" indent="-349724" algn="l" rtl="0" eaLnBrk="1" latinLnBrk="0" hangingPunct="1">
        <a:spcBef>
          <a:spcPts val="510"/>
        </a:spcBef>
        <a:buClr>
          <a:schemeClr val="accent1"/>
        </a:buClr>
        <a:buSzPct val="76000"/>
        <a:buFont typeface="Wingdings" panose="05000000000000000000" pitchFamily="2" charset="2"/>
        <a:buChar char="§"/>
        <a:defRPr kumimoji="0" sz="2040" kern="1200">
          <a:solidFill>
            <a:schemeClr val="tx1"/>
          </a:solidFill>
          <a:latin typeface="Segoe UI" pitchFamily="34" charset="0"/>
          <a:ea typeface="Segoe UI" pitchFamily="34" charset="0"/>
          <a:cs typeface="Segoe UI" pitchFamily="34" charset="0"/>
        </a:defRPr>
      </a:lvl2pPr>
      <a:lvl3pPr marL="839337" indent="-233149" algn="l" rtl="0" eaLnBrk="1" latinLnBrk="0" hangingPunct="1">
        <a:spcBef>
          <a:spcPts val="510"/>
        </a:spcBef>
        <a:buClr>
          <a:schemeClr val="accent1"/>
        </a:buClr>
        <a:buSzPct val="76000"/>
        <a:buFont typeface="Wingdings" panose="05000000000000000000" pitchFamily="2" charset="2"/>
        <a:buChar char="§"/>
        <a:defRPr kumimoji="0" sz="1836" kern="1200">
          <a:solidFill>
            <a:schemeClr val="tx1"/>
          </a:solidFill>
          <a:latin typeface="Segoe UI" pitchFamily="34" charset="0"/>
          <a:ea typeface="Segoe UI" pitchFamily="34" charset="0"/>
          <a:cs typeface="Segoe UI" pitchFamily="34" charset="0"/>
        </a:defRPr>
      </a:lvl3pPr>
      <a:lvl4pPr marL="1119116" indent="-233149" algn="l" rtl="0" eaLnBrk="1" latinLnBrk="0" hangingPunct="1">
        <a:spcBef>
          <a:spcPts val="408"/>
        </a:spcBef>
        <a:buClr>
          <a:schemeClr val="accent1"/>
        </a:buClr>
        <a:buSzPct val="70000"/>
        <a:buFont typeface="Wingdings" panose="05000000000000000000" pitchFamily="2" charset="2"/>
        <a:buChar char="§"/>
        <a:defRPr kumimoji="0" sz="1632" kern="1200">
          <a:solidFill>
            <a:schemeClr val="tx1"/>
          </a:solidFill>
          <a:latin typeface="Segoe UI" pitchFamily="34" charset="0"/>
          <a:ea typeface="Segoe UI" pitchFamily="34" charset="0"/>
          <a:cs typeface="Segoe UI" pitchFamily="34" charset="0"/>
        </a:defRPr>
      </a:lvl4pPr>
      <a:lvl5pPr marL="1398895" indent="-233149" algn="l" rtl="0" eaLnBrk="1" latinLnBrk="0" hangingPunct="1">
        <a:spcBef>
          <a:spcPts val="306"/>
        </a:spcBef>
        <a:buClr>
          <a:schemeClr val="accent1"/>
        </a:buClr>
        <a:buSzPct val="70000"/>
        <a:buFont typeface="Wingdings" panose="05000000000000000000" pitchFamily="2" charset="2"/>
        <a:buChar char="§"/>
        <a:defRPr kumimoji="0" sz="1428" kern="1200">
          <a:solidFill>
            <a:schemeClr val="tx1"/>
          </a:solidFill>
          <a:latin typeface="Segoe UI" pitchFamily="34" charset="0"/>
          <a:ea typeface="Segoe UI" pitchFamily="34" charset="0"/>
          <a:cs typeface="Segoe UI" pitchFamily="34" charset="0"/>
        </a:defRPr>
      </a:lvl5pPr>
      <a:lvl6pPr marL="1678674" indent="-186519" algn="l" rtl="0" eaLnBrk="1" latinLnBrk="0" hangingPunct="1">
        <a:spcBef>
          <a:spcPts val="306"/>
        </a:spcBef>
        <a:buClr>
          <a:srgbClr val="9FB8CD">
            <a:shade val="75000"/>
          </a:srgbClr>
        </a:buClr>
        <a:buSzPct val="75000"/>
        <a:buFont typeface="Wingdings 3"/>
        <a:buChar char=""/>
        <a:defRPr kumimoji="0" lang="en-US" sz="1632" kern="1200" smtClean="0">
          <a:solidFill>
            <a:schemeClr val="tx1"/>
          </a:solidFill>
          <a:latin typeface="+mn-lt"/>
          <a:ea typeface="+mn-ea"/>
          <a:cs typeface="+mn-cs"/>
        </a:defRPr>
      </a:lvl6pPr>
      <a:lvl7pPr marL="1865193" indent="-186519" algn="l" rtl="0" eaLnBrk="1" latinLnBrk="0" hangingPunct="1">
        <a:spcBef>
          <a:spcPts val="306"/>
        </a:spcBef>
        <a:buClr>
          <a:srgbClr val="727CA3">
            <a:shade val="75000"/>
          </a:srgbClr>
        </a:buClr>
        <a:buSzPct val="75000"/>
        <a:buFont typeface="Wingdings 3"/>
        <a:buChar char=""/>
        <a:defRPr kumimoji="0" lang="en-US" sz="1428" kern="1200" smtClean="0">
          <a:solidFill>
            <a:schemeClr val="tx1"/>
          </a:solidFill>
          <a:latin typeface="+mn-lt"/>
          <a:ea typeface="+mn-ea"/>
          <a:cs typeface="+mn-cs"/>
        </a:defRPr>
      </a:lvl7pPr>
      <a:lvl8pPr marL="2051712" indent="-186519" algn="l" rtl="0" eaLnBrk="1" latinLnBrk="0" hangingPunct="1">
        <a:spcBef>
          <a:spcPts val="306"/>
        </a:spcBef>
        <a:buClr>
          <a:prstClr val="white">
            <a:shade val="50000"/>
          </a:prstClr>
        </a:buClr>
        <a:buSzPct val="75000"/>
        <a:buFont typeface="Wingdings 3"/>
        <a:buChar char=""/>
        <a:defRPr kumimoji="0" lang="en-US" sz="1428" kern="1200" smtClean="0">
          <a:solidFill>
            <a:schemeClr val="tx1"/>
          </a:solidFill>
          <a:latin typeface="+mn-lt"/>
          <a:ea typeface="+mn-ea"/>
          <a:cs typeface="+mn-cs"/>
        </a:defRPr>
      </a:lvl8pPr>
      <a:lvl9pPr marL="2238232" indent="-186519" algn="l" rtl="0" eaLnBrk="1" latinLnBrk="0" hangingPunct="1">
        <a:spcBef>
          <a:spcPts val="306"/>
        </a:spcBef>
        <a:buClr>
          <a:srgbClr val="9FB8CD"/>
        </a:buClr>
        <a:buSzPct val="75000"/>
        <a:buFont typeface="Wingdings 3"/>
        <a:buChar char=""/>
        <a:defRPr kumimoji="0" lang="en-US" sz="1224"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66298" algn="l" rtl="0" eaLnBrk="1" latinLnBrk="0" hangingPunct="1">
        <a:defRPr kumimoji="0" kern="1200">
          <a:solidFill>
            <a:schemeClr val="tx1"/>
          </a:solidFill>
          <a:latin typeface="+mn-lt"/>
          <a:ea typeface="+mn-ea"/>
          <a:cs typeface="+mn-cs"/>
        </a:defRPr>
      </a:lvl2pPr>
      <a:lvl3pPr marL="932597" algn="l" rtl="0" eaLnBrk="1" latinLnBrk="0" hangingPunct="1">
        <a:defRPr kumimoji="0" kern="1200">
          <a:solidFill>
            <a:schemeClr val="tx1"/>
          </a:solidFill>
          <a:latin typeface="+mn-lt"/>
          <a:ea typeface="+mn-ea"/>
          <a:cs typeface="+mn-cs"/>
        </a:defRPr>
      </a:lvl3pPr>
      <a:lvl4pPr marL="1398895" algn="l" rtl="0" eaLnBrk="1" latinLnBrk="0" hangingPunct="1">
        <a:defRPr kumimoji="0" kern="1200">
          <a:solidFill>
            <a:schemeClr val="tx1"/>
          </a:solidFill>
          <a:latin typeface="+mn-lt"/>
          <a:ea typeface="+mn-ea"/>
          <a:cs typeface="+mn-cs"/>
        </a:defRPr>
      </a:lvl4pPr>
      <a:lvl5pPr marL="1865193" algn="l" rtl="0" eaLnBrk="1" latinLnBrk="0" hangingPunct="1">
        <a:defRPr kumimoji="0" kern="1200">
          <a:solidFill>
            <a:schemeClr val="tx1"/>
          </a:solidFill>
          <a:latin typeface="+mn-lt"/>
          <a:ea typeface="+mn-ea"/>
          <a:cs typeface="+mn-cs"/>
        </a:defRPr>
      </a:lvl5pPr>
      <a:lvl6pPr marL="2331491" algn="l" rtl="0" eaLnBrk="1" latinLnBrk="0" hangingPunct="1">
        <a:defRPr kumimoji="0" kern="1200">
          <a:solidFill>
            <a:schemeClr val="tx1"/>
          </a:solidFill>
          <a:latin typeface="+mn-lt"/>
          <a:ea typeface="+mn-ea"/>
          <a:cs typeface="+mn-cs"/>
        </a:defRPr>
      </a:lvl6pPr>
      <a:lvl7pPr marL="2797790" algn="l" rtl="0" eaLnBrk="1" latinLnBrk="0" hangingPunct="1">
        <a:defRPr kumimoji="0" kern="1200">
          <a:solidFill>
            <a:schemeClr val="tx1"/>
          </a:solidFill>
          <a:latin typeface="+mn-lt"/>
          <a:ea typeface="+mn-ea"/>
          <a:cs typeface="+mn-cs"/>
        </a:defRPr>
      </a:lvl7pPr>
      <a:lvl8pPr marL="3264088" algn="l" rtl="0" eaLnBrk="1" latinLnBrk="0" hangingPunct="1">
        <a:defRPr kumimoji="0" kern="1200">
          <a:solidFill>
            <a:schemeClr val="tx1"/>
          </a:solidFill>
          <a:latin typeface="+mn-lt"/>
          <a:ea typeface="+mn-ea"/>
          <a:cs typeface="+mn-cs"/>
        </a:defRPr>
      </a:lvl8pPr>
      <a:lvl9pPr marL="3730386"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WMF"/><Relationship Id="rId2" Type="http://schemas.openxmlformats.org/officeDocument/2006/relationships/notesSlide" Target="../notesSlides/notesSlide11.xml"/><Relationship Id="rId1" Type="http://schemas.openxmlformats.org/officeDocument/2006/relationships/slideLayout" Target="../slideLayouts/slideLayout24.xml"/><Relationship Id="rId6" Type="http://schemas.openxmlformats.org/officeDocument/2006/relationships/image" Target="../media/image23.WMF"/><Relationship Id="rId5" Type="http://schemas.openxmlformats.org/officeDocument/2006/relationships/image" Target="../media/image22.WMF"/><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4.xml"/><Relationship Id="rId6" Type="http://schemas.openxmlformats.org/officeDocument/2006/relationships/image" Target="../media/image21.jpeg"/><Relationship Id="rId5" Type="http://schemas.openxmlformats.org/officeDocument/2006/relationships/image" Target="../media/image25.PNG"/><Relationship Id="rId4" Type="http://schemas.openxmlformats.org/officeDocument/2006/relationships/image" Target="../media/image22.WMF"/></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4.xml"/><Relationship Id="rId6" Type="http://schemas.openxmlformats.org/officeDocument/2006/relationships/image" Target="../media/image21.jpeg"/><Relationship Id="rId5" Type="http://schemas.openxmlformats.org/officeDocument/2006/relationships/image" Target="../media/image27.png"/><Relationship Id="rId4" Type="http://schemas.openxmlformats.org/officeDocument/2006/relationships/image" Target="../media/image26.WMF"/></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7.xml"/><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1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41.jpeg"/><Relationship Id="rId4" Type="http://schemas.openxmlformats.org/officeDocument/2006/relationships/image" Target="../media/image40.jpeg"/></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3.xml"/><Relationship Id="rId1" Type="http://schemas.openxmlformats.org/officeDocument/2006/relationships/slideLayout" Target="../slideLayouts/slideLayout24.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2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5.xml"/><Relationship Id="rId1" Type="http://schemas.openxmlformats.org/officeDocument/2006/relationships/slideLayout" Target="../slideLayouts/slideLayout17.xml"/><Relationship Id="rId4" Type="http://schemas.openxmlformats.org/officeDocument/2006/relationships/image" Target="../media/image5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20.png"/><Relationship Id="rId7" Type="http://schemas.microsoft.com/office/2007/relationships/hdphoto" Target="../media/hdphoto4.wdp"/><Relationship Id="rId2" Type="http://schemas.openxmlformats.org/officeDocument/2006/relationships/notesSlide" Target="../notesSlides/notesSlide31.xml"/><Relationship Id="rId1" Type="http://schemas.openxmlformats.org/officeDocument/2006/relationships/slideLayout" Target="../slideLayouts/slideLayout24.xml"/><Relationship Id="rId6" Type="http://schemas.openxmlformats.org/officeDocument/2006/relationships/image" Target="../media/image55.png"/><Relationship Id="rId5" Type="http://schemas.microsoft.com/office/2007/relationships/hdphoto" Target="../media/hdphoto3.wdp"/><Relationship Id="rId4" Type="http://schemas.openxmlformats.org/officeDocument/2006/relationships/image" Target="../media/image54.png"/></Relationships>
</file>

<file path=ppt/slides/_rels/slide32.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20.png"/><Relationship Id="rId7" Type="http://schemas.microsoft.com/office/2007/relationships/hdphoto" Target="../media/hdphoto4.wdp"/><Relationship Id="rId2" Type="http://schemas.openxmlformats.org/officeDocument/2006/relationships/notesSlide" Target="../notesSlides/notesSlide32.xml"/><Relationship Id="rId1" Type="http://schemas.openxmlformats.org/officeDocument/2006/relationships/slideLayout" Target="../slideLayouts/slideLayout24.xml"/><Relationship Id="rId6" Type="http://schemas.openxmlformats.org/officeDocument/2006/relationships/image" Target="../media/image55.png"/><Relationship Id="rId5" Type="http://schemas.microsoft.com/office/2007/relationships/hdphoto" Target="../media/hdphoto3.wdp"/><Relationship Id="rId4" Type="http://schemas.openxmlformats.org/officeDocument/2006/relationships/image" Target="../media/image54.png"/></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9.xml"/><Relationship Id="rId1" Type="http://schemas.openxmlformats.org/officeDocument/2006/relationships/slideLayout" Target="../slideLayouts/slideLayout17.xml"/><Relationship Id="rId5" Type="http://schemas.openxmlformats.org/officeDocument/2006/relationships/image" Target="../media/image61.jpeg"/><Relationship Id="rId4" Type="http://schemas.openxmlformats.org/officeDocument/2006/relationships/image" Target="../media/image60.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0.xml"/><Relationship Id="rId1" Type="http://schemas.openxmlformats.org/officeDocument/2006/relationships/slideLayout" Target="../slideLayouts/slideLayout12.xml"/><Relationship Id="rId4" Type="http://schemas.openxmlformats.org/officeDocument/2006/relationships/hyperlink" Target="https://channel9.msdn.com/Events/Ignite/2015/BRK2119"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2.jpeg"/><Relationship Id="rId3" Type="http://schemas.openxmlformats.org/officeDocument/2006/relationships/image" Target="../media/image64.jpeg"/><Relationship Id="rId7" Type="http://schemas.microsoft.com/office/2007/relationships/hdphoto" Target="../media/hdphoto5.wdp"/><Relationship Id="rId12" Type="http://schemas.openxmlformats.org/officeDocument/2006/relationships/image" Target="../media/image71.png"/><Relationship Id="rId2" Type="http://schemas.openxmlformats.org/officeDocument/2006/relationships/notesSlide" Target="../notesSlides/notesSlide43.xml"/><Relationship Id="rId1" Type="http://schemas.openxmlformats.org/officeDocument/2006/relationships/slideLayout" Target="../slideLayouts/slideLayout38.xml"/><Relationship Id="rId6" Type="http://schemas.openxmlformats.org/officeDocument/2006/relationships/image" Target="../media/image67.png"/><Relationship Id="rId11" Type="http://schemas.openxmlformats.org/officeDocument/2006/relationships/image" Target="../media/image70.jpeg"/><Relationship Id="rId5" Type="http://schemas.openxmlformats.org/officeDocument/2006/relationships/image" Target="../media/image66.png"/><Relationship Id="rId10" Type="http://schemas.openxmlformats.org/officeDocument/2006/relationships/image" Target="../media/image69.png"/><Relationship Id="rId4" Type="http://schemas.openxmlformats.org/officeDocument/2006/relationships/image" Target="../media/image65.jpeg"/><Relationship Id="rId9" Type="http://schemas.microsoft.com/office/2007/relationships/hdphoto" Target="../media/hdphoto6.wdp"/></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8" Type="http://schemas.openxmlformats.org/officeDocument/2006/relationships/hyperlink" Target="http://www.mckinsey.com/insights/organization/building_the_social_enterprise" TargetMode="External"/><Relationship Id="rId13" Type="http://schemas.openxmlformats.org/officeDocument/2006/relationships/hyperlink" Target="http://sloanreview.mit.edu/article/finding-the-value-in-social-business" TargetMode="External"/><Relationship Id="rId3" Type="http://schemas.openxmlformats.org/officeDocument/2006/relationships/hyperlink" Target="http://success.office.com/" TargetMode="External"/><Relationship Id="rId7" Type="http://schemas.openxmlformats.org/officeDocument/2006/relationships/hyperlink" Target="http://www.zdnet.com/article/the-growing-evidence-for-social-business-maturity/" TargetMode="External"/><Relationship Id="rId12" Type="http://schemas.openxmlformats.org/officeDocument/2006/relationships/hyperlink" Target="http://www.digitalworkplacegroup.com/resources/download-reports/successful-social-intranets/" TargetMode="External"/><Relationship Id="rId17" Type="http://schemas.openxmlformats.org/officeDocument/2006/relationships/hyperlink" Target="https://www.youtube.com/watch?v=BE_fZqcdJnc" TargetMode="External"/><Relationship Id="rId2" Type="http://schemas.openxmlformats.org/officeDocument/2006/relationships/notesSlide" Target="../notesSlides/notesSlide45.xml"/><Relationship Id="rId16" Type="http://schemas.openxmlformats.org/officeDocument/2006/relationships/hyperlink" Target="http://www.intranetfocus.com/archives/2294" TargetMode="External"/><Relationship Id="rId1" Type="http://schemas.openxmlformats.org/officeDocument/2006/relationships/slideLayout" Target="../slideLayouts/slideLayout11.xml"/><Relationship Id="rId6" Type="http://schemas.openxmlformats.org/officeDocument/2006/relationships/hyperlink" Target="http://www.improveit.how/" TargetMode="External"/><Relationship Id="rId11" Type="http://schemas.openxmlformats.org/officeDocument/2006/relationships/hyperlink" Target="https://about.yammer.com/success/wp-content/uploads/sites/13/Yammer-for-Executives-Pitch-Deck2.pptx" TargetMode="External"/><Relationship Id="rId5" Type="http://schemas.openxmlformats.org/officeDocument/2006/relationships/hyperlink" Target="https://channel9.msdn.com/Events/Ignite/2015/BRK2119" TargetMode="External"/><Relationship Id="rId15" Type="http://schemas.openxmlformats.org/officeDocument/2006/relationships/hyperlink" Target="http://dupress.com/articles/metrics-that-matter/" TargetMode="External"/><Relationship Id="rId10" Type="http://schemas.openxmlformats.org/officeDocument/2006/relationships/hyperlink" Target="https://www.yammer.com/itpronetwork/#/groups/3944618/files" TargetMode="External"/><Relationship Id="rId4" Type="http://schemas.openxmlformats.org/officeDocument/2006/relationships/hyperlink" Target="http://www.fasttrack.microsoft.com/" TargetMode="External"/><Relationship Id="rId9" Type="http://schemas.openxmlformats.org/officeDocument/2006/relationships/hyperlink" Target="http://dupress.com/articles/data-driven-storytelling/" TargetMode="External"/><Relationship Id="rId14" Type="http://schemas.openxmlformats.org/officeDocument/2006/relationships/hyperlink" Target="http://sloanreview.mit.edu/projects/moving-beyond-marketing/" TargetMode="Externa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6.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50.xml"/><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16.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840823" y="0"/>
            <a:ext cx="8046632" cy="7003734"/>
          </a:xfrm>
          <a:prstGeom prst="rect">
            <a:avLst/>
          </a:prstGeom>
        </p:spPr>
      </p:pic>
      <p:sp>
        <p:nvSpPr>
          <p:cNvPr id="3" name="Title 1"/>
          <p:cNvSpPr txBox="1">
            <a:spLocks/>
          </p:cNvSpPr>
          <p:nvPr/>
        </p:nvSpPr>
        <p:spPr>
          <a:xfrm>
            <a:off x="274702" y="388335"/>
            <a:ext cx="4443587" cy="5394901"/>
          </a:xfrm>
          <a:prstGeom prst="rect">
            <a:avLst/>
          </a:prstGeom>
          <a:noFill/>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6000" dirty="0" smtClean="0">
                <a:solidFill>
                  <a:schemeClr val="tx1">
                    <a:lumMod val="75000"/>
                  </a:schemeClr>
                </a:solidFill>
              </a:rPr>
              <a:t>It’s all About that Case – the business case, that is!</a:t>
            </a:r>
          </a:p>
          <a:p>
            <a:r>
              <a:rPr lang="en-US" sz="3600" dirty="0" smtClean="0">
                <a:solidFill>
                  <a:schemeClr val="tx1">
                    <a:lumMod val="75000"/>
                  </a:schemeClr>
                </a:solidFill>
              </a:rPr>
              <a:t>Making the case for enterprise social … </a:t>
            </a:r>
          </a:p>
          <a:p>
            <a:r>
              <a:rPr lang="en-US" sz="3600" dirty="0" smtClean="0">
                <a:solidFill>
                  <a:schemeClr val="tx1">
                    <a:lumMod val="75000"/>
                  </a:schemeClr>
                </a:solidFill>
              </a:rPr>
              <a:t>and selling it to your executives</a:t>
            </a:r>
            <a:endParaRPr lang="en-US" sz="3600" dirty="0">
              <a:solidFill>
                <a:schemeClr val="tx1">
                  <a:lumMod val="75000"/>
                </a:schemeClr>
              </a:solidFill>
            </a:endParaRPr>
          </a:p>
        </p:txBody>
      </p:sp>
      <p:sp>
        <p:nvSpPr>
          <p:cNvPr id="5" name="TextBox 4"/>
          <p:cNvSpPr txBox="1"/>
          <p:nvPr/>
        </p:nvSpPr>
        <p:spPr>
          <a:xfrm>
            <a:off x="1189092" y="5158435"/>
            <a:ext cx="6857925" cy="1855893"/>
          </a:xfrm>
          <a:prstGeom prst="rect">
            <a:avLst/>
          </a:prstGeom>
          <a:noFill/>
        </p:spPr>
        <p:txBody>
          <a:bodyPr wrap="square" lIns="182880" tIns="146304" rIns="182880" bIns="146304" rtlCol="0">
            <a:spAutoFit/>
          </a:bodyPr>
          <a:lstStyle/>
          <a:p>
            <a:pPr algn="r">
              <a:lnSpc>
                <a:spcPct val="90000"/>
              </a:lnSpc>
              <a:spcAft>
                <a:spcPts val="600"/>
              </a:spcAft>
            </a:pPr>
            <a:r>
              <a:rPr lang="en-US" sz="2400" dirty="0" smtClean="0"/>
              <a:t>Susan Hanley</a:t>
            </a:r>
          </a:p>
          <a:p>
            <a:pPr algn="r">
              <a:lnSpc>
                <a:spcPct val="90000"/>
              </a:lnSpc>
              <a:spcAft>
                <a:spcPts val="600"/>
              </a:spcAft>
            </a:pPr>
            <a:r>
              <a:rPr lang="en-US" sz="2400" dirty="0" smtClean="0"/>
              <a:t>SharePoint Fest Chicago</a:t>
            </a:r>
          </a:p>
          <a:p>
            <a:pPr algn="r">
              <a:lnSpc>
                <a:spcPct val="90000"/>
              </a:lnSpc>
              <a:spcAft>
                <a:spcPts val="600"/>
              </a:spcAft>
            </a:pPr>
            <a:r>
              <a:rPr lang="en-US" sz="2400" dirty="0" smtClean="0"/>
              <a:t>December 9, 2015</a:t>
            </a:r>
          </a:p>
          <a:p>
            <a:pPr algn="r">
              <a:lnSpc>
                <a:spcPct val="90000"/>
              </a:lnSpc>
              <a:spcAft>
                <a:spcPts val="600"/>
              </a:spcAft>
            </a:pPr>
            <a:r>
              <a:rPr lang="en-US" sz="2400" dirty="0" smtClean="0"/>
              <a:t>www.susanhanley.com</a:t>
            </a:r>
          </a:p>
        </p:txBody>
      </p:sp>
    </p:spTree>
    <p:extLst>
      <p:ext uri="{BB962C8B-B14F-4D97-AF65-F5344CB8AC3E}">
        <p14:creationId xmlns:p14="http://schemas.microsoft.com/office/powerpoint/2010/main" val="928903659"/>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66141" y="1851360"/>
            <a:ext cx="11887200" cy="3564053"/>
          </a:xfrm>
        </p:spPr>
        <p:txBody>
          <a:bodyPr/>
          <a:lstStyle/>
          <a:p>
            <a:r>
              <a:rPr lang="en-US" dirty="0" smtClean="0"/>
              <a:t>Business Goals</a:t>
            </a:r>
          </a:p>
          <a:p>
            <a:pPr lvl="1"/>
            <a:r>
              <a:rPr lang="en-US" sz="3600" b="1" dirty="0" smtClean="0">
                <a:solidFill>
                  <a:srgbClr val="000000"/>
                </a:solidFill>
                <a:latin typeface="+mj-lt"/>
              </a:rPr>
              <a:t>Minimize cost and risk of reinventing the wheel</a:t>
            </a:r>
            <a:r>
              <a:rPr lang="en-US" sz="3600" dirty="0" smtClean="0">
                <a:solidFill>
                  <a:srgbClr val="000000"/>
                </a:solidFill>
                <a:latin typeface="+mj-lt"/>
              </a:rPr>
              <a:t> in a global organization</a:t>
            </a:r>
          </a:p>
          <a:p>
            <a:pPr lvl="1"/>
            <a:r>
              <a:rPr lang="en-US" sz="3600" b="1" dirty="0" smtClean="0">
                <a:solidFill>
                  <a:srgbClr val="000000"/>
                </a:solidFill>
                <a:latin typeface="+mj-lt"/>
              </a:rPr>
              <a:t>Build inventory of best practices </a:t>
            </a:r>
            <a:r>
              <a:rPr lang="en-US" sz="3600" dirty="0" smtClean="0">
                <a:solidFill>
                  <a:srgbClr val="000000"/>
                </a:solidFill>
                <a:latin typeface="+mj-lt"/>
              </a:rPr>
              <a:t>and expertise on core topics</a:t>
            </a:r>
          </a:p>
          <a:p>
            <a:pPr lvl="1"/>
            <a:r>
              <a:rPr lang="en-US" sz="3600" b="1" dirty="0" smtClean="0">
                <a:solidFill>
                  <a:srgbClr val="000000"/>
                </a:solidFill>
                <a:latin typeface="+mj-lt"/>
              </a:rPr>
              <a:t>Leverage expertise </a:t>
            </a:r>
            <a:r>
              <a:rPr lang="en-US" sz="3600" dirty="0" smtClean="0">
                <a:solidFill>
                  <a:srgbClr val="000000"/>
                </a:solidFill>
                <a:latin typeface="+mj-lt"/>
              </a:rPr>
              <a:t>across the globe</a:t>
            </a:r>
            <a:endParaRPr lang="en-US" sz="3600" dirty="0">
              <a:solidFill>
                <a:srgbClr val="000000"/>
              </a:solidFill>
              <a:latin typeface="+mj-lt"/>
            </a:endParaRPr>
          </a:p>
        </p:txBody>
      </p:sp>
      <p:sp>
        <p:nvSpPr>
          <p:cNvPr id="2" name="Title 1"/>
          <p:cNvSpPr>
            <a:spLocks noGrp="1"/>
          </p:cNvSpPr>
          <p:nvPr>
            <p:ph type="title"/>
          </p:nvPr>
        </p:nvSpPr>
        <p:spPr/>
        <p:txBody>
          <a:bodyPr/>
          <a:lstStyle/>
          <a:p>
            <a:r>
              <a:rPr lang="en-US" sz="4400" dirty="0" smtClean="0"/>
              <a:t>Case Study: Organizational change – in the context of measurable critical decisions</a:t>
            </a:r>
            <a:endParaRPr lang="en-US" sz="4400" dirty="0"/>
          </a:p>
        </p:txBody>
      </p:sp>
      <p:pic>
        <p:nvPicPr>
          <p:cNvPr id="8" name="Picture 2" descr="http://www.teknoscienze.com/Contents/Articoli/Images/2013/AF1_2013/Pioneer_intervieew/logo_pioneer.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44285" y="1028409"/>
            <a:ext cx="2548403" cy="1218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55262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9137955" y="6487515"/>
            <a:ext cx="2831336" cy="351577"/>
          </a:xfrm>
          <a:prstGeom prst="rect">
            <a:avLst/>
          </a:prstGeom>
        </p:spPr>
        <p:txBody>
          <a:bodyPr/>
          <a:lstStyle/>
          <a:p>
            <a:fld id="{EA7C8D44-3667-46F6-9772-CC52308E2A7F}" type="slidenum">
              <a:rPr kumimoji="0" lang="en-US" smtClean="0"/>
              <a:pPr/>
              <a:t>11</a:t>
            </a:fld>
            <a:endParaRPr kumimoji="0" lang="en-US" dirty="0"/>
          </a:p>
        </p:txBody>
      </p:sp>
      <p:pic>
        <p:nvPicPr>
          <p:cNvPr id="3" name="Picture 5" descr="world18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7183" y="313881"/>
            <a:ext cx="11848611" cy="6494124"/>
          </a:xfrm>
          <a:prstGeom prst="rect">
            <a:avLst/>
          </a:prstGeom>
          <a:solidFill>
            <a:schemeClr val="bg1"/>
          </a:solidFill>
        </p:spPr>
      </p:pic>
      <p:pic>
        <p:nvPicPr>
          <p:cNvPr id="4" name="Picture 2" descr="http://www.teknoscienze.com/Contents/Articoli/Images/2013/AF1_2013/Pioneer_intervieew/logo_pioneer.jpg"/>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970583" y="64118"/>
            <a:ext cx="1378745" cy="6590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62256" y="2875527"/>
            <a:ext cx="484021" cy="929339"/>
          </a:xfrm>
          <a:prstGeom prst="rect">
            <a:avLst/>
          </a:prstGeom>
        </p:spPr>
      </p:pic>
      <p:grpSp>
        <p:nvGrpSpPr>
          <p:cNvPr id="8" name="Group 7"/>
          <p:cNvGrpSpPr/>
          <p:nvPr/>
        </p:nvGrpSpPr>
        <p:grpSpPr>
          <a:xfrm>
            <a:off x="8472028" y="1928887"/>
            <a:ext cx="3341829" cy="2267827"/>
            <a:chOff x="8305800" y="1891238"/>
            <a:chExt cx="3276600" cy="2223562"/>
          </a:xfrm>
        </p:grpSpPr>
        <p:sp>
          <p:nvSpPr>
            <p:cNvPr id="6" name="Line Callout 1 5"/>
            <p:cNvSpPr/>
            <p:nvPr/>
          </p:nvSpPr>
          <p:spPr>
            <a:xfrm>
              <a:off x="8305800" y="1891238"/>
              <a:ext cx="3276600" cy="2223562"/>
            </a:xfrm>
            <a:prstGeom prst="borderCallout1">
              <a:avLst>
                <a:gd name="adj1" fmla="val 18750"/>
                <a:gd name="adj2" fmla="val -8333"/>
                <a:gd name="adj3" fmla="val 49995"/>
                <a:gd name="adj4" fmla="val -4067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40" dirty="0">
                  <a:solidFill>
                    <a:schemeClr val="tx1"/>
                  </a:solidFill>
                </a:rPr>
                <a:t>A relatively new production plant manager in Egypt had some questions about the best ways to handle green corn during a delicate stage of the process. </a:t>
              </a:r>
            </a:p>
          </p:txBody>
        </p:sp>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296961">
              <a:off x="11216610" y="3587340"/>
              <a:ext cx="289718" cy="468312"/>
            </a:xfrm>
            <a:prstGeom prst="rect">
              <a:avLst/>
            </a:prstGeom>
          </p:spPr>
        </p:pic>
      </p:grpSp>
      <p:grpSp>
        <p:nvGrpSpPr>
          <p:cNvPr id="14" name="Group 13"/>
          <p:cNvGrpSpPr/>
          <p:nvPr/>
        </p:nvGrpSpPr>
        <p:grpSpPr>
          <a:xfrm flipH="1">
            <a:off x="1936342" y="4395475"/>
            <a:ext cx="4455148" cy="2267827"/>
            <a:chOff x="6812163" y="4309681"/>
            <a:chExt cx="4351438" cy="2223562"/>
          </a:xfrm>
        </p:grpSpPr>
        <p:sp>
          <p:nvSpPr>
            <p:cNvPr id="10" name="Line Callout 1 9"/>
            <p:cNvSpPr/>
            <p:nvPr/>
          </p:nvSpPr>
          <p:spPr>
            <a:xfrm>
              <a:off x="7467997" y="4309681"/>
              <a:ext cx="3695604" cy="2223562"/>
            </a:xfrm>
            <a:prstGeom prst="borderCallout1">
              <a:avLst>
                <a:gd name="adj1" fmla="val 18750"/>
                <a:gd name="adj2" fmla="val -8333"/>
                <a:gd name="adj3" fmla="val -26083"/>
                <a:gd name="adj4" fmla="val -1974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40" dirty="0">
                  <a:solidFill>
                    <a:schemeClr val="tx1"/>
                  </a:solidFill>
                </a:rPr>
                <a:t>Late in his day, he posted a query in the Production Technologies community because he wasn’t sure to whom he should send an email (and his boss was out of the office).</a:t>
              </a:r>
            </a:p>
          </p:txBody>
        </p:sp>
        <p:pic>
          <p:nvPicPr>
            <p:cNvPr id="13" name="Picture 1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6812163" y="4518035"/>
              <a:ext cx="939035" cy="903427"/>
            </a:xfrm>
            <a:prstGeom prst="rect">
              <a:avLst/>
            </a:prstGeom>
          </p:spPr>
        </p:pic>
      </p:grpSp>
    </p:spTree>
    <p:extLst>
      <p:ext uri="{BB962C8B-B14F-4D97-AF65-F5344CB8AC3E}">
        <p14:creationId xmlns:p14="http://schemas.microsoft.com/office/powerpoint/2010/main" val="16260648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9137955" y="6487515"/>
            <a:ext cx="2831336" cy="351577"/>
          </a:xfrm>
          <a:prstGeom prst="rect">
            <a:avLst/>
          </a:prstGeom>
        </p:spPr>
        <p:txBody>
          <a:bodyPr/>
          <a:lstStyle/>
          <a:p>
            <a:fld id="{EA7C8D44-3667-46F6-9772-CC52308E2A7F}" type="slidenum">
              <a:rPr kumimoji="0" lang="en-US" smtClean="0"/>
              <a:pPr/>
              <a:t>12</a:t>
            </a:fld>
            <a:endParaRPr kumimoji="0" lang="en-US" dirty="0"/>
          </a:p>
        </p:txBody>
      </p:sp>
      <p:pic>
        <p:nvPicPr>
          <p:cNvPr id="3" name="Picture 5" descr="world18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7183" y="313881"/>
            <a:ext cx="11848611" cy="6494124"/>
          </a:xfrm>
          <a:prstGeom prst="rect">
            <a:avLst/>
          </a:prstGeom>
          <a:solidFill>
            <a:schemeClr val="bg1"/>
          </a:solidFill>
        </p:spPr>
      </p:pic>
      <p:grpSp>
        <p:nvGrpSpPr>
          <p:cNvPr id="27" name="Group 26"/>
          <p:cNvGrpSpPr/>
          <p:nvPr/>
        </p:nvGrpSpPr>
        <p:grpSpPr>
          <a:xfrm>
            <a:off x="2488669" y="2092742"/>
            <a:ext cx="7422830" cy="3953211"/>
            <a:chOff x="2578471" y="1870163"/>
            <a:chExt cx="7277945" cy="3876049"/>
          </a:xfrm>
        </p:grpSpPr>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78471" y="2908323"/>
              <a:ext cx="373440" cy="717019"/>
            </a:xfrm>
            <a:prstGeom prst="rect">
              <a:avLst/>
            </a:prstGeom>
          </p:spPr>
        </p:pic>
        <p:pic>
          <p:nvPicPr>
            <p:cNvPr id="15" name="Picture 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9475415" y="3565786"/>
              <a:ext cx="381001" cy="717019"/>
            </a:xfrm>
            <a:prstGeom prst="rect">
              <a:avLst/>
            </a:prstGeom>
          </p:spPr>
        </p:pic>
        <p:pic>
          <p:nvPicPr>
            <p:cNvPr id="16" name="Pictur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82250" y="2102380"/>
              <a:ext cx="373440" cy="717019"/>
            </a:xfrm>
            <a:prstGeom prst="rect">
              <a:avLst/>
            </a:prstGeom>
          </p:spPr>
        </p:pic>
        <p:grpSp>
          <p:nvGrpSpPr>
            <p:cNvPr id="24" name="Group 23"/>
            <p:cNvGrpSpPr/>
            <p:nvPr/>
          </p:nvGrpSpPr>
          <p:grpSpPr>
            <a:xfrm>
              <a:off x="3099450" y="2638737"/>
              <a:ext cx="6234324" cy="1975288"/>
              <a:chOff x="3099450" y="2638737"/>
              <a:chExt cx="6234324" cy="1975288"/>
            </a:xfrm>
          </p:grpSpPr>
          <p:sp>
            <p:nvSpPr>
              <p:cNvPr id="6" name="Line Callout 1 5"/>
              <p:cNvSpPr/>
              <p:nvPr/>
            </p:nvSpPr>
            <p:spPr>
              <a:xfrm>
                <a:off x="3099450" y="3234567"/>
                <a:ext cx="3276600" cy="1379458"/>
              </a:xfrm>
              <a:prstGeom prst="borderCallout1">
                <a:avLst>
                  <a:gd name="adj1" fmla="val 43723"/>
                  <a:gd name="adj2" fmla="val -2054"/>
                  <a:gd name="adj3" fmla="val 10820"/>
                  <a:gd name="adj4" fmla="val -8932"/>
                </a:avLst>
              </a:prstGeom>
              <a:solidFill>
                <a:schemeClr val="bg1"/>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40" dirty="0">
                    <a:solidFill>
                      <a:schemeClr val="tx1"/>
                    </a:solidFill>
                  </a:rPr>
                  <a:t>Meanwhile, colleagues from around the world saw the post and offered suggestions.</a:t>
                </a:r>
              </a:p>
            </p:txBody>
          </p:sp>
          <p:cxnSp>
            <p:nvCxnSpPr>
              <p:cNvPr id="11" name="Straight Connector 10"/>
              <p:cNvCxnSpPr/>
              <p:nvPr/>
            </p:nvCxnSpPr>
            <p:spPr>
              <a:xfrm>
                <a:off x="3255690" y="2638737"/>
                <a:ext cx="327142" cy="539172"/>
              </a:xfrm>
              <a:prstGeom prst="line">
                <a:avLst/>
              </a:prstGeom>
              <a:ln w="19050">
                <a:solidFill>
                  <a:srgbClr val="385D8A"/>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6523590" y="3867759"/>
                <a:ext cx="2810184" cy="56537"/>
              </a:xfrm>
              <a:prstGeom prst="line">
                <a:avLst/>
              </a:prstGeom>
              <a:ln w="19050">
                <a:solidFill>
                  <a:srgbClr val="385D8A"/>
                </a:solidFill>
              </a:ln>
            </p:spPr>
            <p:style>
              <a:lnRef idx="1">
                <a:schemeClr val="accent1"/>
              </a:lnRef>
              <a:fillRef idx="0">
                <a:schemeClr val="accent1"/>
              </a:fillRef>
              <a:effectRef idx="0">
                <a:schemeClr val="accent1"/>
              </a:effectRef>
              <a:fontRef idx="minor">
                <a:schemeClr val="tx1"/>
              </a:fontRef>
            </p:style>
          </p:cxnSp>
        </p:grpSp>
        <p:pic>
          <p:nvPicPr>
            <p:cNvPr id="20" name="Picture 1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9143274" y="3067535"/>
              <a:ext cx="381001" cy="717019"/>
            </a:xfrm>
            <a:prstGeom prst="rect">
              <a:avLst/>
            </a:prstGeom>
          </p:spPr>
        </p:pic>
        <p:pic>
          <p:nvPicPr>
            <p:cNvPr id="21" name="Picture 2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82832" y="5029193"/>
              <a:ext cx="373440" cy="717019"/>
            </a:xfrm>
            <a:prstGeom prst="rect">
              <a:avLst/>
            </a:prstGeom>
          </p:spPr>
        </p:pic>
        <p:pic>
          <p:nvPicPr>
            <p:cNvPr id="22" name="Picture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83301" y="1870163"/>
              <a:ext cx="373440" cy="717019"/>
            </a:xfrm>
            <a:prstGeom prst="rect">
              <a:avLst/>
            </a:prstGeom>
          </p:spPr>
        </p:pic>
      </p:grpSp>
      <p:grpSp>
        <p:nvGrpSpPr>
          <p:cNvPr id="26" name="Group 25"/>
          <p:cNvGrpSpPr/>
          <p:nvPr/>
        </p:nvGrpSpPr>
        <p:grpSpPr>
          <a:xfrm>
            <a:off x="3020019" y="177777"/>
            <a:ext cx="5659881" cy="3672140"/>
            <a:chOff x="-1128743" y="-2645769"/>
            <a:chExt cx="5549407" cy="3600464"/>
          </a:xfrm>
        </p:grpSpPr>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56716" y="43496"/>
              <a:ext cx="474573" cy="911199"/>
            </a:xfrm>
            <a:prstGeom prst="rect">
              <a:avLst/>
            </a:prstGeom>
          </p:spPr>
        </p:pic>
        <p:grpSp>
          <p:nvGrpSpPr>
            <p:cNvPr id="25" name="Group 24"/>
            <p:cNvGrpSpPr/>
            <p:nvPr/>
          </p:nvGrpSpPr>
          <p:grpSpPr>
            <a:xfrm>
              <a:off x="-1128743" y="-2645769"/>
              <a:ext cx="5549407" cy="2555365"/>
              <a:chOff x="-1488353" y="-2645646"/>
              <a:chExt cx="5549407" cy="2555365"/>
            </a:xfrm>
          </p:grpSpPr>
          <p:sp>
            <p:nvSpPr>
              <p:cNvPr id="10" name="Line Callout 1 9"/>
              <p:cNvSpPr/>
              <p:nvPr/>
            </p:nvSpPr>
            <p:spPr>
              <a:xfrm flipH="1">
                <a:off x="-719844" y="-2507825"/>
                <a:ext cx="4780898" cy="2417544"/>
              </a:xfrm>
              <a:prstGeom prst="borderCallout1">
                <a:avLst>
                  <a:gd name="adj1" fmla="val 104154"/>
                  <a:gd name="adj2" fmla="val 50202"/>
                  <a:gd name="adj3" fmla="val 125074"/>
                  <a:gd name="adj4" fmla="val 4033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tIns="279781" bIns="0" rtlCol="0" anchor="ctr"/>
              <a:lstStyle/>
              <a:p>
                <a:pPr algn="ctr"/>
                <a:r>
                  <a:rPr lang="en-US" sz="2040" dirty="0">
                    <a:solidFill>
                      <a:schemeClr val="tx1"/>
                    </a:solidFill>
                  </a:rPr>
                  <a:t>When the plant manager returned to work the next morning, he found 10 responses.</a:t>
                </a:r>
              </a:p>
              <a:p>
                <a:pPr algn="ctr"/>
                <a:r>
                  <a:rPr lang="en-US" sz="2040" dirty="0">
                    <a:solidFill>
                      <a:schemeClr val="tx1"/>
                    </a:solidFill>
                  </a:rPr>
                  <a:t>Three responses were about two proposed solutions to his problem. The rest were commentary and shared experiences from others. </a:t>
                </a:r>
              </a:p>
              <a:p>
                <a:pPr algn="ctr"/>
                <a:endParaRPr lang="en-US" sz="2040" dirty="0">
                  <a:solidFill>
                    <a:schemeClr val="tx1"/>
                  </a:solidFill>
                </a:endParaRPr>
              </a:p>
            </p:txBody>
          </p:sp>
          <p:pic>
            <p:nvPicPr>
              <p:cNvPr id="23" name="Picture 2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88353" y="-2645646"/>
                <a:ext cx="1113335" cy="1113335"/>
              </a:xfrm>
              <a:prstGeom prst="rect">
                <a:avLst/>
              </a:prstGeom>
            </p:spPr>
          </p:pic>
        </p:grpSp>
      </p:grpSp>
      <p:sp>
        <p:nvSpPr>
          <p:cNvPr id="28" name="Rectangle 27"/>
          <p:cNvSpPr/>
          <p:nvPr/>
        </p:nvSpPr>
        <p:spPr>
          <a:xfrm>
            <a:off x="4690933" y="5527804"/>
            <a:ext cx="7347474" cy="11354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93260" rIns="186521" bIns="93260" rtlCol="0" anchor="t" anchorCtr="0"/>
          <a:lstStyle/>
          <a:p>
            <a:r>
              <a:rPr lang="en-US" sz="3200" dirty="0">
                <a:latin typeface="+mj-lt"/>
              </a:rPr>
              <a:t>Benefit: Solutions offset the </a:t>
            </a:r>
            <a:r>
              <a:rPr lang="en-US" sz="3200" b="1" dirty="0">
                <a:latin typeface="+mj-lt"/>
              </a:rPr>
              <a:t>risk of losing $120,000 </a:t>
            </a:r>
            <a:r>
              <a:rPr lang="en-US" sz="3200" dirty="0">
                <a:latin typeface="+mj-lt"/>
              </a:rPr>
              <a:t>of pre-commercial seed value.</a:t>
            </a:r>
          </a:p>
          <a:p>
            <a:endParaRPr lang="en-US" sz="3200" dirty="0">
              <a:latin typeface="+mj-lt"/>
            </a:endParaRPr>
          </a:p>
        </p:txBody>
      </p:sp>
      <p:cxnSp>
        <p:nvCxnSpPr>
          <p:cNvPr id="29" name="Straight Connector 28"/>
          <p:cNvCxnSpPr/>
          <p:nvPr/>
        </p:nvCxnSpPr>
        <p:spPr>
          <a:xfrm flipV="1">
            <a:off x="3893898" y="4949013"/>
            <a:ext cx="381416" cy="547034"/>
          </a:xfrm>
          <a:prstGeom prst="line">
            <a:avLst/>
          </a:prstGeom>
          <a:ln w="19050">
            <a:solidFill>
              <a:srgbClr val="385D8A"/>
            </a:solidFill>
          </a:ln>
        </p:spPr>
        <p:style>
          <a:lnRef idx="1">
            <a:schemeClr val="accent1"/>
          </a:lnRef>
          <a:fillRef idx="0">
            <a:schemeClr val="accent1"/>
          </a:fillRef>
          <a:effectRef idx="0">
            <a:schemeClr val="accent1"/>
          </a:effectRef>
          <a:fontRef idx="minor">
            <a:schemeClr val="tx1"/>
          </a:fontRef>
        </p:style>
      </p:cxnSp>
      <p:pic>
        <p:nvPicPr>
          <p:cNvPr id="30" name="Picture 2" descr="http://www.teknoscienze.com/Contents/Articoli/Images/2013/AF1_2013/Pioneer_intervieew/logo_pioneer.jpg"/>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970583" y="64118"/>
            <a:ext cx="1378745" cy="659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8896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9137955" y="6487515"/>
            <a:ext cx="2831336" cy="351577"/>
          </a:xfrm>
          <a:prstGeom prst="rect">
            <a:avLst/>
          </a:prstGeom>
        </p:spPr>
        <p:txBody>
          <a:bodyPr/>
          <a:lstStyle/>
          <a:p>
            <a:fld id="{EA7C8D44-3667-46F6-9772-CC52308E2A7F}" type="slidenum">
              <a:rPr kumimoji="0" lang="en-US" smtClean="0"/>
              <a:pPr/>
              <a:t>13</a:t>
            </a:fld>
            <a:endParaRPr kumimoji="0" lang="en-US" dirty="0"/>
          </a:p>
        </p:txBody>
      </p:sp>
      <p:pic>
        <p:nvPicPr>
          <p:cNvPr id="3" name="Picture 5" descr="world18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7183" y="313881"/>
            <a:ext cx="11848611" cy="6494124"/>
          </a:xfrm>
          <a:prstGeom prst="rect">
            <a:avLst/>
          </a:prstGeom>
          <a:solidFill>
            <a:schemeClr val="bg1"/>
          </a:solidFill>
        </p:spPr>
      </p:pic>
      <p:grpSp>
        <p:nvGrpSpPr>
          <p:cNvPr id="14" name="Group 13"/>
          <p:cNvGrpSpPr/>
          <p:nvPr/>
        </p:nvGrpSpPr>
        <p:grpSpPr>
          <a:xfrm>
            <a:off x="2060379" y="2163460"/>
            <a:ext cx="4590324" cy="4699412"/>
            <a:chOff x="2019299" y="2121232"/>
            <a:chExt cx="4500726" cy="4607685"/>
          </a:xfrm>
        </p:grpSpPr>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2019299" y="2121232"/>
              <a:ext cx="1295401" cy="839076"/>
            </a:xfrm>
            <a:prstGeom prst="rect">
              <a:avLst/>
            </a:prstGeom>
          </p:spPr>
        </p:pic>
        <p:grpSp>
          <p:nvGrpSpPr>
            <p:cNvPr id="9" name="Group 8"/>
            <p:cNvGrpSpPr/>
            <p:nvPr/>
          </p:nvGrpSpPr>
          <p:grpSpPr>
            <a:xfrm>
              <a:off x="2549200" y="3412534"/>
              <a:ext cx="3970825" cy="3316383"/>
              <a:chOff x="2727759" y="3062403"/>
              <a:chExt cx="3970825" cy="3316383"/>
            </a:xfrm>
          </p:grpSpPr>
          <p:sp>
            <p:nvSpPr>
              <p:cNvPr id="6" name="Line Callout 1 5"/>
              <p:cNvSpPr/>
              <p:nvPr/>
            </p:nvSpPr>
            <p:spPr>
              <a:xfrm>
                <a:off x="2727759" y="3062403"/>
                <a:ext cx="3709050" cy="2185218"/>
              </a:xfrm>
              <a:prstGeom prst="borderCallout1">
                <a:avLst>
                  <a:gd name="adj1" fmla="val 17208"/>
                  <a:gd name="adj2" fmla="val -3798"/>
                  <a:gd name="adj3" fmla="val -20666"/>
                  <a:gd name="adj4" fmla="val -9630"/>
                </a:avLst>
              </a:prstGeom>
              <a:solidFill>
                <a:schemeClr val="bg1"/>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40" dirty="0">
                    <a:solidFill>
                      <a:schemeClr val="tx1"/>
                    </a:solidFill>
                  </a:rPr>
                  <a:t>“Thanks for posting your question.  Now we have more searchable data in the system on green corn processing.  I’d love to see this happen more often in the future.”</a:t>
                </a:r>
              </a:p>
            </p:txBody>
          </p:sp>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02243" y="4782445"/>
                <a:ext cx="1596341" cy="1596341"/>
              </a:xfrm>
              <a:prstGeom prst="rect">
                <a:avLst/>
              </a:prstGeom>
            </p:spPr>
          </p:pic>
        </p:grpSp>
      </p:grpSp>
      <p:sp>
        <p:nvSpPr>
          <p:cNvPr id="13" name="Rectangle 12"/>
          <p:cNvSpPr/>
          <p:nvPr/>
        </p:nvSpPr>
        <p:spPr>
          <a:xfrm>
            <a:off x="6917690" y="2486942"/>
            <a:ext cx="5051601" cy="417623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tIns="93260" bIns="93260" rtlCol="0" anchor="t" anchorCtr="0"/>
          <a:lstStyle/>
          <a:p>
            <a:pPr marL="291436" indent="-291436">
              <a:buFont typeface="Arial" panose="020B0604020202020204" pitchFamily="34" charset="0"/>
              <a:buChar char="•"/>
            </a:pPr>
            <a:r>
              <a:rPr lang="en-US" sz="2856" dirty="0">
                <a:latin typeface="+mj-lt"/>
              </a:rPr>
              <a:t>Senior manager’s email made it not only </a:t>
            </a:r>
            <a:r>
              <a:rPr lang="en-US" sz="2856" b="1" dirty="0">
                <a:latin typeface="+mj-lt"/>
              </a:rPr>
              <a:t>safe to ask </a:t>
            </a:r>
            <a:r>
              <a:rPr lang="en-US" sz="2856" dirty="0">
                <a:latin typeface="+mj-lt"/>
              </a:rPr>
              <a:t>questions – but </a:t>
            </a:r>
            <a:r>
              <a:rPr lang="en-US" sz="2856" b="1" dirty="0">
                <a:latin typeface="+mj-lt"/>
              </a:rPr>
              <a:t>admirable</a:t>
            </a:r>
            <a:r>
              <a:rPr lang="en-US" sz="2856" dirty="0">
                <a:latin typeface="+mj-lt"/>
              </a:rPr>
              <a:t>.</a:t>
            </a:r>
          </a:p>
          <a:p>
            <a:pPr marL="291436" indent="-291436">
              <a:buFont typeface="Arial" panose="020B0604020202020204" pitchFamily="34" charset="0"/>
              <a:buChar char="•"/>
            </a:pPr>
            <a:r>
              <a:rPr lang="en-US" sz="2856" dirty="0">
                <a:latin typeface="+mj-lt"/>
              </a:rPr>
              <a:t>Community became one of the busiest in the company.</a:t>
            </a:r>
          </a:p>
          <a:p>
            <a:pPr marL="291436" indent="-291436">
              <a:buFont typeface="Arial" panose="020B0604020202020204" pitchFamily="34" charset="0"/>
              <a:buChar char="•"/>
            </a:pPr>
            <a:r>
              <a:rPr lang="en-US" sz="2856" dirty="0">
                <a:latin typeface="+mj-lt"/>
              </a:rPr>
              <a:t>Other communities </a:t>
            </a:r>
            <a:r>
              <a:rPr lang="en-US" sz="2856" dirty="0" smtClean="0">
                <a:latin typeface="+mj-lt"/>
              </a:rPr>
              <a:t>follow </a:t>
            </a:r>
            <a:r>
              <a:rPr lang="en-US" sz="2856" dirty="0">
                <a:latin typeface="+mj-lt"/>
              </a:rPr>
              <a:t>the lead – taking a cue from what worked and what was </a:t>
            </a:r>
            <a:r>
              <a:rPr lang="en-US" sz="2856" dirty="0" smtClean="0">
                <a:latin typeface="+mj-lt"/>
              </a:rPr>
              <a:t>recognized and valued.</a:t>
            </a:r>
            <a:endParaRPr lang="en-US" sz="2856" dirty="0">
              <a:latin typeface="+mj-lt"/>
            </a:endParaRPr>
          </a:p>
          <a:p>
            <a:pPr marL="291436" indent="-291436">
              <a:buFont typeface="Arial" panose="020B0604020202020204" pitchFamily="34" charset="0"/>
              <a:buChar char="•"/>
            </a:pPr>
            <a:endParaRPr lang="en-US" sz="2856" dirty="0">
              <a:latin typeface="+mj-lt"/>
            </a:endParaRPr>
          </a:p>
        </p:txBody>
      </p:sp>
      <p:pic>
        <p:nvPicPr>
          <p:cNvPr id="11" name="Picture 2" descr="http://www.teknoscienze.com/Contents/Articoli/Images/2013/AF1_2013/Pioneer_intervieew/logo_pioneer.jpg"/>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970583" y="64118"/>
            <a:ext cx="1378745" cy="659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8294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Case Studies: Changing the culture by example</a:t>
            </a:r>
            <a:endParaRPr lang="en-US" sz="4800" dirty="0"/>
          </a:p>
        </p:txBody>
      </p:sp>
      <p:graphicFrame>
        <p:nvGraphicFramePr>
          <p:cNvPr id="6" name="Table 5"/>
          <p:cNvGraphicFramePr>
            <a:graphicFrameLocks noGrp="1"/>
          </p:cNvGraphicFramePr>
          <p:nvPr>
            <p:extLst>
              <p:ext uri="{D42A27DB-BD31-4B8C-83A1-F6EECF244321}">
                <p14:modId xmlns:p14="http://schemas.microsoft.com/office/powerpoint/2010/main" val="3268347488"/>
              </p:ext>
            </p:extLst>
          </p:nvPr>
        </p:nvGraphicFramePr>
        <p:xfrm>
          <a:off x="496855" y="1485604"/>
          <a:ext cx="11338436" cy="4114800"/>
        </p:xfrm>
        <a:graphic>
          <a:graphicData uri="http://schemas.openxmlformats.org/drawingml/2006/table">
            <a:tbl>
              <a:tblPr bandRow="1">
                <a:tableStyleId>{7E9639D4-E3E2-4D34-9284-5A2195B3D0D7}</a:tableStyleId>
              </a:tblPr>
              <a:tblGrid>
                <a:gridCol w="3839254">
                  <a:extLst>
                    <a:ext uri="{9D8B030D-6E8A-4147-A177-3AD203B41FA5}">
                      <a16:colId xmlns:a16="http://schemas.microsoft.com/office/drawing/2014/main" val="20000"/>
                    </a:ext>
                  </a:extLst>
                </a:gridCol>
                <a:gridCol w="7499182">
                  <a:extLst>
                    <a:ext uri="{9D8B030D-6E8A-4147-A177-3AD203B41FA5}">
                      <a16:colId xmlns:a16="http://schemas.microsoft.com/office/drawing/2014/main" val="20001"/>
                    </a:ext>
                  </a:extLst>
                </a:gridCol>
              </a:tblGrid>
              <a:tr h="692450">
                <a:tc>
                  <a:txBody>
                    <a:bodyPr/>
                    <a:lstStyle/>
                    <a:p>
                      <a:endParaRPr lang="en-US" dirty="0"/>
                    </a:p>
                  </a:txBody>
                  <a:tcPr>
                    <a:lnL w="12700" cap="flat" cmpd="sng" algn="ctr">
                      <a:noFill/>
                      <a:prstDash val="solid"/>
                      <a:round/>
                      <a:headEnd type="none" w="med" len="med"/>
                      <a:tailEnd type="none" w="med" len="med"/>
                    </a:lnL>
                  </a:tcPr>
                </a:tc>
                <a:tc>
                  <a:txBody>
                    <a:bodyPr/>
                    <a:lstStyle/>
                    <a:p>
                      <a:pPr marL="285750" indent="-285750">
                        <a:buFont typeface="Arial" panose="020B0604020202020204" pitchFamily="34" charset="0"/>
                        <a:buChar char="•"/>
                      </a:pPr>
                      <a:r>
                        <a:rPr lang="en-US" b="1" dirty="0" smtClean="0"/>
                        <a:t>Community management</a:t>
                      </a:r>
                      <a:r>
                        <a:rPr lang="en-US" b="1" baseline="0" dirty="0" smtClean="0"/>
                        <a:t> has become a formal career path </a:t>
                      </a:r>
                      <a:r>
                        <a:rPr lang="en-US" baseline="0" dirty="0" smtClean="0"/>
                        <a:t>with a 10 week certification process</a:t>
                      </a:r>
                    </a:p>
                    <a:p>
                      <a:pPr marL="285750" indent="-285750">
                        <a:buFont typeface="Arial" panose="020B0604020202020204" pitchFamily="34" charset="0"/>
                        <a:buChar char="•"/>
                      </a:pPr>
                      <a:r>
                        <a:rPr lang="en-US" baseline="0" dirty="0" smtClean="0"/>
                        <a:t>Improvements such as </a:t>
                      </a:r>
                      <a:r>
                        <a:rPr lang="en-US" b="1" baseline="0" dirty="0" smtClean="0"/>
                        <a:t>shrinking some processes from 4 weeks to 6 days</a:t>
                      </a:r>
                      <a:r>
                        <a:rPr lang="en-US" baseline="30000" dirty="0" smtClean="0"/>
                        <a:t>1</a:t>
                      </a:r>
                    </a:p>
                    <a:p>
                      <a:pPr marL="0" indent="0">
                        <a:buFont typeface="Arial" panose="020B0604020202020204" pitchFamily="34" charset="0"/>
                        <a:buNone/>
                      </a:pPr>
                      <a:endParaRPr lang="en-US" baseline="30000" dirty="0"/>
                    </a:p>
                  </a:txBody>
                  <a:tcPr>
                    <a:lnR w="12700" cap="flat" cmpd="sng" algn="ctr">
                      <a:noFill/>
                      <a:prstDash val="solid"/>
                      <a:round/>
                      <a:headEnd type="none" w="med" len="med"/>
                      <a:tailEnd type="none" w="med" len="med"/>
                    </a:lnR>
                  </a:tcPr>
                </a:tc>
                <a:extLst>
                  <a:ext uri="{0D108BD9-81ED-4DB2-BD59-A6C34878D82A}">
                    <a16:rowId xmlns:a16="http://schemas.microsoft.com/office/drawing/2014/main" val="10000"/>
                  </a:ext>
                </a:extLst>
              </a:tr>
              <a:tr h="561663">
                <a:tc>
                  <a:txBody>
                    <a:bodyPr/>
                    <a:lstStyle/>
                    <a:p>
                      <a:endParaRPr lang="en-US" dirty="0" smtClean="0"/>
                    </a:p>
                  </a:txBody>
                  <a:tcPr>
                    <a:lnL w="12700" cap="flat" cmpd="sng" algn="ctr">
                      <a:noFill/>
                      <a:prstDash val="solid"/>
                      <a:round/>
                      <a:headEnd type="none" w="med" len="med"/>
                      <a:tailEnd type="none" w="med" len="med"/>
                    </a:lnL>
                  </a:tcPr>
                </a:tc>
                <a:tc>
                  <a:txBody>
                    <a:bodyPr/>
                    <a:lstStyle/>
                    <a:p>
                      <a:pPr marL="285750" indent="-285750">
                        <a:buFont typeface="Arial" panose="020B0604020202020204" pitchFamily="34" charset="0"/>
                        <a:buChar char="•"/>
                      </a:pPr>
                      <a:r>
                        <a:rPr lang="en-US" dirty="0" smtClean="0"/>
                        <a:t>Focus on reducing the confusion of which tools for which type</a:t>
                      </a:r>
                      <a:r>
                        <a:rPr lang="en-US" baseline="0" dirty="0" smtClean="0"/>
                        <a:t> of collaboration</a:t>
                      </a:r>
                    </a:p>
                    <a:p>
                      <a:pPr marL="285750" indent="-285750">
                        <a:buFont typeface="Arial" panose="020B0604020202020204" pitchFamily="34" charset="0"/>
                        <a:buChar char="•"/>
                      </a:pPr>
                      <a:r>
                        <a:rPr lang="en-US" b="1" baseline="0" dirty="0" smtClean="0"/>
                        <a:t>Used training program and reverse executive mentoring to shift corporate mindset</a:t>
                      </a:r>
                    </a:p>
                    <a:p>
                      <a:pPr marL="285750" indent="-285750">
                        <a:buFont typeface="Arial" panose="020B0604020202020204" pitchFamily="34" charset="0"/>
                        <a:buChar char="•"/>
                      </a:pPr>
                      <a:r>
                        <a:rPr lang="en-US" baseline="0" dirty="0" smtClean="0"/>
                        <a:t>50% of employees routinely active after 18 months</a:t>
                      </a:r>
                      <a:r>
                        <a:rPr lang="en-US" baseline="30000" dirty="0" smtClean="0"/>
                        <a:t>1</a:t>
                      </a:r>
                    </a:p>
                    <a:p>
                      <a:pPr marL="0" indent="0">
                        <a:buFont typeface="Arial" panose="020B0604020202020204" pitchFamily="34" charset="0"/>
                        <a:buNone/>
                      </a:pPr>
                      <a:endParaRPr lang="en-US" baseline="30000" dirty="0"/>
                    </a:p>
                  </a:txBody>
                  <a:tcPr>
                    <a:lnR w="12700" cap="flat" cmpd="sng" algn="ctr">
                      <a:noFill/>
                      <a:prstDash val="solid"/>
                      <a:round/>
                      <a:headEnd type="none" w="med" len="med"/>
                      <a:tailEnd type="none" w="med" len="med"/>
                    </a:lnR>
                  </a:tcPr>
                </a:tc>
                <a:extLst>
                  <a:ext uri="{0D108BD9-81ED-4DB2-BD59-A6C34878D82A}">
                    <a16:rowId xmlns:a16="http://schemas.microsoft.com/office/drawing/2014/main" val="10001"/>
                  </a:ext>
                </a:extLst>
              </a:tr>
              <a:tr h="561663">
                <a:tc>
                  <a:txBody>
                    <a:bodyPr/>
                    <a:lstStyle/>
                    <a:p>
                      <a:endParaRPr lang="en-US" dirty="0"/>
                    </a:p>
                  </a:txBody>
                  <a:tcPr>
                    <a:lnL w="12700" cap="flat" cmpd="sng" algn="ctr">
                      <a:noFill/>
                      <a:prstDash val="solid"/>
                      <a:round/>
                      <a:headEnd type="none" w="med" len="med"/>
                      <a:tailEnd type="none" w="med" len="med"/>
                    </a:lnL>
                  </a:tcPr>
                </a:tc>
                <a:tc>
                  <a:txBody>
                    <a:bodyPr/>
                    <a:lstStyle/>
                    <a:p>
                      <a:pPr marL="285750" indent="-285750">
                        <a:buFont typeface="Arial" panose="020B0604020202020204" pitchFamily="34" charset="0"/>
                        <a:buChar char="•"/>
                      </a:pPr>
                      <a:r>
                        <a:rPr lang="en-US" dirty="0" smtClean="0"/>
                        <a:t>“Connections Geniuses” to spur</a:t>
                      </a:r>
                      <a:r>
                        <a:rPr lang="en-US" baseline="0" dirty="0" smtClean="0"/>
                        <a:t> adoption of IBM Connections</a:t>
                      </a:r>
                    </a:p>
                    <a:p>
                      <a:pPr marL="285750" indent="-285750">
                        <a:buFont typeface="Arial" panose="020B0604020202020204" pitchFamily="34" charset="0"/>
                        <a:buChar char="•"/>
                      </a:pPr>
                      <a:r>
                        <a:rPr lang="en-US" b="1" baseline="0" dirty="0" smtClean="0"/>
                        <a:t>Evangelized impact on day-to-day work, making the impact more relevant to individual users</a:t>
                      </a:r>
                      <a:r>
                        <a:rPr lang="en-US" b="0" baseline="30000" dirty="0" smtClean="0"/>
                        <a:t>2</a:t>
                      </a:r>
                    </a:p>
                    <a:p>
                      <a:pPr marL="0" indent="0">
                        <a:buFont typeface="Arial" panose="020B0604020202020204" pitchFamily="34" charset="0"/>
                        <a:buNone/>
                      </a:pPr>
                      <a:endParaRPr lang="en-US" baseline="30000" dirty="0"/>
                    </a:p>
                  </a:txBody>
                  <a:tcPr>
                    <a:lnR w="12700" cap="flat" cmpd="sng" algn="ctr">
                      <a:noFill/>
                      <a:prstDash val="solid"/>
                      <a:round/>
                      <a:headEnd type="none" w="med" len="med"/>
                      <a:tailEnd type="none" w="med" len="med"/>
                    </a:lnR>
                  </a:tcPr>
                </a:tc>
                <a:extLst>
                  <a:ext uri="{0D108BD9-81ED-4DB2-BD59-A6C34878D82A}">
                    <a16:rowId xmlns:a16="http://schemas.microsoft.com/office/drawing/2014/main" val="10002"/>
                  </a:ext>
                </a:extLst>
              </a:tr>
            </a:tbl>
          </a:graphicData>
        </a:graphic>
      </p:graphicFrame>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87206" y="1674167"/>
            <a:ext cx="2714625" cy="91439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69988" y="3291022"/>
            <a:ext cx="3448245" cy="689649"/>
          </a:xfrm>
          <a:prstGeom prst="rect">
            <a:avLst/>
          </a:prstGeom>
        </p:spPr>
      </p:pic>
      <p:sp>
        <p:nvSpPr>
          <p:cNvPr id="8" name="Rectangle 7"/>
          <p:cNvSpPr/>
          <p:nvPr/>
        </p:nvSpPr>
        <p:spPr>
          <a:xfrm>
            <a:off x="490972" y="6357285"/>
            <a:ext cx="11734567" cy="523220"/>
          </a:xfrm>
          <a:prstGeom prst="rect">
            <a:avLst/>
          </a:prstGeom>
        </p:spPr>
        <p:txBody>
          <a:bodyPr wrap="square">
            <a:spAutoFit/>
          </a:bodyPr>
          <a:lstStyle/>
          <a:p>
            <a:r>
              <a:rPr lang="en-US" sz="1400" baseline="30000" dirty="0" smtClean="0"/>
              <a:t>1</a:t>
            </a:r>
            <a:r>
              <a:rPr lang="en-US" sz="1400" dirty="0" smtClean="0"/>
              <a:t>Source</a:t>
            </a:r>
            <a:r>
              <a:rPr lang="en-US" sz="1400" dirty="0"/>
              <a:t>: http://www.zdnet.com/article/the-growing-evidence-for-social-business-maturity/</a:t>
            </a:r>
          </a:p>
          <a:p>
            <a:r>
              <a:rPr lang="en-US" sz="1400" baseline="30000" dirty="0" smtClean="0"/>
              <a:t>2</a:t>
            </a:r>
            <a:r>
              <a:rPr lang="en-US" sz="1400" dirty="0" smtClean="0"/>
              <a:t>Source</a:t>
            </a:r>
            <a:r>
              <a:rPr lang="en-US" sz="1400" dirty="0"/>
              <a:t>: http://www.mckinsey.com/insights/organization/building_the_social_enterprise</a:t>
            </a:r>
          </a:p>
        </p:txBody>
      </p:sp>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50134" y="4673998"/>
            <a:ext cx="907351" cy="778272"/>
          </a:xfrm>
          <a:prstGeom prst="rect">
            <a:avLst/>
          </a:prstGeom>
        </p:spPr>
      </p:pic>
    </p:spTree>
    <p:extLst>
      <p:ext uri="{BB962C8B-B14F-4D97-AF65-F5344CB8AC3E}">
        <p14:creationId xmlns:p14="http://schemas.microsoft.com/office/powerpoint/2010/main" val="2983068464"/>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80" y="0"/>
            <a:ext cx="12434711" cy="6982440"/>
          </a:xfrm>
          <a:prstGeom prst="rect">
            <a:avLst/>
          </a:prstGeom>
        </p:spPr>
      </p:pic>
      <p:sp>
        <p:nvSpPr>
          <p:cNvPr id="4" name="Rectangle 3"/>
          <p:cNvSpPr/>
          <p:nvPr/>
        </p:nvSpPr>
        <p:spPr>
          <a:xfrm>
            <a:off x="914775" y="1577043"/>
            <a:ext cx="10058290" cy="1005829"/>
          </a:xfrm>
          <a:prstGeom prst="rect">
            <a:avLst/>
          </a:prstGeom>
          <a:solidFill>
            <a:srgbClr val="3D57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r>
              <a:rPr lang="en-US" sz="4400" dirty="0" smtClean="0">
                <a:latin typeface="+mj-lt"/>
              </a:rPr>
              <a:t>1. Identify the business problem</a:t>
            </a:r>
            <a:endParaRPr lang="en-US" sz="4400" dirty="0">
              <a:latin typeface="+mj-lt"/>
            </a:endParaRPr>
          </a:p>
        </p:txBody>
      </p:sp>
      <p:sp>
        <p:nvSpPr>
          <p:cNvPr id="8" name="Rectangle 7"/>
          <p:cNvSpPr/>
          <p:nvPr/>
        </p:nvSpPr>
        <p:spPr>
          <a:xfrm>
            <a:off x="906129" y="2765750"/>
            <a:ext cx="10066935" cy="1005829"/>
          </a:xfrm>
          <a:prstGeom prst="rect">
            <a:avLst/>
          </a:prstGeom>
          <a:solidFill>
            <a:srgbClr val="3D57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r>
              <a:rPr lang="en-US" sz="4400" dirty="0" smtClean="0">
                <a:latin typeface="+mj-lt"/>
              </a:rPr>
              <a:t>2. Understand the stakeholders</a:t>
            </a:r>
            <a:endParaRPr lang="en-US" sz="4400" dirty="0">
              <a:latin typeface="+mj-lt"/>
            </a:endParaRPr>
          </a:p>
        </p:txBody>
      </p:sp>
      <p:sp>
        <p:nvSpPr>
          <p:cNvPr id="10" name="Rectangle 9"/>
          <p:cNvSpPr/>
          <p:nvPr/>
        </p:nvSpPr>
        <p:spPr>
          <a:xfrm>
            <a:off x="886763" y="3868266"/>
            <a:ext cx="10066935" cy="1005829"/>
          </a:xfrm>
          <a:prstGeom prst="rect">
            <a:avLst/>
          </a:prstGeom>
          <a:solidFill>
            <a:srgbClr val="3D57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r>
              <a:rPr lang="en-US" sz="4400" dirty="0" smtClean="0">
                <a:latin typeface="+mj-lt"/>
              </a:rPr>
              <a:t>3. Identify the measures</a:t>
            </a:r>
            <a:endParaRPr lang="en-US" sz="4400" dirty="0">
              <a:latin typeface="+mj-lt"/>
            </a:endParaRPr>
          </a:p>
        </p:txBody>
      </p:sp>
      <p:sp>
        <p:nvSpPr>
          <p:cNvPr id="11" name="Rectangle 10"/>
          <p:cNvSpPr/>
          <p:nvPr/>
        </p:nvSpPr>
        <p:spPr>
          <a:xfrm>
            <a:off x="888181" y="5026495"/>
            <a:ext cx="10066935" cy="1005829"/>
          </a:xfrm>
          <a:prstGeom prst="rect">
            <a:avLst/>
          </a:prstGeom>
          <a:solidFill>
            <a:srgbClr val="3D57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r>
              <a:rPr lang="en-US" sz="4400" dirty="0" smtClean="0">
                <a:latin typeface="+mj-lt"/>
              </a:rPr>
              <a:t>4. Present results </a:t>
            </a:r>
            <a:endParaRPr lang="en-US" sz="4400" dirty="0">
              <a:latin typeface="+mj-lt"/>
            </a:endParaRPr>
          </a:p>
        </p:txBody>
      </p:sp>
      <p:sp>
        <p:nvSpPr>
          <p:cNvPr id="3" name="Rectangle 2"/>
          <p:cNvSpPr/>
          <p:nvPr/>
        </p:nvSpPr>
        <p:spPr bwMode="auto">
          <a:xfrm>
            <a:off x="183263" y="299836"/>
            <a:ext cx="8503890" cy="917575"/>
          </a:xfrm>
          <a:prstGeom prst="rect">
            <a:avLst/>
          </a:prstGeom>
          <a:solidFill>
            <a:srgbClr val="FFFFFF">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2" name="Title 11"/>
          <p:cNvSpPr>
            <a:spLocks noGrp="1"/>
          </p:cNvSpPr>
          <p:nvPr>
            <p:ph type="title"/>
          </p:nvPr>
        </p:nvSpPr>
        <p:spPr/>
        <p:txBody>
          <a:bodyPr/>
          <a:lstStyle/>
          <a:p>
            <a:r>
              <a:rPr lang="en-US" dirty="0" smtClean="0">
                <a:solidFill>
                  <a:schemeClr val="tx2"/>
                </a:solidFill>
              </a:rPr>
              <a:t>Your Measurement Roadmap</a:t>
            </a:r>
            <a:endParaRPr lang="en-US" dirty="0">
              <a:solidFill>
                <a:schemeClr val="tx2"/>
              </a:solidFill>
            </a:endParaRPr>
          </a:p>
        </p:txBody>
      </p:sp>
    </p:spTree>
    <p:extLst>
      <p:ext uri="{BB962C8B-B14F-4D97-AF65-F5344CB8AC3E}">
        <p14:creationId xmlns:p14="http://schemas.microsoft.com/office/powerpoint/2010/main" val="39821343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883" y="-7440"/>
            <a:ext cx="12434711" cy="7070823"/>
          </a:xfrm>
          <a:prstGeom prst="rect">
            <a:avLst/>
          </a:prstGeom>
        </p:spPr>
      </p:pic>
      <p:sp>
        <p:nvSpPr>
          <p:cNvPr id="3" name="Slide Number Placeholder 2"/>
          <p:cNvSpPr>
            <a:spLocks noGrp="1"/>
          </p:cNvSpPr>
          <p:nvPr>
            <p:ph type="sldNum" sz="quarter" idx="4294967295"/>
          </p:nvPr>
        </p:nvSpPr>
        <p:spPr>
          <a:xfrm>
            <a:off x="9137955" y="6487515"/>
            <a:ext cx="2831336" cy="351577"/>
          </a:xfrm>
          <a:prstGeom prst="rect">
            <a:avLst/>
          </a:prstGeom>
        </p:spPr>
        <p:txBody>
          <a:bodyPr/>
          <a:lstStyle/>
          <a:p>
            <a:fld id="{EA7C8D44-3667-46F6-9772-CC52308E2A7F}" type="slidenum">
              <a:rPr lang="en-US" smtClean="0"/>
              <a:pPr/>
              <a:t>16</a:t>
            </a:fld>
            <a:endParaRPr lang="en-US" dirty="0"/>
          </a:p>
        </p:txBody>
      </p:sp>
      <p:sp>
        <p:nvSpPr>
          <p:cNvPr id="7" name="Rectangle 6"/>
          <p:cNvSpPr/>
          <p:nvPr/>
        </p:nvSpPr>
        <p:spPr>
          <a:xfrm>
            <a:off x="389466" y="1709772"/>
            <a:ext cx="5554454" cy="4863473"/>
          </a:xfrm>
          <a:prstGeom prst="rect">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373041" rtlCol="0" anchor="t" anchorCtr="0"/>
          <a:lstStyle/>
          <a:p>
            <a:pPr marL="0" lvl="1"/>
            <a:r>
              <a:rPr lang="en-US" sz="5400" dirty="0">
                <a:latin typeface="+mj-lt"/>
              </a:rPr>
              <a:t>Which existing business processes would benefit from social capabilities?</a:t>
            </a:r>
          </a:p>
          <a:p>
            <a:endParaRPr lang="en-US" sz="5400" dirty="0">
              <a:latin typeface="+mj-lt"/>
            </a:endParaRPr>
          </a:p>
        </p:txBody>
      </p:sp>
      <p:sp>
        <p:nvSpPr>
          <p:cNvPr id="9" name="Rectangle 8"/>
          <p:cNvSpPr/>
          <p:nvPr/>
        </p:nvSpPr>
        <p:spPr bwMode="auto">
          <a:xfrm>
            <a:off x="156315" y="155433"/>
            <a:ext cx="11914018" cy="1055853"/>
          </a:xfrm>
          <a:prstGeom prst="rect">
            <a:avLst/>
          </a:prstGeom>
          <a:solidFill>
            <a:schemeClr val="accent5">
              <a:alpha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32293" fontAlgn="base">
              <a:lnSpc>
                <a:spcPct val="90000"/>
              </a:lnSpc>
              <a:spcBef>
                <a:spcPct val="0"/>
              </a:spcBef>
              <a:spcAft>
                <a:spcPts val="1199"/>
              </a:spcAft>
            </a:pPr>
            <a:r>
              <a:rPr lang="en-US" sz="5400" dirty="0" smtClean="0">
                <a:gradFill>
                  <a:gsLst>
                    <a:gs pos="0">
                      <a:srgbClr val="FFFFFF"/>
                    </a:gs>
                    <a:gs pos="100000">
                      <a:srgbClr val="FFFFFF"/>
                    </a:gs>
                  </a:gsLst>
                  <a:lin ang="5400000" scaled="0"/>
                </a:gradFill>
                <a:latin typeface="+mj-lt"/>
                <a:ea typeface="Segoe UI" pitchFamily="34" charset="0"/>
                <a:cs typeface="Segoe UI Light" panose="020B0502040204020203" pitchFamily="34" charset="0"/>
              </a:rPr>
              <a:t>1. Clearly </a:t>
            </a:r>
            <a:r>
              <a:rPr lang="en-US" sz="5400" dirty="0">
                <a:gradFill>
                  <a:gsLst>
                    <a:gs pos="0">
                      <a:srgbClr val="FFFFFF"/>
                    </a:gs>
                    <a:gs pos="100000">
                      <a:srgbClr val="FFFFFF"/>
                    </a:gs>
                  </a:gsLst>
                  <a:lin ang="5400000" scaled="0"/>
                </a:gradFill>
                <a:latin typeface="+mj-lt"/>
                <a:ea typeface="Segoe UI" pitchFamily="34" charset="0"/>
                <a:cs typeface="Segoe UI Light" panose="020B0502040204020203" pitchFamily="34" charset="0"/>
              </a:rPr>
              <a:t>identify the business problem</a:t>
            </a:r>
          </a:p>
        </p:txBody>
      </p:sp>
      <p:sp>
        <p:nvSpPr>
          <p:cNvPr id="8" name="Rectangle 7"/>
          <p:cNvSpPr/>
          <p:nvPr/>
        </p:nvSpPr>
        <p:spPr>
          <a:xfrm>
            <a:off x="6113324" y="1709772"/>
            <a:ext cx="5554454" cy="4863473"/>
          </a:xfrm>
          <a:prstGeom prst="rect">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373041" rtlCol="0" anchor="t" anchorCtr="0"/>
          <a:lstStyle/>
          <a:p>
            <a:pPr marL="0" lvl="1"/>
            <a:r>
              <a:rPr lang="en-US" sz="5400" dirty="0" smtClean="0">
                <a:latin typeface="+mj-lt"/>
              </a:rPr>
              <a:t>What information informs the decisions in that process?</a:t>
            </a:r>
            <a:endParaRPr lang="en-US" sz="5400" dirty="0">
              <a:latin typeface="+mj-lt"/>
            </a:endParaRPr>
          </a:p>
          <a:p>
            <a:endParaRPr lang="en-US" sz="5400" dirty="0">
              <a:latin typeface="+mj-lt"/>
            </a:endParaRPr>
          </a:p>
        </p:txBody>
      </p:sp>
      <p:sp>
        <p:nvSpPr>
          <p:cNvPr id="10" name="Rectangle 9"/>
          <p:cNvSpPr/>
          <p:nvPr/>
        </p:nvSpPr>
        <p:spPr>
          <a:xfrm>
            <a:off x="6113324" y="1709771"/>
            <a:ext cx="5554454" cy="4863473"/>
          </a:xfrm>
          <a:prstGeom prst="rect">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373041" rtlCol="0" anchor="t" anchorCtr="0"/>
          <a:lstStyle/>
          <a:p>
            <a:pPr marL="0" lvl="1"/>
            <a:r>
              <a:rPr lang="en-US" sz="5400" dirty="0" smtClean="0">
                <a:latin typeface="+mj-lt"/>
              </a:rPr>
              <a:t>What is the impact of improving the velocity, accuracy, or timeliness?</a:t>
            </a:r>
            <a:endParaRPr lang="en-US" sz="5400" dirty="0">
              <a:latin typeface="+mj-lt"/>
            </a:endParaRPr>
          </a:p>
          <a:p>
            <a:endParaRPr lang="en-US" sz="5400" dirty="0">
              <a:latin typeface="+mj-lt"/>
            </a:endParaRPr>
          </a:p>
        </p:txBody>
      </p:sp>
    </p:spTree>
    <p:extLst>
      <p:ext uri="{BB962C8B-B14F-4D97-AF65-F5344CB8AC3E}">
        <p14:creationId xmlns:p14="http://schemas.microsoft.com/office/powerpoint/2010/main" val="10054250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8" grpId="1"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82" y="-1"/>
            <a:ext cx="12434711" cy="6994525"/>
          </a:xfrm>
          <a:prstGeom prst="rect">
            <a:avLst/>
          </a:prstGeom>
        </p:spPr>
      </p:pic>
      <p:sp>
        <p:nvSpPr>
          <p:cNvPr id="4" name="Rectangle 3"/>
          <p:cNvSpPr/>
          <p:nvPr/>
        </p:nvSpPr>
        <p:spPr>
          <a:xfrm>
            <a:off x="457580" y="544017"/>
            <a:ext cx="5303462" cy="5906488"/>
          </a:xfrm>
          <a:prstGeom prst="rect">
            <a:avLst/>
          </a:prstGeom>
          <a:solidFill>
            <a:srgbClr val="FF363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9781" tIns="93260" rtlCol="0" anchor="t" anchorCtr="0"/>
          <a:lstStyle/>
          <a:p>
            <a:r>
              <a:rPr lang="en-US" sz="4400" dirty="0">
                <a:latin typeface="+mj-lt"/>
              </a:rPr>
              <a:t>We collaborate in the</a:t>
            </a:r>
            <a:r>
              <a:rPr lang="en-US" sz="4400" b="1" dirty="0">
                <a:latin typeface="+mj-lt"/>
              </a:rPr>
              <a:t> context </a:t>
            </a:r>
            <a:r>
              <a:rPr lang="en-US" sz="4400" dirty="0">
                <a:latin typeface="+mj-lt"/>
              </a:rPr>
              <a:t>of a business activity, process, or task.</a:t>
            </a:r>
          </a:p>
          <a:p>
            <a:endParaRPr lang="en-US" sz="4400" dirty="0">
              <a:latin typeface="+mj-lt"/>
            </a:endParaRPr>
          </a:p>
          <a:p>
            <a:r>
              <a:rPr lang="en-US" sz="4400" dirty="0">
                <a:latin typeface="+mj-lt"/>
              </a:rPr>
              <a:t>We engage to solve problems – to get something done!</a:t>
            </a:r>
          </a:p>
        </p:txBody>
      </p:sp>
    </p:spTree>
    <p:extLst>
      <p:ext uri="{BB962C8B-B14F-4D97-AF65-F5344CB8AC3E}">
        <p14:creationId xmlns:p14="http://schemas.microsoft.com/office/powerpoint/2010/main" val="25043570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Which use cases? Critical </a:t>
            </a:r>
            <a:r>
              <a:rPr lang="en-US" sz="3600" b="1" dirty="0" smtClean="0"/>
              <a:t>moments of engagement</a:t>
            </a:r>
            <a:r>
              <a:rPr lang="en-US" sz="3600" dirty="0" smtClean="0"/>
              <a:t>, processes with </a:t>
            </a:r>
            <a:r>
              <a:rPr lang="en-US" sz="3600" b="1" dirty="0" smtClean="0"/>
              <a:t>bottlenecks</a:t>
            </a:r>
            <a:r>
              <a:rPr lang="en-US" sz="3600" dirty="0" smtClean="0"/>
              <a:t>, processes with lots of </a:t>
            </a:r>
            <a:r>
              <a:rPr lang="en-US" sz="3600" b="1" dirty="0" smtClean="0"/>
              <a:t>exceptions</a:t>
            </a:r>
            <a:endParaRPr lang="en-US" sz="3600" b="1" dirty="0"/>
          </a:p>
        </p:txBody>
      </p:sp>
      <p:grpSp>
        <p:nvGrpSpPr>
          <p:cNvPr id="19" name="Group 18"/>
          <p:cNvGrpSpPr/>
          <p:nvPr/>
        </p:nvGrpSpPr>
        <p:grpSpPr>
          <a:xfrm>
            <a:off x="3192512" y="1577043"/>
            <a:ext cx="2934286" cy="5212022"/>
            <a:chOff x="3192512" y="1851360"/>
            <a:chExt cx="2934286" cy="5212022"/>
          </a:xfrm>
        </p:grpSpPr>
        <p:pic>
          <p:nvPicPr>
            <p:cNvPr id="17" name="Picture 1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192512" y="1851360"/>
              <a:ext cx="2926048" cy="1392566"/>
            </a:xfrm>
            <a:prstGeom prst="rect">
              <a:avLst/>
            </a:prstGeom>
          </p:spPr>
        </p:pic>
        <p:sp>
          <p:nvSpPr>
            <p:cNvPr id="5" name="Rectangle 4"/>
            <p:cNvSpPr/>
            <p:nvPr/>
          </p:nvSpPr>
          <p:spPr bwMode="auto">
            <a:xfrm>
              <a:off x="3267507" y="1997300"/>
              <a:ext cx="2767852" cy="1097268"/>
            </a:xfrm>
            <a:prstGeom prst="rect">
              <a:avLst/>
            </a:prstGeom>
            <a:solidFill>
              <a:srgbClr val="D1D2D7">
                <a:alpha val="80000"/>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3600" dirty="0" smtClean="0">
                  <a:solidFill>
                    <a:schemeClr val="tx1"/>
                  </a:solidFill>
                </a:rPr>
                <a:t>Product Development</a:t>
              </a:r>
              <a:endParaRPr lang="en-US" sz="3600" dirty="0">
                <a:solidFill>
                  <a:schemeClr val="tx1"/>
                </a:solidFill>
              </a:endParaRPr>
            </a:p>
          </p:txBody>
        </p:sp>
        <p:sp>
          <p:nvSpPr>
            <p:cNvPr id="6" name="Rectangle 5"/>
            <p:cNvSpPr/>
            <p:nvPr/>
          </p:nvSpPr>
          <p:spPr bwMode="auto">
            <a:xfrm>
              <a:off x="3200750" y="3243926"/>
              <a:ext cx="2926048" cy="3819456"/>
            </a:xfrm>
            <a:prstGeom prst="rect">
              <a:avLst/>
            </a:prstGeom>
            <a:ln>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82880" tIns="182880" rIns="182880" bIns="182880" numCol="1" rtlCol="0" anchor="t" anchorCtr="0" compatLnSpc="1">
              <a:prstTxWarp prst="textNoShape">
                <a:avLst/>
              </a:prstTxWarp>
            </a:bodyPr>
            <a:lstStyle/>
            <a:p>
              <a:pPr marL="225425" indent="-225425" defTabSz="932472" fontAlgn="base">
                <a:spcBef>
                  <a:spcPct val="0"/>
                </a:spcBef>
                <a:spcAft>
                  <a:spcPct val="0"/>
                </a:spcAft>
                <a:buFont typeface="Arial" panose="020B0604020202020204" pitchFamily="34" charset="0"/>
                <a:buChar char="•"/>
              </a:pPr>
              <a:r>
                <a:rPr lang="en-US" sz="2600" dirty="0">
                  <a:solidFill>
                    <a:schemeClr val="tx1"/>
                  </a:solidFill>
                </a:rPr>
                <a:t>Engineer struggling with a </a:t>
              </a:r>
              <a:r>
                <a:rPr lang="en-US" sz="2600" dirty="0" smtClean="0">
                  <a:solidFill>
                    <a:schemeClr val="tx1"/>
                  </a:solidFill>
                </a:rPr>
                <a:t>problem – find answers quickly</a:t>
              </a:r>
            </a:p>
            <a:p>
              <a:pPr marL="225425" indent="-225425" defTabSz="932472" fontAlgn="base">
                <a:spcBef>
                  <a:spcPct val="0"/>
                </a:spcBef>
                <a:spcAft>
                  <a:spcPct val="0"/>
                </a:spcAft>
                <a:buFont typeface="Arial" panose="020B0604020202020204" pitchFamily="34" charset="0"/>
                <a:buChar char="•"/>
              </a:pPr>
              <a:r>
                <a:rPr lang="en-US" sz="2600" dirty="0" smtClean="0">
                  <a:solidFill>
                    <a:schemeClr val="tx1"/>
                  </a:solidFill>
                </a:rPr>
                <a:t>Feedback “crowd-sourcing”</a:t>
              </a:r>
              <a:endParaRPr lang="en-US" sz="2600" dirty="0">
                <a:solidFill>
                  <a:schemeClr val="tx1"/>
                </a:solidFill>
              </a:endParaRPr>
            </a:p>
          </p:txBody>
        </p:sp>
      </p:grpSp>
      <p:grpSp>
        <p:nvGrpSpPr>
          <p:cNvPr id="21" name="Group 20"/>
          <p:cNvGrpSpPr/>
          <p:nvPr/>
        </p:nvGrpSpPr>
        <p:grpSpPr>
          <a:xfrm>
            <a:off x="6218237" y="1573626"/>
            <a:ext cx="2926048" cy="5215439"/>
            <a:chOff x="6218237" y="1847943"/>
            <a:chExt cx="2926048" cy="5215439"/>
          </a:xfrm>
        </p:grpSpPr>
        <p:pic>
          <p:nvPicPr>
            <p:cNvPr id="20" name="Picture 1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18238" y="1847943"/>
              <a:ext cx="2909604" cy="1395984"/>
            </a:xfrm>
            <a:prstGeom prst="rect">
              <a:avLst/>
            </a:prstGeom>
          </p:spPr>
        </p:pic>
        <p:sp>
          <p:nvSpPr>
            <p:cNvPr id="7" name="Rectangle 6"/>
            <p:cNvSpPr/>
            <p:nvPr/>
          </p:nvSpPr>
          <p:spPr bwMode="auto">
            <a:xfrm>
              <a:off x="6401115" y="1997300"/>
              <a:ext cx="2468853" cy="1097268"/>
            </a:xfrm>
            <a:prstGeom prst="rect">
              <a:avLst/>
            </a:prstGeom>
            <a:solidFill>
              <a:srgbClr val="D1D2D7">
                <a:alpha val="80000"/>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3600" dirty="0">
                  <a:solidFill>
                    <a:schemeClr val="tx1"/>
                  </a:solidFill>
                </a:rPr>
                <a:t>Resource</a:t>
              </a:r>
              <a:r>
                <a:rPr lang="en-US" sz="3600" dirty="0" smtClean="0">
                  <a:gradFill>
                    <a:gsLst>
                      <a:gs pos="0">
                        <a:srgbClr val="FFFFFF"/>
                      </a:gs>
                      <a:gs pos="100000">
                        <a:srgbClr val="FFFFFF"/>
                      </a:gs>
                    </a:gsLst>
                    <a:lin ang="5400000" scaled="0"/>
                  </a:gradFill>
                </a:rPr>
                <a:t> </a:t>
              </a:r>
              <a:r>
                <a:rPr lang="en-US" sz="3600" dirty="0" smtClean="0">
                  <a:solidFill>
                    <a:schemeClr val="tx1"/>
                  </a:solidFill>
                </a:rPr>
                <a:t>Planning</a:t>
              </a:r>
              <a:endParaRPr lang="en-US" sz="3600" dirty="0">
                <a:solidFill>
                  <a:schemeClr val="tx1"/>
                </a:solidFill>
              </a:endParaRPr>
            </a:p>
          </p:txBody>
        </p:sp>
        <p:sp>
          <p:nvSpPr>
            <p:cNvPr id="8" name="Rectangle 7"/>
            <p:cNvSpPr/>
            <p:nvPr/>
          </p:nvSpPr>
          <p:spPr bwMode="auto">
            <a:xfrm>
              <a:off x="6218237" y="3243926"/>
              <a:ext cx="2926048" cy="3819456"/>
            </a:xfrm>
            <a:prstGeom prst="rect">
              <a:avLst/>
            </a:prstGeom>
            <a:ln>
              <a:solidFill>
                <a:srgbClr val="0D141E"/>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82880" tIns="182880" rIns="182880" bIns="182880" numCol="1" rtlCol="0" anchor="t" anchorCtr="0" compatLnSpc="1">
              <a:prstTxWarp prst="textNoShape">
                <a:avLst/>
              </a:prstTxWarp>
            </a:bodyPr>
            <a:lstStyle/>
            <a:p>
              <a:pPr marL="225425" indent="-225425" defTabSz="932472" fontAlgn="base">
                <a:spcBef>
                  <a:spcPct val="0"/>
                </a:spcBef>
                <a:spcAft>
                  <a:spcPct val="0"/>
                </a:spcAft>
                <a:buFont typeface="Arial" panose="020B0604020202020204" pitchFamily="34" charset="0"/>
                <a:buChar char="•"/>
              </a:pPr>
              <a:r>
                <a:rPr lang="en-US" sz="2600" dirty="0" smtClean="0">
                  <a:solidFill>
                    <a:schemeClr val="tx1"/>
                  </a:solidFill>
                </a:rPr>
                <a:t>PM looking </a:t>
              </a:r>
              <a:r>
                <a:rPr lang="en-US" sz="2600" dirty="0">
                  <a:solidFill>
                    <a:schemeClr val="tx1"/>
                  </a:solidFill>
                </a:rPr>
                <a:t>for the most qualified resources for a </a:t>
              </a:r>
              <a:r>
                <a:rPr lang="en-US" sz="2600" dirty="0" smtClean="0">
                  <a:solidFill>
                    <a:schemeClr val="tx1"/>
                  </a:solidFill>
                </a:rPr>
                <a:t>project – expertise location</a:t>
              </a:r>
              <a:endParaRPr lang="en-US" sz="2600" dirty="0">
                <a:solidFill>
                  <a:schemeClr val="tx1"/>
                </a:solidFill>
              </a:endParaRPr>
            </a:p>
          </p:txBody>
        </p:sp>
      </p:grpSp>
      <p:grpSp>
        <p:nvGrpSpPr>
          <p:cNvPr id="23" name="Group 22"/>
          <p:cNvGrpSpPr/>
          <p:nvPr/>
        </p:nvGrpSpPr>
        <p:grpSpPr>
          <a:xfrm>
            <a:off x="9227487" y="1577042"/>
            <a:ext cx="2936716" cy="5212023"/>
            <a:chOff x="9227487" y="1851359"/>
            <a:chExt cx="2936716" cy="5212023"/>
          </a:xfrm>
        </p:grpSpPr>
        <p:pic>
          <p:nvPicPr>
            <p:cNvPr id="22" name="Picture 21"/>
            <p:cNvPicPr>
              <a:picLocks noChangeAspect="1"/>
            </p:cNvPicPr>
            <p:nvPr/>
          </p:nvPicPr>
          <p:blipFill>
            <a:blip r:embed="rId5" cstate="email">
              <a:grayscl/>
              <a:extLst>
                <a:ext uri="{28A0092B-C50C-407E-A947-70E740481C1C}">
                  <a14:useLocalDpi xmlns:a14="http://schemas.microsoft.com/office/drawing/2010/main"/>
                </a:ext>
              </a:extLst>
            </a:blip>
            <a:stretch>
              <a:fillRect/>
            </a:stretch>
          </p:blipFill>
          <p:spPr>
            <a:xfrm>
              <a:off x="9227487" y="1851359"/>
              <a:ext cx="2936716" cy="1392567"/>
            </a:xfrm>
            <a:prstGeom prst="rect">
              <a:avLst/>
            </a:prstGeom>
          </p:spPr>
        </p:pic>
        <p:sp>
          <p:nvSpPr>
            <p:cNvPr id="9" name="Rectangle 8"/>
            <p:cNvSpPr/>
            <p:nvPr/>
          </p:nvSpPr>
          <p:spPr bwMode="auto">
            <a:xfrm>
              <a:off x="9598577" y="1997300"/>
              <a:ext cx="2194536" cy="1097268"/>
            </a:xfrm>
            <a:prstGeom prst="rect">
              <a:avLst/>
            </a:prstGeom>
            <a:solidFill>
              <a:srgbClr val="D1D2D7">
                <a:alpha val="80000"/>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3600" dirty="0" smtClean="0">
                  <a:solidFill>
                    <a:schemeClr val="tx1"/>
                  </a:solidFill>
                </a:rPr>
                <a:t>Customer Support</a:t>
              </a:r>
              <a:endParaRPr lang="en-US" sz="3600" dirty="0">
                <a:solidFill>
                  <a:schemeClr val="tx1"/>
                </a:solidFill>
              </a:endParaRPr>
            </a:p>
          </p:txBody>
        </p:sp>
        <p:sp>
          <p:nvSpPr>
            <p:cNvPr id="10" name="Rectangle 9"/>
            <p:cNvSpPr/>
            <p:nvPr/>
          </p:nvSpPr>
          <p:spPr bwMode="auto">
            <a:xfrm>
              <a:off x="9235724" y="3243925"/>
              <a:ext cx="2926048" cy="3819457"/>
            </a:xfrm>
            <a:prstGeom prst="rect">
              <a:avLst/>
            </a:prstGeom>
            <a:ln>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82880" tIns="182880" rIns="182880" bIns="182880" numCol="1" rtlCol="0" anchor="t" anchorCtr="0" compatLnSpc="1">
              <a:prstTxWarp prst="textNoShape">
                <a:avLst/>
              </a:prstTxWarp>
            </a:bodyPr>
            <a:lstStyle/>
            <a:p>
              <a:pPr marL="225425" indent="-225425" defTabSz="932472" fontAlgn="base">
                <a:spcBef>
                  <a:spcPct val="0"/>
                </a:spcBef>
                <a:spcAft>
                  <a:spcPct val="0"/>
                </a:spcAft>
                <a:buFont typeface="Arial" panose="020B0604020202020204" pitchFamily="34" charset="0"/>
                <a:buChar char="•"/>
              </a:pPr>
              <a:r>
                <a:rPr lang="en-US" sz="2600" dirty="0">
                  <a:solidFill>
                    <a:schemeClr val="tx1"/>
                  </a:solidFill>
                </a:rPr>
                <a:t>Services agent working trying to solve </a:t>
              </a:r>
              <a:r>
                <a:rPr lang="en-US" sz="2600" dirty="0" smtClean="0">
                  <a:solidFill>
                    <a:schemeClr val="tx1"/>
                  </a:solidFill>
                </a:rPr>
                <a:t>an unusual </a:t>
              </a:r>
              <a:r>
                <a:rPr lang="en-US" sz="2600" dirty="0">
                  <a:solidFill>
                    <a:schemeClr val="tx1"/>
                  </a:solidFill>
                </a:rPr>
                <a:t>customer </a:t>
              </a:r>
              <a:r>
                <a:rPr lang="en-US" sz="2600" dirty="0" smtClean="0">
                  <a:solidFill>
                    <a:schemeClr val="tx1"/>
                  </a:solidFill>
                </a:rPr>
                <a:t>problem</a:t>
              </a:r>
            </a:p>
            <a:p>
              <a:pPr marL="225425" indent="-225425" defTabSz="932472" fontAlgn="base">
                <a:spcBef>
                  <a:spcPct val="0"/>
                </a:spcBef>
                <a:spcAft>
                  <a:spcPct val="0"/>
                </a:spcAft>
                <a:buFont typeface="Arial" panose="020B0604020202020204" pitchFamily="34" charset="0"/>
                <a:buChar char="•"/>
              </a:pPr>
              <a:r>
                <a:rPr lang="en-US" sz="2600" dirty="0" smtClean="0">
                  <a:solidFill>
                    <a:schemeClr val="tx1"/>
                  </a:solidFill>
                </a:rPr>
                <a:t>“Organic” knowledge base</a:t>
              </a:r>
            </a:p>
          </p:txBody>
        </p:sp>
      </p:grpSp>
      <p:grpSp>
        <p:nvGrpSpPr>
          <p:cNvPr id="18" name="Group 17"/>
          <p:cNvGrpSpPr/>
          <p:nvPr/>
        </p:nvGrpSpPr>
        <p:grpSpPr>
          <a:xfrm>
            <a:off x="166788" y="1573626"/>
            <a:ext cx="2942523" cy="5215439"/>
            <a:chOff x="166788" y="1847943"/>
            <a:chExt cx="2942523" cy="5215439"/>
          </a:xfrm>
        </p:grpSpPr>
        <p:sp>
          <p:nvSpPr>
            <p:cNvPr id="4" name="Rectangle 3"/>
            <p:cNvSpPr/>
            <p:nvPr/>
          </p:nvSpPr>
          <p:spPr bwMode="auto">
            <a:xfrm>
              <a:off x="183263" y="3243926"/>
              <a:ext cx="2926048" cy="3819456"/>
            </a:xfrm>
            <a:prstGeom prst="rect">
              <a:avLst/>
            </a:prstGeom>
            <a:ln>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82880" tIns="182880" rIns="182880" bIns="182880" numCol="1" rtlCol="0" anchor="t" anchorCtr="0" compatLnSpc="1">
              <a:prstTxWarp prst="textNoShape">
                <a:avLst/>
              </a:prstTxWarp>
            </a:bodyPr>
            <a:lstStyle/>
            <a:p>
              <a:pPr marL="225425" indent="-225425" defTabSz="932472" fontAlgn="base">
                <a:spcBef>
                  <a:spcPct val="0"/>
                </a:spcBef>
                <a:spcAft>
                  <a:spcPct val="0"/>
                </a:spcAft>
                <a:buFont typeface="Arial" panose="020B0604020202020204" pitchFamily="34" charset="0"/>
                <a:buChar char="•"/>
              </a:pPr>
              <a:r>
                <a:rPr lang="en-US" sz="2600" dirty="0" smtClean="0">
                  <a:solidFill>
                    <a:schemeClr val="tx1"/>
                  </a:solidFill>
                </a:rPr>
                <a:t>Sales team on-boarding </a:t>
              </a:r>
            </a:p>
            <a:p>
              <a:pPr marL="225425" indent="-225425" defTabSz="932472" fontAlgn="base">
                <a:spcBef>
                  <a:spcPct val="0"/>
                </a:spcBef>
                <a:spcAft>
                  <a:spcPct val="0"/>
                </a:spcAft>
                <a:buFont typeface="Arial" panose="020B0604020202020204" pitchFamily="34" charset="0"/>
                <a:buChar char="•"/>
              </a:pPr>
              <a:r>
                <a:rPr lang="en-US" sz="2600" dirty="0" smtClean="0">
                  <a:solidFill>
                    <a:schemeClr val="tx1"/>
                  </a:solidFill>
                </a:rPr>
                <a:t>Sales team training and mentoring</a:t>
              </a:r>
              <a:endParaRPr lang="en-US" sz="2600" dirty="0">
                <a:solidFill>
                  <a:schemeClr val="tx1"/>
                </a:solidFill>
              </a:endParaRPr>
            </a:p>
          </p:txBody>
        </p:sp>
        <p:pic>
          <p:nvPicPr>
            <p:cNvPr id="15" name="Picture 1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66788" y="1847943"/>
              <a:ext cx="2926048" cy="1395983"/>
            </a:xfrm>
            <a:prstGeom prst="rect">
              <a:avLst/>
            </a:prstGeom>
          </p:spPr>
        </p:pic>
        <p:sp>
          <p:nvSpPr>
            <p:cNvPr id="16" name="Rectangle 15"/>
            <p:cNvSpPr/>
            <p:nvPr/>
          </p:nvSpPr>
          <p:spPr bwMode="auto">
            <a:xfrm>
              <a:off x="258195" y="2034238"/>
              <a:ext cx="2743233" cy="1005829"/>
            </a:xfrm>
            <a:prstGeom prst="rect">
              <a:avLst/>
            </a:prstGeom>
            <a:solidFill>
              <a:srgbClr val="D1D2D7">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3600" dirty="0" smtClean="0">
                  <a:solidFill>
                    <a:schemeClr val="tx1"/>
                  </a:solidFill>
                </a:rPr>
                <a:t>Sales</a:t>
              </a:r>
              <a:endParaRPr lang="en-US" sz="3600" dirty="0">
                <a:solidFill>
                  <a:schemeClr val="tx1"/>
                </a:solidFill>
              </a:endParaRPr>
            </a:p>
          </p:txBody>
        </p:sp>
      </p:grpSp>
    </p:spTree>
    <p:extLst>
      <p:ext uri="{BB962C8B-B14F-4D97-AF65-F5344CB8AC3E}">
        <p14:creationId xmlns:p14="http://schemas.microsoft.com/office/powerpoint/2010/main" val="4275420161"/>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Sales Agent Onboarding</a:t>
            </a:r>
            <a:endParaRPr lang="en-US" dirty="0"/>
          </a:p>
        </p:txBody>
      </p:sp>
      <p:grpSp>
        <p:nvGrpSpPr>
          <p:cNvPr id="6" name="Group 5"/>
          <p:cNvGrpSpPr/>
          <p:nvPr/>
        </p:nvGrpSpPr>
        <p:grpSpPr>
          <a:xfrm>
            <a:off x="274639" y="1485604"/>
            <a:ext cx="10781808" cy="5299290"/>
            <a:chOff x="75286" y="2036128"/>
            <a:chExt cx="10781808" cy="5299290"/>
          </a:xfrm>
        </p:grpSpPr>
        <p:sp>
          <p:nvSpPr>
            <p:cNvPr id="7" name="Rectangle 6"/>
            <p:cNvSpPr/>
            <p:nvPr/>
          </p:nvSpPr>
          <p:spPr bwMode="auto">
            <a:xfrm>
              <a:off x="1692007" y="2036128"/>
              <a:ext cx="9052461" cy="4282488"/>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365760" tIns="182880" rIns="365760" bIns="182880" numCol="1" rtlCol="0" anchor="ctr" anchorCtr="0" compatLnSpc="1">
              <a:prstTxWarp prst="textNoShape">
                <a:avLst/>
              </a:prstTxWarp>
            </a:bodyPr>
            <a:lstStyle/>
            <a:p>
              <a:pPr>
                <a:lnSpc>
                  <a:spcPct val="90000"/>
                </a:lnSpc>
                <a:spcAft>
                  <a:spcPts val="340"/>
                </a:spcAft>
                <a:defRPr/>
              </a:pPr>
              <a:r>
                <a:rPr lang="en-US" sz="3600" dirty="0" err="1">
                  <a:solidFill>
                    <a:schemeClr val="bg1"/>
                  </a:solidFill>
                  <a:latin typeface="Segoe UI Light" pitchFamily="34" charset="0"/>
                </a:rPr>
                <a:t>Paycor</a:t>
              </a:r>
              <a:r>
                <a:rPr lang="en-US" sz="3600" dirty="0">
                  <a:solidFill>
                    <a:schemeClr val="bg1"/>
                  </a:solidFill>
                  <a:latin typeface="Segoe UI Light" pitchFamily="34" charset="0"/>
                </a:rPr>
                <a:t> </a:t>
              </a:r>
              <a:r>
                <a:rPr lang="en-US" sz="3600" dirty="0" smtClean="0">
                  <a:solidFill>
                    <a:schemeClr val="bg1"/>
                  </a:solidFill>
                  <a:latin typeface="Segoe UI Light" pitchFamily="34" charset="0"/>
                </a:rPr>
                <a:t>Inc said </a:t>
              </a:r>
              <a:r>
                <a:rPr lang="en-US" sz="3600" dirty="0">
                  <a:solidFill>
                    <a:schemeClr val="bg1"/>
                  </a:solidFill>
                  <a:latin typeface="Segoe UI Light" pitchFamily="34" charset="0"/>
                </a:rPr>
                <a:t>it would have forecast $2 million more in 2015 revenue if it had hit its 2014 hiring goals for new sales reps in 2014. </a:t>
              </a:r>
              <a:r>
                <a:rPr lang="en-US" sz="3600" b="1" dirty="0">
                  <a:solidFill>
                    <a:schemeClr val="bg1"/>
                  </a:solidFill>
                  <a:latin typeface="Segoe UI Light" pitchFamily="34" charset="0"/>
                </a:rPr>
                <a:t>The time spent bringing new reps up to speed means the company doesn’t see the full benefit of their productivity until </a:t>
              </a:r>
              <a:r>
                <a:rPr lang="en-US" sz="3600" b="1" u="sng" dirty="0">
                  <a:solidFill>
                    <a:schemeClr val="bg1"/>
                  </a:solidFill>
                  <a:latin typeface="Segoe UI Light" pitchFamily="34" charset="0"/>
                </a:rPr>
                <a:t>12 to 18 months into their tenure</a:t>
              </a:r>
              <a:r>
                <a:rPr lang="en-US" sz="3600" dirty="0" smtClean="0">
                  <a:solidFill>
                    <a:schemeClr val="bg1"/>
                  </a:solidFill>
                  <a:latin typeface="Segoe UI Light" pitchFamily="34" charset="0"/>
                </a:rPr>
                <a:t>.</a:t>
              </a:r>
            </a:p>
          </p:txBody>
        </p:sp>
        <p:sp>
          <p:nvSpPr>
            <p:cNvPr id="8" name="Rectangle 7"/>
            <p:cNvSpPr/>
            <p:nvPr/>
          </p:nvSpPr>
          <p:spPr>
            <a:xfrm>
              <a:off x="75286" y="6966086"/>
              <a:ext cx="10781808" cy="369332"/>
            </a:xfrm>
            <a:prstGeom prst="rect">
              <a:avLst/>
            </a:prstGeom>
          </p:spPr>
          <p:txBody>
            <a:bodyPr wrap="square">
              <a:spAutoFit/>
            </a:bodyPr>
            <a:lstStyle/>
            <a:p>
              <a:r>
                <a:rPr lang="en-US" dirty="0"/>
                <a:t>Source: http://www.wsj.com/articles/why-its-so-hard-to-fill-sales-jobs-1423002730</a:t>
              </a:r>
            </a:p>
          </p:txBody>
        </p:sp>
      </p:grpSp>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432221" y="201611"/>
            <a:ext cx="1657350" cy="1104900"/>
          </a:xfrm>
          <a:prstGeom prst="rect">
            <a:avLst/>
          </a:prstGeom>
        </p:spPr>
      </p:pic>
    </p:spTree>
    <p:extLst>
      <p:ext uri="{BB962C8B-B14F-4D97-AF65-F5344CB8AC3E}">
        <p14:creationId xmlns:p14="http://schemas.microsoft.com/office/powerpoint/2010/main" val="6300188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9137955" y="6487515"/>
            <a:ext cx="2831336" cy="351577"/>
          </a:xfrm>
          <a:prstGeom prst="rect">
            <a:avLst/>
          </a:prstGeom>
        </p:spPr>
        <p:txBody>
          <a:bodyPr/>
          <a:lstStyle/>
          <a:p>
            <a:fld id="{EA7C8D44-3667-46F6-9772-CC52308E2A7F}" type="slidenum">
              <a:rPr kumimoji="0" lang="en-US" smtClean="0"/>
              <a:pPr/>
              <a:t>2</a:t>
            </a:fld>
            <a:endParaRPr kumimoji="0" lang="en-US" dirty="0"/>
          </a:p>
        </p:txBody>
      </p:sp>
      <p:sp>
        <p:nvSpPr>
          <p:cNvPr id="8" name="Rectangle 7"/>
          <p:cNvSpPr/>
          <p:nvPr/>
        </p:nvSpPr>
        <p:spPr>
          <a:xfrm>
            <a:off x="881" y="-1"/>
            <a:ext cx="3100382" cy="6994525"/>
          </a:xfrm>
          <a:prstGeom prst="rect">
            <a:avLst/>
          </a:prstGeom>
          <a:solidFill>
            <a:srgbClr val="FE62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latin typeface="+mj-lt"/>
              </a:rPr>
              <a:t>What do your executives think about when you talk about enterprise social?</a:t>
            </a:r>
            <a:endParaRPr lang="en-US" sz="4800" dirty="0">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01263" y="-6222"/>
            <a:ext cx="9334329" cy="7000747"/>
          </a:xfrm>
          <a:prstGeom prst="rect">
            <a:avLst/>
          </a:prstGeom>
        </p:spPr>
      </p:pic>
    </p:spTree>
    <p:extLst>
      <p:ext uri="{BB962C8B-B14F-4D97-AF65-F5344CB8AC3E}">
        <p14:creationId xmlns:p14="http://schemas.microsoft.com/office/powerpoint/2010/main" val="40430651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1212850"/>
            <a:ext cx="11887200" cy="1169551"/>
          </a:xfrm>
        </p:spPr>
        <p:txBody>
          <a:bodyPr/>
          <a:lstStyle/>
          <a:p>
            <a:r>
              <a:rPr lang="en-US" sz="3200" dirty="0" smtClean="0"/>
              <a:t>41,000 employees, 11,000 on Yammer</a:t>
            </a:r>
          </a:p>
          <a:p>
            <a:r>
              <a:rPr lang="en-US" sz="3200" dirty="0" smtClean="0"/>
              <a:t>1,000,000 posts in 21 months</a:t>
            </a:r>
            <a:endParaRPr lang="en-US" sz="3200" dirty="0"/>
          </a:p>
        </p:txBody>
      </p:sp>
      <p:sp>
        <p:nvSpPr>
          <p:cNvPr id="2" name="Title 1"/>
          <p:cNvSpPr>
            <a:spLocks noGrp="1"/>
          </p:cNvSpPr>
          <p:nvPr>
            <p:ph type="title"/>
          </p:nvPr>
        </p:nvSpPr>
        <p:spPr/>
        <p:txBody>
          <a:bodyPr/>
          <a:lstStyle/>
          <a:p>
            <a:r>
              <a:rPr lang="en-US" dirty="0" smtClean="0"/>
              <a:t>Feedback Crowdsourcing</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327163" y="334026"/>
            <a:ext cx="2667000" cy="1133475"/>
          </a:xfrm>
          <a:prstGeom prst="rect">
            <a:avLst/>
          </a:prstGeom>
        </p:spPr>
      </p:pic>
      <p:grpSp>
        <p:nvGrpSpPr>
          <p:cNvPr id="9" name="Group 8"/>
          <p:cNvGrpSpPr/>
          <p:nvPr/>
        </p:nvGrpSpPr>
        <p:grpSpPr>
          <a:xfrm>
            <a:off x="457580" y="2382401"/>
            <a:ext cx="5438760" cy="4406664"/>
            <a:chOff x="2000396" y="2473840"/>
            <a:chExt cx="4067176" cy="4406664"/>
          </a:xfrm>
        </p:grpSpPr>
        <p:pic>
          <p:nvPicPr>
            <p:cNvPr id="1028" name="Picture 4" descr="Image result for airbus A380"/>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000397" y="2473840"/>
              <a:ext cx="4067175" cy="11239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2000396" y="3597789"/>
              <a:ext cx="4067175" cy="3282715"/>
            </a:xfrm>
            <a:prstGeom prst="rect">
              <a:avLst/>
            </a:prstGeom>
            <a:solidFill>
              <a:srgbClr val="98ABCC"/>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82880" rIns="182880" bIns="182880" numCol="1" rtlCol="0" anchor="t" anchorCtr="0" compatLnSpc="1">
              <a:prstTxWarp prst="textNoShape">
                <a:avLst/>
              </a:prstTxWarp>
            </a:bodyPr>
            <a:lstStyle/>
            <a:p>
              <a:pPr marL="342900" indent="-342900" defTabSz="932472" fontAlgn="base">
                <a:spcBef>
                  <a:spcPct val="0"/>
                </a:spcBef>
                <a:spcAft>
                  <a:spcPct val="0"/>
                </a:spcAft>
                <a:buFont typeface="Arial" panose="020B0604020202020204" pitchFamily="34" charset="0"/>
                <a:buChar char="•"/>
              </a:pPr>
              <a:r>
                <a:rPr lang="en-US" sz="2400" dirty="0" smtClean="0">
                  <a:solidFill>
                    <a:srgbClr val="25262F"/>
                  </a:solidFill>
                </a:rPr>
                <a:t>Problem: Galley issues on new Airbus A380</a:t>
              </a:r>
            </a:p>
            <a:p>
              <a:pPr marL="342900" indent="-342900" defTabSz="932472" fontAlgn="base">
                <a:spcBef>
                  <a:spcPct val="0"/>
                </a:spcBef>
                <a:spcAft>
                  <a:spcPct val="0"/>
                </a:spcAft>
                <a:buFont typeface="Arial" panose="020B0604020202020204" pitchFamily="34" charset="0"/>
                <a:buChar char="•"/>
              </a:pPr>
              <a:r>
                <a:rPr lang="en-US" sz="2400" dirty="0" smtClean="0">
                  <a:solidFill>
                    <a:srgbClr val="25262F"/>
                  </a:solidFill>
                </a:rPr>
                <a:t>Employee in the field sketched recommended changes</a:t>
              </a:r>
            </a:p>
            <a:p>
              <a:pPr marL="342900" indent="-342900" defTabSz="932472" fontAlgn="base">
                <a:spcBef>
                  <a:spcPct val="0"/>
                </a:spcBef>
                <a:spcAft>
                  <a:spcPct val="0"/>
                </a:spcAft>
                <a:buFont typeface="Arial" panose="020B0604020202020204" pitchFamily="34" charset="0"/>
                <a:buChar char="•"/>
              </a:pPr>
              <a:r>
                <a:rPr lang="en-US" sz="2400" dirty="0" smtClean="0">
                  <a:solidFill>
                    <a:srgbClr val="25262F"/>
                  </a:solidFill>
                </a:rPr>
                <a:t>Engineering incorporates feedback - exchange to days</a:t>
              </a:r>
            </a:p>
            <a:p>
              <a:pPr marL="342900" indent="-342900" defTabSz="932472" fontAlgn="base">
                <a:spcBef>
                  <a:spcPct val="0"/>
                </a:spcBef>
                <a:spcAft>
                  <a:spcPct val="0"/>
                </a:spcAft>
                <a:buFont typeface="Arial" panose="020B0604020202020204" pitchFamily="34" charset="0"/>
                <a:buChar char="•"/>
              </a:pPr>
              <a:r>
                <a:rPr lang="en-US" sz="2400" dirty="0" smtClean="0">
                  <a:solidFill>
                    <a:srgbClr val="25262F"/>
                  </a:solidFill>
                </a:rPr>
                <a:t>Benefit: Enhanced productivity and customer service on new flights</a:t>
              </a:r>
              <a:endParaRPr lang="en-US" sz="2400" dirty="0">
                <a:solidFill>
                  <a:srgbClr val="25262F"/>
                </a:solidFill>
              </a:endParaRPr>
            </a:p>
          </p:txBody>
        </p:sp>
      </p:grpSp>
      <p:grpSp>
        <p:nvGrpSpPr>
          <p:cNvPr id="8" name="Group 7"/>
          <p:cNvGrpSpPr/>
          <p:nvPr/>
        </p:nvGrpSpPr>
        <p:grpSpPr>
          <a:xfrm>
            <a:off x="6070223" y="2399994"/>
            <a:ext cx="5832805" cy="4389071"/>
            <a:chOff x="6420406" y="2857189"/>
            <a:chExt cx="4449950" cy="3931877"/>
          </a:xfrm>
        </p:grpSpPr>
        <p:sp>
          <p:nvSpPr>
            <p:cNvPr id="11" name="Rectangle 10"/>
            <p:cNvSpPr/>
            <p:nvPr/>
          </p:nvSpPr>
          <p:spPr bwMode="auto">
            <a:xfrm>
              <a:off x="6420406" y="4503091"/>
              <a:ext cx="4449950" cy="2285975"/>
            </a:xfrm>
            <a:prstGeom prst="rect">
              <a:avLst/>
            </a:prstGeom>
            <a:solidFill>
              <a:srgbClr val="AD706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82880" rIns="182880" bIns="182880" numCol="1" rtlCol="0" anchor="t" anchorCtr="0" compatLnSpc="1">
              <a:prstTxWarp prst="textNoShape">
                <a:avLst/>
              </a:prstTxWarp>
            </a:bodyPr>
            <a:lstStyle/>
            <a:p>
              <a:pPr marL="342900" indent="-342900" defTabSz="932472" fontAlgn="base">
                <a:spcBef>
                  <a:spcPct val="0"/>
                </a:spcBef>
                <a:spcAft>
                  <a:spcPct val="0"/>
                </a:spcAft>
                <a:buFont typeface="Arial" panose="020B0604020202020204" pitchFamily="34" charset="0"/>
                <a:buChar char="•"/>
              </a:pPr>
              <a:r>
                <a:rPr lang="en-US" sz="2400" dirty="0" smtClean="0">
                  <a:solidFill>
                    <a:schemeClr val="bg1"/>
                  </a:solidFill>
                </a:rPr>
                <a:t>Problem: Customer experience team proposes changes to amenity kit</a:t>
              </a:r>
            </a:p>
            <a:p>
              <a:pPr marL="342900" indent="-342900" defTabSz="932472" fontAlgn="base">
                <a:spcBef>
                  <a:spcPct val="0"/>
                </a:spcBef>
                <a:spcAft>
                  <a:spcPct val="0"/>
                </a:spcAft>
                <a:buFont typeface="Arial" panose="020B0604020202020204" pitchFamily="34" charset="0"/>
                <a:buChar char="•"/>
              </a:pPr>
              <a:r>
                <a:rPr lang="en-US" sz="2400" dirty="0">
                  <a:solidFill>
                    <a:schemeClr val="bg1"/>
                  </a:solidFill>
                </a:rPr>
                <a:t>F</a:t>
              </a:r>
              <a:r>
                <a:rPr lang="en-US" sz="2400" dirty="0" smtClean="0">
                  <a:solidFill>
                    <a:schemeClr val="bg1"/>
                  </a:solidFill>
                </a:rPr>
                <a:t>light attendants provide real time </a:t>
              </a:r>
              <a:r>
                <a:rPr lang="en-US" sz="2400" dirty="0" err="1" smtClean="0">
                  <a:solidFill>
                    <a:schemeClr val="bg1"/>
                  </a:solidFill>
                </a:rPr>
                <a:t>feeback</a:t>
              </a:r>
              <a:r>
                <a:rPr lang="en-US" sz="2400" dirty="0" smtClean="0">
                  <a:solidFill>
                    <a:schemeClr val="bg1"/>
                  </a:solidFill>
                </a:rPr>
                <a:t> about customer preference</a:t>
              </a:r>
            </a:p>
            <a:p>
              <a:pPr marL="342900" indent="-342900" defTabSz="932472" fontAlgn="base">
                <a:spcBef>
                  <a:spcPct val="0"/>
                </a:spcBef>
                <a:spcAft>
                  <a:spcPct val="0"/>
                </a:spcAft>
                <a:buFont typeface="Arial" panose="020B0604020202020204" pitchFamily="34" charset="0"/>
                <a:buChar char="•"/>
              </a:pPr>
              <a:r>
                <a:rPr lang="en-US" sz="2400" dirty="0" smtClean="0">
                  <a:solidFill>
                    <a:schemeClr val="bg1"/>
                  </a:solidFill>
                </a:rPr>
                <a:t>Benefit: Voted one of the “best amenity kits in the sky”</a:t>
              </a:r>
              <a:endParaRPr lang="en-US" sz="2400" dirty="0">
                <a:solidFill>
                  <a:schemeClr val="bg1"/>
                </a:solidFill>
              </a:endParaRPr>
            </a:p>
          </p:txBody>
        </p:sp>
        <p:pic>
          <p:nvPicPr>
            <p:cNvPr id="1034" name="Picture 10" descr="http://www.ausbt.com.au/photos/view/maxsize:467,268/52db623d6474433c9f283f7b767f2254-ba-first-class-amenity-kit-1000b.jpg"/>
            <p:cNvPicPr>
              <a:picLocks noChangeAspect="1" noChangeArrowheads="1"/>
            </p:cNvPicPr>
            <p:nvPr/>
          </p:nvPicPr>
          <p:blipFill rotWithShape="1">
            <a:blip r:embed="rId5">
              <a:extLst>
                <a:ext uri="{28A0092B-C50C-407E-A947-70E740481C1C}">
                  <a14:useLocalDpi xmlns:a14="http://schemas.microsoft.com/office/drawing/2010/main"/>
                </a:ext>
              </a:extLst>
            </a:blip>
            <a:srcRect/>
            <a:stretch/>
          </p:blipFill>
          <p:spPr bwMode="auto">
            <a:xfrm>
              <a:off x="6422181" y="2857189"/>
              <a:ext cx="4448175" cy="164590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225626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Customer Support</a:t>
            </a:r>
            <a:endParaRPr lang="en-US" dirty="0"/>
          </a:p>
        </p:txBody>
      </p:sp>
      <p:pic>
        <p:nvPicPr>
          <p:cNvPr id="4" name="Picture 3"/>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874624" y="479775"/>
            <a:ext cx="4689593" cy="6050699"/>
          </a:xfrm>
          <a:prstGeom prst="rect">
            <a:avLst/>
          </a:prstGeom>
        </p:spPr>
      </p:pic>
    </p:spTree>
    <p:extLst>
      <p:ext uri="{BB962C8B-B14F-4D97-AF65-F5344CB8AC3E}">
        <p14:creationId xmlns:p14="http://schemas.microsoft.com/office/powerpoint/2010/main" val="2240062658"/>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4.bp.blogspot.com/-7fD__FhxlTY/UFcU1m127eI/AAAAAAAABz4/qWVVLSABPMw/s1600/caspost_com-man-cant-sleep.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231"/>
          <a:stretch/>
        </p:blipFill>
        <p:spPr bwMode="auto">
          <a:xfrm>
            <a:off x="-28347" y="-17639"/>
            <a:ext cx="12464821" cy="701212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bwMode="auto">
          <a:xfrm>
            <a:off x="172827" y="205458"/>
            <a:ext cx="9810921" cy="1055853"/>
          </a:xfrm>
          <a:prstGeom prst="rect">
            <a:avLst/>
          </a:prstGeom>
          <a:solidFill>
            <a:schemeClr val="bg2">
              <a:lumMod val="50000"/>
              <a:alpha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32293" fontAlgn="base">
              <a:lnSpc>
                <a:spcPct val="90000"/>
              </a:lnSpc>
              <a:spcBef>
                <a:spcPct val="0"/>
              </a:spcBef>
              <a:spcAft>
                <a:spcPts val="1199"/>
              </a:spcAft>
            </a:pPr>
            <a:r>
              <a:rPr lang="en-US" sz="5400" dirty="0" smtClean="0">
                <a:gradFill>
                  <a:gsLst>
                    <a:gs pos="0">
                      <a:srgbClr val="FFFFFF"/>
                    </a:gs>
                    <a:gs pos="100000">
                      <a:srgbClr val="FFFFFF"/>
                    </a:gs>
                  </a:gsLst>
                  <a:lin ang="5400000" scaled="0"/>
                </a:gradFill>
                <a:latin typeface="+mj-lt"/>
                <a:ea typeface="Segoe UI" pitchFamily="34" charset="0"/>
                <a:cs typeface="Segoe UI Light" panose="020B0502040204020203" pitchFamily="34" charset="0"/>
              </a:rPr>
              <a:t>2. Understand the stakeholders</a:t>
            </a:r>
            <a:endParaRPr lang="en-US" sz="5400" dirty="0">
              <a:gradFill>
                <a:gsLst>
                  <a:gs pos="0">
                    <a:srgbClr val="FFFFFF"/>
                  </a:gs>
                  <a:gs pos="100000">
                    <a:srgbClr val="FFFFFF"/>
                  </a:gs>
                </a:gsLst>
                <a:lin ang="5400000" scaled="0"/>
              </a:gradFill>
              <a:latin typeface="+mj-lt"/>
              <a:ea typeface="Segoe UI" pitchFamily="34" charset="0"/>
              <a:cs typeface="Segoe UI Light" panose="020B0502040204020203" pitchFamily="34" charset="0"/>
            </a:endParaRPr>
          </a:p>
        </p:txBody>
      </p:sp>
      <p:sp>
        <p:nvSpPr>
          <p:cNvPr id="5" name="Rectangle 4"/>
          <p:cNvSpPr/>
          <p:nvPr/>
        </p:nvSpPr>
        <p:spPr>
          <a:xfrm>
            <a:off x="6766871" y="1627966"/>
            <a:ext cx="5457132" cy="4966097"/>
          </a:xfrm>
          <a:prstGeom prst="rect">
            <a:avLst/>
          </a:prstGeom>
          <a:solidFill>
            <a:schemeClr val="bg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9781" tIns="93260" rtlCol="0" anchor="t" anchorCtr="0"/>
          <a:lstStyle/>
          <a:p>
            <a:pPr marL="571500" indent="-571500">
              <a:buFont typeface="Arial" panose="020B0604020202020204" pitchFamily="34" charset="0"/>
              <a:buChar char="•"/>
            </a:pPr>
            <a:r>
              <a:rPr lang="en-US" sz="4400" dirty="0" smtClean="0">
                <a:latin typeface="+mj-lt"/>
              </a:rPr>
              <a:t>Who are they?</a:t>
            </a:r>
          </a:p>
          <a:p>
            <a:pPr marL="571500" indent="-571500">
              <a:buFont typeface="Arial" panose="020B0604020202020204" pitchFamily="34" charset="0"/>
              <a:buChar char="•"/>
            </a:pPr>
            <a:r>
              <a:rPr lang="en-US" sz="4400" dirty="0" smtClean="0">
                <a:latin typeface="+mj-lt"/>
              </a:rPr>
              <a:t>What keeps them up at night?</a:t>
            </a:r>
          </a:p>
          <a:p>
            <a:pPr marL="571500" indent="-571500">
              <a:buFont typeface="Arial" panose="020B0604020202020204" pitchFamily="34" charset="0"/>
              <a:buChar char="•"/>
            </a:pPr>
            <a:r>
              <a:rPr lang="en-US" sz="4400" dirty="0" smtClean="0">
                <a:latin typeface="+mj-lt"/>
              </a:rPr>
              <a:t>How are they already measured?</a:t>
            </a:r>
          </a:p>
          <a:p>
            <a:pPr marL="571500" indent="-571500">
              <a:buFont typeface="Arial" panose="020B0604020202020204" pitchFamily="34" charset="0"/>
              <a:buChar char="•"/>
            </a:pPr>
            <a:r>
              <a:rPr lang="en-US" sz="4400" dirty="0" smtClean="0">
                <a:latin typeface="+mj-lt"/>
              </a:rPr>
              <a:t>What do you need to tell them?</a:t>
            </a:r>
            <a:endParaRPr lang="en-US" sz="4400" dirty="0">
              <a:latin typeface="+mj-lt"/>
            </a:endParaRPr>
          </a:p>
        </p:txBody>
      </p:sp>
    </p:spTree>
    <p:extLst>
      <p:ext uri="{BB962C8B-B14F-4D97-AF65-F5344CB8AC3E}">
        <p14:creationId xmlns:p14="http://schemas.microsoft.com/office/powerpoint/2010/main" val="5772679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bwMode="auto">
          <a:xfrm>
            <a:off x="172827" y="205458"/>
            <a:ext cx="12171823" cy="1055853"/>
          </a:xfrm>
          <a:prstGeom prst="rect">
            <a:avLst/>
          </a:prstGeom>
          <a:solidFill>
            <a:schemeClr val="bg2">
              <a:lumMod val="50000"/>
              <a:alpha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32293" fontAlgn="base">
              <a:lnSpc>
                <a:spcPct val="90000"/>
              </a:lnSpc>
              <a:spcBef>
                <a:spcPct val="0"/>
              </a:spcBef>
              <a:spcAft>
                <a:spcPts val="1199"/>
              </a:spcAft>
            </a:pPr>
            <a:r>
              <a:rPr lang="en-US" sz="5400" dirty="0" smtClean="0">
                <a:gradFill>
                  <a:gsLst>
                    <a:gs pos="0">
                      <a:srgbClr val="FFFFFF"/>
                    </a:gs>
                    <a:gs pos="100000">
                      <a:srgbClr val="FFFFFF"/>
                    </a:gs>
                  </a:gsLst>
                  <a:lin ang="5400000" scaled="0"/>
                </a:gradFill>
                <a:latin typeface="+mj-lt"/>
                <a:ea typeface="Segoe UI" pitchFamily="34" charset="0"/>
                <a:cs typeface="Segoe UI Light" panose="020B0502040204020203" pitchFamily="34" charset="0"/>
              </a:rPr>
              <a:t>3. Identify the measures</a:t>
            </a:r>
            <a:endParaRPr lang="en-US" sz="5400" dirty="0">
              <a:gradFill>
                <a:gsLst>
                  <a:gs pos="0">
                    <a:srgbClr val="FFFFFF"/>
                  </a:gs>
                  <a:gs pos="100000">
                    <a:srgbClr val="FFFFFF"/>
                  </a:gs>
                </a:gsLst>
                <a:lin ang="5400000" scaled="0"/>
              </a:gradFill>
              <a:latin typeface="+mj-lt"/>
              <a:ea typeface="Segoe UI" pitchFamily="34" charset="0"/>
              <a:cs typeface="Segoe UI Light" panose="020B0502040204020203" pitchFamily="34" charset="0"/>
            </a:endParaRPr>
          </a:p>
        </p:txBody>
      </p:sp>
      <p:grpSp>
        <p:nvGrpSpPr>
          <p:cNvPr id="3" name="Group 2"/>
          <p:cNvGrpSpPr/>
          <p:nvPr/>
        </p:nvGrpSpPr>
        <p:grpSpPr>
          <a:xfrm>
            <a:off x="9324729" y="1354975"/>
            <a:ext cx="2928479" cy="5159774"/>
            <a:chOff x="9416171" y="1350089"/>
            <a:chExt cx="2928479" cy="5159774"/>
          </a:xfrm>
        </p:grpSpPr>
        <p:sp>
          <p:nvSpPr>
            <p:cNvPr id="8" name="Rectangle 7"/>
            <p:cNvSpPr/>
            <p:nvPr/>
          </p:nvSpPr>
          <p:spPr bwMode="auto">
            <a:xfrm>
              <a:off x="9416171" y="1350089"/>
              <a:ext cx="2928479" cy="1188706"/>
            </a:xfrm>
            <a:prstGeom prst="rect">
              <a:avLst/>
            </a:prstGeom>
            <a:solidFill>
              <a:srgbClr val="BC553E"/>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3200" dirty="0" smtClean="0">
                  <a:gradFill>
                    <a:gsLst>
                      <a:gs pos="0">
                        <a:srgbClr val="FFFFFF"/>
                      </a:gs>
                      <a:gs pos="100000">
                        <a:srgbClr val="FFFFFF"/>
                      </a:gs>
                    </a:gsLst>
                    <a:lin ang="5400000" scaled="0"/>
                  </a:gradFill>
                  <a:latin typeface="+mj-lt"/>
                </a:rPr>
                <a:t>Balanced</a:t>
              </a:r>
              <a:endParaRPr lang="en-US" sz="3200" b="1" dirty="0">
                <a:gradFill>
                  <a:gsLst>
                    <a:gs pos="0">
                      <a:srgbClr val="FFFFFF"/>
                    </a:gs>
                    <a:gs pos="100000">
                      <a:srgbClr val="FFFFFF"/>
                    </a:gs>
                  </a:gsLst>
                  <a:lin ang="5400000" scaled="0"/>
                </a:gradFill>
                <a:latin typeface="+mj-lt"/>
              </a:endParaRPr>
            </a:p>
          </p:txBody>
        </p:sp>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416171" y="2498157"/>
              <a:ext cx="2928479" cy="4011706"/>
            </a:xfrm>
            <a:prstGeom prst="rect">
              <a:avLst/>
            </a:prstGeom>
          </p:spPr>
        </p:pic>
      </p:grpSp>
      <p:grpSp>
        <p:nvGrpSpPr>
          <p:cNvPr id="12" name="Group 11"/>
          <p:cNvGrpSpPr/>
          <p:nvPr/>
        </p:nvGrpSpPr>
        <p:grpSpPr>
          <a:xfrm>
            <a:off x="160647" y="1350089"/>
            <a:ext cx="6057590" cy="5164660"/>
            <a:chOff x="160647" y="1350089"/>
            <a:chExt cx="6057590" cy="5164660"/>
          </a:xfrm>
        </p:grpSpPr>
        <p:sp>
          <p:nvSpPr>
            <p:cNvPr id="5" name="Rectangle 4"/>
            <p:cNvSpPr/>
            <p:nvPr/>
          </p:nvSpPr>
          <p:spPr bwMode="auto">
            <a:xfrm>
              <a:off x="160647" y="1350089"/>
              <a:ext cx="6057590" cy="1188706"/>
            </a:xfrm>
            <a:prstGeom prst="rect">
              <a:avLst/>
            </a:prstGeom>
            <a:solidFill>
              <a:srgbClr val="354409"/>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3200" dirty="0" smtClean="0">
                  <a:gradFill>
                    <a:gsLst>
                      <a:gs pos="0">
                        <a:srgbClr val="FFFFFF"/>
                      </a:gs>
                      <a:gs pos="100000">
                        <a:srgbClr val="FFFFFF"/>
                      </a:gs>
                    </a:gsLst>
                    <a:lin ang="5400000" scaled="0"/>
                  </a:gradFill>
                  <a:latin typeface="+mj-lt"/>
                </a:rPr>
                <a:t>Aligned with lifecycle</a:t>
              </a:r>
              <a:endParaRPr lang="en-US" sz="3200" b="1" dirty="0">
                <a:gradFill>
                  <a:gsLst>
                    <a:gs pos="0">
                      <a:srgbClr val="FFFFFF"/>
                    </a:gs>
                    <a:gs pos="100000">
                      <a:srgbClr val="FFFFFF"/>
                    </a:gs>
                  </a:gsLst>
                  <a:lin ang="5400000" scaled="0"/>
                </a:gradFill>
                <a:latin typeface="+mj-lt"/>
              </a:endParaRPr>
            </a:p>
          </p:txBody>
        </p:sp>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60647" y="2538795"/>
              <a:ext cx="6057590" cy="3975954"/>
            </a:xfrm>
            <a:prstGeom prst="rect">
              <a:avLst/>
            </a:prstGeom>
          </p:spPr>
        </p:pic>
      </p:grpSp>
      <p:sp>
        <p:nvSpPr>
          <p:cNvPr id="19" name="Right Triangle 18"/>
          <p:cNvSpPr/>
          <p:nvPr/>
        </p:nvSpPr>
        <p:spPr bwMode="auto">
          <a:xfrm>
            <a:off x="160647" y="3863018"/>
            <a:ext cx="2948664" cy="2651731"/>
          </a:xfrm>
          <a:prstGeom prst="rtTriangle">
            <a:avLst/>
          </a:prstGeom>
          <a:solidFill>
            <a:srgbClr val="B6672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Planning: Future Stories</a:t>
            </a:r>
            <a:endParaRPr lang="en-US" sz="2000" dirty="0">
              <a:gradFill>
                <a:gsLst>
                  <a:gs pos="0">
                    <a:srgbClr val="FFFFFF"/>
                  </a:gs>
                  <a:gs pos="100000">
                    <a:srgbClr val="FFFFFF"/>
                  </a:gs>
                </a:gsLst>
                <a:lin ang="5400000" scaled="0"/>
              </a:gradFill>
            </a:endParaRPr>
          </a:p>
        </p:txBody>
      </p:sp>
      <p:sp>
        <p:nvSpPr>
          <p:cNvPr id="23" name="Right Triangle 22"/>
          <p:cNvSpPr/>
          <p:nvPr/>
        </p:nvSpPr>
        <p:spPr bwMode="auto">
          <a:xfrm>
            <a:off x="160647" y="2679106"/>
            <a:ext cx="6057591" cy="3850408"/>
          </a:xfrm>
          <a:prstGeom prst="rtTriangle">
            <a:avLst/>
          </a:prstGeom>
          <a:solidFill>
            <a:srgbClr val="748E6E"/>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Initial Launch: Adoption and Engagement</a:t>
            </a:r>
            <a:endParaRPr lang="en-US" sz="2000" dirty="0">
              <a:gradFill>
                <a:gsLst>
                  <a:gs pos="0">
                    <a:srgbClr val="FFFFFF"/>
                  </a:gs>
                  <a:gs pos="100000">
                    <a:srgbClr val="FFFFFF"/>
                  </a:gs>
                </a:gsLst>
                <a:lin ang="5400000" scaled="0"/>
              </a:gradFill>
            </a:endParaRPr>
          </a:p>
        </p:txBody>
      </p:sp>
      <p:grpSp>
        <p:nvGrpSpPr>
          <p:cNvPr id="7" name="Group 6"/>
          <p:cNvGrpSpPr/>
          <p:nvPr/>
        </p:nvGrpSpPr>
        <p:grpSpPr>
          <a:xfrm>
            <a:off x="160646" y="2491432"/>
            <a:ext cx="6057591" cy="4023317"/>
            <a:chOff x="142567" y="2070452"/>
            <a:chExt cx="6057591" cy="4023317"/>
          </a:xfrm>
        </p:grpSpPr>
        <p:pic>
          <p:nvPicPr>
            <p:cNvPr id="2" name="Picture 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42567" y="2070452"/>
              <a:ext cx="6057591" cy="4023317"/>
            </a:xfrm>
            <a:prstGeom prst="rect">
              <a:avLst/>
            </a:prstGeom>
          </p:spPr>
        </p:pic>
        <p:sp>
          <p:nvSpPr>
            <p:cNvPr id="18" name="TextBox 17"/>
            <p:cNvSpPr txBox="1"/>
            <p:nvPr/>
          </p:nvSpPr>
          <p:spPr>
            <a:xfrm>
              <a:off x="2707697" y="5516419"/>
              <a:ext cx="3408171" cy="572464"/>
            </a:xfrm>
            <a:prstGeom prst="rect">
              <a:avLst/>
            </a:prstGeom>
            <a:noFill/>
          </p:spPr>
          <p:txBody>
            <a:bodyPr wrap="square" lIns="182880" tIns="146304" rIns="182880" bIns="146304" rtlCol="0">
              <a:spAutoFit/>
            </a:bodyPr>
            <a:lstStyle/>
            <a:p>
              <a:pPr algn="r">
                <a:lnSpc>
                  <a:spcPct val="90000"/>
                </a:lnSpc>
                <a:spcAft>
                  <a:spcPts val="600"/>
                </a:spcAft>
              </a:pPr>
              <a:r>
                <a:rPr lang="en-US" sz="2000" dirty="0" smtClean="0">
                  <a:solidFill>
                    <a:schemeClr val="bg1"/>
                  </a:solidFill>
                </a:rPr>
                <a:t>Established: Business Value</a:t>
              </a:r>
            </a:p>
          </p:txBody>
        </p:sp>
      </p:grpSp>
      <p:grpSp>
        <p:nvGrpSpPr>
          <p:cNvPr id="11" name="Group 10"/>
          <p:cNvGrpSpPr/>
          <p:nvPr/>
        </p:nvGrpSpPr>
        <p:grpSpPr>
          <a:xfrm>
            <a:off x="6307244" y="1350088"/>
            <a:ext cx="2928480" cy="5159775"/>
            <a:chOff x="6307244" y="1350088"/>
            <a:chExt cx="2928480" cy="5159775"/>
          </a:xfrm>
        </p:grpSpPr>
        <p:sp>
          <p:nvSpPr>
            <p:cNvPr id="6" name="Rectangle 5"/>
            <p:cNvSpPr/>
            <p:nvPr/>
          </p:nvSpPr>
          <p:spPr bwMode="auto">
            <a:xfrm>
              <a:off x="6307245" y="1350088"/>
              <a:ext cx="2928479" cy="1202387"/>
            </a:xfrm>
            <a:prstGeom prst="rect">
              <a:avLst/>
            </a:prstGeom>
            <a:solidFill>
              <a:srgbClr val="25262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3200" dirty="0" smtClean="0">
                  <a:gradFill>
                    <a:gsLst>
                      <a:gs pos="0">
                        <a:srgbClr val="FFFFFF"/>
                      </a:gs>
                      <a:gs pos="100000">
                        <a:srgbClr val="FFFFFF"/>
                      </a:gs>
                    </a:gsLst>
                    <a:lin ang="5400000" scaled="0"/>
                  </a:gradFill>
                  <a:latin typeface="+mj-lt"/>
                </a:rPr>
                <a:t>Relevant to stakeholders</a:t>
              </a:r>
              <a:endParaRPr lang="en-US" sz="3200" dirty="0">
                <a:gradFill>
                  <a:gsLst>
                    <a:gs pos="0">
                      <a:srgbClr val="FFFFFF"/>
                    </a:gs>
                    <a:gs pos="100000">
                      <a:srgbClr val="FFFFFF"/>
                    </a:gs>
                  </a:gsLst>
                  <a:lin ang="5400000" scaled="0"/>
                </a:gradFill>
                <a:latin typeface="+mj-lt"/>
              </a:endParaRPr>
            </a:p>
          </p:txBody>
        </p:sp>
        <p:pic>
          <p:nvPicPr>
            <p:cNvPr id="10" name="Picture 9"/>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307244" y="2552477"/>
              <a:ext cx="2928479" cy="3957386"/>
            </a:xfrm>
            <a:prstGeom prst="rect">
              <a:avLst/>
            </a:prstGeom>
            <a:ln>
              <a:solidFill>
                <a:srgbClr val="25262F"/>
              </a:solidFill>
            </a:ln>
          </p:spPr>
        </p:pic>
      </p:grpSp>
    </p:spTree>
    <p:extLst>
      <p:ext uri="{BB962C8B-B14F-4D97-AF65-F5344CB8AC3E}">
        <p14:creationId xmlns:p14="http://schemas.microsoft.com/office/powerpoint/2010/main" val="32270434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4.bp.blogspot.com/-t332w2jukfw/To8aWGIf61I/AAAAAAAAFOA/QAgnpF8I6yg/s1600/balance.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4317"/>
            <a:ext cx="12436475" cy="699884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bwMode="auto">
          <a:xfrm>
            <a:off x="457580" y="2034237"/>
            <a:ext cx="5212023" cy="4480511"/>
          </a:xfrm>
          <a:prstGeom prst="rect">
            <a:avLst/>
          </a:prstGeom>
          <a:solidFill>
            <a:srgbClr val="3A3A3A">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457200" tIns="457200" rIns="457200" bIns="457200" numCol="1" rtlCol="0" anchor="t" anchorCtr="0" compatLnSpc="1">
            <a:prstTxWarp prst="textNoShape">
              <a:avLst/>
            </a:prstTxWarp>
          </a:bodyPr>
          <a:lstStyle/>
          <a:p>
            <a:pPr marL="571500" indent="-571500" defTabSz="932472" fontAlgn="base">
              <a:spcBef>
                <a:spcPct val="0"/>
              </a:spcBef>
              <a:spcAft>
                <a:spcPct val="0"/>
              </a:spcAft>
              <a:buFont typeface="Arial" panose="020B0604020202020204" pitchFamily="34" charset="0"/>
              <a:buChar char="•"/>
            </a:pPr>
            <a:r>
              <a:rPr lang="en-US" sz="4000" dirty="0">
                <a:gradFill>
                  <a:gsLst>
                    <a:gs pos="0">
                      <a:srgbClr val="FFFFFF"/>
                    </a:gs>
                    <a:gs pos="100000">
                      <a:srgbClr val="FFFFFF"/>
                    </a:gs>
                  </a:gsLst>
                  <a:lin ang="5400000" scaled="0"/>
                </a:gradFill>
                <a:latin typeface="+mj-lt"/>
              </a:rPr>
              <a:t>Performance between points</a:t>
            </a:r>
          </a:p>
          <a:p>
            <a:pPr marL="571500" indent="-571500" defTabSz="932472" fontAlgn="base">
              <a:spcBef>
                <a:spcPct val="0"/>
              </a:spcBef>
              <a:spcAft>
                <a:spcPct val="0"/>
              </a:spcAft>
              <a:buFont typeface="Arial" panose="020B0604020202020204" pitchFamily="34" charset="0"/>
              <a:buChar char="•"/>
            </a:pPr>
            <a:r>
              <a:rPr lang="en-US" sz="4000" dirty="0">
                <a:gradFill>
                  <a:gsLst>
                    <a:gs pos="0">
                      <a:srgbClr val="FFFFFF"/>
                    </a:gs>
                    <a:gs pos="100000">
                      <a:srgbClr val="FFFFFF"/>
                    </a:gs>
                  </a:gsLst>
                  <a:lin ang="5400000" scaled="0"/>
                </a:gradFill>
                <a:latin typeface="+mj-lt"/>
              </a:rPr>
              <a:t>Spot trends</a:t>
            </a:r>
          </a:p>
        </p:txBody>
      </p:sp>
      <p:sp>
        <p:nvSpPr>
          <p:cNvPr id="3" name="Rectangle 2"/>
          <p:cNvSpPr/>
          <p:nvPr/>
        </p:nvSpPr>
        <p:spPr bwMode="auto">
          <a:xfrm>
            <a:off x="457580" y="662653"/>
            <a:ext cx="5212023" cy="1188707"/>
          </a:xfrm>
          <a:prstGeom prst="rect">
            <a:avLst/>
          </a:prstGeom>
          <a:solidFill>
            <a:srgbClr val="3A3A3A">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4000" dirty="0" smtClean="0">
                <a:gradFill>
                  <a:gsLst>
                    <a:gs pos="0">
                      <a:srgbClr val="FFFFFF"/>
                    </a:gs>
                    <a:gs pos="100000">
                      <a:srgbClr val="FFFFFF"/>
                    </a:gs>
                  </a:gsLst>
                  <a:lin ang="5400000" scaled="0"/>
                </a:gradFill>
                <a:latin typeface="+mj-lt"/>
              </a:rPr>
              <a:t>QUANTITATIVE</a:t>
            </a:r>
            <a:endParaRPr lang="en-US" sz="4000" dirty="0">
              <a:gradFill>
                <a:gsLst>
                  <a:gs pos="0">
                    <a:srgbClr val="FFFFFF"/>
                  </a:gs>
                  <a:gs pos="100000">
                    <a:srgbClr val="FFFFFF"/>
                  </a:gs>
                </a:gsLst>
                <a:lin ang="5400000" scaled="0"/>
              </a:gradFill>
              <a:latin typeface="+mj-lt"/>
            </a:endParaRPr>
          </a:p>
        </p:txBody>
      </p:sp>
      <p:sp>
        <p:nvSpPr>
          <p:cNvPr id="6" name="Rectangle 5"/>
          <p:cNvSpPr/>
          <p:nvPr/>
        </p:nvSpPr>
        <p:spPr bwMode="auto">
          <a:xfrm>
            <a:off x="5943920" y="2034237"/>
            <a:ext cx="6126413" cy="4480511"/>
          </a:xfrm>
          <a:prstGeom prst="rect">
            <a:avLst/>
          </a:prstGeom>
          <a:solidFill>
            <a:srgbClr val="3A3A3A">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457200" tIns="457200" rIns="457200" bIns="457200" numCol="1" rtlCol="0" anchor="t" anchorCtr="0" compatLnSpc="1">
            <a:prstTxWarp prst="textNoShape">
              <a:avLst/>
            </a:prstTxWarp>
          </a:bodyPr>
          <a:lstStyle/>
          <a:p>
            <a:pPr marL="571500" indent="-571500" defTabSz="932472" fontAlgn="base">
              <a:spcBef>
                <a:spcPct val="0"/>
              </a:spcBef>
              <a:spcAft>
                <a:spcPct val="0"/>
              </a:spcAft>
              <a:buFont typeface="Arial" panose="020B0604020202020204" pitchFamily="34" charset="0"/>
              <a:buChar char="•"/>
            </a:pPr>
            <a:r>
              <a:rPr lang="en-US" sz="4000" dirty="0">
                <a:gradFill>
                  <a:gsLst>
                    <a:gs pos="0">
                      <a:srgbClr val="FFFFFF"/>
                    </a:gs>
                    <a:gs pos="100000">
                      <a:srgbClr val="FFFFFF"/>
                    </a:gs>
                  </a:gsLst>
                  <a:lin ang="5400000" scaled="0"/>
                </a:gradFill>
                <a:latin typeface="+mj-lt"/>
              </a:rPr>
              <a:t>Provide context</a:t>
            </a:r>
          </a:p>
          <a:p>
            <a:pPr marL="571500" indent="-571500" defTabSz="932472" fontAlgn="base">
              <a:spcBef>
                <a:spcPct val="0"/>
              </a:spcBef>
              <a:spcAft>
                <a:spcPct val="0"/>
              </a:spcAft>
              <a:buFont typeface="Arial" panose="020B0604020202020204" pitchFamily="34" charset="0"/>
              <a:buChar char="•"/>
            </a:pPr>
            <a:r>
              <a:rPr lang="en-US" sz="4000" dirty="0">
                <a:gradFill>
                  <a:gsLst>
                    <a:gs pos="0">
                      <a:srgbClr val="FFFFFF"/>
                    </a:gs>
                    <a:gs pos="100000">
                      <a:srgbClr val="FFFFFF"/>
                    </a:gs>
                  </a:gsLst>
                  <a:lin ang="5400000" scaled="0"/>
                </a:gradFill>
                <a:latin typeface="+mj-lt"/>
              </a:rPr>
              <a:t>Used when numbers aren’t </a:t>
            </a:r>
            <a:r>
              <a:rPr lang="en-US" sz="4000" dirty="0" smtClean="0">
                <a:gradFill>
                  <a:gsLst>
                    <a:gs pos="0">
                      <a:srgbClr val="FFFFFF"/>
                    </a:gs>
                    <a:gs pos="100000">
                      <a:srgbClr val="FFFFFF"/>
                    </a:gs>
                  </a:gsLst>
                  <a:lin ang="5400000" scaled="0"/>
                </a:gradFill>
                <a:latin typeface="+mj-lt"/>
              </a:rPr>
              <a:t>easy</a:t>
            </a:r>
            <a:endParaRPr lang="en-US" sz="4000" dirty="0">
              <a:gradFill>
                <a:gsLst>
                  <a:gs pos="0">
                    <a:srgbClr val="FFFFFF"/>
                  </a:gs>
                  <a:gs pos="100000">
                    <a:srgbClr val="FFFFFF"/>
                  </a:gs>
                </a:gsLst>
                <a:lin ang="5400000" scaled="0"/>
              </a:gradFill>
              <a:latin typeface="+mj-lt"/>
            </a:endParaRPr>
          </a:p>
          <a:p>
            <a:pPr marL="571500" indent="-571500" defTabSz="932472" fontAlgn="base">
              <a:spcBef>
                <a:spcPct val="0"/>
              </a:spcBef>
              <a:spcAft>
                <a:spcPct val="0"/>
              </a:spcAft>
              <a:buFont typeface="Arial" panose="020B0604020202020204" pitchFamily="34" charset="0"/>
              <a:buChar char="•"/>
            </a:pPr>
            <a:r>
              <a:rPr lang="en-US" sz="4000" dirty="0">
                <a:gradFill>
                  <a:gsLst>
                    <a:gs pos="0">
                      <a:srgbClr val="FFFFFF"/>
                    </a:gs>
                    <a:gs pos="100000">
                      <a:srgbClr val="FFFFFF"/>
                    </a:gs>
                  </a:gsLst>
                  <a:lin ang="5400000" scaled="0"/>
                </a:gradFill>
                <a:latin typeface="+mj-lt"/>
              </a:rPr>
              <a:t>Used at early project stages </a:t>
            </a:r>
            <a:endParaRPr lang="en-US" sz="4000" dirty="0" smtClean="0">
              <a:gradFill>
                <a:gsLst>
                  <a:gs pos="0">
                    <a:srgbClr val="FFFFFF"/>
                  </a:gs>
                  <a:gs pos="100000">
                    <a:srgbClr val="FFFFFF"/>
                  </a:gs>
                </a:gsLst>
                <a:lin ang="5400000" scaled="0"/>
              </a:gradFill>
              <a:latin typeface="+mj-lt"/>
            </a:endParaRPr>
          </a:p>
          <a:p>
            <a:pPr marL="571500" indent="-571500" defTabSz="932472" fontAlgn="base">
              <a:spcBef>
                <a:spcPct val="0"/>
              </a:spcBef>
              <a:spcAft>
                <a:spcPct val="0"/>
              </a:spcAft>
              <a:buFont typeface="Arial" panose="020B0604020202020204" pitchFamily="34" charset="0"/>
              <a:buChar char="•"/>
            </a:pPr>
            <a:r>
              <a:rPr lang="en-US" sz="4000" dirty="0" smtClean="0">
                <a:gradFill>
                  <a:gsLst>
                    <a:gs pos="0">
                      <a:srgbClr val="FFFFFF"/>
                    </a:gs>
                    <a:gs pos="100000">
                      <a:srgbClr val="FFFFFF"/>
                    </a:gs>
                  </a:gsLst>
                  <a:lin ang="5400000" scaled="0"/>
                </a:gradFill>
                <a:latin typeface="+mj-lt"/>
              </a:rPr>
              <a:t>Richer (stories)</a:t>
            </a:r>
            <a:endParaRPr lang="en-US" sz="4000" dirty="0">
              <a:gradFill>
                <a:gsLst>
                  <a:gs pos="0">
                    <a:srgbClr val="FFFFFF"/>
                  </a:gs>
                  <a:gs pos="100000">
                    <a:srgbClr val="FFFFFF"/>
                  </a:gs>
                </a:gsLst>
                <a:lin ang="5400000" scaled="0"/>
              </a:gradFill>
              <a:latin typeface="+mj-lt"/>
            </a:endParaRPr>
          </a:p>
        </p:txBody>
      </p:sp>
      <p:sp>
        <p:nvSpPr>
          <p:cNvPr id="7" name="Rectangle 6"/>
          <p:cNvSpPr/>
          <p:nvPr/>
        </p:nvSpPr>
        <p:spPr bwMode="auto">
          <a:xfrm>
            <a:off x="5943920" y="662653"/>
            <a:ext cx="6126413" cy="1188707"/>
          </a:xfrm>
          <a:prstGeom prst="rect">
            <a:avLst/>
          </a:prstGeom>
          <a:solidFill>
            <a:srgbClr val="3A3A3A">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4000" dirty="0" smtClean="0">
                <a:gradFill>
                  <a:gsLst>
                    <a:gs pos="0">
                      <a:srgbClr val="FFFFFF"/>
                    </a:gs>
                    <a:gs pos="100000">
                      <a:srgbClr val="FFFFFF"/>
                    </a:gs>
                  </a:gsLst>
                  <a:lin ang="5400000" scaled="0"/>
                </a:gradFill>
                <a:latin typeface="+mj-lt"/>
              </a:rPr>
              <a:t>QUALITATIVE</a:t>
            </a:r>
            <a:endParaRPr lang="en-US" sz="4000" dirty="0">
              <a:gradFill>
                <a:gsLst>
                  <a:gs pos="0">
                    <a:srgbClr val="FFFFFF"/>
                  </a:gs>
                  <a:gs pos="100000">
                    <a:srgbClr val="FFFFFF"/>
                  </a:gs>
                </a:gsLst>
                <a:lin ang="5400000" scaled="0"/>
              </a:gradFill>
              <a:latin typeface="+mj-lt"/>
            </a:endParaRPr>
          </a:p>
        </p:txBody>
      </p:sp>
    </p:spTree>
    <p:extLst>
      <p:ext uri="{BB962C8B-B14F-4D97-AF65-F5344CB8AC3E}">
        <p14:creationId xmlns:p14="http://schemas.microsoft.com/office/powerpoint/2010/main" val="1244733803"/>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sure your measures are SMART</a:t>
            </a:r>
            <a:endParaRPr lang="en-US" dirty="0"/>
          </a:p>
        </p:txBody>
      </p:sp>
      <p:sp>
        <p:nvSpPr>
          <p:cNvPr id="12" name="Text Placeholder 11"/>
          <p:cNvSpPr>
            <a:spLocks noGrp="1"/>
          </p:cNvSpPr>
          <p:nvPr>
            <p:ph type="body" sz="quarter" idx="4294967295"/>
          </p:nvPr>
        </p:nvSpPr>
        <p:spPr>
          <a:xfrm>
            <a:off x="1865475" y="1417039"/>
            <a:ext cx="6796604" cy="1009507"/>
          </a:xfrm>
        </p:spPr>
        <p:txBody>
          <a:bodyPr/>
          <a:lstStyle/>
          <a:p>
            <a:pPr marL="0" indent="0">
              <a:buNone/>
            </a:pPr>
            <a:r>
              <a:rPr lang="en-US" dirty="0" smtClean="0">
                <a:solidFill>
                  <a:srgbClr val="0072C6"/>
                </a:solidFill>
              </a:rPr>
              <a:t>Specific</a:t>
            </a:r>
          </a:p>
          <a:p>
            <a:pPr marL="0" indent="0">
              <a:buNone/>
            </a:pPr>
            <a:r>
              <a:rPr lang="en-US" sz="1600" dirty="0" smtClean="0">
                <a:solidFill>
                  <a:schemeClr val="tx1"/>
                </a:solidFill>
              </a:rPr>
              <a:t>Clear and well-defined. Answers who, what, why, and where?</a:t>
            </a:r>
            <a:endParaRPr lang="en-US" sz="1600" dirty="0">
              <a:solidFill>
                <a:schemeClr val="tx1"/>
              </a:solidFill>
            </a:endParaRPr>
          </a:p>
        </p:txBody>
      </p:sp>
      <p:pic>
        <p:nvPicPr>
          <p:cNvPr id="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69179" y="1453449"/>
            <a:ext cx="2104949" cy="2332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327163" y="2961929"/>
            <a:ext cx="2121609" cy="2007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bwMode="auto">
          <a:xfrm>
            <a:off x="1126105" y="1515899"/>
            <a:ext cx="640073" cy="636165"/>
          </a:xfrm>
          <a:prstGeom prst="ellipse">
            <a:avLst/>
          </a:prstGeom>
          <a:solidFill>
            <a:srgbClr val="0072C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3200" dirty="0" smtClean="0">
                <a:gradFill>
                  <a:gsLst>
                    <a:gs pos="0">
                      <a:srgbClr val="FFFFFF"/>
                    </a:gs>
                    <a:gs pos="100000">
                      <a:srgbClr val="FFFFFF"/>
                    </a:gs>
                  </a:gsLst>
                  <a:lin ang="5400000" scaled="0"/>
                </a:gradFill>
                <a:latin typeface="+mj-lt"/>
              </a:rPr>
              <a:t>S</a:t>
            </a:r>
            <a:endParaRPr lang="en-US" sz="3200" dirty="0">
              <a:gradFill>
                <a:gsLst>
                  <a:gs pos="0">
                    <a:srgbClr val="FFFFFF"/>
                  </a:gs>
                  <a:gs pos="100000">
                    <a:srgbClr val="FFFFFF"/>
                  </a:gs>
                </a:gsLst>
                <a:lin ang="5400000" scaled="0"/>
              </a:gradFill>
              <a:latin typeface="+mj-lt"/>
            </a:endParaRPr>
          </a:p>
        </p:txBody>
      </p:sp>
      <p:sp>
        <p:nvSpPr>
          <p:cNvPr id="7" name="Oval 6"/>
          <p:cNvSpPr/>
          <p:nvPr/>
        </p:nvSpPr>
        <p:spPr bwMode="auto">
          <a:xfrm>
            <a:off x="1122962" y="2496088"/>
            <a:ext cx="640073" cy="636165"/>
          </a:xfrm>
          <a:prstGeom prst="ellipse">
            <a:avLst/>
          </a:prstGeom>
          <a:solidFill>
            <a:srgbClr val="0072C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3200" dirty="0" smtClean="0">
                <a:gradFill>
                  <a:gsLst>
                    <a:gs pos="0">
                      <a:srgbClr val="FFFFFF"/>
                    </a:gs>
                    <a:gs pos="100000">
                      <a:srgbClr val="FFFFFF"/>
                    </a:gs>
                  </a:gsLst>
                  <a:lin ang="5400000" scaled="0"/>
                </a:gradFill>
                <a:latin typeface="+mj-lt"/>
              </a:rPr>
              <a:t>M</a:t>
            </a:r>
            <a:endParaRPr lang="en-US" sz="3200" dirty="0">
              <a:gradFill>
                <a:gsLst>
                  <a:gs pos="0">
                    <a:srgbClr val="FFFFFF"/>
                  </a:gs>
                  <a:gs pos="100000">
                    <a:srgbClr val="FFFFFF"/>
                  </a:gs>
                </a:gsLst>
                <a:lin ang="5400000" scaled="0"/>
              </a:gradFill>
              <a:latin typeface="+mj-lt"/>
            </a:endParaRPr>
          </a:p>
        </p:txBody>
      </p:sp>
      <p:sp>
        <p:nvSpPr>
          <p:cNvPr id="8" name="Oval 7"/>
          <p:cNvSpPr/>
          <p:nvPr/>
        </p:nvSpPr>
        <p:spPr bwMode="auto">
          <a:xfrm>
            <a:off x="1122962" y="3476277"/>
            <a:ext cx="640073" cy="636165"/>
          </a:xfrm>
          <a:prstGeom prst="ellipse">
            <a:avLst/>
          </a:prstGeom>
          <a:solidFill>
            <a:srgbClr val="0072C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3200" dirty="0" smtClean="0">
                <a:gradFill>
                  <a:gsLst>
                    <a:gs pos="0">
                      <a:srgbClr val="FFFFFF"/>
                    </a:gs>
                    <a:gs pos="100000">
                      <a:srgbClr val="FFFFFF"/>
                    </a:gs>
                  </a:gsLst>
                  <a:lin ang="5400000" scaled="0"/>
                </a:gradFill>
                <a:latin typeface="+mj-lt"/>
              </a:rPr>
              <a:t>A</a:t>
            </a:r>
            <a:endParaRPr lang="en-US" sz="3200" dirty="0">
              <a:gradFill>
                <a:gsLst>
                  <a:gs pos="0">
                    <a:srgbClr val="FFFFFF"/>
                  </a:gs>
                  <a:gs pos="100000">
                    <a:srgbClr val="FFFFFF"/>
                  </a:gs>
                </a:gsLst>
                <a:lin ang="5400000" scaled="0"/>
              </a:gradFill>
              <a:latin typeface="+mj-lt"/>
            </a:endParaRPr>
          </a:p>
        </p:txBody>
      </p:sp>
      <p:sp>
        <p:nvSpPr>
          <p:cNvPr id="9" name="Oval 8"/>
          <p:cNvSpPr/>
          <p:nvPr/>
        </p:nvSpPr>
        <p:spPr bwMode="auto">
          <a:xfrm>
            <a:off x="1122962" y="4456466"/>
            <a:ext cx="640073" cy="636165"/>
          </a:xfrm>
          <a:prstGeom prst="ellipse">
            <a:avLst/>
          </a:prstGeom>
          <a:solidFill>
            <a:srgbClr val="0072C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3200" dirty="0" smtClean="0">
                <a:gradFill>
                  <a:gsLst>
                    <a:gs pos="0">
                      <a:srgbClr val="FFFFFF"/>
                    </a:gs>
                    <a:gs pos="100000">
                      <a:srgbClr val="FFFFFF"/>
                    </a:gs>
                  </a:gsLst>
                  <a:lin ang="5400000" scaled="0"/>
                </a:gradFill>
                <a:latin typeface="+mj-lt"/>
              </a:rPr>
              <a:t>R</a:t>
            </a:r>
            <a:endParaRPr lang="en-US" sz="3200" dirty="0">
              <a:gradFill>
                <a:gsLst>
                  <a:gs pos="0">
                    <a:srgbClr val="FFFFFF"/>
                  </a:gs>
                  <a:gs pos="100000">
                    <a:srgbClr val="FFFFFF"/>
                  </a:gs>
                </a:gsLst>
                <a:lin ang="5400000" scaled="0"/>
              </a:gradFill>
              <a:latin typeface="+mj-lt"/>
            </a:endParaRPr>
          </a:p>
        </p:txBody>
      </p:sp>
      <p:sp>
        <p:nvSpPr>
          <p:cNvPr id="10" name="Oval 9"/>
          <p:cNvSpPr/>
          <p:nvPr/>
        </p:nvSpPr>
        <p:spPr bwMode="auto">
          <a:xfrm>
            <a:off x="1122962" y="5436656"/>
            <a:ext cx="640073" cy="636165"/>
          </a:xfrm>
          <a:prstGeom prst="ellipse">
            <a:avLst/>
          </a:prstGeom>
          <a:solidFill>
            <a:srgbClr val="0072C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3200" dirty="0" smtClean="0">
                <a:gradFill>
                  <a:gsLst>
                    <a:gs pos="0">
                      <a:srgbClr val="FFFFFF"/>
                    </a:gs>
                    <a:gs pos="100000">
                      <a:srgbClr val="FFFFFF"/>
                    </a:gs>
                  </a:gsLst>
                  <a:lin ang="5400000" scaled="0"/>
                </a:gradFill>
                <a:latin typeface="+mj-lt"/>
              </a:rPr>
              <a:t>T</a:t>
            </a:r>
            <a:endParaRPr lang="en-US" sz="3200" dirty="0">
              <a:gradFill>
                <a:gsLst>
                  <a:gs pos="0">
                    <a:srgbClr val="FFFFFF"/>
                  </a:gs>
                  <a:gs pos="100000">
                    <a:srgbClr val="FFFFFF"/>
                  </a:gs>
                </a:gsLst>
                <a:lin ang="5400000" scaled="0"/>
              </a:gradFill>
              <a:latin typeface="+mj-lt"/>
            </a:endParaRPr>
          </a:p>
        </p:txBody>
      </p:sp>
      <p:sp>
        <p:nvSpPr>
          <p:cNvPr id="13" name="Text Placeholder 11"/>
          <p:cNvSpPr txBox="1">
            <a:spLocks/>
          </p:cNvSpPr>
          <p:nvPr/>
        </p:nvSpPr>
        <p:spPr>
          <a:xfrm>
            <a:off x="1871075" y="2401115"/>
            <a:ext cx="6796604" cy="1009507"/>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dirty="0" smtClean="0">
                <a:solidFill>
                  <a:srgbClr val="0072C6"/>
                </a:solidFill>
              </a:rPr>
              <a:t>Measurable</a:t>
            </a:r>
          </a:p>
          <a:p>
            <a:pPr marL="0" indent="0">
              <a:buNone/>
            </a:pPr>
            <a:r>
              <a:rPr lang="en-US" sz="1600" dirty="0" smtClean="0">
                <a:solidFill>
                  <a:schemeClr val="tx1"/>
                </a:solidFill>
              </a:rPr>
              <a:t>Quantifiable and comparable. </a:t>
            </a:r>
            <a:r>
              <a:rPr lang="en-US" sz="1600" dirty="0"/>
              <a:t>Is this something we can really measure? </a:t>
            </a:r>
            <a:endParaRPr lang="en-US" sz="1600" dirty="0">
              <a:solidFill>
                <a:schemeClr val="tx1"/>
              </a:solidFill>
            </a:endParaRPr>
          </a:p>
        </p:txBody>
      </p:sp>
      <p:sp>
        <p:nvSpPr>
          <p:cNvPr id="14" name="Text Placeholder 11"/>
          <p:cNvSpPr txBox="1">
            <a:spLocks/>
          </p:cNvSpPr>
          <p:nvPr/>
        </p:nvSpPr>
        <p:spPr>
          <a:xfrm>
            <a:off x="1871075" y="3385191"/>
            <a:ext cx="7456088" cy="1009507"/>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dirty="0" smtClean="0">
                <a:solidFill>
                  <a:srgbClr val="0072C6"/>
                </a:solidFill>
              </a:rPr>
              <a:t>Achievable</a:t>
            </a:r>
          </a:p>
          <a:p>
            <a:pPr marL="0" indent="0">
              <a:buNone/>
            </a:pPr>
            <a:r>
              <a:rPr lang="en-US" sz="1600" dirty="0" smtClean="0">
                <a:solidFill>
                  <a:schemeClr val="tx1"/>
                </a:solidFill>
              </a:rPr>
              <a:t>Realistic and actionable. </a:t>
            </a:r>
            <a:r>
              <a:rPr lang="en-US" sz="1600" dirty="0"/>
              <a:t>Answers </a:t>
            </a:r>
            <a:r>
              <a:rPr lang="en-US" sz="1600" dirty="0" smtClean="0"/>
              <a:t>the question: </a:t>
            </a:r>
            <a:r>
              <a:rPr lang="en-US" sz="1600" dirty="0"/>
              <a:t>“How can this be accomplished?”</a:t>
            </a:r>
            <a:endParaRPr lang="en-US" sz="1600" dirty="0">
              <a:solidFill>
                <a:schemeClr val="tx1"/>
              </a:solidFill>
            </a:endParaRPr>
          </a:p>
        </p:txBody>
      </p:sp>
      <p:sp>
        <p:nvSpPr>
          <p:cNvPr id="15" name="Text Placeholder 11"/>
          <p:cNvSpPr txBox="1">
            <a:spLocks/>
          </p:cNvSpPr>
          <p:nvPr/>
        </p:nvSpPr>
        <p:spPr>
          <a:xfrm>
            <a:off x="1871075" y="4369267"/>
            <a:ext cx="6796604" cy="1009507"/>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dirty="0" smtClean="0">
                <a:solidFill>
                  <a:srgbClr val="0072C6"/>
                </a:solidFill>
              </a:rPr>
              <a:t>Relevant</a:t>
            </a:r>
          </a:p>
          <a:p>
            <a:pPr marL="0" indent="0">
              <a:buNone/>
            </a:pPr>
            <a:r>
              <a:rPr lang="en-US" sz="1600" dirty="0"/>
              <a:t>Is this worthwhile? Does this match our needs?</a:t>
            </a:r>
            <a:endParaRPr lang="en-US" sz="1600" dirty="0">
              <a:solidFill>
                <a:schemeClr val="tx1"/>
              </a:solidFill>
            </a:endParaRPr>
          </a:p>
        </p:txBody>
      </p:sp>
      <p:sp>
        <p:nvSpPr>
          <p:cNvPr id="16" name="Text Placeholder 11"/>
          <p:cNvSpPr txBox="1">
            <a:spLocks/>
          </p:cNvSpPr>
          <p:nvPr/>
        </p:nvSpPr>
        <p:spPr>
          <a:xfrm>
            <a:off x="1880085" y="5353344"/>
            <a:ext cx="6796604" cy="1009507"/>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dirty="0" smtClean="0">
                <a:solidFill>
                  <a:srgbClr val="0072C6"/>
                </a:solidFill>
              </a:rPr>
              <a:t>Time-bound</a:t>
            </a:r>
          </a:p>
          <a:p>
            <a:pPr marL="0" indent="0">
              <a:buNone/>
            </a:pPr>
            <a:r>
              <a:rPr lang="en-US" sz="1600" dirty="0" smtClean="0"/>
              <a:t>Deadline driven. Grounded to a specific target date.</a:t>
            </a:r>
            <a:endParaRPr lang="en-US" sz="1600" dirty="0">
              <a:solidFill>
                <a:schemeClr val="tx1"/>
              </a:solidFill>
            </a:endParaRPr>
          </a:p>
        </p:txBody>
      </p:sp>
    </p:spTree>
    <p:extLst>
      <p:ext uri="{BB962C8B-B14F-4D97-AF65-F5344CB8AC3E}">
        <p14:creationId xmlns:p14="http://schemas.microsoft.com/office/powerpoint/2010/main" val="1158412406"/>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5478423"/>
          </a:xfrm>
        </p:spPr>
        <p:txBody>
          <a:bodyPr/>
          <a:lstStyle/>
          <a:p>
            <a:r>
              <a:rPr lang="en-US" dirty="0" smtClean="0"/>
              <a:t>Hours per week/year to execute a process</a:t>
            </a:r>
          </a:p>
          <a:p>
            <a:pPr lvl="1"/>
            <a:r>
              <a:rPr lang="en-US" dirty="0" smtClean="0"/>
              <a:t>T x E x N x S</a:t>
            </a:r>
          </a:p>
          <a:p>
            <a:pPr lvl="1"/>
            <a:r>
              <a:rPr lang="en-US" dirty="0" smtClean="0">
                <a:solidFill>
                  <a:srgbClr val="FF0000"/>
                </a:solidFill>
              </a:rPr>
              <a:t>Time</a:t>
            </a:r>
            <a:r>
              <a:rPr lang="en-US" dirty="0" smtClean="0"/>
              <a:t> on Task (in minutes)</a:t>
            </a:r>
          </a:p>
          <a:p>
            <a:pPr lvl="1"/>
            <a:r>
              <a:rPr lang="en-US" dirty="0" smtClean="0"/>
              <a:t>Number of </a:t>
            </a:r>
            <a:r>
              <a:rPr lang="en-US" dirty="0" smtClean="0">
                <a:solidFill>
                  <a:srgbClr val="FF0000"/>
                </a:solidFill>
              </a:rPr>
              <a:t>Employees</a:t>
            </a:r>
            <a:r>
              <a:rPr lang="en-US" dirty="0" smtClean="0"/>
              <a:t> performing the task</a:t>
            </a:r>
          </a:p>
          <a:p>
            <a:pPr lvl="1"/>
            <a:r>
              <a:rPr lang="en-US" dirty="0" smtClean="0">
                <a:solidFill>
                  <a:srgbClr val="FF0000"/>
                </a:solidFill>
              </a:rPr>
              <a:t>Number</a:t>
            </a:r>
            <a:r>
              <a:rPr lang="en-US" dirty="0" smtClean="0"/>
              <a:t> of times per week/year a typical employee performs that task</a:t>
            </a:r>
          </a:p>
          <a:p>
            <a:pPr lvl="1"/>
            <a:r>
              <a:rPr lang="en-US" dirty="0" smtClean="0"/>
              <a:t>Average loaded </a:t>
            </a:r>
            <a:r>
              <a:rPr lang="en-US" dirty="0" smtClean="0">
                <a:solidFill>
                  <a:srgbClr val="FF0000"/>
                </a:solidFill>
              </a:rPr>
              <a:t>Salary</a:t>
            </a:r>
            <a:r>
              <a:rPr lang="en-US" dirty="0" smtClean="0"/>
              <a:t> per minute</a:t>
            </a:r>
          </a:p>
          <a:p>
            <a:r>
              <a:rPr lang="en-US" dirty="0" smtClean="0"/>
              <a:t>Number of proposals/contracts per year</a:t>
            </a:r>
          </a:p>
          <a:p>
            <a:r>
              <a:rPr lang="en-US" dirty="0" smtClean="0"/>
              <a:t>Average application training costs</a:t>
            </a:r>
          </a:p>
          <a:p>
            <a:r>
              <a:rPr lang="en-US" dirty="0" smtClean="0"/>
              <a:t>“Time to Talent”</a:t>
            </a:r>
          </a:p>
          <a:p>
            <a:endParaRPr lang="en-US" dirty="0"/>
          </a:p>
        </p:txBody>
      </p:sp>
      <p:sp>
        <p:nvSpPr>
          <p:cNvPr id="3" name="Title 2"/>
          <p:cNvSpPr>
            <a:spLocks noGrp="1"/>
          </p:cNvSpPr>
          <p:nvPr>
            <p:ph type="title"/>
          </p:nvPr>
        </p:nvSpPr>
        <p:spPr/>
        <p:txBody>
          <a:bodyPr/>
          <a:lstStyle/>
          <a:p>
            <a:r>
              <a:rPr lang="en-US" smtClean="0"/>
              <a:t>Quantitative Business Metrics</a:t>
            </a:r>
            <a:endParaRPr lang="en-US" dirty="0"/>
          </a:p>
        </p:txBody>
      </p:sp>
    </p:spTree>
    <p:extLst>
      <p:ext uri="{BB962C8B-B14F-4D97-AF65-F5344CB8AC3E}">
        <p14:creationId xmlns:p14="http://schemas.microsoft.com/office/powerpoint/2010/main" val="319344768"/>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Quantitative System Metrics</a:t>
            </a:r>
            <a:endParaRPr lang="en-US" dirty="0"/>
          </a:p>
        </p:txBody>
      </p:sp>
      <p:sp>
        <p:nvSpPr>
          <p:cNvPr id="3" name="Text Placeholder 2"/>
          <p:cNvSpPr>
            <a:spLocks noGrp="1"/>
          </p:cNvSpPr>
          <p:nvPr>
            <p:ph type="body" sz="quarter" idx="10"/>
          </p:nvPr>
        </p:nvSpPr>
        <p:spPr>
          <a:xfrm>
            <a:off x="274702" y="1419655"/>
            <a:ext cx="5486399" cy="5250668"/>
          </a:xfrm>
        </p:spPr>
        <p:txBody>
          <a:bodyPr/>
          <a:lstStyle/>
          <a:p>
            <a:r>
              <a:rPr lang="en-US" sz="3200" dirty="0" smtClean="0"/>
              <a:t>Number of New Likes (for the monitoring period)</a:t>
            </a:r>
          </a:p>
          <a:p>
            <a:r>
              <a:rPr lang="en-US" sz="3200" dirty="0" smtClean="0"/>
              <a:t>New Members</a:t>
            </a:r>
          </a:p>
          <a:p>
            <a:r>
              <a:rPr lang="en-US" sz="3200" dirty="0" smtClean="0"/>
              <a:t>New Messages</a:t>
            </a:r>
          </a:p>
          <a:p>
            <a:r>
              <a:rPr lang="en-US" sz="3200" dirty="0" smtClean="0"/>
              <a:t>New Private Messages</a:t>
            </a:r>
          </a:p>
          <a:p>
            <a:r>
              <a:rPr lang="en-US" sz="3200" dirty="0" smtClean="0"/>
              <a:t>New Messages in Groups</a:t>
            </a:r>
          </a:p>
          <a:p>
            <a:r>
              <a:rPr lang="en-US" sz="3200" dirty="0" smtClean="0"/>
              <a:t>New Files</a:t>
            </a:r>
          </a:p>
          <a:p>
            <a:r>
              <a:rPr lang="en-US" sz="3200" dirty="0" smtClean="0"/>
              <a:t>New Pages</a:t>
            </a:r>
          </a:p>
          <a:p>
            <a:r>
              <a:rPr lang="en-US" sz="3200" dirty="0" smtClean="0"/>
              <a:t>Total Members</a:t>
            </a:r>
            <a:endParaRPr lang="en-US" sz="3200" dirty="0"/>
          </a:p>
        </p:txBody>
      </p:sp>
      <p:sp>
        <p:nvSpPr>
          <p:cNvPr id="4" name="Text Placeholder 3"/>
          <p:cNvSpPr>
            <a:spLocks noGrp="1"/>
          </p:cNvSpPr>
          <p:nvPr>
            <p:ph type="body" sz="quarter" idx="11"/>
          </p:nvPr>
        </p:nvSpPr>
        <p:spPr>
          <a:xfrm>
            <a:off x="6675502" y="1419655"/>
            <a:ext cx="5486399" cy="5552289"/>
          </a:xfrm>
        </p:spPr>
        <p:txBody>
          <a:bodyPr/>
          <a:lstStyle/>
          <a:p>
            <a:r>
              <a:rPr lang="en-US" sz="3200" smtClean="0"/>
              <a:t>Views and Downloads by Person</a:t>
            </a:r>
          </a:p>
          <a:p>
            <a:r>
              <a:rPr lang="en-US" sz="3200" smtClean="0"/>
              <a:t>Percentage of Threads Responded to by User Not Mentioned</a:t>
            </a:r>
          </a:p>
          <a:p>
            <a:r>
              <a:rPr lang="en-US" sz="3200" smtClean="0"/>
              <a:t>Percentage of Threads with No Replies</a:t>
            </a:r>
          </a:p>
          <a:p>
            <a:r>
              <a:rPr lang="en-US" sz="3200" smtClean="0"/>
              <a:t>Groups Dashboard</a:t>
            </a:r>
          </a:p>
          <a:p>
            <a:r>
              <a:rPr lang="en-US" sz="3200" smtClean="0"/>
              <a:t>YamJam Dashboard</a:t>
            </a:r>
          </a:p>
          <a:p>
            <a:r>
              <a:rPr lang="en-US" sz="3200" smtClean="0"/>
              <a:t>Top Contributors</a:t>
            </a:r>
            <a:endParaRPr lang="en-US" sz="3200" dirty="0"/>
          </a:p>
        </p:txBody>
      </p:sp>
      <p:sp>
        <p:nvSpPr>
          <p:cNvPr id="5" name="TextBox 4"/>
          <p:cNvSpPr txBox="1"/>
          <p:nvPr/>
        </p:nvSpPr>
        <p:spPr>
          <a:xfrm>
            <a:off x="366140" y="1028409"/>
            <a:ext cx="6126413"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Native Metrics (O365 Admin Console)</a:t>
            </a:r>
          </a:p>
        </p:txBody>
      </p:sp>
      <p:sp>
        <p:nvSpPr>
          <p:cNvPr id="6" name="TextBox 5"/>
          <p:cNvSpPr txBox="1"/>
          <p:nvPr/>
        </p:nvSpPr>
        <p:spPr>
          <a:xfrm>
            <a:off x="6675501" y="1025187"/>
            <a:ext cx="5580139"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Third-Party Metrics (e.g. </a:t>
            </a:r>
            <a:r>
              <a:rPr lang="en-US" sz="2400" dirty="0" err="1" smtClean="0">
                <a:gradFill>
                  <a:gsLst>
                    <a:gs pos="2917">
                      <a:schemeClr val="tx1"/>
                    </a:gs>
                    <a:gs pos="30000">
                      <a:schemeClr val="tx1"/>
                    </a:gs>
                  </a:gsLst>
                  <a:lin ang="5400000" scaled="0"/>
                </a:gradFill>
              </a:rPr>
              <a:t>TyGraph</a:t>
            </a:r>
            <a:r>
              <a:rPr lang="en-US" sz="2400" dirty="0" smtClean="0">
                <a:gradFill>
                  <a:gsLst>
                    <a:gs pos="2917">
                      <a:schemeClr val="tx1"/>
                    </a:gs>
                    <a:gs pos="30000">
                      <a:schemeClr val="tx1"/>
                    </a:gs>
                  </a:gsLst>
                  <a:lin ang="5400000" scaled="0"/>
                </a:gradFill>
              </a:rPr>
              <a:t>)</a:t>
            </a:r>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1704" y="2066842"/>
            <a:ext cx="5132394" cy="3974138"/>
          </a:xfrm>
          <a:prstGeom prst="rect">
            <a:avLst/>
          </a:prstGeom>
        </p:spPr>
      </p:pic>
    </p:spTree>
    <p:extLst>
      <p:ext uri="{BB962C8B-B14F-4D97-AF65-F5344CB8AC3E}">
        <p14:creationId xmlns:p14="http://schemas.microsoft.com/office/powerpoint/2010/main" val="7423498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1851360"/>
            <a:ext cx="11887200" cy="5139869"/>
          </a:xfrm>
        </p:spPr>
        <p:txBody>
          <a:bodyPr/>
          <a:lstStyle/>
          <a:p>
            <a:r>
              <a:rPr lang="en-US" sz="3600" dirty="0" smtClean="0"/>
              <a:t>Conversations that include participants who weren’t addressed or @mentioned</a:t>
            </a:r>
          </a:p>
          <a:p>
            <a:pPr lvl="1"/>
            <a:r>
              <a:rPr lang="en-US" sz="2000" dirty="0" smtClean="0"/>
              <a:t>These are connections that would never have happened in email – which is inherently private.</a:t>
            </a:r>
          </a:p>
          <a:p>
            <a:r>
              <a:rPr lang="en-US" sz="3600" dirty="0" smtClean="0"/>
              <a:t>Conversations with an ask for examples (that have an answer)</a:t>
            </a:r>
          </a:p>
          <a:p>
            <a:pPr lvl="1"/>
            <a:r>
              <a:rPr lang="en-US" sz="2000" dirty="0" smtClean="0"/>
              <a:t>These shared assets might have only been exchanged privately – with more limited reach.</a:t>
            </a:r>
          </a:p>
          <a:p>
            <a:r>
              <a:rPr lang="en-US" sz="3600" dirty="0" smtClean="0"/>
              <a:t>Conversations with a value tag</a:t>
            </a:r>
          </a:p>
          <a:p>
            <a:pPr lvl="1"/>
            <a:r>
              <a:rPr lang="en-US" sz="2000" dirty="0" smtClean="0"/>
              <a:t>E.g. #</a:t>
            </a:r>
            <a:r>
              <a:rPr lang="en-US" sz="2000" dirty="0" err="1" smtClean="0"/>
              <a:t>YamWin</a:t>
            </a:r>
            <a:endParaRPr lang="en-US" sz="2000" dirty="0" smtClean="0"/>
          </a:p>
          <a:p>
            <a:pPr lvl="0"/>
            <a:r>
              <a:rPr lang="en-US" sz="3600" dirty="0" smtClean="0"/>
              <a:t>Posts with a lot of activity</a:t>
            </a:r>
          </a:p>
          <a:p>
            <a:pPr lvl="1"/>
            <a:r>
              <a:rPr lang="en-US" sz="2000" dirty="0" smtClean="0"/>
              <a:t>These are the topics that people care about in the organization – which could provide insight into opportunities for change or innovation</a:t>
            </a:r>
            <a:endParaRPr lang="en-US" sz="3600" dirty="0"/>
          </a:p>
        </p:txBody>
      </p:sp>
      <p:sp>
        <p:nvSpPr>
          <p:cNvPr id="3" name="Title 2"/>
          <p:cNvSpPr>
            <a:spLocks noGrp="1"/>
          </p:cNvSpPr>
          <p:nvPr>
            <p:ph type="title"/>
          </p:nvPr>
        </p:nvSpPr>
        <p:spPr/>
        <p:txBody>
          <a:bodyPr/>
          <a:lstStyle/>
          <a:p>
            <a:r>
              <a:rPr lang="en-US" dirty="0" smtClean="0"/>
              <a:t>Look for system metrics that might be a proxy for something more valuable</a:t>
            </a:r>
            <a:endParaRPr lang="en-US" dirty="0"/>
          </a:p>
        </p:txBody>
      </p:sp>
    </p:spTree>
    <p:extLst>
      <p:ext uri="{BB962C8B-B14F-4D97-AF65-F5344CB8AC3E}">
        <p14:creationId xmlns:p14="http://schemas.microsoft.com/office/powerpoint/2010/main" val="131322423"/>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Establish a baseline</a:t>
            </a:r>
            <a:endParaRPr lang="en-US" dirty="0"/>
          </a:p>
        </p:txBody>
      </p:sp>
      <p:sp>
        <p:nvSpPr>
          <p:cNvPr id="3" name="Text Placeholder 2"/>
          <p:cNvSpPr>
            <a:spLocks noGrp="1"/>
          </p:cNvSpPr>
          <p:nvPr>
            <p:ph type="body" sz="quarter" idx="10"/>
          </p:nvPr>
        </p:nvSpPr>
        <p:spPr>
          <a:xfrm>
            <a:off x="274638" y="1212850"/>
            <a:ext cx="7772379" cy="3754874"/>
          </a:xfrm>
        </p:spPr>
        <p:txBody>
          <a:bodyPr/>
          <a:lstStyle/>
          <a:p>
            <a:r>
              <a:rPr lang="en-US" dirty="0" smtClean="0"/>
              <a:t>Evaluate where you are before getting started</a:t>
            </a:r>
          </a:p>
          <a:p>
            <a:r>
              <a:rPr lang="en-US" dirty="0" smtClean="0"/>
              <a:t>Use surveys, benchmarking, and existing key performance indicators</a:t>
            </a:r>
          </a:p>
          <a:p>
            <a:r>
              <a:rPr lang="en-US" dirty="0" smtClean="0"/>
              <a:t>If you don’t know where you are starting, how do you know where you are going and if you are making progress?</a:t>
            </a: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29895" y="1302726"/>
            <a:ext cx="3445898" cy="4594531"/>
          </a:xfrm>
          <a:prstGeom prst="rect">
            <a:avLst/>
          </a:prstGeom>
        </p:spPr>
      </p:pic>
    </p:spTree>
    <p:extLst>
      <p:ext uri="{BB962C8B-B14F-4D97-AF65-F5344CB8AC3E}">
        <p14:creationId xmlns:p14="http://schemas.microsoft.com/office/powerpoint/2010/main" val="32959155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9137955" y="6487515"/>
            <a:ext cx="2831336" cy="351577"/>
          </a:xfrm>
          <a:prstGeom prst="rect">
            <a:avLst/>
          </a:prstGeom>
        </p:spPr>
        <p:txBody>
          <a:bodyPr/>
          <a:lstStyle/>
          <a:p>
            <a:fld id="{EA7C8D44-3667-46F6-9772-CC52308E2A7F}" type="slidenum">
              <a:rPr kumimoji="0" lang="en-US" smtClean="0"/>
              <a:pPr/>
              <a:t>3</a:t>
            </a:fld>
            <a:endParaRPr kumimoji="0" lang="en-US" dirty="0"/>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64" y="-1"/>
            <a:ext cx="12434711" cy="6994525"/>
          </a:xfrm>
          <a:prstGeom prst="rect">
            <a:avLst/>
          </a:prstGeom>
        </p:spPr>
      </p:pic>
      <p:sp>
        <p:nvSpPr>
          <p:cNvPr id="5" name="TextBox 4"/>
          <p:cNvSpPr txBox="1"/>
          <p:nvPr/>
        </p:nvSpPr>
        <p:spPr>
          <a:xfrm>
            <a:off x="622617" y="563652"/>
            <a:ext cx="7149959" cy="2399139"/>
          </a:xfrm>
          <a:prstGeom prst="rect">
            <a:avLst/>
          </a:prstGeom>
          <a:noFill/>
        </p:spPr>
        <p:txBody>
          <a:bodyPr wrap="square" rtlCol="0">
            <a:spAutoFit/>
          </a:bodyPr>
          <a:lstStyle/>
          <a:p>
            <a:pPr algn="ctr"/>
            <a:r>
              <a:rPr lang="en-US" sz="7343" b="1" dirty="0">
                <a:solidFill>
                  <a:srgbClr val="000000"/>
                </a:solidFill>
              </a:rPr>
              <a:t>“Collaborative working”</a:t>
            </a:r>
          </a:p>
        </p:txBody>
      </p:sp>
      <p:sp>
        <p:nvSpPr>
          <p:cNvPr id="6" name="TextBox 5"/>
          <p:cNvSpPr txBox="1"/>
          <p:nvPr/>
        </p:nvSpPr>
        <p:spPr>
          <a:xfrm>
            <a:off x="5212408" y="4063108"/>
            <a:ext cx="7149959" cy="2399139"/>
          </a:xfrm>
          <a:prstGeom prst="rect">
            <a:avLst/>
          </a:prstGeom>
          <a:noFill/>
        </p:spPr>
        <p:txBody>
          <a:bodyPr wrap="square" rtlCol="0">
            <a:spAutoFit/>
          </a:bodyPr>
          <a:lstStyle/>
          <a:p>
            <a:pPr algn="ctr"/>
            <a:r>
              <a:rPr lang="en-US" sz="7343" b="1" dirty="0">
                <a:solidFill>
                  <a:srgbClr val="000000"/>
                </a:solidFill>
              </a:rPr>
              <a:t>“Employee engagement”</a:t>
            </a:r>
          </a:p>
        </p:txBody>
      </p:sp>
    </p:spTree>
    <p:extLst>
      <p:ext uri="{BB962C8B-B14F-4D97-AF65-F5344CB8AC3E}">
        <p14:creationId xmlns:p14="http://schemas.microsoft.com/office/powerpoint/2010/main" val="678422399"/>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Qualitative Metrics: We need story!</a:t>
            </a:r>
            <a:endParaRPr lang="en-US" dirty="0"/>
          </a:p>
        </p:txBody>
      </p:sp>
      <p:sp>
        <p:nvSpPr>
          <p:cNvPr id="3" name="Text Placeholder 2"/>
          <p:cNvSpPr>
            <a:spLocks noGrp="1"/>
          </p:cNvSpPr>
          <p:nvPr>
            <p:ph type="body" sz="quarter" idx="10"/>
          </p:nvPr>
        </p:nvSpPr>
        <p:spPr>
          <a:xfrm>
            <a:off x="274638" y="1212850"/>
            <a:ext cx="7223745" cy="3754874"/>
          </a:xfrm>
        </p:spPr>
        <p:txBody>
          <a:bodyPr/>
          <a:lstStyle/>
          <a:p>
            <a:r>
              <a:rPr lang="en-US" dirty="0" smtClean="0"/>
              <a:t>Narrative is the way we simplify and make sense of a complex world.</a:t>
            </a:r>
          </a:p>
          <a:p>
            <a:r>
              <a:rPr lang="en-US" dirty="0" smtClean="0"/>
              <a:t>You can’t compel change if your stakeholders don’t understand what you have done.</a:t>
            </a:r>
          </a:p>
          <a:p>
            <a:r>
              <a:rPr lang="en-US" dirty="0" smtClean="0"/>
              <a:t>Stories with data provide evidence - “serious anecdotes”</a:t>
            </a:r>
          </a:p>
        </p:txBody>
      </p:sp>
      <p:pic>
        <p:nvPicPr>
          <p:cNvPr id="3074" name="Picture 2" descr="http://ts1.mm.bing.net/th?&amp;id=HN.608016199625474304&amp;w=304&amp;h=300&amp;c=0&amp;pid=1.9&amp;rs=0&amp;p=0"/>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659319" y="1759921"/>
            <a:ext cx="5761314" cy="3552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7329272"/>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world18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2090" y="164600"/>
            <a:ext cx="12259026" cy="6719067"/>
          </a:xfrm>
          <a:prstGeom prst="rect">
            <a:avLst/>
          </a:prstGeom>
          <a:solidFill>
            <a:schemeClr val="bg1"/>
          </a:solidFill>
        </p:spPr>
      </p:pic>
      <p:grpSp>
        <p:nvGrpSpPr>
          <p:cNvPr id="15" name="Group 14"/>
          <p:cNvGrpSpPr/>
          <p:nvPr/>
        </p:nvGrpSpPr>
        <p:grpSpPr>
          <a:xfrm>
            <a:off x="739736" y="1885661"/>
            <a:ext cx="3466843" cy="4263331"/>
            <a:chOff x="1892980" y="2335725"/>
            <a:chExt cx="3399174" cy="4180116"/>
          </a:xfrm>
        </p:grpSpPr>
        <p:sp>
          <p:nvSpPr>
            <p:cNvPr id="9" name="AutoShape 11"/>
            <p:cNvSpPr>
              <a:spLocks/>
            </p:cNvSpPr>
            <p:nvPr/>
          </p:nvSpPr>
          <p:spPr bwMode="auto">
            <a:xfrm>
              <a:off x="1892980" y="4904690"/>
              <a:ext cx="3399174" cy="1611151"/>
            </a:xfrm>
            <a:prstGeom prst="accentBorderCallout2">
              <a:avLst>
                <a:gd name="adj1" fmla="val 8824"/>
                <a:gd name="adj2" fmla="val 103532"/>
                <a:gd name="adj3" fmla="val 8824"/>
                <a:gd name="adj4" fmla="val 107505"/>
                <a:gd name="adj5" fmla="val -108764"/>
                <a:gd name="adj6" fmla="val 80022"/>
              </a:avLst>
            </a:prstGeom>
            <a:solidFill>
              <a:schemeClr val="bg1"/>
            </a:solidFill>
            <a:ln w="28575">
              <a:solidFill>
                <a:schemeClr val="tx1"/>
              </a:solidFill>
              <a:miter lim="800000"/>
              <a:headEnd/>
              <a:tailEnd/>
            </a:ln>
            <a:effectLst/>
          </p:spPr>
          <p:txBody>
            <a:bodyPr/>
            <a:lstStyle/>
            <a:p>
              <a:pPr>
                <a:spcBef>
                  <a:spcPct val="50000"/>
                </a:spcBef>
                <a:buClr>
                  <a:srgbClr val="3399FF"/>
                </a:buClr>
                <a:buSzPct val="200000"/>
                <a:buFont typeface="Wingdings" pitchFamily="2" charset="2"/>
                <a:buChar char=""/>
              </a:pPr>
              <a:endParaRPr lang="en-US" sz="1224" dirty="0">
                <a:latin typeface="Verdana" pitchFamily="34" charset="0"/>
                <a:cs typeface="Times New Roman" pitchFamily="18" charset="0"/>
              </a:endParaRPr>
            </a:p>
            <a:p>
              <a:pPr>
                <a:spcBef>
                  <a:spcPct val="50000"/>
                </a:spcBef>
                <a:buClr>
                  <a:srgbClr val="3399FF"/>
                </a:buClr>
                <a:buSzPct val="200000"/>
                <a:buFont typeface="Wingdings" pitchFamily="2" charset="2"/>
                <a:buChar char=""/>
              </a:pPr>
              <a:r>
                <a:rPr lang="en-US" sz="2000" dirty="0">
                  <a:latin typeface="+mj-lt"/>
                  <a:cs typeface="Times New Roman" pitchFamily="18" charset="0"/>
                </a:rPr>
                <a:t>Meanwhile, two scientists in the US had deep experience in protocols for this area.</a:t>
              </a:r>
              <a:endParaRPr lang="en-US" sz="1224" dirty="0">
                <a:latin typeface="+mj-lt"/>
                <a:cs typeface="Times New Roman" pitchFamily="18" charset="0"/>
              </a:endParaRPr>
            </a:p>
          </p:txBody>
        </p:sp>
        <p:pic>
          <p:nvPicPr>
            <p:cNvPr id="10" name="Picture 12" descr="Click To Preview"/>
            <p:cNvPicPr>
              <a:picLocks noChangeAspect="1" noChangeArrowheads="1"/>
            </p:cNvPicPr>
            <p:nvPr/>
          </p:nvPicPr>
          <p:blipFill>
            <a:blip r:embed="rId4" cstate="email">
              <a:extLst>
                <a:ext uri="{BEBA8EAE-BF5A-486C-A8C5-ECC9F3942E4B}">
                  <a14:imgProps xmlns:a14="http://schemas.microsoft.com/office/drawing/2010/main">
                    <a14:imgLayer r:embed="rId5">
                      <a14:imgEffect>
                        <a14:backgroundRemoval t="10000" b="90000" l="15553" r="84447"/>
                      </a14:imgEffect>
                    </a14:imgLayer>
                  </a14:imgProps>
                </a:ext>
                <a:ext uri="{28A0092B-C50C-407E-A947-70E740481C1C}">
                  <a14:useLocalDpi xmlns:a14="http://schemas.microsoft.com/office/drawing/2010/main"/>
                </a:ext>
              </a:extLst>
            </a:blip>
            <a:srcRect l="6941" r="6941"/>
            <a:stretch>
              <a:fillRect/>
            </a:stretch>
          </p:blipFill>
          <p:spPr bwMode="auto">
            <a:xfrm>
              <a:off x="4277044" y="2335725"/>
              <a:ext cx="582613" cy="73183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3" descr="Click To Download"/>
            <p:cNvPicPr>
              <a:picLocks noChangeAspect="1" noChangeArrowheads="1"/>
            </p:cNvPicPr>
            <p:nvPr/>
          </p:nvPicPr>
          <p:blipFill>
            <a:blip r:embed="rId6" cstate="email">
              <a:extLst>
                <a:ext uri="{BEBA8EAE-BF5A-486C-A8C5-ECC9F3942E4B}">
                  <a14:imgProps xmlns:a14="http://schemas.microsoft.com/office/drawing/2010/main">
                    <a14:imgLayer r:embed="rId7">
                      <a14:imgEffect>
                        <a14:backgroundRemoval t="9375" b="89844" l="9434" r="89623"/>
                      </a14:imgEffect>
                    </a14:imgLayer>
                  </a14:imgProps>
                </a:ext>
                <a:ext uri="{28A0092B-C50C-407E-A947-70E740481C1C}">
                  <a14:useLocalDpi xmlns:a14="http://schemas.microsoft.com/office/drawing/2010/main"/>
                </a:ext>
              </a:extLst>
            </a:blip>
            <a:srcRect/>
            <a:stretch>
              <a:fillRect/>
            </a:stretch>
          </p:blipFill>
          <p:spPr bwMode="auto">
            <a:xfrm>
              <a:off x="3915823" y="2748124"/>
              <a:ext cx="577850" cy="75247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6127827" y="1521415"/>
            <a:ext cx="5576750" cy="2026039"/>
            <a:chOff x="6034047" y="1947862"/>
            <a:chExt cx="5467898" cy="1986493"/>
          </a:xfrm>
        </p:grpSpPr>
        <p:sp>
          <p:nvSpPr>
            <p:cNvPr id="6" name="AutoShape 8"/>
            <p:cNvSpPr>
              <a:spLocks/>
            </p:cNvSpPr>
            <p:nvPr/>
          </p:nvSpPr>
          <p:spPr bwMode="auto">
            <a:xfrm>
              <a:off x="7710447" y="1947862"/>
              <a:ext cx="3791498" cy="1986493"/>
            </a:xfrm>
            <a:prstGeom prst="accentBorderCallout1">
              <a:avLst>
                <a:gd name="adj1" fmla="val 6819"/>
                <a:gd name="adj2" fmla="val -3088"/>
                <a:gd name="adj3" fmla="val 30457"/>
                <a:gd name="adj4" fmla="val -33034"/>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buClr>
                  <a:srgbClr val="3399FF"/>
                </a:buClr>
                <a:buSzPct val="200000"/>
                <a:buFont typeface="Wingdings" pitchFamily="2" charset="2"/>
                <a:buNone/>
              </a:pPr>
              <a:r>
                <a:rPr lang="en-US" sz="1224" dirty="0">
                  <a:latin typeface="Verdana" pitchFamily="34" charset="0"/>
                  <a:cs typeface="Times New Roman" pitchFamily="18" charset="0"/>
                </a:rPr>
                <a:t> </a:t>
              </a:r>
            </a:p>
            <a:p>
              <a:pPr marL="351343" indent="-351343">
                <a:spcBef>
                  <a:spcPct val="50000"/>
                </a:spcBef>
                <a:buClr>
                  <a:srgbClr val="3399FF"/>
                </a:buClr>
                <a:buSzPct val="200000"/>
                <a:buFont typeface="Wingdings" pitchFamily="2" charset="2"/>
                <a:buChar char=""/>
              </a:pPr>
              <a:r>
                <a:rPr lang="en-US" sz="2000" dirty="0">
                  <a:latin typeface="+mj-lt"/>
                  <a:cs typeface="Times New Roman" pitchFamily="18" charset="0"/>
                </a:rPr>
                <a:t>A scientist with Thrombotic &amp; Joint Diseases in Germany began at to isolate and culture macrophages and needed some help.  </a:t>
              </a:r>
            </a:p>
          </p:txBody>
        </p:sp>
        <p:pic>
          <p:nvPicPr>
            <p:cNvPr id="12" name="Picture 14" descr="Click To Preview"/>
            <p:cNvPicPr>
              <a:picLocks noChangeAspect="1" noChangeArrowheads="1"/>
            </p:cNvPicPr>
            <p:nvPr/>
          </p:nvPicPr>
          <p:blipFill>
            <a:blip r:embed="rId8" cstate="email">
              <a:extLst>
                <a:ext uri="{28A0092B-C50C-407E-A947-70E740481C1C}">
                  <a14:useLocalDpi xmlns:a14="http://schemas.microsoft.com/office/drawing/2010/main"/>
                </a:ext>
              </a:extLst>
            </a:blip>
            <a:srcRect l="5206" r="8676"/>
            <a:stretch>
              <a:fillRect/>
            </a:stretch>
          </p:blipFill>
          <p:spPr bwMode="auto">
            <a:xfrm>
              <a:off x="6034047" y="2160587"/>
              <a:ext cx="582612" cy="731838"/>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Rectangle 12"/>
          <p:cNvSpPr/>
          <p:nvPr/>
        </p:nvSpPr>
        <p:spPr bwMode="auto">
          <a:xfrm>
            <a:off x="172827" y="205458"/>
            <a:ext cx="9810921" cy="1055853"/>
          </a:xfrm>
          <a:prstGeom prst="rect">
            <a:avLst/>
          </a:prstGeom>
          <a:solidFill>
            <a:schemeClr val="bg2">
              <a:lumMod val="50000"/>
              <a:alpha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32293" fontAlgn="base">
              <a:lnSpc>
                <a:spcPct val="90000"/>
              </a:lnSpc>
              <a:spcBef>
                <a:spcPct val="0"/>
              </a:spcBef>
              <a:spcAft>
                <a:spcPts val="1199"/>
              </a:spcAft>
            </a:pPr>
            <a:r>
              <a:rPr lang="en-US" sz="5400" dirty="0" smtClean="0">
                <a:gradFill>
                  <a:gsLst>
                    <a:gs pos="0">
                      <a:srgbClr val="FFFFFF"/>
                    </a:gs>
                    <a:gs pos="100000">
                      <a:srgbClr val="FFFFFF"/>
                    </a:gs>
                  </a:gsLst>
                  <a:lin ang="5400000" scaled="0"/>
                </a:gradFill>
                <a:latin typeface="+mj-lt"/>
                <a:ea typeface="Segoe UI" pitchFamily="34" charset="0"/>
                <a:cs typeface="Segoe UI Light" panose="020B0502040204020203" pitchFamily="34" charset="0"/>
              </a:rPr>
              <a:t>Case Study: The Power of Story</a:t>
            </a:r>
            <a:endParaRPr lang="en-US" sz="5400" dirty="0">
              <a:gradFill>
                <a:gsLst>
                  <a:gs pos="0">
                    <a:srgbClr val="FFFFFF"/>
                  </a:gs>
                  <a:gs pos="100000">
                    <a:srgbClr val="FFFFFF"/>
                  </a:gs>
                </a:gsLst>
                <a:lin ang="5400000" scaled="0"/>
              </a:gradFill>
              <a:latin typeface="+mj-lt"/>
              <a:ea typeface="Segoe UI" pitchFamily="34" charset="0"/>
              <a:cs typeface="Segoe UI Light" panose="020B0502040204020203" pitchFamily="34" charset="0"/>
            </a:endParaRPr>
          </a:p>
        </p:txBody>
      </p:sp>
    </p:spTree>
    <p:extLst>
      <p:ext uri="{BB962C8B-B14F-4D97-AF65-F5344CB8AC3E}">
        <p14:creationId xmlns:p14="http://schemas.microsoft.com/office/powerpoint/2010/main" val="25831113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world18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2090" y="164600"/>
            <a:ext cx="12259026" cy="6719067"/>
          </a:xfrm>
          <a:prstGeom prst="rect">
            <a:avLst/>
          </a:prstGeom>
          <a:solidFill>
            <a:schemeClr val="bg1"/>
          </a:solidFill>
        </p:spPr>
      </p:pic>
      <p:grpSp>
        <p:nvGrpSpPr>
          <p:cNvPr id="15" name="Group 14"/>
          <p:cNvGrpSpPr/>
          <p:nvPr/>
        </p:nvGrpSpPr>
        <p:grpSpPr>
          <a:xfrm>
            <a:off x="2802847" y="1885662"/>
            <a:ext cx="962623" cy="1188064"/>
            <a:chOff x="3915823" y="2335725"/>
            <a:chExt cx="943834" cy="1164874"/>
          </a:xfrm>
        </p:grpSpPr>
        <p:pic>
          <p:nvPicPr>
            <p:cNvPr id="10" name="Picture 12" descr="Click To Preview"/>
            <p:cNvPicPr>
              <a:picLocks noChangeAspect="1" noChangeArrowheads="1"/>
            </p:cNvPicPr>
            <p:nvPr/>
          </p:nvPicPr>
          <p:blipFill>
            <a:blip r:embed="rId4" cstate="email">
              <a:extLst>
                <a:ext uri="{BEBA8EAE-BF5A-486C-A8C5-ECC9F3942E4B}">
                  <a14:imgProps xmlns:a14="http://schemas.microsoft.com/office/drawing/2010/main">
                    <a14:imgLayer r:embed="rId5">
                      <a14:imgEffect>
                        <a14:backgroundRemoval t="10000" b="90000" l="15553" r="84447"/>
                      </a14:imgEffect>
                    </a14:imgLayer>
                  </a14:imgProps>
                </a:ext>
                <a:ext uri="{28A0092B-C50C-407E-A947-70E740481C1C}">
                  <a14:useLocalDpi xmlns:a14="http://schemas.microsoft.com/office/drawing/2010/main"/>
                </a:ext>
              </a:extLst>
            </a:blip>
            <a:srcRect l="6941" r="6941"/>
            <a:stretch>
              <a:fillRect/>
            </a:stretch>
          </p:blipFill>
          <p:spPr bwMode="auto">
            <a:xfrm>
              <a:off x="4277044" y="2335725"/>
              <a:ext cx="582613" cy="73183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3" descr="Click To Download"/>
            <p:cNvPicPr>
              <a:picLocks noChangeAspect="1" noChangeArrowheads="1"/>
            </p:cNvPicPr>
            <p:nvPr/>
          </p:nvPicPr>
          <p:blipFill>
            <a:blip r:embed="rId6" cstate="email">
              <a:extLst>
                <a:ext uri="{BEBA8EAE-BF5A-486C-A8C5-ECC9F3942E4B}">
                  <a14:imgProps xmlns:a14="http://schemas.microsoft.com/office/drawing/2010/main">
                    <a14:imgLayer r:embed="rId7">
                      <a14:imgEffect>
                        <a14:backgroundRemoval t="9375" b="89844" l="9434" r="89623"/>
                      </a14:imgEffect>
                    </a14:imgLayer>
                  </a14:imgProps>
                </a:ext>
                <a:ext uri="{28A0092B-C50C-407E-A947-70E740481C1C}">
                  <a14:useLocalDpi xmlns:a14="http://schemas.microsoft.com/office/drawing/2010/main"/>
                </a:ext>
              </a:extLst>
            </a:blip>
            <a:srcRect/>
            <a:stretch>
              <a:fillRect/>
            </a:stretch>
          </p:blipFill>
          <p:spPr bwMode="auto">
            <a:xfrm>
              <a:off x="3915823" y="2748124"/>
              <a:ext cx="577850" cy="75247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p:cNvGrpSpPr/>
          <p:nvPr/>
        </p:nvGrpSpPr>
        <p:grpSpPr>
          <a:xfrm>
            <a:off x="3989661" y="1738375"/>
            <a:ext cx="7849713" cy="2767391"/>
            <a:chOff x="3989661" y="1738375"/>
            <a:chExt cx="7849713" cy="2767391"/>
          </a:xfrm>
        </p:grpSpPr>
        <p:pic>
          <p:nvPicPr>
            <p:cNvPr id="12" name="Picture 14" descr="Click To Preview"/>
            <p:cNvPicPr>
              <a:picLocks noChangeAspect="1" noChangeArrowheads="1"/>
            </p:cNvPicPr>
            <p:nvPr/>
          </p:nvPicPr>
          <p:blipFill>
            <a:blip r:embed="rId8" cstate="email">
              <a:extLst>
                <a:ext uri="{28A0092B-C50C-407E-A947-70E740481C1C}">
                  <a14:useLocalDpi xmlns:a14="http://schemas.microsoft.com/office/drawing/2010/main"/>
                </a:ext>
              </a:extLst>
            </a:blip>
            <a:srcRect l="5206" r="8676"/>
            <a:stretch>
              <a:fillRect/>
            </a:stretch>
          </p:blipFill>
          <p:spPr bwMode="auto">
            <a:xfrm>
              <a:off x="6127824" y="1738375"/>
              <a:ext cx="594210" cy="746407"/>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3989661" y="2258863"/>
              <a:ext cx="7849713" cy="2246903"/>
              <a:chOff x="4051350" y="2727923"/>
              <a:chExt cx="8059461" cy="2203046"/>
            </a:xfrm>
          </p:grpSpPr>
          <p:sp>
            <p:nvSpPr>
              <p:cNvPr id="16" name="AutoShape 17"/>
              <p:cNvSpPr>
                <a:spLocks noChangeArrowheads="1"/>
              </p:cNvSpPr>
              <p:nvPr/>
            </p:nvSpPr>
            <p:spPr bwMode="auto">
              <a:xfrm flipH="1" flipV="1">
                <a:off x="4051350" y="2897731"/>
                <a:ext cx="1965119" cy="527105"/>
              </a:xfrm>
              <a:custGeom>
                <a:avLst/>
                <a:gdLst>
                  <a:gd name="G0" fmla="+- -308120 0 0"/>
                  <a:gd name="G1" fmla="+- -11796480 0 0"/>
                  <a:gd name="G2" fmla="+- -308120 0 -11796480"/>
                  <a:gd name="G3" fmla="+- 10800 0 0"/>
                  <a:gd name="G4" fmla="+- 0 0 -308120"/>
                  <a:gd name="T0" fmla="*/ 360 256 1"/>
                  <a:gd name="T1" fmla="*/ 0 256 1"/>
                  <a:gd name="G5" fmla="+- G2 T0 T1"/>
                  <a:gd name="G6" fmla="?: G2 G2 G5"/>
                  <a:gd name="G7" fmla="+- 0 0 G6"/>
                  <a:gd name="G8" fmla="+- 8503 0 0"/>
                  <a:gd name="G9" fmla="+- 0 0 -11796480"/>
                  <a:gd name="G10" fmla="+- 8503 0 2700"/>
                  <a:gd name="G11" fmla="cos G10 -308120"/>
                  <a:gd name="G12" fmla="sin G10 -308120"/>
                  <a:gd name="G13" fmla="cos 13500 -308120"/>
                  <a:gd name="G14" fmla="sin 13500 -308120"/>
                  <a:gd name="G15" fmla="+- G11 10800 0"/>
                  <a:gd name="G16" fmla="+- G12 10800 0"/>
                  <a:gd name="G17" fmla="+- G13 10800 0"/>
                  <a:gd name="G18" fmla="+- G14 10800 0"/>
                  <a:gd name="G19" fmla="*/ 8503 1 2"/>
                  <a:gd name="G20" fmla="+- G19 5400 0"/>
                  <a:gd name="G21" fmla="cos G20 -308120"/>
                  <a:gd name="G22" fmla="sin G20 -308120"/>
                  <a:gd name="G23" fmla="+- G21 10800 0"/>
                  <a:gd name="G24" fmla="+- G12 G23 G22"/>
                  <a:gd name="G25" fmla="+- G22 G23 G11"/>
                  <a:gd name="G26" fmla="cos 10800 -308120"/>
                  <a:gd name="G27" fmla="sin 10800 -308120"/>
                  <a:gd name="G28" fmla="cos 8503 -308120"/>
                  <a:gd name="G29" fmla="sin 8503 -308120"/>
                  <a:gd name="G30" fmla="+- G26 10800 0"/>
                  <a:gd name="G31" fmla="+- G27 10800 0"/>
                  <a:gd name="G32" fmla="+- G28 10800 0"/>
                  <a:gd name="G33" fmla="+- G29 10800 0"/>
                  <a:gd name="G34" fmla="+- G19 5400 0"/>
                  <a:gd name="G35" fmla="cos G34 -11796480"/>
                  <a:gd name="G36" fmla="sin G34 -11796480"/>
                  <a:gd name="G37" fmla="+/ -11796480 -308120 2"/>
                  <a:gd name="T2" fmla="*/ 180 256 1"/>
                  <a:gd name="T3" fmla="*/ 0 256 1"/>
                  <a:gd name="G38" fmla="+- G37 T2 T3"/>
                  <a:gd name="G39" fmla="?: G2 G37 G38"/>
                  <a:gd name="G40" fmla="cos 10800 G39"/>
                  <a:gd name="G41" fmla="sin 10800 G39"/>
                  <a:gd name="G42" fmla="cos 8503 G39"/>
                  <a:gd name="G43" fmla="sin 8503 G39"/>
                  <a:gd name="G44" fmla="+- G40 10800 0"/>
                  <a:gd name="G45" fmla="+- G41 10800 0"/>
                  <a:gd name="G46" fmla="+- G42 10800 0"/>
                  <a:gd name="G47" fmla="+- G43 10800 0"/>
                  <a:gd name="G48" fmla="+- G35 10800 0"/>
                  <a:gd name="G49" fmla="+- G36 10800 0"/>
                  <a:gd name="T4" fmla="*/ 10357 w 21600"/>
                  <a:gd name="T5" fmla="*/ 9 h 21600"/>
                  <a:gd name="T6" fmla="*/ 1148 w 21600"/>
                  <a:gd name="T7" fmla="*/ 10800 h 21600"/>
                  <a:gd name="T8" fmla="*/ 10451 w 21600"/>
                  <a:gd name="T9" fmla="*/ 2304 h 21600"/>
                  <a:gd name="T10" fmla="*/ 24254 w 21600"/>
                  <a:gd name="T11" fmla="*/ 9693 h 21600"/>
                  <a:gd name="T12" fmla="*/ 20735 w 21600"/>
                  <a:gd name="T13" fmla="*/ 13844 h 21600"/>
                  <a:gd name="T14" fmla="*/ 16583 w 21600"/>
                  <a:gd name="T15" fmla="*/ 1032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9274" y="10103"/>
                    </a:moveTo>
                    <a:cubicBezTo>
                      <a:pt x="18911" y="5692"/>
                      <a:pt x="15225" y="2297"/>
                      <a:pt x="10800" y="2297"/>
                    </a:cubicBezTo>
                    <a:cubicBezTo>
                      <a:pt x="6103" y="2297"/>
                      <a:pt x="2297" y="6103"/>
                      <a:pt x="2297" y="10800"/>
                    </a:cubicBezTo>
                    <a:lnTo>
                      <a:pt x="0" y="10800"/>
                    </a:lnTo>
                    <a:cubicBezTo>
                      <a:pt x="0" y="4835"/>
                      <a:pt x="4835" y="0"/>
                      <a:pt x="10800" y="0"/>
                    </a:cubicBezTo>
                    <a:cubicBezTo>
                      <a:pt x="16421" y="0"/>
                      <a:pt x="21102" y="4312"/>
                      <a:pt x="21563" y="9914"/>
                    </a:cubicBezTo>
                    <a:lnTo>
                      <a:pt x="24254" y="9693"/>
                    </a:lnTo>
                    <a:lnTo>
                      <a:pt x="20735" y="13844"/>
                    </a:lnTo>
                    <a:lnTo>
                      <a:pt x="16583" y="10324"/>
                    </a:lnTo>
                    <a:lnTo>
                      <a:pt x="19274" y="10103"/>
                    </a:lnTo>
                    <a:close/>
                  </a:path>
                </a:pathLst>
              </a:cu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sz="1836" dirty="0"/>
              </a:p>
            </p:txBody>
          </p:sp>
          <p:sp>
            <p:nvSpPr>
              <p:cNvPr id="17" name="AutoShape 10"/>
              <p:cNvSpPr>
                <a:spLocks/>
              </p:cNvSpPr>
              <p:nvPr/>
            </p:nvSpPr>
            <p:spPr bwMode="auto">
              <a:xfrm>
                <a:off x="7310190" y="2727923"/>
                <a:ext cx="4800621" cy="2203046"/>
              </a:xfrm>
              <a:prstGeom prst="accentBorderCallout1">
                <a:avLst>
                  <a:gd name="adj1" fmla="val 10343"/>
                  <a:gd name="adj2" fmla="val -2176"/>
                  <a:gd name="adj3" fmla="val 651"/>
                  <a:gd name="adj4" fmla="val -7703"/>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buClr>
                    <a:srgbClr val="3399FF"/>
                  </a:buClr>
                  <a:buSzPct val="200000"/>
                  <a:buFont typeface="Wingdings" pitchFamily="2" charset="2"/>
                  <a:buNone/>
                </a:pPr>
                <a:r>
                  <a:rPr lang="en-US" sz="1224" dirty="0">
                    <a:latin typeface="Verdana" pitchFamily="34" charset="0"/>
                    <a:cs typeface="Times New Roman" pitchFamily="18" charset="0"/>
                  </a:rPr>
                  <a:t> </a:t>
                </a:r>
              </a:p>
              <a:p>
                <a:pPr marL="291436" indent="-291436">
                  <a:spcBef>
                    <a:spcPct val="50000"/>
                  </a:spcBef>
                  <a:buClr>
                    <a:srgbClr val="3399FF"/>
                  </a:buClr>
                  <a:buSzPct val="200000"/>
                  <a:buFont typeface="Wingdings" pitchFamily="2" charset="2"/>
                  <a:buChar char=""/>
                </a:pPr>
                <a:r>
                  <a:rPr lang="en-US" sz="2000" dirty="0">
                    <a:latin typeface="+mj-lt"/>
                    <a:cs typeface="Times New Roman" pitchFamily="18" charset="0"/>
                  </a:rPr>
                  <a:t>The German scientist consulted the </a:t>
                </a:r>
                <a:r>
                  <a:rPr lang="en-US" sz="2000" dirty="0" smtClean="0">
                    <a:latin typeface="+mj-lt"/>
                    <a:cs typeface="Times New Roman" pitchFamily="18" charset="0"/>
                  </a:rPr>
                  <a:t>network </a:t>
                </a:r>
                <a:r>
                  <a:rPr lang="en-US" sz="2000" dirty="0">
                    <a:latin typeface="+mj-lt"/>
                    <a:cs typeface="Times New Roman" pitchFamily="18" charset="0"/>
                  </a:rPr>
                  <a:t>and found that expertise existed within the company and contacted the two scientists his search identified.</a:t>
                </a:r>
              </a:p>
            </p:txBody>
          </p:sp>
        </p:grpSp>
      </p:grpSp>
      <p:grpSp>
        <p:nvGrpSpPr>
          <p:cNvPr id="4" name="Group 3"/>
          <p:cNvGrpSpPr/>
          <p:nvPr/>
        </p:nvGrpSpPr>
        <p:grpSpPr>
          <a:xfrm>
            <a:off x="366141" y="1912901"/>
            <a:ext cx="5572346" cy="4748157"/>
            <a:chOff x="366141" y="1912901"/>
            <a:chExt cx="5572346" cy="4748157"/>
          </a:xfrm>
        </p:grpSpPr>
        <p:sp>
          <p:nvSpPr>
            <p:cNvPr id="18" name="AutoShape 16"/>
            <p:cNvSpPr>
              <a:spLocks noChangeArrowheads="1"/>
            </p:cNvSpPr>
            <p:nvPr/>
          </p:nvSpPr>
          <p:spPr bwMode="auto">
            <a:xfrm>
              <a:off x="3867064" y="1912901"/>
              <a:ext cx="2071423" cy="571881"/>
            </a:xfrm>
            <a:custGeom>
              <a:avLst/>
              <a:gdLst>
                <a:gd name="G0" fmla="+- -308120 0 0"/>
                <a:gd name="G1" fmla="+- -11796480 0 0"/>
                <a:gd name="G2" fmla="+- -308120 0 -11796480"/>
                <a:gd name="G3" fmla="+- 10800 0 0"/>
                <a:gd name="G4" fmla="+- 0 0 -308120"/>
                <a:gd name="T0" fmla="*/ 360 256 1"/>
                <a:gd name="T1" fmla="*/ 0 256 1"/>
                <a:gd name="G5" fmla="+- G2 T0 T1"/>
                <a:gd name="G6" fmla="?: G2 G2 G5"/>
                <a:gd name="G7" fmla="+- 0 0 G6"/>
                <a:gd name="G8" fmla="+- 8503 0 0"/>
                <a:gd name="G9" fmla="+- 0 0 -11796480"/>
                <a:gd name="G10" fmla="+- 8503 0 2700"/>
                <a:gd name="G11" fmla="cos G10 -308120"/>
                <a:gd name="G12" fmla="sin G10 -308120"/>
                <a:gd name="G13" fmla="cos 13500 -308120"/>
                <a:gd name="G14" fmla="sin 13500 -308120"/>
                <a:gd name="G15" fmla="+- G11 10800 0"/>
                <a:gd name="G16" fmla="+- G12 10800 0"/>
                <a:gd name="G17" fmla="+- G13 10800 0"/>
                <a:gd name="G18" fmla="+- G14 10800 0"/>
                <a:gd name="G19" fmla="*/ 8503 1 2"/>
                <a:gd name="G20" fmla="+- G19 5400 0"/>
                <a:gd name="G21" fmla="cos G20 -308120"/>
                <a:gd name="G22" fmla="sin G20 -308120"/>
                <a:gd name="G23" fmla="+- G21 10800 0"/>
                <a:gd name="G24" fmla="+- G12 G23 G22"/>
                <a:gd name="G25" fmla="+- G22 G23 G11"/>
                <a:gd name="G26" fmla="cos 10800 -308120"/>
                <a:gd name="G27" fmla="sin 10800 -308120"/>
                <a:gd name="G28" fmla="cos 8503 -308120"/>
                <a:gd name="G29" fmla="sin 8503 -308120"/>
                <a:gd name="G30" fmla="+- G26 10800 0"/>
                <a:gd name="G31" fmla="+- G27 10800 0"/>
                <a:gd name="G32" fmla="+- G28 10800 0"/>
                <a:gd name="G33" fmla="+- G29 10800 0"/>
                <a:gd name="G34" fmla="+- G19 5400 0"/>
                <a:gd name="G35" fmla="cos G34 -11796480"/>
                <a:gd name="G36" fmla="sin G34 -11796480"/>
                <a:gd name="G37" fmla="+/ -11796480 -308120 2"/>
                <a:gd name="T2" fmla="*/ 180 256 1"/>
                <a:gd name="T3" fmla="*/ 0 256 1"/>
                <a:gd name="G38" fmla="+- G37 T2 T3"/>
                <a:gd name="G39" fmla="?: G2 G37 G38"/>
                <a:gd name="G40" fmla="cos 10800 G39"/>
                <a:gd name="G41" fmla="sin 10800 G39"/>
                <a:gd name="G42" fmla="cos 8503 G39"/>
                <a:gd name="G43" fmla="sin 8503 G39"/>
                <a:gd name="G44" fmla="+- G40 10800 0"/>
                <a:gd name="G45" fmla="+- G41 10800 0"/>
                <a:gd name="G46" fmla="+- G42 10800 0"/>
                <a:gd name="G47" fmla="+- G43 10800 0"/>
                <a:gd name="G48" fmla="+- G35 10800 0"/>
                <a:gd name="G49" fmla="+- G36 10800 0"/>
                <a:gd name="T4" fmla="*/ 10357 w 21600"/>
                <a:gd name="T5" fmla="*/ 9 h 21600"/>
                <a:gd name="T6" fmla="*/ 1148 w 21600"/>
                <a:gd name="T7" fmla="*/ 10800 h 21600"/>
                <a:gd name="T8" fmla="*/ 10451 w 21600"/>
                <a:gd name="T9" fmla="*/ 2304 h 21600"/>
                <a:gd name="T10" fmla="*/ 24254 w 21600"/>
                <a:gd name="T11" fmla="*/ 9693 h 21600"/>
                <a:gd name="T12" fmla="*/ 20735 w 21600"/>
                <a:gd name="T13" fmla="*/ 13844 h 21600"/>
                <a:gd name="T14" fmla="*/ 16583 w 21600"/>
                <a:gd name="T15" fmla="*/ 1032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9274" y="10103"/>
                  </a:moveTo>
                  <a:cubicBezTo>
                    <a:pt x="18911" y="5692"/>
                    <a:pt x="15225" y="2297"/>
                    <a:pt x="10800" y="2297"/>
                  </a:cubicBezTo>
                  <a:cubicBezTo>
                    <a:pt x="6103" y="2297"/>
                    <a:pt x="2297" y="6103"/>
                    <a:pt x="2297" y="10800"/>
                  </a:cubicBezTo>
                  <a:lnTo>
                    <a:pt x="0" y="10800"/>
                  </a:lnTo>
                  <a:cubicBezTo>
                    <a:pt x="0" y="4835"/>
                    <a:pt x="4835" y="0"/>
                    <a:pt x="10800" y="0"/>
                  </a:cubicBezTo>
                  <a:cubicBezTo>
                    <a:pt x="16421" y="0"/>
                    <a:pt x="21102" y="4312"/>
                    <a:pt x="21563" y="9914"/>
                  </a:cubicBezTo>
                  <a:lnTo>
                    <a:pt x="24254" y="9693"/>
                  </a:lnTo>
                  <a:lnTo>
                    <a:pt x="20735" y="13844"/>
                  </a:lnTo>
                  <a:lnTo>
                    <a:pt x="16583" y="10324"/>
                  </a:lnTo>
                  <a:lnTo>
                    <a:pt x="19274" y="10103"/>
                  </a:lnTo>
                  <a:close/>
                </a:path>
              </a:pathLst>
            </a:cu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sz="1836" dirty="0"/>
            </a:p>
          </p:txBody>
        </p:sp>
        <p:sp>
          <p:nvSpPr>
            <p:cNvPr id="19" name="AutoShape 14"/>
            <p:cNvSpPr>
              <a:spLocks/>
            </p:cNvSpPr>
            <p:nvPr/>
          </p:nvSpPr>
          <p:spPr bwMode="auto">
            <a:xfrm>
              <a:off x="366141" y="4505766"/>
              <a:ext cx="4228378" cy="2155292"/>
            </a:xfrm>
            <a:prstGeom prst="accentBorderCallout2">
              <a:avLst>
                <a:gd name="adj1" fmla="val 5843"/>
                <a:gd name="adj2" fmla="val 103185"/>
                <a:gd name="adj3" fmla="val 1947"/>
                <a:gd name="adj4" fmla="val 100899"/>
                <a:gd name="adj5" fmla="val -68901"/>
                <a:gd name="adj6" fmla="val 69353"/>
              </a:avLst>
            </a:prstGeom>
            <a:solidFill>
              <a:schemeClr val="bg1"/>
            </a:solidFill>
            <a:ln w="28575">
              <a:solidFill>
                <a:schemeClr val="tx1"/>
              </a:solidFill>
              <a:miter lim="800000"/>
              <a:headEnd/>
              <a:tailEnd/>
            </a:ln>
            <a:effectLst/>
          </p:spPr>
          <p:txBody>
            <a:bodyPr/>
            <a:lstStyle/>
            <a:p>
              <a:pPr>
                <a:spcBef>
                  <a:spcPct val="50000"/>
                </a:spcBef>
                <a:buClr>
                  <a:srgbClr val="3399FF"/>
                </a:buClr>
                <a:buSzPct val="200000"/>
                <a:buFont typeface="Wingdings" pitchFamily="2" charset="2"/>
                <a:buChar char=""/>
              </a:pPr>
              <a:endParaRPr lang="en-US" sz="1224" dirty="0">
                <a:latin typeface="Verdana" pitchFamily="34" charset="0"/>
                <a:cs typeface="Times New Roman" pitchFamily="18" charset="0"/>
              </a:endParaRPr>
            </a:p>
            <a:p>
              <a:pPr>
                <a:spcBef>
                  <a:spcPct val="50000"/>
                </a:spcBef>
                <a:buClr>
                  <a:srgbClr val="3399FF"/>
                </a:buClr>
                <a:buSzPct val="200000"/>
                <a:buFont typeface="Wingdings" pitchFamily="2" charset="2"/>
                <a:buChar char=""/>
              </a:pPr>
              <a:r>
                <a:rPr lang="en-US" sz="2000" dirty="0">
                  <a:latin typeface="+mj-lt"/>
                  <a:cs typeface="Times New Roman" pitchFamily="18" charset="0"/>
                </a:rPr>
                <a:t>Both scientists quickly responded with assistance.  One helped him with culturing protocols and the other helped him with information on magnetic cell sorting.</a:t>
              </a:r>
            </a:p>
            <a:p>
              <a:pPr>
                <a:spcBef>
                  <a:spcPct val="50000"/>
                </a:spcBef>
                <a:buClr>
                  <a:srgbClr val="3399FF"/>
                </a:buClr>
                <a:buSzPct val="200000"/>
                <a:buFont typeface="Wingdings" pitchFamily="2" charset="2"/>
                <a:buChar char=""/>
              </a:pPr>
              <a:endParaRPr lang="en-US" sz="1224" dirty="0">
                <a:latin typeface="Verdana" pitchFamily="34" charset="0"/>
                <a:cs typeface="Times New Roman" pitchFamily="18" charset="0"/>
              </a:endParaRPr>
            </a:p>
          </p:txBody>
        </p:sp>
      </p:grpSp>
      <p:sp>
        <p:nvSpPr>
          <p:cNvPr id="20" name="Rectangle 15"/>
          <p:cNvSpPr>
            <a:spLocks noChangeArrowheads="1"/>
          </p:cNvSpPr>
          <p:nvPr/>
        </p:nvSpPr>
        <p:spPr bwMode="auto">
          <a:xfrm>
            <a:off x="5761042" y="4799010"/>
            <a:ext cx="6410121" cy="1908215"/>
          </a:xfrm>
          <a:prstGeom prst="rect">
            <a:avLst/>
          </a:prstGeom>
          <a:solidFill>
            <a:srgbClr val="6868D3">
              <a:alpha val="80000"/>
            </a:srgbClr>
          </a:solidFill>
          <a:ln w="28575">
            <a:noFill/>
            <a:miter lim="800000"/>
            <a:headEnd/>
            <a:tailEnd/>
          </a:ln>
          <a:effectLst/>
          <a:extLst/>
        </p:spPr>
        <p:txBody>
          <a:bodyPr wrap="square" lIns="182880" tIns="91440" bIns="91440" anchor="ctr">
            <a:spAutoFit/>
          </a:bodyPr>
          <a:lstStyle/>
          <a:p>
            <a:pPr>
              <a:spcBef>
                <a:spcPct val="50000"/>
              </a:spcBef>
              <a:buClr>
                <a:schemeClr val="folHlink"/>
              </a:buClr>
            </a:pPr>
            <a:r>
              <a:rPr lang="en-US" sz="2800" dirty="0">
                <a:solidFill>
                  <a:schemeClr val="bg1"/>
                </a:solidFill>
                <a:latin typeface="+mj-lt"/>
              </a:rPr>
              <a:t>Benefit:  The German scientist was able to leverage existing internal expertise and, in the process, </a:t>
            </a:r>
            <a:r>
              <a:rPr lang="en-US" sz="2800" b="1" dirty="0">
                <a:solidFill>
                  <a:schemeClr val="bg1"/>
                </a:solidFill>
                <a:latin typeface="+mj-lt"/>
              </a:rPr>
              <a:t>reduce his research effort by four weeks</a:t>
            </a:r>
            <a:r>
              <a:rPr lang="en-US" sz="2800" dirty="0">
                <a:solidFill>
                  <a:schemeClr val="bg1"/>
                </a:solidFill>
                <a:latin typeface="+mj-lt"/>
              </a:rPr>
              <a:t>.</a:t>
            </a:r>
          </a:p>
        </p:txBody>
      </p:sp>
    </p:spTree>
    <p:extLst>
      <p:ext uri="{BB962C8B-B14F-4D97-AF65-F5344CB8AC3E}">
        <p14:creationId xmlns:p14="http://schemas.microsoft.com/office/powerpoint/2010/main" val="10761998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5029530" y="0"/>
            <a:ext cx="7406945" cy="6994525"/>
          </a:xfrm>
          <a:prstGeom prst="rect">
            <a:avLst/>
          </a:prstGeom>
          <a:solidFill>
            <a:schemeClr val="accent2">
              <a:lumMod val="60000"/>
              <a:lumOff val="4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4800" dirty="0" smtClean="0">
                <a:latin typeface="+mj-lt"/>
              </a:rPr>
              <a:t>“… not </a:t>
            </a:r>
            <a:r>
              <a:rPr lang="en-US" sz="4800" dirty="0">
                <a:latin typeface="+mj-lt"/>
              </a:rPr>
              <a:t>everything that can be counted counts, </a:t>
            </a:r>
            <a:endParaRPr lang="en-US" sz="4800" dirty="0" smtClean="0">
              <a:latin typeface="+mj-lt"/>
            </a:endParaRPr>
          </a:p>
          <a:p>
            <a:pPr algn="ctr" defTabSz="932472" fontAlgn="base">
              <a:spcBef>
                <a:spcPct val="0"/>
              </a:spcBef>
              <a:spcAft>
                <a:spcPct val="0"/>
              </a:spcAft>
            </a:pPr>
            <a:r>
              <a:rPr lang="en-US" sz="4800" dirty="0" smtClean="0">
                <a:latin typeface="+mj-lt"/>
              </a:rPr>
              <a:t>and </a:t>
            </a:r>
            <a:r>
              <a:rPr lang="en-US" sz="4800" dirty="0">
                <a:latin typeface="+mj-lt"/>
              </a:rPr>
              <a:t>not everything that counts can be counted</a:t>
            </a:r>
            <a:r>
              <a:rPr lang="en-US" sz="4800" dirty="0" smtClean="0">
                <a:latin typeface="+mj-lt"/>
              </a:rPr>
              <a:t>.</a:t>
            </a:r>
          </a:p>
          <a:p>
            <a:pPr algn="ctr" defTabSz="932472" fontAlgn="base">
              <a:spcBef>
                <a:spcPct val="0"/>
              </a:spcBef>
              <a:spcAft>
                <a:spcPct val="0"/>
              </a:spcAft>
            </a:pPr>
            <a:endParaRPr lang="en-US" sz="4800" dirty="0" smtClean="0">
              <a:latin typeface="+mj-lt"/>
            </a:endParaRPr>
          </a:p>
          <a:p>
            <a:pPr algn="ctr" defTabSz="932472" fontAlgn="base">
              <a:spcBef>
                <a:spcPct val="0"/>
              </a:spcBef>
              <a:spcAft>
                <a:spcPct val="0"/>
              </a:spcAft>
            </a:pPr>
            <a:r>
              <a:rPr lang="en-US" sz="2800" dirty="0" smtClean="0">
                <a:gradFill>
                  <a:gsLst>
                    <a:gs pos="0">
                      <a:srgbClr val="FFFFFF"/>
                    </a:gs>
                    <a:gs pos="100000">
                      <a:srgbClr val="FFFFFF"/>
                    </a:gs>
                  </a:gsLst>
                  <a:lin ang="5400000" scaled="0"/>
                </a:gradFill>
                <a:latin typeface="+mj-lt"/>
              </a:rPr>
              <a:t>-- William Bruce Cameron (sociologist) </a:t>
            </a:r>
          </a:p>
          <a:p>
            <a:pPr algn="ctr" defTabSz="932472" fontAlgn="base">
              <a:spcBef>
                <a:spcPct val="0"/>
              </a:spcBef>
              <a:spcAft>
                <a:spcPct val="0"/>
              </a:spcAft>
            </a:pPr>
            <a:r>
              <a:rPr lang="en-US" sz="2000" dirty="0" smtClean="0">
                <a:gradFill>
                  <a:gsLst>
                    <a:gs pos="0">
                      <a:srgbClr val="FFFFFF"/>
                    </a:gs>
                    <a:gs pos="100000">
                      <a:srgbClr val="FFFFFF"/>
                    </a:gs>
                  </a:gsLst>
                  <a:lin ang="5400000" scaled="0"/>
                </a:gradFill>
                <a:latin typeface="+mj-lt"/>
              </a:rPr>
              <a:t>[</a:t>
            </a:r>
            <a:r>
              <a:rPr lang="en-US" sz="2000" dirty="0">
                <a:gradFill>
                  <a:gsLst>
                    <a:gs pos="0">
                      <a:srgbClr val="FFFFFF"/>
                    </a:gs>
                    <a:gs pos="100000">
                      <a:srgbClr val="FFFFFF"/>
                    </a:gs>
                  </a:gsLst>
                  <a:lin ang="5400000" scaled="0"/>
                </a:gradFill>
                <a:latin typeface="+mj-lt"/>
              </a:rPr>
              <a:t>Informal Sociology: A Casual Introduction to Sociological Thinking (1963)]</a:t>
            </a:r>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5732" y="2399994"/>
            <a:ext cx="4913660" cy="4389072"/>
          </a:xfrm>
          <a:prstGeom prst="rect">
            <a:avLst/>
          </a:prstGeom>
        </p:spPr>
      </p:pic>
      <p:sp>
        <p:nvSpPr>
          <p:cNvPr id="6" name="TextBox 5"/>
          <p:cNvSpPr txBox="1"/>
          <p:nvPr/>
        </p:nvSpPr>
        <p:spPr>
          <a:xfrm>
            <a:off x="167224" y="479775"/>
            <a:ext cx="4663389" cy="1791260"/>
          </a:xfrm>
          <a:prstGeom prst="rect">
            <a:avLst/>
          </a:prstGeom>
          <a:noFill/>
        </p:spPr>
        <p:txBody>
          <a:bodyPr wrap="square" lIns="182880" tIns="146304" rIns="182880" bIns="146304" rtlCol="0">
            <a:spAutoFit/>
          </a:bodyPr>
          <a:lstStyle/>
          <a:p>
            <a:pPr algn="ctr">
              <a:lnSpc>
                <a:spcPct val="90000"/>
              </a:lnSpc>
              <a:spcAft>
                <a:spcPts val="600"/>
              </a:spcAft>
            </a:pPr>
            <a:r>
              <a:rPr lang="en-US" sz="5400" dirty="0" smtClean="0">
                <a:gradFill>
                  <a:gsLst>
                    <a:gs pos="2917">
                      <a:schemeClr val="tx1"/>
                    </a:gs>
                    <a:gs pos="30000">
                      <a:schemeClr val="tx1"/>
                    </a:gs>
                  </a:gsLst>
                  <a:lin ang="5400000" scaled="0"/>
                </a:gradFill>
                <a:latin typeface="+mj-lt"/>
              </a:rPr>
              <a:t>Measure what matters</a:t>
            </a:r>
          </a:p>
        </p:txBody>
      </p:sp>
    </p:spTree>
    <p:extLst>
      <p:ext uri="{BB962C8B-B14F-4D97-AF65-F5344CB8AC3E}">
        <p14:creationId xmlns:p14="http://schemas.microsoft.com/office/powerpoint/2010/main" val="3616110846"/>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12451137" cy="7017924"/>
          </a:xfrm>
          <a:prstGeom prst="rect">
            <a:avLst/>
          </a:prstGeom>
        </p:spPr>
      </p:pic>
      <p:sp>
        <p:nvSpPr>
          <p:cNvPr id="6" name="Title 5"/>
          <p:cNvSpPr>
            <a:spLocks noGrp="1"/>
          </p:cNvSpPr>
          <p:nvPr>
            <p:ph type="title"/>
          </p:nvPr>
        </p:nvSpPr>
        <p:spPr>
          <a:solidFill>
            <a:srgbClr val="F2F2F2">
              <a:alpha val="80000"/>
            </a:srgbClr>
          </a:solidFill>
        </p:spPr>
        <p:txBody>
          <a:bodyPr/>
          <a:lstStyle/>
          <a:p>
            <a:r>
              <a:rPr lang="en-US" dirty="0" smtClean="0"/>
              <a:t>Focus on results</a:t>
            </a:r>
            <a:endParaRPr lang="en-US" dirty="0"/>
          </a:p>
        </p:txBody>
      </p:sp>
      <p:sp>
        <p:nvSpPr>
          <p:cNvPr id="2" name="Slide Number Placeholder 1"/>
          <p:cNvSpPr>
            <a:spLocks noGrp="1"/>
          </p:cNvSpPr>
          <p:nvPr>
            <p:ph type="sldNum" sz="quarter" idx="4294967295"/>
          </p:nvPr>
        </p:nvSpPr>
        <p:spPr>
          <a:xfrm>
            <a:off x="9604375" y="6488113"/>
            <a:ext cx="2832100" cy="350837"/>
          </a:xfrm>
          <a:prstGeom prst="rect">
            <a:avLst/>
          </a:prstGeom>
        </p:spPr>
        <p:txBody>
          <a:bodyPr/>
          <a:lstStyle/>
          <a:p>
            <a:fld id="{EA7C8D44-3667-46F6-9772-CC52308E2A7F}" type="slidenum">
              <a:rPr kumimoji="0" lang="en-US" smtClean="0"/>
              <a:pPr/>
              <a:t>34</a:t>
            </a:fld>
            <a:endParaRPr kumimoji="0" lang="en-US" dirty="0"/>
          </a:p>
        </p:txBody>
      </p:sp>
      <p:sp>
        <p:nvSpPr>
          <p:cNvPr id="5" name="Rectangle 4"/>
          <p:cNvSpPr/>
          <p:nvPr/>
        </p:nvSpPr>
        <p:spPr bwMode="auto">
          <a:xfrm>
            <a:off x="733081" y="1588166"/>
            <a:ext cx="10972680" cy="4663389"/>
          </a:xfrm>
          <a:prstGeom prst="rect">
            <a:avLst/>
          </a:prstGeom>
          <a:solidFill>
            <a:srgbClr val="000000">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457200" tIns="46637" rIns="457200" bIns="46637" numCol="1" rtlCol="0" anchor="ctr" anchorCtr="0" compatLnSpc="1">
            <a:prstTxWarp prst="textNoShape">
              <a:avLst/>
            </a:prstTxWarp>
          </a:bodyPr>
          <a:lstStyle/>
          <a:p>
            <a:pPr defTabSz="932472" fontAlgn="base">
              <a:spcBef>
                <a:spcPct val="0"/>
              </a:spcBef>
              <a:spcAft>
                <a:spcPct val="0"/>
              </a:spcAft>
            </a:pPr>
            <a:r>
              <a:rPr lang="en-US" sz="4400" dirty="0" smtClean="0">
                <a:latin typeface="+mj-lt"/>
              </a:rPr>
              <a:t>“Adoption </a:t>
            </a:r>
            <a:r>
              <a:rPr lang="en-US" sz="4400" dirty="0">
                <a:latin typeface="+mj-lt"/>
              </a:rPr>
              <a:t>metrics do not address what matters most to each tier of participants (employees, managers, and executives). As long as adoption is the primary measure of success, resistance, at all levels, can block successful social software deployment</a:t>
            </a:r>
            <a:r>
              <a:rPr lang="en-US" sz="4400" dirty="0" smtClean="0">
                <a:latin typeface="+mj-lt"/>
              </a:rPr>
              <a:t>.”</a:t>
            </a:r>
            <a:endParaRPr lang="en-US" sz="4400" dirty="0">
              <a:gradFill>
                <a:gsLst>
                  <a:gs pos="0">
                    <a:srgbClr val="FFFFFF"/>
                  </a:gs>
                  <a:gs pos="100000">
                    <a:srgbClr val="FFFFFF"/>
                  </a:gs>
                </a:gsLst>
                <a:lin ang="5400000" scaled="0"/>
              </a:gradFill>
              <a:latin typeface="+mj-lt"/>
            </a:endParaRPr>
          </a:p>
        </p:txBody>
      </p:sp>
      <p:sp>
        <p:nvSpPr>
          <p:cNvPr id="9" name="Rectangle 8"/>
          <p:cNvSpPr/>
          <p:nvPr/>
        </p:nvSpPr>
        <p:spPr>
          <a:xfrm>
            <a:off x="274639" y="6325613"/>
            <a:ext cx="10113218" cy="646331"/>
          </a:xfrm>
          <a:prstGeom prst="rect">
            <a:avLst/>
          </a:prstGeom>
        </p:spPr>
        <p:txBody>
          <a:bodyPr wrap="none">
            <a:spAutoFit/>
          </a:bodyPr>
          <a:lstStyle/>
          <a:p>
            <a:r>
              <a:rPr lang="en-US" dirty="0">
                <a:solidFill>
                  <a:schemeClr val="bg1"/>
                </a:solidFill>
              </a:rPr>
              <a:t>Source: John Hagel III, John </a:t>
            </a:r>
            <a:r>
              <a:rPr lang="en-US" dirty="0" err="1">
                <a:solidFill>
                  <a:schemeClr val="bg1"/>
                </a:solidFill>
              </a:rPr>
              <a:t>Seely</a:t>
            </a:r>
            <a:r>
              <a:rPr lang="en-US" dirty="0">
                <a:solidFill>
                  <a:schemeClr val="bg1"/>
                </a:solidFill>
              </a:rPr>
              <a:t> Brown, </a:t>
            </a:r>
            <a:r>
              <a:rPr lang="en-US" dirty="0" err="1">
                <a:solidFill>
                  <a:schemeClr val="bg1"/>
                </a:solidFill>
              </a:rPr>
              <a:t>Duleesha</a:t>
            </a:r>
            <a:r>
              <a:rPr lang="en-US" dirty="0">
                <a:solidFill>
                  <a:schemeClr val="bg1"/>
                </a:solidFill>
              </a:rPr>
              <a:t> </a:t>
            </a:r>
            <a:r>
              <a:rPr lang="en-US" dirty="0" err="1">
                <a:solidFill>
                  <a:schemeClr val="bg1"/>
                </a:solidFill>
              </a:rPr>
              <a:t>Kulasooriya</a:t>
            </a:r>
            <a:r>
              <a:rPr lang="en-US" dirty="0">
                <a:solidFill>
                  <a:schemeClr val="bg1"/>
                </a:solidFill>
              </a:rPr>
              <a:t> </a:t>
            </a:r>
            <a:r>
              <a:rPr lang="en-US" dirty="0" smtClean="0">
                <a:solidFill>
                  <a:schemeClr val="bg1"/>
                </a:solidFill>
              </a:rPr>
              <a:t>&amp; </a:t>
            </a:r>
            <a:r>
              <a:rPr lang="en-US" dirty="0">
                <a:solidFill>
                  <a:schemeClr val="bg1"/>
                </a:solidFill>
              </a:rPr>
              <a:t>Aliza </a:t>
            </a:r>
            <a:r>
              <a:rPr lang="en-US" dirty="0" smtClean="0">
                <a:solidFill>
                  <a:schemeClr val="bg1"/>
                </a:solidFill>
              </a:rPr>
              <a:t>Marks. </a:t>
            </a:r>
            <a:r>
              <a:rPr lang="en-US" i="1" dirty="0" smtClean="0">
                <a:solidFill>
                  <a:schemeClr val="bg1"/>
                </a:solidFill>
              </a:rPr>
              <a:t>Metrics that Matter. </a:t>
            </a:r>
          </a:p>
          <a:p>
            <a:r>
              <a:rPr lang="en-US" dirty="0" smtClean="0">
                <a:solidFill>
                  <a:schemeClr val="bg1"/>
                </a:solidFill>
              </a:rPr>
              <a:t>&lt;http</a:t>
            </a:r>
            <a:r>
              <a:rPr lang="en-US" dirty="0">
                <a:solidFill>
                  <a:schemeClr val="bg1"/>
                </a:solidFill>
              </a:rPr>
              <a:t>://dupress.com/articles/metrics-that-matter</a:t>
            </a:r>
            <a:r>
              <a:rPr lang="en-US" dirty="0" smtClean="0">
                <a:solidFill>
                  <a:schemeClr val="bg1"/>
                </a:solidFill>
              </a:rPr>
              <a:t>/&gt;</a:t>
            </a:r>
            <a:endParaRPr lang="en-US" dirty="0">
              <a:solidFill>
                <a:schemeClr val="bg1"/>
              </a:solidFill>
            </a:endParaRPr>
          </a:p>
        </p:txBody>
      </p:sp>
    </p:spTree>
    <p:extLst>
      <p:ext uri="{BB962C8B-B14F-4D97-AF65-F5344CB8AC3E}">
        <p14:creationId xmlns:p14="http://schemas.microsoft.com/office/powerpoint/2010/main" val="3574005750"/>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“Sometimes</a:t>
            </a:r>
            <a:r>
              <a:rPr lang="en-US" sz="4800" dirty="0"/>
              <a:t>, the thing that matters doesn't make it easy for you to measure it</a:t>
            </a:r>
            <a:r>
              <a:rPr lang="en-US" sz="4800" dirty="0" smtClean="0"/>
              <a:t>.”</a:t>
            </a:r>
            <a:r>
              <a:rPr lang="en-US" sz="4800" dirty="0"/>
              <a:t/>
            </a:r>
            <a:br>
              <a:rPr lang="en-US" sz="4800" dirty="0"/>
            </a:br>
            <a:endParaRPr lang="en-US" sz="4800" dirty="0"/>
          </a:p>
        </p:txBody>
      </p:sp>
      <p:sp>
        <p:nvSpPr>
          <p:cNvPr id="8" name="TextBox 7"/>
          <p:cNvSpPr txBox="1"/>
          <p:nvPr/>
        </p:nvSpPr>
        <p:spPr>
          <a:xfrm>
            <a:off x="260919" y="6505160"/>
            <a:ext cx="11992421"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gradFill>
                  <a:gsLst>
                    <a:gs pos="2917">
                      <a:schemeClr val="tx1"/>
                    </a:gs>
                    <a:gs pos="30000">
                      <a:schemeClr val="tx1"/>
                    </a:gs>
                  </a:gsLst>
                  <a:lin ang="5400000" scaled="0"/>
                </a:gradFill>
              </a:rPr>
              <a:t>Quote from Seth </a:t>
            </a:r>
            <a:r>
              <a:rPr lang="en-US" sz="1400" dirty="0">
                <a:gradFill>
                  <a:gsLst>
                    <a:gs pos="2917">
                      <a:schemeClr val="tx1"/>
                    </a:gs>
                    <a:gs pos="30000">
                      <a:schemeClr val="tx1"/>
                    </a:gs>
                  </a:gsLst>
                  <a:lin ang="5400000" scaled="0"/>
                </a:gradFill>
              </a:rPr>
              <a:t>Godin: http://sethgodin.typepad.com/seths_blog/2015/02/measure-what-you-care-about-avoiding-the-siren-of-the-stand-in.html</a:t>
            </a:r>
            <a:endParaRPr lang="en-US" sz="1400" dirty="0" smtClean="0">
              <a:gradFill>
                <a:gsLst>
                  <a:gs pos="2917">
                    <a:schemeClr val="tx1"/>
                  </a:gs>
                  <a:gs pos="30000">
                    <a:schemeClr val="tx1"/>
                  </a:gs>
                </a:gsLst>
                <a:lin ang="5400000" scaled="0"/>
              </a:gradFill>
            </a:endParaRPr>
          </a:p>
        </p:txBody>
      </p:sp>
      <p:grpSp>
        <p:nvGrpSpPr>
          <p:cNvPr id="13" name="Group 12"/>
          <p:cNvGrpSpPr/>
          <p:nvPr/>
        </p:nvGrpSpPr>
        <p:grpSpPr>
          <a:xfrm>
            <a:off x="6218237" y="2042057"/>
            <a:ext cx="4884902" cy="3917869"/>
            <a:chOff x="6218237" y="2042057"/>
            <a:chExt cx="4884902" cy="3917869"/>
          </a:xfrm>
        </p:grpSpPr>
        <p:sp>
          <p:nvSpPr>
            <p:cNvPr id="12" name="Rectangle 11"/>
            <p:cNvSpPr/>
            <p:nvPr/>
          </p:nvSpPr>
          <p:spPr bwMode="auto">
            <a:xfrm>
              <a:off x="6218237" y="2042057"/>
              <a:ext cx="4884902" cy="3917869"/>
            </a:xfrm>
            <a:prstGeom prst="rect">
              <a:avLst/>
            </a:prstGeom>
            <a:solidFill>
              <a:srgbClr val="E6E6E6">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9" name="Text Placeholder 5"/>
            <p:cNvSpPr txBox="1">
              <a:spLocks/>
            </p:cNvSpPr>
            <p:nvPr/>
          </p:nvSpPr>
          <p:spPr>
            <a:xfrm>
              <a:off x="6257129" y="2125677"/>
              <a:ext cx="4754828" cy="3508653"/>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90000"/>
                <a:buFont typeface="Wingdings" panose="05000000000000000000" pitchFamily="2" charset="2"/>
                <a:buChar char="§"/>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OK, but not as important as what those users DO with the information that they exchange!</a:t>
              </a:r>
              <a:endParaRPr lang="en-US" dirty="0"/>
            </a:p>
          </p:txBody>
        </p:sp>
      </p:grpSp>
      <p:grpSp>
        <p:nvGrpSpPr>
          <p:cNvPr id="21" name="Group 20"/>
          <p:cNvGrpSpPr/>
          <p:nvPr/>
        </p:nvGrpSpPr>
        <p:grpSpPr>
          <a:xfrm>
            <a:off x="1097653" y="2042057"/>
            <a:ext cx="4884902" cy="3917869"/>
            <a:chOff x="1097653" y="2042057"/>
            <a:chExt cx="4884902" cy="3917869"/>
          </a:xfrm>
        </p:grpSpPr>
        <p:grpSp>
          <p:nvGrpSpPr>
            <p:cNvPr id="15" name="Group 14"/>
            <p:cNvGrpSpPr/>
            <p:nvPr/>
          </p:nvGrpSpPr>
          <p:grpSpPr>
            <a:xfrm>
              <a:off x="1097653" y="2042057"/>
              <a:ext cx="4884902" cy="3917869"/>
              <a:chOff x="6218237" y="2042057"/>
              <a:chExt cx="4884902" cy="3917869"/>
            </a:xfrm>
          </p:grpSpPr>
          <p:sp>
            <p:nvSpPr>
              <p:cNvPr id="16" name="Rectangle 15"/>
              <p:cNvSpPr/>
              <p:nvPr/>
            </p:nvSpPr>
            <p:spPr bwMode="auto">
              <a:xfrm>
                <a:off x="6218237" y="2042057"/>
                <a:ext cx="4884902" cy="3917869"/>
              </a:xfrm>
              <a:prstGeom prst="rect">
                <a:avLst/>
              </a:prstGeom>
              <a:solidFill>
                <a:srgbClr val="E6E6E6">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7" name="Text Placeholder 5"/>
              <p:cNvSpPr txBox="1">
                <a:spLocks/>
              </p:cNvSpPr>
              <p:nvPr/>
            </p:nvSpPr>
            <p:spPr>
              <a:xfrm>
                <a:off x="6257129" y="2125677"/>
                <a:ext cx="4754828" cy="7386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90000"/>
                  <a:buFont typeface="Wingdings" panose="05000000000000000000" pitchFamily="2" charset="2"/>
                  <a:buChar char="§"/>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grpSp>
        <p:sp>
          <p:nvSpPr>
            <p:cNvPr id="20" name="Text Placeholder 5"/>
            <p:cNvSpPr txBox="1">
              <a:spLocks/>
            </p:cNvSpPr>
            <p:nvPr/>
          </p:nvSpPr>
          <p:spPr>
            <a:xfrm>
              <a:off x="1175437" y="2125677"/>
              <a:ext cx="4754828" cy="375487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90000"/>
                <a:buFont typeface="Wingdings" panose="05000000000000000000" pitchFamily="2" charset="2"/>
                <a:buChar char="§"/>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tx2"/>
                </a:buClr>
              </a:pPr>
              <a:r>
                <a:rPr lang="en-US" dirty="0"/>
                <a:t>Number of users?</a:t>
              </a:r>
            </a:p>
            <a:p>
              <a:pPr>
                <a:buClr>
                  <a:schemeClr val="tx2"/>
                </a:buClr>
              </a:pPr>
              <a:r>
                <a:rPr lang="en-US" dirty="0"/>
                <a:t>Number of activities?</a:t>
              </a:r>
            </a:p>
            <a:p>
              <a:pPr>
                <a:buClr>
                  <a:schemeClr val="tx2"/>
                </a:buClr>
              </a:pPr>
              <a:r>
                <a:rPr lang="en-US" dirty="0"/>
                <a:t>Amount of time they spend on Yammer?</a:t>
              </a:r>
            </a:p>
          </p:txBody>
        </p:sp>
      </p:grpSp>
    </p:spTree>
    <p:extLst>
      <p:ext uri="{BB962C8B-B14F-4D97-AF65-F5344CB8AC3E}">
        <p14:creationId xmlns:p14="http://schemas.microsoft.com/office/powerpoint/2010/main" val="13221958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212850"/>
            <a:ext cx="11887200" cy="5767733"/>
          </a:xfrm>
        </p:spPr>
        <p:txBody>
          <a:bodyPr/>
          <a:lstStyle/>
          <a:p>
            <a:r>
              <a:rPr lang="en-US" sz="3600" dirty="0" smtClean="0"/>
              <a:t>Try not to over-achieve</a:t>
            </a:r>
          </a:p>
          <a:p>
            <a:r>
              <a:rPr lang="en-US" sz="3600" dirty="0" smtClean="0"/>
              <a:t>Automate where possible – look for good proxies in system metrics</a:t>
            </a:r>
          </a:p>
          <a:p>
            <a:r>
              <a:rPr lang="en-US" sz="3600" dirty="0" smtClean="0"/>
              <a:t>Look at the process KPIs that your organization already captures</a:t>
            </a:r>
          </a:p>
          <a:p>
            <a:r>
              <a:rPr lang="en-US" sz="3600" dirty="0" smtClean="0"/>
              <a:t>Remember that the measures will change as your enterprise social initiative matures</a:t>
            </a:r>
          </a:p>
          <a:p>
            <a:r>
              <a:rPr lang="en-US" sz="3600" dirty="0" smtClean="0"/>
              <a:t>Get creative</a:t>
            </a:r>
          </a:p>
          <a:p>
            <a:pPr lvl="1"/>
            <a:r>
              <a:rPr lang="en-US" sz="2000" dirty="0" smtClean="0"/>
              <a:t>Surveys, Usability Testing, Active Listening</a:t>
            </a:r>
          </a:p>
          <a:p>
            <a:pPr lvl="1"/>
            <a:r>
              <a:rPr lang="en-US" sz="2000" dirty="0" smtClean="0"/>
              <a:t>Send out a “journalist”</a:t>
            </a:r>
          </a:p>
          <a:p>
            <a:pPr lvl="1"/>
            <a:r>
              <a:rPr lang="en-US" sz="2000" dirty="0" smtClean="0"/>
              <a:t>Track by type, department, storyteller value metrics</a:t>
            </a:r>
          </a:p>
        </p:txBody>
      </p:sp>
      <p:sp>
        <p:nvSpPr>
          <p:cNvPr id="2" name="Title 1"/>
          <p:cNvSpPr>
            <a:spLocks noGrp="1"/>
          </p:cNvSpPr>
          <p:nvPr>
            <p:ph type="title"/>
          </p:nvPr>
        </p:nvSpPr>
        <p:spPr/>
        <p:txBody>
          <a:bodyPr/>
          <a:lstStyle/>
          <a:p>
            <a:r>
              <a:rPr lang="en-US" dirty="0" smtClean="0"/>
              <a:t>Gathering metrics that matter</a:t>
            </a:r>
            <a:endParaRPr lang="en-US" dirty="0"/>
          </a:p>
        </p:txBody>
      </p:sp>
    </p:spTree>
    <p:extLst>
      <p:ext uri="{BB962C8B-B14F-4D97-AF65-F5344CB8AC3E}">
        <p14:creationId xmlns:p14="http://schemas.microsoft.com/office/powerpoint/2010/main" val="2287351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5096780"/>
          </a:xfrm>
        </p:spPr>
        <p:txBody>
          <a:bodyPr/>
          <a:lstStyle/>
          <a:p>
            <a:r>
              <a:rPr lang="en-US" dirty="0" smtClean="0"/>
              <a:t>Were you able to solve a critical business problem? If so, please describe. (Or, can we talk to you?)</a:t>
            </a:r>
          </a:p>
          <a:p>
            <a:r>
              <a:rPr lang="en-US" dirty="0" smtClean="0"/>
              <a:t>If given the choice, would you KEEP [the enterprise social tool]?</a:t>
            </a:r>
          </a:p>
          <a:p>
            <a:pPr lvl="1"/>
            <a:r>
              <a:rPr lang="en-US" dirty="0" smtClean="0"/>
              <a:t>“Don’t take it away”</a:t>
            </a:r>
          </a:p>
          <a:p>
            <a:r>
              <a:rPr lang="en-US" dirty="0" smtClean="0"/>
              <a:t>How does this COMPARE to other tools?</a:t>
            </a:r>
          </a:p>
          <a:p>
            <a:pPr lvl="1"/>
            <a:r>
              <a:rPr lang="en-US" dirty="0" smtClean="0"/>
              <a:t>“User-friendliness” Rating</a:t>
            </a:r>
            <a:endParaRPr lang="en-US" dirty="0"/>
          </a:p>
          <a:p>
            <a:r>
              <a:rPr lang="en-US" dirty="0" smtClean="0"/>
              <a:t>How easy was it to …?</a:t>
            </a:r>
          </a:p>
          <a:p>
            <a:pPr lvl="1"/>
            <a:r>
              <a:rPr lang="en-US" dirty="0" smtClean="0"/>
              <a:t>“Intuitiveness” Rating</a:t>
            </a:r>
            <a:endParaRPr lang="en-US" dirty="0"/>
          </a:p>
        </p:txBody>
      </p:sp>
      <p:sp>
        <p:nvSpPr>
          <p:cNvPr id="2" name="Title 1"/>
          <p:cNvSpPr>
            <a:spLocks noGrp="1"/>
          </p:cNvSpPr>
          <p:nvPr>
            <p:ph type="title"/>
          </p:nvPr>
        </p:nvSpPr>
        <p:spPr/>
        <p:txBody>
          <a:bodyPr/>
          <a:lstStyle/>
          <a:p>
            <a:r>
              <a:rPr lang="en-US" dirty="0" smtClean="0"/>
              <a:t>Example Survey Questions</a:t>
            </a:r>
            <a:endParaRPr lang="en-US" dirty="0"/>
          </a:p>
        </p:txBody>
      </p:sp>
    </p:spTree>
    <p:extLst>
      <p:ext uri="{BB962C8B-B14F-4D97-AF65-F5344CB8AC3E}">
        <p14:creationId xmlns:p14="http://schemas.microsoft.com/office/powerpoint/2010/main" val="3135974160"/>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1415772"/>
          </a:xfrm>
        </p:spPr>
        <p:txBody>
          <a:bodyPr/>
          <a:lstStyle/>
          <a:p>
            <a:r>
              <a:rPr lang="en-US" dirty="0" smtClean="0"/>
              <a:t>Balanced Scorecard</a:t>
            </a:r>
          </a:p>
          <a:p>
            <a:r>
              <a:rPr lang="en-US" dirty="0" smtClean="0"/>
              <a:t>Dashboard – measures plus story</a:t>
            </a:r>
          </a:p>
        </p:txBody>
      </p:sp>
      <p:sp>
        <p:nvSpPr>
          <p:cNvPr id="3" name="Title 2"/>
          <p:cNvSpPr>
            <a:spLocks noGrp="1"/>
          </p:cNvSpPr>
          <p:nvPr>
            <p:ph type="title"/>
          </p:nvPr>
        </p:nvSpPr>
        <p:spPr/>
        <p:txBody>
          <a:bodyPr/>
          <a:lstStyle/>
          <a:p>
            <a:r>
              <a:rPr lang="en-US" dirty="0" smtClean="0"/>
              <a:t>4. Present Results</a:t>
            </a:r>
            <a:endParaRPr lang="en-US" dirty="0"/>
          </a:p>
        </p:txBody>
      </p:sp>
      <p:sp>
        <p:nvSpPr>
          <p:cNvPr id="4" name="Rectangle 3"/>
          <p:cNvSpPr/>
          <p:nvPr/>
        </p:nvSpPr>
        <p:spPr bwMode="auto">
          <a:xfrm>
            <a:off x="2103482" y="3222945"/>
            <a:ext cx="8686705" cy="2651731"/>
          </a:xfrm>
          <a:prstGeom prst="rect">
            <a:avLst/>
          </a:prstGeom>
          <a:solidFill>
            <a:schemeClr val="accent2">
              <a:lumMod val="60000"/>
              <a:lumOff val="4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6000" dirty="0" smtClean="0">
                <a:gradFill>
                  <a:gsLst>
                    <a:gs pos="0">
                      <a:srgbClr val="FFFFFF"/>
                    </a:gs>
                    <a:gs pos="100000">
                      <a:srgbClr val="FFFFFF"/>
                    </a:gs>
                  </a:gsLst>
                  <a:lin ang="5400000" scaled="0"/>
                </a:gradFill>
                <a:latin typeface="+mj-lt"/>
              </a:rPr>
              <a:t>Talk in the language of your executives!</a:t>
            </a:r>
            <a:endParaRPr lang="en-US" sz="6000" dirty="0">
              <a:gradFill>
                <a:gsLst>
                  <a:gs pos="0">
                    <a:srgbClr val="FFFFFF"/>
                  </a:gs>
                  <a:gs pos="100000">
                    <a:srgbClr val="FFFFFF"/>
                  </a:gs>
                </a:gsLst>
                <a:lin ang="5400000" scaled="0"/>
              </a:gradFill>
              <a:latin typeface="+mj-lt"/>
            </a:endParaRPr>
          </a:p>
        </p:txBody>
      </p:sp>
    </p:spTree>
    <p:extLst>
      <p:ext uri="{BB962C8B-B14F-4D97-AF65-F5344CB8AC3E}">
        <p14:creationId xmlns:p14="http://schemas.microsoft.com/office/powerpoint/2010/main" val="199961352"/>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Balanced Scorecard</a:t>
            </a:r>
            <a:endParaRPr lang="en-US" dirty="0"/>
          </a:p>
        </p:txBody>
      </p:sp>
      <p:grpSp>
        <p:nvGrpSpPr>
          <p:cNvPr id="11" name="Group 10"/>
          <p:cNvGrpSpPr/>
          <p:nvPr/>
        </p:nvGrpSpPr>
        <p:grpSpPr>
          <a:xfrm>
            <a:off x="3809992" y="1212849"/>
            <a:ext cx="5151415" cy="5576217"/>
            <a:chOff x="3809992" y="1212849"/>
            <a:chExt cx="5151415" cy="5576217"/>
          </a:xfrm>
        </p:grpSpPr>
        <p:pic>
          <p:nvPicPr>
            <p:cNvPr id="10" name="Picture 9"/>
            <p:cNvPicPr>
              <a:picLocks noChangeAspect="1"/>
            </p:cNvPicPr>
            <p:nvPr/>
          </p:nvPicPr>
          <p:blipFill rotWithShape="1">
            <a:blip r:embed="rId3" cstate="email">
              <a:extLst>
                <a:ext uri="{28A0092B-C50C-407E-A947-70E740481C1C}">
                  <a14:useLocalDpi xmlns:a14="http://schemas.microsoft.com/office/drawing/2010/main"/>
                </a:ext>
              </a:extLst>
            </a:blip>
            <a:srcRect r="-1191"/>
            <a:stretch/>
          </p:blipFill>
          <p:spPr>
            <a:xfrm>
              <a:off x="3809992" y="1212849"/>
              <a:ext cx="5151415" cy="3831872"/>
            </a:xfrm>
            <a:prstGeom prst="rect">
              <a:avLst/>
            </a:prstGeom>
          </p:spPr>
        </p:pic>
        <p:sp>
          <p:nvSpPr>
            <p:cNvPr id="9" name="Rectangle 8"/>
            <p:cNvSpPr/>
            <p:nvPr/>
          </p:nvSpPr>
          <p:spPr bwMode="auto">
            <a:xfrm>
              <a:off x="3809992" y="3771579"/>
              <a:ext cx="5084626" cy="3017487"/>
            </a:xfrm>
            <a:prstGeom prst="rect">
              <a:avLst/>
            </a:prstGeom>
            <a:solidFill>
              <a:srgbClr val="9AAA3B"/>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82880" rIns="182880" bIns="182880" numCol="1" rtlCol="0" anchor="t" anchorCtr="0" compatLnSpc="1">
              <a:prstTxWarp prst="textNoShape">
                <a:avLst/>
              </a:prstTxWarp>
            </a:bodyPr>
            <a:lstStyle/>
            <a:p>
              <a:pPr marL="342900" indent="-342900" defTabSz="932472" fontAlgn="base">
                <a:spcBef>
                  <a:spcPct val="0"/>
                </a:spcBef>
                <a:spcAft>
                  <a:spcPct val="0"/>
                </a:spcAft>
                <a:buFont typeface="Arial" panose="020B0604020202020204" pitchFamily="34" charset="0"/>
                <a:buChar char="•"/>
              </a:pPr>
              <a:r>
                <a:rPr lang="en-US" sz="2800" dirty="0">
                  <a:gradFill>
                    <a:gsLst>
                      <a:gs pos="0">
                        <a:srgbClr val="FFFFFF"/>
                      </a:gs>
                      <a:gs pos="100000">
                        <a:srgbClr val="FFFFFF"/>
                      </a:gs>
                    </a:gsLst>
                    <a:lin ang="5400000" scaled="0"/>
                  </a:gradFill>
                </a:rPr>
                <a:t>Are users leveraging the features that support the business use cases?</a:t>
              </a:r>
            </a:p>
            <a:p>
              <a:pPr marL="342900" indent="-342900" defTabSz="932472" fontAlgn="base">
                <a:spcBef>
                  <a:spcPct val="0"/>
                </a:spcBef>
                <a:spcAft>
                  <a:spcPct val="0"/>
                </a:spcAft>
                <a:buFont typeface="Arial" panose="020B0604020202020204" pitchFamily="34" charset="0"/>
                <a:buChar char="•"/>
              </a:pPr>
              <a:r>
                <a:rPr lang="en-US" sz="2800" dirty="0">
                  <a:gradFill>
                    <a:gsLst>
                      <a:gs pos="0">
                        <a:srgbClr val="FFFFFF"/>
                      </a:gs>
                      <a:gs pos="100000">
                        <a:srgbClr val="FFFFFF"/>
                      </a:gs>
                    </a:gsLst>
                    <a:lin ang="5400000" scaled="0"/>
                  </a:gradFill>
                </a:rPr>
                <a:t>Do the users report that they are getting benefits from using the solution?</a:t>
              </a:r>
            </a:p>
          </p:txBody>
        </p:sp>
        <p:sp>
          <p:nvSpPr>
            <p:cNvPr id="8" name="TextBox 7"/>
            <p:cNvSpPr txBox="1"/>
            <p:nvPr/>
          </p:nvSpPr>
          <p:spPr>
            <a:xfrm>
              <a:off x="5044484" y="1343970"/>
              <a:ext cx="2651731" cy="683264"/>
            </a:xfrm>
            <a:prstGeom prst="rect">
              <a:avLst/>
            </a:prstGeom>
            <a:noFill/>
          </p:spPr>
          <p:txBody>
            <a:bodyPr wrap="square" lIns="182880" tIns="146304" rIns="182880" bIns="146304" rtlCol="0">
              <a:spAutoFit/>
            </a:bodyPr>
            <a:lstStyle/>
            <a:p>
              <a:pPr algn="ctr">
                <a:lnSpc>
                  <a:spcPct val="90000"/>
                </a:lnSpc>
                <a:spcAft>
                  <a:spcPts val="600"/>
                </a:spcAft>
              </a:pPr>
              <a:r>
                <a:rPr lang="en-US" sz="2800" b="1" dirty="0" smtClean="0">
                  <a:solidFill>
                    <a:schemeClr val="bg1"/>
                  </a:solidFill>
                </a:rPr>
                <a:t>Capabilities</a:t>
              </a:r>
            </a:p>
          </p:txBody>
        </p:sp>
      </p:grpSp>
      <p:grpSp>
        <p:nvGrpSpPr>
          <p:cNvPr id="12" name="Group 11"/>
          <p:cNvGrpSpPr/>
          <p:nvPr/>
        </p:nvGrpSpPr>
        <p:grpSpPr>
          <a:xfrm>
            <a:off x="366140" y="1211287"/>
            <a:ext cx="3291805" cy="5577779"/>
            <a:chOff x="366140" y="1211287"/>
            <a:chExt cx="3291805" cy="5577779"/>
          </a:xfrm>
        </p:grpSpPr>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6141" y="1212849"/>
              <a:ext cx="3291804" cy="2114727"/>
            </a:xfrm>
            <a:prstGeom prst="rect">
              <a:avLst/>
            </a:prstGeom>
          </p:spPr>
        </p:pic>
        <p:sp>
          <p:nvSpPr>
            <p:cNvPr id="4" name="TextBox 3"/>
            <p:cNvSpPr txBox="1"/>
            <p:nvPr/>
          </p:nvSpPr>
          <p:spPr>
            <a:xfrm>
              <a:off x="686176" y="1211287"/>
              <a:ext cx="2651731" cy="683264"/>
            </a:xfrm>
            <a:prstGeom prst="rect">
              <a:avLst/>
            </a:prstGeom>
            <a:noFill/>
          </p:spPr>
          <p:txBody>
            <a:bodyPr wrap="square" lIns="182880" tIns="146304" rIns="182880" bIns="146304" rtlCol="0">
              <a:spAutoFit/>
            </a:bodyPr>
            <a:lstStyle/>
            <a:p>
              <a:pPr algn="ctr">
                <a:lnSpc>
                  <a:spcPct val="90000"/>
                </a:lnSpc>
                <a:spcAft>
                  <a:spcPts val="600"/>
                </a:spcAft>
              </a:pPr>
              <a:r>
                <a:rPr lang="en-US" sz="2800" b="1" dirty="0" smtClean="0">
                  <a:gradFill>
                    <a:gsLst>
                      <a:gs pos="2917">
                        <a:schemeClr val="tx1"/>
                      </a:gs>
                      <a:gs pos="30000">
                        <a:schemeClr val="tx1"/>
                      </a:gs>
                    </a:gsLst>
                    <a:lin ang="5400000" scaled="0"/>
                  </a:gradFill>
                </a:rPr>
                <a:t>Health</a:t>
              </a:r>
            </a:p>
          </p:txBody>
        </p:sp>
        <p:sp>
          <p:nvSpPr>
            <p:cNvPr id="6" name="Rectangle 5"/>
            <p:cNvSpPr/>
            <p:nvPr/>
          </p:nvSpPr>
          <p:spPr bwMode="auto">
            <a:xfrm>
              <a:off x="366140" y="3327576"/>
              <a:ext cx="3291805" cy="3461490"/>
            </a:xfrm>
            <a:prstGeom prst="rect">
              <a:avLst/>
            </a:prstGeom>
            <a:solidFill>
              <a:srgbClr val="63636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82880" rIns="182880" bIns="182880" numCol="1" rtlCol="0" anchor="t" anchorCtr="0" compatLnSpc="1">
              <a:prstTxWarp prst="textNoShape">
                <a:avLst/>
              </a:prstTxWarp>
            </a:bodyPr>
            <a:lstStyle/>
            <a:p>
              <a:pPr marL="342900" indent="-342900" defTabSz="932472" fontAlgn="base">
                <a:spcBef>
                  <a:spcPct val="0"/>
                </a:spcBef>
                <a:spcAft>
                  <a:spcPct val="0"/>
                </a:spcAft>
                <a:buFont typeface="Arial" panose="020B0604020202020204" pitchFamily="34" charset="0"/>
                <a:buChar char="•"/>
              </a:pPr>
              <a:r>
                <a:rPr lang="en-US" sz="2800" dirty="0">
                  <a:gradFill>
                    <a:gsLst>
                      <a:gs pos="0">
                        <a:srgbClr val="FFFFFF"/>
                      </a:gs>
                      <a:gs pos="100000">
                        <a:srgbClr val="FFFFFF"/>
                      </a:gs>
                    </a:gsLst>
                    <a:lin ang="5400000" scaled="0"/>
                  </a:gradFill>
                </a:rPr>
                <a:t>Are users participating?</a:t>
              </a:r>
            </a:p>
            <a:p>
              <a:pPr marL="342900" indent="-342900" defTabSz="932472" fontAlgn="base">
                <a:spcBef>
                  <a:spcPct val="0"/>
                </a:spcBef>
                <a:spcAft>
                  <a:spcPct val="0"/>
                </a:spcAft>
                <a:buFont typeface="Arial" panose="020B0604020202020204" pitchFamily="34" charset="0"/>
                <a:buChar char="•"/>
              </a:pPr>
              <a:r>
                <a:rPr lang="en-US" sz="2800" dirty="0">
                  <a:gradFill>
                    <a:gsLst>
                      <a:gs pos="0">
                        <a:srgbClr val="FFFFFF"/>
                      </a:gs>
                      <a:gs pos="100000">
                        <a:srgbClr val="FFFFFF"/>
                      </a:gs>
                    </a:gsLst>
                    <a:lin ang="5400000" scaled="0"/>
                  </a:gradFill>
                </a:rPr>
                <a:t>Is usage sustained over time?</a:t>
              </a:r>
            </a:p>
            <a:p>
              <a:pPr marL="342900" indent="-342900" defTabSz="932472" fontAlgn="base">
                <a:spcBef>
                  <a:spcPct val="0"/>
                </a:spcBef>
                <a:spcAft>
                  <a:spcPct val="0"/>
                </a:spcAft>
                <a:buFont typeface="Arial" panose="020B0604020202020204" pitchFamily="34" charset="0"/>
                <a:buChar char="•"/>
              </a:pPr>
              <a:r>
                <a:rPr lang="en-US" sz="2800" dirty="0">
                  <a:gradFill>
                    <a:gsLst>
                      <a:gs pos="0">
                        <a:srgbClr val="FFFFFF"/>
                      </a:gs>
                      <a:gs pos="100000">
                        <a:srgbClr val="FFFFFF"/>
                      </a:gs>
                    </a:gsLst>
                    <a:lin ang="5400000" scaled="0"/>
                  </a:gradFill>
                </a:rPr>
                <a:t>What features are being used?</a:t>
              </a:r>
            </a:p>
          </p:txBody>
        </p:sp>
      </p:grpSp>
      <p:grpSp>
        <p:nvGrpSpPr>
          <p:cNvPr id="16" name="Group 15"/>
          <p:cNvGrpSpPr/>
          <p:nvPr/>
        </p:nvGrpSpPr>
        <p:grpSpPr>
          <a:xfrm>
            <a:off x="9015801" y="1212849"/>
            <a:ext cx="3163824" cy="5576216"/>
            <a:chOff x="9015801" y="1212849"/>
            <a:chExt cx="3163824" cy="5576216"/>
          </a:xfrm>
        </p:grpSpPr>
        <p:pic>
          <p:nvPicPr>
            <p:cNvPr id="13" name="Picture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015802" y="1212849"/>
              <a:ext cx="3148401" cy="3975954"/>
            </a:xfrm>
            <a:prstGeom prst="rect">
              <a:avLst/>
            </a:prstGeom>
            <a:ln>
              <a:solidFill>
                <a:srgbClr val="814B2E"/>
              </a:solidFill>
            </a:ln>
          </p:spPr>
        </p:pic>
        <p:sp>
          <p:nvSpPr>
            <p:cNvPr id="14" name="TextBox 13"/>
            <p:cNvSpPr txBox="1"/>
            <p:nvPr/>
          </p:nvSpPr>
          <p:spPr>
            <a:xfrm>
              <a:off x="9264136" y="3128864"/>
              <a:ext cx="2651731" cy="1071062"/>
            </a:xfrm>
            <a:prstGeom prst="rect">
              <a:avLst/>
            </a:prstGeom>
            <a:noFill/>
          </p:spPr>
          <p:txBody>
            <a:bodyPr wrap="square" lIns="182880" tIns="146304" rIns="182880" bIns="146304" rtlCol="0">
              <a:spAutoFit/>
            </a:bodyPr>
            <a:lstStyle/>
            <a:p>
              <a:pPr algn="ctr">
                <a:lnSpc>
                  <a:spcPct val="90000"/>
                </a:lnSpc>
                <a:spcAft>
                  <a:spcPts val="600"/>
                </a:spcAft>
              </a:pPr>
              <a:r>
                <a:rPr lang="en-US" sz="2800" b="1" dirty="0" smtClean="0">
                  <a:solidFill>
                    <a:schemeClr val="bg1"/>
                  </a:solidFill>
                </a:rPr>
                <a:t>Business Value</a:t>
              </a:r>
            </a:p>
          </p:txBody>
        </p:sp>
        <p:sp>
          <p:nvSpPr>
            <p:cNvPr id="15" name="Rectangle 14"/>
            <p:cNvSpPr/>
            <p:nvPr/>
          </p:nvSpPr>
          <p:spPr bwMode="auto">
            <a:xfrm>
              <a:off x="9015801" y="5188802"/>
              <a:ext cx="3163824" cy="1600263"/>
            </a:xfrm>
            <a:prstGeom prst="rect">
              <a:avLst/>
            </a:prstGeom>
            <a:solidFill>
              <a:srgbClr val="6A331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82880" rIns="182880" bIns="182880" numCol="1" rtlCol="0" anchor="t" anchorCtr="0" compatLnSpc="1">
              <a:prstTxWarp prst="textNoShape">
                <a:avLst/>
              </a:prstTxWarp>
            </a:bodyPr>
            <a:lstStyle/>
            <a:p>
              <a:pPr marL="342900" indent="-342900" defTabSz="932472" fontAlgn="base">
                <a:spcBef>
                  <a:spcPct val="0"/>
                </a:spcBef>
                <a:spcAft>
                  <a:spcPct val="0"/>
                </a:spcAft>
                <a:buFont typeface="Arial" panose="020B0604020202020204" pitchFamily="34" charset="0"/>
                <a:buChar char="•"/>
              </a:pPr>
              <a:r>
                <a:rPr lang="en-US" sz="2400" dirty="0" smtClean="0">
                  <a:gradFill>
                    <a:gsLst>
                      <a:gs pos="0">
                        <a:srgbClr val="FFFFFF"/>
                      </a:gs>
                      <a:gs pos="100000">
                        <a:srgbClr val="FFFFFF"/>
                      </a:gs>
                    </a:gsLst>
                    <a:lin ang="5400000" scaled="0"/>
                  </a:gradFill>
                </a:rPr>
                <a:t>Is there a clear connection to a business KPI?</a:t>
              </a:r>
              <a:endParaRPr lang="en-US" sz="2400" dirty="0">
                <a:gradFill>
                  <a:gsLst>
                    <a:gs pos="0">
                      <a:srgbClr val="FFFFFF"/>
                    </a:gs>
                    <a:gs pos="100000">
                      <a:srgbClr val="FFFFFF"/>
                    </a:gs>
                  </a:gsLst>
                  <a:lin ang="5400000" scaled="0"/>
                </a:gradFill>
              </a:endParaRPr>
            </a:p>
          </p:txBody>
        </p:sp>
      </p:grpSp>
    </p:spTree>
    <p:extLst>
      <p:ext uri="{BB962C8B-B14F-4D97-AF65-F5344CB8AC3E}">
        <p14:creationId xmlns:p14="http://schemas.microsoft.com/office/powerpoint/2010/main" val="9368052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lum bright="70000" contrast="-70000"/>
            <a:extLst>
              <a:ext uri="{28A0092B-C50C-407E-A947-70E740481C1C}">
                <a14:useLocalDpi xmlns:a14="http://schemas.microsoft.com/office/drawing/2010/main"/>
              </a:ext>
            </a:extLst>
          </a:blip>
          <a:stretch>
            <a:fillRect/>
          </a:stretch>
        </p:blipFill>
        <p:spPr>
          <a:xfrm>
            <a:off x="0" y="-23447"/>
            <a:ext cx="12435374" cy="6994525"/>
          </a:xfrm>
          <a:prstGeom prst="rect">
            <a:avLst/>
          </a:prstGeom>
        </p:spPr>
      </p:pic>
      <p:sp>
        <p:nvSpPr>
          <p:cNvPr id="3" name="Rectangle 2"/>
          <p:cNvSpPr/>
          <p:nvPr/>
        </p:nvSpPr>
        <p:spPr bwMode="auto">
          <a:xfrm>
            <a:off x="183263" y="205458"/>
            <a:ext cx="8334701" cy="1028100"/>
          </a:xfrm>
          <a:prstGeom prst="rect">
            <a:avLst/>
          </a:prstGeom>
          <a:solidFill>
            <a:srgbClr val="60BB0E">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p>
            <a:r>
              <a:rPr lang="en-US" dirty="0" smtClean="0"/>
              <a:t>Engagement really matters …</a:t>
            </a:r>
            <a:endParaRPr lang="en-US" dirty="0"/>
          </a:p>
        </p:txBody>
      </p:sp>
      <p:sp>
        <p:nvSpPr>
          <p:cNvPr id="32" name="Content Placeholder 2"/>
          <p:cNvSpPr txBox="1">
            <a:spLocks/>
          </p:cNvSpPr>
          <p:nvPr/>
        </p:nvSpPr>
        <p:spPr>
          <a:xfrm flipH="1">
            <a:off x="9253358" y="1323374"/>
            <a:ext cx="2451219" cy="1549732"/>
          </a:xfrm>
          <a:prstGeom prst="rect">
            <a:avLst/>
          </a:prstGeom>
          <a:solidFill>
            <a:srgbClr val="60BB0E"/>
          </a:solidFill>
        </p:spPr>
        <p:txBody>
          <a:bodyPr anchor="b"/>
          <a:lstStyle>
            <a:lvl1pPr marL="0" indent="0" algn="l" defTabSz="914400" rtl="0" eaLnBrk="1" latinLnBrk="0" hangingPunct="1">
              <a:spcBef>
                <a:spcPct val="20000"/>
              </a:spcBef>
              <a:buClr>
                <a:schemeClr val="tx1"/>
              </a:buClr>
              <a:buFontTx/>
              <a:buNone/>
              <a:defRPr sz="2400" kern="1200">
                <a:solidFill>
                  <a:schemeClr val="bg1"/>
                </a:solidFill>
                <a:latin typeface="Segoe UI Light" pitchFamily="34" charset="0"/>
                <a:ea typeface="Segoe UI" pitchFamily="34" charset="0"/>
                <a:cs typeface="Segoe UI" pitchFamily="34" charset="0"/>
              </a:defRPr>
            </a:lvl1pPr>
            <a:lvl2pPr marL="254250" indent="0" algn="l" defTabSz="914400" rtl="0" eaLnBrk="1" latinLnBrk="0" hangingPunct="1">
              <a:spcBef>
                <a:spcPct val="20000"/>
              </a:spcBef>
              <a:buClr>
                <a:schemeClr val="tx1"/>
              </a:buClr>
              <a:buFontTx/>
              <a:buNone/>
              <a:defRPr sz="2800" kern="1200">
                <a:solidFill>
                  <a:schemeClr val="bg1">
                    <a:lumMod val="75000"/>
                  </a:schemeClr>
                </a:solidFill>
                <a:latin typeface="Segoe UI Light" pitchFamily="34" charset="0"/>
                <a:ea typeface="Segoe UI" pitchFamily="34" charset="0"/>
                <a:cs typeface="Segoe UI" pitchFamily="34" charset="0"/>
              </a:defRPr>
            </a:lvl2pPr>
            <a:lvl3pPr marL="491400" indent="0" algn="l" defTabSz="914400" rtl="0" eaLnBrk="1" latinLnBrk="0" hangingPunct="1">
              <a:spcBef>
                <a:spcPct val="20000"/>
              </a:spcBef>
              <a:buClr>
                <a:schemeClr val="tx1"/>
              </a:buClr>
              <a:buFontTx/>
              <a:buNone/>
              <a:defRPr sz="2400" kern="1200">
                <a:solidFill>
                  <a:schemeClr val="bg1">
                    <a:lumMod val="50000"/>
                  </a:schemeClr>
                </a:solidFill>
                <a:latin typeface="Segoe UI Light"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597">
              <a:buClr>
                <a:sysClr val="windowText" lastClr="000000"/>
              </a:buClr>
              <a:defRPr/>
            </a:pPr>
            <a:r>
              <a:rPr lang="en-GB" sz="3600">
                <a:solidFill>
                  <a:sysClr val="window" lastClr="FFFFFF"/>
                </a:solidFill>
              </a:rPr>
              <a:t>Engaged</a:t>
            </a:r>
            <a:endParaRPr lang="en-GB" sz="3600" dirty="0">
              <a:solidFill>
                <a:sysClr val="window" lastClr="FFFFFF"/>
              </a:solidFill>
            </a:endParaRPr>
          </a:p>
        </p:txBody>
      </p:sp>
      <p:sp>
        <p:nvSpPr>
          <p:cNvPr id="33" name="Content Placeholder 2"/>
          <p:cNvSpPr txBox="1">
            <a:spLocks/>
          </p:cNvSpPr>
          <p:nvPr/>
        </p:nvSpPr>
        <p:spPr>
          <a:xfrm>
            <a:off x="2570537" y="2264443"/>
            <a:ext cx="5581553" cy="3427356"/>
          </a:xfrm>
          <a:prstGeom prst="rect">
            <a:avLst/>
          </a:prstGeom>
        </p:spPr>
        <p:txBody>
          <a:bodyPr/>
          <a:lstStyle>
            <a:lvl1pPr marL="0" indent="0" algn="l" defTabSz="914400" rtl="0" eaLnBrk="1" latinLnBrk="0" hangingPunct="1">
              <a:spcBef>
                <a:spcPct val="20000"/>
              </a:spcBef>
              <a:buClr>
                <a:schemeClr val="tx1"/>
              </a:buClr>
              <a:buFontTx/>
              <a:buNone/>
              <a:defRPr sz="3200" kern="1200">
                <a:solidFill>
                  <a:schemeClr val="tx1"/>
                </a:solidFill>
                <a:latin typeface="Segoe UI" pitchFamily="34" charset="0"/>
                <a:ea typeface="Segoe UI" pitchFamily="34" charset="0"/>
                <a:cs typeface="Segoe UI" pitchFamily="34" charset="0"/>
              </a:defRPr>
            </a:lvl1pPr>
            <a:lvl2pPr marL="254250" indent="0" algn="l" defTabSz="914400" rtl="0" eaLnBrk="1" latinLnBrk="0" hangingPunct="1">
              <a:spcBef>
                <a:spcPct val="20000"/>
              </a:spcBef>
              <a:buClr>
                <a:schemeClr val="tx1"/>
              </a:buClr>
              <a:buFontTx/>
              <a:buNone/>
              <a:defRPr sz="2800" kern="1200">
                <a:solidFill>
                  <a:schemeClr val="tx1"/>
                </a:solidFill>
                <a:latin typeface="Segoe UI" pitchFamily="34" charset="0"/>
                <a:ea typeface="Segoe UI" pitchFamily="34" charset="0"/>
                <a:cs typeface="Segoe UI" pitchFamily="34" charset="0"/>
              </a:defRPr>
            </a:lvl2pPr>
            <a:lvl3pPr marL="491400" indent="0" algn="l" defTabSz="914400" rtl="0" eaLnBrk="1" latinLnBrk="0" hangingPunct="1">
              <a:spcBef>
                <a:spcPct val="20000"/>
              </a:spcBef>
              <a:buClr>
                <a:schemeClr val="tx1"/>
              </a:buClr>
              <a:buFontTx/>
              <a:buNone/>
              <a:defRPr sz="2400" kern="1200">
                <a:solidFill>
                  <a:schemeClr val="tx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597">
              <a:buClr>
                <a:sysClr val="windowText" lastClr="000000"/>
              </a:buClr>
              <a:tabLst>
                <a:tab pos="914400" algn="l"/>
                <a:tab pos="1371600" algn="l"/>
              </a:tabLst>
              <a:defRPr/>
            </a:pPr>
            <a:r>
              <a:rPr lang="en-US" sz="2856" b="1" dirty="0">
                <a:solidFill>
                  <a:sysClr val="windowText" lastClr="000000"/>
                </a:solidFill>
                <a:latin typeface="+mj-lt"/>
              </a:rPr>
              <a:t>37% </a:t>
            </a:r>
            <a:r>
              <a:rPr lang="en-US" sz="2856" b="1" dirty="0" smtClean="0">
                <a:solidFill>
                  <a:sysClr val="windowText" lastClr="000000"/>
                </a:solidFill>
                <a:latin typeface="+mj-lt"/>
              </a:rPr>
              <a:t>		less </a:t>
            </a:r>
            <a:r>
              <a:rPr lang="en-US" sz="2856" b="1" dirty="0">
                <a:solidFill>
                  <a:sysClr val="windowText" lastClr="000000"/>
                </a:solidFill>
                <a:latin typeface="+mj-lt"/>
              </a:rPr>
              <a:t>absenteeism</a:t>
            </a:r>
          </a:p>
          <a:p>
            <a:pPr defTabSz="932597">
              <a:buClr>
                <a:sysClr val="windowText" lastClr="000000"/>
              </a:buClr>
              <a:tabLst>
                <a:tab pos="914400" algn="l"/>
                <a:tab pos="1371600" algn="l"/>
              </a:tabLst>
              <a:defRPr/>
            </a:pPr>
            <a:r>
              <a:rPr lang="en-US" sz="2856" b="1" dirty="0">
                <a:solidFill>
                  <a:sysClr val="windowText" lastClr="000000"/>
                </a:solidFill>
                <a:latin typeface="+mj-lt"/>
              </a:rPr>
              <a:t>25-49% </a:t>
            </a:r>
            <a:r>
              <a:rPr lang="en-US" sz="2856" b="1" dirty="0" smtClean="0">
                <a:solidFill>
                  <a:sysClr val="windowText" lastClr="000000"/>
                </a:solidFill>
                <a:latin typeface="+mj-lt"/>
              </a:rPr>
              <a:t>	less </a:t>
            </a:r>
            <a:r>
              <a:rPr lang="en-US" sz="2856" b="1" dirty="0">
                <a:solidFill>
                  <a:sysClr val="windowText" lastClr="000000"/>
                </a:solidFill>
                <a:latin typeface="+mj-lt"/>
              </a:rPr>
              <a:t>turnover</a:t>
            </a:r>
          </a:p>
          <a:p>
            <a:pPr defTabSz="932597">
              <a:buClr>
                <a:sysClr val="windowText" lastClr="000000"/>
              </a:buClr>
              <a:tabLst>
                <a:tab pos="914400" algn="l"/>
                <a:tab pos="1371600" algn="l"/>
              </a:tabLst>
              <a:defRPr/>
            </a:pPr>
            <a:endParaRPr lang="en-US" sz="300" b="1" dirty="0" smtClean="0">
              <a:solidFill>
                <a:sysClr val="windowText" lastClr="000000"/>
              </a:solidFill>
              <a:latin typeface="+mj-lt"/>
            </a:endParaRPr>
          </a:p>
          <a:p>
            <a:pPr defTabSz="932597">
              <a:buClr>
                <a:sysClr val="windowText" lastClr="000000"/>
              </a:buClr>
              <a:tabLst>
                <a:tab pos="914400" algn="l"/>
                <a:tab pos="1371600" algn="l"/>
              </a:tabLst>
              <a:defRPr/>
            </a:pPr>
            <a:r>
              <a:rPr lang="en-US" sz="2856" b="1" dirty="0" smtClean="0">
                <a:solidFill>
                  <a:sysClr val="windowText" lastClr="000000"/>
                </a:solidFill>
                <a:latin typeface="+mj-lt"/>
              </a:rPr>
              <a:t>27</a:t>
            </a:r>
            <a:r>
              <a:rPr lang="en-US" sz="2856" b="1" dirty="0">
                <a:solidFill>
                  <a:sysClr val="windowText" lastClr="000000"/>
                </a:solidFill>
                <a:latin typeface="+mj-lt"/>
              </a:rPr>
              <a:t>% 		less employee theft</a:t>
            </a:r>
          </a:p>
          <a:p>
            <a:pPr defTabSz="932597">
              <a:buClr>
                <a:sysClr val="windowText" lastClr="000000"/>
              </a:buClr>
              <a:tabLst>
                <a:tab pos="914400" algn="l"/>
                <a:tab pos="1371600" algn="l"/>
              </a:tabLst>
              <a:defRPr/>
            </a:pPr>
            <a:endParaRPr lang="en-US" sz="2856" b="1" dirty="0" smtClean="0">
              <a:solidFill>
                <a:sysClr val="windowText" lastClr="000000"/>
              </a:solidFill>
              <a:latin typeface="+mj-lt"/>
            </a:endParaRPr>
          </a:p>
          <a:p>
            <a:pPr defTabSz="932597">
              <a:buClr>
                <a:sysClr val="windowText" lastClr="000000"/>
              </a:buClr>
              <a:tabLst>
                <a:tab pos="914400" algn="l"/>
                <a:tab pos="1371600" algn="l"/>
              </a:tabLst>
              <a:defRPr/>
            </a:pPr>
            <a:r>
              <a:rPr lang="en-US" sz="2856" b="1" dirty="0" smtClean="0">
                <a:solidFill>
                  <a:sysClr val="windowText" lastClr="000000"/>
                </a:solidFill>
                <a:latin typeface="+mj-lt"/>
              </a:rPr>
              <a:t>18</a:t>
            </a:r>
            <a:r>
              <a:rPr lang="en-US" sz="2856" b="1" dirty="0">
                <a:solidFill>
                  <a:sysClr val="windowText" lastClr="000000"/>
                </a:solidFill>
                <a:latin typeface="+mj-lt"/>
              </a:rPr>
              <a:t>% </a:t>
            </a:r>
            <a:r>
              <a:rPr lang="en-US" sz="2856" b="1" dirty="0" smtClean="0">
                <a:solidFill>
                  <a:sysClr val="windowText" lastClr="000000"/>
                </a:solidFill>
                <a:latin typeface="+mj-lt"/>
              </a:rPr>
              <a:t>		higher </a:t>
            </a:r>
            <a:r>
              <a:rPr lang="en-US" sz="2856" b="1" dirty="0">
                <a:solidFill>
                  <a:sysClr val="windowText" lastClr="000000"/>
                </a:solidFill>
                <a:latin typeface="+mj-lt"/>
              </a:rPr>
              <a:t>productivity</a:t>
            </a:r>
          </a:p>
          <a:p>
            <a:pPr defTabSz="932597">
              <a:buClr>
                <a:sysClr val="windowText" lastClr="000000"/>
              </a:buClr>
              <a:tabLst>
                <a:tab pos="914400" algn="l"/>
                <a:tab pos="1371600" algn="l"/>
              </a:tabLst>
              <a:defRPr/>
            </a:pPr>
            <a:r>
              <a:rPr lang="en-US" sz="2856" b="1" dirty="0">
                <a:solidFill>
                  <a:sysClr val="windowText" lastClr="000000"/>
                </a:solidFill>
                <a:latin typeface="+mj-lt"/>
              </a:rPr>
              <a:t>16% </a:t>
            </a:r>
            <a:r>
              <a:rPr lang="en-US" sz="2856" b="1" dirty="0" smtClean="0">
                <a:solidFill>
                  <a:sysClr val="windowText" lastClr="000000"/>
                </a:solidFill>
                <a:latin typeface="+mj-lt"/>
              </a:rPr>
              <a:t>		higher profitability</a:t>
            </a:r>
            <a:endParaRPr lang="en-GB" sz="2448" b="1" dirty="0">
              <a:solidFill>
                <a:sysClr val="windowText" lastClr="000000"/>
              </a:solidFill>
              <a:latin typeface="+mj-lt"/>
            </a:endParaRPr>
          </a:p>
        </p:txBody>
      </p:sp>
      <p:sp>
        <p:nvSpPr>
          <p:cNvPr id="34" name="Content Placeholder 4"/>
          <p:cNvSpPr txBox="1">
            <a:spLocks/>
          </p:cNvSpPr>
          <p:nvPr/>
        </p:nvSpPr>
        <p:spPr>
          <a:xfrm flipH="1">
            <a:off x="9253358" y="2917160"/>
            <a:ext cx="2451219" cy="1549732"/>
          </a:xfrm>
          <a:prstGeom prst="rect">
            <a:avLst/>
          </a:prstGeom>
          <a:solidFill>
            <a:srgbClr val="00BDE3"/>
          </a:solidFill>
        </p:spPr>
        <p:txBody>
          <a:bodyPr anchor="b"/>
          <a:lstStyle>
            <a:lvl1pPr marL="0" indent="0" algn="l" defTabSz="914400" rtl="0" eaLnBrk="1" latinLnBrk="0" hangingPunct="1">
              <a:spcBef>
                <a:spcPct val="20000"/>
              </a:spcBef>
              <a:buClr>
                <a:schemeClr val="tx1"/>
              </a:buClr>
              <a:buFontTx/>
              <a:buNone/>
              <a:defRPr sz="2400" kern="1200">
                <a:solidFill>
                  <a:schemeClr val="bg1"/>
                </a:solidFill>
                <a:latin typeface="Segoe UI Light" pitchFamily="34" charset="0"/>
                <a:ea typeface="Segoe UI" pitchFamily="34" charset="0"/>
                <a:cs typeface="Segoe UI" pitchFamily="34" charset="0"/>
              </a:defRPr>
            </a:lvl1pPr>
            <a:lvl2pPr marL="254250" indent="0" algn="l" defTabSz="914400" rtl="0" eaLnBrk="1" latinLnBrk="0" hangingPunct="1">
              <a:spcBef>
                <a:spcPct val="20000"/>
              </a:spcBef>
              <a:buClr>
                <a:schemeClr val="tx1"/>
              </a:buClr>
              <a:buFontTx/>
              <a:buNone/>
              <a:defRPr sz="2800" kern="1200">
                <a:solidFill>
                  <a:schemeClr val="bg1">
                    <a:lumMod val="75000"/>
                  </a:schemeClr>
                </a:solidFill>
                <a:latin typeface="Segoe UI Light" pitchFamily="34" charset="0"/>
                <a:ea typeface="Segoe UI" pitchFamily="34" charset="0"/>
                <a:cs typeface="Segoe UI" pitchFamily="34" charset="0"/>
              </a:defRPr>
            </a:lvl2pPr>
            <a:lvl3pPr marL="491400" indent="0" algn="l" defTabSz="914400" rtl="0" eaLnBrk="1" latinLnBrk="0" hangingPunct="1">
              <a:spcBef>
                <a:spcPct val="20000"/>
              </a:spcBef>
              <a:buClr>
                <a:schemeClr val="tx1"/>
              </a:buClr>
              <a:buFontTx/>
              <a:buNone/>
              <a:defRPr sz="2400" kern="1200">
                <a:solidFill>
                  <a:schemeClr val="bg1">
                    <a:lumMod val="50000"/>
                  </a:schemeClr>
                </a:solidFill>
                <a:latin typeface="Segoe UI Light"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597">
              <a:buClr>
                <a:sysClr val="windowText" lastClr="000000"/>
              </a:buClr>
              <a:defRPr/>
            </a:pPr>
            <a:r>
              <a:rPr lang="en-GB" sz="4000">
                <a:solidFill>
                  <a:sysClr val="window" lastClr="FFFFFF"/>
                </a:solidFill>
              </a:rPr>
              <a:t>Productive</a:t>
            </a:r>
            <a:endParaRPr lang="en-GB" sz="4000" dirty="0">
              <a:solidFill>
                <a:sysClr val="window" lastClr="FFFFFF"/>
              </a:solidFill>
            </a:endParaRPr>
          </a:p>
        </p:txBody>
      </p:sp>
      <p:sp>
        <p:nvSpPr>
          <p:cNvPr id="35" name="Content Placeholder 5"/>
          <p:cNvSpPr txBox="1">
            <a:spLocks/>
          </p:cNvSpPr>
          <p:nvPr/>
        </p:nvSpPr>
        <p:spPr>
          <a:xfrm flipH="1">
            <a:off x="9253358" y="4507822"/>
            <a:ext cx="2451219" cy="1549732"/>
          </a:xfrm>
          <a:prstGeom prst="rect">
            <a:avLst/>
          </a:prstGeom>
          <a:solidFill>
            <a:srgbClr val="CD2548"/>
          </a:solidFill>
        </p:spPr>
        <p:txBody>
          <a:bodyPr anchor="b"/>
          <a:lstStyle>
            <a:lvl1pPr marL="0" indent="0" algn="l" defTabSz="914400" rtl="0" eaLnBrk="1" latinLnBrk="0" hangingPunct="1">
              <a:spcBef>
                <a:spcPct val="20000"/>
              </a:spcBef>
              <a:buClr>
                <a:schemeClr val="tx1"/>
              </a:buClr>
              <a:buFontTx/>
              <a:buNone/>
              <a:defRPr sz="2400" kern="1200">
                <a:solidFill>
                  <a:schemeClr val="bg1"/>
                </a:solidFill>
                <a:latin typeface="Segoe UI Light" pitchFamily="34" charset="0"/>
                <a:ea typeface="Segoe UI" pitchFamily="34" charset="0"/>
                <a:cs typeface="Segoe UI" pitchFamily="34" charset="0"/>
              </a:defRPr>
            </a:lvl1pPr>
            <a:lvl2pPr marL="254250" indent="0" algn="l" defTabSz="914400" rtl="0" eaLnBrk="1" latinLnBrk="0" hangingPunct="1">
              <a:spcBef>
                <a:spcPct val="20000"/>
              </a:spcBef>
              <a:buClr>
                <a:schemeClr val="tx1"/>
              </a:buClr>
              <a:buFontTx/>
              <a:buNone/>
              <a:defRPr sz="2800" kern="1200">
                <a:solidFill>
                  <a:schemeClr val="bg1">
                    <a:lumMod val="75000"/>
                  </a:schemeClr>
                </a:solidFill>
                <a:latin typeface="Segoe UI Light" pitchFamily="34" charset="0"/>
                <a:ea typeface="Segoe UI" pitchFamily="34" charset="0"/>
                <a:cs typeface="Segoe UI" pitchFamily="34" charset="0"/>
              </a:defRPr>
            </a:lvl2pPr>
            <a:lvl3pPr marL="491400" indent="0" algn="l" defTabSz="914400" rtl="0" eaLnBrk="1" latinLnBrk="0" hangingPunct="1">
              <a:spcBef>
                <a:spcPct val="20000"/>
              </a:spcBef>
              <a:buClr>
                <a:schemeClr val="tx1"/>
              </a:buClr>
              <a:buFontTx/>
              <a:buNone/>
              <a:defRPr sz="2400" kern="1200">
                <a:solidFill>
                  <a:schemeClr val="bg1">
                    <a:lumMod val="50000"/>
                  </a:schemeClr>
                </a:solidFill>
                <a:latin typeface="Segoe UI Light"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597">
              <a:buClr>
                <a:sysClr val="windowText" lastClr="000000"/>
              </a:buClr>
              <a:defRPr/>
            </a:pPr>
            <a:r>
              <a:rPr lang="en-GB" sz="4000">
                <a:solidFill>
                  <a:sysClr val="window" lastClr="FFFFFF"/>
                </a:solidFill>
              </a:rPr>
              <a:t>Profitable</a:t>
            </a:r>
            <a:endParaRPr lang="en-GB" sz="4000" dirty="0">
              <a:solidFill>
                <a:sysClr val="window" lastClr="FFFFFF"/>
              </a:solidFill>
            </a:endParaRPr>
          </a:p>
        </p:txBody>
      </p:sp>
      <p:sp>
        <p:nvSpPr>
          <p:cNvPr id="36" name="Rectangle 35"/>
          <p:cNvSpPr/>
          <p:nvPr/>
        </p:nvSpPr>
        <p:spPr>
          <a:xfrm>
            <a:off x="260950" y="1379699"/>
            <a:ext cx="7680167" cy="461665"/>
          </a:xfrm>
          <a:prstGeom prst="rect">
            <a:avLst/>
          </a:prstGeom>
        </p:spPr>
        <p:txBody>
          <a:bodyPr wrap="square">
            <a:spAutoFit/>
          </a:bodyPr>
          <a:lstStyle/>
          <a:p>
            <a:r>
              <a:rPr lang="en-US" sz="2400" dirty="0">
                <a:latin typeface="Segoe UI" pitchFamily="34" charset="0"/>
                <a:ea typeface="Segoe UI" pitchFamily="34" charset="0"/>
                <a:cs typeface="Segoe UI" pitchFamily="34" charset="0"/>
              </a:rPr>
              <a:t>According to Gallup, engaged employees exhibit:</a:t>
            </a:r>
          </a:p>
        </p:txBody>
      </p:sp>
      <p:sp>
        <p:nvSpPr>
          <p:cNvPr id="37" name="Notched Right Arrow 36"/>
          <p:cNvSpPr/>
          <p:nvPr/>
        </p:nvSpPr>
        <p:spPr>
          <a:xfrm rot="5400000">
            <a:off x="1914014" y="2311130"/>
            <a:ext cx="544019" cy="450642"/>
          </a:xfrm>
          <a:prstGeom prst="notchedRightArrow">
            <a:avLst/>
          </a:prstGeom>
          <a:solidFill>
            <a:srgbClr val="CD2548"/>
          </a:solidFill>
          <a:ln w="25400" cap="flat" cmpd="sng" algn="ctr">
            <a:solidFill>
              <a:srgbClr val="CD2548">
                <a:shade val="50000"/>
              </a:srgbClr>
            </a:solidFill>
            <a:prstDash val="solid"/>
          </a:ln>
          <a:effectLst/>
        </p:spPr>
        <p:txBody>
          <a:bodyPr rtlCol="0" anchor="ctr"/>
          <a:lstStyle/>
          <a:p>
            <a:pPr algn="ctr" defTabSz="932597">
              <a:defRPr/>
            </a:pPr>
            <a:endParaRPr lang="en-US" sz="1836" kern="0" dirty="0">
              <a:solidFill>
                <a:sysClr val="window" lastClr="FFFFFF"/>
              </a:solidFill>
              <a:latin typeface="Calibri"/>
            </a:endParaRPr>
          </a:p>
        </p:txBody>
      </p:sp>
      <p:sp>
        <p:nvSpPr>
          <p:cNvPr id="38" name="Notched Right Arrow 37"/>
          <p:cNvSpPr/>
          <p:nvPr/>
        </p:nvSpPr>
        <p:spPr>
          <a:xfrm rot="5400000">
            <a:off x="1914014" y="2887851"/>
            <a:ext cx="544019" cy="450642"/>
          </a:xfrm>
          <a:prstGeom prst="notchedRightArrow">
            <a:avLst/>
          </a:prstGeom>
          <a:solidFill>
            <a:srgbClr val="CD2548"/>
          </a:solidFill>
          <a:ln w="25400" cap="flat" cmpd="sng" algn="ctr">
            <a:solidFill>
              <a:srgbClr val="CD2548">
                <a:shade val="50000"/>
              </a:srgbClr>
            </a:solidFill>
            <a:prstDash val="solid"/>
          </a:ln>
          <a:effectLst/>
        </p:spPr>
        <p:txBody>
          <a:bodyPr rtlCol="0" anchor="ctr"/>
          <a:lstStyle/>
          <a:p>
            <a:pPr algn="ctr" defTabSz="932597">
              <a:defRPr/>
            </a:pPr>
            <a:endParaRPr lang="en-US" sz="1836" kern="0" dirty="0">
              <a:solidFill>
                <a:sysClr val="window" lastClr="FFFFFF"/>
              </a:solidFill>
              <a:latin typeface="Calibri"/>
            </a:endParaRPr>
          </a:p>
        </p:txBody>
      </p:sp>
      <p:sp>
        <p:nvSpPr>
          <p:cNvPr id="40" name="Notched Right Arrow 39"/>
          <p:cNvSpPr/>
          <p:nvPr/>
        </p:nvSpPr>
        <p:spPr>
          <a:xfrm rot="16200000">
            <a:off x="1914014" y="4466213"/>
            <a:ext cx="544019" cy="450642"/>
          </a:xfrm>
          <a:prstGeom prst="notchedRightArrow">
            <a:avLst/>
          </a:prstGeom>
          <a:solidFill>
            <a:srgbClr val="60BB0E"/>
          </a:solidFill>
          <a:ln w="25400" cap="flat" cmpd="sng" algn="ctr">
            <a:solidFill>
              <a:srgbClr val="60BB0E">
                <a:shade val="50000"/>
              </a:srgbClr>
            </a:solidFill>
            <a:prstDash val="solid"/>
          </a:ln>
          <a:effectLst/>
        </p:spPr>
        <p:txBody>
          <a:bodyPr rtlCol="0" anchor="ctr"/>
          <a:lstStyle/>
          <a:p>
            <a:pPr algn="ctr" defTabSz="932597">
              <a:defRPr/>
            </a:pPr>
            <a:endParaRPr lang="en-US" sz="1836" kern="0">
              <a:solidFill>
                <a:sysClr val="window" lastClr="FFFFFF"/>
              </a:solidFill>
              <a:latin typeface="Calibri"/>
            </a:endParaRPr>
          </a:p>
        </p:txBody>
      </p:sp>
      <p:sp>
        <p:nvSpPr>
          <p:cNvPr id="41" name="Notched Right Arrow 40"/>
          <p:cNvSpPr/>
          <p:nvPr/>
        </p:nvSpPr>
        <p:spPr>
          <a:xfrm rot="16200000">
            <a:off x="1914014" y="5010232"/>
            <a:ext cx="544019" cy="450642"/>
          </a:xfrm>
          <a:prstGeom prst="notchedRightArrow">
            <a:avLst/>
          </a:prstGeom>
          <a:solidFill>
            <a:srgbClr val="60BB0E"/>
          </a:solidFill>
          <a:ln w="25400" cap="flat" cmpd="sng" algn="ctr">
            <a:solidFill>
              <a:srgbClr val="60BB0E">
                <a:shade val="50000"/>
              </a:srgbClr>
            </a:solidFill>
            <a:prstDash val="solid"/>
          </a:ln>
          <a:effectLst/>
        </p:spPr>
        <p:txBody>
          <a:bodyPr rtlCol="0" anchor="ctr"/>
          <a:lstStyle/>
          <a:p>
            <a:pPr algn="ctr" defTabSz="932597">
              <a:defRPr/>
            </a:pPr>
            <a:endParaRPr lang="en-US" sz="1836" kern="0">
              <a:solidFill>
                <a:sysClr val="window" lastClr="FFFFFF"/>
              </a:solidFill>
              <a:latin typeface="Calibri"/>
            </a:endParaRPr>
          </a:p>
        </p:txBody>
      </p:sp>
      <p:sp>
        <p:nvSpPr>
          <p:cNvPr id="42" name="Rectangle 41"/>
          <p:cNvSpPr/>
          <p:nvPr/>
        </p:nvSpPr>
        <p:spPr>
          <a:xfrm>
            <a:off x="92925" y="6542422"/>
            <a:ext cx="11885969" cy="338554"/>
          </a:xfrm>
          <a:prstGeom prst="rect">
            <a:avLst/>
          </a:prstGeom>
        </p:spPr>
        <p:txBody>
          <a:bodyPr wrap="square">
            <a:spAutoFit/>
          </a:bodyPr>
          <a:lstStyle/>
          <a:p>
            <a:pPr defTabSz="932597">
              <a:defRPr/>
            </a:pPr>
            <a:r>
              <a:rPr lang="en-US" sz="1600" kern="0" dirty="0" smtClean="0">
                <a:solidFill>
                  <a:sysClr val="windowText" lastClr="000000"/>
                </a:solidFill>
                <a:latin typeface="+mj-lt"/>
              </a:rPr>
              <a:t>Source: </a:t>
            </a:r>
            <a:r>
              <a:rPr lang="en-US" sz="1600" kern="0" dirty="0">
                <a:solidFill>
                  <a:sysClr val="windowText" lastClr="000000"/>
                </a:solidFill>
                <a:latin typeface="+mj-lt"/>
              </a:rPr>
              <a:t>http://</a:t>
            </a:r>
            <a:r>
              <a:rPr lang="en-US" sz="1600" kern="0" dirty="0" smtClean="0">
                <a:solidFill>
                  <a:sysClr val="windowText" lastClr="000000"/>
                </a:solidFill>
                <a:latin typeface="+mj-lt"/>
              </a:rPr>
              <a:t>www.gallup.com/consulting/121535/employee-engagement-overview-brochure.aspx</a:t>
            </a:r>
          </a:p>
        </p:txBody>
      </p:sp>
      <p:sp>
        <p:nvSpPr>
          <p:cNvPr id="14" name="Notched Right Arrow 13"/>
          <p:cNvSpPr/>
          <p:nvPr/>
        </p:nvSpPr>
        <p:spPr>
          <a:xfrm rot="5400000">
            <a:off x="1914013" y="3500735"/>
            <a:ext cx="544019" cy="450642"/>
          </a:xfrm>
          <a:prstGeom prst="notchedRightArrow">
            <a:avLst/>
          </a:prstGeom>
          <a:solidFill>
            <a:srgbClr val="CD2548"/>
          </a:solidFill>
          <a:ln w="25400" cap="flat" cmpd="sng" algn="ctr">
            <a:solidFill>
              <a:srgbClr val="CD2548">
                <a:shade val="50000"/>
              </a:srgbClr>
            </a:solidFill>
            <a:prstDash val="solid"/>
          </a:ln>
          <a:effectLst/>
        </p:spPr>
        <p:txBody>
          <a:bodyPr rtlCol="0" anchor="ctr"/>
          <a:lstStyle/>
          <a:p>
            <a:pPr algn="ctr" defTabSz="932597">
              <a:defRPr/>
            </a:pPr>
            <a:endParaRPr lang="en-US" sz="1836" kern="0" dirty="0">
              <a:solidFill>
                <a:sysClr val="window" lastClr="FFFFFF"/>
              </a:solidFill>
              <a:latin typeface="Calibri"/>
            </a:endParaRPr>
          </a:p>
        </p:txBody>
      </p:sp>
    </p:spTree>
    <p:extLst>
      <p:ext uri="{BB962C8B-B14F-4D97-AF65-F5344CB8AC3E}">
        <p14:creationId xmlns:p14="http://schemas.microsoft.com/office/powerpoint/2010/main" val="1960258208"/>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39668" y="1790377"/>
            <a:ext cx="11887200" cy="4493538"/>
          </a:xfrm>
        </p:spPr>
        <p:txBody>
          <a:bodyPr/>
          <a:lstStyle/>
          <a:p>
            <a:r>
              <a:rPr lang="en-US" sz="2800" dirty="0" smtClean="0"/>
              <a:t>Clarity of purpose – does the group serve a clearly defined and unique purpose?</a:t>
            </a:r>
          </a:p>
          <a:p>
            <a:r>
              <a:rPr lang="en-US" sz="2800" dirty="0" smtClean="0"/>
              <a:t>Leader engagement – are leaders modeling the desired behaviors?</a:t>
            </a:r>
          </a:p>
          <a:p>
            <a:r>
              <a:rPr lang="en-US" sz="2800" dirty="0" smtClean="0"/>
              <a:t>Community manager engagement – are there visible managers also modeling appropriate and expected behavior?</a:t>
            </a:r>
          </a:p>
          <a:p>
            <a:r>
              <a:rPr lang="en-US" sz="2800" dirty="0" smtClean="0"/>
              <a:t>Diversity of participation – how broad is the involvement within the group?</a:t>
            </a:r>
          </a:p>
          <a:p>
            <a:r>
              <a:rPr lang="en-US" sz="2800" dirty="0" smtClean="0"/>
              <a:t>Quality of conversation – are posts useful?</a:t>
            </a:r>
          </a:p>
          <a:p>
            <a:r>
              <a:rPr lang="en-US" sz="2800" dirty="0" smtClean="0"/>
              <a:t>Business value – is the group generating tangible business value (which might be measured as questions answered, ideas generated, or resources exchanged)</a:t>
            </a:r>
          </a:p>
        </p:txBody>
      </p:sp>
      <p:sp>
        <p:nvSpPr>
          <p:cNvPr id="2" name="Title 1"/>
          <p:cNvSpPr>
            <a:spLocks noGrp="1"/>
          </p:cNvSpPr>
          <p:nvPr>
            <p:ph type="title"/>
          </p:nvPr>
        </p:nvSpPr>
        <p:spPr/>
        <p:txBody>
          <a:bodyPr/>
          <a:lstStyle/>
          <a:p>
            <a:r>
              <a:rPr lang="en-US" dirty="0" smtClean="0"/>
              <a:t>EY Yammer Group Dashboard</a:t>
            </a:r>
            <a:endParaRPr lang="en-US" dirty="0"/>
          </a:p>
        </p:txBody>
      </p:sp>
      <p:pic>
        <p:nvPicPr>
          <p:cNvPr id="3"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97322" y="234721"/>
            <a:ext cx="2050060" cy="160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60243" y="6290240"/>
            <a:ext cx="11978895" cy="584775"/>
          </a:xfrm>
          <a:prstGeom prst="rect">
            <a:avLst/>
          </a:prstGeom>
        </p:spPr>
        <p:txBody>
          <a:bodyPr wrap="square">
            <a:spAutoFit/>
          </a:bodyPr>
          <a:lstStyle/>
          <a:p>
            <a:r>
              <a:rPr lang="en-US" sz="1600" dirty="0" smtClean="0"/>
              <a:t>Source: Steve Nguyen and Tammy Young Heck, “Gain </a:t>
            </a:r>
            <a:r>
              <a:rPr lang="en-US" sz="1600" dirty="0"/>
              <a:t>Organizational Insights with </a:t>
            </a:r>
            <a:r>
              <a:rPr lang="en-US" sz="1600" dirty="0" smtClean="0"/>
              <a:t>Yammer</a:t>
            </a:r>
            <a:r>
              <a:rPr lang="en-US" sz="1600" baseline="30000" dirty="0"/>
              <a:t> </a:t>
            </a:r>
            <a:r>
              <a:rPr lang="en-US" sz="1600" dirty="0" smtClean="0"/>
              <a:t>Data </a:t>
            </a:r>
            <a:r>
              <a:rPr lang="en-US" sz="1600" dirty="0"/>
              <a:t>Mining and </a:t>
            </a:r>
            <a:r>
              <a:rPr lang="en-US" sz="1600" dirty="0" smtClean="0"/>
              <a:t>Analytics” Ignite 2015 BRK2119 </a:t>
            </a:r>
            <a:r>
              <a:rPr lang="en-US" sz="1600" dirty="0" smtClean="0">
                <a:hlinkClick r:id="rId4"/>
              </a:rPr>
              <a:t>https</a:t>
            </a:r>
            <a:r>
              <a:rPr lang="en-US" sz="1600" dirty="0">
                <a:hlinkClick r:id="rId4"/>
              </a:rPr>
              <a:t>://</a:t>
            </a:r>
            <a:r>
              <a:rPr lang="en-US" sz="1600" dirty="0" smtClean="0">
                <a:hlinkClick r:id="rId4"/>
              </a:rPr>
              <a:t>channel9.msdn.com/Events/Ignite/2015/BRK2119</a:t>
            </a:r>
            <a:r>
              <a:rPr lang="en-US" sz="1600" dirty="0" smtClean="0"/>
              <a:t> (Tammy’s story starts at 20:00)</a:t>
            </a:r>
          </a:p>
        </p:txBody>
      </p:sp>
    </p:spTree>
    <p:extLst>
      <p:ext uri="{BB962C8B-B14F-4D97-AF65-F5344CB8AC3E}">
        <p14:creationId xmlns:p14="http://schemas.microsoft.com/office/powerpoint/2010/main" val="3704263277"/>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9137955" y="6487515"/>
            <a:ext cx="2831336" cy="351577"/>
          </a:xfrm>
          <a:prstGeom prst="rect">
            <a:avLst/>
          </a:prstGeom>
        </p:spPr>
        <p:txBody>
          <a:bodyPr/>
          <a:lstStyle/>
          <a:p>
            <a:fld id="{EA7C8D44-3667-46F6-9772-CC52308E2A7F}" type="slidenum">
              <a:rPr kumimoji="0" lang="en-US" smtClean="0"/>
              <a:pPr/>
              <a:t>41</a:t>
            </a:fld>
            <a:endParaRPr kumimoji="0" lang="en-US" dirty="0"/>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80" y="0"/>
            <a:ext cx="12434711" cy="6982440"/>
          </a:xfrm>
          <a:prstGeom prst="rect">
            <a:avLst/>
          </a:prstGeom>
        </p:spPr>
      </p:pic>
      <p:sp>
        <p:nvSpPr>
          <p:cNvPr id="4" name="Rectangle 3"/>
          <p:cNvSpPr/>
          <p:nvPr/>
        </p:nvSpPr>
        <p:spPr>
          <a:xfrm>
            <a:off x="156315" y="233151"/>
            <a:ext cx="8256458" cy="932603"/>
          </a:xfrm>
          <a:prstGeom prst="rect">
            <a:avLst/>
          </a:prstGeom>
          <a:solidFill>
            <a:srgbClr val="3D57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rIns="365760" rtlCol="0" anchor="ctr"/>
          <a:lstStyle/>
          <a:p>
            <a:r>
              <a:rPr lang="en-US" sz="5400" dirty="0" smtClean="0">
                <a:latin typeface="+mj-lt"/>
              </a:rPr>
              <a:t>Keep in mind …</a:t>
            </a:r>
            <a:endParaRPr lang="en-US" sz="5400" dirty="0">
              <a:latin typeface="+mj-lt"/>
            </a:endParaRPr>
          </a:p>
        </p:txBody>
      </p:sp>
      <p:sp>
        <p:nvSpPr>
          <p:cNvPr id="5" name="Rectangle 4"/>
          <p:cNvSpPr/>
          <p:nvPr/>
        </p:nvSpPr>
        <p:spPr>
          <a:xfrm>
            <a:off x="3095180" y="1803024"/>
            <a:ext cx="2741922" cy="3885847"/>
          </a:xfrm>
          <a:prstGeom prst="rect">
            <a:avLst/>
          </a:prstGeom>
          <a:solidFill>
            <a:srgbClr val="3D57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latin typeface="+mj-lt"/>
              </a:rPr>
              <a:t>Focus on business results-talk in </a:t>
            </a:r>
            <a:r>
              <a:rPr lang="en-US" sz="4400" smtClean="0">
                <a:latin typeface="+mj-lt"/>
              </a:rPr>
              <a:t>business terms</a:t>
            </a:r>
            <a:endParaRPr lang="en-US" sz="4400" dirty="0">
              <a:latin typeface="+mj-lt"/>
            </a:endParaRPr>
          </a:p>
        </p:txBody>
      </p:sp>
      <p:sp>
        <p:nvSpPr>
          <p:cNvPr id="6" name="Rectangle 5"/>
          <p:cNvSpPr/>
          <p:nvPr/>
        </p:nvSpPr>
        <p:spPr>
          <a:xfrm>
            <a:off x="162066" y="1803024"/>
            <a:ext cx="2741922" cy="3885847"/>
          </a:xfrm>
          <a:prstGeom prst="rect">
            <a:avLst/>
          </a:prstGeom>
          <a:solidFill>
            <a:srgbClr val="3D57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latin typeface="+mj-lt"/>
              </a:rPr>
              <a:t>Align </a:t>
            </a:r>
            <a:r>
              <a:rPr lang="en-US" sz="4400" dirty="0">
                <a:latin typeface="+mj-lt"/>
              </a:rPr>
              <a:t>where work gets done</a:t>
            </a:r>
          </a:p>
        </p:txBody>
      </p:sp>
      <p:sp>
        <p:nvSpPr>
          <p:cNvPr id="7" name="Rectangle 6"/>
          <p:cNvSpPr/>
          <p:nvPr/>
        </p:nvSpPr>
        <p:spPr>
          <a:xfrm>
            <a:off x="6028294" y="1803024"/>
            <a:ext cx="2741922" cy="3885847"/>
          </a:xfrm>
          <a:prstGeom prst="rect">
            <a:avLst/>
          </a:prstGeom>
          <a:solidFill>
            <a:srgbClr val="3D57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latin typeface="+mj-lt"/>
              </a:rPr>
              <a:t>Make sure someone is paying attention to metrics</a:t>
            </a:r>
            <a:endParaRPr lang="en-US" sz="4400" dirty="0">
              <a:latin typeface="+mj-lt"/>
            </a:endParaRPr>
          </a:p>
        </p:txBody>
      </p:sp>
      <p:sp>
        <p:nvSpPr>
          <p:cNvPr id="8" name="Rectangle 7"/>
          <p:cNvSpPr/>
          <p:nvPr/>
        </p:nvSpPr>
        <p:spPr>
          <a:xfrm>
            <a:off x="8961407" y="1803023"/>
            <a:ext cx="2741922" cy="3885847"/>
          </a:xfrm>
          <a:prstGeom prst="rect">
            <a:avLst/>
          </a:prstGeom>
          <a:solidFill>
            <a:srgbClr val="3D57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latin typeface="+mj-lt"/>
              </a:rPr>
              <a:t>Use metrics to plan change</a:t>
            </a:r>
            <a:endParaRPr lang="en-US" sz="4400" dirty="0">
              <a:latin typeface="+mj-lt"/>
            </a:endParaRPr>
          </a:p>
        </p:txBody>
      </p:sp>
    </p:spTree>
    <p:extLst>
      <p:ext uri="{BB962C8B-B14F-4D97-AF65-F5344CB8AC3E}">
        <p14:creationId xmlns:p14="http://schemas.microsoft.com/office/powerpoint/2010/main" val="13702689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5372" y="233150"/>
            <a:ext cx="11502108" cy="699453"/>
          </a:xfrm>
        </p:spPr>
        <p:txBody>
          <a:bodyPr/>
          <a:lstStyle/>
          <a:p>
            <a:r>
              <a:rPr lang="en-US" dirty="0" smtClean="0"/>
              <a:t>Xerox Case Study: Building Community for Productivity using Yammer</a:t>
            </a:r>
            <a:endParaRPr lang="en-US" dirty="0"/>
          </a:p>
        </p:txBody>
      </p:sp>
      <p:sp>
        <p:nvSpPr>
          <p:cNvPr id="2" name="Rectangle 1"/>
          <p:cNvSpPr/>
          <p:nvPr/>
        </p:nvSpPr>
        <p:spPr>
          <a:xfrm>
            <a:off x="4480896" y="6331871"/>
            <a:ext cx="3546164" cy="400110"/>
          </a:xfrm>
          <a:prstGeom prst="rect">
            <a:avLst/>
          </a:prstGeom>
        </p:spPr>
        <p:txBody>
          <a:bodyPr wrap="none">
            <a:spAutoFit/>
          </a:bodyPr>
          <a:lstStyle/>
          <a:p>
            <a:r>
              <a:rPr lang="en-US" sz="2000" dirty="0"/>
              <a:t>https://vimeo.com/47956216</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48677" y="1851360"/>
            <a:ext cx="7739119" cy="4362482"/>
          </a:xfrm>
          <a:prstGeom prst="rect">
            <a:avLst/>
          </a:prstGeom>
        </p:spPr>
      </p:pic>
    </p:spTree>
    <p:extLst>
      <p:ext uri="{BB962C8B-B14F-4D97-AF65-F5344CB8AC3E}">
        <p14:creationId xmlns:p14="http://schemas.microsoft.com/office/powerpoint/2010/main" val="4233204056"/>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EA7C8D44-3667-46F6-9772-CC52308E2A7F}" type="slidenum">
              <a:rPr kumimoji="0" lang="en-US" sz="1428" b="0" i="0" u="none" strike="noStrike" kern="1200" cap="none" spc="0" normalizeH="0" baseline="0" noProof="0" smtClean="0">
                <a:ln>
                  <a:noFill/>
                </a:ln>
                <a:solidFill>
                  <a:srgbClr val="1F497D"/>
                </a:solidFill>
                <a:effectLst/>
                <a:uLnTx/>
                <a:uFillTx/>
                <a:latin typeface="Segoe UI"/>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43</a:t>
            </a:fld>
            <a:endParaRPr kumimoji="0" lang="en-US" sz="1428" b="0" i="0" u="none" strike="noStrike" kern="1200" cap="none" spc="0" normalizeH="0" baseline="0" noProof="0" dirty="0">
              <a:ln>
                <a:noFill/>
              </a:ln>
              <a:solidFill>
                <a:srgbClr val="1F497D"/>
              </a:solidFill>
              <a:effectLst/>
              <a:uLnTx/>
              <a:uFillTx/>
              <a:latin typeface="Segoe UI"/>
              <a:ea typeface="+mn-ea"/>
              <a:cs typeface="+mn-cs"/>
            </a:endParaRPr>
          </a:p>
        </p:txBody>
      </p:sp>
      <p:sp>
        <p:nvSpPr>
          <p:cNvPr id="3" name="Title 2"/>
          <p:cNvSpPr>
            <a:spLocks noGrp="1"/>
          </p:cNvSpPr>
          <p:nvPr>
            <p:ph type="title" idx="4294967295"/>
          </p:nvPr>
        </p:nvSpPr>
        <p:spPr>
          <a:xfrm>
            <a:off x="300769" y="356351"/>
            <a:ext cx="11280711" cy="700088"/>
          </a:xfrm>
        </p:spPr>
        <p:txBody>
          <a:bodyPr/>
          <a:lstStyle/>
          <a:p>
            <a:r>
              <a:rPr lang="en-US" sz="5400" spc="-102" dirty="0">
                <a:ln w="3175">
                  <a:noFill/>
                </a:ln>
                <a:gradFill>
                  <a:gsLst>
                    <a:gs pos="1250">
                      <a:schemeClr val="tx1"/>
                    </a:gs>
                    <a:gs pos="100000">
                      <a:schemeClr val="tx1"/>
                    </a:gs>
                  </a:gsLst>
                  <a:lin ang="5400000" scaled="0"/>
                </a:gradFill>
                <a:latin typeface="Segoe UI Light" panose="020B0502040204020203" pitchFamily="34" charset="0"/>
                <a:ea typeface="+mn-ea"/>
                <a:cs typeface="Segoe UI Light" panose="020B0502040204020203" pitchFamily="34" charset="0"/>
              </a:rPr>
              <a:t>About Me</a:t>
            </a:r>
          </a:p>
        </p:txBody>
      </p:sp>
      <p:pic>
        <p:nvPicPr>
          <p:cNvPr id="7" name="Picture 6" descr="sharepointbookcover verysmal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1568" y="3199497"/>
            <a:ext cx="1559664" cy="2054390"/>
          </a:xfrm>
          <a:prstGeom prst="rect">
            <a:avLst/>
          </a:prstGeom>
          <a:noFill/>
          <a:ln w="9525">
            <a:noFill/>
            <a:miter lim="800000"/>
            <a:headEnd/>
            <a:tailEnd/>
          </a:ln>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2799" y="3199497"/>
            <a:ext cx="1536020" cy="2058584"/>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18947" y="3199497"/>
            <a:ext cx="1618357" cy="2054390"/>
          </a:xfrm>
          <a:prstGeom prst="rect">
            <a:avLst/>
          </a:prstGeom>
        </p:spPr>
      </p:pic>
      <p:sp>
        <p:nvSpPr>
          <p:cNvPr id="11" name="Rectangle 10"/>
          <p:cNvSpPr/>
          <p:nvPr/>
        </p:nvSpPr>
        <p:spPr>
          <a:xfrm>
            <a:off x="184166" y="1320122"/>
            <a:ext cx="4807153" cy="18662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1430" marR="0" lvl="0" indent="-291430" algn="l" defTabSz="932597" rtl="0" eaLnBrk="1" fontAlgn="auto" latinLnBrk="0" hangingPunct="1">
              <a:lnSpc>
                <a:spcPct val="100000"/>
              </a:lnSpc>
              <a:spcBef>
                <a:spcPts val="0"/>
              </a:spcBef>
              <a:spcAft>
                <a:spcPts val="0"/>
              </a:spcAft>
              <a:buClrTx/>
              <a:buSzTx/>
              <a:buFont typeface="Arial" pitchFamily="34" charset="0"/>
              <a:buChar char="•"/>
              <a:tabLst/>
              <a:defRPr/>
            </a:pPr>
            <a:r>
              <a:rPr kumimoji="0" lang="en-US" sz="1836"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President, Susan Hanley LLC</a:t>
            </a:r>
          </a:p>
          <a:p>
            <a:pPr marL="291430" marR="0" lvl="0" indent="-291430" algn="l" defTabSz="932597" rtl="0" eaLnBrk="1" fontAlgn="auto" latinLnBrk="0" hangingPunct="1">
              <a:lnSpc>
                <a:spcPct val="100000"/>
              </a:lnSpc>
              <a:spcBef>
                <a:spcPts val="0"/>
              </a:spcBef>
              <a:spcAft>
                <a:spcPts val="0"/>
              </a:spcAft>
              <a:buClrTx/>
              <a:buSzTx/>
              <a:buFont typeface="Arial" pitchFamily="34" charset="0"/>
              <a:buChar char="•"/>
              <a:tabLst/>
              <a:defRPr/>
            </a:pPr>
            <a:r>
              <a:rPr kumimoji="0" lang="en-US" sz="1836"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Led national Portals, Management Collaboration, and Content practice for Dell</a:t>
            </a:r>
          </a:p>
          <a:p>
            <a:pPr marL="291430" marR="0" lvl="0" indent="-291430" algn="l" defTabSz="932597" rtl="0" eaLnBrk="1" fontAlgn="auto" latinLnBrk="0" hangingPunct="1">
              <a:lnSpc>
                <a:spcPct val="100000"/>
              </a:lnSpc>
              <a:spcBef>
                <a:spcPts val="0"/>
              </a:spcBef>
              <a:spcAft>
                <a:spcPts val="0"/>
              </a:spcAft>
              <a:buClrTx/>
              <a:buSzTx/>
              <a:buFont typeface="Arial" pitchFamily="34" charset="0"/>
              <a:buChar char="•"/>
              <a:tabLst/>
              <a:defRPr/>
            </a:pPr>
            <a:r>
              <a:rPr kumimoji="0" lang="en-US" sz="1836"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Director of Knowledge Management at American Management Systems</a:t>
            </a:r>
          </a:p>
        </p:txBody>
      </p:sp>
      <p:sp>
        <p:nvSpPr>
          <p:cNvPr id="12" name="Rectangle 11"/>
          <p:cNvSpPr/>
          <p:nvPr/>
        </p:nvSpPr>
        <p:spPr>
          <a:xfrm>
            <a:off x="5014075" y="1320123"/>
            <a:ext cx="2720093" cy="3948623"/>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291436" marR="0" lvl="0" indent="-291436" algn="l" defTabSz="93259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44"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Information Architecture</a:t>
            </a:r>
          </a:p>
          <a:p>
            <a:pPr marL="291436" marR="0" lvl="0" indent="-291436" algn="l" defTabSz="93259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44"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User Adoption</a:t>
            </a:r>
          </a:p>
          <a:p>
            <a:pPr marL="291436" marR="0" lvl="0" indent="-291436" algn="l" defTabSz="93259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44"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Governance</a:t>
            </a:r>
          </a:p>
          <a:p>
            <a:pPr marL="291436" marR="0" lvl="0" indent="-291436" algn="l" defTabSz="93259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44"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Metrics</a:t>
            </a:r>
          </a:p>
          <a:p>
            <a:pPr marL="291436" marR="0" lvl="0" indent="-291436" algn="l" defTabSz="93259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44"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Knowledge Management</a:t>
            </a:r>
          </a:p>
          <a:p>
            <a:pPr marL="291436" marR="0" lvl="0" indent="-291436" algn="l" defTabSz="93259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44"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Intranets &amp; Portals</a:t>
            </a:r>
          </a:p>
          <a:p>
            <a:pPr marL="291436" marR="0" lvl="0" indent="-291436" algn="l" defTabSz="93259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44"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Collaboration Solutions</a:t>
            </a:r>
          </a:p>
        </p:txBody>
      </p:sp>
      <p:grpSp>
        <p:nvGrpSpPr>
          <p:cNvPr id="14" name="Group 13"/>
          <p:cNvGrpSpPr/>
          <p:nvPr/>
        </p:nvGrpSpPr>
        <p:grpSpPr>
          <a:xfrm>
            <a:off x="4956385" y="5426738"/>
            <a:ext cx="2471893" cy="543721"/>
            <a:chOff x="5737092" y="4642219"/>
            <a:chExt cx="1817734" cy="399831"/>
          </a:xfrm>
        </p:grpSpPr>
        <p:pic>
          <p:nvPicPr>
            <p:cNvPr id="15" name="Picture 14"/>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737092" y="4690568"/>
              <a:ext cx="351482" cy="351482"/>
            </a:xfrm>
            <a:prstGeom prst="rect">
              <a:avLst/>
            </a:prstGeom>
          </p:spPr>
        </p:pic>
        <p:sp>
          <p:nvSpPr>
            <p:cNvPr id="16" name="TextBox 15"/>
            <p:cNvSpPr txBox="1"/>
            <p:nvPr/>
          </p:nvSpPr>
          <p:spPr>
            <a:xfrm>
              <a:off x="6141774" y="4642219"/>
              <a:ext cx="1413052" cy="351779"/>
            </a:xfrm>
            <a:prstGeom prst="rect">
              <a:avLst/>
            </a:prstGeom>
            <a:noFill/>
          </p:spPr>
          <p:txBody>
            <a:bodyPr wrap="square" rtlCol="0">
              <a:spAutoFit/>
            </a:bodyPr>
            <a:lstStyle/>
            <a:p>
              <a:pPr marL="0" marR="0" lvl="0" indent="0" algn="l" defTabSz="932597" rtl="0" eaLnBrk="1" fontAlgn="auto" latinLnBrk="0" hangingPunct="1">
                <a:lnSpc>
                  <a:spcPct val="100000"/>
                </a:lnSpc>
                <a:spcBef>
                  <a:spcPts val="0"/>
                </a:spcBef>
                <a:spcAft>
                  <a:spcPts val="0"/>
                </a:spcAft>
                <a:buClrTx/>
                <a:buSzTx/>
                <a:buFontTx/>
                <a:buNone/>
                <a:tabLst/>
                <a:defRPr/>
              </a:pPr>
              <a:r>
                <a:rPr kumimoji="0" lang="en-US" sz="2448" b="0" i="0" u="none" strike="noStrike" kern="1200" cap="none" spc="0" normalizeH="0" baseline="0" noProof="0" dirty="0" err="1">
                  <a:ln>
                    <a:noFill/>
                  </a:ln>
                  <a:solidFill>
                    <a:prstClr val="black"/>
                  </a:solidFill>
                  <a:effectLst/>
                  <a:uLnTx/>
                  <a:uFillTx/>
                  <a:latin typeface="Segoe UI"/>
                  <a:ea typeface="+mn-ea"/>
                  <a:cs typeface="+mn-cs"/>
                </a:rPr>
                <a:t>susanhanley</a:t>
              </a:r>
              <a:endParaRPr kumimoji="0" lang="en-US" sz="2448" b="0" i="0" u="none" strike="noStrike" kern="1200" cap="none" spc="0" normalizeH="0" baseline="0" noProof="0" dirty="0">
                <a:ln>
                  <a:noFill/>
                </a:ln>
                <a:solidFill>
                  <a:prstClr val="black"/>
                </a:solidFill>
                <a:effectLst/>
                <a:uLnTx/>
                <a:uFillTx/>
                <a:latin typeface="Segoe UI"/>
                <a:ea typeface="+mn-ea"/>
                <a:cs typeface="+mn-cs"/>
              </a:endParaRPr>
            </a:p>
          </p:txBody>
        </p:sp>
      </p:grpSp>
      <p:grpSp>
        <p:nvGrpSpPr>
          <p:cNvPr id="17" name="Group 16"/>
          <p:cNvGrpSpPr/>
          <p:nvPr/>
        </p:nvGrpSpPr>
        <p:grpSpPr>
          <a:xfrm>
            <a:off x="641509" y="5421432"/>
            <a:ext cx="4012401" cy="489610"/>
            <a:chOff x="2499125" y="4727585"/>
            <a:chExt cx="2950563" cy="360040"/>
          </a:xfrm>
        </p:grpSpPr>
        <p:sp>
          <p:nvSpPr>
            <p:cNvPr id="18" name="TextBox 17"/>
            <p:cNvSpPr txBox="1"/>
            <p:nvPr/>
          </p:nvSpPr>
          <p:spPr>
            <a:xfrm>
              <a:off x="2926654" y="4727585"/>
              <a:ext cx="2523034" cy="351779"/>
            </a:xfrm>
            <a:prstGeom prst="rect">
              <a:avLst/>
            </a:prstGeom>
            <a:noFill/>
          </p:spPr>
          <p:txBody>
            <a:bodyPr wrap="square" rtlCol="0">
              <a:spAutoFit/>
            </a:bodyPr>
            <a:lstStyle/>
            <a:p>
              <a:pPr marL="0" marR="0" lvl="0" indent="0" algn="l" defTabSz="932597" rtl="0" eaLnBrk="1" fontAlgn="auto" latinLnBrk="0" hangingPunct="1">
                <a:lnSpc>
                  <a:spcPct val="100000"/>
                </a:lnSpc>
                <a:spcBef>
                  <a:spcPts val="0"/>
                </a:spcBef>
                <a:spcAft>
                  <a:spcPts val="0"/>
                </a:spcAft>
                <a:buClrTx/>
                <a:buSzTx/>
                <a:buFontTx/>
                <a:buNone/>
                <a:tabLst/>
                <a:defRPr/>
              </a:pPr>
              <a:r>
                <a:rPr kumimoji="0" lang="en-US" sz="2448" b="0" i="0" u="none" strike="noStrike" kern="1200" cap="none" spc="0" normalizeH="0" baseline="0" noProof="0" dirty="0">
                  <a:ln>
                    <a:noFill/>
                  </a:ln>
                  <a:solidFill>
                    <a:prstClr val="black"/>
                  </a:solidFill>
                  <a:effectLst/>
                  <a:uLnTx/>
                  <a:uFillTx/>
                  <a:latin typeface="Segoe UI"/>
                  <a:ea typeface="+mn-ea"/>
                  <a:cs typeface="+mn-cs"/>
                </a:rPr>
                <a:t>sue@susanhanley.com</a:t>
              </a:r>
            </a:p>
          </p:txBody>
        </p:sp>
        <p:pic>
          <p:nvPicPr>
            <p:cNvPr id="19" name="Picture 18"/>
            <p:cNvPicPr>
              <a:picLocks noChangeAspect="1"/>
            </p:cNvPicPr>
            <p:nvPr/>
          </p:nvPicPr>
          <p:blipFill>
            <a:blip r:embed="rId8" cstate="email">
              <a:extLst>
                <a:ext uri="{BEBA8EAE-BF5A-486C-A8C5-ECC9F3942E4B}">
                  <a14:imgProps xmlns:a14="http://schemas.microsoft.com/office/drawing/2010/main">
                    <a14:imgLayer r:embed="rId9">
                      <a14:imgEffect>
                        <a14:backgroundRemoval t="1596" b="100000" l="1859" r="100000"/>
                      </a14:imgEffect>
                    </a14:imgLayer>
                  </a14:imgProps>
                </a:ext>
                <a:ext uri="{28A0092B-C50C-407E-A947-70E740481C1C}">
                  <a14:useLocalDpi xmlns:a14="http://schemas.microsoft.com/office/drawing/2010/main"/>
                </a:ext>
              </a:extLst>
            </a:blip>
            <a:stretch>
              <a:fillRect/>
            </a:stretch>
          </p:blipFill>
          <p:spPr>
            <a:xfrm>
              <a:off x="2499125" y="4819053"/>
              <a:ext cx="384286" cy="268572"/>
            </a:xfrm>
            <a:prstGeom prst="rect">
              <a:avLst/>
            </a:prstGeom>
          </p:spPr>
        </p:pic>
      </p:grpSp>
      <p:sp>
        <p:nvSpPr>
          <p:cNvPr id="22" name="TextBox 21"/>
          <p:cNvSpPr txBox="1"/>
          <p:nvPr/>
        </p:nvSpPr>
        <p:spPr>
          <a:xfrm>
            <a:off x="2641795" y="6023405"/>
            <a:ext cx="7267297" cy="478376"/>
          </a:xfrm>
          <a:prstGeom prst="rect">
            <a:avLst/>
          </a:prstGeom>
          <a:noFill/>
        </p:spPr>
        <p:txBody>
          <a:bodyPr wrap="square" rtlCol="0">
            <a:spAutoFit/>
          </a:bodyPr>
          <a:lstStyle/>
          <a:p>
            <a:pPr marL="0" marR="0" lvl="0" indent="0" algn="l" defTabSz="932597" rtl="0" eaLnBrk="1" fontAlgn="auto" latinLnBrk="0" hangingPunct="1">
              <a:lnSpc>
                <a:spcPct val="100000"/>
              </a:lnSpc>
              <a:spcBef>
                <a:spcPts val="0"/>
              </a:spcBef>
              <a:spcAft>
                <a:spcPts val="0"/>
              </a:spcAft>
              <a:buClrTx/>
              <a:buSzTx/>
              <a:buFontTx/>
              <a:buNone/>
              <a:tabLst/>
              <a:defRPr/>
            </a:pPr>
            <a:r>
              <a:rPr kumimoji="0" lang="en-US" sz="2448" b="0" i="0" u="none" strike="noStrike" kern="1200" cap="none" spc="0" normalizeH="0" baseline="0" noProof="0" dirty="0">
                <a:ln>
                  <a:noFill/>
                </a:ln>
                <a:solidFill>
                  <a:prstClr val="black"/>
                </a:solidFill>
                <a:effectLst/>
                <a:uLnTx/>
                <a:uFillTx/>
                <a:latin typeface="Segoe UI"/>
                <a:ea typeface="+mn-ea"/>
                <a:cs typeface="+mn-cs"/>
              </a:rPr>
              <a:t>www.networkworld.com/blog/essential-sharepoint</a:t>
            </a:r>
          </a:p>
        </p:txBody>
      </p:sp>
      <p:grpSp>
        <p:nvGrpSpPr>
          <p:cNvPr id="23" name="Group 22"/>
          <p:cNvGrpSpPr/>
          <p:nvPr/>
        </p:nvGrpSpPr>
        <p:grpSpPr>
          <a:xfrm>
            <a:off x="8161161" y="5421431"/>
            <a:ext cx="4169215" cy="478376"/>
            <a:chOff x="6613704" y="5527165"/>
            <a:chExt cx="3465156" cy="469039"/>
          </a:xfrm>
        </p:grpSpPr>
        <p:sp>
          <p:nvSpPr>
            <p:cNvPr id="24" name="TextBox 23"/>
            <p:cNvSpPr txBox="1"/>
            <p:nvPr/>
          </p:nvSpPr>
          <p:spPr>
            <a:xfrm>
              <a:off x="6965661" y="5527165"/>
              <a:ext cx="3113199" cy="469039"/>
            </a:xfrm>
            <a:prstGeom prst="rect">
              <a:avLst/>
            </a:prstGeom>
            <a:noFill/>
          </p:spPr>
          <p:txBody>
            <a:bodyPr wrap="square" rtlCol="0">
              <a:spAutoFit/>
            </a:bodyPr>
            <a:lstStyle/>
            <a:p>
              <a:pPr marL="0" marR="0" lvl="0" indent="0" algn="l" defTabSz="932597" rtl="0" eaLnBrk="1" fontAlgn="auto" latinLnBrk="0" hangingPunct="1">
                <a:lnSpc>
                  <a:spcPct val="100000"/>
                </a:lnSpc>
                <a:spcBef>
                  <a:spcPts val="0"/>
                </a:spcBef>
                <a:spcAft>
                  <a:spcPts val="0"/>
                </a:spcAft>
                <a:buClrTx/>
                <a:buSzTx/>
                <a:buFontTx/>
                <a:buNone/>
                <a:tabLst/>
                <a:defRPr/>
              </a:pPr>
              <a:r>
                <a:rPr kumimoji="0" lang="en-US" sz="2448" b="0" i="0" u="none" strike="noStrike" kern="1200" cap="none" spc="0" normalizeH="0" baseline="0" noProof="0" dirty="0">
                  <a:ln>
                    <a:noFill/>
                  </a:ln>
                  <a:solidFill>
                    <a:prstClr val="black"/>
                  </a:solidFill>
                  <a:effectLst/>
                  <a:uLnTx/>
                  <a:uFillTx/>
                  <a:latin typeface="Segoe UI"/>
                  <a:ea typeface="+mn-ea"/>
                  <a:cs typeface="Segoe UI Light" panose="020B0502040204020203" pitchFamily="34" charset="0"/>
                </a:rPr>
                <a:t>www.susanhanley.com</a:t>
              </a:r>
            </a:p>
          </p:txBody>
        </p:sp>
        <p:pic>
          <p:nvPicPr>
            <p:cNvPr id="25" name="Picture 24"/>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6613704" y="5600194"/>
              <a:ext cx="315606" cy="315606"/>
            </a:xfrm>
            <a:prstGeom prst="rect">
              <a:avLst/>
            </a:prstGeom>
          </p:spPr>
        </p:pic>
      </p:grpSp>
      <p:pic>
        <p:nvPicPr>
          <p:cNvPr id="4" name="Picture 3"/>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7756791" y="1320123"/>
            <a:ext cx="4571951" cy="3958508"/>
          </a:xfrm>
          <a:prstGeom prst="rect">
            <a:avLst/>
          </a:prstGeom>
        </p:spPr>
      </p:pic>
      <p:pic>
        <p:nvPicPr>
          <p:cNvPr id="6" name="Picture 5"/>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9867820" y="275741"/>
            <a:ext cx="2334622" cy="941931"/>
          </a:xfrm>
          <a:prstGeom prst="rect">
            <a:avLst/>
          </a:prstGeom>
        </p:spPr>
      </p:pic>
      <p:pic>
        <p:nvPicPr>
          <p:cNvPr id="1028" name="Picture 4" descr="http://ecx.images-amazon.com/images/I/61z98LC52TL.jp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3660060" y="3199497"/>
            <a:ext cx="1331259" cy="20574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3557808" y="4965429"/>
            <a:ext cx="1552348" cy="276999"/>
          </a:xfrm>
          <a:prstGeom prst="rect">
            <a:avLst/>
          </a:prstGeom>
          <a:noFill/>
        </p:spPr>
        <p:txBody>
          <a:bodyPr wrap="square"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Segoe UI"/>
                <a:ea typeface="+mn-ea"/>
                <a:cs typeface="+mn-cs"/>
              </a:rPr>
              <a:t>www.improveit.how</a:t>
            </a:r>
            <a:endParaRPr kumimoji="0" lang="en-US" sz="1200" b="0" i="0" u="none" strike="noStrike" kern="1200" cap="none" spc="0" normalizeH="0" baseline="0" noProof="0" dirty="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404389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and Resources</a:t>
            </a:r>
            <a:endParaRPr lang="en-US" dirty="0"/>
          </a:p>
        </p:txBody>
      </p:sp>
    </p:spTree>
    <p:extLst>
      <p:ext uri="{BB962C8B-B14F-4D97-AF65-F5344CB8AC3E}">
        <p14:creationId xmlns:p14="http://schemas.microsoft.com/office/powerpoint/2010/main" val="2548019409"/>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77003" y="1119848"/>
            <a:ext cx="11887200" cy="5570756"/>
          </a:xfrm>
        </p:spPr>
        <p:txBody>
          <a:bodyPr/>
          <a:lstStyle/>
          <a:p>
            <a:pPr marL="0" indent="0">
              <a:buNone/>
            </a:pPr>
            <a:r>
              <a:rPr lang="en-US" sz="1400" b="1" dirty="0" smtClean="0"/>
              <a:t>Websites and Articles</a:t>
            </a:r>
            <a:endParaRPr lang="en-US" sz="1400" b="1" dirty="0" smtClean="0">
              <a:hlinkClick r:id="rId3"/>
            </a:endParaRPr>
          </a:p>
          <a:p>
            <a:r>
              <a:rPr lang="en-US" sz="1400" b="1" dirty="0" smtClean="0">
                <a:hlinkClick r:id="rId4"/>
              </a:rPr>
              <a:t>Fasttrack.office.com</a:t>
            </a:r>
            <a:r>
              <a:rPr lang="en-US" sz="1400" b="1" dirty="0" smtClean="0"/>
              <a:t> – Measuring Success Guide</a:t>
            </a:r>
          </a:p>
          <a:p>
            <a:r>
              <a:rPr lang="en-US" sz="1400" dirty="0" smtClean="0"/>
              <a:t>Steve Nguyen and Tammy Young Heck, </a:t>
            </a:r>
            <a:r>
              <a:rPr lang="en-US" sz="1400" dirty="0" smtClean="0">
                <a:hlinkClick r:id="rId5"/>
              </a:rPr>
              <a:t>Gain Organizational Insights with Yammer Data Mining and Analytics</a:t>
            </a:r>
            <a:r>
              <a:rPr lang="en-US" sz="1400" dirty="0" smtClean="0"/>
              <a:t> – Ignite 2015 (BRK2119)</a:t>
            </a:r>
          </a:p>
          <a:p>
            <a:r>
              <a:rPr lang="en-US" sz="1400" dirty="0"/>
              <a:t>Improve It! by lots of people, including Susan Hanley, May 2015 – download for free at </a:t>
            </a:r>
            <a:r>
              <a:rPr lang="en-US" sz="1400" u="sng" dirty="0">
                <a:hlinkClick r:id="rId6"/>
              </a:rPr>
              <a:t>http://www.improveit.how</a:t>
            </a:r>
            <a:endParaRPr lang="en-US" sz="1400" dirty="0"/>
          </a:p>
          <a:p>
            <a:r>
              <a:rPr lang="en-US" sz="1400" dirty="0" smtClean="0"/>
              <a:t>Dion </a:t>
            </a:r>
            <a:r>
              <a:rPr lang="en-US" sz="1400" dirty="0" err="1" smtClean="0"/>
              <a:t>Hinchcliffe</a:t>
            </a:r>
            <a:r>
              <a:rPr lang="en-US" sz="1400" dirty="0" smtClean="0"/>
              <a:t>: In Europe’s biggest firms, social business is all grown up, February 12, 2015. </a:t>
            </a:r>
            <a:r>
              <a:rPr lang="en-US" sz="1400" dirty="0" smtClean="0">
                <a:hlinkClick r:id="rId7"/>
              </a:rPr>
              <a:t>http</a:t>
            </a:r>
            <a:r>
              <a:rPr lang="en-US" sz="1400" dirty="0">
                <a:hlinkClick r:id="rId7"/>
              </a:rPr>
              <a:t>://www.zdnet.com/article/the-growing-evidence-for-social-business-maturity</a:t>
            </a:r>
            <a:r>
              <a:rPr lang="en-US" sz="1400" dirty="0" smtClean="0">
                <a:hlinkClick r:id="rId7"/>
              </a:rPr>
              <a:t>/</a:t>
            </a:r>
            <a:endParaRPr lang="en-US" sz="1400" dirty="0"/>
          </a:p>
          <a:p>
            <a:r>
              <a:rPr lang="en-US" sz="1400" dirty="0" smtClean="0"/>
              <a:t>McKinsey: Building the Social Enterprise, November 2013. </a:t>
            </a:r>
            <a:r>
              <a:rPr lang="en-US" sz="1400" dirty="0" smtClean="0">
                <a:hlinkClick r:id="rId8"/>
              </a:rPr>
              <a:t>http</a:t>
            </a:r>
            <a:r>
              <a:rPr lang="en-US" sz="1400" dirty="0">
                <a:hlinkClick r:id="rId8"/>
              </a:rPr>
              <a:t>://</a:t>
            </a:r>
            <a:r>
              <a:rPr lang="en-US" sz="1400" dirty="0" smtClean="0">
                <a:hlinkClick r:id="rId8"/>
              </a:rPr>
              <a:t>www.mckinsey.com/insights/organization/building_the_social_enterprise</a:t>
            </a:r>
            <a:endParaRPr lang="en-US" sz="1400" dirty="0" smtClean="0"/>
          </a:p>
          <a:p>
            <a:r>
              <a:rPr lang="en-US" sz="1400" dirty="0" smtClean="0"/>
              <a:t>Tom Davenport, Deloitte Press, January 22, 2015. Why data storytelling is so important--and why we’re so bad at it </a:t>
            </a:r>
            <a:r>
              <a:rPr lang="en-US" sz="1400" dirty="0" smtClean="0">
                <a:hlinkClick r:id="rId9"/>
              </a:rPr>
              <a:t>http://dupress.com/articles/data-driven-storytelling/</a:t>
            </a:r>
            <a:endParaRPr lang="en-US" sz="1400" dirty="0" smtClean="0"/>
          </a:p>
          <a:p>
            <a:r>
              <a:rPr lang="en-US" sz="1400" dirty="0" smtClean="0"/>
              <a:t>Yammer Group Files (</a:t>
            </a:r>
            <a:r>
              <a:rPr lang="en-US" sz="1400" dirty="0" smtClean="0">
                <a:hlinkClick r:id="rId10"/>
              </a:rPr>
              <a:t>https://www.yammer.com/itpronetwork/#/groups/3944618/files</a:t>
            </a:r>
            <a:r>
              <a:rPr lang="en-US" sz="1400" dirty="0" smtClean="0"/>
              <a:t>)</a:t>
            </a:r>
          </a:p>
          <a:p>
            <a:r>
              <a:rPr lang="en-US" sz="1400" dirty="0" smtClean="0"/>
              <a:t>Yammer “Pitch Deck” for Executives: </a:t>
            </a:r>
            <a:r>
              <a:rPr lang="en-US" sz="1400" dirty="0" smtClean="0">
                <a:hlinkClick r:id="rId11"/>
              </a:rPr>
              <a:t>https://about.yammer.com/success/wp-content/uploads/sites/13/Yammer-for-Executives-Pitch-Deck2.pptx</a:t>
            </a:r>
            <a:endParaRPr lang="en-US" sz="1400" dirty="0" smtClean="0"/>
          </a:p>
          <a:p>
            <a:r>
              <a:rPr lang="en-US" sz="1400" dirty="0" smtClean="0"/>
              <a:t>Successful Social Intranets: Creating business value through strategic alignment and adoption planning </a:t>
            </a:r>
            <a:r>
              <a:rPr lang="en-US" sz="1400" dirty="0" smtClean="0">
                <a:hlinkClick r:id="rId12"/>
              </a:rPr>
              <a:t>http://www.digitalworkplacegroup.com/resources/download-reports/successful-social-intranets/</a:t>
            </a:r>
            <a:endParaRPr lang="en-US" sz="1400" dirty="0" smtClean="0"/>
          </a:p>
          <a:p>
            <a:r>
              <a:rPr lang="en-US" sz="1400" dirty="0" smtClean="0"/>
              <a:t>Finding the Value in Social Business, MIT Sloan </a:t>
            </a:r>
            <a:r>
              <a:rPr lang="en-US" sz="1400" dirty="0"/>
              <a:t>Management Review, March 18, 2014. </a:t>
            </a:r>
            <a:r>
              <a:rPr lang="en-US" sz="1400" dirty="0" smtClean="0">
                <a:hlinkClick r:id="rId13"/>
              </a:rPr>
              <a:t>http</a:t>
            </a:r>
            <a:r>
              <a:rPr lang="en-US" sz="1400" dirty="0">
                <a:hlinkClick r:id="rId13"/>
              </a:rPr>
              <a:t>://</a:t>
            </a:r>
            <a:r>
              <a:rPr lang="en-US" sz="1400" dirty="0" smtClean="0">
                <a:hlinkClick r:id="rId13"/>
              </a:rPr>
              <a:t>sloanreview.mit.edu/article/finding-the-value-in-social-business</a:t>
            </a:r>
            <a:endParaRPr lang="en-US" sz="1400" dirty="0"/>
          </a:p>
          <a:p>
            <a:r>
              <a:rPr lang="en-US" sz="1400" dirty="0" smtClean="0"/>
              <a:t>Moving Beyond Marketing: Generating Social Business Value Across the Enterprise, MIT Sloan Management Review, July 14, 2014. </a:t>
            </a:r>
            <a:r>
              <a:rPr lang="en-US" sz="1400" dirty="0" smtClean="0">
                <a:hlinkClick r:id="rId14"/>
              </a:rPr>
              <a:t>http://sloanreview.mit.edu/projects/moving-beyond-marketing/</a:t>
            </a:r>
            <a:endParaRPr lang="en-US" sz="1400" dirty="0" smtClean="0"/>
          </a:p>
          <a:p>
            <a:r>
              <a:rPr lang="en-US" sz="1400" dirty="0" smtClean="0"/>
              <a:t>Deloitte research white paper “Social software for business performance - The missing link in social software: Measureable business performance improvements.” </a:t>
            </a:r>
            <a:r>
              <a:rPr lang="en-US" sz="1400" dirty="0" smtClean="0">
                <a:hlinkClick r:id="rId15"/>
              </a:rPr>
              <a:t>http</a:t>
            </a:r>
            <a:r>
              <a:rPr lang="en-US" sz="1400" dirty="0">
                <a:hlinkClick r:id="rId15"/>
              </a:rPr>
              <a:t>://dupress.com/articles/metrics-that-matter</a:t>
            </a:r>
            <a:r>
              <a:rPr lang="en-US" sz="1400" dirty="0" smtClean="0">
                <a:hlinkClick r:id="rId15"/>
              </a:rPr>
              <a:t>/</a:t>
            </a:r>
            <a:endParaRPr lang="en-US" sz="1400" dirty="0" smtClean="0"/>
          </a:p>
          <a:p>
            <a:r>
              <a:rPr lang="en-US" sz="1400" dirty="0" smtClean="0"/>
              <a:t>Intranet </a:t>
            </a:r>
            <a:r>
              <a:rPr lang="en-US" sz="1400" dirty="0"/>
              <a:t>Metrics – Discovery, Satisfaction and Impact 30 July 2015 Martin White </a:t>
            </a:r>
            <a:r>
              <a:rPr lang="en-GB" sz="1400" u="sng" dirty="0">
                <a:hlinkClick r:id="rId16"/>
              </a:rPr>
              <a:t>http://</a:t>
            </a:r>
            <a:r>
              <a:rPr lang="en-GB" sz="1400" u="sng" dirty="0" smtClean="0">
                <a:hlinkClick r:id="rId16"/>
              </a:rPr>
              <a:t>www.intranetfocus.com/archives/2294</a:t>
            </a:r>
            <a:endParaRPr lang="en-GB" sz="1400" u="sng" dirty="0" smtClean="0"/>
          </a:p>
          <a:p>
            <a:r>
              <a:rPr lang="en-GB" sz="1400" dirty="0" smtClean="0"/>
              <a:t>Business Practices that Refuse to Die – </a:t>
            </a:r>
            <a:r>
              <a:rPr lang="en-GB" sz="1400" dirty="0"/>
              <a:t>Email Trees: </a:t>
            </a:r>
            <a:r>
              <a:rPr lang="en-GB" sz="1400" dirty="0">
                <a:hlinkClick r:id="rId17"/>
              </a:rPr>
              <a:t>https://</a:t>
            </a:r>
            <a:r>
              <a:rPr lang="en-GB" sz="1400" dirty="0" smtClean="0">
                <a:hlinkClick r:id="rId17"/>
              </a:rPr>
              <a:t>www.youtube.com/watch?v=BE_fZqcdJnc</a:t>
            </a:r>
            <a:endParaRPr lang="en-GB" sz="1400" dirty="0" smtClean="0"/>
          </a:p>
          <a:p>
            <a:pPr marL="0" indent="0">
              <a:buNone/>
            </a:pPr>
            <a:r>
              <a:rPr lang="en-GB" sz="1400" dirty="0" smtClean="0"/>
              <a:t>Books</a:t>
            </a:r>
            <a:endParaRPr lang="en-US" sz="1400" dirty="0"/>
          </a:p>
          <a:p>
            <a:r>
              <a:rPr lang="en-US" sz="1400" dirty="0" smtClean="0"/>
              <a:t>How to Measure Anything by Douglas W. Hubbard, 2010</a:t>
            </a:r>
          </a:p>
          <a:p>
            <a:r>
              <a:rPr lang="en-US" sz="1400" dirty="0" smtClean="0"/>
              <a:t>Essential SharePoint 2013 by Scott Jamison, Susan Hanley, and Chris Bortlik, 2013</a:t>
            </a:r>
          </a:p>
        </p:txBody>
      </p:sp>
      <p:sp>
        <p:nvSpPr>
          <p:cNvPr id="2" name="Title 1"/>
          <p:cNvSpPr>
            <a:spLocks noGrp="1"/>
          </p:cNvSpPr>
          <p:nvPr>
            <p:ph type="title"/>
          </p:nvPr>
        </p:nvSpPr>
        <p:spPr/>
        <p:txBody>
          <a:bodyPr/>
          <a:lstStyle/>
          <a:p>
            <a:r>
              <a:rPr lang="en-US" dirty="0" smtClean="0"/>
              <a:t>Resources</a:t>
            </a:r>
            <a:endParaRPr lang="en-US" dirty="0"/>
          </a:p>
        </p:txBody>
      </p:sp>
    </p:spTree>
    <p:extLst>
      <p:ext uri="{BB962C8B-B14F-4D97-AF65-F5344CB8AC3E}">
        <p14:creationId xmlns:p14="http://schemas.microsoft.com/office/powerpoint/2010/main" val="1493992875"/>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Yammer Analytics</a:t>
            </a:r>
            <a:endParaRPr lang="en-US" dirty="0"/>
          </a:p>
        </p:txBody>
      </p:sp>
      <p:graphicFrame>
        <p:nvGraphicFramePr>
          <p:cNvPr id="3" name="Content Placeholder 14"/>
          <p:cNvGraphicFramePr>
            <a:graphicFrameLocks/>
          </p:cNvGraphicFramePr>
          <p:nvPr>
            <p:extLst>
              <p:ext uri="{D42A27DB-BD31-4B8C-83A1-F6EECF244321}">
                <p14:modId xmlns:p14="http://schemas.microsoft.com/office/powerpoint/2010/main" val="3375970497"/>
              </p:ext>
            </p:extLst>
          </p:nvPr>
        </p:nvGraphicFramePr>
        <p:xfrm>
          <a:off x="314989" y="1022855"/>
          <a:ext cx="11806499" cy="55620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314989" y="6514749"/>
            <a:ext cx="8189223"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gradFill>
                  <a:gsLst>
                    <a:gs pos="2917">
                      <a:schemeClr val="tx1"/>
                    </a:gs>
                    <a:gs pos="30000">
                      <a:schemeClr val="tx1"/>
                    </a:gs>
                  </a:gsLst>
                  <a:lin ang="5400000" scaled="0"/>
                </a:gradFill>
              </a:rPr>
              <a:t>Source: Ignite 2015 </a:t>
            </a:r>
            <a:r>
              <a:rPr lang="en-US" sz="1400" dirty="0">
                <a:gradFill>
                  <a:gsLst>
                    <a:gs pos="2917">
                      <a:schemeClr val="tx1"/>
                    </a:gs>
                    <a:gs pos="30000">
                      <a:schemeClr val="tx1"/>
                    </a:gs>
                  </a:gsLst>
                  <a:lin ang="5400000" scaled="0"/>
                </a:gradFill>
              </a:rPr>
              <a:t>Session BRK2119 </a:t>
            </a:r>
            <a:r>
              <a:rPr lang="en-US" sz="1400" dirty="0" smtClean="0">
                <a:gradFill>
                  <a:gsLst>
                    <a:gs pos="2917">
                      <a:schemeClr val="tx1"/>
                    </a:gs>
                    <a:gs pos="30000">
                      <a:schemeClr val="tx1"/>
                    </a:gs>
                  </a:gsLst>
                  <a:lin ang="5400000" scaled="0"/>
                </a:gradFill>
              </a:rPr>
              <a:t>    https</a:t>
            </a:r>
            <a:r>
              <a:rPr lang="en-US" sz="1400" dirty="0">
                <a:gradFill>
                  <a:gsLst>
                    <a:gs pos="2917">
                      <a:schemeClr val="tx1"/>
                    </a:gs>
                    <a:gs pos="30000">
                      <a:schemeClr val="tx1"/>
                    </a:gs>
                  </a:gsLst>
                  <a:lin ang="5400000" scaled="0"/>
                </a:gradFill>
              </a:rPr>
              <a:t>://channel9.msdn.com/Events/Ignite/2015/BRK2119</a:t>
            </a:r>
            <a:endParaRPr lang="en-US" sz="1400" dirty="0"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2561864301"/>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Balanced Scorecard Example – Health Perspective</a:t>
            </a:r>
            <a:endParaRPr lang="en-US" dirty="0"/>
          </a:p>
        </p:txBody>
      </p:sp>
      <p:graphicFrame>
        <p:nvGraphicFramePr>
          <p:cNvPr id="9" name="Table 8"/>
          <p:cNvGraphicFramePr>
            <a:graphicFrameLocks noGrp="1"/>
          </p:cNvGraphicFramePr>
          <p:nvPr>
            <p:extLst/>
          </p:nvPr>
        </p:nvGraphicFramePr>
        <p:xfrm>
          <a:off x="457580" y="1937679"/>
          <a:ext cx="11706624" cy="3937000"/>
        </p:xfrm>
        <a:graphic>
          <a:graphicData uri="http://schemas.openxmlformats.org/drawingml/2006/table">
            <a:tbl>
              <a:tblPr firstRow="1" bandRow="1">
                <a:tableStyleId>{F5AB1C69-6EDB-4FF4-983F-18BD219EF322}</a:tableStyleId>
              </a:tblPr>
              <a:tblGrid>
                <a:gridCol w="1828780">
                  <a:extLst>
                    <a:ext uri="{9D8B030D-6E8A-4147-A177-3AD203B41FA5}">
                      <a16:colId xmlns:a16="http://schemas.microsoft.com/office/drawing/2014/main" val="20000"/>
                    </a:ext>
                  </a:extLst>
                </a:gridCol>
                <a:gridCol w="3566121">
                  <a:extLst>
                    <a:ext uri="{9D8B030D-6E8A-4147-A177-3AD203B41FA5}">
                      <a16:colId xmlns:a16="http://schemas.microsoft.com/office/drawing/2014/main" val="20001"/>
                    </a:ext>
                  </a:extLst>
                </a:gridCol>
                <a:gridCol w="6311723">
                  <a:extLst>
                    <a:ext uri="{9D8B030D-6E8A-4147-A177-3AD203B41FA5}">
                      <a16:colId xmlns:a16="http://schemas.microsoft.com/office/drawing/2014/main" val="20002"/>
                    </a:ext>
                  </a:extLst>
                </a:gridCol>
              </a:tblGrid>
              <a:tr h="370840">
                <a:tc>
                  <a:txBody>
                    <a:bodyPr/>
                    <a:lstStyle/>
                    <a:p>
                      <a:r>
                        <a:rPr lang="en-US" sz="1800" dirty="0" smtClean="0"/>
                        <a:t>Perspective</a:t>
                      </a:r>
                      <a:endParaRPr lang="en-US" sz="1800" dirty="0"/>
                    </a:p>
                  </a:txBody>
                  <a:tcPr/>
                </a:tc>
                <a:tc>
                  <a:txBody>
                    <a:bodyPr/>
                    <a:lstStyle/>
                    <a:p>
                      <a:r>
                        <a:rPr lang="en-US" sz="1800" dirty="0" smtClean="0"/>
                        <a:t>Key Question</a:t>
                      </a:r>
                      <a:endParaRPr lang="en-US" sz="1800" dirty="0"/>
                    </a:p>
                  </a:txBody>
                  <a:tcPr/>
                </a:tc>
                <a:tc>
                  <a:txBody>
                    <a:bodyPr/>
                    <a:lstStyle/>
                    <a:p>
                      <a:r>
                        <a:rPr lang="en-US" sz="1800" dirty="0" smtClean="0"/>
                        <a:t>Measures</a:t>
                      </a:r>
                      <a:endParaRPr lang="en-US" sz="1800" dirty="0"/>
                    </a:p>
                  </a:txBody>
                  <a:tcPr/>
                </a:tc>
                <a:extLst>
                  <a:ext uri="{0D108BD9-81ED-4DB2-BD59-A6C34878D82A}">
                    <a16:rowId xmlns:a16="http://schemas.microsoft.com/office/drawing/2014/main" val="10000"/>
                  </a:ext>
                </a:extLst>
              </a:tr>
              <a:tr h="0">
                <a:tc rowSpan="3">
                  <a:txBody>
                    <a:bodyPr/>
                    <a:lstStyle/>
                    <a:p>
                      <a:r>
                        <a:rPr lang="en-US" sz="1800" dirty="0" smtClean="0"/>
                        <a:t>Health</a:t>
                      </a:r>
                      <a:endParaRPr lang="en-US" sz="1800" dirty="0"/>
                    </a:p>
                  </a:txBody>
                  <a:tcPr marL="182880" marR="182880" marT="91440" marB="91440"/>
                </a:tc>
                <a:tc>
                  <a: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Are people using the solution? How many? Who (which departments or roles)?</a:t>
                      </a:r>
                    </a:p>
                  </a:txBody>
                  <a:tcPr marL="182880" marR="182880" marT="91440" marB="91440"/>
                </a:tc>
                <a:tc>
                  <a:txBody>
                    <a:bodyPr/>
                    <a:lstStyle/>
                    <a:p>
                      <a:pPr marL="285750" indent="-285750">
                        <a:buFont typeface="Arial" panose="020B0604020202020204" pitchFamily="34" charset="0"/>
                        <a:buChar char="•"/>
                      </a:pPr>
                      <a:r>
                        <a:rPr lang="en-US" sz="1800" dirty="0" smtClean="0"/>
                        <a:t>Number of users with complete profiles (overall and by department)</a:t>
                      </a:r>
                    </a:p>
                    <a:p>
                      <a:pPr marL="285750" indent="-285750">
                        <a:buFont typeface="Arial" panose="020B0604020202020204" pitchFamily="34" charset="0"/>
                        <a:buChar char="•"/>
                      </a:pPr>
                      <a:r>
                        <a:rPr lang="en-US" sz="1800" dirty="0" smtClean="0"/>
                        <a:t>Number of posts</a:t>
                      </a:r>
                    </a:p>
                    <a:p>
                      <a:pPr marL="285750" indent="-285750">
                        <a:buFont typeface="Arial" panose="020B0604020202020204" pitchFamily="34" charset="0"/>
                        <a:buChar char="•"/>
                      </a:pPr>
                      <a:r>
                        <a:rPr lang="en-US" sz="1800" dirty="0" smtClean="0"/>
                        <a:t>Number of profile searches</a:t>
                      </a:r>
                    </a:p>
                    <a:p>
                      <a:pPr marL="285750" indent="-285750">
                        <a:buFont typeface="Arial" panose="020B0604020202020204" pitchFamily="34" charset="0"/>
                        <a:buChar char="•"/>
                      </a:pPr>
                      <a:r>
                        <a:rPr lang="en-US" sz="1800" dirty="0" smtClean="0"/>
                        <a:t>Number of blog entries</a:t>
                      </a:r>
                    </a:p>
                    <a:p>
                      <a:pPr marL="285750" indent="-285750">
                        <a:buFont typeface="Arial" panose="020B0604020202020204" pitchFamily="34" charset="0"/>
                        <a:buChar char="•"/>
                      </a:pPr>
                      <a:r>
                        <a:rPr lang="en-US" sz="1800" dirty="0" smtClean="0"/>
                        <a:t>Number of likes</a:t>
                      </a:r>
                    </a:p>
                    <a:p>
                      <a:pPr marL="285750" indent="-285750">
                        <a:buFont typeface="Arial" panose="020B0604020202020204" pitchFamily="34" charset="0"/>
                        <a:buChar char="•"/>
                      </a:pPr>
                      <a:r>
                        <a:rPr lang="en-US" sz="1800" dirty="0" smtClean="0"/>
                        <a:t>Number of replies</a:t>
                      </a:r>
                    </a:p>
                    <a:p>
                      <a:pPr marL="285750" indent="-285750">
                        <a:buFont typeface="Arial" panose="020B0604020202020204" pitchFamily="34" charset="0"/>
                        <a:buChar char="•"/>
                      </a:pPr>
                      <a:r>
                        <a:rPr lang="en-US" sz="1800" dirty="0" smtClean="0"/>
                        <a:t>Number of replies by users not mentioned directly</a:t>
                      </a:r>
                    </a:p>
                  </a:txBody>
                  <a:tcPr marL="182880" marR="182880" marT="91440" marB="91440"/>
                </a:tc>
                <a:extLst>
                  <a:ext uri="{0D108BD9-81ED-4DB2-BD59-A6C34878D82A}">
                    <a16:rowId xmlns:a16="http://schemas.microsoft.com/office/drawing/2014/main" val="10001"/>
                  </a:ext>
                </a:extLst>
              </a:tr>
              <a:tr h="0">
                <a:tc vMerge="1">
                  <a:txBody>
                    <a:bodyPr/>
                    <a:lstStyle/>
                    <a:p>
                      <a:endParaRPr lang="en-US" sz="1800" dirty="0"/>
                    </a:p>
                  </a:txBody>
                  <a:tcPr/>
                </a:tc>
                <a:tc>
                  <a: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Is usage sustained?</a:t>
                      </a:r>
                    </a:p>
                  </a:txBody>
                  <a:tcPr marL="182880" marR="182880" marT="91440" marB="91440"/>
                </a:tc>
                <a:tc>
                  <a:txBody>
                    <a:bodyPr/>
                    <a:lstStyle/>
                    <a:p>
                      <a:pPr marL="285750" indent="-285750">
                        <a:buFont typeface="Arial" panose="020B0604020202020204" pitchFamily="34" charset="0"/>
                        <a:buChar char="•"/>
                      </a:pPr>
                      <a:r>
                        <a:rPr lang="en-US" sz="1800" kern="1200" dirty="0" smtClean="0">
                          <a:solidFill>
                            <a:schemeClr val="dk1"/>
                          </a:solidFill>
                          <a:effectLst/>
                          <a:latin typeface="+mn-lt"/>
                          <a:ea typeface="+mn-ea"/>
                          <a:cs typeface="+mn-cs"/>
                        </a:rPr>
                        <a:t>Trends over time for each of the key measures above</a:t>
                      </a:r>
                      <a:endParaRPr lang="en-US" sz="1800" dirty="0"/>
                    </a:p>
                  </a:txBody>
                  <a:tcPr marL="182880" marR="182880" marT="91440" marB="91440"/>
                </a:tc>
                <a:extLst>
                  <a:ext uri="{0D108BD9-81ED-4DB2-BD59-A6C34878D82A}">
                    <a16:rowId xmlns:a16="http://schemas.microsoft.com/office/drawing/2014/main" val="10002"/>
                  </a:ext>
                </a:extLst>
              </a:tr>
              <a:tr h="0">
                <a:tc vMerge="1">
                  <a:txBody>
                    <a:bodyPr/>
                    <a:lstStyle/>
                    <a:p>
                      <a:endParaRPr lang="en-US" sz="1800" dirty="0"/>
                    </a:p>
                  </a:txBody>
                  <a:tcPr/>
                </a:tc>
                <a:tc>
                  <a: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What features are used the most?</a:t>
                      </a:r>
                    </a:p>
                  </a:txBody>
                  <a:tcPr marL="182880" marR="182880" marT="91440" marB="91440"/>
                </a:tc>
                <a:tc>
                  <a:txBody>
                    <a:bodyPr/>
                    <a:lstStyle/>
                    <a:p>
                      <a:pPr marL="285750" indent="-285750">
                        <a:buFont typeface="Arial" panose="020B0604020202020204" pitchFamily="34" charset="0"/>
                        <a:buChar char="•"/>
                      </a:pPr>
                      <a:r>
                        <a:rPr lang="en-US" sz="1800" kern="1200" dirty="0" smtClean="0">
                          <a:solidFill>
                            <a:schemeClr val="dk1"/>
                          </a:solidFill>
                          <a:effectLst/>
                          <a:latin typeface="+mn-lt"/>
                          <a:ea typeface="+mn-ea"/>
                          <a:cs typeface="+mn-cs"/>
                        </a:rPr>
                        <a:t>Comparison of features such as blog posts, activity posts, likes, replies</a:t>
                      </a:r>
                      <a:endParaRPr lang="en-US" sz="1800" dirty="0"/>
                    </a:p>
                  </a:txBody>
                  <a:tcPr marL="182880" marR="182880" marT="91440" marB="9144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248491395"/>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Balanced Scorecard Example – Capabilities Perspective</a:t>
            </a:r>
            <a:endParaRPr lang="en-US" dirty="0"/>
          </a:p>
        </p:txBody>
      </p:sp>
      <p:graphicFrame>
        <p:nvGraphicFramePr>
          <p:cNvPr id="9" name="Table 8"/>
          <p:cNvGraphicFramePr>
            <a:graphicFrameLocks noGrp="1"/>
          </p:cNvGraphicFramePr>
          <p:nvPr>
            <p:extLst/>
          </p:nvPr>
        </p:nvGraphicFramePr>
        <p:xfrm>
          <a:off x="457580" y="1942799"/>
          <a:ext cx="11706624" cy="4028440"/>
        </p:xfrm>
        <a:graphic>
          <a:graphicData uri="http://schemas.openxmlformats.org/drawingml/2006/table">
            <a:tbl>
              <a:tblPr firstRow="1" bandRow="1">
                <a:tableStyleId>{F5AB1C69-6EDB-4FF4-983F-18BD219EF322}</a:tableStyleId>
              </a:tblPr>
              <a:tblGrid>
                <a:gridCol w="1828780">
                  <a:extLst>
                    <a:ext uri="{9D8B030D-6E8A-4147-A177-3AD203B41FA5}">
                      <a16:colId xmlns:a16="http://schemas.microsoft.com/office/drawing/2014/main" val="20000"/>
                    </a:ext>
                  </a:extLst>
                </a:gridCol>
                <a:gridCol w="3566121">
                  <a:extLst>
                    <a:ext uri="{9D8B030D-6E8A-4147-A177-3AD203B41FA5}">
                      <a16:colId xmlns:a16="http://schemas.microsoft.com/office/drawing/2014/main" val="20001"/>
                    </a:ext>
                  </a:extLst>
                </a:gridCol>
                <a:gridCol w="6311723">
                  <a:extLst>
                    <a:ext uri="{9D8B030D-6E8A-4147-A177-3AD203B41FA5}">
                      <a16:colId xmlns:a16="http://schemas.microsoft.com/office/drawing/2014/main" val="20002"/>
                    </a:ext>
                  </a:extLst>
                </a:gridCol>
              </a:tblGrid>
              <a:tr h="370840">
                <a:tc>
                  <a:txBody>
                    <a:bodyPr/>
                    <a:lstStyle/>
                    <a:p>
                      <a:r>
                        <a:rPr lang="en-US" sz="1800" dirty="0" smtClean="0"/>
                        <a:t>Perspective</a:t>
                      </a:r>
                      <a:endParaRPr lang="en-US" sz="1800" dirty="0"/>
                    </a:p>
                  </a:txBody>
                  <a:tcPr/>
                </a:tc>
                <a:tc>
                  <a:txBody>
                    <a:bodyPr/>
                    <a:lstStyle/>
                    <a:p>
                      <a:r>
                        <a:rPr lang="en-US" sz="1800" dirty="0" smtClean="0"/>
                        <a:t>Key Question</a:t>
                      </a:r>
                      <a:endParaRPr lang="en-US" sz="1800" dirty="0"/>
                    </a:p>
                  </a:txBody>
                  <a:tcPr/>
                </a:tc>
                <a:tc>
                  <a:txBody>
                    <a:bodyPr/>
                    <a:lstStyle/>
                    <a:p>
                      <a:r>
                        <a:rPr lang="en-US" sz="1800" dirty="0" smtClean="0"/>
                        <a:t>Measures</a:t>
                      </a:r>
                      <a:endParaRPr lang="en-US" sz="1800" dirty="0"/>
                    </a:p>
                  </a:txBody>
                  <a:tcPr/>
                </a:tc>
                <a:extLst>
                  <a:ext uri="{0D108BD9-81ED-4DB2-BD59-A6C34878D82A}">
                    <a16:rowId xmlns:a16="http://schemas.microsoft.com/office/drawing/2014/main" val="10000"/>
                  </a:ext>
                </a:extLst>
              </a:tr>
              <a:tr h="370840">
                <a:tc rowSpan="2">
                  <a:txBody>
                    <a:bodyPr/>
                    <a:lstStyle/>
                    <a:p>
                      <a:r>
                        <a:rPr lang="en-US" sz="1800" dirty="0" smtClean="0">
                          <a:latin typeface="+mn-lt"/>
                        </a:rPr>
                        <a:t>Capabilities</a:t>
                      </a:r>
                      <a:endParaRPr lang="en-US" sz="1800" dirty="0">
                        <a:latin typeface="+mn-lt"/>
                      </a:endParaRPr>
                    </a:p>
                  </a:txBody>
                  <a:tcPr marL="182880" marR="182880" marT="91440" marB="91440"/>
                </a:tc>
                <a:tc>
                  <a:txBody>
                    <a:bodyPr/>
                    <a:lstStyle/>
                    <a:p>
                      <a:pPr marL="0" marR="0">
                        <a:spcBef>
                          <a:spcPts val="0"/>
                        </a:spcBef>
                        <a:spcAft>
                          <a:spcPts val="0"/>
                        </a:spcAft>
                      </a:pPr>
                      <a:r>
                        <a:rPr lang="en-US" sz="1800" kern="1200" dirty="0" smtClean="0">
                          <a:solidFill>
                            <a:schemeClr val="dk1"/>
                          </a:solidFill>
                          <a:effectLst/>
                          <a:latin typeface="+mn-lt"/>
                          <a:ea typeface="+mn-ea"/>
                          <a:cs typeface="+mn-cs"/>
                        </a:rPr>
                        <a:t>Is usage supporting the identified business use cases?</a:t>
                      </a:r>
                      <a:endParaRPr lang="en-US" sz="1800" dirty="0">
                        <a:effectLst/>
                        <a:latin typeface="+mn-lt"/>
                        <a:ea typeface="Calibri" panose="020F0502020204030204" pitchFamily="34" charset="0"/>
                        <a:cs typeface="Times New Roman" panose="02020603050405020304" pitchFamily="18" charset="0"/>
                      </a:endParaRPr>
                    </a:p>
                  </a:txBody>
                  <a:tcPr marL="182880" marR="182880" marT="91440" marB="91440"/>
                </a:tc>
                <a:tc>
                  <a:txBody>
                    <a:bodyPr/>
                    <a:lstStyle/>
                    <a:p>
                      <a:pPr marL="342900" marR="0" lvl="0" indent="-342900">
                        <a:spcBef>
                          <a:spcPts val="0"/>
                        </a:spcBef>
                        <a:spcAft>
                          <a:spcPts val="0"/>
                        </a:spcAft>
                        <a:buFont typeface="Symbol" panose="05050102010706020507" pitchFamily="18" charset="2"/>
                        <a:buChar char=""/>
                      </a:pPr>
                      <a:r>
                        <a:rPr lang="en-US" sz="1800" dirty="0">
                          <a:effectLst/>
                          <a:latin typeface="+mn-lt"/>
                          <a:ea typeface="Calibri" panose="020F0502020204030204" pitchFamily="34" charset="0"/>
                          <a:cs typeface="Times New Roman" panose="02020603050405020304" pitchFamily="18" charset="0"/>
                        </a:rPr>
                        <a:t>“Serious Anecdotes” – stories from user surveys where users report specific use cases and value measures based on the moments of engagement identified in the deployment plan</a:t>
                      </a:r>
                    </a:p>
                  </a:txBody>
                  <a:tcPr marL="182880" marR="182880" marT="91440" marB="91440"/>
                </a:tc>
                <a:extLst>
                  <a:ext uri="{0D108BD9-81ED-4DB2-BD59-A6C34878D82A}">
                    <a16:rowId xmlns:a16="http://schemas.microsoft.com/office/drawing/2014/main" val="10001"/>
                  </a:ext>
                </a:extLst>
              </a:tr>
              <a:tr h="370840">
                <a:tc vMerge="1">
                  <a:txBody>
                    <a:bodyPr/>
                    <a:lstStyle/>
                    <a:p>
                      <a:endParaRPr lang="en-US" sz="1800" dirty="0"/>
                    </a:p>
                  </a:txBody>
                  <a:tcPr/>
                </a:tc>
                <a:tc>
                  <a:txBody>
                    <a:bodyPr/>
                    <a:lstStyle/>
                    <a:p>
                      <a:pPr marL="0" marR="0">
                        <a:spcBef>
                          <a:spcPts val="0"/>
                        </a:spcBef>
                        <a:spcAft>
                          <a:spcPts val="0"/>
                        </a:spcAft>
                      </a:pPr>
                      <a:r>
                        <a:rPr lang="en-US" sz="1800" kern="1200" dirty="0" smtClean="0">
                          <a:solidFill>
                            <a:schemeClr val="dk1"/>
                          </a:solidFill>
                          <a:effectLst/>
                          <a:latin typeface="+mn-lt"/>
                          <a:ea typeface="+mn-ea"/>
                          <a:cs typeface="+mn-cs"/>
                        </a:rPr>
                        <a:t>Do users perceive that they are getting value?</a:t>
                      </a:r>
                      <a:endParaRPr lang="en-US" sz="1800" dirty="0">
                        <a:effectLst/>
                        <a:latin typeface="+mn-lt"/>
                        <a:ea typeface="Calibri" panose="020F0502020204030204" pitchFamily="34" charset="0"/>
                        <a:cs typeface="Times New Roman" panose="02020603050405020304" pitchFamily="18" charset="0"/>
                      </a:endParaRPr>
                    </a:p>
                  </a:txBody>
                  <a:tcPr marL="182880" marR="182880" marT="91440" marB="91440"/>
                </a:tc>
                <a:tc>
                  <a:txBody>
                    <a:bodyPr/>
                    <a:lstStyle/>
                    <a:p>
                      <a:pPr marL="342900" marR="0" lvl="0" indent="-342900">
                        <a:spcBef>
                          <a:spcPts val="0"/>
                        </a:spcBef>
                        <a:spcAft>
                          <a:spcPts val="0"/>
                        </a:spcAft>
                        <a:buFont typeface="Symbol" panose="05050102010706020507" pitchFamily="18" charset="2"/>
                        <a:buChar char=""/>
                      </a:pPr>
                      <a:r>
                        <a:rPr lang="en-US" sz="1800" dirty="0">
                          <a:effectLst/>
                          <a:latin typeface="+mn-lt"/>
                          <a:ea typeface="Calibri" panose="020F0502020204030204" pitchFamily="34" charset="0"/>
                          <a:cs typeface="Times New Roman" panose="02020603050405020304" pitchFamily="18" charset="0"/>
                        </a:rPr>
                        <a:t>Survey questions asking users whether they feel that they can collaborate more easily and resolve issues more quickly</a:t>
                      </a:r>
                    </a:p>
                    <a:p>
                      <a:pPr marL="342900" marR="0" lvl="0" indent="-342900">
                        <a:spcBef>
                          <a:spcPts val="0"/>
                        </a:spcBef>
                        <a:spcAft>
                          <a:spcPts val="0"/>
                        </a:spcAft>
                        <a:buFont typeface="Symbol" panose="05050102010706020507" pitchFamily="18" charset="2"/>
                        <a:buChar char=""/>
                      </a:pPr>
                      <a:r>
                        <a:rPr lang="en-US" sz="1800" dirty="0">
                          <a:effectLst/>
                          <a:latin typeface="+mn-lt"/>
                          <a:ea typeface="Calibri" panose="020F0502020204030204" pitchFamily="34" charset="0"/>
                          <a:cs typeface="Times New Roman" panose="02020603050405020304" pitchFamily="18" charset="0"/>
                        </a:rPr>
                        <a:t>Survey questions asking whether users can find people with the expertise that they need</a:t>
                      </a:r>
                    </a:p>
                    <a:p>
                      <a:pPr marL="342900" marR="0" lvl="0" indent="-342900">
                        <a:spcBef>
                          <a:spcPts val="0"/>
                        </a:spcBef>
                        <a:spcAft>
                          <a:spcPts val="0"/>
                        </a:spcAft>
                        <a:buFont typeface="Symbol" panose="05050102010706020507" pitchFamily="18" charset="2"/>
                        <a:buChar char=""/>
                      </a:pPr>
                      <a:r>
                        <a:rPr lang="en-US" sz="1800" dirty="0">
                          <a:effectLst/>
                          <a:latin typeface="+mn-lt"/>
                          <a:ea typeface="Calibri" panose="020F0502020204030204" pitchFamily="34" charset="0"/>
                          <a:cs typeface="Times New Roman" panose="02020603050405020304" pitchFamily="18" charset="0"/>
                        </a:rPr>
                        <a:t>Survey questions asking users to rate whether they would like to take the tool away (what I like to call the “Don’t Take it Away” metric)</a:t>
                      </a:r>
                    </a:p>
                  </a:txBody>
                  <a:tcPr marL="182880" marR="182880" marT="91440" marB="9144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480477645"/>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Balanced Scorecard Example – Business Value Perspective</a:t>
            </a:r>
            <a:endParaRPr lang="en-US" dirty="0"/>
          </a:p>
        </p:txBody>
      </p:sp>
      <p:graphicFrame>
        <p:nvGraphicFramePr>
          <p:cNvPr id="9" name="Table 8"/>
          <p:cNvGraphicFramePr>
            <a:graphicFrameLocks noGrp="1"/>
          </p:cNvGraphicFramePr>
          <p:nvPr>
            <p:extLst/>
          </p:nvPr>
        </p:nvGraphicFramePr>
        <p:xfrm>
          <a:off x="457580" y="1942799"/>
          <a:ext cx="11706624" cy="4668520"/>
        </p:xfrm>
        <a:graphic>
          <a:graphicData uri="http://schemas.openxmlformats.org/drawingml/2006/table">
            <a:tbl>
              <a:tblPr firstRow="1" bandRow="1">
                <a:tableStyleId>{F5AB1C69-6EDB-4FF4-983F-18BD219EF322}</a:tableStyleId>
              </a:tblPr>
              <a:tblGrid>
                <a:gridCol w="1828780">
                  <a:extLst>
                    <a:ext uri="{9D8B030D-6E8A-4147-A177-3AD203B41FA5}">
                      <a16:colId xmlns:a16="http://schemas.microsoft.com/office/drawing/2014/main" val="20000"/>
                    </a:ext>
                  </a:extLst>
                </a:gridCol>
                <a:gridCol w="3566121">
                  <a:extLst>
                    <a:ext uri="{9D8B030D-6E8A-4147-A177-3AD203B41FA5}">
                      <a16:colId xmlns:a16="http://schemas.microsoft.com/office/drawing/2014/main" val="20001"/>
                    </a:ext>
                  </a:extLst>
                </a:gridCol>
                <a:gridCol w="6311723">
                  <a:extLst>
                    <a:ext uri="{9D8B030D-6E8A-4147-A177-3AD203B41FA5}">
                      <a16:colId xmlns:a16="http://schemas.microsoft.com/office/drawing/2014/main" val="20002"/>
                    </a:ext>
                  </a:extLst>
                </a:gridCol>
              </a:tblGrid>
              <a:tr h="370840">
                <a:tc>
                  <a:txBody>
                    <a:bodyPr/>
                    <a:lstStyle/>
                    <a:p>
                      <a:r>
                        <a:rPr lang="en-US" sz="1800" dirty="0" smtClean="0"/>
                        <a:t>Perspective</a:t>
                      </a:r>
                      <a:endParaRPr lang="en-US" sz="1800" dirty="0"/>
                    </a:p>
                  </a:txBody>
                  <a:tcPr/>
                </a:tc>
                <a:tc>
                  <a:txBody>
                    <a:bodyPr/>
                    <a:lstStyle/>
                    <a:p>
                      <a:r>
                        <a:rPr lang="en-US" sz="1800" dirty="0" smtClean="0"/>
                        <a:t>Key Question</a:t>
                      </a:r>
                      <a:endParaRPr lang="en-US" sz="1800" dirty="0"/>
                    </a:p>
                  </a:txBody>
                  <a:tcPr/>
                </a:tc>
                <a:tc>
                  <a:txBody>
                    <a:bodyPr/>
                    <a:lstStyle/>
                    <a:p>
                      <a:r>
                        <a:rPr lang="en-US" sz="1800" dirty="0" smtClean="0"/>
                        <a:t>Measures</a:t>
                      </a:r>
                      <a:endParaRPr lang="en-US" sz="1800" dirty="0"/>
                    </a:p>
                  </a:txBody>
                  <a:tcPr/>
                </a:tc>
                <a:extLst>
                  <a:ext uri="{0D108BD9-81ED-4DB2-BD59-A6C34878D82A}">
                    <a16:rowId xmlns:a16="http://schemas.microsoft.com/office/drawing/2014/main" val="10000"/>
                  </a:ext>
                </a:extLst>
              </a:tr>
              <a:tr h="741680">
                <a:tc>
                  <a:txBody>
                    <a:bodyPr/>
                    <a:lstStyle/>
                    <a:p>
                      <a:r>
                        <a:rPr lang="en-US" sz="1800" dirty="0" smtClean="0">
                          <a:latin typeface="+mn-lt"/>
                        </a:rPr>
                        <a:t>Capabilities</a:t>
                      </a:r>
                      <a:endParaRPr lang="en-US" sz="1800" dirty="0">
                        <a:latin typeface="+mn-lt"/>
                      </a:endParaRPr>
                    </a:p>
                  </a:txBody>
                  <a:tcPr marL="182880" marR="182880" marT="91440" marB="91440"/>
                </a:tc>
                <a:tc>
                  <a:txBody>
                    <a:bodyPr/>
                    <a:lstStyle/>
                    <a:p>
                      <a:pPr marL="0" marR="0">
                        <a:spcBef>
                          <a:spcPts val="0"/>
                        </a:spcBef>
                        <a:spcAft>
                          <a:spcPts val="0"/>
                        </a:spcAft>
                      </a:pPr>
                      <a:r>
                        <a:rPr lang="en-US" sz="1800" kern="1200" dirty="0" smtClean="0">
                          <a:solidFill>
                            <a:schemeClr val="dk1"/>
                          </a:solidFill>
                          <a:effectLst/>
                          <a:latin typeface="+mn-lt"/>
                          <a:ea typeface="+mn-ea"/>
                          <a:cs typeface="+mn-cs"/>
                        </a:rPr>
                        <a:t>Is there a clear connection with</a:t>
                      </a:r>
                      <a:r>
                        <a:rPr lang="en-US" sz="1800" kern="1200" baseline="0" dirty="0" smtClean="0">
                          <a:solidFill>
                            <a:schemeClr val="dk1"/>
                          </a:solidFill>
                          <a:effectLst/>
                          <a:latin typeface="+mn-lt"/>
                          <a:ea typeface="+mn-ea"/>
                          <a:cs typeface="+mn-cs"/>
                        </a:rPr>
                        <a:t> respect to the overall business strategy?</a:t>
                      </a:r>
                      <a:endParaRPr lang="en-US" sz="1800" dirty="0">
                        <a:effectLst/>
                        <a:latin typeface="+mn-lt"/>
                        <a:ea typeface="Calibri" panose="020F0502020204030204" pitchFamily="34" charset="0"/>
                        <a:cs typeface="Times New Roman" panose="02020603050405020304" pitchFamily="18" charset="0"/>
                      </a:endParaRPr>
                    </a:p>
                  </a:txBody>
                  <a:tcPr marL="182880" marR="182880" marT="91440" marB="91440"/>
                </a:tc>
                <a:tc>
                  <a:txBody>
                    <a:bodyPr/>
                    <a:lstStyle/>
                    <a:p>
                      <a:pPr marL="285750" lvl="0" indent="-285750">
                        <a:buFont typeface="Arial" panose="020B0604020202020204" pitchFamily="34" charset="0"/>
                        <a:buChar char="•"/>
                      </a:pPr>
                      <a:r>
                        <a:rPr lang="en-US" sz="1800" kern="1200" dirty="0" smtClean="0">
                          <a:solidFill>
                            <a:schemeClr val="dk1"/>
                          </a:solidFill>
                          <a:effectLst/>
                          <a:latin typeface="+mn-lt"/>
                          <a:ea typeface="+mn-ea"/>
                          <a:cs typeface="+mn-cs"/>
                        </a:rPr>
                        <a:t>What has happened with business key performance metrics since the social tools have been deployed?</a:t>
                      </a:r>
                    </a:p>
                    <a:p>
                      <a:pPr marL="752121" lvl="1" indent="-285750">
                        <a:buFont typeface="Arial" panose="020B0604020202020204" pitchFamily="34" charset="0"/>
                        <a:buChar char="•"/>
                      </a:pPr>
                      <a:r>
                        <a:rPr lang="en-US" sz="1800" kern="1200" dirty="0" smtClean="0">
                          <a:solidFill>
                            <a:schemeClr val="dk1"/>
                          </a:solidFill>
                          <a:effectLst/>
                          <a:latin typeface="+mn-lt"/>
                          <a:ea typeface="+mn-ea"/>
                          <a:cs typeface="+mn-cs"/>
                        </a:rPr>
                        <a:t>Average time for call centers to resolve customer issues</a:t>
                      </a:r>
                    </a:p>
                    <a:p>
                      <a:pPr marL="752121" lvl="1" indent="-285750">
                        <a:buFont typeface="Arial" panose="020B0604020202020204" pitchFamily="34" charset="0"/>
                        <a:buChar char="•"/>
                      </a:pPr>
                      <a:r>
                        <a:rPr lang="en-US" sz="1800" kern="1200" dirty="0" smtClean="0">
                          <a:solidFill>
                            <a:schemeClr val="dk1"/>
                          </a:solidFill>
                          <a:effectLst/>
                          <a:latin typeface="+mn-lt"/>
                          <a:ea typeface="+mn-ea"/>
                          <a:cs typeface="+mn-cs"/>
                        </a:rPr>
                        <a:t>Average time-to-market for new products</a:t>
                      </a:r>
                    </a:p>
                    <a:p>
                      <a:pPr marL="752121" lvl="1" indent="-285750">
                        <a:buFont typeface="Arial" panose="020B0604020202020204" pitchFamily="34" charset="0"/>
                        <a:buChar char="•"/>
                      </a:pPr>
                      <a:r>
                        <a:rPr lang="en-US" sz="1800" kern="1200" dirty="0" smtClean="0">
                          <a:solidFill>
                            <a:schemeClr val="dk1"/>
                          </a:solidFill>
                          <a:effectLst/>
                          <a:latin typeface="+mn-lt"/>
                          <a:ea typeface="+mn-ea"/>
                          <a:cs typeface="+mn-cs"/>
                        </a:rPr>
                        <a:t>Average proposal response time</a:t>
                      </a:r>
                    </a:p>
                    <a:p>
                      <a:pPr marL="752121" lvl="1" indent="-285750">
                        <a:buFont typeface="Arial" panose="020B0604020202020204" pitchFamily="34" charset="0"/>
                        <a:buChar char="•"/>
                      </a:pPr>
                      <a:r>
                        <a:rPr lang="en-US" sz="1800" kern="1200" dirty="0" smtClean="0">
                          <a:solidFill>
                            <a:schemeClr val="dk1"/>
                          </a:solidFill>
                          <a:effectLst/>
                          <a:latin typeface="+mn-lt"/>
                          <a:ea typeface="+mn-ea"/>
                          <a:cs typeface="+mn-cs"/>
                        </a:rPr>
                        <a:t>Average “time to talent” for new employees (cost/time for on-boarding)</a:t>
                      </a:r>
                    </a:p>
                    <a:p>
                      <a:pPr marL="752121" lvl="1" indent="-285750">
                        <a:buFont typeface="Arial" panose="020B0604020202020204" pitchFamily="34" charset="0"/>
                        <a:buChar char="•"/>
                      </a:pPr>
                      <a:r>
                        <a:rPr lang="en-US" sz="1800" kern="1200" dirty="0" smtClean="0">
                          <a:solidFill>
                            <a:schemeClr val="dk1"/>
                          </a:solidFill>
                          <a:effectLst/>
                          <a:latin typeface="+mn-lt"/>
                          <a:ea typeface="+mn-ea"/>
                          <a:cs typeface="+mn-cs"/>
                        </a:rPr>
                        <a:t>Annual staff turnover</a:t>
                      </a:r>
                    </a:p>
                    <a:p>
                      <a:pPr marL="752121" lvl="1" indent="-285750">
                        <a:buFont typeface="Arial" panose="020B0604020202020204" pitchFamily="34" charset="0"/>
                        <a:buChar char="•"/>
                      </a:pPr>
                      <a:r>
                        <a:rPr lang="en-US" sz="1800" kern="1200" dirty="0" smtClean="0">
                          <a:solidFill>
                            <a:schemeClr val="dk1"/>
                          </a:solidFill>
                          <a:effectLst/>
                          <a:latin typeface="+mn-lt"/>
                          <a:ea typeface="+mn-ea"/>
                          <a:cs typeface="+mn-cs"/>
                        </a:rPr>
                        <a:t>Customer satisfaction</a:t>
                      </a:r>
                    </a:p>
                    <a:p>
                      <a:pPr marL="752121" lvl="1" indent="-285750">
                        <a:buFont typeface="Arial" panose="020B0604020202020204" pitchFamily="34" charset="0"/>
                        <a:buChar char="•"/>
                      </a:pPr>
                      <a:r>
                        <a:rPr lang="en-US" sz="1800" kern="1200" dirty="0" smtClean="0">
                          <a:solidFill>
                            <a:schemeClr val="dk1"/>
                          </a:solidFill>
                          <a:effectLst/>
                          <a:latin typeface="+mn-lt"/>
                          <a:ea typeface="+mn-ea"/>
                          <a:cs typeface="+mn-cs"/>
                        </a:rPr>
                        <a:t>Ability to handle “exceptions” – situations that don’t fit standard processes and require reaching out to experts or multiple departments for resolution</a:t>
                      </a:r>
                    </a:p>
                    <a:p>
                      <a:pPr marL="285750" indent="-285750">
                        <a:buFont typeface="Arial" panose="020B0604020202020204" pitchFamily="34" charset="0"/>
                        <a:buChar char="•"/>
                      </a:pPr>
                      <a:r>
                        <a:rPr lang="en-US" sz="1800" kern="1200" dirty="0" smtClean="0">
                          <a:solidFill>
                            <a:schemeClr val="dk1"/>
                          </a:solidFill>
                          <a:effectLst/>
                          <a:latin typeface="+mn-lt"/>
                          <a:ea typeface="+mn-ea"/>
                          <a:cs typeface="+mn-cs"/>
                        </a:rPr>
                        <a:t>What content is used the most? </a:t>
                      </a:r>
                      <a:endParaRPr lang="en-US" sz="3200" dirty="0">
                        <a:effectLst/>
                        <a:latin typeface="+mn-lt"/>
                        <a:ea typeface="Calibri" panose="020F0502020204030204" pitchFamily="34" charset="0"/>
                        <a:cs typeface="Times New Roman" panose="02020603050405020304" pitchFamily="18" charset="0"/>
                      </a:endParaRPr>
                    </a:p>
                  </a:txBody>
                  <a:tcPr marL="182880" marR="182880" marT="91440" marB="9144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5772338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lum bright="70000" contrast="-70000"/>
            <a:extLst>
              <a:ext uri="{28A0092B-C50C-407E-A947-70E740481C1C}">
                <a14:useLocalDpi xmlns:a14="http://schemas.microsoft.com/office/drawing/2010/main"/>
              </a:ext>
            </a:extLst>
          </a:blip>
          <a:stretch>
            <a:fillRect/>
          </a:stretch>
        </p:blipFill>
        <p:spPr>
          <a:xfrm>
            <a:off x="4088" y="-339"/>
            <a:ext cx="12435374" cy="6994525"/>
          </a:xfrm>
          <a:prstGeom prst="rect">
            <a:avLst/>
          </a:prstGeom>
        </p:spPr>
      </p:pic>
      <p:sp>
        <p:nvSpPr>
          <p:cNvPr id="14" name="Rectangle 13"/>
          <p:cNvSpPr/>
          <p:nvPr/>
        </p:nvSpPr>
        <p:spPr bwMode="auto">
          <a:xfrm>
            <a:off x="260950" y="205458"/>
            <a:ext cx="8334701" cy="1028100"/>
          </a:xfrm>
          <a:prstGeom prst="rect">
            <a:avLst/>
          </a:prstGeom>
          <a:solidFill>
            <a:srgbClr val="00BDE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32" name="Content Placeholder 2"/>
          <p:cNvSpPr txBox="1">
            <a:spLocks/>
          </p:cNvSpPr>
          <p:nvPr/>
        </p:nvSpPr>
        <p:spPr>
          <a:xfrm flipH="1">
            <a:off x="9253358" y="1323374"/>
            <a:ext cx="2451219" cy="1549732"/>
          </a:xfrm>
          <a:prstGeom prst="rect">
            <a:avLst/>
          </a:prstGeom>
          <a:solidFill>
            <a:srgbClr val="60BB0E"/>
          </a:solidFill>
        </p:spPr>
        <p:txBody>
          <a:bodyPr anchor="b"/>
          <a:lstStyle>
            <a:lvl1pPr marL="0" indent="0" algn="l" defTabSz="914400" rtl="0" eaLnBrk="1" latinLnBrk="0" hangingPunct="1">
              <a:spcBef>
                <a:spcPct val="20000"/>
              </a:spcBef>
              <a:buClr>
                <a:schemeClr val="tx1"/>
              </a:buClr>
              <a:buFontTx/>
              <a:buNone/>
              <a:defRPr sz="2400" kern="1200">
                <a:solidFill>
                  <a:schemeClr val="bg1"/>
                </a:solidFill>
                <a:latin typeface="Segoe UI Light" pitchFamily="34" charset="0"/>
                <a:ea typeface="Segoe UI" pitchFamily="34" charset="0"/>
                <a:cs typeface="Segoe UI" pitchFamily="34" charset="0"/>
              </a:defRPr>
            </a:lvl1pPr>
            <a:lvl2pPr marL="254250" indent="0" algn="l" defTabSz="914400" rtl="0" eaLnBrk="1" latinLnBrk="0" hangingPunct="1">
              <a:spcBef>
                <a:spcPct val="20000"/>
              </a:spcBef>
              <a:buClr>
                <a:schemeClr val="tx1"/>
              </a:buClr>
              <a:buFontTx/>
              <a:buNone/>
              <a:defRPr sz="2800" kern="1200">
                <a:solidFill>
                  <a:schemeClr val="bg1">
                    <a:lumMod val="75000"/>
                  </a:schemeClr>
                </a:solidFill>
                <a:latin typeface="Segoe UI Light" pitchFamily="34" charset="0"/>
                <a:ea typeface="Segoe UI" pitchFamily="34" charset="0"/>
                <a:cs typeface="Segoe UI" pitchFamily="34" charset="0"/>
              </a:defRPr>
            </a:lvl2pPr>
            <a:lvl3pPr marL="491400" indent="0" algn="l" defTabSz="914400" rtl="0" eaLnBrk="1" latinLnBrk="0" hangingPunct="1">
              <a:spcBef>
                <a:spcPct val="20000"/>
              </a:spcBef>
              <a:buClr>
                <a:schemeClr val="tx1"/>
              </a:buClr>
              <a:buFontTx/>
              <a:buNone/>
              <a:defRPr sz="2400" kern="1200">
                <a:solidFill>
                  <a:schemeClr val="bg1">
                    <a:lumMod val="50000"/>
                  </a:schemeClr>
                </a:solidFill>
                <a:latin typeface="Segoe UI Light"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597">
              <a:buClr>
                <a:sysClr val="windowText" lastClr="000000"/>
              </a:buClr>
              <a:defRPr/>
            </a:pPr>
            <a:r>
              <a:rPr lang="en-GB" sz="3600">
                <a:solidFill>
                  <a:sysClr val="window" lastClr="FFFFFF"/>
                </a:solidFill>
              </a:rPr>
              <a:t>Engaged</a:t>
            </a:r>
            <a:endParaRPr lang="en-GB" sz="3600" dirty="0">
              <a:solidFill>
                <a:sysClr val="window" lastClr="FFFFFF"/>
              </a:solidFill>
            </a:endParaRPr>
          </a:p>
        </p:txBody>
      </p:sp>
      <p:sp>
        <p:nvSpPr>
          <p:cNvPr id="2" name="Title 1"/>
          <p:cNvSpPr>
            <a:spLocks noGrp="1"/>
          </p:cNvSpPr>
          <p:nvPr>
            <p:ph type="title"/>
          </p:nvPr>
        </p:nvSpPr>
        <p:spPr/>
        <p:txBody>
          <a:bodyPr/>
          <a:lstStyle/>
          <a:p>
            <a:r>
              <a:rPr lang="en-US" dirty="0" smtClean="0"/>
              <a:t>… and so does Collaboration</a:t>
            </a:r>
            <a:endParaRPr lang="en-US" dirty="0"/>
          </a:p>
        </p:txBody>
      </p:sp>
      <p:sp>
        <p:nvSpPr>
          <p:cNvPr id="33" name="Content Placeholder 2"/>
          <p:cNvSpPr txBox="1">
            <a:spLocks/>
          </p:cNvSpPr>
          <p:nvPr/>
        </p:nvSpPr>
        <p:spPr>
          <a:xfrm>
            <a:off x="2713317" y="2217116"/>
            <a:ext cx="5581553" cy="4616063"/>
          </a:xfrm>
          <a:prstGeom prst="rect">
            <a:avLst/>
          </a:prstGeom>
        </p:spPr>
        <p:txBody>
          <a:bodyPr/>
          <a:lstStyle>
            <a:lvl1pPr marL="0" indent="0" algn="l" defTabSz="914400" rtl="0" eaLnBrk="1" latinLnBrk="0" hangingPunct="1">
              <a:spcBef>
                <a:spcPct val="20000"/>
              </a:spcBef>
              <a:buClr>
                <a:schemeClr val="tx1"/>
              </a:buClr>
              <a:buFontTx/>
              <a:buNone/>
              <a:defRPr sz="3200" kern="1200">
                <a:solidFill>
                  <a:schemeClr val="tx1"/>
                </a:solidFill>
                <a:latin typeface="Segoe UI" pitchFamily="34" charset="0"/>
                <a:ea typeface="Segoe UI" pitchFamily="34" charset="0"/>
                <a:cs typeface="Segoe UI" pitchFamily="34" charset="0"/>
              </a:defRPr>
            </a:lvl1pPr>
            <a:lvl2pPr marL="254250" indent="0" algn="l" defTabSz="914400" rtl="0" eaLnBrk="1" latinLnBrk="0" hangingPunct="1">
              <a:spcBef>
                <a:spcPct val="20000"/>
              </a:spcBef>
              <a:buClr>
                <a:schemeClr val="tx1"/>
              </a:buClr>
              <a:buFontTx/>
              <a:buNone/>
              <a:defRPr sz="2800" kern="1200">
                <a:solidFill>
                  <a:schemeClr val="tx1"/>
                </a:solidFill>
                <a:latin typeface="Segoe UI" pitchFamily="34" charset="0"/>
                <a:ea typeface="Segoe UI" pitchFamily="34" charset="0"/>
                <a:cs typeface="Segoe UI" pitchFamily="34" charset="0"/>
              </a:defRPr>
            </a:lvl2pPr>
            <a:lvl3pPr marL="491400" indent="0" algn="l" defTabSz="914400" rtl="0" eaLnBrk="1" latinLnBrk="0" hangingPunct="1">
              <a:spcBef>
                <a:spcPct val="20000"/>
              </a:spcBef>
              <a:buClr>
                <a:schemeClr val="tx1"/>
              </a:buClr>
              <a:buFontTx/>
              <a:buNone/>
              <a:defRPr sz="2400" kern="1200">
                <a:solidFill>
                  <a:schemeClr val="tx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00100" indent="-800100" defTabSz="932597">
              <a:buClr>
                <a:sysClr val="windowText" lastClr="000000"/>
              </a:buClr>
              <a:defRPr/>
            </a:pPr>
            <a:r>
              <a:rPr lang="en-US" sz="2856" b="1" dirty="0" smtClean="0">
                <a:solidFill>
                  <a:sysClr val="windowText" lastClr="000000"/>
                </a:solidFill>
                <a:latin typeface="+mj-lt"/>
              </a:rPr>
              <a:t>92% more likely to develop novel products and processes</a:t>
            </a:r>
            <a:endParaRPr lang="en-US" sz="2856" b="1" dirty="0">
              <a:solidFill>
                <a:sysClr val="windowText" lastClr="000000"/>
              </a:solidFill>
              <a:latin typeface="+mj-lt"/>
            </a:endParaRPr>
          </a:p>
          <a:p>
            <a:pPr marL="800100" indent="-800100" defTabSz="932597">
              <a:buClr>
                <a:sysClr val="windowText" lastClr="000000"/>
              </a:buClr>
              <a:defRPr/>
            </a:pPr>
            <a:r>
              <a:rPr lang="en-US" sz="2856" b="1" dirty="0" smtClean="0">
                <a:solidFill>
                  <a:sysClr val="windowText" lastClr="000000"/>
                </a:solidFill>
                <a:latin typeface="+mj-lt"/>
              </a:rPr>
              <a:t>52% more productive</a:t>
            </a:r>
            <a:endParaRPr lang="en-US" sz="2856" b="1" dirty="0">
              <a:solidFill>
                <a:sysClr val="windowText" lastClr="000000"/>
              </a:solidFill>
              <a:latin typeface="+mj-lt"/>
            </a:endParaRPr>
          </a:p>
          <a:p>
            <a:pPr marL="800100" indent="-800100" defTabSz="932597">
              <a:buClr>
                <a:sysClr val="windowText" lastClr="000000"/>
              </a:buClr>
              <a:defRPr/>
            </a:pPr>
            <a:r>
              <a:rPr lang="en-US" sz="2856" b="1" dirty="0" smtClean="0">
                <a:solidFill>
                  <a:sysClr val="windowText" lastClr="000000"/>
                </a:solidFill>
                <a:latin typeface="+mj-lt"/>
              </a:rPr>
              <a:t>56% more likely to be first to market with their products and services</a:t>
            </a:r>
          </a:p>
          <a:p>
            <a:pPr marL="800100" indent="-800100" defTabSz="932597">
              <a:buClr>
                <a:sysClr val="windowText" lastClr="000000"/>
              </a:buClr>
              <a:defRPr/>
            </a:pPr>
            <a:r>
              <a:rPr lang="en-US" sz="2856" b="1" dirty="0" smtClean="0">
                <a:solidFill>
                  <a:sysClr val="windowText" lastClr="000000"/>
                </a:solidFill>
                <a:latin typeface="+mj-lt"/>
              </a:rPr>
              <a:t>17%  more profitable than their peers</a:t>
            </a:r>
            <a:endParaRPr lang="en-GB" sz="2448" b="1" dirty="0">
              <a:solidFill>
                <a:sysClr val="windowText" lastClr="000000"/>
              </a:solidFill>
              <a:latin typeface="+mj-lt"/>
            </a:endParaRPr>
          </a:p>
          <a:p>
            <a:pPr defTabSz="932597">
              <a:buClr>
                <a:sysClr val="windowText" lastClr="000000"/>
              </a:buClr>
              <a:defRPr/>
            </a:pPr>
            <a:endParaRPr lang="en-GB" sz="2856" b="1" dirty="0">
              <a:solidFill>
                <a:sysClr val="windowText" lastClr="000000"/>
              </a:solidFill>
              <a:latin typeface="+mj-lt"/>
            </a:endParaRPr>
          </a:p>
        </p:txBody>
      </p:sp>
      <p:sp>
        <p:nvSpPr>
          <p:cNvPr id="34" name="Content Placeholder 4"/>
          <p:cNvSpPr txBox="1">
            <a:spLocks/>
          </p:cNvSpPr>
          <p:nvPr/>
        </p:nvSpPr>
        <p:spPr>
          <a:xfrm flipH="1">
            <a:off x="9253358" y="2917160"/>
            <a:ext cx="2451219" cy="1549732"/>
          </a:xfrm>
          <a:prstGeom prst="rect">
            <a:avLst/>
          </a:prstGeom>
          <a:solidFill>
            <a:srgbClr val="00BDE3"/>
          </a:solidFill>
        </p:spPr>
        <p:txBody>
          <a:bodyPr anchor="b"/>
          <a:lstStyle>
            <a:lvl1pPr marL="0" indent="0" algn="l" defTabSz="914400" rtl="0" eaLnBrk="1" latinLnBrk="0" hangingPunct="1">
              <a:spcBef>
                <a:spcPct val="20000"/>
              </a:spcBef>
              <a:buClr>
                <a:schemeClr val="tx1"/>
              </a:buClr>
              <a:buFontTx/>
              <a:buNone/>
              <a:defRPr sz="2400" kern="1200">
                <a:solidFill>
                  <a:schemeClr val="bg1"/>
                </a:solidFill>
                <a:latin typeface="Segoe UI Light" pitchFamily="34" charset="0"/>
                <a:ea typeface="Segoe UI" pitchFamily="34" charset="0"/>
                <a:cs typeface="Segoe UI" pitchFamily="34" charset="0"/>
              </a:defRPr>
            </a:lvl1pPr>
            <a:lvl2pPr marL="254250" indent="0" algn="l" defTabSz="914400" rtl="0" eaLnBrk="1" latinLnBrk="0" hangingPunct="1">
              <a:spcBef>
                <a:spcPct val="20000"/>
              </a:spcBef>
              <a:buClr>
                <a:schemeClr val="tx1"/>
              </a:buClr>
              <a:buFontTx/>
              <a:buNone/>
              <a:defRPr sz="2800" kern="1200">
                <a:solidFill>
                  <a:schemeClr val="bg1">
                    <a:lumMod val="75000"/>
                  </a:schemeClr>
                </a:solidFill>
                <a:latin typeface="Segoe UI Light" pitchFamily="34" charset="0"/>
                <a:ea typeface="Segoe UI" pitchFamily="34" charset="0"/>
                <a:cs typeface="Segoe UI" pitchFamily="34" charset="0"/>
              </a:defRPr>
            </a:lvl2pPr>
            <a:lvl3pPr marL="491400" indent="0" algn="l" defTabSz="914400" rtl="0" eaLnBrk="1" latinLnBrk="0" hangingPunct="1">
              <a:spcBef>
                <a:spcPct val="20000"/>
              </a:spcBef>
              <a:buClr>
                <a:schemeClr val="tx1"/>
              </a:buClr>
              <a:buFontTx/>
              <a:buNone/>
              <a:defRPr sz="2400" kern="1200">
                <a:solidFill>
                  <a:schemeClr val="bg1">
                    <a:lumMod val="50000"/>
                  </a:schemeClr>
                </a:solidFill>
                <a:latin typeface="Segoe UI Light"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597">
              <a:buClr>
                <a:sysClr val="windowText" lastClr="000000"/>
              </a:buClr>
              <a:defRPr/>
            </a:pPr>
            <a:r>
              <a:rPr lang="en-GB" sz="4000">
                <a:solidFill>
                  <a:sysClr val="window" lastClr="FFFFFF"/>
                </a:solidFill>
              </a:rPr>
              <a:t>Productive</a:t>
            </a:r>
            <a:endParaRPr lang="en-GB" sz="4000" dirty="0">
              <a:solidFill>
                <a:sysClr val="window" lastClr="FFFFFF"/>
              </a:solidFill>
            </a:endParaRPr>
          </a:p>
        </p:txBody>
      </p:sp>
      <p:sp>
        <p:nvSpPr>
          <p:cNvPr id="35" name="Content Placeholder 5"/>
          <p:cNvSpPr txBox="1">
            <a:spLocks/>
          </p:cNvSpPr>
          <p:nvPr/>
        </p:nvSpPr>
        <p:spPr>
          <a:xfrm flipH="1">
            <a:off x="9253358" y="4507822"/>
            <a:ext cx="2451219" cy="1549732"/>
          </a:xfrm>
          <a:prstGeom prst="rect">
            <a:avLst/>
          </a:prstGeom>
          <a:solidFill>
            <a:srgbClr val="CD2548"/>
          </a:solidFill>
        </p:spPr>
        <p:txBody>
          <a:bodyPr anchor="b"/>
          <a:lstStyle>
            <a:lvl1pPr marL="0" indent="0" algn="l" defTabSz="914400" rtl="0" eaLnBrk="1" latinLnBrk="0" hangingPunct="1">
              <a:spcBef>
                <a:spcPct val="20000"/>
              </a:spcBef>
              <a:buClr>
                <a:schemeClr val="tx1"/>
              </a:buClr>
              <a:buFontTx/>
              <a:buNone/>
              <a:defRPr sz="2400" kern="1200">
                <a:solidFill>
                  <a:schemeClr val="bg1"/>
                </a:solidFill>
                <a:latin typeface="Segoe UI Light" pitchFamily="34" charset="0"/>
                <a:ea typeface="Segoe UI" pitchFamily="34" charset="0"/>
                <a:cs typeface="Segoe UI" pitchFamily="34" charset="0"/>
              </a:defRPr>
            </a:lvl1pPr>
            <a:lvl2pPr marL="254250" indent="0" algn="l" defTabSz="914400" rtl="0" eaLnBrk="1" latinLnBrk="0" hangingPunct="1">
              <a:spcBef>
                <a:spcPct val="20000"/>
              </a:spcBef>
              <a:buClr>
                <a:schemeClr val="tx1"/>
              </a:buClr>
              <a:buFontTx/>
              <a:buNone/>
              <a:defRPr sz="2800" kern="1200">
                <a:solidFill>
                  <a:schemeClr val="bg1">
                    <a:lumMod val="75000"/>
                  </a:schemeClr>
                </a:solidFill>
                <a:latin typeface="Segoe UI Light" pitchFamily="34" charset="0"/>
                <a:ea typeface="Segoe UI" pitchFamily="34" charset="0"/>
                <a:cs typeface="Segoe UI" pitchFamily="34" charset="0"/>
              </a:defRPr>
            </a:lvl2pPr>
            <a:lvl3pPr marL="491400" indent="0" algn="l" defTabSz="914400" rtl="0" eaLnBrk="1" latinLnBrk="0" hangingPunct="1">
              <a:spcBef>
                <a:spcPct val="20000"/>
              </a:spcBef>
              <a:buClr>
                <a:schemeClr val="tx1"/>
              </a:buClr>
              <a:buFontTx/>
              <a:buNone/>
              <a:defRPr sz="2400" kern="1200">
                <a:solidFill>
                  <a:schemeClr val="bg1">
                    <a:lumMod val="50000"/>
                  </a:schemeClr>
                </a:solidFill>
                <a:latin typeface="Segoe UI Light"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597">
              <a:buClr>
                <a:sysClr val="windowText" lastClr="000000"/>
              </a:buClr>
              <a:defRPr/>
            </a:pPr>
            <a:r>
              <a:rPr lang="en-GB" sz="4000">
                <a:solidFill>
                  <a:sysClr val="window" lastClr="FFFFFF"/>
                </a:solidFill>
              </a:rPr>
              <a:t>Profitable</a:t>
            </a:r>
            <a:endParaRPr lang="en-GB" sz="4000" dirty="0">
              <a:solidFill>
                <a:sysClr val="window" lastClr="FFFFFF"/>
              </a:solidFill>
            </a:endParaRPr>
          </a:p>
        </p:txBody>
      </p:sp>
      <p:sp>
        <p:nvSpPr>
          <p:cNvPr id="36" name="Rectangle 35"/>
          <p:cNvSpPr/>
          <p:nvPr/>
        </p:nvSpPr>
        <p:spPr>
          <a:xfrm>
            <a:off x="366141" y="1302726"/>
            <a:ext cx="8046632" cy="830997"/>
          </a:xfrm>
          <a:prstGeom prst="rect">
            <a:avLst/>
          </a:prstGeom>
        </p:spPr>
        <p:txBody>
          <a:bodyPr wrap="square">
            <a:spAutoFit/>
          </a:bodyPr>
          <a:lstStyle/>
          <a:p>
            <a:r>
              <a:rPr lang="en-US" sz="2400" dirty="0" smtClean="0">
                <a:latin typeface="Segoe UI" pitchFamily="34" charset="0"/>
                <a:ea typeface="Segoe UI" pitchFamily="34" charset="0"/>
                <a:cs typeface="Segoe UI" pitchFamily="34" charset="0"/>
              </a:rPr>
              <a:t>Organizations with a strong learning and collaborative culture are:</a:t>
            </a:r>
            <a:endParaRPr lang="en-US" sz="2400" dirty="0">
              <a:latin typeface="Segoe UI" pitchFamily="34" charset="0"/>
              <a:ea typeface="Segoe UI" pitchFamily="34" charset="0"/>
              <a:cs typeface="Segoe UI" pitchFamily="34" charset="0"/>
            </a:endParaRPr>
          </a:p>
        </p:txBody>
      </p:sp>
      <p:sp>
        <p:nvSpPr>
          <p:cNvPr id="39" name="Notched Right Arrow 38"/>
          <p:cNvSpPr/>
          <p:nvPr/>
        </p:nvSpPr>
        <p:spPr>
          <a:xfrm rot="16200000">
            <a:off x="2165935" y="2319010"/>
            <a:ext cx="544019" cy="450642"/>
          </a:xfrm>
          <a:prstGeom prst="notchedRightArrow">
            <a:avLst/>
          </a:prstGeom>
          <a:solidFill>
            <a:srgbClr val="60BB0E"/>
          </a:solidFill>
          <a:ln w="25400" cap="flat" cmpd="sng" algn="ctr">
            <a:solidFill>
              <a:srgbClr val="60BB0E">
                <a:shade val="50000"/>
              </a:srgbClr>
            </a:solidFill>
            <a:prstDash val="solid"/>
          </a:ln>
          <a:effectLst/>
        </p:spPr>
        <p:txBody>
          <a:bodyPr rtlCol="0" anchor="ctr"/>
          <a:lstStyle/>
          <a:p>
            <a:pPr algn="ctr" defTabSz="932597">
              <a:defRPr/>
            </a:pPr>
            <a:endParaRPr lang="en-US" sz="1836" kern="0" dirty="0">
              <a:solidFill>
                <a:sysClr val="window" lastClr="FFFFFF"/>
              </a:solidFill>
              <a:latin typeface="Calibri"/>
            </a:endParaRPr>
          </a:p>
        </p:txBody>
      </p:sp>
      <p:sp>
        <p:nvSpPr>
          <p:cNvPr id="40" name="Notched Right Arrow 39"/>
          <p:cNvSpPr/>
          <p:nvPr/>
        </p:nvSpPr>
        <p:spPr>
          <a:xfrm rot="16200000">
            <a:off x="2179242" y="3176534"/>
            <a:ext cx="544019" cy="450642"/>
          </a:xfrm>
          <a:prstGeom prst="notchedRightArrow">
            <a:avLst/>
          </a:prstGeom>
          <a:solidFill>
            <a:srgbClr val="60BB0E"/>
          </a:solidFill>
          <a:ln w="25400" cap="flat" cmpd="sng" algn="ctr">
            <a:solidFill>
              <a:srgbClr val="60BB0E">
                <a:shade val="50000"/>
              </a:srgbClr>
            </a:solidFill>
            <a:prstDash val="solid"/>
          </a:ln>
          <a:effectLst/>
        </p:spPr>
        <p:txBody>
          <a:bodyPr rtlCol="0" anchor="ctr"/>
          <a:lstStyle/>
          <a:p>
            <a:pPr algn="ctr" defTabSz="932597">
              <a:defRPr/>
            </a:pPr>
            <a:endParaRPr lang="en-US" sz="1836" kern="0">
              <a:solidFill>
                <a:sysClr val="window" lastClr="FFFFFF"/>
              </a:solidFill>
              <a:latin typeface="Calibri"/>
            </a:endParaRPr>
          </a:p>
        </p:txBody>
      </p:sp>
      <p:sp>
        <p:nvSpPr>
          <p:cNvPr id="41" name="Notched Right Arrow 40"/>
          <p:cNvSpPr/>
          <p:nvPr/>
        </p:nvSpPr>
        <p:spPr>
          <a:xfrm rot="16200000">
            <a:off x="2165937" y="3737166"/>
            <a:ext cx="544019" cy="450642"/>
          </a:xfrm>
          <a:prstGeom prst="notchedRightArrow">
            <a:avLst/>
          </a:prstGeom>
          <a:solidFill>
            <a:srgbClr val="60BB0E"/>
          </a:solidFill>
          <a:ln w="25400" cap="flat" cmpd="sng" algn="ctr">
            <a:solidFill>
              <a:srgbClr val="60BB0E">
                <a:shade val="50000"/>
              </a:srgbClr>
            </a:solidFill>
            <a:prstDash val="solid"/>
          </a:ln>
          <a:effectLst/>
        </p:spPr>
        <p:txBody>
          <a:bodyPr rtlCol="0" anchor="ctr"/>
          <a:lstStyle/>
          <a:p>
            <a:pPr algn="ctr" defTabSz="932597">
              <a:defRPr/>
            </a:pPr>
            <a:endParaRPr lang="en-US" sz="1836" kern="0">
              <a:solidFill>
                <a:sysClr val="window" lastClr="FFFFFF"/>
              </a:solidFill>
              <a:latin typeface="Calibri"/>
            </a:endParaRPr>
          </a:p>
        </p:txBody>
      </p:sp>
      <p:sp>
        <p:nvSpPr>
          <p:cNvPr id="16" name="Notched Right Arrow 15"/>
          <p:cNvSpPr/>
          <p:nvPr/>
        </p:nvSpPr>
        <p:spPr>
          <a:xfrm rot="16200000">
            <a:off x="2163637" y="5103027"/>
            <a:ext cx="544019" cy="450642"/>
          </a:xfrm>
          <a:prstGeom prst="notchedRightArrow">
            <a:avLst/>
          </a:prstGeom>
          <a:solidFill>
            <a:srgbClr val="60BB0E"/>
          </a:solidFill>
          <a:ln w="25400" cap="flat" cmpd="sng" algn="ctr">
            <a:solidFill>
              <a:srgbClr val="60BB0E">
                <a:shade val="50000"/>
              </a:srgbClr>
            </a:solidFill>
            <a:prstDash val="solid"/>
          </a:ln>
          <a:effectLst/>
        </p:spPr>
        <p:txBody>
          <a:bodyPr rtlCol="0" anchor="ctr"/>
          <a:lstStyle/>
          <a:p>
            <a:pPr algn="ctr" defTabSz="932597">
              <a:defRPr/>
            </a:pPr>
            <a:endParaRPr lang="en-US" sz="1836" kern="0">
              <a:solidFill>
                <a:sysClr val="window" lastClr="FFFFFF"/>
              </a:solidFill>
              <a:latin typeface="Calibri"/>
            </a:endParaRPr>
          </a:p>
        </p:txBody>
      </p:sp>
      <p:sp>
        <p:nvSpPr>
          <p:cNvPr id="17" name="Rectangle 16"/>
          <p:cNvSpPr/>
          <p:nvPr/>
        </p:nvSpPr>
        <p:spPr>
          <a:xfrm>
            <a:off x="366141" y="6158334"/>
            <a:ext cx="9875475" cy="646331"/>
          </a:xfrm>
          <a:prstGeom prst="rect">
            <a:avLst/>
          </a:prstGeom>
        </p:spPr>
        <p:txBody>
          <a:bodyPr wrap="square">
            <a:spAutoFit/>
          </a:bodyPr>
          <a:lstStyle/>
          <a:p>
            <a:pPr defTabSz="932597">
              <a:defRPr/>
            </a:pPr>
            <a:r>
              <a:rPr lang="en-US" kern="0" dirty="0">
                <a:solidFill>
                  <a:sysClr val="windowText" lastClr="000000"/>
                </a:solidFill>
                <a:latin typeface="+mj-lt"/>
              </a:rPr>
              <a:t>Source: </a:t>
            </a:r>
            <a:r>
              <a:rPr lang="en-US" kern="0" dirty="0" smtClean="0">
                <a:solidFill>
                  <a:sysClr val="windowText" lastClr="000000"/>
                </a:solidFill>
                <a:latin typeface="+mj-lt"/>
              </a:rPr>
              <a:t>David Mallon, </a:t>
            </a:r>
            <a:r>
              <a:rPr lang="en-US" i="1" kern="0" dirty="0" smtClean="0">
                <a:solidFill>
                  <a:sysClr val="windowText" lastClr="000000"/>
                </a:solidFill>
                <a:latin typeface="+mj-lt"/>
              </a:rPr>
              <a:t>High-impact learning culture: The 40 best practices for creating an empowered enterprise. </a:t>
            </a:r>
            <a:r>
              <a:rPr lang="en-US" kern="0" dirty="0" err="1" smtClean="0">
                <a:solidFill>
                  <a:sysClr val="windowText" lastClr="000000"/>
                </a:solidFill>
                <a:latin typeface="+mj-lt"/>
              </a:rPr>
              <a:t>Bersin</a:t>
            </a:r>
            <a:r>
              <a:rPr lang="en-US" kern="0" dirty="0" smtClean="0">
                <a:solidFill>
                  <a:sysClr val="windowText" lastClr="000000"/>
                </a:solidFill>
                <a:latin typeface="+mj-lt"/>
              </a:rPr>
              <a:t> by Deloitte</a:t>
            </a:r>
            <a:r>
              <a:rPr lang="en-US" kern="0" dirty="0">
                <a:solidFill>
                  <a:sysClr val="windowText" lastClr="000000"/>
                </a:solidFill>
                <a:latin typeface="+mj-lt"/>
              </a:rPr>
              <a:t>, June 10, 2010. </a:t>
            </a:r>
            <a:r>
              <a:rPr lang="en-US" kern="0" dirty="0" smtClean="0">
                <a:solidFill>
                  <a:sysClr val="windowText" lastClr="000000"/>
                </a:solidFill>
                <a:latin typeface="+mj-lt"/>
              </a:rPr>
              <a:t>&lt;http</a:t>
            </a:r>
            <a:r>
              <a:rPr lang="en-US" kern="0" dirty="0">
                <a:solidFill>
                  <a:sysClr val="windowText" lastClr="000000"/>
                </a:solidFill>
                <a:latin typeface="+mj-lt"/>
              </a:rPr>
              <a:t>://</a:t>
            </a:r>
            <a:r>
              <a:rPr lang="en-US" kern="0" dirty="0" smtClean="0">
                <a:solidFill>
                  <a:sysClr val="windowText" lastClr="000000"/>
                </a:solidFill>
                <a:latin typeface="+mj-lt"/>
              </a:rPr>
              <a:t>www.bersin.com/Store/Details.aspx?id=12171&gt;</a:t>
            </a:r>
            <a:endParaRPr lang="en-US" kern="0" dirty="0">
              <a:solidFill>
                <a:sysClr val="windowText" lastClr="000000"/>
              </a:solidFill>
              <a:latin typeface="+mj-lt"/>
            </a:endParaRPr>
          </a:p>
        </p:txBody>
      </p:sp>
    </p:spTree>
    <p:extLst>
      <p:ext uri="{BB962C8B-B14F-4D97-AF65-F5344CB8AC3E}">
        <p14:creationId xmlns:p14="http://schemas.microsoft.com/office/powerpoint/2010/main" val="183820431"/>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Measures change as your social business practices evolve</a:t>
            </a:r>
            <a:endParaRPr lang="en-US" dirty="0"/>
          </a:p>
        </p:txBody>
      </p:sp>
      <p:sp>
        <p:nvSpPr>
          <p:cNvPr id="5" name="Rectangle 4"/>
          <p:cNvSpPr/>
          <p:nvPr/>
        </p:nvSpPr>
        <p:spPr>
          <a:xfrm>
            <a:off x="413403" y="6328037"/>
            <a:ext cx="11429875" cy="369332"/>
          </a:xfrm>
          <a:prstGeom prst="rect">
            <a:avLst/>
          </a:prstGeom>
        </p:spPr>
        <p:txBody>
          <a:bodyPr wrap="square">
            <a:spAutoFit/>
          </a:bodyPr>
          <a:lstStyle/>
          <a:p>
            <a:r>
              <a:rPr lang="en-US" dirty="0" smtClean="0"/>
              <a:t>Source: http</a:t>
            </a:r>
            <a:r>
              <a:rPr lang="en-US" dirty="0"/>
              <a:t>://sloanreview.mit.edu/article/finding-the-value-in-social-business</a:t>
            </a:r>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39183" y="2125677"/>
            <a:ext cx="8266667" cy="3657143"/>
          </a:xfrm>
          <a:prstGeom prst="rect">
            <a:avLst/>
          </a:prstGeom>
        </p:spPr>
      </p:pic>
    </p:spTree>
    <p:extLst>
      <p:ext uri="{BB962C8B-B14F-4D97-AF65-F5344CB8AC3E}">
        <p14:creationId xmlns:p14="http://schemas.microsoft.com/office/powerpoint/2010/main" val="2927294073"/>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874315" y="874316"/>
            <a:ext cx="6994526" cy="5245895"/>
          </a:xfrm>
          <a:prstGeom prst="rect">
            <a:avLst/>
          </a:prstGeom>
        </p:spPr>
      </p:pic>
      <p:sp>
        <p:nvSpPr>
          <p:cNvPr id="3" name="Rectangle 2"/>
          <p:cNvSpPr/>
          <p:nvPr/>
        </p:nvSpPr>
        <p:spPr bwMode="auto">
          <a:xfrm>
            <a:off x="5245896" y="0"/>
            <a:ext cx="7190579" cy="6994527"/>
          </a:xfrm>
          <a:prstGeom prst="rect">
            <a:avLst/>
          </a:prstGeom>
          <a:solidFill>
            <a:srgbClr val="99CFFD"/>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82880" rIns="182880" bIns="365760" numCol="1" rtlCol="0" anchor="t" anchorCtr="0" compatLnSpc="1">
            <a:prstTxWarp prst="textNoShape">
              <a:avLst/>
            </a:prstTxWarp>
          </a:bodyPr>
          <a:lstStyle/>
          <a:p>
            <a:pPr defTabSz="932472" fontAlgn="base">
              <a:spcBef>
                <a:spcPct val="0"/>
              </a:spcBef>
              <a:spcAft>
                <a:spcPct val="0"/>
              </a:spcAft>
            </a:pPr>
            <a:r>
              <a:rPr lang="en-US" sz="2400" dirty="0" smtClean="0">
                <a:gradFill>
                  <a:gsLst>
                    <a:gs pos="0">
                      <a:srgbClr val="FFFFFF"/>
                    </a:gs>
                    <a:gs pos="100000">
                      <a:srgbClr val="FFFFFF"/>
                    </a:gs>
                  </a:gsLst>
                  <a:lin ang="5400000" scaled="0"/>
                </a:gradFill>
              </a:rPr>
              <a:t>Tips from Stan Garfield at Deloitte Global Services:</a:t>
            </a:r>
          </a:p>
          <a:p>
            <a:pPr defTabSz="932472"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4" name="Rectangle 3"/>
          <p:cNvSpPr/>
          <p:nvPr/>
        </p:nvSpPr>
        <p:spPr>
          <a:xfrm>
            <a:off x="5395287" y="571214"/>
            <a:ext cx="6857924" cy="6370975"/>
          </a:xfrm>
          <a:prstGeom prst="rect">
            <a:avLst/>
          </a:prstGeom>
        </p:spPr>
        <p:txBody>
          <a:bodyPr wrap="square">
            <a:spAutoFit/>
          </a:bodyPr>
          <a:lstStyle/>
          <a:p>
            <a:pPr marL="305702" indent="-509504">
              <a:spcBef>
                <a:spcPts val="1337"/>
              </a:spcBef>
            </a:pPr>
            <a:r>
              <a:rPr lang="en-US" sz="3100" dirty="0">
                <a:solidFill>
                  <a:srgbClr val="002776"/>
                </a:solidFill>
                <a:latin typeface="+mj-lt"/>
              </a:rPr>
              <a:t>S</a:t>
            </a:r>
            <a:r>
              <a:rPr lang="en-US" dirty="0">
                <a:solidFill>
                  <a:srgbClr val="002776"/>
                </a:solidFill>
                <a:latin typeface="+mj-lt"/>
              </a:rPr>
              <a:t>hare a link. “Here is a link to the latest Forrester Wave report on social networking.”</a:t>
            </a:r>
          </a:p>
          <a:p>
            <a:pPr marL="305702" indent="-407603">
              <a:spcBef>
                <a:spcPts val="1337"/>
              </a:spcBef>
            </a:pPr>
            <a:r>
              <a:rPr lang="en-US" sz="3100" dirty="0">
                <a:solidFill>
                  <a:srgbClr val="002776"/>
                </a:solidFill>
                <a:latin typeface="+mj-lt"/>
              </a:rPr>
              <a:t>A</a:t>
            </a:r>
            <a:r>
              <a:rPr lang="en-US" dirty="0">
                <a:solidFill>
                  <a:srgbClr val="002776"/>
                </a:solidFill>
                <a:latin typeface="+mj-lt"/>
              </a:rPr>
              <a:t>sk a question. “Has anyone encountered this problem before, and if so, how was it solved?”</a:t>
            </a:r>
          </a:p>
          <a:p>
            <a:pPr marL="203801" indent="-305702">
              <a:spcBef>
                <a:spcPts val="1337"/>
              </a:spcBef>
            </a:pPr>
            <a:r>
              <a:rPr lang="en-US" sz="3100" dirty="0">
                <a:solidFill>
                  <a:srgbClr val="002776"/>
                </a:solidFill>
                <a:latin typeface="+mj-lt"/>
              </a:rPr>
              <a:t>F</a:t>
            </a:r>
            <a:r>
              <a:rPr lang="en-US" dirty="0">
                <a:solidFill>
                  <a:srgbClr val="002776"/>
                </a:solidFill>
                <a:latin typeface="+mj-lt"/>
              </a:rPr>
              <a:t>ind a resource. “Looking for a specialist in retirement benefits to help win a bid in Calgary.”</a:t>
            </a:r>
          </a:p>
          <a:p>
            <a:pPr marL="305702" indent="-407603">
              <a:spcBef>
                <a:spcPts val="1337"/>
              </a:spcBef>
            </a:pPr>
            <a:r>
              <a:rPr lang="en-US" sz="3100" dirty="0">
                <a:solidFill>
                  <a:srgbClr val="002776"/>
                </a:solidFill>
                <a:latin typeface="+mj-lt"/>
              </a:rPr>
              <a:t>A</a:t>
            </a:r>
            <a:r>
              <a:rPr lang="en-US" dirty="0">
                <a:solidFill>
                  <a:srgbClr val="002776"/>
                </a:solidFill>
                <a:latin typeface="+mj-lt"/>
              </a:rPr>
              <a:t>nswer a post. “Here are links to three relevant </a:t>
            </a:r>
            <a:r>
              <a:rPr lang="en-US" dirty="0" err="1">
                <a:solidFill>
                  <a:srgbClr val="002776"/>
                </a:solidFill>
                <a:latin typeface="+mj-lt"/>
              </a:rPr>
              <a:t>quals</a:t>
            </a:r>
            <a:r>
              <a:rPr lang="en-US" dirty="0">
                <a:solidFill>
                  <a:srgbClr val="002776"/>
                </a:solidFill>
                <a:latin typeface="+mj-lt"/>
              </a:rPr>
              <a:t> in the </a:t>
            </a:r>
            <a:r>
              <a:rPr lang="en-US" dirty="0" err="1">
                <a:solidFill>
                  <a:srgbClr val="002776"/>
                </a:solidFill>
                <a:latin typeface="+mj-lt"/>
              </a:rPr>
              <a:t>quals</a:t>
            </a:r>
            <a:r>
              <a:rPr lang="en-US" dirty="0">
                <a:solidFill>
                  <a:srgbClr val="002776"/>
                </a:solidFill>
                <a:latin typeface="+mj-lt"/>
              </a:rPr>
              <a:t> database.”</a:t>
            </a:r>
          </a:p>
          <a:p>
            <a:pPr marL="305702" indent="-305702">
              <a:spcBef>
                <a:spcPts val="1337"/>
              </a:spcBef>
            </a:pPr>
            <a:r>
              <a:rPr lang="en-US" sz="3100" dirty="0">
                <a:solidFill>
                  <a:srgbClr val="002776"/>
                </a:solidFill>
                <a:latin typeface="+mj-lt"/>
              </a:rPr>
              <a:t>R</a:t>
            </a:r>
            <a:r>
              <a:rPr lang="en-US" dirty="0">
                <a:solidFill>
                  <a:srgbClr val="002776"/>
                </a:solidFill>
                <a:latin typeface="+mj-lt"/>
              </a:rPr>
              <a:t>ecognize a colleague. “Thanks to @</a:t>
            </a:r>
            <a:r>
              <a:rPr lang="en-US" dirty="0" err="1">
                <a:solidFill>
                  <a:srgbClr val="002776"/>
                </a:solidFill>
                <a:latin typeface="+mj-lt"/>
              </a:rPr>
              <a:t>dpalmer</a:t>
            </a:r>
            <a:r>
              <a:rPr lang="en-US" dirty="0">
                <a:solidFill>
                  <a:srgbClr val="002776"/>
                </a:solidFill>
                <a:latin typeface="+mj-lt"/>
              </a:rPr>
              <a:t> for hosting an excellent planning session today.”</a:t>
            </a:r>
          </a:p>
          <a:p>
            <a:pPr marL="101901" indent="-203801">
              <a:spcBef>
                <a:spcPts val="1337"/>
              </a:spcBef>
            </a:pPr>
            <a:r>
              <a:rPr lang="en-US" sz="3100" dirty="0">
                <a:solidFill>
                  <a:srgbClr val="002776"/>
                </a:solidFill>
                <a:latin typeface="+mj-lt"/>
              </a:rPr>
              <a:t>I</a:t>
            </a:r>
            <a:r>
              <a:rPr lang="en-US" dirty="0">
                <a:solidFill>
                  <a:srgbClr val="002776"/>
                </a:solidFill>
                <a:latin typeface="+mj-lt"/>
              </a:rPr>
              <a:t>nform about your activities. “Will be in the Philadelphia office today; does anyone wish to meet?”</a:t>
            </a:r>
          </a:p>
          <a:p>
            <a:pPr marL="305702" indent="-305702">
              <a:spcBef>
                <a:spcPts val="1337"/>
              </a:spcBef>
            </a:pPr>
            <a:r>
              <a:rPr lang="en-US" sz="3100" dirty="0">
                <a:solidFill>
                  <a:srgbClr val="002776"/>
                </a:solidFill>
                <a:latin typeface="+mj-lt"/>
              </a:rPr>
              <a:t>S</a:t>
            </a:r>
            <a:r>
              <a:rPr lang="en-US" dirty="0">
                <a:solidFill>
                  <a:srgbClr val="002776"/>
                </a:solidFill>
                <a:latin typeface="+mj-lt"/>
              </a:rPr>
              <a:t>uggest an idea. “Local office TV screens should display the global Yammer conversation stream.”</a:t>
            </a:r>
          </a:p>
        </p:txBody>
      </p:sp>
      <p:sp>
        <p:nvSpPr>
          <p:cNvPr id="5" name="TextBox 4"/>
          <p:cNvSpPr txBox="1"/>
          <p:nvPr/>
        </p:nvSpPr>
        <p:spPr>
          <a:xfrm>
            <a:off x="183263" y="4685969"/>
            <a:ext cx="4571950" cy="2145203"/>
          </a:xfrm>
          <a:prstGeom prst="rect">
            <a:avLst/>
          </a:prstGeom>
          <a:noFill/>
        </p:spPr>
        <p:txBody>
          <a:bodyPr wrap="square" lIns="182880" tIns="146304" rIns="182880" bIns="146304" rtlCol="0">
            <a:spAutoFit/>
          </a:bodyPr>
          <a:lstStyle/>
          <a:p>
            <a:pPr>
              <a:lnSpc>
                <a:spcPct val="90000"/>
              </a:lnSpc>
              <a:spcAft>
                <a:spcPts val="600"/>
              </a:spcAft>
            </a:pPr>
            <a:r>
              <a:rPr lang="en-US" sz="3200" dirty="0" smtClean="0">
                <a:solidFill>
                  <a:schemeClr val="bg1"/>
                </a:solidFill>
              </a:rPr>
              <a:t>In order to deliver value, you need to get started.</a:t>
            </a:r>
          </a:p>
          <a:p>
            <a:pPr>
              <a:lnSpc>
                <a:spcPct val="90000"/>
              </a:lnSpc>
              <a:spcAft>
                <a:spcPts val="600"/>
              </a:spcAft>
            </a:pPr>
            <a:r>
              <a:rPr lang="en-US" sz="3200" dirty="0" smtClean="0">
                <a:solidFill>
                  <a:schemeClr val="bg1"/>
                </a:solidFill>
              </a:rPr>
              <a:t>Try SAFARIS!</a:t>
            </a:r>
          </a:p>
        </p:txBody>
      </p:sp>
    </p:spTree>
    <p:extLst>
      <p:ext uri="{BB962C8B-B14F-4D97-AF65-F5344CB8AC3E}">
        <p14:creationId xmlns:p14="http://schemas.microsoft.com/office/powerpoint/2010/main" val="219254053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6949428" cy="5336846"/>
          </a:xfrm>
        </p:spPr>
        <p:txBody>
          <a:bodyPr/>
          <a:lstStyle/>
          <a:p>
            <a:r>
              <a:rPr lang="en-US" sz="3600" dirty="0" smtClean="0"/>
              <a:t>Finding information and experts faster</a:t>
            </a:r>
          </a:p>
          <a:p>
            <a:r>
              <a:rPr lang="en-US" sz="3600" dirty="0" smtClean="0"/>
              <a:t>Lowering operational expenses</a:t>
            </a:r>
          </a:p>
          <a:p>
            <a:r>
              <a:rPr lang="en-US" sz="3600" dirty="0" smtClean="0"/>
              <a:t>Higher customer satisfaction and retention</a:t>
            </a:r>
          </a:p>
          <a:p>
            <a:r>
              <a:rPr lang="en-US" sz="3600" dirty="0" smtClean="0"/>
              <a:t>Increased productivity</a:t>
            </a:r>
          </a:p>
          <a:p>
            <a:r>
              <a:rPr lang="en-US" sz="3600" dirty="0" smtClean="0"/>
              <a:t>More successful innovation</a:t>
            </a:r>
          </a:p>
          <a:p>
            <a:r>
              <a:rPr lang="en-US" sz="3600" dirty="0" smtClean="0"/>
              <a:t>Reduced communications costs</a:t>
            </a:r>
          </a:p>
          <a:p>
            <a:r>
              <a:rPr lang="en-US" sz="3600" dirty="0" smtClean="0"/>
              <a:t>Lower “time to talent”</a:t>
            </a:r>
            <a:endParaRPr lang="en-US" sz="3600" dirty="0"/>
          </a:p>
        </p:txBody>
      </p:sp>
      <p:sp>
        <p:nvSpPr>
          <p:cNvPr id="2" name="Title 1"/>
          <p:cNvSpPr>
            <a:spLocks noGrp="1"/>
          </p:cNvSpPr>
          <p:nvPr>
            <p:ph type="title"/>
          </p:nvPr>
        </p:nvSpPr>
        <p:spPr/>
        <p:txBody>
          <a:bodyPr/>
          <a:lstStyle/>
          <a:p>
            <a:r>
              <a:rPr lang="en-US" dirty="0"/>
              <a:t>Collaboration has strategic benefits</a:t>
            </a:r>
          </a:p>
        </p:txBody>
      </p:sp>
      <p:pic>
        <p:nvPicPr>
          <p:cNvPr id="1026" name="Picture 2" descr="https://dionhinchcliffe.files.wordpress.com/2015/02/strategic_benefits_of_better_collaboration_with_social_media_and_technology.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31398" y="1212849"/>
            <a:ext cx="4745875" cy="532160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224066" y="6514113"/>
            <a:ext cx="5119382" cy="461665"/>
          </a:xfrm>
          <a:prstGeom prst="rect">
            <a:avLst/>
          </a:prstGeom>
        </p:spPr>
        <p:txBody>
          <a:bodyPr wrap="square">
            <a:spAutoFit/>
          </a:bodyPr>
          <a:lstStyle/>
          <a:p>
            <a:r>
              <a:rPr lang="en-US" sz="1200" dirty="0"/>
              <a:t>http://dionhinchcliffe.com/2015/02/05/the-strategic-value-of-social-business-what-weve-learned/</a:t>
            </a:r>
          </a:p>
        </p:txBody>
      </p:sp>
    </p:spTree>
    <p:extLst>
      <p:ext uri="{BB962C8B-B14F-4D97-AF65-F5344CB8AC3E}">
        <p14:creationId xmlns:p14="http://schemas.microsoft.com/office/powerpoint/2010/main" val="63597174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1212850"/>
            <a:ext cx="11887200" cy="4345805"/>
          </a:xfrm>
        </p:spPr>
        <p:txBody>
          <a:bodyPr/>
          <a:lstStyle/>
          <a:p>
            <a:r>
              <a:rPr lang="en-US" dirty="0" smtClean="0"/>
              <a:t>Cost of inefficiencies due to inability to find resources greater than US $5,850 per worker per year</a:t>
            </a:r>
          </a:p>
          <a:p>
            <a:pPr lvl="1"/>
            <a:r>
              <a:rPr lang="en-US" dirty="0" smtClean="0"/>
              <a:t> </a:t>
            </a:r>
            <a:r>
              <a:rPr lang="en-US" dirty="0">
                <a:gradFill>
                  <a:gsLst>
                    <a:gs pos="2917">
                      <a:schemeClr val="tx1"/>
                    </a:gs>
                    <a:gs pos="30000">
                      <a:schemeClr val="tx1"/>
                    </a:gs>
                  </a:gsLst>
                  <a:lin ang="5400000" scaled="0"/>
                </a:gradFill>
              </a:rPr>
              <a:t>IDC “The High Cost of Not Finding Information,” 2001</a:t>
            </a:r>
            <a:r>
              <a:rPr lang="en-US" dirty="0" smtClean="0">
                <a:gradFill>
                  <a:gsLst>
                    <a:gs pos="2917">
                      <a:schemeClr val="tx1"/>
                    </a:gs>
                    <a:gs pos="30000">
                      <a:schemeClr val="tx1"/>
                    </a:gs>
                  </a:gsLst>
                  <a:lin ang="5400000" scaled="0"/>
                </a:gradFill>
              </a:rPr>
              <a:t>.</a:t>
            </a:r>
            <a:endParaRPr lang="en-US" dirty="0" smtClean="0"/>
          </a:p>
          <a:p>
            <a:r>
              <a:rPr lang="en-US" dirty="0" smtClean="0"/>
              <a:t>Average worker spends 20% of the work week looking for internal information or people</a:t>
            </a:r>
          </a:p>
          <a:p>
            <a:pPr lvl="1"/>
            <a:r>
              <a:rPr lang="en-US" dirty="0" smtClean="0"/>
              <a:t>McKinsey, “The social economy: Unlocking value and productivity through social technologies,” 2012.</a:t>
            </a:r>
          </a:p>
          <a:p>
            <a:endParaRPr lang="en-US" dirty="0"/>
          </a:p>
        </p:txBody>
      </p:sp>
      <p:sp>
        <p:nvSpPr>
          <p:cNvPr id="2" name="Title 1"/>
          <p:cNvSpPr>
            <a:spLocks noGrp="1"/>
          </p:cNvSpPr>
          <p:nvPr>
            <p:ph type="title"/>
          </p:nvPr>
        </p:nvSpPr>
        <p:spPr/>
        <p:txBody>
          <a:bodyPr/>
          <a:lstStyle/>
          <a:p>
            <a:r>
              <a:rPr lang="en-US" smtClean="0"/>
              <a:t>Have you heard the one about?</a:t>
            </a:r>
            <a:endParaRPr lang="en-US" dirty="0"/>
          </a:p>
        </p:txBody>
      </p:sp>
      <p:grpSp>
        <p:nvGrpSpPr>
          <p:cNvPr id="4" name="Group 3"/>
          <p:cNvGrpSpPr/>
          <p:nvPr/>
        </p:nvGrpSpPr>
        <p:grpSpPr>
          <a:xfrm>
            <a:off x="8595651" y="4594530"/>
            <a:ext cx="2596178" cy="2043341"/>
            <a:chOff x="6172200" y="457200"/>
            <a:chExt cx="2389771" cy="1657350"/>
          </a:xfrm>
        </p:grpSpPr>
        <p:pic>
          <p:nvPicPr>
            <p:cNvPr id="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8851" l="8367" r="100000"/>
                      </a14:imgEffect>
                    </a14:imgLayer>
                  </a14:imgProps>
                </a:ext>
                <a:ext uri="{28A0092B-C50C-407E-A947-70E740481C1C}">
                  <a14:useLocalDpi xmlns:a14="http://schemas.microsoft.com/office/drawing/2010/main"/>
                </a:ext>
              </a:extLst>
            </a:blip>
            <a:srcRect/>
            <a:stretch/>
          </p:blipFill>
          <p:spPr bwMode="auto">
            <a:xfrm>
              <a:off x="6172200" y="457200"/>
              <a:ext cx="2389771"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5" cstate="email">
              <a:extLst>
                <a:ext uri="{BEBA8EAE-BF5A-486C-A8C5-ECC9F3942E4B}">
                  <a14:imgProps xmlns:a14="http://schemas.microsoft.com/office/drawing/2010/main">
                    <a14:imgLayer r:embed="rId6">
                      <a14:imgEffect>
                        <a14:backgroundRemoval t="339" b="98644" l="0" r="100000"/>
                      </a14:imgEffect>
                    </a14:imgLayer>
                  </a14:imgProps>
                </a:ext>
                <a:ext uri="{28A0092B-C50C-407E-A947-70E740481C1C}">
                  <a14:useLocalDpi xmlns:a14="http://schemas.microsoft.com/office/drawing/2010/main"/>
                </a:ext>
              </a:extLst>
            </a:blip>
            <a:srcRect/>
            <a:stretch>
              <a:fillRect/>
            </a:stretch>
          </p:blipFill>
          <p:spPr bwMode="auto">
            <a:xfrm rot="19531826">
              <a:off x="6799642" y="497512"/>
              <a:ext cx="538190" cy="928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8418857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743555" y="2035757"/>
            <a:ext cx="7163675" cy="4753309"/>
          </a:xfrm>
          <a:prstGeom prst="rect">
            <a:avLst/>
          </a:prstGeom>
        </p:spPr>
      </p:pic>
      <p:sp>
        <p:nvSpPr>
          <p:cNvPr id="4" name="Rectangle 3"/>
          <p:cNvSpPr/>
          <p:nvPr/>
        </p:nvSpPr>
        <p:spPr bwMode="auto">
          <a:xfrm>
            <a:off x="366140" y="296897"/>
            <a:ext cx="11618715" cy="1645902"/>
          </a:xfrm>
          <a:prstGeom prst="rect">
            <a:avLst/>
          </a:prstGeom>
          <a:solidFill>
            <a:schemeClr val="accent6">
              <a:lumMod val="40000"/>
              <a:lumOff val="60000"/>
              <a:alpha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282575" defTabSz="932472" fontAlgn="base">
              <a:spcBef>
                <a:spcPct val="0"/>
              </a:spcBef>
              <a:spcAft>
                <a:spcPct val="0"/>
              </a:spcAft>
            </a:pPr>
            <a:r>
              <a:rPr lang="en-US" sz="4900" dirty="0" smtClean="0">
                <a:gradFill>
                  <a:gsLst>
                    <a:gs pos="0">
                      <a:srgbClr val="FFFFFF"/>
                    </a:gs>
                    <a:gs pos="100000">
                      <a:srgbClr val="FFFFFF"/>
                    </a:gs>
                  </a:gsLst>
                  <a:lin ang="5400000" scaled="0"/>
                </a:gradFill>
                <a:latin typeface="+mj-lt"/>
              </a:rPr>
              <a:t>Enterprise social success is about organizational change …</a:t>
            </a:r>
            <a:endParaRPr lang="en-US" sz="4900" dirty="0">
              <a:gradFill>
                <a:gsLst>
                  <a:gs pos="0">
                    <a:srgbClr val="FFFFFF"/>
                  </a:gs>
                  <a:gs pos="100000">
                    <a:srgbClr val="FFFFFF"/>
                  </a:gs>
                </a:gsLst>
                <a:lin ang="5400000" scaled="0"/>
              </a:gradFill>
              <a:latin typeface="+mj-lt"/>
            </a:endParaRPr>
          </a:p>
        </p:txBody>
      </p:sp>
    </p:spTree>
    <p:extLst>
      <p:ext uri="{BB962C8B-B14F-4D97-AF65-F5344CB8AC3E}">
        <p14:creationId xmlns:p14="http://schemas.microsoft.com/office/powerpoint/2010/main" val="64603466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0" y="0"/>
            <a:ext cx="12463638" cy="7013255"/>
          </a:xfrm>
          <a:prstGeom prst="rect">
            <a:avLst/>
          </a:prstGeom>
        </p:spPr>
      </p:pic>
      <p:sp>
        <p:nvSpPr>
          <p:cNvPr id="2" name="Rectangle 1"/>
          <p:cNvSpPr/>
          <p:nvPr/>
        </p:nvSpPr>
        <p:spPr bwMode="auto">
          <a:xfrm>
            <a:off x="366140" y="296897"/>
            <a:ext cx="10698363" cy="1554463"/>
          </a:xfrm>
          <a:prstGeom prst="rect">
            <a:avLst/>
          </a:prstGeom>
          <a:solidFill>
            <a:srgbClr val="182C97">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282575" defTabSz="932472" fontAlgn="base">
              <a:spcBef>
                <a:spcPct val="0"/>
              </a:spcBef>
              <a:spcAft>
                <a:spcPct val="0"/>
              </a:spcAft>
            </a:pPr>
            <a:r>
              <a:rPr lang="en-US" sz="4900" dirty="0" smtClean="0">
                <a:gradFill>
                  <a:gsLst>
                    <a:gs pos="0">
                      <a:srgbClr val="FFFFFF"/>
                    </a:gs>
                    <a:gs pos="100000">
                      <a:srgbClr val="FFFFFF"/>
                    </a:gs>
                  </a:gsLst>
                  <a:lin ang="5400000" scaled="0"/>
                </a:gradFill>
                <a:latin typeface="Segoe UI Light"/>
              </a:rPr>
              <a:t>… and improving the velocity of information that informs decisions</a:t>
            </a:r>
            <a:endParaRPr lang="en-US" sz="4900" dirty="0">
              <a:gradFill>
                <a:gsLst>
                  <a:gs pos="0">
                    <a:srgbClr val="FFFFFF"/>
                  </a:gs>
                  <a:gs pos="100000">
                    <a:srgbClr val="FFFFFF"/>
                  </a:gs>
                </a:gsLst>
                <a:lin ang="5400000" scaled="0"/>
              </a:gradFill>
              <a:latin typeface="Segoe UI Light"/>
            </a:endParaRPr>
          </a:p>
        </p:txBody>
      </p:sp>
      <p:sp>
        <p:nvSpPr>
          <p:cNvPr id="5" name="Rectangle 4"/>
          <p:cNvSpPr/>
          <p:nvPr/>
        </p:nvSpPr>
        <p:spPr bwMode="auto">
          <a:xfrm>
            <a:off x="3840823" y="2148257"/>
            <a:ext cx="5029145" cy="4389072"/>
          </a:xfrm>
          <a:prstGeom prst="rect">
            <a:avLst/>
          </a:prstGeom>
          <a:solidFill>
            <a:srgbClr val="182C97">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457200" tIns="46637" rIns="457200" bIns="46637" numCol="1" rtlCol="0" anchor="ctr" anchorCtr="0" compatLnSpc="1">
            <a:prstTxWarp prst="textNoShape">
              <a:avLst/>
            </a:prstTxWarp>
          </a:bodyPr>
          <a:lstStyle/>
          <a:p>
            <a:pPr algn="ctr" defTabSz="932472" fontAlgn="base">
              <a:spcBef>
                <a:spcPct val="0"/>
              </a:spcBef>
              <a:spcAft>
                <a:spcPct val="0"/>
              </a:spcAft>
            </a:pPr>
            <a:r>
              <a:rPr lang="en-US" sz="8800" dirty="0" smtClean="0">
                <a:gradFill>
                  <a:gsLst>
                    <a:gs pos="0">
                      <a:srgbClr val="FFFFFF"/>
                    </a:gs>
                    <a:gs pos="100000">
                      <a:srgbClr val="FFFFFF"/>
                    </a:gs>
                  </a:gsLst>
                  <a:lin ang="5400000" scaled="0"/>
                </a:gradFill>
                <a:latin typeface="Segoe UI Light"/>
              </a:rPr>
              <a:t>Getting Work Done!</a:t>
            </a:r>
            <a:endParaRPr lang="en-US" sz="8800" dirty="0">
              <a:gradFill>
                <a:gsLst>
                  <a:gs pos="0">
                    <a:srgbClr val="FFFFFF"/>
                  </a:gs>
                  <a:gs pos="100000">
                    <a:srgbClr val="FFFFFF"/>
                  </a:gs>
                </a:gsLst>
                <a:lin ang="5400000" scaled="0"/>
              </a:gradFill>
              <a:latin typeface="Segoe UI Light"/>
            </a:endParaRPr>
          </a:p>
        </p:txBody>
      </p:sp>
    </p:spTree>
    <p:extLst>
      <p:ext uri="{BB962C8B-B14F-4D97-AF65-F5344CB8AC3E}">
        <p14:creationId xmlns:p14="http://schemas.microsoft.com/office/powerpoint/2010/main" val="9038593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9.jpeg"/></Relationships>
</file>

<file path=ppt/theme/theme1.xml><?xml version="1.0" encoding="utf-8"?>
<a:theme xmlns:a="http://schemas.openxmlformats.org/drawingml/2006/main" name="5-30499_SPC_2014_Exec_Template_16x9">
  <a:themeElements>
    <a:clrScheme name="SPC 2014">
      <a:dk1>
        <a:srgbClr val="505050"/>
      </a:dk1>
      <a:lt1>
        <a:srgbClr val="FFFFFF"/>
      </a:lt1>
      <a:dk2>
        <a:srgbClr val="0072C6"/>
      </a:dk2>
      <a:lt2>
        <a:srgbClr val="E6E6E6"/>
      </a:lt2>
      <a:accent1>
        <a:srgbClr val="00188F"/>
      </a:accent1>
      <a:accent2>
        <a:srgbClr val="00BCF2"/>
      </a:accent2>
      <a:accent3>
        <a:srgbClr val="6DC2E9"/>
      </a:accent3>
      <a:accent4>
        <a:srgbClr val="DC3C00"/>
      </a:accent4>
      <a:accent5>
        <a:srgbClr val="007233"/>
      </a:accent5>
      <a:accent6>
        <a:srgbClr val="442359"/>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SharePoint_Conference_2014_Exec_Template" id="{F96B0763-F710-416C-8427-3D71E10E9EFE}" vid="{CF1F79E0-1728-4D1E-8884-199306FDD0CE}"/>
    </a:ext>
  </a:extLst>
</a:theme>
</file>

<file path=ppt/theme/theme2.xml><?xml version="1.0" encoding="utf-8"?>
<a:theme xmlns:a="http://schemas.openxmlformats.org/drawingml/2006/main" name="Orig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troFonts">
      <a:majorFont>
        <a:latin typeface="Segoe UI"/>
        <a:ea typeface=""/>
        <a:cs typeface=""/>
      </a:majorFont>
      <a:minorFont>
        <a:latin typeface="Segoe UI"/>
        <a:ea typeface=""/>
        <a:cs typeface=""/>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67D6ECE57105F458030C254D346CD3D" ma:contentTypeVersion="1" ma:contentTypeDescription="Create a new document." ma:contentTypeScope="" ma:versionID="b24978ea1fde52b5ea26c32396ad43cc">
  <xsd:schema xmlns:xsd="http://www.w3.org/2001/XMLSchema" xmlns:xs="http://www.w3.org/2001/XMLSchema" xmlns:p="http://schemas.microsoft.com/office/2006/metadata/properties" xmlns:ns3="4304480f-1873-4e50-9541-9e4e1375c8eb" targetNamespace="http://schemas.microsoft.com/office/2006/metadata/properties" ma:root="true" ma:fieldsID="108d86171c3f48da7fb7795e0aba65fe" ns3:_="">
    <xsd:import namespace="4304480f-1873-4e50-9541-9e4e1375c8eb"/>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04480f-1873-4e50-9541-9e4e1375c8e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http://schemas.microsoft.com/office/2006/metadata/properties"/>
    <ds:schemaRef ds:uri="http://purl.org/dc/terms/"/>
    <ds:schemaRef ds:uri="4304480f-1873-4e50-9541-9e4e1375c8eb"/>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F27B77E0-8822-42D9-A818-ACFBBC330E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04480f-1873-4e50-9541-9e4e1375c8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6155</TotalTime>
  <Words>7442</Words>
  <Application>Microsoft Office PowerPoint</Application>
  <PresentationFormat>Custom</PresentationFormat>
  <Paragraphs>508</Paragraphs>
  <Slides>51</Slides>
  <Notes>51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51</vt:i4>
      </vt:variant>
    </vt:vector>
  </HeadingPairs>
  <TitlesOfParts>
    <vt:vector size="62" baseType="lpstr">
      <vt:lpstr>Arial</vt:lpstr>
      <vt:lpstr>Calibri</vt:lpstr>
      <vt:lpstr>Segoe UI</vt:lpstr>
      <vt:lpstr>Segoe UI Light</vt:lpstr>
      <vt:lpstr>Symbol</vt:lpstr>
      <vt:lpstr>Times New Roman</vt:lpstr>
      <vt:lpstr>Verdana</vt:lpstr>
      <vt:lpstr>Wingdings</vt:lpstr>
      <vt:lpstr>Wingdings 3</vt:lpstr>
      <vt:lpstr>5-30499_SPC_2014_Exec_Template_16x9</vt:lpstr>
      <vt:lpstr>Origin</vt:lpstr>
      <vt:lpstr>PowerPoint Presentation</vt:lpstr>
      <vt:lpstr>PowerPoint Presentation</vt:lpstr>
      <vt:lpstr>PowerPoint Presentation</vt:lpstr>
      <vt:lpstr>Engagement really matters …</vt:lpstr>
      <vt:lpstr>… and so does Collaboration</vt:lpstr>
      <vt:lpstr>Collaboration has strategic benefits</vt:lpstr>
      <vt:lpstr>Have you heard the one about?</vt:lpstr>
      <vt:lpstr>PowerPoint Presentation</vt:lpstr>
      <vt:lpstr>PowerPoint Presentation</vt:lpstr>
      <vt:lpstr>Case Study: Organizational change – in the context of measurable critical decisions</vt:lpstr>
      <vt:lpstr>PowerPoint Presentation</vt:lpstr>
      <vt:lpstr>PowerPoint Presentation</vt:lpstr>
      <vt:lpstr>PowerPoint Presentation</vt:lpstr>
      <vt:lpstr>Case Studies: Changing the culture by example</vt:lpstr>
      <vt:lpstr>Your Measurement Roadmap</vt:lpstr>
      <vt:lpstr>PowerPoint Presentation</vt:lpstr>
      <vt:lpstr>PowerPoint Presentation</vt:lpstr>
      <vt:lpstr>Which use cases? Critical moments of engagement, processes with bottlenecks, processes with lots of exceptions</vt:lpstr>
      <vt:lpstr>Sales Agent Onboarding</vt:lpstr>
      <vt:lpstr>Feedback Crowdsourcing</vt:lpstr>
      <vt:lpstr>Customer Support</vt:lpstr>
      <vt:lpstr>PowerPoint Presentation</vt:lpstr>
      <vt:lpstr>PowerPoint Presentation</vt:lpstr>
      <vt:lpstr>PowerPoint Presentation</vt:lpstr>
      <vt:lpstr>Make sure your measures are SMART</vt:lpstr>
      <vt:lpstr>Quantitative Business Metrics</vt:lpstr>
      <vt:lpstr>Quantitative System Metrics</vt:lpstr>
      <vt:lpstr>Look for system metrics that might be a proxy for something more valuable</vt:lpstr>
      <vt:lpstr>Establish a baseline</vt:lpstr>
      <vt:lpstr>Qualitative Metrics: We need story!</vt:lpstr>
      <vt:lpstr>PowerPoint Presentation</vt:lpstr>
      <vt:lpstr>PowerPoint Presentation</vt:lpstr>
      <vt:lpstr>PowerPoint Presentation</vt:lpstr>
      <vt:lpstr>Focus on results</vt:lpstr>
      <vt:lpstr>“Sometimes, the thing that matters doesn't make it easy for you to measure it.” </vt:lpstr>
      <vt:lpstr>Gathering metrics that matter</vt:lpstr>
      <vt:lpstr>Example Survey Questions</vt:lpstr>
      <vt:lpstr>4. Present Results</vt:lpstr>
      <vt:lpstr>Balanced Scorecard</vt:lpstr>
      <vt:lpstr>EY Yammer Group Dashboard</vt:lpstr>
      <vt:lpstr>PowerPoint Presentation</vt:lpstr>
      <vt:lpstr>Xerox Case Study: Building Community for Productivity using Yammer</vt:lpstr>
      <vt:lpstr>About Me</vt:lpstr>
      <vt:lpstr>Examples and Resources</vt:lpstr>
      <vt:lpstr>Resources</vt:lpstr>
      <vt:lpstr>Yammer Analytics</vt:lpstr>
      <vt:lpstr>Balanced Scorecard Example – Health Perspective</vt:lpstr>
      <vt:lpstr>Balanced Scorecard Example – Capabilities Perspective</vt:lpstr>
      <vt:lpstr>Balanced Scorecard Example – Business Value Perspective</vt:lpstr>
      <vt:lpstr>Measures change as your social business practices evolve</vt:lpstr>
      <vt:lpstr>PowerPoint Presentation</vt:lpstr>
    </vt:vector>
  </TitlesOfParts>
  <Manager>&lt;Speech writer name goes here&gt;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It's all about that case! Measuring the Value of Enterprise Social</dc:title>
  <dc:subject/>
  <dc:creator>sue@susanhanley.com</dc:creator>
  <cp:keywords/>
  <dc:description/>
  <cp:lastModifiedBy>Susan Hanley</cp:lastModifiedBy>
  <cp:revision>496</cp:revision>
  <dcterms:created xsi:type="dcterms:W3CDTF">2013-10-21T21:40:33Z</dcterms:created>
  <dcterms:modified xsi:type="dcterms:W3CDTF">2015-12-09T18:23:02Z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0x010100967D6ECE57105F458030C254D346CD3D</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
  </property>
  <property fmtid="{D5CDD505-2E9C-101B-9397-08002B2CF9AE}" pid="9" name="Campaign">
    <vt:lpwstr/>
  </property>
  <property fmtid="{D5CDD505-2E9C-101B-9397-08002B2CF9AE}" pid="10" name="IsMyDocuments">
    <vt:bool>true</vt:bool>
  </property>
</Properties>
</file>