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932" r:id="rId2"/>
  </p:sldMasterIdLst>
  <p:notesMasterIdLst>
    <p:notesMasterId r:id="rId37"/>
  </p:notesMasterIdLst>
  <p:handoutMasterIdLst>
    <p:handoutMasterId r:id="rId38"/>
  </p:handoutMasterIdLst>
  <p:sldIdLst>
    <p:sldId id="332" r:id="rId3"/>
    <p:sldId id="336" r:id="rId4"/>
    <p:sldId id="335" r:id="rId5"/>
    <p:sldId id="354" r:id="rId6"/>
    <p:sldId id="355" r:id="rId7"/>
    <p:sldId id="356" r:id="rId8"/>
    <p:sldId id="312" r:id="rId9"/>
    <p:sldId id="313" r:id="rId10"/>
    <p:sldId id="339" r:id="rId11"/>
    <p:sldId id="340" r:id="rId12"/>
    <p:sldId id="363" r:id="rId13"/>
    <p:sldId id="371" r:id="rId14"/>
    <p:sldId id="364" r:id="rId15"/>
    <p:sldId id="368" r:id="rId16"/>
    <p:sldId id="369" r:id="rId17"/>
    <p:sldId id="342" r:id="rId18"/>
    <p:sldId id="344" r:id="rId19"/>
    <p:sldId id="319" r:id="rId20"/>
    <p:sldId id="346" r:id="rId21"/>
    <p:sldId id="347" r:id="rId22"/>
    <p:sldId id="350" r:id="rId23"/>
    <p:sldId id="343" r:id="rId24"/>
    <p:sldId id="353" r:id="rId25"/>
    <p:sldId id="348" r:id="rId26"/>
    <p:sldId id="365" r:id="rId27"/>
    <p:sldId id="366" r:id="rId28"/>
    <p:sldId id="367" r:id="rId29"/>
    <p:sldId id="372" r:id="rId30"/>
    <p:sldId id="373" r:id="rId31"/>
    <p:sldId id="374" r:id="rId32"/>
    <p:sldId id="351" r:id="rId33"/>
    <p:sldId id="352" r:id="rId34"/>
    <p:sldId id="320" r:id="rId35"/>
    <p:sldId id="370" r:id="rId36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96" userDrawn="1">
          <p15:clr>
            <a:srgbClr val="A4A3A4"/>
          </p15:clr>
        </p15:guide>
        <p15:guide id="2" pos="729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354A"/>
    <a:srgbClr val="ADA094"/>
    <a:srgbClr val="D9C4A5"/>
    <a:srgbClr val="C1C399"/>
    <a:srgbClr val="253B96"/>
    <a:srgbClr val="CD9E5C"/>
    <a:srgbClr val="12469A"/>
    <a:srgbClr val="854B7D"/>
    <a:srgbClr val="4B2A46"/>
    <a:srgbClr val="3842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8" autoAdjust="0"/>
    <p:restoredTop sz="73831" autoAdjust="0"/>
  </p:normalViewPr>
  <p:slideViewPr>
    <p:cSldViewPr>
      <p:cViewPr varScale="1">
        <p:scale>
          <a:sx n="51" d="100"/>
          <a:sy n="51" d="100"/>
        </p:scale>
        <p:origin x="1338" y="72"/>
      </p:cViewPr>
      <p:guideLst>
        <p:guide orient="horz" pos="2496"/>
        <p:guide pos="72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1962" y="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E278979-5790-4CF0-AB4C-4E7EE89AF3B1}" type="datetimeFigureOut">
              <a:rPr lang="en-US"/>
              <a:pPr>
                <a:defRPr/>
              </a:pPr>
              <a:t>9/17/2014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2486B6E-3F6D-4FFC-920C-7E89C907C7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040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3115B89-DDDB-4979-85AE-DE0F10B80E7F}" type="datetimeFigureOut">
              <a:rPr lang="en-US"/>
              <a:pPr>
                <a:defRPr/>
              </a:pPr>
              <a:t>9/17/2014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8084587-7B25-4461-B820-281D09A295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9255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7EADA8A-C855-47A5-9584-BC4E1AAAA517}" type="slidenum">
              <a:rPr lang="en-US">
                <a:latin typeface="Calibri" panose="020F0502020204030204" pitchFamily="34" charset="0"/>
              </a:rPr>
              <a:pPr eaLnBrk="1" hangingPunct="1"/>
              <a:t>1</a:t>
            </a:fld>
            <a:endParaRPr 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1235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84587-7B25-4461-B820-281D09A295C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9809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84587-7B25-4461-B820-281D09A295CF}" type="slidenum">
              <a:rPr lang="en-US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0853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84587-7B25-4461-B820-281D09A295C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9946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84587-7B25-4461-B820-281D09A295C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602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84587-7B25-4461-B820-281D09A295C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248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84587-7B25-4461-B820-281D09A295C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2743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84587-7B25-4461-B820-281D09A295C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900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84587-7B25-4461-B820-281D09A295C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4296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84587-7B25-4461-B820-281D09A295C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9013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84587-7B25-4461-B820-281D09A295C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681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84587-7B25-4461-B820-281D09A295C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8577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84587-7B25-4461-B820-281D09A295C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7857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84587-7B25-4461-B820-281D09A295C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1131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84587-7B25-4461-B820-281D09A295C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6908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84587-7B25-4461-B820-281D09A295CF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2900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84587-7B25-4461-B820-281D09A295CF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1244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84587-7B25-4461-B820-281D09A295CF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5078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1C754-D1E9-47F9-8777-220D7863B15D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4990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84587-7B25-4461-B820-281D09A295CF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8513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84587-7B25-4461-B820-281D09A295CF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4198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84587-7B25-4461-B820-281D09A295CF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140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1C754-D1E9-47F9-8777-220D7863B15D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09702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84587-7B25-4461-B820-281D09A295CF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77938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84587-7B25-4461-B820-281D09A295CF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42863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84587-7B25-4461-B820-281D09A295CF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91982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84587-7B25-4461-B820-281D09A295CF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73328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84587-7B25-4461-B820-281D09A295CF}" type="slidenum">
              <a:rPr lang="en-US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20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C55479-6033-404C-BC8D-2634A4A8ADF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180010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16233" indent="-216233">
              <a:buFont typeface="+mj-lt"/>
              <a:buAutoNum type="arabicPeriod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DC897B-484B-4B4E-848A-DD8BF49A98E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3247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3FC3F2-38DE-4107-AE9A-A4C2DB1CEF0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9549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84587-7B25-4461-B820-281D09A295C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4705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84587-7B25-4461-B820-281D09A295C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2780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84587-7B25-4461-B820-281D09A295C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215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B2A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868363"/>
            <a:ext cx="12192000" cy="21955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8" name="Picture 10" descr="logo-broch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9800" y="3346449"/>
            <a:ext cx="78994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267200"/>
            <a:ext cx="8534400" cy="1371600"/>
          </a:xfrm>
        </p:spPr>
        <p:txBody>
          <a:bodyPr/>
          <a:lstStyle>
            <a:lvl1pPr marL="0" indent="0" algn="ctr">
              <a:buNone/>
              <a:defRPr>
                <a:solidFill>
                  <a:srgbClr val="C1C3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0" y="1066800"/>
            <a:ext cx="3840480" cy="1828800"/>
          </a:xfrm>
        </p:spPr>
        <p:txBody>
          <a:bodyPr rtlCol="0">
            <a:normAutofit/>
          </a:bodyPr>
          <a:lstStyle>
            <a:lvl1pPr>
              <a:defRPr>
                <a:solidFill>
                  <a:srgbClr val="C1C399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4165600" y="1066800"/>
            <a:ext cx="3840480" cy="1828800"/>
          </a:xfrm>
        </p:spPr>
        <p:txBody>
          <a:bodyPr rtlCol="0">
            <a:normAutofit/>
          </a:bodyPr>
          <a:lstStyle>
            <a:lvl1pPr>
              <a:defRPr>
                <a:solidFill>
                  <a:srgbClr val="C1C399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8351520" y="1066799"/>
            <a:ext cx="3840480" cy="1828800"/>
          </a:xfrm>
        </p:spPr>
        <p:txBody>
          <a:bodyPr rtlCol="0">
            <a:normAutofit/>
          </a:bodyPr>
          <a:lstStyle>
            <a:lvl1pPr>
              <a:defRPr>
                <a:solidFill>
                  <a:srgbClr val="C1C399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36805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520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0" y="1231900"/>
            <a:ext cx="12192000" cy="3657600"/>
          </a:xfrm>
        </p:spPr>
        <p:txBody>
          <a:bodyPr rtlCol="0">
            <a:normAutofit/>
          </a:bodyPr>
          <a:lstStyle>
            <a:lvl1pPr>
              <a:defRPr>
                <a:solidFill>
                  <a:srgbClr val="C1C399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0" y="4953000"/>
            <a:ext cx="11582400" cy="1524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rgbClr val="4B2A46"/>
                </a:solidFill>
                <a:latin typeface="Arial Black" pitchFamily="34" charset="0"/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>
                <a:solidFill>
                  <a:srgbClr val="4B2A46"/>
                </a:solidFill>
              </a:defRPr>
            </a:lvl2pPr>
            <a:lvl3pPr marL="0" indent="0">
              <a:spcBef>
                <a:spcPts val="0"/>
              </a:spcBef>
              <a:spcAft>
                <a:spcPts val="600"/>
              </a:spcAft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42668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87867" y="3962400"/>
            <a:ext cx="4450080" cy="1295400"/>
          </a:xfrm>
        </p:spPr>
        <p:txBody>
          <a:bodyPr rtlCol="0">
            <a:normAutofit/>
          </a:bodyPr>
          <a:lstStyle>
            <a:lvl1pPr>
              <a:defRPr>
                <a:solidFill>
                  <a:srgbClr val="C1C399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291253" y="1422400"/>
            <a:ext cx="4450080" cy="2362200"/>
          </a:xfrm>
        </p:spPr>
        <p:txBody>
          <a:bodyPr rtlCol="0">
            <a:normAutofit/>
          </a:bodyPr>
          <a:lstStyle>
            <a:lvl1pPr>
              <a:defRPr>
                <a:solidFill>
                  <a:srgbClr val="C1C399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266267" y="1447800"/>
            <a:ext cx="6316133" cy="1676400"/>
          </a:xfrm>
          <a:noFill/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rgbClr val="4B2A46"/>
                </a:solidFill>
                <a:latin typeface="Arial Black" pitchFamily="34" charset="0"/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>
                <a:solidFill>
                  <a:srgbClr val="4B2A46"/>
                </a:solidFill>
              </a:defRPr>
            </a:lvl2pPr>
            <a:lvl3pPr marL="0" indent="0">
              <a:spcBef>
                <a:spcPts val="0"/>
              </a:spcBef>
              <a:spcAft>
                <a:spcPts val="600"/>
              </a:spcAft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5266267" y="3276600"/>
            <a:ext cx="6316133" cy="3048000"/>
          </a:xfrm>
          <a:noFill/>
        </p:spPr>
        <p:txBody>
          <a:bodyPr>
            <a:normAutofit/>
          </a:bodyPr>
          <a:lstStyle>
            <a:lvl1pPr>
              <a:spcAft>
                <a:spcPts val="600"/>
              </a:spcAft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66333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0" y="1231900"/>
            <a:ext cx="12192000" cy="3657600"/>
          </a:xfrm>
        </p:spPr>
        <p:txBody>
          <a:bodyPr rtlCol="0">
            <a:normAutofit/>
          </a:bodyPr>
          <a:lstStyle>
            <a:lvl1pPr>
              <a:defRPr>
                <a:solidFill>
                  <a:srgbClr val="C1C399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0" y="4953000"/>
            <a:ext cx="11582400" cy="1524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rgbClr val="4B2A46"/>
                </a:solidFill>
                <a:latin typeface="Arial Black" pitchFamily="34" charset="0"/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>
                <a:solidFill>
                  <a:srgbClr val="4B2A46"/>
                </a:solidFill>
              </a:defRPr>
            </a:lvl2pPr>
            <a:lvl3pPr marL="0" indent="0">
              <a:spcBef>
                <a:spcPts val="0"/>
              </a:spcBef>
              <a:spcAft>
                <a:spcPts val="600"/>
              </a:spcAft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24819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87867" y="3962400"/>
            <a:ext cx="4450080" cy="1295400"/>
          </a:xfrm>
        </p:spPr>
        <p:txBody>
          <a:bodyPr rtlCol="0">
            <a:normAutofit/>
          </a:bodyPr>
          <a:lstStyle>
            <a:lvl1pPr>
              <a:defRPr>
                <a:solidFill>
                  <a:srgbClr val="C1C399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291253" y="1422400"/>
            <a:ext cx="4450080" cy="2362200"/>
          </a:xfrm>
        </p:spPr>
        <p:txBody>
          <a:bodyPr rtlCol="0">
            <a:normAutofit/>
          </a:bodyPr>
          <a:lstStyle>
            <a:lvl1pPr>
              <a:defRPr>
                <a:solidFill>
                  <a:srgbClr val="C1C399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266267" y="1447800"/>
            <a:ext cx="6316133" cy="1676400"/>
          </a:xfrm>
          <a:noFill/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rgbClr val="4B2A46"/>
                </a:solidFill>
                <a:latin typeface="Arial Black" pitchFamily="34" charset="0"/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>
                <a:solidFill>
                  <a:srgbClr val="4B2A46"/>
                </a:solidFill>
              </a:defRPr>
            </a:lvl2pPr>
            <a:lvl3pPr marL="0" indent="0">
              <a:spcBef>
                <a:spcPts val="0"/>
              </a:spcBef>
              <a:spcAft>
                <a:spcPts val="600"/>
              </a:spcAft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5266267" y="3276600"/>
            <a:ext cx="6316133" cy="3048000"/>
          </a:xfrm>
          <a:noFill/>
        </p:spPr>
        <p:txBody>
          <a:bodyPr>
            <a:normAutofit/>
          </a:bodyPr>
          <a:lstStyle>
            <a:lvl1pPr>
              <a:spcAft>
                <a:spcPts val="600"/>
              </a:spcAft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72734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0" y="1231900"/>
            <a:ext cx="12192000" cy="3657600"/>
          </a:xfrm>
        </p:spPr>
        <p:txBody>
          <a:bodyPr rtlCol="0">
            <a:normAutofit/>
          </a:bodyPr>
          <a:lstStyle>
            <a:lvl1pPr>
              <a:defRPr>
                <a:solidFill>
                  <a:srgbClr val="C1C399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0" y="4953000"/>
            <a:ext cx="11582400" cy="1524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rgbClr val="4B2A46"/>
                </a:solidFill>
                <a:latin typeface="Arial Black" pitchFamily="34" charset="0"/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>
                <a:solidFill>
                  <a:srgbClr val="4B2A46"/>
                </a:solidFill>
              </a:defRPr>
            </a:lvl2pPr>
            <a:lvl3pPr marL="0" indent="0">
              <a:spcBef>
                <a:spcPts val="0"/>
              </a:spcBef>
              <a:spcAft>
                <a:spcPts val="600"/>
              </a:spcAft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078360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87867" y="3962400"/>
            <a:ext cx="4450080" cy="1295400"/>
          </a:xfrm>
        </p:spPr>
        <p:txBody>
          <a:bodyPr rtlCol="0">
            <a:normAutofit/>
          </a:bodyPr>
          <a:lstStyle>
            <a:lvl1pPr>
              <a:defRPr>
                <a:solidFill>
                  <a:srgbClr val="C1C399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291253" y="1422400"/>
            <a:ext cx="4450080" cy="2362200"/>
          </a:xfrm>
        </p:spPr>
        <p:txBody>
          <a:bodyPr rtlCol="0">
            <a:normAutofit/>
          </a:bodyPr>
          <a:lstStyle>
            <a:lvl1pPr>
              <a:defRPr>
                <a:solidFill>
                  <a:srgbClr val="C1C399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266267" y="1447800"/>
            <a:ext cx="6316133" cy="1676400"/>
          </a:xfrm>
          <a:noFill/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rgbClr val="4B2A46"/>
                </a:solidFill>
                <a:latin typeface="Arial Black" pitchFamily="34" charset="0"/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>
                <a:solidFill>
                  <a:srgbClr val="4B2A46"/>
                </a:solidFill>
              </a:defRPr>
            </a:lvl2pPr>
            <a:lvl3pPr marL="0" indent="0">
              <a:spcBef>
                <a:spcPts val="0"/>
              </a:spcBef>
              <a:spcAft>
                <a:spcPts val="600"/>
              </a:spcAft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5266267" y="3276600"/>
            <a:ext cx="6316133" cy="3048000"/>
          </a:xfrm>
          <a:noFill/>
        </p:spPr>
        <p:txBody>
          <a:bodyPr>
            <a:normAutofit/>
          </a:bodyPr>
          <a:lstStyle>
            <a:lvl1pPr>
              <a:spcAft>
                <a:spcPts val="600"/>
              </a:spcAft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0974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0" y="1231900"/>
            <a:ext cx="12192000" cy="3657600"/>
          </a:xfrm>
        </p:spPr>
        <p:txBody>
          <a:bodyPr rtlCol="0">
            <a:normAutofit/>
          </a:bodyPr>
          <a:lstStyle>
            <a:lvl1pPr>
              <a:defRPr>
                <a:solidFill>
                  <a:srgbClr val="C1C399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0" y="4953000"/>
            <a:ext cx="11582400" cy="1524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rgbClr val="4B2A46"/>
                </a:solidFill>
                <a:latin typeface="Arial Black" pitchFamily="34" charset="0"/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>
                <a:solidFill>
                  <a:srgbClr val="4B2A46"/>
                </a:solidFill>
              </a:defRPr>
            </a:lvl2pPr>
            <a:lvl3pPr marL="0" indent="0">
              <a:spcBef>
                <a:spcPts val="0"/>
              </a:spcBef>
              <a:spcAft>
                <a:spcPts val="600"/>
              </a:spcAft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463746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87867" y="3962400"/>
            <a:ext cx="4450080" cy="1295400"/>
          </a:xfrm>
        </p:spPr>
        <p:txBody>
          <a:bodyPr rtlCol="0">
            <a:normAutofit/>
          </a:bodyPr>
          <a:lstStyle>
            <a:lvl1pPr>
              <a:defRPr>
                <a:solidFill>
                  <a:srgbClr val="C1C399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291253" y="1422400"/>
            <a:ext cx="4450080" cy="2362200"/>
          </a:xfrm>
        </p:spPr>
        <p:txBody>
          <a:bodyPr rtlCol="0">
            <a:normAutofit/>
          </a:bodyPr>
          <a:lstStyle>
            <a:lvl1pPr>
              <a:defRPr>
                <a:solidFill>
                  <a:srgbClr val="C1C399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266267" y="1447800"/>
            <a:ext cx="6316133" cy="1676400"/>
          </a:xfrm>
          <a:noFill/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rgbClr val="4B2A46"/>
                </a:solidFill>
                <a:latin typeface="Arial Black" pitchFamily="34" charset="0"/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>
                <a:solidFill>
                  <a:srgbClr val="4B2A46"/>
                </a:solidFill>
              </a:defRPr>
            </a:lvl2pPr>
            <a:lvl3pPr marL="0" indent="0">
              <a:spcBef>
                <a:spcPts val="0"/>
              </a:spcBef>
              <a:spcAft>
                <a:spcPts val="600"/>
              </a:spcAft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5266267" y="3276600"/>
            <a:ext cx="6316133" cy="3048000"/>
          </a:xfrm>
          <a:noFill/>
        </p:spPr>
        <p:txBody>
          <a:bodyPr>
            <a:normAutofit/>
          </a:bodyPr>
          <a:lstStyle>
            <a:lvl1pPr>
              <a:spcAft>
                <a:spcPts val="600"/>
              </a:spcAft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7110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0" y="1231900"/>
            <a:ext cx="12192000" cy="3657600"/>
          </a:xfrm>
        </p:spPr>
        <p:txBody>
          <a:bodyPr rtlCol="0">
            <a:normAutofit/>
          </a:bodyPr>
          <a:lstStyle>
            <a:lvl1pPr>
              <a:defRPr>
                <a:solidFill>
                  <a:srgbClr val="C1C399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0" y="4953000"/>
            <a:ext cx="11582400" cy="1524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rgbClr val="4B2A46"/>
                </a:solidFill>
                <a:latin typeface="Arial Black" pitchFamily="34" charset="0"/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>
                <a:solidFill>
                  <a:srgbClr val="4B2A46"/>
                </a:solidFill>
              </a:defRPr>
            </a:lvl2pPr>
            <a:lvl3pPr marL="0" indent="0">
              <a:spcBef>
                <a:spcPts val="0"/>
              </a:spcBef>
              <a:spcAft>
                <a:spcPts val="600"/>
              </a:spcAft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03634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109728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8140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87867" y="3962400"/>
            <a:ext cx="4450080" cy="1295400"/>
          </a:xfrm>
        </p:spPr>
        <p:txBody>
          <a:bodyPr rtlCol="0">
            <a:normAutofit/>
          </a:bodyPr>
          <a:lstStyle>
            <a:lvl1pPr>
              <a:defRPr>
                <a:solidFill>
                  <a:srgbClr val="C1C399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291253" y="1422400"/>
            <a:ext cx="4450080" cy="2362200"/>
          </a:xfrm>
        </p:spPr>
        <p:txBody>
          <a:bodyPr rtlCol="0">
            <a:normAutofit/>
          </a:bodyPr>
          <a:lstStyle>
            <a:lvl1pPr>
              <a:defRPr>
                <a:solidFill>
                  <a:srgbClr val="C1C399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266267" y="1447800"/>
            <a:ext cx="6316133" cy="1676400"/>
          </a:xfrm>
          <a:noFill/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rgbClr val="4B2A46"/>
                </a:solidFill>
                <a:latin typeface="Arial Black" pitchFamily="34" charset="0"/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>
                <a:solidFill>
                  <a:srgbClr val="4B2A46"/>
                </a:solidFill>
              </a:defRPr>
            </a:lvl2pPr>
            <a:lvl3pPr marL="0" indent="0">
              <a:spcBef>
                <a:spcPts val="0"/>
              </a:spcBef>
              <a:spcAft>
                <a:spcPts val="600"/>
              </a:spcAft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5266267" y="3276600"/>
            <a:ext cx="6316133" cy="3048000"/>
          </a:xfrm>
          <a:noFill/>
        </p:spPr>
        <p:txBody>
          <a:bodyPr>
            <a:normAutofit/>
          </a:bodyPr>
          <a:lstStyle>
            <a:lvl1pPr>
              <a:spcAft>
                <a:spcPts val="600"/>
              </a:spcAft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60123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0" y="1231900"/>
            <a:ext cx="12192000" cy="3657600"/>
          </a:xfrm>
        </p:spPr>
        <p:txBody>
          <a:bodyPr rtlCol="0">
            <a:normAutofit/>
          </a:bodyPr>
          <a:lstStyle>
            <a:lvl1pPr>
              <a:defRPr>
                <a:solidFill>
                  <a:srgbClr val="C1C399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0" y="4953000"/>
            <a:ext cx="11582400" cy="1524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rgbClr val="4B2A46"/>
                </a:solidFill>
                <a:latin typeface="Arial Black" pitchFamily="34" charset="0"/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>
                <a:solidFill>
                  <a:srgbClr val="4B2A46"/>
                </a:solidFill>
              </a:defRPr>
            </a:lvl2pPr>
            <a:lvl3pPr marL="0" indent="0">
              <a:spcBef>
                <a:spcPts val="0"/>
              </a:spcBef>
              <a:spcAft>
                <a:spcPts val="600"/>
              </a:spcAft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543312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87867" y="3962400"/>
            <a:ext cx="4450080" cy="1295400"/>
          </a:xfrm>
        </p:spPr>
        <p:txBody>
          <a:bodyPr rtlCol="0">
            <a:normAutofit/>
          </a:bodyPr>
          <a:lstStyle>
            <a:lvl1pPr>
              <a:defRPr>
                <a:solidFill>
                  <a:srgbClr val="C1C399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291253" y="1422400"/>
            <a:ext cx="4450080" cy="2362200"/>
          </a:xfrm>
        </p:spPr>
        <p:txBody>
          <a:bodyPr rtlCol="0">
            <a:normAutofit/>
          </a:bodyPr>
          <a:lstStyle>
            <a:lvl1pPr>
              <a:defRPr>
                <a:solidFill>
                  <a:srgbClr val="C1C399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266267" y="1447800"/>
            <a:ext cx="6316133" cy="1676400"/>
          </a:xfrm>
          <a:noFill/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rgbClr val="4B2A46"/>
                </a:solidFill>
                <a:latin typeface="Arial Black" pitchFamily="34" charset="0"/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>
                <a:solidFill>
                  <a:srgbClr val="4B2A46"/>
                </a:solidFill>
              </a:defRPr>
            </a:lvl2pPr>
            <a:lvl3pPr marL="0" indent="0">
              <a:spcBef>
                <a:spcPts val="0"/>
              </a:spcBef>
              <a:spcAft>
                <a:spcPts val="600"/>
              </a:spcAft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5266267" y="3276600"/>
            <a:ext cx="6316133" cy="3048000"/>
          </a:xfrm>
          <a:noFill/>
        </p:spPr>
        <p:txBody>
          <a:bodyPr>
            <a:normAutofit/>
          </a:bodyPr>
          <a:lstStyle>
            <a:lvl1pPr>
              <a:spcAft>
                <a:spcPts val="600"/>
              </a:spcAft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61247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0" y="1231900"/>
            <a:ext cx="12192000" cy="3657600"/>
          </a:xfrm>
        </p:spPr>
        <p:txBody>
          <a:bodyPr rtlCol="0">
            <a:normAutofit/>
          </a:bodyPr>
          <a:lstStyle>
            <a:lvl1pPr>
              <a:defRPr>
                <a:solidFill>
                  <a:srgbClr val="C1C399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0" y="4953000"/>
            <a:ext cx="11582400" cy="1524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rgbClr val="4B2A46"/>
                </a:solidFill>
                <a:latin typeface="Arial Black" pitchFamily="34" charset="0"/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>
                <a:solidFill>
                  <a:srgbClr val="4B2A46"/>
                </a:solidFill>
              </a:defRPr>
            </a:lvl2pPr>
            <a:lvl3pPr marL="0" indent="0">
              <a:spcBef>
                <a:spcPts val="0"/>
              </a:spcBef>
              <a:spcAft>
                <a:spcPts val="600"/>
              </a:spcAft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240414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87867" y="3962400"/>
            <a:ext cx="4450080" cy="1295400"/>
          </a:xfrm>
        </p:spPr>
        <p:txBody>
          <a:bodyPr rtlCol="0">
            <a:normAutofit/>
          </a:bodyPr>
          <a:lstStyle>
            <a:lvl1pPr>
              <a:defRPr>
                <a:solidFill>
                  <a:srgbClr val="C1C399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291253" y="1422400"/>
            <a:ext cx="4450080" cy="2362200"/>
          </a:xfrm>
        </p:spPr>
        <p:txBody>
          <a:bodyPr rtlCol="0">
            <a:normAutofit/>
          </a:bodyPr>
          <a:lstStyle>
            <a:lvl1pPr>
              <a:defRPr>
                <a:solidFill>
                  <a:srgbClr val="C1C399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266267" y="1447800"/>
            <a:ext cx="6316133" cy="1676400"/>
          </a:xfrm>
          <a:noFill/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rgbClr val="4B2A46"/>
                </a:solidFill>
                <a:latin typeface="Arial Black" pitchFamily="34" charset="0"/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>
                <a:solidFill>
                  <a:srgbClr val="4B2A46"/>
                </a:solidFill>
              </a:defRPr>
            </a:lvl2pPr>
            <a:lvl3pPr marL="0" indent="0">
              <a:spcBef>
                <a:spcPts val="0"/>
              </a:spcBef>
              <a:spcAft>
                <a:spcPts val="600"/>
              </a:spcAft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5266267" y="3276600"/>
            <a:ext cx="6316133" cy="3048000"/>
          </a:xfrm>
          <a:noFill/>
        </p:spPr>
        <p:txBody>
          <a:bodyPr>
            <a:normAutofit/>
          </a:bodyPr>
          <a:lstStyle>
            <a:lvl1pPr>
              <a:spcAft>
                <a:spcPts val="600"/>
              </a:spcAft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75019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Title Accent Color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1796217"/>
          </a:xfrm>
          <a:noFill/>
        </p:spPr>
        <p:txBody>
          <a:bodyPr tIns="91440" bIns="91440" anchor="t" anchorCtr="0"/>
          <a:lstStyle>
            <a:lvl1pPr algn="l" defTabSz="9143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627" b="0" kern="1200" cap="none" spc="-98" baseline="0" dirty="0">
                <a:ln w="3175">
                  <a:noFill/>
                </a:ln>
                <a:gradFill>
                  <a:gsLst>
                    <a:gs pos="91241">
                      <a:schemeClr val="tx1"/>
                    </a:gs>
                    <a:gs pos="57000">
                      <a:schemeClr val="tx1"/>
                    </a:gs>
                    <a:gs pos="18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8771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3920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5943600"/>
            <a:ext cx="12192000" cy="457200"/>
          </a:xfrm>
          <a:prstGeom prst="rect">
            <a:avLst/>
          </a:prstGeom>
          <a:solidFill>
            <a:srgbClr val="C1C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343400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09600" y="5943600"/>
            <a:ext cx="10972800" cy="457200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rgbClr val="4B2A4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6978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818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818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231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5943600"/>
            <a:ext cx="12192000" cy="457200"/>
          </a:xfrm>
          <a:prstGeom prst="rect">
            <a:avLst/>
          </a:prstGeom>
          <a:solidFill>
            <a:srgbClr val="C1C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343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343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09600" y="5943600"/>
            <a:ext cx="10972800" cy="457200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rgbClr val="4B2A4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8216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0" y="1231900"/>
            <a:ext cx="12192000" cy="3657600"/>
          </a:xfrm>
        </p:spPr>
        <p:txBody>
          <a:bodyPr rtlCol="0">
            <a:normAutofit/>
          </a:bodyPr>
          <a:lstStyle>
            <a:lvl1pPr>
              <a:defRPr>
                <a:solidFill>
                  <a:srgbClr val="C1C399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0" y="4953000"/>
            <a:ext cx="11582400" cy="1524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rgbClr val="4B2A46"/>
                </a:solidFill>
                <a:latin typeface="Arial Black" pitchFamily="34" charset="0"/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>
                <a:solidFill>
                  <a:srgbClr val="4B2A46"/>
                </a:solidFill>
              </a:defRPr>
            </a:lvl2pPr>
            <a:lvl3pPr marL="0" indent="0">
              <a:spcBef>
                <a:spcPts val="0"/>
              </a:spcBef>
              <a:spcAft>
                <a:spcPts val="600"/>
              </a:spcAft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745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87867" y="3962400"/>
            <a:ext cx="4450080" cy="1295400"/>
          </a:xfrm>
        </p:spPr>
        <p:txBody>
          <a:bodyPr rtlCol="0">
            <a:normAutofit/>
          </a:bodyPr>
          <a:lstStyle>
            <a:lvl1pPr>
              <a:defRPr>
                <a:solidFill>
                  <a:srgbClr val="C1C399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291253" y="1422400"/>
            <a:ext cx="4450080" cy="2362200"/>
          </a:xfrm>
        </p:spPr>
        <p:txBody>
          <a:bodyPr rtlCol="0">
            <a:normAutofit/>
          </a:bodyPr>
          <a:lstStyle>
            <a:lvl1pPr>
              <a:defRPr>
                <a:solidFill>
                  <a:srgbClr val="C1C399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266267" y="1447800"/>
            <a:ext cx="6316133" cy="1676400"/>
          </a:xfrm>
          <a:noFill/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rgbClr val="4B2A46"/>
                </a:solidFill>
                <a:latin typeface="Arial Black" pitchFamily="34" charset="0"/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>
                <a:solidFill>
                  <a:srgbClr val="4B2A46"/>
                </a:solidFill>
              </a:defRPr>
            </a:lvl2pPr>
            <a:lvl3pPr marL="0" indent="0">
              <a:spcBef>
                <a:spcPts val="0"/>
              </a:spcBef>
              <a:spcAft>
                <a:spcPts val="600"/>
              </a:spcAft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5266267" y="3276600"/>
            <a:ext cx="6316133" cy="3048000"/>
          </a:xfrm>
          <a:noFill/>
        </p:spPr>
        <p:txBody>
          <a:bodyPr>
            <a:normAutofit/>
          </a:bodyPr>
          <a:lstStyle>
            <a:lvl1pPr>
              <a:spcAft>
                <a:spcPts val="600"/>
              </a:spcAft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1632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609600" y="1600200"/>
            <a:ext cx="10972800" cy="1447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rgbClr val="4B2A46"/>
                </a:solidFill>
                <a:latin typeface="Arial Black" pitchFamily="34" charset="0"/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>
                <a:solidFill>
                  <a:srgbClr val="4B2A46"/>
                </a:solidFill>
              </a:defRPr>
            </a:lvl2pPr>
            <a:lvl3pPr marL="0" indent="0">
              <a:spcBef>
                <a:spcPts val="0"/>
              </a:spcBef>
              <a:spcAft>
                <a:spcPts val="600"/>
              </a:spcAft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048000"/>
            <a:ext cx="10972800" cy="34290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600"/>
              </a:spcAft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566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573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rgbClr val="4B2A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0"/>
            <a:ext cx="117919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371600"/>
            <a:ext cx="1179195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1081315"/>
            <a:ext cx="12192000" cy="152400"/>
          </a:xfrm>
          <a:prstGeom prst="rect">
            <a:avLst/>
          </a:prstGeom>
          <a:solidFill>
            <a:srgbClr val="C1C39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026" name="Picture 2" descr="SSOE Group"/>
          <p:cNvPicPr>
            <a:picLocks noChangeAspect="1" noChangeArrowheads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44200" y="6538685"/>
            <a:ext cx="127635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08" r:id="rId2"/>
    <p:sldLayoutId id="2147483930" r:id="rId3"/>
    <p:sldLayoutId id="2147483909" r:id="rId4"/>
    <p:sldLayoutId id="2147483931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  <p:sldLayoutId id="2147483916" r:id="rId12"/>
    <p:sldLayoutId id="2147483917" r:id="rId13"/>
    <p:sldLayoutId id="2147483918" r:id="rId14"/>
    <p:sldLayoutId id="2147483919" r:id="rId15"/>
    <p:sldLayoutId id="2147483920" r:id="rId16"/>
    <p:sldLayoutId id="2147483921" r:id="rId17"/>
    <p:sldLayoutId id="2147483922" r:id="rId18"/>
    <p:sldLayoutId id="2147483923" r:id="rId19"/>
    <p:sldLayoutId id="2147483924" r:id="rId20"/>
    <p:sldLayoutId id="2147483925" r:id="rId21"/>
    <p:sldLayoutId id="2147483926" r:id="rId22"/>
    <p:sldLayoutId id="2147483927" r:id="rId23"/>
    <p:sldLayoutId id="2147483928" r:id="rId24"/>
    <p:sldLayoutId id="2147483940" r:id="rId25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228600" indent="-228600" algn="l" rtl="0" fontAlgn="base"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8600" algn="l" rtl="0" fontAlgn="base">
        <a:spcBef>
          <a:spcPts val="6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85800" indent="-228600" algn="l" rtl="0" fontAlgn="base"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8600" algn="l" rtl="0" fontAlgn="base">
        <a:spcBef>
          <a:spcPts val="6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3000" indent="-228600" algn="l" rtl="0" fontAlgn="base">
        <a:spcBef>
          <a:spcPts val="6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AA6A2-D35E-425E-B19D-2540D9BB8A62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54891-8917-4F87-BBD7-0B6296628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780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WMF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1.WMF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Sometimes, you have to kiss a few frogs:</a:t>
            </a:r>
          </a:p>
          <a:p>
            <a:r>
              <a:rPr lang="en-US" dirty="0" smtClean="0"/>
              <a:t>A SharePoint Upgrade Story … with a few warts!</a:t>
            </a:r>
          </a:p>
        </p:txBody>
      </p:sp>
      <p:pic>
        <p:nvPicPr>
          <p:cNvPr id="5123" name="Picture Placeholder 7" descr="_DSC1015.jpg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24001" y="1066800"/>
            <a:ext cx="2879725" cy="1828800"/>
          </a:xfrm>
        </p:spPr>
      </p:pic>
      <p:pic>
        <p:nvPicPr>
          <p:cNvPr id="5124" name="Picture Placeholder 5" descr="_DSC0034.jpg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8201" y="1066800"/>
            <a:ext cx="2879725" cy="1828800"/>
          </a:xfrm>
        </p:spPr>
      </p:pic>
      <p:pic>
        <p:nvPicPr>
          <p:cNvPr id="5125" name="Picture Placeholder 6" descr="_DSC5878.jpg"/>
          <p:cNvPicPr>
            <a:picLocks noGrp="1" noChangeAspect="1"/>
          </p:cNvPicPr>
          <p:nvPr>
            <p:ph type="pic" sz="quarter" idx="15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72401" y="1066800"/>
            <a:ext cx="2879725" cy="1828800"/>
          </a:xfrm>
        </p:spPr>
      </p:pic>
      <p:sp>
        <p:nvSpPr>
          <p:cNvPr id="2" name="TextBox 1"/>
          <p:cNvSpPr txBox="1"/>
          <p:nvPr/>
        </p:nvSpPr>
        <p:spPr>
          <a:xfrm>
            <a:off x="4038600" y="5486400"/>
            <a:ext cx="449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C1C399"/>
                </a:solidFill>
              </a:rPr>
              <a:t>SPTechCon</a:t>
            </a:r>
            <a:r>
              <a:rPr lang="en-US" sz="2400" dirty="0" smtClean="0">
                <a:solidFill>
                  <a:srgbClr val="C1C399"/>
                </a:solidFill>
              </a:rPr>
              <a:t> Boston</a:t>
            </a:r>
          </a:p>
          <a:p>
            <a:pPr algn="ctr"/>
            <a:r>
              <a:rPr lang="en-US" sz="2400" smtClean="0">
                <a:solidFill>
                  <a:srgbClr val="C1C399"/>
                </a:solidFill>
              </a:rPr>
              <a:t>September 18, </a:t>
            </a:r>
            <a:r>
              <a:rPr lang="en-US" sz="2400" dirty="0" smtClean="0">
                <a:solidFill>
                  <a:srgbClr val="C1C399"/>
                </a:solidFill>
              </a:rPr>
              <a:t>2014</a:t>
            </a:r>
          </a:p>
          <a:p>
            <a:pPr algn="ctr"/>
            <a:endParaRPr lang="en-US" sz="2400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3829" y="5257800"/>
            <a:ext cx="1818742" cy="12006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230844">
            <a:off x="11161575" y="5180088"/>
            <a:ext cx="595871" cy="55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37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sold and told the story internally …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152400" y="1343769"/>
            <a:ext cx="3962399" cy="5438030"/>
            <a:chOff x="152400" y="1343769"/>
            <a:chExt cx="3962399" cy="5438030"/>
          </a:xfrm>
        </p:grpSpPr>
        <p:sp>
          <p:nvSpPr>
            <p:cNvPr id="3" name="Rectangle 2"/>
            <p:cNvSpPr/>
            <p:nvPr/>
          </p:nvSpPr>
          <p:spPr>
            <a:xfrm>
              <a:off x="152400" y="1343769"/>
              <a:ext cx="3957263" cy="1551831"/>
            </a:xfrm>
            <a:prstGeom prst="rect">
              <a:avLst/>
            </a:prstGeom>
            <a:solidFill>
              <a:srgbClr val="4B2A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Find what you need when you need it</a:t>
              </a:r>
              <a:endParaRPr lang="en-US" sz="3200" dirty="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52400" y="2895600"/>
              <a:ext cx="3962399" cy="3886199"/>
            </a:xfrm>
            <a:prstGeom prst="rect">
              <a:avLst/>
            </a:prstGeom>
            <a:solidFill>
              <a:srgbClr val="4B2A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/>
                <a:t>Simple access to critical business information across the company.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/>
                <a:t>An easy way to access and collaborate on documents.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 smtClean="0"/>
                <a:t>Build communities </a:t>
              </a:r>
              <a:r>
                <a:rPr lang="en-US" sz="2400" dirty="0"/>
                <a:t>that span SBUs, disciplines, and locations. 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8153400" y="1343769"/>
            <a:ext cx="3962399" cy="5438031"/>
            <a:chOff x="8153400" y="1343769"/>
            <a:chExt cx="3962399" cy="5438031"/>
          </a:xfrm>
        </p:grpSpPr>
        <p:sp>
          <p:nvSpPr>
            <p:cNvPr id="12" name="Rectangle 11"/>
            <p:cNvSpPr/>
            <p:nvPr/>
          </p:nvSpPr>
          <p:spPr>
            <a:xfrm>
              <a:off x="8153400" y="1343769"/>
              <a:ext cx="3957263" cy="1551831"/>
            </a:xfrm>
            <a:prstGeom prst="rect">
              <a:avLst/>
            </a:prstGeom>
            <a:solidFill>
              <a:srgbClr val="2A35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1557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3200" dirty="0"/>
                <a:t>Enable more efficient knowledge transfer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153400" y="2895601"/>
              <a:ext cx="3962399" cy="3886199"/>
            </a:xfrm>
            <a:prstGeom prst="rect">
              <a:avLst/>
            </a:prstGeom>
            <a:solidFill>
              <a:srgbClr val="2A35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 smtClean="0"/>
                <a:t>Search </a:t>
              </a:r>
              <a:r>
                <a:rPr lang="en-US" sz="2400" dirty="0"/>
                <a:t>for a topic and find </a:t>
              </a:r>
              <a:r>
                <a:rPr lang="en-US" sz="2400" dirty="0" smtClean="0"/>
                <a:t>experts </a:t>
              </a:r>
              <a:r>
                <a:rPr lang="en-US" sz="2400" dirty="0"/>
                <a:t>in this area.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/>
                <a:t>H</a:t>
              </a:r>
              <a:r>
                <a:rPr lang="en-US" sz="2400" dirty="0" smtClean="0"/>
                <a:t>elp </a:t>
              </a:r>
              <a:r>
                <a:rPr lang="en-US" sz="2400" dirty="0"/>
                <a:t>connect </a:t>
              </a:r>
              <a:r>
                <a:rPr lang="en-US" sz="2400" dirty="0" smtClean="0"/>
                <a:t>you to </a:t>
              </a:r>
              <a:r>
                <a:rPr lang="en-US" sz="2400" dirty="0"/>
                <a:t>the information </a:t>
              </a:r>
              <a:r>
                <a:rPr lang="en-US" sz="2400" dirty="0" smtClean="0"/>
                <a:t>you need to avoid </a:t>
              </a:r>
              <a:r>
                <a:rPr lang="en-US" sz="2400" dirty="0"/>
                <a:t>re-inventing the wheel.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 smtClean="0"/>
                <a:t>Retain valuable </a:t>
              </a:r>
              <a:r>
                <a:rPr lang="en-US" sz="2400" dirty="0"/>
                <a:t>knowledge from long-time </a:t>
              </a:r>
              <a:r>
                <a:rPr lang="en-US" sz="2400" dirty="0" smtClean="0"/>
                <a:t>employees.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 smtClean="0"/>
                <a:t>Help </a:t>
              </a:r>
              <a:r>
                <a:rPr lang="en-US" sz="2400" dirty="0"/>
                <a:t>newer employees learn quickly.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147764" y="1336920"/>
            <a:ext cx="3962399" cy="5438030"/>
            <a:chOff x="4147764" y="1336920"/>
            <a:chExt cx="3962399" cy="5438030"/>
          </a:xfrm>
        </p:grpSpPr>
        <p:sp>
          <p:nvSpPr>
            <p:cNvPr id="14" name="Rectangle 13"/>
            <p:cNvSpPr/>
            <p:nvPr/>
          </p:nvSpPr>
          <p:spPr>
            <a:xfrm>
              <a:off x="4147764" y="1336920"/>
              <a:ext cx="3957263" cy="1551831"/>
            </a:xfrm>
            <a:prstGeom prst="rect">
              <a:avLst/>
            </a:prstGeom>
            <a:solidFill>
              <a:srgbClr val="854B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1557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3200" dirty="0"/>
                <a:t>Manage SSOE’s exploding volume of </a:t>
              </a:r>
              <a:r>
                <a:rPr lang="en-US" sz="3200" dirty="0" smtClean="0"/>
                <a:t>data</a:t>
              </a:r>
              <a:endParaRPr lang="en-US" sz="32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147764" y="2888751"/>
              <a:ext cx="3962399" cy="3886199"/>
            </a:xfrm>
            <a:prstGeom prst="rect">
              <a:avLst/>
            </a:prstGeom>
            <a:solidFill>
              <a:srgbClr val="854B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/>
                <a:t>This overload of data makes it difficult for employees to find, use or share information that is critical to their jobs.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/>
                <a:t>We’re taking action now to manage information and boost our productivity.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5797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 and began a journey that felt a little like a board game, not a fairy tale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8600" y="1371600"/>
            <a:ext cx="6324600" cy="5029200"/>
          </a:xfrm>
        </p:spPr>
        <p:txBody>
          <a:bodyPr/>
          <a:lstStyle/>
          <a:p>
            <a:r>
              <a:rPr lang="en-US" dirty="0" smtClean="0"/>
              <a:t>Starting out on the way to the Peppermint Forest</a:t>
            </a:r>
          </a:p>
          <a:p>
            <a:r>
              <a:rPr lang="en-US" dirty="0" smtClean="0"/>
              <a:t>Drawing a card sending us back to the beginning</a:t>
            </a:r>
          </a:p>
          <a:p>
            <a:r>
              <a:rPr lang="en-US" dirty="0" smtClean="0"/>
              <a:t>Occasionally getting stuck in the Molasses Swamp</a:t>
            </a:r>
            <a:endParaRPr lang="en-US" dirty="0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53200" y="1238534"/>
            <a:ext cx="5619466" cy="5619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305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Introducing the characters in our story (aka the players in our game)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097044" y="1225601"/>
            <a:ext cx="3748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Staring Roles from SSOE</a:t>
            </a:r>
            <a:endParaRPr lang="en-US" sz="2400" dirty="0"/>
          </a:p>
        </p:txBody>
      </p:sp>
      <p:grpSp>
        <p:nvGrpSpPr>
          <p:cNvPr id="30" name="Group 29"/>
          <p:cNvGrpSpPr/>
          <p:nvPr/>
        </p:nvGrpSpPr>
        <p:grpSpPr>
          <a:xfrm>
            <a:off x="308070" y="1714393"/>
            <a:ext cx="5178330" cy="1600200"/>
            <a:chOff x="308070" y="1714393"/>
            <a:chExt cx="5178330" cy="160020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8070" y="1714393"/>
              <a:ext cx="1616364" cy="160020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2059314" y="1914329"/>
              <a:ext cx="342708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Mary Stepnick</a:t>
              </a:r>
            </a:p>
            <a:p>
              <a:r>
                <a:rPr lang="en-US" sz="2000" dirty="0" smtClean="0"/>
                <a:t>Director, Quality Systems</a:t>
              </a:r>
            </a:p>
            <a:p>
              <a:r>
                <a:rPr lang="en-US" sz="2000" dirty="0" smtClean="0"/>
                <a:t>Executive Sponsor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08070" y="3399201"/>
            <a:ext cx="5178330" cy="1600200"/>
            <a:chOff x="308070" y="3399201"/>
            <a:chExt cx="5178330" cy="1600200"/>
          </a:xfrm>
        </p:grpSpPr>
        <p:pic>
          <p:nvPicPr>
            <p:cNvPr id="1032" name="Picture 8" descr="https://encrypted-tbn3.gstatic.com/images?q=tbn:ANd9GcTThJeJnKlO7QpdtRzEiPp0AP9WmauBUJSfRlcKPNsKddW6UI9k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515"/>
            <a:stretch/>
          </p:blipFill>
          <p:spPr bwMode="auto">
            <a:xfrm>
              <a:off x="308070" y="3399201"/>
              <a:ext cx="1608241" cy="16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2059314" y="3599137"/>
              <a:ext cx="342708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Tony Hiss</a:t>
              </a:r>
            </a:p>
            <a:p>
              <a:r>
                <a:rPr lang="en-US" sz="2000" dirty="0" smtClean="0"/>
                <a:t>Assistant Project Manager</a:t>
              </a:r>
            </a:p>
            <a:p>
              <a:r>
                <a:rPr lang="en-US" sz="2000" dirty="0" smtClean="0"/>
                <a:t>SharePoint Lead</a:t>
              </a:r>
            </a:p>
          </p:txBody>
        </p:sp>
      </p:grpSp>
      <p:grpSp>
        <p:nvGrpSpPr>
          <p:cNvPr id="1024" name="Group 1023"/>
          <p:cNvGrpSpPr/>
          <p:nvPr/>
        </p:nvGrpSpPr>
        <p:grpSpPr>
          <a:xfrm>
            <a:off x="340412" y="5084010"/>
            <a:ext cx="5374588" cy="1600200"/>
            <a:chOff x="340412" y="5084010"/>
            <a:chExt cx="5374588" cy="1600200"/>
          </a:xfrm>
        </p:grpSpPr>
        <p:pic>
          <p:nvPicPr>
            <p:cNvPr id="1038" name="Picture 14" descr="https://encrypted-tbn3.gstatic.com/images?q=tbn:ANd9GcRLt4QSZ868JQS3-fQLunSvAgi5_XV_6Nmz_Kz5F1YIh0jEn-uNJQ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412" y="5084010"/>
              <a:ext cx="1600200" cy="16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2059314" y="5283945"/>
              <a:ext cx="365568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Leslie </a:t>
              </a:r>
              <a:r>
                <a:rPr lang="en-US" sz="3200" dirty="0" err="1" smtClean="0"/>
                <a:t>Accardo</a:t>
              </a:r>
              <a:endParaRPr lang="en-US" sz="3200" dirty="0" smtClean="0"/>
            </a:p>
            <a:p>
              <a:r>
                <a:rPr lang="en-US" sz="2000" dirty="0" smtClean="0"/>
                <a:t>Project Manager</a:t>
              </a:r>
            </a:p>
            <a:p>
              <a:r>
                <a:rPr lang="en-US" sz="2000" dirty="0" smtClean="0"/>
                <a:t>Project Manager, </a:t>
              </a:r>
              <a:r>
                <a:rPr lang="en-US" sz="2000" dirty="0" err="1" smtClean="0"/>
                <a:t>TeamSSOE</a:t>
              </a:r>
              <a:endParaRPr lang="en-US" sz="2000" dirty="0" smtClean="0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8153400" y="1225602"/>
            <a:ext cx="3130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Supporting Players</a:t>
            </a:r>
            <a:endParaRPr lang="en-US" sz="24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6553200" y="1779481"/>
            <a:ext cx="5334000" cy="1600200"/>
            <a:chOff x="6553200" y="1779481"/>
            <a:chExt cx="5334000" cy="16002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53200" y="1779481"/>
              <a:ext cx="1764706" cy="1600200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8460114" y="1979417"/>
              <a:ext cx="342708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Sue Hanley</a:t>
              </a:r>
            </a:p>
            <a:p>
              <a:r>
                <a:rPr lang="en-US" sz="2000" dirty="0" smtClean="0"/>
                <a:t>KM and IA Strategy Consultant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123389" y="3518505"/>
            <a:ext cx="5763811" cy="1600200"/>
            <a:chOff x="6123389" y="3518505"/>
            <a:chExt cx="5763811" cy="16002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123389" y="3518505"/>
              <a:ext cx="2624328" cy="1600200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8460114" y="3779996"/>
              <a:ext cx="342708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SharePoint Dev Company 1</a:t>
              </a:r>
              <a:endParaRPr lang="en-US" sz="2000" dirty="0" smtClean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553200" y="5118705"/>
            <a:ext cx="5334000" cy="1600200"/>
            <a:chOff x="6553200" y="5118705"/>
            <a:chExt cx="5334000" cy="160020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553200" y="5118705"/>
              <a:ext cx="1962807" cy="1600200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8460114" y="5380196"/>
              <a:ext cx="342708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SharePoint Dev Company 2</a:t>
              </a:r>
              <a:endParaRPr lang="en-US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243524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Key Challenges: Drawing the right card!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27987" y="1516036"/>
            <a:ext cx="2980900" cy="4876801"/>
            <a:chOff x="76200" y="1523999"/>
            <a:chExt cx="2980900" cy="487680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6200" y="3560847"/>
              <a:ext cx="2980899" cy="2839953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85300" y="1523999"/>
              <a:ext cx="2971800" cy="2036847"/>
            </a:xfrm>
            <a:prstGeom prst="rect">
              <a:avLst/>
            </a:prstGeom>
            <a:solidFill>
              <a:srgbClr val="2A35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smtClean="0"/>
                <a:t>Define the Problem</a:t>
              </a:r>
              <a:endParaRPr lang="en-US" sz="44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050967" y="1516036"/>
            <a:ext cx="2940399" cy="4648203"/>
            <a:chOff x="3079401" y="1523998"/>
            <a:chExt cx="2940399" cy="464820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79401" y="3810001"/>
              <a:ext cx="2940399" cy="23622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3079401" y="1523998"/>
              <a:ext cx="2940399" cy="2036847"/>
            </a:xfrm>
            <a:prstGeom prst="rect">
              <a:avLst/>
            </a:prstGeom>
            <a:solidFill>
              <a:srgbClr val="2A35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smtClean="0"/>
                <a:t>Select the Partner</a:t>
              </a:r>
              <a:endParaRPr lang="en-US" sz="44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033446" y="1516036"/>
            <a:ext cx="2940400" cy="4876802"/>
            <a:chOff x="6096000" y="1523998"/>
            <a:chExt cx="2940400" cy="4876802"/>
          </a:xfrm>
        </p:grpSpPr>
        <p:sp>
          <p:nvSpPr>
            <p:cNvPr id="9" name="Rectangle 8"/>
            <p:cNvSpPr/>
            <p:nvPr/>
          </p:nvSpPr>
          <p:spPr>
            <a:xfrm>
              <a:off x="6096001" y="1523998"/>
              <a:ext cx="2940399" cy="2036847"/>
            </a:xfrm>
            <a:prstGeom prst="rect">
              <a:avLst/>
            </a:prstGeom>
            <a:solidFill>
              <a:srgbClr val="2A35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smtClean="0"/>
                <a:t>Manage the Process</a:t>
              </a:r>
              <a:endParaRPr lang="en-US" sz="4400" dirty="0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96000" y="3560845"/>
              <a:ext cx="2940399" cy="2839955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9015927" y="1516036"/>
            <a:ext cx="3119652" cy="4876802"/>
            <a:chOff x="9058701" y="1523998"/>
            <a:chExt cx="3119652" cy="4876802"/>
          </a:xfrm>
        </p:grpSpPr>
        <p:sp>
          <p:nvSpPr>
            <p:cNvPr id="11" name="Rectangle 10"/>
            <p:cNvSpPr/>
            <p:nvPr/>
          </p:nvSpPr>
          <p:spPr>
            <a:xfrm>
              <a:off x="9058701" y="1523998"/>
              <a:ext cx="3119652" cy="2036847"/>
            </a:xfrm>
            <a:prstGeom prst="rect">
              <a:avLst/>
            </a:prstGeom>
            <a:solidFill>
              <a:srgbClr val="2A35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smtClean="0"/>
                <a:t>Guide the Deployment</a:t>
              </a:r>
              <a:endParaRPr lang="en-US" sz="4400" dirty="0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48800" y="3697409"/>
              <a:ext cx="2404016" cy="27033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9047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Define the Problem: They can’t know what you don’t 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don’t know what you want, it’s hard to find it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924801" y="1168400"/>
            <a:ext cx="4267200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1168400"/>
            <a:ext cx="7924801" cy="568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tIns="1280160" rIns="731520" bIns="91440" rtlCol="0" anchor="t" anchorCtr="0"/>
          <a:lstStyle/>
          <a:p>
            <a:pPr algn="ctr"/>
            <a:r>
              <a:rPr lang="en-US" sz="6000" dirty="0" smtClean="0"/>
              <a:t>If you don’t know what you want, it’s hard to ask for help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67767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Wart removal technique: Do your homework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" y="1219200"/>
            <a:ext cx="3712602" cy="5638800"/>
          </a:xfrm>
          <a:prstGeom prst="rect">
            <a:avLst/>
          </a:prstGeom>
          <a:solidFill>
            <a:srgbClr val="ADA0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tIns="548640" rIns="365760" bIns="91440" rtlCol="0" anchor="t" anchorCtr="0"/>
          <a:lstStyle/>
          <a:p>
            <a:pPr algn="ctr"/>
            <a:r>
              <a:rPr lang="en-US" sz="4800" dirty="0" smtClean="0"/>
              <a:t>No matter how hard it is, you have to define the outcomes</a:t>
            </a:r>
            <a:endParaRPr lang="en-US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2602" y="1219200"/>
            <a:ext cx="8479398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43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Selecting the right partner put us in to an entirely new story: SSOE and the three bears!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story had the wrong ending</a:t>
            </a:r>
          </a:p>
          <a:p>
            <a:pPr lvl="1"/>
            <a:r>
              <a:rPr lang="en-US" dirty="0" smtClean="0"/>
              <a:t>The first partner proposed the wrong solution.</a:t>
            </a:r>
          </a:p>
          <a:p>
            <a:pPr lvl="1"/>
            <a:r>
              <a:rPr lang="en-US" dirty="0" smtClean="0"/>
              <a:t>It just didn’t fit in the longer term context – though it might have solved a point solution.</a:t>
            </a:r>
          </a:p>
          <a:p>
            <a:r>
              <a:rPr lang="en-US" dirty="0" smtClean="0"/>
              <a:t>The proposal didn’t make sense</a:t>
            </a:r>
          </a:p>
          <a:p>
            <a:pPr lvl="1"/>
            <a:r>
              <a:rPr lang="en-US" dirty="0" smtClean="0"/>
              <a:t>The numbers didn’t add up.</a:t>
            </a:r>
          </a:p>
          <a:p>
            <a:pPr lvl="1"/>
            <a:r>
              <a:rPr lang="en-US" dirty="0" smtClean="0"/>
              <a:t>The numbers seemed REALLY high for tasks that seemed simple.</a:t>
            </a:r>
          </a:p>
          <a:p>
            <a:r>
              <a:rPr lang="en-US" dirty="0" smtClean="0"/>
              <a:t>It didn’t feel like we were speaking the same language.</a:t>
            </a:r>
          </a:p>
          <a:p>
            <a:pPr lvl="1"/>
            <a:r>
              <a:rPr lang="en-US" dirty="0"/>
              <a:t>Every conversation seemed to have a disconnect.</a:t>
            </a:r>
          </a:p>
          <a:p>
            <a:pPr lvl="1"/>
            <a:r>
              <a:rPr lang="en-US" dirty="0" smtClean="0"/>
              <a:t>This was our fault too!</a:t>
            </a:r>
          </a:p>
          <a:p>
            <a:pPr lvl="1"/>
            <a:r>
              <a:rPr lang="en-US" dirty="0" smtClean="0"/>
              <a:t>Know what you are asking for – or take the time to figure it out.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9800" y="5029200"/>
            <a:ext cx="1818742" cy="1200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899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Wart removal technique: Trust your gut.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5783" y="1219200"/>
            <a:ext cx="5638800" cy="5638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219200"/>
            <a:ext cx="6535783" cy="5638800"/>
          </a:xfrm>
          <a:prstGeom prst="rect">
            <a:avLst/>
          </a:prstGeom>
          <a:solidFill>
            <a:srgbClr val="CD9E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tIns="457200" rIns="365760" bIns="91440" rtlCol="0" anchor="t" anchorCtr="0"/>
          <a:lstStyle/>
          <a:p>
            <a:pPr marL="395288" indent="-395288">
              <a:buFont typeface="Arial" panose="020B0604020202020204" pitchFamily="34" charset="0"/>
              <a:buChar char="•"/>
            </a:pPr>
            <a:r>
              <a:rPr lang="en-US" sz="4000" dirty="0" smtClean="0"/>
              <a:t>If it doesn’t smell right, it doesn’t smell right.</a:t>
            </a:r>
          </a:p>
          <a:p>
            <a:pPr marL="395288" indent="-395288">
              <a:buFont typeface="Arial" panose="020B0604020202020204" pitchFamily="34" charset="0"/>
              <a:buChar char="•"/>
            </a:pPr>
            <a:r>
              <a:rPr lang="en-US" sz="4000" dirty="0" smtClean="0"/>
              <a:t>If it doesn’t make sense, ask for a do-over – even in the proposal stage.</a:t>
            </a:r>
          </a:p>
          <a:p>
            <a:pPr marL="395288" indent="-395288">
              <a:buFont typeface="Arial" panose="020B0604020202020204" pitchFamily="34" charset="0"/>
              <a:buChar char="•"/>
            </a:pPr>
            <a:r>
              <a:rPr lang="en-US" sz="4000" dirty="0" smtClean="0"/>
              <a:t>If it doesn’t seem right, act – don’t wait.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2703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 the Process: Teams first</a:t>
            </a:r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381000" y="1522047"/>
            <a:ext cx="2725867" cy="726610"/>
          </a:xfrm>
          <a:custGeom>
            <a:avLst/>
            <a:gdLst>
              <a:gd name="connsiteX0" fmla="*/ 0 w 1963861"/>
              <a:gd name="connsiteY0" fmla="*/ 0 h 726610"/>
              <a:gd name="connsiteX1" fmla="*/ 1963861 w 1963861"/>
              <a:gd name="connsiteY1" fmla="*/ 0 h 726610"/>
              <a:gd name="connsiteX2" fmla="*/ 1963861 w 1963861"/>
              <a:gd name="connsiteY2" fmla="*/ 726610 h 726610"/>
              <a:gd name="connsiteX3" fmla="*/ 0 w 1963861"/>
              <a:gd name="connsiteY3" fmla="*/ 726610 h 726610"/>
              <a:gd name="connsiteX4" fmla="*/ 0 w 1963861"/>
              <a:gd name="connsiteY4" fmla="*/ 0 h 726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3861" h="726610">
                <a:moveTo>
                  <a:pt x="0" y="0"/>
                </a:moveTo>
                <a:lnTo>
                  <a:pt x="1963861" y="0"/>
                </a:lnTo>
                <a:lnTo>
                  <a:pt x="1963861" y="726610"/>
                </a:lnTo>
                <a:lnTo>
                  <a:pt x="0" y="726610"/>
                </a:lnTo>
                <a:lnTo>
                  <a:pt x="0" y="0"/>
                </a:lnTo>
                <a:close/>
              </a:path>
            </a:pathLst>
          </a:custGeom>
          <a:solidFill>
            <a:srgbClr val="B65312"/>
          </a:solidFill>
          <a:ln>
            <a:solidFill>
              <a:srgbClr val="B65312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240" tIns="81280" rIns="142240" bIns="8128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smtClean="0"/>
              <a:t>SBU</a:t>
            </a:r>
            <a:endParaRPr lang="en-US" sz="2800" kern="1200" dirty="0"/>
          </a:p>
        </p:txBody>
      </p:sp>
      <p:sp>
        <p:nvSpPr>
          <p:cNvPr id="6" name="Freeform 5"/>
          <p:cNvSpPr/>
          <p:nvPr/>
        </p:nvSpPr>
        <p:spPr>
          <a:xfrm>
            <a:off x="381001" y="2248657"/>
            <a:ext cx="2725866" cy="4205226"/>
          </a:xfrm>
          <a:custGeom>
            <a:avLst/>
            <a:gdLst>
              <a:gd name="connsiteX0" fmla="*/ 0 w 1963861"/>
              <a:gd name="connsiteY0" fmla="*/ 0 h 2854800"/>
              <a:gd name="connsiteX1" fmla="*/ 1963861 w 1963861"/>
              <a:gd name="connsiteY1" fmla="*/ 0 h 2854800"/>
              <a:gd name="connsiteX2" fmla="*/ 1963861 w 1963861"/>
              <a:gd name="connsiteY2" fmla="*/ 2854800 h 2854800"/>
              <a:gd name="connsiteX3" fmla="*/ 0 w 1963861"/>
              <a:gd name="connsiteY3" fmla="*/ 2854800 h 2854800"/>
              <a:gd name="connsiteX4" fmla="*/ 0 w 1963861"/>
              <a:gd name="connsiteY4" fmla="*/ 0 h 285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3861" h="2854800">
                <a:moveTo>
                  <a:pt x="0" y="0"/>
                </a:moveTo>
                <a:lnTo>
                  <a:pt x="1963861" y="0"/>
                </a:lnTo>
                <a:lnTo>
                  <a:pt x="1963861" y="2854800"/>
                </a:lnTo>
                <a:lnTo>
                  <a:pt x="0" y="2854800"/>
                </a:lnTo>
                <a:lnTo>
                  <a:pt x="0" y="0"/>
                </a:lnTo>
                <a:close/>
              </a:path>
            </a:pathLst>
          </a:custGeom>
          <a:solidFill>
            <a:srgbClr val="B65312">
              <a:alpha val="50000"/>
            </a:srgbClr>
          </a:solidFill>
          <a:ln>
            <a:solidFill>
              <a:srgbClr val="B65312">
                <a:alpha val="50000"/>
              </a:srgb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42240" bIns="160020" numCol="1" spcCol="1270" anchor="t" anchorCtr="0">
            <a:noAutofit/>
          </a:bodyPr>
          <a:lstStyle/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800" kern="1200" dirty="0" smtClean="0"/>
              <a:t>Access reports secured by role</a:t>
            </a:r>
            <a:endParaRPr lang="en-US" sz="2800" kern="1200" dirty="0"/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800" kern="1200" dirty="0" smtClean="0"/>
              <a:t>In the future, access an interactive reporting dashboard</a:t>
            </a:r>
            <a:endParaRPr lang="en-US" sz="2800" kern="1200" dirty="0"/>
          </a:p>
        </p:txBody>
      </p:sp>
      <p:sp>
        <p:nvSpPr>
          <p:cNvPr id="7" name="Freeform 6"/>
          <p:cNvSpPr/>
          <p:nvPr/>
        </p:nvSpPr>
        <p:spPr>
          <a:xfrm>
            <a:off x="3260420" y="1522047"/>
            <a:ext cx="2725867" cy="726610"/>
          </a:xfrm>
          <a:custGeom>
            <a:avLst/>
            <a:gdLst>
              <a:gd name="connsiteX0" fmla="*/ 0 w 1963861"/>
              <a:gd name="connsiteY0" fmla="*/ 0 h 726610"/>
              <a:gd name="connsiteX1" fmla="*/ 1963861 w 1963861"/>
              <a:gd name="connsiteY1" fmla="*/ 0 h 726610"/>
              <a:gd name="connsiteX2" fmla="*/ 1963861 w 1963861"/>
              <a:gd name="connsiteY2" fmla="*/ 726610 h 726610"/>
              <a:gd name="connsiteX3" fmla="*/ 0 w 1963861"/>
              <a:gd name="connsiteY3" fmla="*/ 726610 h 726610"/>
              <a:gd name="connsiteX4" fmla="*/ 0 w 1963861"/>
              <a:gd name="connsiteY4" fmla="*/ 0 h 726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3861" h="726610">
                <a:moveTo>
                  <a:pt x="0" y="0"/>
                </a:moveTo>
                <a:lnTo>
                  <a:pt x="1963861" y="0"/>
                </a:lnTo>
                <a:lnTo>
                  <a:pt x="1963861" y="726610"/>
                </a:lnTo>
                <a:lnTo>
                  <a:pt x="0" y="726610"/>
                </a:lnTo>
                <a:lnTo>
                  <a:pt x="0" y="0"/>
                </a:lnTo>
                <a:close/>
              </a:path>
            </a:pathLst>
          </a:custGeom>
          <a:solidFill>
            <a:srgbClr val="B65312"/>
          </a:solidFill>
          <a:ln>
            <a:solidFill>
              <a:srgbClr val="B65312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240" tIns="81280" rIns="142240" bIns="8128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smtClean="0"/>
              <a:t>Discipline</a:t>
            </a:r>
            <a:endParaRPr lang="en-US" sz="2800" kern="1200" dirty="0"/>
          </a:p>
        </p:txBody>
      </p:sp>
      <p:sp>
        <p:nvSpPr>
          <p:cNvPr id="8" name="Freeform 7"/>
          <p:cNvSpPr/>
          <p:nvPr/>
        </p:nvSpPr>
        <p:spPr>
          <a:xfrm>
            <a:off x="3260420" y="2248657"/>
            <a:ext cx="2725866" cy="4205226"/>
          </a:xfrm>
          <a:custGeom>
            <a:avLst/>
            <a:gdLst>
              <a:gd name="connsiteX0" fmla="*/ 0 w 1963861"/>
              <a:gd name="connsiteY0" fmla="*/ 0 h 2854800"/>
              <a:gd name="connsiteX1" fmla="*/ 1963861 w 1963861"/>
              <a:gd name="connsiteY1" fmla="*/ 0 h 2854800"/>
              <a:gd name="connsiteX2" fmla="*/ 1963861 w 1963861"/>
              <a:gd name="connsiteY2" fmla="*/ 2854800 h 2854800"/>
              <a:gd name="connsiteX3" fmla="*/ 0 w 1963861"/>
              <a:gd name="connsiteY3" fmla="*/ 2854800 h 2854800"/>
              <a:gd name="connsiteX4" fmla="*/ 0 w 1963861"/>
              <a:gd name="connsiteY4" fmla="*/ 0 h 285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3861" h="2854800">
                <a:moveTo>
                  <a:pt x="0" y="0"/>
                </a:moveTo>
                <a:lnTo>
                  <a:pt x="1963861" y="0"/>
                </a:lnTo>
                <a:lnTo>
                  <a:pt x="1963861" y="2854800"/>
                </a:lnTo>
                <a:lnTo>
                  <a:pt x="0" y="2854800"/>
                </a:lnTo>
                <a:lnTo>
                  <a:pt x="0" y="0"/>
                </a:lnTo>
                <a:close/>
              </a:path>
            </a:pathLst>
          </a:custGeom>
          <a:solidFill>
            <a:srgbClr val="B65312">
              <a:alpha val="50000"/>
            </a:srgbClr>
          </a:solidFill>
          <a:ln>
            <a:solidFill>
              <a:srgbClr val="B65312">
                <a:alpha val="50000"/>
              </a:srgb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42240" bIns="160020" numCol="1" spcCol="1270" anchor="t" anchorCtr="0">
            <a:noAutofit/>
          </a:bodyPr>
          <a:lstStyle/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800" kern="1200" dirty="0" smtClean="0"/>
              <a:t>Find best practices</a:t>
            </a:r>
            <a:endParaRPr lang="en-US" sz="2800" kern="1200" dirty="0"/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800" kern="1200" smtClean="0"/>
              <a:t>Engage in conversations with experts</a:t>
            </a:r>
            <a:endParaRPr lang="en-US" sz="2800" kern="1200" dirty="0" smtClean="0"/>
          </a:p>
        </p:txBody>
      </p:sp>
      <p:sp>
        <p:nvSpPr>
          <p:cNvPr id="9" name="Freeform 8"/>
          <p:cNvSpPr/>
          <p:nvPr/>
        </p:nvSpPr>
        <p:spPr>
          <a:xfrm>
            <a:off x="6154868" y="1522047"/>
            <a:ext cx="2725867" cy="726610"/>
          </a:xfrm>
          <a:custGeom>
            <a:avLst/>
            <a:gdLst>
              <a:gd name="connsiteX0" fmla="*/ 0 w 1963861"/>
              <a:gd name="connsiteY0" fmla="*/ 0 h 726610"/>
              <a:gd name="connsiteX1" fmla="*/ 1963861 w 1963861"/>
              <a:gd name="connsiteY1" fmla="*/ 0 h 726610"/>
              <a:gd name="connsiteX2" fmla="*/ 1963861 w 1963861"/>
              <a:gd name="connsiteY2" fmla="*/ 726610 h 726610"/>
              <a:gd name="connsiteX3" fmla="*/ 0 w 1963861"/>
              <a:gd name="connsiteY3" fmla="*/ 726610 h 726610"/>
              <a:gd name="connsiteX4" fmla="*/ 0 w 1963861"/>
              <a:gd name="connsiteY4" fmla="*/ 0 h 726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3861" h="726610">
                <a:moveTo>
                  <a:pt x="0" y="0"/>
                </a:moveTo>
                <a:lnTo>
                  <a:pt x="1963861" y="0"/>
                </a:lnTo>
                <a:lnTo>
                  <a:pt x="1963861" y="726610"/>
                </a:lnTo>
                <a:lnTo>
                  <a:pt x="0" y="726610"/>
                </a:lnTo>
                <a:lnTo>
                  <a:pt x="0" y="0"/>
                </a:lnTo>
                <a:close/>
              </a:path>
            </a:pathLst>
          </a:custGeom>
          <a:solidFill>
            <a:srgbClr val="B65312"/>
          </a:solidFill>
          <a:ln>
            <a:solidFill>
              <a:srgbClr val="B65312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240" tIns="81280" rIns="142240" bIns="8128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smtClean="0"/>
              <a:t>Internal Committee</a:t>
            </a:r>
            <a:endParaRPr lang="en-US" sz="2800" kern="1200" dirty="0"/>
          </a:p>
        </p:txBody>
      </p:sp>
      <p:sp>
        <p:nvSpPr>
          <p:cNvPr id="10" name="Freeform 9"/>
          <p:cNvSpPr/>
          <p:nvPr/>
        </p:nvSpPr>
        <p:spPr>
          <a:xfrm>
            <a:off x="6154867" y="2248658"/>
            <a:ext cx="2725868" cy="4205226"/>
          </a:xfrm>
          <a:custGeom>
            <a:avLst/>
            <a:gdLst>
              <a:gd name="connsiteX0" fmla="*/ 0 w 1963861"/>
              <a:gd name="connsiteY0" fmla="*/ 0 h 2854800"/>
              <a:gd name="connsiteX1" fmla="*/ 1963861 w 1963861"/>
              <a:gd name="connsiteY1" fmla="*/ 0 h 2854800"/>
              <a:gd name="connsiteX2" fmla="*/ 1963861 w 1963861"/>
              <a:gd name="connsiteY2" fmla="*/ 2854800 h 2854800"/>
              <a:gd name="connsiteX3" fmla="*/ 0 w 1963861"/>
              <a:gd name="connsiteY3" fmla="*/ 2854800 h 2854800"/>
              <a:gd name="connsiteX4" fmla="*/ 0 w 1963861"/>
              <a:gd name="connsiteY4" fmla="*/ 0 h 285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3861" h="2854800">
                <a:moveTo>
                  <a:pt x="0" y="0"/>
                </a:moveTo>
                <a:lnTo>
                  <a:pt x="1963861" y="0"/>
                </a:lnTo>
                <a:lnTo>
                  <a:pt x="1963861" y="2854800"/>
                </a:lnTo>
                <a:lnTo>
                  <a:pt x="0" y="2854800"/>
                </a:lnTo>
                <a:lnTo>
                  <a:pt x="0" y="0"/>
                </a:lnTo>
                <a:close/>
              </a:path>
            </a:pathLst>
          </a:custGeom>
          <a:solidFill>
            <a:srgbClr val="B65312">
              <a:alpha val="50000"/>
            </a:srgbClr>
          </a:solidFill>
          <a:ln>
            <a:solidFill>
              <a:srgbClr val="B65312">
                <a:alpha val="50000"/>
              </a:srgb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42240" bIns="160020" numCol="1" spcCol="1270" anchor="t" anchorCtr="0">
            <a:noAutofit/>
          </a:bodyPr>
          <a:lstStyle/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800" kern="1200" dirty="0" smtClean="0"/>
              <a:t>Share and collaborate on documents in one place</a:t>
            </a:r>
            <a:endParaRPr lang="en-US" sz="2800" kern="1200" dirty="0"/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800" kern="1200" dirty="0" smtClean="0"/>
              <a:t>Publish and share calendar events</a:t>
            </a:r>
            <a:endParaRPr lang="en-US" sz="2800" kern="1200" dirty="0"/>
          </a:p>
        </p:txBody>
      </p:sp>
      <p:sp>
        <p:nvSpPr>
          <p:cNvPr id="11" name="Freeform 10"/>
          <p:cNvSpPr/>
          <p:nvPr/>
        </p:nvSpPr>
        <p:spPr>
          <a:xfrm>
            <a:off x="9050468" y="1522047"/>
            <a:ext cx="2725867" cy="726610"/>
          </a:xfrm>
          <a:custGeom>
            <a:avLst/>
            <a:gdLst>
              <a:gd name="connsiteX0" fmla="*/ 0 w 1963861"/>
              <a:gd name="connsiteY0" fmla="*/ 0 h 726610"/>
              <a:gd name="connsiteX1" fmla="*/ 1963861 w 1963861"/>
              <a:gd name="connsiteY1" fmla="*/ 0 h 726610"/>
              <a:gd name="connsiteX2" fmla="*/ 1963861 w 1963861"/>
              <a:gd name="connsiteY2" fmla="*/ 726610 h 726610"/>
              <a:gd name="connsiteX3" fmla="*/ 0 w 1963861"/>
              <a:gd name="connsiteY3" fmla="*/ 726610 h 726610"/>
              <a:gd name="connsiteX4" fmla="*/ 0 w 1963861"/>
              <a:gd name="connsiteY4" fmla="*/ 0 h 726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3861" h="726610">
                <a:moveTo>
                  <a:pt x="0" y="0"/>
                </a:moveTo>
                <a:lnTo>
                  <a:pt x="1963861" y="0"/>
                </a:lnTo>
                <a:lnTo>
                  <a:pt x="1963861" y="726610"/>
                </a:lnTo>
                <a:lnTo>
                  <a:pt x="0" y="726610"/>
                </a:lnTo>
                <a:lnTo>
                  <a:pt x="0" y="0"/>
                </a:lnTo>
                <a:close/>
              </a:path>
            </a:pathLst>
          </a:custGeom>
          <a:solidFill>
            <a:srgbClr val="B65312"/>
          </a:solidFill>
          <a:ln>
            <a:solidFill>
              <a:srgbClr val="B65312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240" tIns="81280" rIns="142240" bIns="8128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smtClean="0"/>
              <a:t>Internal Team</a:t>
            </a:r>
            <a:endParaRPr lang="en-US" sz="2800" kern="1200" dirty="0"/>
          </a:p>
        </p:txBody>
      </p:sp>
      <p:sp>
        <p:nvSpPr>
          <p:cNvPr id="12" name="Freeform 11"/>
          <p:cNvSpPr/>
          <p:nvPr/>
        </p:nvSpPr>
        <p:spPr>
          <a:xfrm>
            <a:off x="9050467" y="2248657"/>
            <a:ext cx="2725868" cy="4205226"/>
          </a:xfrm>
          <a:custGeom>
            <a:avLst/>
            <a:gdLst>
              <a:gd name="connsiteX0" fmla="*/ 0 w 1963861"/>
              <a:gd name="connsiteY0" fmla="*/ 0 h 2854800"/>
              <a:gd name="connsiteX1" fmla="*/ 1963861 w 1963861"/>
              <a:gd name="connsiteY1" fmla="*/ 0 h 2854800"/>
              <a:gd name="connsiteX2" fmla="*/ 1963861 w 1963861"/>
              <a:gd name="connsiteY2" fmla="*/ 2854800 h 2854800"/>
              <a:gd name="connsiteX3" fmla="*/ 0 w 1963861"/>
              <a:gd name="connsiteY3" fmla="*/ 2854800 h 2854800"/>
              <a:gd name="connsiteX4" fmla="*/ 0 w 1963861"/>
              <a:gd name="connsiteY4" fmla="*/ 0 h 285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3861" h="2854800">
                <a:moveTo>
                  <a:pt x="0" y="0"/>
                </a:moveTo>
                <a:lnTo>
                  <a:pt x="1963861" y="0"/>
                </a:lnTo>
                <a:lnTo>
                  <a:pt x="1963861" y="2854800"/>
                </a:lnTo>
                <a:lnTo>
                  <a:pt x="0" y="2854800"/>
                </a:lnTo>
                <a:lnTo>
                  <a:pt x="0" y="0"/>
                </a:lnTo>
                <a:close/>
              </a:path>
            </a:pathLst>
          </a:custGeom>
          <a:solidFill>
            <a:srgbClr val="B65312">
              <a:alpha val="50000"/>
            </a:srgbClr>
          </a:solidFill>
          <a:ln>
            <a:solidFill>
              <a:srgbClr val="B65312">
                <a:alpha val="50196"/>
              </a:srgb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42240" bIns="160020" numCol="1" spcCol="1270" anchor="t" anchorCtr="0">
            <a:noAutofit/>
          </a:bodyPr>
          <a:lstStyle/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800" kern="1200" dirty="0" smtClean="0"/>
              <a:t>Share and collaborate on documents in one place</a:t>
            </a:r>
            <a:endParaRPr lang="en-US" sz="2800" kern="1200" dirty="0"/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800" kern="1200" dirty="0" smtClean="0"/>
              <a:t>Publish and share calendar events</a:t>
            </a:r>
            <a:endParaRPr lang="en-US" sz="2800" kern="1200" dirty="0"/>
          </a:p>
        </p:txBody>
      </p:sp>
    </p:spTree>
    <p:extLst>
      <p:ext uri="{BB962C8B-B14F-4D97-AF65-F5344CB8AC3E}">
        <p14:creationId xmlns:p14="http://schemas.microsoft.com/office/powerpoint/2010/main" val="102267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started out with the right tasks 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Review existing solution and work processes</a:t>
            </a:r>
          </a:p>
          <a:p>
            <a:r>
              <a:rPr lang="en-US" dirty="0" smtClean="0"/>
              <a:t>Interview and observe key stakeholders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And then we waited.</a:t>
            </a:r>
          </a:p>
          <a:p>
            <a:r>
              <a:rPr lang="en-US" dirty="0" smtClean="0"/>
              <a:t>And waited.</a:t>
            </a:r>
          </a:p>
          <a:p>
            <a:r>
              <a:rPr lang="en-US" dirty="0" smtClean="0"/>
              <a:t>And waited.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0" y="4800600"/>
            <a:ext cx="1818742" cy="1200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416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Once upon a time,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was a company called SSOE.</a:t>
            </a:r>
          </a:p>
          <a:p>
            <a:r>
              <a:rPr lang="en-US" dirty="0"/>
              <a:t>T</a:t>
            </a:r>
            <a:r>
              <a:rPr lang="en-US" dirty="0" smtClean="0"/>
              <a:t>he Current Environment included several key solutions</a:t>
            </a:r>
          </a:p>
          <a:p>
            <a:r>
              <a:rPr lang="en-US" dirty="0" smtClean="0"/>
              <a:t>But, all was not well, so Project and Business Goals were established.</a:t>
            </a:r>
          </a:p>
          <a:p>
            <a:r>
              <a:rPr lang="en-US" dirty="0" smtClean="0"/>
              <a:t>We established a team to Understand Critical Business Needs.</a:t>
            </a:r>
          </a:p>
          <a:p>
            <a:r>
              <a:rPr lang="en-US" dirty="0" smtClean="0"/>
              <a:t>And brought in a development partner to help us execute.</a:t>
            </a:r>
          </a:p>
          <a:p>
            <a:r>
              <a:rPr lang="en-US" dirty="0" smtClean="0"/>
              <a:t>Uh Oh! Problems ensued!</a:t>
            </a:r>
          </a:p>
          <a:p>
            <a:r>
              <a:rPr lang="en-US" dirty="0" smtClean="0"/>
              <a:t>But we worked them out and learned some Key Lessons.</a:t>
            </a:r>
          </a:p>
          <a:p>
            <a:r>
              <a:rPr lang="en-US" dirty="0" smtClean="0"/>
              <a:t>Take a look at where we are today …</a:t>
            </a:r>
          </a:p>
          <a:p>
            <a:r>
              <a:rPr lang="en-US" dirty="0" smtClean="0"/>
              <a:t>… and our evolving happy ending.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76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Wart removal technique: Hold the partner accountable for deliverables … the kind that are written down!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Hold your partner accountable</a:t>
            </a:r>
          </a:p>
          <a:p>
            <a:pPr lvl="1"/>
            <a:r>
              <a:rPr lang="en-US" dirty="0"/>
              <a:t>We should have had much more clarity about the structure and format of each deliverable … and held the partner accountable when the written deliverable never showed up.</a:t>
            </a:r>
          </a:p>
          <a:p>
            <a:r>
              <a:rPr lang="en-US" dirty="0"/>
              <a:t>It doesn’t exist if you can’t “touch” it</a:t>
            </a:r>
          </a:p>
          <a:p>
            <a:pPr lvl="1"/>
            <a:r>
              <a:rPr lang="en-US" dirty="0"/>
              <a:t>Written deliverables allow you to make sure that you are on the same page … we ended up appearing to be in completely different novels!</a:t>
            </a:r>
          </a:p>
          <a:p>
            <a:r>
              <a:rPr lang="en-US" dirty="0"/>
              <a:t>Be reasonable</a:t>
            </a:r>
          </a:p>
          <a:p>
            <a:pPr lvl="1"/>
            <a:r>
              <a:rPr lang="en-US" dirty="0"/>
              <a:t>Don’t ask for deliverables that are impossible for your partner to deliver. Challenge, but know when to back off.</a:t>
            </a:r>
          </a:p>
          <a:p>
            <a:pPr lvl="1"/>
            <a:r>
              <a:rPr lang="en-US" dirty="0"/>
              <a:t>But, make sure the deliverables you are going to get are clear.</a:t>
            </a:r>
          </a:p>
        </p:txBody>
      </p:sp>
    </p:spTree>
    <p:extLst>
      <p:ext uri="{BB962C8B-B14F-4D97-AF65-F5344CB8AC3E}">
        <p14:creationId xmlns:p14="http://schemas.microsoft.com/office/powerpoint/2010/main" val="2046734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Wart removal technique: Find a trusted advisor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8" y="1219201"/>
            <a:ext cx="12194177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74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Wart removal technique: You’re talking – make sure they are listening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468" r="899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21265"/>
          <a:stretch/>
        </p:blipFill>
        <p:spPr>
          <a:xfrm>
            <a:off x="-76200" y="1229140"/>
            <a:ext cx="7859486" cy="5628860"/>
          </a:xfrm>
          <a:prstGeom prst="rect">
            <a:avLst/>
          </a:prstGeom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7391400" y="1229140"/>
            <a:ext cx="4800600" cy="5628860"/>
          </a:xfrm>
          <a:prstGeom prst="rect">
            <a:avLst/>
          </a:prstGeom>
          <a:solidFill>
            <a:srgbClr val="253B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It’s a relationship, listening goes both ways.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72945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Wart removal technique: Preview executive presentations first!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2285" y="1211523"/>
            <a:ext cx="8486775" cy="56578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" y="1211523"/>
            <a:ext cx="3920178" cy="5657850"/>
          </a:xfrm>
          <a:prstGeom prst="rect">
            <a:avLst/>
          </a:prstGeom>
          <a:solidFill>
            <a:srgbClr val="C1C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algn="ctr"/>
            <a:r>
              <a:rPr lang="en-US" sz="3200" dirty="0" smtClean="0"/>
              <a:t>Any time you ask someone to present to your executives, do a preview first!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 smtClean="0"/>
              <a:t>Make sure they are able to deliver the right message in the right language!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4182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Wart removal technique: Don’t be afraid to change out the players</a:t>
            </a:r>
            <a:endParaRPr lang="en-US" dirty="0"/>
          </a:p>
        </p:txBody>
      </p:sp>
      <p:pic>
        <p:nvPicPr>
          <p:cNvPr id="3" name="Content Placeholder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553200" y="1219200"/>
            <a:ext cx="56388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219200"/>
            <a:ext cx="6553200" cy="5638800"/>
          </a:xfrm>
          <a:prstGeom prst="rect">
            <a:avLst/>
          </a:prstGeom>
          <a:solidFill>
            <a:srgbClr val="1246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The project is the team; the team is the project.</a:t>
            </a:r>
          </a:p>
          <a:p>
            <a:pPr algn="ctr"/>
            <a:r>
              <a:rPr lang="en-US" sz="4800" dirty="0" smtClean="0"/>
              <a:t>If one player isn’t working, bring in a replacement.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88254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we had to do it again, would we go back?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Definition of the Technical Architecture </a:t>
            </a:r>
            <a:endParaRPr lang="en-US" dirty="0"/>
          </a:p>
          <a:p>
            <a:pPr lvl="1"/>
            <a:r>
              <a:rPr lang="en-US" dirty="0"/>
              <a:t>Very knowledgeable</a:t>
            </a:r>
          </a:p>
          <a:p>
            <a:pPr lvl="1"/>
            <a:r>
              <a:rPr lang="en-US" dirty="0"/>
              <a:t>Reassured us that our design was sufficient for our current and future needs</a:t>
            </a:r>
          </a:p>
          <a:p>
            <a:r>
              <a:rPr lang="en-US" dirty="0"/>
              <a:t>Installation of the Development and Production Environments</a:t>
            </a:r>
          </a:p>
          <a:p>
            <a:pPr lvl="1"/>
            <a:r>
              <a:rPr lang="en-US" dirty="0"/>
              <a:t>Not that our IT was incapable or unwilling, they were simply just too busy with several acquisitions , IT- project rollouts, etc.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08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1200" y="533400"/>
            <a:ext cx="5764280" cy="702929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9600" y="2133600"/>
            <a:ext cx="6617947" cy="2584768"/>
          </a:xfrm>
          <a:prstGeom prst="rect">
            <a:avLst/>
          </a:prstGeom>
          <a:noFill/>
        </p:spPr>
        <p:txBody>
          <a:bodyPr wrap="none" lIns="91427" tIns="45713" rIns="91427" bIns="45713">
            <a:spAutoFit/>
          </a:bodyPr>
          <a:lstStyle/>
          <a:p>
            <a:pPr algn="ctr"/>
            <a:r>
              <a:rPr lang="en-US" sz="5399" dirty="0">
                <a:ln w="0"/>
              </a:rPr>
              <a:t>Don’t underestimate </a:t>
            </a:r>
          </a:p>
          <a:p>
            <a:pPr algn="ctr"/>
            <a:r>
              <a:rPr lang="en-US" sz="5399" dirty="0">
                <a:ln w="0"/>
              </a:rPr>
              <a:t>the importance </a:t>
            </a:r>
          </a:p>
          <a:p>
            <a:pPr algn="ctr"/>
            <a:r>
              <a:rPr lang="en-US" sz="5399" dirty="0">
                <a:ln w="0"/>
              </a:rPr>
              <a:t>of training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 the Deployment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40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Communications: “Social” vs. E-mail Guidance Campaign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9238" y="1642932"/>
            <a:ext cx="2742857" cy="27428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03482" y="4320213"/>
            <a:ext cx="3657560" cy="1778949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Private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Assign a Task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External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32627" y="4316782"/>
            <a:ext cx="4846267" cy="1778949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Q &amp; A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Not sure who knows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FYI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8800" y="2971800"/>
            <a:ext cx="914400" cy="914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974894" y="2171700"/>
            <a:ext cx="17145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34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Post Guide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8732369"/>
              </p:ext>
            </p:extLst>
          </p:nvPr>
        </p:nvGraphicFramePr>
        <p:xfrm>
          <a:off x="76197" y="1524000"/>
          <a:ext cx="11963403" cy="4435667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996950"/>
                <a:gridCol w="1993900"/>
                <a:gridCol w="2175165"/>
                <a:gridCol w="1699347"/>
                <a:gridCol w="1821439"/>
                <a:gridCol w="1577255"/>
                <a:gridCol w="1699347"/>
              </a:tblGrid>
              <a:tr h="60556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88" marR="4928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Announcements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88" marR="4928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Public Newsfeed</a:t>
                      </a:r>
                      <a:br>
                        <a:rPr lang="en-US" sz="1600">
                          <a:effectLst/>
                        </a:rPr>
                      </a:br>
                      <a:r>
                        <a:rPr lang="en-US" sz="1600">
                          <a:effectLst/>
                        </a:rPr>
                        <a:t>(Visible to Everyone in their Everyone view)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88" marR="4928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Site Newsfeed</a:t>
                      </a:r>
                      <a:br>
                        <a:rPr lang="en-US" sz="1600">
                          <a:effectLst/>
                        </a:rPr>
                      </a:br>
                      <a:r>
                        <a:rPr lang="en-US" sz="1600">
                          <a:effectLst/>
                        </a:rPr>
                        <a:t>(Following, @ mention)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88" marR="4928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Discussion Board (@mention)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88" marR="4928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Email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88" marR="4928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IM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88" marR="49288" marT="0" marB="0"/>
                </a:tc>
              </a:tr>
              <a:tr h="91955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Target Scenario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88" marR="4928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Team (Site Specific)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88" marR="4928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Serendipitous chatter with your network and/or company-no long term preservation of content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88" marR="4928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Focused chatter with an audience of people with read access to the site only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88" marR="4928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Q&amp;A and discussion with a group of people sharing an interest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88" marR="4928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Private conversation, either 1:1 or with a small exclusive group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88" marR="4928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Urgent 1:1 or small group chat in real time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88" marR="49288" marT="0" marB="0"/>
                </a:tc>
              </a:tr>
              <a:tr h="14952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Examples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88" marR="4928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"Congratulations to Mickey Mouse for earning his registration" (Civil &amp; SBU Site)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88" marR="4928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"Congratulations to the following employees who have received their registrations this quarter, Mickey Mouse, Donald Duck and Goofy. #registrations"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88" marR="4928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"Congratulations to Mickey Mouse for earning his registration #civil" (#Civil followers)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88" marR="4928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"The 2012 licensing procedures have changed; has anyone reviewed the new guidelines to see how this affects future registrations? #Civil" (Post on Civil Site)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88" marR="4928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"Congratulations Mickey on earning your registration. Your compensation will be in your next paystub." (Direct email to Mickey from HR)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88" marR="4928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"Hey Mickey! Awesome job earning your registration! Congratulations! Let's go out after work to celebrate!" (IM from co-worker)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88" marR="4928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243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857127" y="857616"/>
            <a:ext cx="6857028" cy="514277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5142774" y="487"/>
            <a:ext cx="7049227" cy="6857029"/>
          </a:xfrm>
          <a:prstGeom prst="rect">
            <a:avLst/>
          </a:prstGeom>
          <a:solidFill>
            <a:srgbClr val="99CFFD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79285" tIns="179285" rIns="179285" bIns="358570" numCol="1" rtlCol="0" anchor="t" anchorCtr="0" compatLnSpc="1">
            <a:prstTxWarp prst="textNoShape">
              <a:avLst/>
            </a:prstTxWarp>
          </a:bodyPr>
          <a:lstStyle/>
          <a:p>
            <a:pPr defTabSz="914102"/>
            <a:r>
              <a:rPr lang="en-US" sz="2353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Tips from Stan Garfield at Deloitte Global Services:</a:t>
            </a:r>
          </a:p>
          <a:p>
            <a:pPr defTabSz="914102"/>
            <a:endParaRPr lang="en-US" sz="235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57800" y="533400"/>
            <a:ext cx="6934200" cy="6245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9680" indent="-499467">
              <a:spcBef>
                <a:spcPts val="1311"/>
              </a:spcBef>
            </a:pPr>
            <a:r>
              <a:rPr lang="en-US" sz="3039" dirty="0">
                <a:solidFill>
                  <a:srgbClr val="002776"/>
                </a:solidFill>
              </a:rPr>
              <a:t>S</a:t>
            </a:r>
            <a:r>
              <a:rPr lang="en-US" dirty="0">
                <a:solidFill>
                  <a:srgbClr val="002776"/>
                </a:solidFill>
              </a:rPr>
              <a:t>hare a link. “Here is a link to the latest Forrester Wave report on social networking.”</a:t>
            </a:r>
          </a:p>
          <a:p>
            <a:pPr marL="299680" indent="-399573">
              <a:spcBef>
                <a:spcPts val="1311"/>
              </a:spcBef>
            </a:pPr>
            <a:r>
              <a:rPr lang="en-US" sz="3039" dirty="0">
                <a:solidFill>
                  <a:srgbClr val="002776"/>
                </a:solidFill>
              </a:rPr>
              <a:t>A</a:t>
            </a:r>
            <a:r>
              <a:rPr lang="en-US" dirty="0">
                <a:solidFill>
                  <a:srgbClr val="002776"/>
                </a:solidFill>
              </a:rPr>
              <a:t>sk a question. “Has anyone encountered this problem before, and if so, how was it solved?”</a:t>
            </a:r>
          </a:p>
          <a:p>
            <a:pPr marL="199786" indent="-299680">
              <a:spcBef>
                <a:spcPts val="1311"/>
              </a:spcBef>
            </a:pPr>
            <a:r>
              <a:rPr lang="en-US" sz="3039" dirty="0">
                <a:solidFill>
                  <a:srgbClr val="002776"/>
                </a:solidFill>
              </a:rPr>
              <a:t>F</a:t>
            </a:r>
            <a:r>
              <a:rPr lang="en-US" dirty="0">
                <a:solidFill>
                  <a:srgbClr val="002776"/>
                </a:solidFill>
              </a:rPr>
              <a:t>ind a resource. “Looking for a specialist in retirement benefits to help win a bid in Calgary.”</a:t>
            </a:r>
          </a:p>
          <a:p>
            <a:pPr marL="299680" indent="-399573">
              <a:spcBef>
                <a:spcPts val="1311"/>
              </a:spcBef>
            </a:pPr>
            <a:r>
              <a:rPr lang="en-US" sz="3039" dirty="0">
                <a:solidFill>
                  <a:srgbClr val="002776"/>
                </a:solidFill>
              </a:rPr>
              <a:t>A</a:t>
            </a:r>
            <a:r>
              <a:rPr lang="en-US" dirty="0">
                <a:solidFill>
                  <a:srgbClr val="002776"/>
                </a:solidFill>
              </a:rPr>
              <a:t>nswer a post. “Here are links to three relevant </a:t>
            </a:r>
            <a:r>
              <a:rPr lang="en-US" dirty="0" err="1">
                <a:solidFill>
                  <a:srgbClr val="002776"/>
                </a:solidFill>
              </a:rPr>
              <a:t>quals</a:t>
            </a:r>
            <a:r>
              <a:rPr lang="en-US" dirty="0">
                <a:solidFill>
                  <a:srgbClr val="002776"/>
                </a:solidFill>
              </a:rPr>
              <a:t> in the </a:t>
            </a:r>
            <a:r>
              <a:rPr lang="en-US" dirty="0" err="1">
                <a:solidFill>
                  <a:srgbClr val="002776"/>
                </a:solidFill>
              </a:rPr>
              <a:t>quals</a:t>
            </a:r>
            <a:r>
              <a:rPr lang="en-US" dirty="0">
                <a:solidFill>
                  <a:srgbClr val="002776"/>
                </a:solidFill>
              </a:rPr>
              <a:t> database.”</a:t>
            </a:r>
          </a:p>
          <a:p>
            <a:pPr marL="299680" indent="-299680">
              <a:spcBef>
                <a:spcPts val="1311"/>
              </a:spcBef>
            </a:pPr>
            <a:r>
              <a:rPr lang="en-US" sz="3039" dirty="0">
                <a:solidFill>
                  <a:srgbClr val="002776"/>
                </a:solidFill>
              </a:rPr>
              <a:t>R</a:t>
            </a:r>
            <a:r>
              <a:rPr lang="en-US" dirty="0">
                <a:solidFill>
                  <a:srgbClr val="002776"/>
                </a:solidFill>
              </a:rPr>
              <a:t>ecognize a colleague. “Thanks to @</a:t>
            </a:r>
            <a:r>
              <a:rPr lang="en-US" dirty="0" err="1">
                <a:solidFill>
                  <a:srgbClr val="002776"/>
                </a:solidFill>
              </a:rPr>
              <a:t>dpalmer</a:t>
            </a:r>
            <a:r>
              <a:rPr lang="en-US" dirty="0">
                <a:solidFill>
                  <a:srgbClr val="002776"/>
                </a:solidFill>
              </a:rPr>
              <a:t> for hosting an excellent planning session today.”</a:t>
            </a:r>
          </a:p>
          <a:p>
            <a:pPr marL="99894" indent="-199786">
              <a:spcBef>
                <a:spcPts val="1311"/>
              </a:spcBef>
            </a:pPr>
            <a:r>
              <a:rPr lang="en-US" sz="3039" dirty="0">
                <a:solidFill>
                  <a:srgbClr val="002776"/>
                </a:solidFill>
              </a:rPr>
              <a:t>I</a:t>
            </a:r>
            <a:r>
              <a:rPr lang="en-US" dirty="0">
                <a:solidFill>
                  <a:srgbClr val="002776"/>
                </a:solidFill>
              </a:rPr>
              <a:t>nform about your activities. “Will be in the Philadelphia office today; does anyone wish to meet?”</a:t>
            </a:r>
          </a:p>
          <a:p>
            <a:pPr marL="299680" indent="-299680">
              <a:spcBef>
                <a:spcPts val="1311"/>
              </a:spcBef>
            </a:pPr>
            <a:r>
              <a:rPr lang="en-US" sz="3039" dirty="0">
                <a:solidFill>
                  <a:srgbClr val="002776"/>
                </a:solidFill>
              </a:rPr>
              <a:t>S</a:t>
            </a:r>
            <a:r>
              <a:rPr lang="en-US" dirty="0">
                <a:solidFill>
                  <a:srgbClr val="002776"/>
                </a:solidFill>
              </a:rPr>
              <a:t>uggest an idea. “Local office TV screens should display the global Yammer conversation stream.”</a:t>
            </a:r>
          </a:p>
        </p:txBody>
      </p:sp>
    </p:spTree>
    <p:extLst>
      <p:ext uri="{BB962C8B-B14F-4D97-AF65-F5344CB8AC3E}">
        <p14:creationId xmlns:p14="http://schemas.microsoft.com/office/powerpoint/2010/main" val="351873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3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Storytellers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12307" y="1219200"/>
            <a:ext cx="401835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Segoe UI"/>
              </a:rPr>
              <a:t>Susan Hanley</a:t>
            </a:r>
            <a:endParaRPr lang="en-US" sz="2400" dirty="0">
              <a:solidFill>
                <a:prstClr val="black"/>
              </a:solidFill>
              <a:latin typeface="Segoe UI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747616" y="1778526"/>
            <a:ext cx="3236912" cy="690264"/>
            <a:chOff x="4379474" y="1868512"/>
            <a:chExt cx="3236912" cy="690264"/>
          </a:xfrm>
        </p:grpSpPr>
        <p:sp>
          <p:nvSpPr>
            <p:cNvPr id="5" name="Freeform 12"/>
            <p:cNvSpPr>
              <a:spLocks noChangeAspect="1" noEditPoints="1"/>
            </p:cNvSpPr>
            <p:nvPr/>
          </p:nvSpPr>
          <p:spPr bwMode="auto">
            <a:xfrm>
              <a:off x="4466845" y="1868512"/>
              <a:ext cx="375921" cy="300335"/>
            </a:xfrm>
            <a:custGeom>
              <a:avLst/>
              <a:gdLst>
                <a:gd name="T0" fmla="*/ 376 w 396"/>
                <a:gd name="T1" fmla="*/ 20 h 316"/>
                <a:gd name="T2" fmla="*/ 376 w 396"/>
                <a:gd name="T3" fmla="*/ 20 h 316"/>
                <a:gd name="T4" fmla="*/ 320 w 396"/>
                <a:gd name="T5" fmla="*/ 0 h 316"/>
                <a:gd name="T6" fmla="*/ 65 w 396"/>
                <a:gd name="T7" fmla="*/ 0 h 316"/>
                <a:gd name="T8" fmla="*/ 15 w 396"/>
                <a:gd name="T9" fmla="*/ 20 h 316"/>
                <a:gd name="T10" fmla="*/ 18 w 396"/>
                <a:gd name="T11" fmla="*/ 20 h 316"/>
                <a:gd name="T12" fmla="*/ 0 w 396"/>
                <a:gd name="T13" fmla="*/ 70 h 316"/>
                <a:gd name="T14" fmla="*/ 0 w 396"/>
                <a:gd name="T15" fmla="*/ 72 h 316"/>
                <a:gd name="T16" fmla="*/ 0 w 396"/>
                <a:gd name="T17" fmla="*/ 244 h 316"/>
                <a:gd name="T18" fmla="*/ 15 w 396"/>
                <a:gd name="T19" fmla="*/ 296 h 316"/>
                <a:gd name="T20" fmla="*/ 15 w 396"/>
                <a:gd name="T21" fmla="*/ 296 h 316"/>
                <a:gd name="T22" fmla="*/ 65 w 396"/>
                <a:gd name="T23" fmla="*/ 316 h 316"/>
                <a:gd name="T24" fmla="*/ 320 w 396"/>
                <a:gd name="T25" fmla="*/ 316 h 316"/>
                <a:gd name="T26" fmla="*/ 373 w 396"/>
                <a:gd name="T27" fmla="*/ 295 h 316"/>
                <a:gd name="T28" fmla="*/ 396 w 396"/>
                <a:gd name="T29" fmla="*/ 244 h 316"/>
                <a:gd name="T30" fmla="*/ 396 w 396"/>
                <a:gd name="T31" fmla="*/ 70 h 316"/>
                <a:gd name="T32" fmla="*/ 396 w 396"/>
                <a:gd name="T33" fmla="*/ 70 h 316"/>
                <a:gd name="T34" fmla="*/ 376 w 396"/>
                <a:gd name="T35" fmla="*/ 20 h 316"/>
                <a:gd name="T36" fmla="*/ 360 w 396"/>
                <a:gd name="T37" fmla="*/ 244 h 316"/>
                <a:gd name="T38" fmla="*/ 347 w 396"/>
                <a:gd name="T39" fmla="*/ 269 h 316"/>
                <a:gd name="T40" fmla="*/ 320 w 396"/>
                <a:gd name="T41" fmla="*/ 280 h 316"/>
                <a:gd name="T42" fmla="*/ 65 w 396"/>
                <a:gd name="T43" fmla="*/ 280 h 316"/>
                <a:gd name="T44" fmla="*/ 44 w 396"/>
                <a:gd name="T45" fmla="*/ 269 h 316"/>
                <a:gd name="T46" fmla="*/ 36 w 396"/>
                <a:gd name="T47" fmla="*/ 244 h 316"/>
                <a:gd name="T48" fmla="*/ 36 w 396"/>
                <a:gd name="T49" fmla="*/ 104 h 316"/>
                <a:gd name="T50" fmla="*/ 185 w 396"/>
                <a:gd name="T51" fmla="*/ 194 h 316"/>
                <a:gd name="T52" fmla="*/ 193 w 396"/>
                <a:gd name="T53" fmla="*/ 197 h 316"/>
                <a:gd name="T54" fmla="*/ 204 w 396"/>
                <a:gd name="T55" fmla="*/ 194 h 316"/>
                <a:gd name="T56" fmla="*/ 360 w 396"/>
                <a:gd name="T57" fmla="*/ 102 h 316"/>
                <a:gd name="T58" fmla="*/ 360 w 396"/>
                <a:gd name="T59" fmla="*/ 244 h 316"/>
                <a:gd name="T60" fmla="*/ 345 w 396"/>
                <a:gd name="T61" fmla="*/ 46 h 316"/>
                <a:gd name="T62" fmla="*/ 353 w 396"/>
                <a:gd name="T63" fmla="*/ 61 h 316"/>
                <a:gd name="T64" fmla="*/ 192 w 396"/>
                <a:gd name="T65" fmla="*/ 158 h 316"/>
                <a:gd name="T66" fmla="*/ 32 w 396"/>
                <a:gd name="T67" fmla="*/ 62 h 316"/>
                <a:gd name="T68" fmla="*/ 41 w 396"/>
                <a:gd name="T69" fmla="*/ 46 h 316"/>
                <a:gd name="T70" fmla="*/ 65 w 396"/>
                <a:gd name="T71" fmla="*/ 36 h 316"/>
                <a:gd name="T72" fmla="*/ 320 w 396"/>
                <a:gd name="T73" fmla="*/ 36 h 316"/>
                <a:gd name="T74" fmla="*/ 345 w 396"/>
                <a:gd name="T75" fmla="*/ 46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96" h="316">
                  <a:moveTo>
                    <a:pt x="376" y="20"/>
                  </a:moveTo>
                  <a:cubicBezTo>
                    <a:pt x="376" y="20"/>
                    <a:pt x="376" y="20"/>
                    <a:pt x="376" y="20"/>
                  </a:cubicBezTo>
                  <a:cubicBezTo>
                    <a:pt x="364" y="7"/>
                    <a:pt x="340" y="0"/>
                    <a:pt x="320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46" y="0"/>
                    <a:pt x="28" y="7"/>
                    <a:pt x="15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5" y="33"/>
                    <a:pt x="0" y="50"/>
                    <a:pt x="0" y="7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244"/>
                    <a:pt x="0" y="244"/>
                    <a:pt x="0" y="244"/>
                  </a:cubicBezTo>
                  <a:cubicBezTo>
                    <a:pt x="0" y="264"/>
                    <a:pt x="3" y="284"/>
                    <a:pt x="15" y="296"/>
                  </a:cubicBezTo>
                  <a:cubicBezTo>
                    <a:pt x="15" y="296"/>
                    <a:pt x="15" y="296"/>
                    <a:pt x="15" y="296"/>
                  </a:cubicBezTo>
                  <a:cubicBezTo>
                    <a:pt x="28" y="308"/>
                    <a:pt x="46" y="316"/>
                    <a:pt x="65" y="316"/>
                  </a:cubicBezTo>
                  <a:cubicBezTo>
                    <a:pt x="320" y="316"/>
                    <a:pt x="320" y="316"/>
                    <a:pt x="320" y="316"/>
                  </a:cubicBezTo>
                  <a:cubicBezTo>
                    <a:pt x="340" y="316"/>
                    <a:pt x="360" y="308"/>
                    <a:pt x="373" y="295"/>
                  </a:cubicBezTo>
                  <a:cubicBezTo>
                    <a:pt x="385" y="282"/>
                    <a:pt x="396" y="264"/>
                    <a:pt x="396" y="244"/>
                  </a:cubicBezTo>
                  <a:cubicBezTo>
                    <a:pt x="396" y="70"/>
                    <a:pt x="396" y="70"/>
                    <a:pt x="396" y="70"/>
                  </a:cubicBezTo>
                  <a:cubicBezTo>
                    <a:pt x="396" y="70"/>
                    <a:pt x="396" y="70"/>
                    <a:pt x="396" y="70"/>
                  </a:cubicBezTo>
                  <a:cubicBezTo>
                    <a:pt x="396" y="50"/>
                    <a:pt x="388" y="33"/>
                    <a:pt x="376" y="20"/>
                  </a:cubicBezTo>
                  <a:close/>
                  <a:moveTo>
                    <a:pt x="360" y="244"/>
                  </a:moveTo>
                  <a:cubicBezTo>
                    <a:pt x="360" y="254"/>
                    <a:pt x="354" y="263"/>
                    <a:pt x="347" y="269"/>
                  </a:cubicBezTo>
                  <a:cubicBezTo>
                    <a:pt x="341" y="276"/>
                    <a:pt x="330" y="280"/>
                    <a:pt x="320" y="280"/>
                  </a:cubicBezTo>
                  <a:cubicBezTo>
                    <a:pt x="65" y="280"/>
                    <a:pt x="65" y="280"/>
                    <a:pt x="65" y="280"/>
                  </a:cubicBezTo>
                  <a:cubicBezTo>
                    <a:pt x="56" y="280"/>
                    <a:pt x="50" y="276"/>
                    <a:pt x="44" y="269"/>
                  </a:cubicBezTo>
                  <a:cubicBezTo>
                    <a:pt x="37" y="263"/>
                    <a:pt x="36" y="254"/>
                    <a:pt x="36" y="244"/>
                  </a:cubicBezTo>
                  <a:cubicBezTo>
                    <a:pt x="36" y="104"/>
                    <a:pt x="36" y="104"/>
                    <a:pt x="36" y="104"/>
                  </a:cubicBezTo>
                  <a:cubicBezTo>
                    <a:pt x="185" y="194"/>
                    <a:pt x="185" y="194"/>
                    <a:pt x="185" y="194"/>
                  </a:cubicBezTo>
                  <a:cubicBezTo>
                    <a:pt x="188" y="196"/>
                    <a:pt x="190" y="197"/>
                    <a:pt x="193" y="197"/>
                  </a:cubicBezTo>
                  <a:cubicBezTo>
                    <a:pt x="196" y="197"/>
                    <a:pt x="201" y="196"/>
                    <a:pt x="204" y="194"/>
                  </a:cubicBezTo>
                  <a:cubicBezTo>
                    <a:pt x="360" y="102"/>
                    <a:pt x="360" y="102"/>
                    <a:pt x="360" y="102"/>
                  </a:cubicBezTo>
                  <a:lnTo>
                    <a:pt x="360" y="244"/>
                  </a:lnTo>
                  <a:close/>
                  <a:moveTo>
                    <a:pt x="345" y="46"/>
                  </a:moveTo>
                  <a:cubicBezTo>
                    <a:pt x="349" y="50"/>
                    <a:pt x="352" y="55"/>
                    <a:pt x="353" y="61"/>
                  </a:cubicBezTo>
                  <a:cubicBezTo>
                    <a:pt x="192" y="158"/>
                    <a:pt x="192" y="158"/>
                    <a:pt x="192" y="158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33" y="56"/>
                    <a:pt x="36" y="50"/>
                    <a:pt x="41" y="46"/>
                  </a:cubicBezTo>
                  <a:cubicBezTo>
                    <a:pt x="47" y="39"/>
                    <a:pt x="56" y="36"/>
                    <a:pt x="65" y="36"/>
                  </a:cubicBezTo>
                  <a:cubicBezTo>
                    <a:pt x="320" y="36"/>
                    <a:pt x="320" y="36"/>
                    <a:pt x="320" y="36"/>
                  </a:cubicBezTo>
                  <a:cubicBezTo>
                    <a:pt x="330" y="36"/>
                    <a:pt x="338" y="39"/>
                    <a:pt x="345" y="4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4294" tIns="32147" rIns="64294" bIns="32147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he-IL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379474" y="2097111"/>
              <a:ext cx="3236912" cy="461665"/>
            </a:xfrm>
            <a:prstGeom prst="rect">
              <a:avLst/>
            </a:prstGeom>
            <a:noFill/>
          </p:spPr>
          <p:txBody>
            <a:bodyPr wrap="none" rtlCol="1" anchor="ctr" anchorCtr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 smtClean="0">
                  <a:solidFill>
                    <a:srgbClr val="4472C4"/>
                  </a:solidFill>
                  <a:latin typeface="Segoe UI"/>
                </a:rPr>
                <a:t>sue@susanhanley.com</a:t>
              </a:r>
              <a:endParaRPr lang="he-IL" sz="2400" dirty="0">
                <a:solidFill>
                  <a:srgbClr val="4472C4"/>
                </a:solidFill>
                <a:latin typeface="Segoe UI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747616" y="3510482"/>
            <a:ext cx="1842171" cy="706443"/>
            <a:chOff x="4370888" y="2311859"/>
            <a:chExt cx="1842171" cy="706443"/>
          </a:xfrm>
        </p:grpSpPr>
        <p:sp>
          <p:nvSpPr>
            <p:cNvPr id="8" name="Freeform 7"/>
            <p:cNvSpPr>
              <a:spLocks noChangeAspect="1"/>
            </p:cNvSpPr>
            <p:nvPr/>
          </p:nvSpPr>
          <p:spPr bwMode="auto">
            <a:xfrm>
              <a:off x="4415841" y="2311859"/>
              <a:ext cx="460341" cy="384894"/>
            </a:xfrm>
            <a:custGeom>
              <a:avLst/>
              <a:gdLst>
                <a:gd name="T0" fmla="*/ 158 w 178"/>
                <a:gd name="T1" fmla="*/ 55 h 149"/>
                <a:gd name="T2" fmla="*/ 177 w 178"/>
                <a:gd name="T3" fmla="*/ 43 h 149"/>
                <a:gd name="T4" fmla="*/ 156 w 178"/>
                <a:gd name="T5" fmla="*/ 45 h 149"/>
                <a:gd name="T6" fmla="*/ 155 w 178"/>
                <a:gd name="T7" fmla="*/ 41 h 149"/>
                <a:gd name="T8" fmla="*/ 118 w 178"/>
                <a:gd name="T9" fmla="*/ 12 h 149"/>
                <a:gd name="T10" fmla="*/ 122 w 178"/>
                <a:gd name="T11" fmla="*/ 10 h 149"/>
                <a:gd name="T12" fmla="*/ 133 w 178"/>
                <a:gd name="T13" fmla="*/ 4 h 149"/>
                <a:gd name="T14" fmla="*/ 115 w 178"/>
                <a:gd name="T15" fmla="*/ 7 h 149"/>
                <a:gd name="T16" fmla="*/ 125 w 178"/>
                <a:gd name="T17" fmla="*/ 0 h 149"/>
                <a:gd name="T18" fmla="*/ 111 w 178"/>
                <a:gd name="T19" fmla="*/ 7 h 149"/>
                <a:gd name="T20" fmla="*/ 114 w 178"/>
                <a:gd name="T21" fmla="*/ 1 h 149"/>
                <a:gd name="T22" fmla="*/ 86 w 178"/>
                <a:gd name="T23" fmla="*/ 44 h 149"/>
                <a:gd name="T24" fmla="*/ 72 w 178"/>
                <a:gd name="T25" fmla="*/ 34 h 149"/>
                <a:gd name="T26" fmla="*/ 26 w 178"/>
                <a:gd name="T27" fmla="*/ 13 h 149"/>
                <a:gd name="T28" fmla="*/ 42 w 178"/>
                <a:gd name="T29" fmla="*/ 36 h 149"/>
                <a:gd name="T30" fmla="*/ 31 w 178"/>
                <a:gd name="T31" fmla="*/ 37 h 149"/>
                <a:gd name="T32" fmla="*/ 51 w 178"/>
                <a:gd name="T33" fmla="*/ 55 h 149"/>
                <a:gd name="T34" fmla="*/ 39 w 178"/>
                <a:gd name="T35" fmla="*/ 60 h 149"/>
                <a:gd name="T36" fmla="*/ 60 w 178"/>
                <a:gd name="T37" fmla="*/ 70 h 149"/>
                <a:gd name="T38" fmla="*/ 66 w 178"/>
                <a:gd name="T39" fmla="*/ 86 h 149"/>
                <a:gd name="T40" fmla="*/ 0 w 178"/>
                <a:gd name="T41" fmla="*/ 87 h 149"/>
                <a:gd name="T42" fmla="*/ 157 w 178"/>
                <a:gd name="T43" fmla="*/ 65 h 149"/>
                <a:gd name="T44" fmla="*/ 178 w 178"/>
                <a:gd name="T45" fmla="*/ 57 h 149"/>
                <a:gd name="T46" fmla="*/ 158 w 178"/>
                <a:gd name="T47" fmla="*/ 5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8" h="149">
                  <a:moveTo>
                    <a:pt x="158" y="55"/>
                  </a:moveTo>
                  <a:cubicBezTo>
                    <a:pt x="168" y="54"/>
                    <a:pt x="175" y="49"/>
                    <a:pt x="177" y="43"/>
                  </a:cubicBezTo>
                  <a:cubicBezTo>
                    <a:pt x="174" y="45"/>
                    <a:pt x="162" y="48"/>
                    <a:pt x="156" y="45"/>
                  </a:cubicBezTo>
                  <a:cubicBezTo>
                    <a:pt x="156" y="44"/>
                    <a:pt x="156" y="43"/>
                    <a:pt x="155" y="41"/>
                  </a:cubicBezTo>
                  <a:cubicBezTo>
                    <a:pt x="151" y="24"/>
                    <a:pt x="134" y="10"/>
                    <a:pt x="118" y="12"/>
                  </a:cubicBezTo>
                  <a:cubicBezTo>
                    <a:pt x="119" y="11"/>
                    <a:pt x="120" y="11"/>
                    <a:pt x="122" y="10"/>
                  </a:cubicBezTo>
                  <a:cubicBezTo>
                    <a:pt x="124" y="9"/>
                    <a:pt x="134" y="8"/>
                    <a:pt x="133" y="4"/>
                  </a:cubicBezTo>
                  <a:cubicBezTo>
                    <a:pt x="131" y="0"/>
                    <a:pt x="118" y="6"/>
                    <a:pt x="115" y="7"/>
                  </a:cubicBezTo>
                  <a:cubicBezTo>
                    <a:pt x="119" y="6"/>
                    <a:pt x="124" y="4"/>
                    <a:pt x="125" y="0"/>
                  </a:cubicBezTo>
                  <a:cubicBezTo>
                    <a:pt x="120" y="1"/>
                    <a:pt x="115" y="3"/>
                    <a:pt x="111" y="7"/>
                  </a:cubicBezTo>
                  <a:cubicBezTo>
                    <a:pt x="112" y="5"/>
                    <a:pt x="113" y="3"/>
                    <a:pt x="114" y="1"/>
                  </a:cubicBezTo>
                  <a:cubicBezTo>
                    <a:pt x="100" y="10"/>
                    <a:pt x="92" y="27"/>
                    <a:pt x="86" y="44"/>
                  </a:cubicBezTo>
                  <a:cubicBezTo>
                    <a:pt x="81" y="39"/>
                    <a:pt x="76" y="36"/>
                    <a:pt x="72" y="34"/>
                  </a:cubicBezTo>
                  <a:cubicBezTo>
                    <a:pt x="61" y="27"/>
                    <a:pt x="48" y="21"/>
                    <a:pt x="26" y="13"/>
                  </a:cubicBezTo>
                  <a:cubicBezTo>
                    <a:pt x="26" y="20"/>
                    <a:pt x="30" y="30"/>
                    <a:pt x="42" y="36"/>
                  </a:cubicBezTo>
                  <a:cubicBezTo>
                    <a:pt x="39" y="35"/>
                    <a:pt x="35" y="36"/>
                    <a:pt x="31" y="37"/>
                  </a:cubicBezTo>
                  <a:cubicBezTo>
                    <a:pt x="32" y="45"/>
                    <a:pt x="37" y="52"/>
                    <a:pt x="51" y="55"/>
                  </a:cubicBezTo>
                  <a:cubicBezTo>
                    <a:pt x="45" y="55"/>
                    <a:pt x="41" y="57"/>
                    <a:pt x="39" y="60"/>
                  </a:cubicBezTo>
                  <a:cubicBezTo>
                    <a:pt x="41" y="65"/>
                    <a:pt x="48" y="72"/>
                    <a:pt x="60" y="70"/>
                  </a:cubicBezTo>
                  <a:cubicBezTo>
                    <a:pt x="47" y="76"/>
                    <a:pt x="55" y="87"/>
                    <a:pt x="66" y="86"/>
                  </a:cubicBezTo>
                  <a:cubicBezTo>
                    <a:pt x="47" y="105"/>
                    <a:pt x="17" y="104"/>
                    <a:pt x="0" y="87"/>
                  </a:cubicBezTo>
                  <a:cubicBezTo>
                    <a:pt x="45" y="149"/>
                    <a:pt x="142" y="124"/>
                    <a:pt x="157" y="65"/>
                  </a:cubicBezTo>
                  <a:cubicBezTo>
                    <a:pt x="168" y="65"/>
                    <a:pt x="174" y="61"/>
                    <a:pt x="178" y="57"/>
                  </a:cubicBezTo>
                  <a:cubicBezTo>
                    <a:pt x="172" y="58"/>
                    <a:pt x="163" y="57"/>
                    <a:pt x="158" y="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4294" tIns="32147" rIns="64294" bIns="32147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he-IL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370888" y="2556637"/>
              <a:ext cx="1842171" cy="461665"/>
            </a:xfrm>
            <a:prstGeom prst="rect">
              <a:avLst/>
            </a:prstGeom>
            <a:noFill/>
          </p:spPr>
          <p:txBody>
            <a:bodyPr wrap="none" rtlCol="1" anchor="ctr" anchorCtr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 err="1" smtClean="0">
                  <a:solidFill>
                    <a:srgbClr val="4472C4"/>
                  </a:solidFill>
                  <a:latin typeface="Segoe UI"/>
                </a:rPr>
                <a:t>susanhanley</a:t>
              </a:r>
              <a:endParaRPr lang="he-IL" sz="3200" dirty="0">
                <a:solidFill>
                  <a:srgbClr val="4472C4"/>
                </a:solidFill>
                <a:latin typeface="Segoe UI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747616" y="4293125"/>
            <a:ext cx="1842171" cy="685800"/>
            <a:chOff x="4270826" y="2998748"/>
            <a:chExt cx="1842171" cy="685800"/>
          </a:xfrm>
        </p:grpSpPr>
        <p:sp>
          <p:nvSpPr>
            <p:cNvPr id="11" name="Freeform 10"/>
            <p:cNvSpPr>
              <a:spLocks noChangeAspect="1" noEditPoints="1"/>
            </p:cNvSpPr>
            <p:nvPr/>
          </p:nvSpPr>
          <p:spPr bwMode="auto">
            <a:xfrm>
              <a:off x="4362972" y="2998748"/>
              <a:ext cx="335161" cy="274234"/>
            </a:xfrm>
            <a:custGeom>
              <a:avLst/>
              <a:gdLst>
                <a:gd name="T0" fmla="*/ 178 w 178"/>
                <a:gd name="T1" fmla="*/ 104 h 170"/>
                <a:gd name="T2" fmla="*/ 178 w 178"/>
                <a:gd name="T3" fmla="*/ 170 h 170"/>
                <a:gd name="T4" fmla="*/ 140 w 178"/>
                <a:gd name="T5" fmla="*/ 170 h 170"/>
                <a:gd name="T6" fmla="*/ 140 w 178"/>
                <a:gd name="T7" fmla="*/ 109 h 170"/>
                <a:gd name="T8" fmla="*/ 121 w 178"/>
                <a:gd name="T9" fmla="*/ 83 h 170"/>
                <a:gd name="T10" fmla="*/ 101 w 178"/>
                <a:gd name="T11" fmla="*/ 97 h 170"/>
                <a:gd name="T12" fmla="*/ 100 w 178"/>
                <a:gd name="T13" fmla="*/ 106 h 170"/>
                <a:gd name="T14" fmla="*/ 100 w 178"/>
                <a:gd name="T15" fmla="*/ 170 h 170"/>
                <a:gd name="T16" fmla="*/ 62 w 178"/>
                <a:gd name="T17" fmla="*/ 170 h 170"/>
                <a:gd name="T18" fmla="*/ 62 w 178"/>
                <a:gd name="T19" fmla="*/ 55 h 170"/>
                <a:gd name="T20" fmla="*/ 100 w 178"/>
                <a:gd name="T21" fmla="*/ 55 h 170"/>
                <a:gd name="T22" fmla="*/ 100 w 178"/>
                <a:gd name="T23" fmla="*/ 72 h 170"/>
                <a:gd name="T24" fmla="*/ 100 w 178"/>
                <a:gd name="T25" fmla="*/ 72 h 170"/>
                <a:gd name="T26" fmla="*/ 100 w 178"/>
                <a:gd name="T27" fmla="*/ 72 h 170"/>
                <a:gd name="T28" fmla="*/ 100 w 178"/>
                <a:gd name="T29" fmla="*/ 72 h 170"/>
                <a:gd name="T30" fmla="*/ 134 w 178"/>
                <a:gd name="T31" fmla="*/ 53 h 170"/>
                <a:gd name="T32" fmla="*/ 178 w 178"/>
                <a:gd name="T33" fmla="*/ 104 h 170"/>
                <a:gd name="T34" fmla="*/ 22 w 178"/>
                <a:gd name="T35" fmla="*/ 0 h 170"/>
                <a:gd name="T36" fmla="*/ 0 w 178"/>
                <a:gd name="T37" fmla="*/ 20 h 170"/>
                <a:gd name="T38" fmla="*/ 21 w 178"/>
                <a:gd name="T39" fmla="*/ 40 h 170"/>
                <a:gd name="T40" fmla="*/ 21 w 178"/>
                <a:gd name="T41" fmla="*/ 40 h 170"/>
                <a:gd name="T42" fmla="*/ 43 w 178"/>
                <a:gd name="T43" fmla="*/ 20 h 170"/>
                <a:gd name="T44" fmla="*/ 22 w 178"/>
                <a:gd name="T45" fmla="*/ 0 h 170"/>
                <a:gd name="T46" fmla="*/ 2 w 178"/>
                <a:gd name="T47" fmla="*/ 170 h 170"/>
                <a:gd name="T48" fmla="*/ 40 w 178"/>
                <a:gd name="T49" fmla="*/ 170 h 170"/>
                <a:gd name="T50" fmla="*/ 40 w 178"/>
                <a:gd name="T51" fmla="*/ 55 h 170"/>
                <a:gd name="T52" fmla="*/ 2 w 178"/>
                <a:gd name="T53" fmla="*/ 55 h 170"/>
                <a:gd name="T54" fmla="*/ 2 w 178"/>
                <a:gd name="T55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8" h="170">
                  <a:moveTo>
                    <a:pt x="178" y="104"/>
                  </a:moveTo>
                  <a:cubicBezTo>
                    <a:pt x="178" y="170"/>
                    <a:pt x="178" y="170"/>
                    <a:pt x="178" y="170"/>
                  </a:cubicBezTo>
                  <a:cubicBezTo>
                    <a:pt x="140" y="170"/>
                    <a:pt x="140" y="170"/>
                    <a:pt x="140" y="170"/>
                  </a:cubicBezTo>
                  <a:cubicBezTo>
                    <a:pt x="140" y="109"/>
                    <a:pt x="140" y="109"/>
                    <a:pt x="140" y="109"/>
                  </a:cubicBezTo>
                  <a:cubicBezTo>
                    <a:pt x="140" y="93"/>
                    <a:pt x="134" y="83"/>
                    <a:pt x="121" y="83"/>
                  </a:cubicBezTo>
                  <a:cubicBezTo>
                    <a:pt x="110" y="83"/>
                    <a:pt x="104" y="90"/>
                    <a:pt x="101" y="97"/>
                  </a:cubicBezTo>
                  <a:cubicBezTo>
                    <a:pt x="100" y="99"/>
                    <a:pt x="100" y="103"/>
                    <a:pt x="100" y="106"/>
                  </a:cubicBezTo>
                  <a:cubicBezTo>
                    <a:pt x="100" y="170"/>
                    <a:pt x="100" y="170"/>
                    <a:pt x="100" y="170"/>
                  </a:cubicBezTo>
                  <a:cubicBezTo>
                    <a:pt x="62" y="170"/>
                    <a:pt x="62" y="170"/>
                    <a:pt x="62" y="170"/>
                  </a:cubicBezTo>
                  <a:cubicBezTo>
                    <a:pt x="62" y="170"/>
                    <a:pt x="62" y="66"/>
                    <a:pt x="62" y="55"/>
                  </a:cubicBezTo>
                  <a:cubicBezTo>
                    <a:pt x="100" y="55"/>
                    <a:pt x="100" y="55"/>
                    <a:pt x="100" y="55"/>
                  </a:cubicBezTo>
                  <a:cubicBezTo>
                    <a:pt x="100" y="72"/>
                    <a:pt x="100" y="72"/>
                    <a:pt x="100" y="72"/>
                  </a:cubicBezTo>
                  <a:cubicBezTo>
                    <a:pt x="100" y="72"/>
                    <a:pt x="100" y="72"/>
                    <a:pt x="100" y="72"/>
                  </a:cubicBezTo>
                  <a:cubicBezTo>
                    <a:pt x="100" y="72"/>
                    <a:pt x="100" y="72"/>
                    <a:pt x="100" y="72"/>
                  </a:cubicBezTo>
                  <a:cubicBezTo>
                    <a:pt x="100" y="72"/>
                    <a:pt x="100" y="72"/>
                    <a:pt x="100" y="72"/>
                  </a:cubicBezTo>
                  <a:cubicBezTo>
                    <a:pt x="105" y="64"/>
                    <a:pt x="114" y="53"/>
                    <a:pt x="134" y="53"/>
                  </a:cubicBezTo>
                  <a:cubicBezTo>
                    <a:pt x="159" y="53"/>
                    <a:pt x="178" y="69"/>
                    <a:pt x="178" y="104"/>
                  </a:cubicBezTo>
                  <a:close/>
                  <a:moveTo>
                    <a:pt x="22" y="0"/>
                  </a:move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8" y="40"/>
                    <a:pt x="21" y="40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35" y="40"/>
                    <a:pt x="43" y="31"/>
                    <a:pt x="43" y="20"/>
                  </a:cubicBezTo>
                  <a:cubicBezTo>
                    <a:pt x="43" y="9"/>
                    <a:pt x="35" y="0"/>
                    <a:pt x="22" y="0"/>
                  </a:cubicBezTo>
                  <a:close/>
                  <a:moveTo>
                    <a:pt x="2" y="170"/>
                  </a:moveTo>
                  <a:cubicBezTo>
                    <a:pt x="40" y="170"/>
                    <a:pt x="40" y="170"/>
                    <a:pt x="40" y="170"/>
                  </a:cubicBezTo>
                  <a:cubicBezTo>
                    <a:pt x="40" y="55"/>
                    <a:pt x="40" y="55"/>
                    <a:pt x="40" y="55"/>
                  </a:cubicBezTo>
                  <a:cubicBezTo>
                    <a:pt x="2" y="55"/>
                    <a:pt x="2" y="55"/>
                    <a:pt x="2" y="55"/>
                  </a:cubicBezTo>
                  <a:lnTo>
                    <a:pt x="2" y="17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4294" tIns="32147" rIns="64294" bIns="32147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he-IL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270826" y="3222883"/>
              <a:ext cx="1842171" cy="461665"/>
            </a:xfrm>
            <a:prstGeom prst="rect">
              <a:avLst/>
            </a:prstGeom>
            <a:noFill/>
          </p:spPr>
          <p:txBody>
            <a:bodyPr wrap="none" rtlCol="1" anchor="ctr" anchorCtr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 err="1" smtClean="0">
                  <a:solidFill>
                    <a:srgbClr val="4472C4"/>
                  </a:solidFill>
                  <a:latin typeface="Segoe UI"/>
                </a:rPr>
                <a:t>susanhanley</a:t>
              </a:r>
              <a:endParaRPr lang="he-IL" sz="2400" dirty="0">
                <a:solidFill>
                  <a:srgbClr val="4472C4"/>
                </a:solidFill>
                <a:latin typeface="Calibri Light"/>
              </a:endParaRPr>
            </a:p>
          </p:txBody>
        </p:sp>
      </p:grpSp>
      <p:cxnSp>
        <p:nvCxnSpPr>
          <p:cNvPr id="13" name="Straight Connector 12"/>
          <p:cNvCxnSpPr/>
          <p:nvPr/>
        </p:nvCxnSpPr>
        <p:spPr>
          <a:xfrm>
            <a:off x="1747616" y="2464325"/>
            <a:ext cx="4536691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747616" y="4200628"/>
            <a:ext cx="4536691" cy="16297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747616" y="5431660"/>
            <a:ext cx="4536691" cy="461665"/>
          </a:xfrm>
          <a:prstGeom prst="rect">
            <a:avLst/>
          </a:prstGeom>
          <a:noFill/>
        </p:spPr>
        <p:txBody>
          <a:bodyPr wrap="none" rtlCol="1" anchor="ctr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4472C4"/>
                </a:solidFill>
                <a:latin typeface="Segoe UI"/>
              </a:rPr>
              <a:t>www.slideshare.net/susanhanley</a:t>
            </a:r>
            <a:endParaRPr lang="en-US" sz="2400" dirty="0">
              <a:solidFill>
                <a:srgbClr val="4472C4"/>
              </a:solidFill>
              <a:latin typeface="Segoe UI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787909" y="5124258"/>
            <a:ext cx="1605889" cy="388067"/>
            <a:chOff x="3370910" y="6170512"/>
            <a:chExt cx="2996553" cy="608599"/>
          </a:xfrm>
          <a:solidFill>
            <a:schemeClr val="accent4"/>
          </a:solidFill>
        </p:grpSpPr>
        <p:sp>
          <p:nvSpPr>
            <p:cNvPr id="18" name="Freeform 29"/>
            <p:cNvSpPr>
              <a:spLocks/>
            </p:cNvSpPr>
            <p:nvPr/>
          </p:nvSpPr>
          <p:spPr bwMode="auto">
            <a:xfrm>
              <a:off x="4040613" y="6403523"/>
              <a:ext cx="197978" cy="263971"/>
            </a:xfrm>
            <a:custGeom>
              <a:avLst/>
              <a:gdLst>
                <a:gd name="T0" fmla="*/ 103 w 103"/>
                <a:gd name="T1" fmla="*/ 97 h 137"/>
                <a:gd name="T2" fmla="*/ 101 w 103"/>
                <a:gd name="T3" fmla="*/ 109 h 137"/>
                <a:gd name="T4" fmla="*/ 94 w 103"/>
                <a:gd name="T5" fmla="*/ 122 h 137"/>
                <a:gd name="T6" fmla="*/ 78 w 103"/>
                <a:gd name="T7" fmla="*/ 133 h 137"/>
                <a:gd name="T8" fmla="*/ 51 w 103"/>
                <a:gd name="T9" fmla="*/ 137 h 137"/>
                <a:gd name="T10" fmla="*/ 28 w 103"/>
                <a:gd name="T11" fmla="*/ 134 h 137"/>
                <a:gd name="T12" fmla="*/ 14 w 103"/>
                <a:gd name="T13" fmla="*/ 126 h 137"/>
                <a:gd name="T14" fmla="*/ 4 w 103"/>
                <a:gd name="T15" fmla="*/ 114 h 137"/>
                <a:gd name="T16" fmla="*/ 0 w 103"/>
                <a:gd name="T17" fmla="*/ 101 h 137"/>
                <a:gd name="T18" fmla="*/ 2 w 103"/>
                <a:gd name="T19" fmla="*/ 96 h 137"/>
                <a:gd name="T20" fmla="*/ 7 w 103"/>
                <a:gd name="T21" fmla="*/ 94 h 137"/>
                <a:gd name="T22" fmla="*/ 12 w 103"/>
                <a:gd name="T23" fmla="*/ 96 h 137"/>
                <a:gd name="T24" fmla="*/ 15 w 103"/>
                <a:gd name="T25" fmla="*/ 103 h 137"/>
                <a:gd name="T26" fmla="*/ 52 w 103"/>
                <a:gd name="T27" fmla="*/ 125 h 137"/>
                <a:gd name="T28" fmla="*/ 78 w 103"/>
                <a:gd name="T29" fmla="*/ 117 h 137"/>
                <a:gd name="T30" fmla="*/ 87 w 103"/>
                <a:gd name="T31" fmla="*/ 100 h 137"/>
                <a:gd name="T32" fmla="*/ 80 w 103"/>
                <a:gd name="T33" fmla="*/ 84 h 137"/>
                <a:gd name="T34" fmla="*/ 61 w 103"/>
                <a:gd name="T35" fmla="*/ 77 h 137"/>
                <a:gd name="T36" fmla="*/ 46 w 103"/>
                <a:gd name="T37" fmla="*/ 72 h 137"/>
                <a:gd name="T38" fmla="*/ 32 w 103"/>
                <a:gd name="T39" fmla="*/ 69 h 137"/>
                <a:gd name="T40" fmla="*/ 22 w 103"/>
                <a:gd name="T41" fmla="*/ 65 h 137"/>
                <a:gd name="T42" fmla="*/ 15 w 103"/>
                <a:gd name="T43" fmla="*/ 61 h 137"/>
                <a:gd name="T44" fmla="*/ 6 w 103"/>
                <a:gd name="T45" fmla="*/ 50 h 137"/>
                <a:gd name="T46" fmla="*/ 2 w 103"/>
                <a:gd name="T47" fmla="*/ 37 h 137"/>
                <a:gd name="T48" fmla="*/ 12 w 103"/>
                <a:gd name="T49" fmla="*/ 12 h 137"/>
                <a:gd name="T50" fmla="*/ 48 w 103"/>
                <a:gd name="T51" fmla="*/ 0 h 137"/>
                <a:gd name="T52" fmla="*/ 79 w 103"/>
                <a:gd name="T53" fmla="*/ 7 h 137"/>
                <a:gd name="T54" fmla="*/ 93 w 103"/>
                <a:gd name="T55" fmla="*/ 21 h 137"/>
                <a:gd name="T56" fmla="*/ 96 w 103"/>
                <a:gd name="T57" fmla="*/ 32 h 137"/>
                <a:gd name="T58" fmla="*/ 95 w 103"/>
                <a:gd name="T59" fmla="*/ 36 h 137"/>
                <a:gd name="T60" fmla="*/ 89 w 103"/>
                <a:gd name="T61" fmla="*/ 39 h 137"/>
                <a:gd name="T62" fmla="*/ 85 w 103"/>
                <a:gd name="T63" fmla="*/ 37 h 137"/>
                <a:gd name="T64" fmla="*/ 82 w 103"/>
                <a:gd name="T65" fmla="*/ 31 h 137"/>
                <a:gd name="T66" fmla="*/ 62 w 103"/>
                <a:gd name="T67" fmla="*/ 14 h 137"/>
                <a:gd name="T68" fmla="*/ 49 w 103"/>
                <a:gd name="T69" fmla="*/ 12 h 137"/>
                <a:gd name="T70" fmla="*/ 27 w 103"/>
                <a:gd name="T71" fmla="*/ 18 h 137"/>
                <a:gd name="T72" fmla="*/ 18 w 103"/>
                <a:gd name="T73" fmla="*/ 34 h 137"/>
                <a:gd name="T74" fmla="*/ 22 w 103"/>
                <a:gd name="T75" fmla="*/ 46 h 137"/>
                <a:gd name="T76" fmla="*/ 35 w 103"/>
                <a:gd name="T77" fmla="*/ 53 h 137"/>
                <a:gd name="T78" fmla="*/ 56 w 103"/>
                <a:gd name="T79" fmla="*/ 59 h 137"/>
                <a:gd name="T80" fmla="*/ 91 w 103"/>
                <a:gd name="T81" fmla="*/ 71 h 137"/>
                <a:gd name="T82" fmla="*/ 103 w 103"/>
                <a:gd name="T83" fmla="*/ 9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3" h="137">
                  <a:moveTo>
                    <a:pt x="103" y="97"/>
                  </a:moveTo>
                  <a:cubicBezTo>
                    <a:pt x="103" y="101"/>
                    <a:pt x="103" y="105"/>
                    <a:pt x="101" y="109"/>
                  </a:cubicBezTo>
                  <a:cubicBezTo>
                    <a:pt x="100" y="114"/>
                    <a:pt x="98" y="118"/>
                    <a:pt x="94" y="122"/>
                  </a:cubicBezTo>
                  <a:cubicBezTo>
                    <a:pt x="90" y="126"/>
                    <a:pt x="85" y="130"/>
                    <a:pt x="78" y="133"/>
                  </a:cubicBezTo>
                  <a:cubicBezTo>
                    <a:pt x="70" y="136"/>
                    <a:pt x="61" y="137"/>
                    <a:pt x="51" y="137"/>
                  </a:cubicBezTo>
                  <a:cubicBezTo>
                    <a:pt x="41" y="137"/>
                    <a:pt x="33" y="136"/>
                    <a:pt x="28" y="134"/>
                  </a:cubicBezTo>
                  <a:cubicBezTo>
                    <a:pt x="22" y="132"/>
                    <a:pt x="18" y="130"/>
                    <a:pt x="14" y="126"/>
                  </a:cubicBezTo>
                  <a:cubicBezTo>
                    <a:pt x="9" y="122"/>
                    <a:pt x="6" y="118"/>
                    <a:pt x="4" y="114"/>
                  </a:cubicBezTo>
                  <a:cubicBezTo>
                    <a:pt x="1" y="109"/>
                    <a:pt x="0" y="105"/>
                    <a:pt x="0" y="101"/>
                  </a:cubicBezTo>
                  <a:cubicBezTo>
                    <a:pt x="0" y="99"/>
                    <a:pt x="1" y="98"/>
                    <a:pt x="2" y="96"/>
                  </a:cubicBezTo>
                  <a:cubicBezTo>
                    <a:pt x="4" y="95"/>
                    <a:pt x="6" y="94"/>
                    <a:pt x="7" y="94"/>
                  </a:cubicBezTo>
                  <a:cubicBezTo>
                    <a:pt x="10" y="94"/>
                    <a:pt x="11" y="95"/>
                    <a:pt x="12" y="96"/>
                  </a:cubicBezTo>
                  <a:cubicBezTo>
                    <a:pt x="13" y="97"/>
                    <a:pt x="14" y="100"/>
                    <a:pt x="15" y="103"/>
                  </a:cubicBezTo>
                  <a:cubicBezTo>
                    <a:pt x="21" y="117"/>
                    <a:pt x="34" y="125"/>
                    <a:pt x="52" y="125"/>
                  </a:cubicBezTo>
                  <a:cubicBezTo>
                    <a:pt x="63" y="125"/>
                    <a:pt x="72" y="122"/>
                    <a:pt x="78" y="117"/>
                  </a:cubicBezTo>
                  <a:cubicBezTo>
                    <a:pt x="84" y="112"/>
                    <a:pt x="87" y="106"/>
                    <a:pt x="87" y="100"/>
                  </a:cubicBezTo>
                  <a:cubicBezTo>
                    <a:pt x="87" y="93"/>
                    <a:pt x="85" y="87"/>
                    <a:pt x="80" y="84"/>
                  </a:cubicBezTo>
                  <a:cubicBezTo>
                    <a:pt x="75" y="81"/>
                    <a:pt x="69" y="79"/>
                    <a:pt x="61" y="77"/>
                  </a:cubicBezTo>
                  <a:cubicBezTo>
                    <a:pt x="56" y="75"/>
                    <a:pt x="51" y="74"/>
                    <a:pt x="46" y="72"/>
                  </a:cubicBezTo>
                  <a:cubicBezTo>
                    <a:pt x="41" y="71"/>
                    <a:pt x="36" y="70"/>
                    <a:pt x="32" y="69"/>
                  </a:cubicBezTo>
                  <a:cubicBezTo>
                    <a:pt x="28" y="67"/>
                    <a:pt x="25" y="66"/>
                    <a:pt x="22" y="65"/>
                  </a:cubicBezTo>
                  <a:cubicBezTo>
                    <a:pt x="19" y="64"/>
                    <a:pt x="17" y="62"/>
                    <a:pt x="15" y="61"/>
                  </a:cubicBezTo>
                  <a:cubicBezTo>
                    <a:pt x="11" y="58"/>
                    <a:pt x="8" y="55"/>
                    <a:pt x="6" y="50"/>
                  </a:cubicBezTo>
                  <a:cubicBezTo>
                    <a:pt x="4" y="46"/>
                    <a:pt x="2" y="42"/>
                    <a:pt x="2" y="37"/>
                  </a:cubicBezTo>
                  <a:cubicBezTo>
                    <a:pt x="2" y="29"/>
                    <a:pt x="6" y="21"/>
                    <a:pt x="12" y="12"/>
                  </a:cubicBezTo>
                  <a:cubicBezTo>
                    <a:pt x="19" y="4"/>
                    <a:pt x="31" y="0"/>
                    <a:pt x="48" y="0"/>
                  </a:cubicBezTo>
                  <a:cubicBezTo>
                    <a:pt x="62" y="0"/>
                    <a:pt x="72" y="2"/>
                    <a:pt x="79" y="7"/>
                  </a:cubicBezTo>
                  <a:cubicBezTo>
                    <a:pt x="86" y="11"/>
                    <a:pt x="91" y="16"/>
                    <a:pt x="93" y="21"/>
                  </a:cubicBezTo>
                  <a:cubicBezTo>
                    <a:pt x="95" y="26"/>
                    <a:pt x="96" y="29"/>
                    <a:pt x="96" y="32"/>
                  </a:cubicBezTo>
                  <a:cubicBezTo>
                    <a:pt x="96" y="33"/>
                    <a:pt x="96" y="35"/>
                    <a:pt x="95" y="36"/>
                  </a:cubicBezTo>
                  <a:cubicBezTo>
                    <a:pt x="94" y="38"/>
                    <a:pt x="92" y="39"/>
                    <a:pt x="89" y="39"/>
                  </a:cubicBezTo>
                  <a:cubicBezTo>
                    <a:pt x="88" y="39"/>
                    <a:pt x="86" y="38"/>
                    <a:pt x="85" y="37"/>
                  </a:cubicBezTo>
                  <a:cubicBezTo>
                    <a:pt x="84" y="36"/>
                    <a:pt x="83" y="34"/>
                    <a:pt x="82" y="31"/>
                  </a:cubicBezTo>
                  <a:cubicBezTo>
                    <a:pt x="79" y="23"/>
                    <a:pt x="73" y="17"/>
                    <a:pt x="62" y="14"/>
                  </a:cubicBezTo>
                  <a:cubicBezTo>
                    <a:pt x="58" y="13"/>
                    <a:pt x="53" y="12"/>
                    <a:pt x="49" y="12"/>
                  </a:cubicBezTo>
                  <a:cubicBezTo>
                    <a:pt x="40" y="12"/>
                    <a:pt x="33" y="14"/>
                    <a:pt x="27" y="18"/>
                  </a:cubicBezTo>
                  <a:cubicBezTo>
                    <a:pt x="21" y="22"/>
                    <a:pt x="18" y="27"/>
                    <a:pt x="18" y="34"/>
                  </a:cubicBezTo>
                  <a:cubicBezTo>
                    <a:pt x="18" y="38"/>
                    <a:pt x="19" y="42"/>
                    <a:pt x="22" y="46"/>
                  </a:cubicBezTo>
                  <a:cubicBezTo>
                    <a:pt x="26" y="49"/>
                    <a:pt x="30" y="51"/>
                    <a:pt x="35" y="53"/>
                  </a:cubicBezTo>
                  <a:cubicBezTo>
                    <a:pt x="40" y="55"/>
                    <a:pt x="47" y="57"/>
                    <a:pt x="56" y="59"/>
                  </a:cubicBezTo>
                  <a:cubicBezTo>
                    <a:pt x="70" y="62"/>
                    <a:pt x="82" y="66"/>
                    <a:pt x="91" y="71"/>
                  </a:cubicBezTo>
                  <a:cubicBezTo>
                    <a:pt x="99" y="76"/>
                    <a:pt x="103" y="85"/>
                    <a:pt x="103" y="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4294" tIns="32147" rIns="64294" bIns="32147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Freeform 30"/>
            <p:cNvSpPr>
              <a:spLocks/>
            </p:cNvSpPr>
            <p:nvPr/>
          </p:nvSpPr>
          <p:spPr bwMode="auto">
            <a:xfrm>
              <a:off x="4300509" y="6305757"/>
              <a:ext cx="30959" cy="361737"/>
            </a:xfrm>
            <a:custGeom>
              <a:avLst/>
              <a:gdLst>
                <a:gd name="T0" fmla="*/ 16 w 16"/>
                <a:gd name="T1" fmla="*/ 176 h 188"/>
                <a:gd name="T2" fmla="*/ 14 w 16"/>
                <a:gd name="T3" fmla="*/ 185 h 188"/>
                <a:gd name="T4" fmla="*/ 8 w 16"/>
                <a:gd name="T5" fmla="*/ 188 h 188"/>
                <a:gd name="T6" fmla="*/ 1 w 16"/>
                <a:gd name="T7" fmla="*/ 185 h 188"/>
                <a:gd name="T8" fmla="*/ 0 w 16"/>
                <a:gd name="T9" fmla="*/ 176 h 188"/>
                <a:gd name="T10" fmla="*/ 0 w 16"/>
                <a:gd name="T11" fmla="*/ 14 h 188"/>
                <a:gd name="T12" fmla="*/ 1 w 16"/>
                <a:gd name="T13" fmla="*/ 4 h 188"/>
                <a:gd name="T14" fmla="*/ 8 w 16"/>
                <a:gd name="T15" fmla="*/ 0 h 188"/>
                <a:gd name="T16" fmla="*/ 14 w 16"/>
                <a:gd name="T17" fmla="*/ 4 h 188"/>
                <a:gd name="T18" fmla="*/ 16 w 16"/>
                <a:gd name="T19" fmla="*/ 14 h 188"/>
                <a:gd name="T20" fmla="*/ 16 w 16"/>
                <a:gd name="T21" fmla="*/ 176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188">
                  <a:moveTo>
                    <a:pt x="16" y="176"/>
                  </a:moveTo>
                  <a:cubicBezTo>
                    <a:pt x="16" y="180"/>
                    <a:pt x="15" y="183"/>
                    <a:pt x="14" y="185"/>
                  </a:cubicBezTo>
                  <a:cubicBezTo>
                    <a:pt x="14" y="187"/>
                    <a:pt x="11" y="188"/>
                    <a:pt x="8" y="188"/>
                  </a:cubicBezTo>
                  <a:cubicBezTo>
                    <a:pt x="5" y="188"/>
                    <a:pt x="2" y="187"/>
                    <a:pt x="1" y="185"/>
                  </a:cubicBezTo>
                  <a:cubicBezTo>
                    <a:pt x="1" y="183"/>
                    <a:pt x="0" y="180"/>
                    <a:pt x="0" y="176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9"/>
                    <a:pt x="1" y="6"/>
                    <a:pt x="1" y="4"/>
                  </a:cubicBezTo>
                  <a:cubicBezTo>
                    <a:pt x="2" y="2"/>
                    <a:pt x="4" y="0"/>
                    <a:pt x="8" y="0"/>
                  </a:cubicBezTo>
                  <a:cubicBezTo>
                    <a:pt x="11" y="0"/>
                    <a:pt x="13" y="2"/>
                    <a:pt x="14" y="4"/>
                  </a:cubicBezTo>
                  <a:cubicBezTo>
                    <a:pt x="15" y="6"/>
                    <a:pt x="16" y="9"/>
                    <a:pt x="16" y="14"/>
                  </a:cubicBezTo>
                  <a:lnTo>
                    <a:pt x="16" y="1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4294" tIns="32147" rIns="64294" bIns="32147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Freeform 31"/>
            <p:cNvSpPr>
              <a:spLocks noEditPoints="1"/>
            </p:cNvSpPr>
            <p:nvPr/>
          </p:nvSpPr>
          <p:spPr bwMode="auto">
            <a:xfrm>
              <a:off x="4403979" y="6317163"/>
              <a:ext cx="36663" cy="350331"/>
            </a:xfrm>
            <a:custGeom>
              <a:avLst/>
              <a:gdLst>
                <a:gd name="T0" fmla="*/ 19 w 19"/>
                <a:gd name="T1" fmla="*/ 9 h 182"/>
                <a:gd name="T2" fmla="*/ 17 w 19"/>
                <a:gd name="T3" fmla="*/ 16 h 182"/>
                <a:gd name="T4" fmla="*/ 9 w 19"/>
                <a:gd name="T5" fmla="*/ 19 h 182"/>
                <a:gd name="T6" fmla="*/ 2 w 19"/>
                <a:gd name="T7" fmla="*/ 16 h 182"/>
                <a:gd name="T8" fmla="*/ 0 w 19"/>
                <a:gd name="T9" fmla="*/ 9 h 182"/>
                <a:gd name="T10" fmla="*/ 3 w 19"/>
                <a:gd name="T11" fmla="*/ 2 h 182"/>
                <a:gd name="T12" fmla="*/ 9 w 19"/>
                <a:gd name="T13" fmla="*/ 0 h 182"/>
                <a:gd name="T14" fmla="*/ 16 w 19"/>
                <a:gd name="T15" fmla="*/ 2 h 182"/>
                <a:gd name="T16" fmla="*/ 19 w 19"/>
                <a:gd name="T17" fmla="*/ 9 h 182"/>
                <a:gd name="T18" fmla="*/ 17 w 19"/>
                <a:gd name="T19" fmla="*/ 170 h 182"/>
                <a:gd name="T20" fmla="*/ 16 w 19"/>
                <a:gd name="T21" fmla="*/ 179 h 182"/>
                <a:gd name="T22" fmla="*/ 9 w 19"/>
                <a:gd name="T23" fmla="*/ 182 h 182"/>
                <a:gd name="T24" fmla="*/ 3 w 19"/>
                <a:gd name="T25" fmla="*/ 179 h 182"/>
                <a:gd name="T26" fmla="*/ 2 w 19"/>
                <a:gd name="T27" fmla="*/ 170 h 182"/>
                <a:gd name="T28" fmla="*/ 2 w 19"/>
                <a:gd name="T29" fmla="*/ 58 h 182"/>
                <a:gd name="T30" fmla="*/ 3 w 19"/>
                <a:gd name="T31" fmla="*/ 48 h 182"/>
                <a:gd name="T32" fmla="*/ 9 w 19"/>
                <a:gd name="T33" fmla="*/ 45 h 182"/>
                <a:gd name="T34" fmla="*/ 16 w 19"/>
                <a:gd name="T35" fmla="*/ 48 h 182"/>
                <a:gd name="T36" fmla="*/ 17 w 19"/>
                <a:gd name="T37" fmla="*/ 58 h 182"/>
                <a:gd name="T38" fmla="*/ 17 w 19"/>
                <a:gd name="T39" fmla="*/ 17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" h="182">
                  <a:moveTo>
                    <a:pt x="19" y="9"/>
                  </a:moveTo>
                  <a:cubicBezTo>
                    <a:pt x="19" y="12"/>
                    <a:pt x="18" y="14"/>
                    <a:pt x="17" y="16"/>
                  </a:cubicBezTo>
                  <a:cubicBezTo>
                    <a:pt x="15" y="18"/>
                    <a:pt x="12" y="19"/>
                    <a:pt x="9" y="19"/>
                  </a:cubicBezTo>
                  <a:cubicBezTo>
                    <a:pt x="7" y="19"/>
                    <a:pt x="4" y="18"/>
                    <a:pt x="2" y="16"/>
                  </a:cubicBezTo>
                  <a:cubicBezTo>
                    <a:pt x="1" y="14"/>
                    <a:pt x="0" y="12"/>
                    <a:pt x="0" y="9"/>
                  </a:cubicBezTo>
                  <a:cubicBezTo>
                    <a:pt x="0" y="7"/>
                    <a:pt x="1" y="4"/>
                    <a:pt x="3" y="2"/>
                  </a:cubicBezTo>
                  <a:cubicBezTo>
                    <a:pt x="5" y="1"/>
                    <a:pt x="7" y="0"/>
                    <a:pt x="9" y="0"/>
                  </a:cubicBezTo>
                  <a:cubicBezTo>
                    <a:pt x="12" y="0"/>
                    <a:pt x="15" y="1"/>
                    <a:pt x="16" y="2"/>
                  </a:cubicBezTo>
                  <a:cubicBezTo>
                    <a:pt x="18" y="4"/>
                    <a:pt x="19" y="7"/>
                    <a:pt x="19" y="9"/>
                  </a:cubicBezTo>
                  <a:close/>
                  <a:moveTo>
                    <a:pt x="17" y="170"/>
                  </a:moveTo>
                  <a:cubicBezTo>
                    <a:pt x="17" y="174"/>
                    <a:pt x="17" y="177"/>
                    <a:pt x="16" y="179"/>
                  </a:cubicBezTo>
                  <a:cubicBezTo>
                    <a:pt x="15" y="181"/>
                    <a:pt x="13" y="182"/>
                    <a:pt x="9" y="182"/>
                  </a:cubicBezTo>
                  <a:cubicBezTo>
                    <a:pt x="6" y="182"/>
                    <a:pt x="4" y="181"/>
                    <a:pt x="3" y="179"/>
                  </a:cubicBezTo>
                  <a:cubicBezTo>
                    <a:pt x="2" y="177"/>
                    <a:pt x="2" y="174"/>
                    <a:pt x="2" y="170"/>
                  </a:cubicBezTo>
                  <a:cubicBezTo>
                    <a:pt x="2" y="58"/>
                    <a:pt x="2" y="58"/>
                    <a:pt x="2" y="58"/>
                  </a:cubicBezTo>
                  <a:cubicBezTo>
                    <a:pt x="2" y="54"/>
                    <a:pt x="2" y="50"/>
                    <a:pt x="3" y="48"/>
                  </a:cubicBezTo>
                  <a:cubicBezTo>
                    <a:pt x="4" y="46"/>
                    <a:pt x="6" y="45"/>
                    <a:pt x="9" y="45"/>
                  </a:cubicBezTo>
                  <a:cubicBezTo>
                    <a:pt x="13" y="45"/>
                    <a:pt x="15" y="46"/>
                    <a:pt x="16" y="48"/>
                  </a:cubicBezTo>
                  <a:cubicBezTo>
                    <a:pt x="17" y="51"/>
                    <a:pt x="17" y="54"/>
                    <a:pt x="17" y="58"/>
                  </a:cubicBezTo>
                  <a:lnTo>
                    <a:pt x="17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4294" tIns="32147" rIns="64294" bIns="32147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Freeform 32"/>
            <p:cNvSpPr>
              <a:spLocks noEditPoints="1"/>
            </p:cNvSpPr>
            <p:nvPr/>
          </p:nvSpPr>
          <p:spPr bwMode="auto">
            <a:xfrm>
              <a:off x="4498487" y="6305757"/>
              <a:ext cx="238714" cy="361737"/>
            </a:xfrm>
            <a:custGeom>
              <a:avLst/>
              <a:gdLst>
                <a:gd name="T0" fmla="*/ 124 w 124"/>
                <a:gd name="T1" fmla="*/ 176 h 188"/>
                <a:gd name="T2" fmla="*/ 122 w 124"/>
                <a:gd name="T3" fmla="*/ 185 h 188"/>
                <a:gd name="T4" fmla="*/ 116 w 124"/>
                <a:gd name="T5" fmla="*/ 188 h 188"/>
                <a:gd name="T6" fmla="*/ 110 w 124"/>
                <a:gd name="T7" fmla="*/ 185 h 188"/>
                <a:gd name="T8" fmla="*/ 108 w 124"/>
                <a:gd name="T9" fmla="*/ 176 h 188"/>
                <a:gd name="T10" fmla="*/ 108 w 124"/>
                <a:gd name="T11" fmla="*/ 165 h 188"/>
                <a:gd name="T12" fmla="*/ 97 w 124"/>
                <a:gd name="T13" fmla="*/ 176 h 188"/>
                <a:gd name="T14" fmla="*/ 82 w 124"/>
                <a:gd name="T15" fmla="*/ 185 h 188"/>
                <a:gd name="T16" fmla="*/ 59 w 124"/>
                <a:gd name="T17" fmla="*/ 188 h 188"/>
                <a:gd name="T18" fmla="*/ 25 w 124"/>
                <a:gd name="T19" fmla="*/ 178 h 188"/>
                <a:gd name="T20" fmla="*/ 6 w 124"/>
                <a:gd name="T21" fmla="*/ 151 h 188"/>
                <a:gd name="T22" fmla="*/ 0 w 124"/>
                <a:gd name="T23" fmla="*/ 118 h 188"/>
                <a:gd name="T24" fmla="*/ 6 w 124"/>
                <a:gd name="T25" fmla="*/ 87 h 188"/>
                <a:gd name="T26" fmla="*/ 25 w 124"/>
                <a:gd name="T27" fmla="*/ 61 h 188"/>
                <a:gd name="T28" fmla="*/ 59 w 124"/>
                <a:gd name="T29" fmla="*/ 51 h 188"/>
                <a:gd name="T30" fmla="*/ 90 w 124"/>
                <a:gd name="T31" fmla="*/ 58 h 188"/>
                <a:gd name="T32" fmla="*/ 108 w 124"/>
                <a:gd name="T33" fmla="*/ 75 h 188"/>
                <a:gd name="T34" fmla="*/ 108 w 124"/>
                <a:gd name="T35" fmla="*/ 13 h 188"/>
                <a:gd name="T36" fmla="*/ 110 w 124"/>
                <a:gd name="T37" fmla="*/ 4 h 188"/>
                <a:gd name="T38" fmla="*/ 116 w 124"/>
                <a:gd name="T39" fmla="*/ 0 h 188"/>
                <a:gd name="T40" fmla="*/ 122 w 124"/>
                <a:gd name="T41" fmla="*/ 4 h 188"/>
                <a:gd name="T42" fmla="*/ 124 w 124"/>
                <a:gd name="T43" fmla="*/ 13 h 188"/>
                <a:gd name="T44" fmla="*/ 124 w 124"/>
                <a:gd name="T45" fmla="*/ 176 h 188"/>
                <a:gd name="T46" fmla="*/ 108 w 124"/>
                <a:gd name="T47" fmla="*/ 119 h 188"/>
                <a:gd name="T48" fmla="*/ 101 w 124"/>
                <a:gd name="T49" fmla="*/ 86 h 188"/>
                <a:gd name="T50" fmla="*/ 82 w 124"/>
                <a:gd name="T51" fmla="*/ 69 h 188"/>
                <a:gd name="T52" fmla="*/ 61 w 124"/>
                <a:gd name="T53" fmla="*/ 63 h 188"/>
                <a:gd name="T54" fmla="*/ 38 w 124"/>
                <a:gd name="T55" fmla="*/ 70 h 188"/>
                <a:gd name="T56" fmla="*/ 22 w 124"/>
                <a:gd name="T57" fmla="*/ 89 h 188"/>
                <a:gd name="T58" fmla="*/ 17 w 124"/>
                <a:gd name="T59" fmla="*/ 119 h 188"/>
                <a:gd name="T60" fmla="*/ 23 w 124"/>
                <a:gd name="T61" fmla="*/ 150 h 188"/>
                <a:gd name="T62" fmla="*/ 40 w 124"/>
                <a:gd name="T63" fmla="*/ 169 h 188"/>
                <a:gd name="T64" fmla="*/ 62 w 124"/>
                <a:gd name="T65" fmla="*/ 176 h 188"/>
                <a:gd name="T66" fmla="*/ 93 w 124"/>
                <a:gd name="T67" fmla="*/ 164 h 188"/>
                <a:gd name="T68" fmla="*/ 104 w 124"/>
                <a:gd name="T69" fmla="*/ 148 h 188"/>
                <a:gd name="T70" fmla="*/ 108 w 124"/>
                <a:gd name="T71" fmla="*/ 119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4" h="188">
                  <a:moveTo>
                    <a:pt x="124" y="176"/>
                  </a:moveTo>
                  <a:cubicBezTo>
                    <a:pt x="124" y="180"/>
                    <a:pt x="123" y="183"/>
                    <a:pt x="122" y="185"/>
                  </a:cubicBezTo>
                  <a:cubicBezTo>
                    <a:pt x="122" y="187"/>
                    <a:pt x="120" y="188"/>
                    <a:pt x="116" y="188"/>
                  </a:cubicBezTo>
                  <a:cubicBezTo>
                    <a:pt x="113" y="188"/>
                    <a:pt x="111" y="187"/>
                    <a:pt x="110" y="185"/>
                  </a:cubicBezTo>
                  <a:cubicBezTo>
                    <a:pt x="109" y="182"/>
                    <a:pt x="108" y="179"/>
                    <a:pt x="108" y="176"/>
                  </a:cubicBezTo>
                  <a:cubicBezTo>
                    <a:pt x="108" y="165"/>
                    <a:pt x="108" y="165"/>
                    <a:pt x="108" y="165"/>
                  </a:cubicBezTo>
                  <a:cubicBezTo>
                    <a:pt x="104" y="169"/>
                    <a:pt x="101" y="173"/>
                    <a:pt x="97" y="176"/>
                  </a:cubicBezTo>
                  <a:cubicBezTo>
                    <a:pt x="93" y="179"/>
                    <a:pt x="88" y="182"/>
                    <a:pt x="82" y="185"/>
                  </a:cubicBezTo>
                  <a:cubicBezTo>
                    <a:pt x="75" y="187"/>
                    <a:pt x="68" y="188"/>
                    <a:pt x="59" y="188"/>
                  </a:cubicBezTo>
                  <a:cubicBezTo>
                    <a:pt x="45" y="188"/>
                    <a:pt x="34" y="185"/>
                    <a:pt x="25" y="178"/>
                  </a:cubicBezTo>
                  <a:cubicBezTo>
                    <a:pt x="16" y="171"/>
                    <a:pt x="10" y="162"/>
                    <a:pt x="6" y="151"/>
                  </a:cubicBezTo>
                  <a:cubicBezTo>
                    <a:pt x="2" y="140"/>
                    <a:pt x="0" y="130"/>
                    <a:pt x="0" y="118"/>
                  </a:cubicBezTo>
                  <a:cubicBezTo>
                    <a:pt x="0" y="108"/>
                    <a:pt x="2" y="97"/>
                    <a:pt x="6" y="87"/>
                  </a:cubicBezTo>
                  <a:cubicBezTo>
                    <a:pt x="10" y="76"/>
                    <a:pt x="16" y="68"/>
                    <a:pt x="25" y="61"/>
                  </a:cubicBezTo>
                  <a:cubicBezTo>
                    <a:pt x="34" y="54"/>
                    <a:pt x="45" y="51"/>
                    <a:pt x="59" y="51"/>
                  </a:cubicBezTo>
                  <a:cubicBezTo>
                    <a:pt x="73" y="51"/>
                    <a:pt x="83" y="53"/>
                    <a:pt x="90" y="58"/>
                  </a:cubicBezTo>
                  <a:cubicBezTo>
                    <a:pt x="97" y="63"/>
                    <a:pt x="103" y="68"/>
                    <a:pt x="108" y="75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9"/>
                    <a:pt x="109" y="6"/>
                    <a:pt x="110" y="4"/>
                  </a:cubicBezTo>
                  <a:cubicBezTo>
                    <a:pt x="111" y="2"/>
                    <a:pt x="113" y="0"/>
                    <a:pt x="116" y="0"/>
                  </a:cubicBezTo>
                  <a:cubicBezTo>
                    <a:pt x="120" y="0"/>
                    <a:pt x="122" y="2"/>
                    <a:pt x="122" y="4"/>
                  </a:cubicBezTo>
                  <a:cubicBezTo>
                    <a:pt x="123" y="6"/>
                    <a:pt x="124" y="9"/>
                    <a:pt x="124" y="13"/>
                  </a:cubicBezTo>
                  <a:lnTo>
                    <a:pt x="124" y="176"/>
                  </a:lnTo>
                  <a:close/>
                  <a:moveTo>
                    <a:pt x="108" y="119"/>
                  </a:moveTo>
                  <a:cubicBezTo>
                    <a:pt x="108" y="106"/>
                    <a:pt x="106" y="95"/>
                    <a:pt x="101" y="86"/>
                  </a:cubicBezTo>
                  <a:cubicBezTo>
                    <a:pt x="96" y="78"/>
                    <a:pt x="90" y="72"/>
                    <a:pt x="82" y="69"/>
                  </a:cubicBezTo>
                  <a:cubicBezTo>
                    <a:pt x="75" y="65"/>
                    <a:pt x="68" y="63"/>
                    <a:pt x="61" y="63"/>
                  </a:cubicBezTo>
                  <a:cubicBezTo>
                    <a:pt x="52" y="63"/>
                    <a:pt x="45" y="66"/>
                    <a:pt x="38" y="70"/>
                  </a:cubicBezTo>
                  <a:cubicBezTo>
                    <a:pt x="32" y="74"/>
                    <a:pt x="26" y="81"/>
                    <a:pt x="22" y="89"/>
                  </a:cubicBezTo>
                  <a:cubicBezTo>
                    <a:pt x="19" y="97"/>
                    <a:pt x="17" y="108"/>
                    <a:pt x="17" y="119"/>
                  </a:cubicBezTo>
                  <a:cubicBezTo>
                    <a:pt x="17" y="131"/>
                    <a:pt x="19" y="142"/>
                    <a:pt x="23" y="150"/>
                  </a:cubicBezTo>
                  <a:cubicBezTo>
                    <a:pt x="27" y="159"/>
                    <a:pt x="33" y="165"/>
                    <a:pt x="40" y="169"/>
                  </a:cubicBezTo>
                  <a:cubicBezTo>
                    <a:pt x="46" y="174"/>
                    <a:pt x="54" y="176"/>
                    <a:pt x="62" y="176"/>
                  </a:cubicBezTo>
                  <a:cubicBezTo>
                    <a:pt x="74" y="176"/>
                    <a:pt x="84" y="172"/>
                    <a:pt x="93" y="164"/>
                  </a:cubicBezTo>
                  <a:cubicBezTo>
                    <a:pt x="97" y="160"/>
                    <a:pt x="101" y="154"/>
                    <a:pt x="104" y="148"/>
                  </a:cubicBezTo>
                  <a:cubicBezTo>
                    <a:pt x="107" y="141"/>
                    <a:pt x="108" y="131"/>
                    <a:pt x="108" y="1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4294" tIns="32147" rIns="64294" bIns="32147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Freeform 33"/>
            <p:cNvSpPr>
              <a:spLocks noEditPoints="1"/>
            </p:cNvSpPr>
            <p:nvPr/>
          </p:nvSpPr>
          <p:spPr bwMode="auto">
            <a:xfrm>
              <a:off x="4799120" y="6403523"/>
              <a:ext cx="224864" cy="263971"/>
            </a:xfrm>
            <a:custGeom>
              <a:avLst/>
              <a:gdLst>
                <a:gd name="T0" fmla="*/ 117 w 117"/>
                <a:gd name="T1" fmla="*/ 59 h 137"/>
                <a:gd name="T2" fmla="*/ 113 w 117"/>
                <a:gd name="T3" fmla="*/ 69 h 137"/>
                <a:gd name="T4" fmla="*/ 102 w 117"/>
                <a:gd name="T5" fmla="*/ 70 h 137"/>
                <a:gd name="T6" fmla="*/ 16 w 117"/>
                <a:gd name="T7" fmla="*/ 70 h 137"/>
                <a:gd name="T8" fmla="*/ 19 w 117"/>
                <a:gd name="T9" fmla="*/ 92 h 137"/>
                <a:gd name="T10" fmla="*/ 27 w 117"/>
                <a:gd name="T11" fmla="*/ 109 h 137"/>
                <a:gd name="T12" fmla="*/ 42 w 117"/>
                <a:gd name="T13" fmla="*/ 121 h 137"/>
                <a:gd name="T14" fmla="*/ 60 w 117"/>
                <a:gd name="T15" fmla="*/ 125 h 137"/>
                <a:gd name="T16" fmla="*/ 81 w 117"/>
                <a:gd name="T17" fmla="*/ 119 h 137"/>
                <a:gd name="T18" fmla="*/ 99 w 117"/>
                <a:gd name="T19" fmla="*/ 96 h 137"/>
                <a:gd name="T20" fmla="*/ 106 w 117"/>
                <a:gd name="T21" fmla="*/ 91 h 137"/>
                <a:gd name="T22" fmla="*/ 112 w 117"/>
                <a:gd name="T23" fmla="*/ 93 h 137"/>
                <a:gd name="T24" fmla="*/ 114 w 117"/>
                <a:gd name="T25" fmla="*/ 98 h 137"/>
                <a:gd name="T26" fmla="*/ 109 w 117"/>
                <a:gd name="T27" fmla="*/ 112 h 137"/>
                <a:gd name="T28" fmla="*/ 92 w 117"/>
                <a:gd name="T29" fmla="*/ 129 h 137"/>
                <a:gd name="T30" fmla="*/ 60 w 117"/>
                <a:gd name="T31" fmla="*/ 137 h 137"/>
                <a:gd name="T32" fmla="*/ 15 w 117"/>
                <a:gd name="T33" fmla="*/ 118 h 137"/>
                <a:gd name="T34" fmla="*/ 0 w 117"/>
                <a:gd name="T35" fmla="*/ 69 h 137"/>
                <a:gd name="T36" fmla="*/ 7 w 117"/>
                <a:gd name="T37" fmla="*/ 32 h 137"/>
                <a:gd name="T38" fmla="*/ 27 w 117"/>
                <a:gd name="T39" fmla="*/ 8 h 137"/>
                <a:gd name="T40" fmla="*/ 60 w 117"/>
                <a:gd name="T41" fmla="*/ 0 h 137"/>
                <a:gd name="T42" fmla="*/ 97 w 117"/>
                <a:gd name="T43" fmla="*/ 13 h 137"/>
                <a:gd name="T44" fmla="*/ 113 w 117"/>
                <a:gd name="T45" fmla="*/ 39 h 137"/>
                <a:gd name="T46" fmla="*/ 117 w 117"/>
                <a:gd name="T47" fmla="*/ 59 h 137"/>
                <a:gd name="T48" fmla="*/ 100 w 117"/>
                <a:gd name="T49" fmla="*/ 58 h 137"/>
                <a:gd name="T50" fmla="*/ 99 w 117"/>
                <a:gd name="T51" fmla="*/ 47 h 137"/>
                <a:gd name="T52" fmla="*/ 96 w 117"/>
                <a:gd name="T53" fmla="*/ 37 h 137"/>
                <a:gd name="T54" fmla="*/ 90 w 117"/>
                <a:gd name="T55" fmla="*/ 27 h 137"/>
                <a:gd name="T56" fmla="*/ 78 w 117"/>
                <a:gd name="T57" fmla="*/ 16 h 137"/>
                <a:gd name="T58" fmla="*/ 59 w 117"/>
                <a:gd name="T59" fmla="*/ 12 h 137"/>
                <a:gd name="T60" fmla="*/ 28 w 117"/>
                <a:gd name="T61" fmla="*/ 28 h 137"/>
                <a:gd name="T62" fmla="*/ 20 w 117"/>
                <a:gd name="T63" fmla="*/ 42 h 137"/>
                <a:gd name="T64" fmla="*/ 16 w 117"/>
                <a:gd name="T65" fmla="*/ 58 h 137"/>
                <a:gd name="T66" fmla="*/ 100 w 117"/>
                <a:gd name="T67" fmla="*/ 5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7" h="137">
                  <a:moveTo>
                    <a:pt x="117" y="59"/>
                  </a:moveTo>
                  <a:cubicBezTo>
                    <a:pt x="117" y="64"/>
                    <a:pt x="115" y="67"/>
                    <a:pt x="113" y="69"/>
                  </a:cubicBezTo>
                  <a:cubicBezTo>
                    <a:pt x="111" y="70"/>
                    <a:pt x="107" y="70"/>
                    <a:pt x="102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8"/>
                    <a:pt x="17" y="85"/>
                    <a:pt x="19" y="92"/>
                  </a:cubicBezTo>
                  <a:cubicBezTo>
                    <a:pt x="21" y="99"/>
                    <a:pt x="24" y="104"/>
                    <a:pt x="27" y="109"/>
                  </a:cubicBezTo>
                  <a:cubicBezTo>
                    <a:pt x="31" y="114"/>
                    <a:pt x="36" y="118"/>
                    <a:pt x="42" y="121"/>
                  </a:cubicBezTo>
                  <a:cubicBezTo>
                    <a:pt x="47" y="123"/>
                    <a:pt x="53" y="125"/>
                    <a:pt x="60" y="125"/>
                  </a:cubicBezTo>
                  <a:cubicBezTo>
                    <a:pt x="67" y="125"/>
                    <a:pt x="74" y="123"/>
                    <a:pt x="81" y="119"/>
                  </a:cubicBezTo>
                  <a:cubicBezTo>
                    <a:pt x="89" y="116"/>
                    <a:pt x="95" y="108"/>
                    <a:pt x="99" y="96"/>
                  </a:cubicBezTo>
                  <a:cubicBezTo>
                    <a:pt x="101" y="92"/>
                    <a:pt x="103" y="91"/>
                    <a:pt x="106" y="91"/>
                  </a:cubicBezTo>
                  <a:cubicBezTo>
                    <a:pt x="109" y="91"/>
                    <a:pt x="111" y="91"/>
                    <a:pt x="112" y="93"/>
                  </a:cubicBezTo>
                  <a:cubicBezTo>
                    <a:pt x="113" y="94"/>
                    <a:pt x="114" y="96"/>
                    <a:pt x="114" y="98"/>
                  </a:cubicBezTo>
                  <a:cubicBezTo>
                    <a:pt x="114" y="101"/>
                    <a:pt x="112" y="105"/>
                    <a:pt x="109" y="112"/>
                  </a:cubicBezTo>
                  <a:cubicBezTo>
                    <a:pt x="106" y="118"/>
                    <a:pt x="100" y="124"/>
                    <a:pt x="92" y="129"/>
                  </a:cubicBezTo>
                  <a:cubicBezTo>
                    <a:pt x="84" y="135"/>
                    <a:pt x="73" y="137"/>
                    <a:pt x="60" y="137"/>
                  </a:cubicBezTo>
                  <a:cubicBezTo>
                    <a:pt x="40" y="137"/>
                    <a:pt x="25" y="131"/>
                    <a:pt x="15" y="118"/>
                  </a:cubicBezTo>
                  <a:cubicBezTo>
                    <a:pt x="5" y="105"/>
                    <a:pt x="0" y="89"/>
                    <a:pt x="0" y="69"/>
                  </a:cubicBezTo>
                  <a:cubicBezTo>
                    <a:pt x="0" y="55"/>
                    <a:pt x="2" y="43"/>
                    <a:pt x="7" y="32"/>
                  </a:cubicBezTo>
                  <a:cubicBezTo>
                    <a:pt x="12" y="22"/>
                    <a:pt x="18" y="14"/>
                    <a:pt x="27" y="8"/>
                  </a:cubicBezTo>
                  <a:cubicBezTo>
                    <a:pt x="36" y="3"/>
                    <a:pt x="47" y="0"/>
                    <a:pt x="60" y="0"/>
                  </a:cubicBezTo>
                  <a:cubicBezTo>
                    <a:pt x="76" y="0"/>
                    <a:pt x="89" y="4"/>
                    <a:pt x="97" y="13"/>
                  </a:cubicBezTo>
                  <a:cubicBezTo>
                    <a:pt x="106" y="21"/>
                    <a:pt x="111" y="30"/>
                    <a:pt x="113" y="39"/>
                  </a:cubicBezTo>
                  <a:cubicBezTo>
                    <a:pt x="116" y="48"/>
                    <a:pt x="117" y="55"/>
                    <a:pt x="117" y="59"/>
                  </a:cubicBezTo>
                  <a:close/>
                  <a:moveTo>
                    <a:pt x="100" y="58"/>
                  </a:moveTo>
                  <a:cubicBezTo>
                    <a:pt x="100" y="53"/>
                    <a:pt x="100" y="50"/>
                    <a:pt x="99" y="47"/>
                  </a:cubicBezTo>
                  <a:cubicBezTo>
                    <a:pt x="99" y="44"/>
                    <a:pt x="98" y="41"/>
                    <a:pt x="96" y="37"/>
                  </a:cubicBezTo>
                  <a:cubicBezTo>
                    <a:pt x="95" y="34"/>
                    <a:pt x="93" y="30"/>
                    <a:pt x="90" y="27"/>
                  </a:cubicBezTo>
                  <a:cubicBezTo>
                    <a:pt x="87" y="23"/>
                    <a:pt x="83" y="19"/>
                    <a:pt x="78" y="16"/>
                  </a:cubicBezTo>
                  <a:cubicBezTo>
                    <a:pt x="72" y="14"/>
                    <a:pt x="66" y="12"/>
                    <a:pt x="59" y="12"/>
                  </a:cubicBezTo>
                  <a:cubicBezTo>
                    <a:pt x="46" y="12"/>
                    <a:pt x="35" y="18"/>
                    <a:pt x="28" y="28"/>
                  </a:cubicBezTo>
                  <a:cubicBezTo>
                    <a:pt x="24" y="33"/>
                    <a:pt x="21" y="37"/>
                    <a:pt x="20" y="42"/>
                  </a:cubicBezTo>
                  <a:cubicBezTo>
                    <a:pt x="18" y="46"/>
                    <a:pt x="17" y="51"/>
                    <a:pt x="16" y="58"/>
                  </a:cubicBezTo>
                  <a:lnTo>
                    <a:pt x="100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4294" tIns="32147" rIns="64294" bIns="32147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Freeform 34"/>
            <p:cNvSpPr>
              <a:spLocks/>
            </p:cNvSpPr>
            <p:nvPr/>
          </p:nvSpPr>
          <p:spPr bwMode="auto">
            <a:xfrm>
              <a:off x="5066350" y="6403523"/>
              <a:ext cx="223234" cy="263971"/>
            </a:xfrm>
            <a:custGeom>
              <a:avLst/>
              <a:gdLst>
                <a:gd name="T0" fmla="*/ 32 w 116"/>
                <a:gd name="T1" fmla="*/ 35 h 137"/>
                <a:gd name="T2" fmla="*/ 39 w 116"/>
                <a:gd name="T3" fmla="*/ 45 h 137"/>
                <a:gd name="T4" fmla="*/ 70 w 116"/>
                <a:gd name="T5" fmla="*/ 55 h 137"/>
                <a:gd name="T6" fmla="*/ 116 w 116"/>
                <a:gd name="T7" fmla="*/ 93 h 137"/>
                <a:gd name="T8" fmla="*/ 100 w 116"/>
                <a:gd name="T9" fmla="*/ 126 h 137"/>
                <a:gd name="T10" fmla="*/ 57 w 116"/>
                <a:gd name="T11" fmla="*/ 137 h 137"/>
                <a:gd name="T12" fmla="*/ 14 w 116"/>
                <a:gd name="T13" fmla="*/ 126 h 137"/>
                <a:gd name="T14" fmla="*/ 0 w 116"/>
                <a:gd name="T15" fmla="*/ 101 h 137"/>
                <a:gd name="T16" fmla="*/ 4 w 116"/>
                <a:gd name="T17" fmla="*/ 92 h 137"/>
                <a:gd name="T18" fmla="*/ 14 w 116"/>
                <a:gd name="T19" fmla="*/ 88 h 137"/>
                <a:gd name="T20" fmla="*/ 28 w 116"/>
                <a:gd name="T21" fmla="*/ 97 h 137"/>
                <a:gd name="T22" fmla="*/ 42 w 116"/>
                <a:gd name="T23" fmla="*/ 112 h 137"/>
                <a:gd name="T24" fmla="*/ 60 w 116"/>
                <a:gd name="T25" fmla="*/ 115 h 137"/>
                <a:gd name="T26" fmla="*/ 76 w 116"/>
                <a:gd name="T27" fmla="*/ 111 h 137"/>
                <a:gd name="T28" fmla="*/ 83 w 116"/>
                <a:gd name="T29" fmla="*/ 99 h 137"/>
                <a:gd name="T30" fmla="*/ 77 w 116"/>
                <a:gd name="T31" fmla="*/ 88 h 137"/>
                <a:gd name="T32" fmla="*/ 48 w 116"/>
                <a:gd name="T33" fmla="*/ 78 h 137"/>
                <a:gd name="T34" fmla="*/ 13 w 116"/>
                <a:gd name="T35" fmla="*/ 63 h 137"/>
                <a:gd name="T36" fmla="*/ 1 w 116"/>
                <a:gd name="T37" fmla="*/ 39 h 137"/>
                <a:gd name="T38" fmla="*/ 15 w 116"/>
                <a:gd name="T39" fmla="*/ 12 h 137"/>
                <a:gd name="T40" fmla="*/ 55 w 116"/>
                <a:gd name="T41" fmla="*/ 0 h 137"/>
                <a:gd name="T42" fmla="*/ 95 w 116"/>
                <a:gd name="T43" fmla="*/ 10 h 137"/>
                <a:gd name="T44" fmla="*/ 109 w 116"/>
                <a:gd name="T45" fmla="*/ 31 h 137"/>
                <a:gd name="T46" fmla="*/ 105 w 116"/>
                <a:gd name="T47" fmla="*/ 40 h 137"/>
                <a:gd name="T48" fmla="*/ 95 w 116"/>
                <a:gd name="T49" fmla="*/ 44 h 137"/>
                <a:gd name="T50" fmla="*/ 77 w 116"/>
                <a:gd name="T51" fmla="*/ 33 h 137"/>
                <a:gd name="T52" fmla="*/ 54 w 116"/>
                <a:gd name="T53" fmla="*/ 21 h 137"/>
                <a:gd name="T54" fmla="*/ 39 w 116"/>
                <a:gd name="T55" fmla="*/ 25 h 137"/>
                <a:gd name="T56" fmla="*/ 32 w 116"/>
                <a:gd name="T57" fmla="*/ 35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6" h="137">
                  <a:moveTo>
                    <a:pt x="32" y="35"/>
                  </a:moveTo>
                  <a:cubicBezTo>
                    <a:pt x="32" y="39"/>
                    <a:pt x="35" y="43"/>
                    <a:pt x="39" y="45"/>
                  </a:cubicBezTo>
                  <a:cubicBezTo>
                    <a:pt x="44" y="48"/>
                    <a:pt x="54" y="51"/>
                    <a:pt x="70" y="55"/>
                  </a:cubicBezTo>
                  <a:cubicBezTo>
                    <a:pt x="100" y="62"/>
                    <a:pt x="116" y="75"/>
                    <a:pt x="116" y="93"/>
                  </a:cubicBezTo>
                  <a:cubicBezTo>
                    <a:pt x="116" y="107"/>
                    <a:pt x="111" y="118"/>
                    <a:pt x="100" y="126"/>
                  </a:cubicBezTo>
                  <a:cubicBezTo>
                    <a:pt x="90" y="134"/>
                    <a:pt x="75" y="137"/>
                    <a:pt x="57" y="137"/>
                  </a:cubicBezTo>
                  <a:cubicBezTo>
                    <a:pt x="38" y="137"/>
                    <a:pt x="24" y="133"/>
                    <a:pt x="14" y="126"/>
                  </a:cubicBezTo>
                  <a:cubicBezTo>
                    <a:pt x="5" y="118"/>
                    <a:pt x="0" y="110"/>
                    <a:pt x="0" y="101"/>
                  </a:cubicBezTo>
                  <a:cubicBezTo>
                    <a:pt x="0" y="97"/>
                    <a:pt x="1" y="94"/>
                    <a:pt x="4" y="92"/>
                  </a:cubicBezTo>
                  <a:cubicBezTo>
                    <a:pt x="7" y="89"/>
                    <a:pt x="10" y="88"/>
                    <a:pt x="14" y="88"/>
                  </a:cubicBezTo>
                  <a:cubicBezTo>
                    <a:pt x="19" y="88"/>
                    <a:pt x="24" y="91"/>
                    <a:pt x="28" y="97"/>
                  </a:cubicBezTo>
                  <a:cubicBezTo>
                    <a:pt x="32" y="105"/>
                    <a:pt x="37" y="110"/>
                    <a:pt x="42" y="112"/>
                  </a:cubicBezTo>
                  <a:cubicBezTo>
                    <a:pt x="48" y="114"/>
                    <a:pt x="53" y="115"/>
                    <a:pt x="60" y="115"/>
                  </a:cubicBezTo>
                  <a:cubicBezTo>
                    <a:pt x="66" y="115"/>
                    <a:pt x="72" y="114"/>
                    <a:pt x="76" y="111"/>
                  </a:cubicBezTo>
                  <a:cubicBezTo>
                    <a:pt x="80" y="108"/>
                    <a:pt x="83" y="104"/>
                    <a:pt x="83" y="99"/>
                  </a:cubicBezTo>
                  <a:cubicBezTo>
                    <a:pt x="83" y="95"/>
                    <a:pt x="81" y="91"/>
                    <a:pt x="77" y="88"/>
                  </a:cubicBezTo>
                  <a:cubicBezTo>
                    <a:pt x="73" y="85"/>
                    <a:pt x="64" y="82"/>
                    <a:pt x="48" y="78"/>
                  </a:cubicBezTo>
                  <a:cubicBezTo>
                    <a:pt x="32" y="75"/>
                    <a:pt x="20" y="69"/>
                    <a:pt x="13" y="63"/>
                  </a:cubicBezTo>
                  <a:cubicBezTo>
                    <a:pt x="5" y="56"/>
                    <a:pt x="1" y="48"/>
                    <a:pt x="1" y="39"/>
                  </a:cubicBezTo>
                  <a:cubicBezTo>
                    <a:pt x="1" y="29"/>
                    <a:pt x="6" y="20"/>
                    <a:pt x="15" y="12"/>
                  </a:cubicBezTo>
                  <a:cubicBezTo>
                    <a:pt x="24" y="4"/>
                    <a:pt x="37" y="0"/>
                    <a:pt x="55" y="0"/>
                  </a:cubicBezTo>
                  <a:cubicBezTo>
                    <a:pt x="72" y="0"/>
                    <a:pt x="85" y="3"/>
                    <a:pt x="95" y="10"/>
                  </a:cubicBezTo>
                  <a:cubicBezTo>
                    <a:pt x="104" y="16"/>
                    <a:pt x="109" y="23"/>
                    <a:pt x="109" y="31"/>
                  </a:cubicBezTo>
                  <a:cubicBezTo>
                    <a:pt x="109" y="34"/>
                    <a:pt x="108" y="38"/>
                    <a:pt x="105" y="40"/>
                  </a:cubicBezTo>
                  <a:cubicBezTo>
                    <a:pt x="103" y="43"/>
                    <a:pt x="100" y="44"/>
                    <a:pt x="95" y="44"/>
                  </a:cubicBezTo>
                  <a:cubicBezTo>
                    <a:pt x="89" y="44"/>
                    <a:pt x="83" y="40"/>
                    <a:pt x="77" y="33"/>
                  </a:cubicBezTo>
                  <a:cubicBezTo>
                    <a:pt x="72" y="25"/>
                    <a:pt x="64" y="21"/>
                    <a:pt x="54" y="21"/>
                  </a:cubicBezTo>
                  <a:cubicBezTo>
                    <a:pt x="48" y="21"/>
                    <a:pt x="43" y="23"/>
                    <a:pt x="39" y="25"/>
                  </a:cubicBezTo>
                  <a:cubicBezTo>
                    <a:pt x="35" y="27"/>
                    <a:pt x="32" y="31"/>
                    <a:pt x="32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4294" tIns="32147" rIns="64294" bIns="32147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" name="Freeform 35"/>
            <p:cNvSpPr>
              <a:spLocks/>
            </p:cNvSpPr>
            <p:nvPr/>
          </p:nvSpPr>
          <p:spPr bwMode="auto">
            <a:xfrm>
              <a:off x="5343356" y="6307386"/>
              <a:ext cx="231381" cy="360108"/>
            </a:xfrm>
            <a:custGeom>
              <a:avLst/>
              <a:gdLst>
                <a:gd name="T0" fmla="*/ 120 w 120"/>
                <a:gd name="T1" fmla="*/ 102 h 187"/>
                <a:gd name="T2" fmla="*/ 120 w 120"/>
                <a:gd name="T3" fmla="*/ 164 h 187"/>
                <a:gd name="T4" fmla="*/ 103 w 120"/>
                <a:gd name="T5" fmla="*/ 187 h 187"/>
                <a:gd name="T6" fmla="*/ 91 w 120"/>
                <a:gd name="T7" fmla="*/ 182 h 187"/>
                <a:gd name="T8" fmla="*/ 86 w 120"/>
                <a:gd name="T9" fmla="*/ 164 h 187"/>
                <a:gd name="T10" fmla="*/ 86 w 120"/>
                <a:gd name="T11" fmla="*/ 110 h 187"/>
                <a:gd name="T12" fmla="*/ 80 w 120"/>
                <a:gd name="T13" fmla="*/ 83 h 187"/>
                <a:gd name="T14" fmla="*/ 63 w 120"/>
                <a:gd name="T15" fmla="*/ 76 h 187"/>
                <a:gd name="T16" fmla="*/ 47 w 120"/>
                <a:gd name="T17" fmla="*/ 81 h 187"/>
                <a:gd name="T18" fmla="*/ 37 w 120"/>
                <a:gd name="T19" fmla="*/ 95 h 187"/>
                <a:gd name="T20" fmla="*/ 34 w 120"/>
                <a:gd name="T21" fmla="*/ 122 h 187"/>
                <a:gd name="T22" fmla="*/ 34 w 120"/>
                <a:gd name="T23" fmla="*/ 161 h 187"/>
                <a:gd name="T24" fmla="*/ 29 w 120"/>
                <a:gd name="T25" fmla="*/ 182 h 187"/>
                <a:gd name="T26" fmla="*/ 16 w 120"/>
                <a:gd name="T27" fmla="*/ 187 h 187"/>
                <a:gd name="T28" fmla="*/ 4 w 120"/>
                <a:gd name="T29" fmla="*/ 182 h 187"/>
                <a:gd name="T30" fmla="*/ 0 w 120"/>
                <a:gd name="T31" fmla="*/ 162 h 187"/>
                <a:gd name="T32" fmla="*/ 0 w 120"/>
                <a:gd name="T33" fmla="*/ 27 h 187"/>
                <a:gd name="T34" fmla="*/ 1 w 120"/>
                <a:gd name="T35" fmla="*/ 10 h 187"/>
                <a:gd name="T36" fmla="*/ 6 w 120"/>
                <a:gd name="T37" fmla="*/ 3 h 187"/>
                <a:gd name="T38" fmla="*/ 16 w 120"/>
                <a:gd name="T39" fmla="*/ 0 h 187"/>
                <a:gd name="T40" fmla="*/ 27 w 120"/>
                <a:gd name="T41" fmla="*/ 3 h 187"/>
                <a:gd name="T42" fmla="*/ 32 w 120"/>
                <a:gd name="T43" fmla="*/ 12 h 187"/>
                <a:gd name="T44" fmla="*/ 34 w 120"/>
                <a:gd name="T45" fmla="*/ 30 h 187"/>
                <a:gd name="T46" fmla="*/ 34 w 120"/>
                <a:gd name="T47" fmla="*/ 70 h 187"/>
                <a:gd name="T48" fmla="*/ 75 w 120"/>
                <a:gd name="T49" fmla="*/ 50 h 187"/>
                <a:gd name="T50" fmla="*/ 108 w 120"/>
                <a:gd name="T51" fmla="*/ 62 h 187"/>
                <a:gd name="T52" fmla="*/ 120 w 120"/>
                <a:gd name="T53" fmla="*/ 102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0" h="187">
                  <a:moveTo>
                    <a:pt x="120" y="102"/>
                  </a:moveTo>
                  <a:cubicBezTo>
                    <a:pt x="120" y="164"/>
                    <a:pt x="120" y="164"/>
                    <a:pt x="120" y="164"/>
                  </a:cubicBezTo>
                  <a:cubicBezTo>
                    <a:pt x="120" y="179"/>
                    <a:pt x="114" y="187"/>
                    <a:pt x="103" y="187"/>
                  </a:cubicBezTo>
                  <a:cubicBezTo>
                    <a:pt x="98" y="187"/>
                    <a:pt x="94" y="186"/>
                    <a:pt x="91" y="182"/>
                  </a:cubicBezTo>
                  <a:cubicBezTo>
                    <a:pt x="88" y="179"/>
                    <a:pt x="86" y="173"/>
                    <a:pt x="86" y="164"/>
                  </a:cubicBezTo>
                  <a:cubicBezTo>
                    <a:pt x="86" y="110"/>
                    <a:pt x="86" y="110"/>
                    <a:pt x="86" y="110"/>
                  </a:cubicBezTo>
                  <a:cubicBezTo>
                    <a:pt x="86" y="97"/>
                    <a:pt x="84" y="88"/>
                    <a:pt x="80" y="83"/>
                  </a:cubicBezTo>
                  <a:cubicBezTo>
                    <a:pt x="76" y="78"/>
                    <a:pt x="71" y="76"/>
                    <a:pt x="63" y="76"/>
                  </a:cubicBezTo>
                  <a:cubicBezTo>
                    <a:pt x="57" y="76"/>
                    <a:pt x="51" y="78"/>
                    <a:pt x="47" y="81"/>
                  </a:cubicBezTo>
                  <a:cubicBezTo>
                    <a:pt x="42" y="85"/>
                    <a:pt x="39" y="89"/>
                    <a:pt x="37" y="95"/>
                  </a:cubicBezTo>
                  <a:cubicBezTo>
                    <a:pt x="35" y="100"/>
                    <a:pt x="34" y="109"/>
                    <a:pt x="34" y="122"/>
                  </a:cubicBezTo>
                  <a:cubicBezTo>
                    <a:pt x="34" y="161"/>
                    <a:pt x="34" y="161"/>
                    <a:pt x="34" y="161"/>
                  </a:cubicBezTo>
                  <a:cubicBezTo>
                    <a:pt x="34" y="172"/>
                    <a:pt x="32" y="179"/>
                    <a:pt x="29" y="182"/>
                  </a:cubicBezTo>
                  <a:cubicBezTo>
                    <a:pt x="26" y="186"/>
                    <a:pt x="22" y="187"/>
                    <a:pt x="16" y="187"/>
                  </a:cubicBezTo>
                  <a:cubicBezTo>
                    <a:pt x="11" y="187"/>
                    <a:pt x="7" y="186"/>
                    <a:pt x="4" y="182"/>
                  </a:cubicBezTo>
                  <a:cubicBezTo>
                    <a:pt x="1" y="179"/>
                    <a:pt x="0" y="172"/>
                    <a:pt x="0" y="162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9"/>
                    <a:pt x="0" y="14"/>
                    <a:pt x="1" y="10"/>
                  </a:cubicBezTo>
                  <a:cubicBezTo>
                    <a:pt x="2" y="7"/>
                    <a:pt x="3" y="5"/>
                    <a:pt x="6" y="3"/>
                  </a:cubicBezTo>
                  <a:cubicBezTo>
                    <a:pt x="9" y="1"/>
                    <a:pt x="12" y="0"/>
                    <a:pt x="16" y="0"/>
                  </a:cubicBezTo>
                  <a:cubicBezTo>
                    <a:pt x="20" y="0"/>
                    <a:pt x="24" y="1"/>
                    <a:pt x="27" y="3"/>
                  </a:cubicBezTo>
                  <a:cubicBezTo>
                    <a:pt x="30" y="5"/>
                    <a:pt x="32" y="8"/>
                    <a:pt x="32" y="12"/>
                  </a:cubicBezTo>
                  <a:cubicBezTo>
                    <a:pt x="33" y="16"/>
                    <a:pt x="34" y="22"/>
                    <a:pt x="34" y="30"/>
                  </a:cubicBezTo>
                  <a:cubicBezTo>
                    <a:pt x="34" y="70"/>
                    <a:pt x="34" y="70"/>
                    <a:pt x="34" y="70"/>
                  </a:cubicBezTo>
                  <a:cubicBezTo>
                    <a:pt x="45" y="57"/>
                    <a:pt x="59" y="50"/>
                    <a:pt x="75" y="50"/>
                  </a:cubicBezTo>
                  <a:cubicBezTo>
                    <a:pt x="88" y="50"/>
                    <a:pt x="99" y="54"/>
                    <a:pt x="108" y="62"/>
                  </a:cubicBezTo>
                  <a:cubicBezTo>
                    <a:pt x="116" y="71"/>
                    <a:pt x="120" y="84"/>
                    <a:pt x="120" y="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4294" tIns="32147" rIns="64294" bIns="32147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" name="Freeform 36"/>
            <p:cNvSpPr>
              <a:spLocks noEditPoints="1"/>
            </p:cNvSpPr>
            <p:nvPr/>
          </p:nvSpPr>
          <p:spPr bwMode="auto">
            <a:xfrm>
              <a:off x="5624435" y="6403523"/>
              <a:ext cx="250120" cy="263971"/>
            </a:xfrm>
            <a:custGeom>
              <a:avLst/>
              <a:gdLst>
                <a:gd name="T0" fmla="*/ 115 w 130"/>
                <a:gd name="T1" fmla="*/ 137 h 137"/>
                <a:gd name="T2" fmla="*/ 93 w 130"/>
                <a:gd name="T3" fmla="*/ 118 h 137"/>
                <a:gd name="T4" fmla="*/ 46 w 130"/>
                <a:gd name="T5" fmla="*/ 137 h 137"/>
                <a:gd name="T6" fmla="*/ 12 w 130"/>
                <a:gd name="T7" fmla="*/ 126 h 137"/>
                <a:gd name="T8" fmla="*/ 0 w 130"/>
                <a:gd name="T9" fmla="*/ 99 h 137"/>
                <a:gd name="T10" fmla="*/ 8 w 130"/>
                <a:gd name="T11" fmla="*/ 77 h 137"/>
                <a:gd name="T12" fmla="*/ 26 w 130"/>
                <a:gd name="T13" fmla="*/ 65 h 137"/>
                <a:gd name="T14" fmla="*/ 56 w 130"/>
                <a:gd name="T15" fmla="*/ 57 h 137"/>
                <a:gd name="T16" fmla="*/ 91 w 130"/>
                <a:gd name="T17" fmla="*/ 49 h 137"/>
                <a:gd name="T18" fmla="*/ 85 w 130"/>
                <a:gd name="T19" fmla="*/ 28 h 137"/>
                <a:gd name="T20" fmla="*/ 66 w 130"/>
                <a:gd name="T21" fmla="*/ 23 h 137"/>
                <a:gd name="T22" fmla="*/ 36 w 130"/>
                <a:gd name="T23" fmla="*/ 36 h 137"/>
                <a:gd name="T24" fmla="*/ 29 w 130"/>
                <a:gd name="T25" fmla="*/ 46 h 137"/>
                <a:gd name="T26" fmla="*/ 20 w 130"/>
                <a:gd name="T27" fmla="*/ 49 h 137"/>
                <a:gd name="T28" fmla="*/ 11 w 130"/>
                <a:gd name="T29" fmla="*/ 46 h 137"/>
                <a:gd name="T30" fmla="*/ 6 w 130"/>
                <a:gd name="T31" fmla="*/ 36 h 137"/>
                <a:gd name="T32" fmla="*/ 21 w 130"/>
                <a:gd name="T33" fmla="*/ 12 h 137"/>
                <a:gd name="T34" fmla="*/ 65 w 130"/>
                <a:gd name="T35" fmla="*/ 0 h 137"/>
                <a:gd name="T36" fmla="*/ 111 w 130"/>
                <a:gd name="T37" fmla="*/ 10 h 137"/>
                <a:gd name="T38" fmla="*/ 124 w 130"/>
                <a:gd name="T39" fmla="*/ 54 h 137"/>
                <a:gd name="T40" fmla="*/ 124 w 130"/>
                <a:gd name="T41" fmla="*/ 86 h 137"/>
                <a:gd name="T42" fmla="*/ 127 w 130"/>
                <a:gd name="T43" fmla="*/ 110 h 137"/>
                <a:gd name="T44" fmla="*/ 130 w 130"/>
                <a:gd name="T45" fmla="*/ 124 h 137"/>
                <a:gd name="T46" fmla="*/ 125 w 130"/>
                <a:gd name="T47" fmla="*/ 133 h 137"/>
                <a:gd name="T48" fmla="*/ 115 w 130"/>
                <a:gd name="T49" fmla="*/ 137 h 137"/>
                <a:gd name="T50" fmla="*/ 91 w 130"/>
                <a:gd name="T51" fmla="*/ 69 h 137"/>
                <a:gd name="T52" fmla="*/ 66 w 130"/>
                <a:gd name="T53" fmla="*/ 76 h 137"/>
                <a:gd name="T54" fmla="*/ 41 w 130"/>
                <a:gd name="T55" fmla="*/ 84 h 137"/>
                <a:gd name="T56" fmla="*/ 34 w 130"/>
                <a:gd name="T57" fmla="*/ 97 h 137"/>
                <a:gd name="T58" fmla="*/ 40 w 130"/>
                <a:gd name="T59" fmla="*/ 110 h 137"/>
                <a:gd name="T60" fmla="*/ 56 w 130"/>
                <a:gd name="T61" fmla="*/ 115 h 137"/>
                <a:gd name="T62" fmla="*/ 77 w 130"/>
                <a:gd name="T63" fmla="*/ 109 h 137"/>
                <a:gd name="T64" fmla="*/ 89 w 130"/>
                <a:gd name="T65" fmla="*/ 94 h 137"/>
                <a:gd name="T66" fmla="*/ 91 w 130"/>
                <a:gd name="T67" fmla="*/ 6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0" h="137">
                  <a:moveTo>
                    <a:pt x="115" y="137"/>
                  </a:moveTo>
                  <a:cubicBezTo>
                    <a:pt x="108" y="137"/>
                    <a:pt x="101" y="131"/>
                    <a:pt x="93" y="118"/>
                  </a:cubicBezTo>
                  <a:cubicBezTo>
                    <a:pt x="77" y="131"/>
                    <a:pt x="61" y="137"/>
                    <a:pt x="46" y="137"/>
                  </a:cubicBezTo>
                  <a:cubicBezTo>
                    <a:pt x="31" y="137"/>
                    <a:pt x="20" y="134"/>
                    <a:pt x="12" y="126"/>
                  </a:cubicBezTo>
                  <a:cubicBezTo>
                    <a:pt x="4" y="119"/>
                    <a:pt x="0" y="110"/>
                    <a:pt x="0" y="99"/>
                  </a:cubicBezTo>
                  <a:cubicBezTo>
                    <a:pt x="0" y="90"/>
                    <a:pt x="3" y="82"/>
                    <a:pt x="8" y="77"/>
                  </a:cubicBezTo>
                  <a:cubicBezTo>
                    <a:pt x="14" y="71"/>
                    <a:pt x="19" y="67"/>
                    <a:pt x="26" y="65"/>
                  </a:cubicBezTo>
                  <a:cubicBezTo>
                    <a:pt x="32" y="63"/>
                    <a:pt x="42" y="60"/>
                    <a:pt x="56" y="57"/>
                  </a:cubicBezTo>
                  <a:cubicBezTo>
                    <a:pt x="71" y="54"/>
                    <a:pt x="82" y="51"/>
                    <a:pt x="91" y="49"/>
                  </a:cubicBezTo>
                  <a:cubicBezTo>
                    <a:pt x="91" y="39"/>
                    <a:pt x="89" y="32"/>
                    <a:pt x="85" y="28"/>
                  </a:cubicBezTo>
                  <a:cubicBezTo>
                    <a:pt x="81" y="25"/>
                    <a:pt x="75" y="23"/>
                    <a:pt x="66" y="23"/>
                  </a:cubicBezTo>
                  <a:cubicBezTo>
                    <a:pt x="51" y="23"/>
                    <a:pt x="41" y="27"/>
                    <a:pt x="36" y="36"/>
                  </a:cubicBezTo>
                  <a:cubicBezTo>
                    <a:pt x="34" y="40"/>
                    <a:pt x="31" y="44"/>
                    <a:pt x="29" y="46"/>
                  </a:cubicBezTo>
                  <a:cubicBezTo>
                    <a:pt x="27" y="48"/>
                    <a:pt x="24" y="49"/>
                    <a:pt x="20" y="49"/>
                  </a:cubicBezTo>
                  <a:cubicBezTo>
                    <a:pt x="17" y="49"/>
                    <a:pt x="14" y="48"/>
                    <a:pt x="11" y="46"/>
                  </a:cubicBezTo>
                  <a:cubicBezTo>
                    <a:pt x="8" y="43"/>
                    <a:pt x="6" y="40"/>
                    <a:pt x="6" y="36"/>
                  </a:cubicBezTo>
                  <a:cubicBezTo>
                    <a:pt x="6" y="28"/>
                    <a:pt x="11" y="19"/>
                    <a:pt x="21" y="12"/>
                  </a:cubicBezTo>
                  <a:cubicBezTo>
                    <a:pt x="30" y="4"/>
                    <a:pt x="45" y="0"/>
                    <a:pt x="65" y="0"/>
                  </a:cubicBezTo>
                  <a:cubicBezTo>
                    <a:pt x="86" y="0"/>
                    <a:pt x="101" y="3"/>
                    <a:pt x="111" y="10"/>
                  </a:cubicBezTo>
                  <a:cubicBezTo>
                    <a:pt x="120" y="18"/>
                    <a:pt x="125" y="32"/>
                    <a:pt x="124" y="54"/>
                  </a:cubicBezTo>
                  <a:cubicBezTo>
                    <a:pt x="124" y="86"/>
                    <a:pt x="124" y="86"/>
                    <a:pt x="124" y="86"/>
                  </a:cubicBezTo>
                  <a:cubicBezTo>
                    <a:pt x="123" y="95"/>
                    <a:pt x="124" y="103"/>
                    <a:pt x="127" y="110"/>
                  </a:cubicBezTo>
                  <a:cubicBezTo>
                    <a:pt x="129" y="116"/>
                    <a:pt x="130" y="121"/>
                    <a:pt x="130" y="124"/>
                  </a:cubicBezTo>
                  <a:cubicBezTo>
                    <a:pt x="130" y="127"/>
                    <a:pt x="129" y="131"/>
                    <a:pt x="125" y="133"/>
                  </a:cubicBezTo>
                  <a:cubicBezTo>
                    <a:pt x="122" y="136"/>
                    <a:pt x="119" y="137"/>
                    <a:pt x="115" y="137"/>
                  </a:cubicBezTo>
                  <a:close/>
                  <a:moveTo>
                    <a:pt x="91" y="69"/>
                  </a:moveTo>
                  <a:cubicBezTo>
                    <a:pt x="86" y="71"/>
                    <a:pt x="78" y="73"/>
                    <a:pt x="66" y="76"/>
                  </a:cubicBezTo>
                  <a:cubicBezTo>
                    <a:pt x="54" y="78"/>
                    <a:pt x="46" y="81"/>
                    <a:pt x="41" y="84"/>
                  </a:cubicBezTo>
                  <a:cubicBezTo>
                    <a:pt x="36" y="87"/>
                    <a:pt x="34" y="91"/>
                    <a:pt x="34" y="97"/>
                  </a:cubicBezTo>
                  <a:cubicBezTo>
                    <a:pt x="34" y="102"/>
                    <a:pt x="36" y="106"/>
                    <a:pt x="40" y="110"/>
                  </a:cubicBezTo>
                  <a:cubicBezTo>
                    <a:pt x="44" y="113"/>
                    <a:pt x="49" y="115"/>
                    <a:pt x="56" y="115"/>
                  </a:cubicBezTo>
                  <a:cubicBezTo>
                    <a:pt x="64" y="115"/>
                    <a:pt x="70" y="113"/>
                    <a:pt x="77" y="109"/>
                  </a:cubicBezTo>
                  <a:cubicBezTo>
                    <a:pt x="83" y="105"/>
                    <a:pt x="87" y="100"/>
                    <a:pt x="89" y="94"/>
                  </a:cubicBezTo>
                  <a:cubicBezTo>
                    <a:pt x="90" y="89"/>
                    <a:pt x="91" y="80"/>
                    <a:pt x="91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4294" tIns="32147" rIns="64294" bIns="32147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Freeform 37"/>
            <p:cNvSpPr>
              <a:spLocks/>
            </p:cNvSpPr>
            <p:nvPr/>
          </p:nvSpPr>
          <p:spPr bwMode="auto">
            <a:xfrm>
              <a:off x="5928327" y="6403523"/>
              <a:ext cx="179239" cy="263971"/>
            </a:xfrm>
            <a:custGeom>
              <a:avLst/>
              <a:gdLst>
                <a:gd name="T0" fmla="*/ 0 w 93"/>
                <a:gd name="T1" fmla="*/ 109 h 137"/>
                <a:gd name="T2" fmla="*/ 0 w 93"/>
                <a:gd name="T3" fmla="*/ 23 h 137"/>
                <a:gd name="T4" fmla="*/ 17 w 93"/>
                <a:gd name="T5" fmla="*/ 0 h 137"/>
                <a:gd name="T6" fmla="*/ 33 w 93"/>
                <a:gd name="T7" fmla="*/ 21 h 137"/>
                <a:gd name="T8" fmla="*/ 62 w 93"/>
                <a:gd name="T9" fmla="*/ 0 h 137"/>
                <a:gd name="T10" fmla="*/ 83 w 93"/>
                <a:gd name="T11" fmla="*/ 5 h 137"/>
                <a:gd name="T12" fmla="*/ 93 w 93"/>
                <a:gd name="T13" fmla="*/ 19 h 137"/>
                <a:gd name="T14" fmla="*/ 89 w 93"/>
                <a:gd name="T15" fmla="*/ 29 h 137"/>
                <a:gd name="T16" fmla="*/ 80 w 93"/>
                <a:gd name="T17" fmla="*/ 33 h 137"/>
                <a:gd name="T18" fmla="*/ 70 w 93"/>
                <a:gd name="T19" fmla="*/ 31 h 137"/>
                <a:gd name="T20" fmla="*/ 58 w 93"/>
                <a:gd name="T21" fmla="*/ 29 h 137"/>
                <a:gd name="T22" fmla="*/ 40 w 93"/>
                <a:gd name="T23" fmla="*/ 41 h 137"/>
                <a:gd name="T24" fmla="*/ 34 w 93"/>
                <a:gd name="T25" fmla="*/ 88 h 137"/>
                <a:gd name="T26" fmla="*/ 34 w 93"/>
                <a:gd name="T27" fmla="*/ 108 h 137"/>
                <a:gd name="T28" fmla="*/ 33 w 93"/>
                <a:gd name="T29" fmla="*/ 126 h 137"/>
                <a:gd name="T30" fmla="*/ 27 w 93"/>
                <a:gd name="T31" fmla="*/ 134 h 137"/>
                <a:gd name="T32" fmla="*/ 17 w 93"/>
                <a:gd name="T33" fmla="*/ 137 h 137"/>
                <a:gd name="T34" fmla="*/ 7 w 93"/>
                <a:gd name="T35" fmla="*/ 134 h 137"/>
                <a:gd name="T36" fmla="*/ 1 w 93"/>
                <a:gd name="T37" fmla="*/ 126 h 137"/>
                <a:gd name="T38" fmla="*/ 0 w 93"/>
                <a:gd name="T39" fmla="*/ 10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3" h="137">
                  <a:moveTo>
                    <a:pt x="0" y="109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7"/>
                    <a:pt x="6" y="0"/>
                    <a:pt x="17" y="0"/>
                  </a:cubicBezTo>
                  <a:cubicBezTo>
                    <a:pt x="28" y="0"/>
                    <a:pt x="33" y="7"/>
                    <a:pt x="33" y="21"/>
                  </a:cubicBezTo>
                  <a:cubicBezTo>
                    <a:pt x="40" y="7"/>
                    <a:pt x="50" y="0"/>
                    <a:pt x="62" y="0"/>
                  </a:cubicBezTo>
                  <a:cubicBezTo>
                    <a:pt x="69" y="0"/>
                    <a:pt x="76" y="1"/>
                    <a:pt x="83" y="5"/>
                  </a:cubicBezTo>
                  <a:cubicBezTo>
                    <a:pt x="90" y="8"/>
                    <a:pt x="93" y="13"/>
                    <a:pt x="93" y="19"/>
                  </a:cubicBezTo>
                  <a:cubicBezTo>
                    <a:pt x="93" y="23"/>
                    <a:pt x="92" y="26"/>
                    <a:pt x="89" y="29"/>
                  </a:cubicBezTo>
                  <a:cubicBezTo>
                    <a:pt x="86" y="32"/>
                    <a:pt x="83" y="33"/>
                    <a:pt x="80" y="33"/>
                  </a:cubicBezTo>
                  <a:cubicBezTo>
                    <a:pt x="78" y="33"/>
                    <a:pt x="75" y="32"/>
                    <a:pt x="70" y="31"/>
                  </a:cubicBezTo>
                  <a:cubicBezTo>
                    <a:pt x="65" y="30"/>
                    <a:pt x="61" y="29"/>
                    <a:pt x="58" y="29"/>
                  </a:cubicBezTo>
                  <a:cubicBezTo>
                    <a:pt x="50" y="29"/>
                    <a:pt x="44" y="33"/>
                    <a:pt x="40" y="41"/>
                  </a:cubicBezTo>
                  <a:cubicBezTo>
                    <a:pt x="36" y="49"/>
                    <a:pt x="34" y="65"/>
                    <a:pt x="34" y="88"/>
                  </a:cubicBezTo>
                  <a:cubicBezTo>
                    <a:pt x="34" y="108"/>
                    <a:pt x="34" y="108"/>
                    <a:pt x="34" y="108"/>
                  </a:cubicBezTo>
                  <a:cubicBezTo>
                    <a:pt x="34" y="117"/>
                    <a:pt x="34" y="122"/>
                    <a:pt x="33" y="126"/>
                  </a:cubicBezTo>
                  <a:cubicBezTo>
                    <a:pt x="32" y="129"/>
                    <a:pt x="30" y="131"/>
                    <a:pt x="27" y="134"/>
                  </a:cubicBezTo>
                  <a:cubicBezTo>
                    <a:pt x="24" y="136"/>
                    <a:pt x="21" y="137"/>
                    <a:pt x="17" y="137"/>
                  </a:cubicBezTo>
                  <a:cubicBezTo>
                    <a:pt x="13" y="137"/>
                    <a:pt x="10" y="136"/>
                    <a:pt x="7" y="134"/>
                  </a:cubicBezTo>
                  <a:cubicBezTo>
                    <a:pt x="4" y="132"/>
                    <a:pt x="2" y="129"/>
                    <a:pt x="1" y="126"/>
                  </a:cubicBezTo>
                  <a:cubicBezTo>
                    <a:pt x="1" y="123"/>
                    <a:pt x="0" y="118"/>
                    <a:pt x="0" y="1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4294" tIns="32147" rIns="64294" bIns="32147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Freeform 38"/>
            <p:cNvSpPr>
              <a:spLocks noEditPoints="1"/>
            </p:cNvSpPr>
            <p:nvPr/>
          </p:nvSpPr>
          <p:spPr bwMode="auto">
            <a:xfrm>
              <a:off x="6118972" y="6403523"/>
              <a:ext cx="248491" cy="263971"/>
            </a:xfrm>
            <a:custGeom>
              <a:avLst/>
              <a:gdLst>
                <a:gd name="T0" fmla="*/ 101 w 129"/>
                <a:gd name="T1" fmla="*/ 77 h 137"/>
                <a:gd name="T2" fmla="*/ 34 w 129"/>
                <a:gd name="T3" fmla="*/ 77 h 137"/>
                <a:gd name="T4" fmla="*/ 45 w 129"/>
                <a:gd name="T5" fmla="*/ 105 h 137"/>
                <a:gd name="T6" fmla="*/ 68 w 129"/>
                <a:gd name="T7" fmla="*/ 115 h 137"/>
                <a:gd name="T8" fmla="*/ 100 w 129"/>
                <a:gd name="T9" fmla="*/ 100 h 137"/>
                <a:gd name="T10" fmla="*/ 109 w 129"/>
                <a:gd name="T11" fmla="*/ 92 h 137"/>
                <a:gd name="T12" fmla="*/ 116 w 129"/>
                <a:gd name="T13" fmla="*/ 91 h 137"/>
                <a:gd name="T14" fmla="*/ 124 w 129"/>
                <a:gd name="T15" fmla="*/ 94 h 137"/>
                <a:gd name="T16" fmla="*/ 127 w 129"/>
                <a:gd name="T17" fmla="*/ 101 h 137"/>
                <a:gd name="T18" fmla="*/ 111 w 129"/>
                <a:gd name="T19" fmla="*/ 125 h 137"/>
                <a:gd name="T20" fmla="*/ 69 w 129"/>
                <a:gd name="T21" fmla="*/ 137 h 137"/>
                <a:gd name="T22" fmla="*/ 18 w 129"/>
                <a:gd name="T23" fmla="*/ 118 h 137"/>
                <a:gd name="T24" fmla="*/ 0 w 129"/>
                <a:gd name="T25" fmla="*/ 69 h 137"/>
                <a:gd name="T26" fmla="*/ 18 w 129"/>
                <a:gd name="T27" fmla="*/ 19 h 137"/>
                <a:gd name="T28" fmla="*/ 66 w 129"/>
                <a:gd name="T29" fmla="*/ 0 h 137"/>
                <a:gd name="T30" fmla="*/ 112 w 129"/>
                <a:gd name="T31" fmla="*/ 18 h 137"/>
                <a:gd name="T32" fmla="*/ 129 w 129"/>
                <a:gd name="T33" fmla="*/ 57 h 137"/>
                <a:gd name="T34" fmla="*/ 123 w 129"/>
                <a:gd name="T35" fmla="*/ 71 h 137"/>
                <a:gd name="T36" fmla="*/ 101 w 129"/>
                <a:gd name="T37" fmla="*/ 77 h 137"/>
                <a:gd name="T38" fmla="*/ 65 w 129"/>
                <a:gd name="T39" fmla="*/ 23 h 137"/>
                <a:gd name="T40" fmla="*/ 34 w 129"/>
                <a:gd name="T41" fmla="*/ 58 h 137"/>
                <a:gd name="T42" fmla="*/ 96 w 129"/>
                <a:gd name="T43" fmla="*/ 58 h 137"/>
                <a:gd name="T44" fmla="*/ 87 w 129"/>
                <a:gd name="T45" fmla="*/ 32 h 137"/>
                <a:gd name="T46" fmla="*/ 65 w 129"/>
                <a:gd name="T47" fmla="*/ 23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9" h="137">
                  <a:moveTo>
                    <a:pt x="101" y="77"/>
                  </a:moveTo>
                  <a:cubicBezTo>
                    <a:pt x="34" y="77"/>
                    <a:pt x="34" y="77"/>
                    <a:pt x="34" y="77"/>
                  </a:cubicBezTo>
                  <a:cubicBezTo>
                    <a:pt x="35" y="89"/>
                    <a:pt x="38" y="99"/>
                    <a:pt x="45" y="105"/>
                  </a:cubicBezTo>
                  <a:cubicBezTo>
                    <a:pt x="51" y="112"/>
                    <a:pt x="59" y="115"/>
                    <a:pt x="68" y="115"/>
                  </a:cubicBezTo>
                  <a:cubicBezTo>
                    <a:pt x="80" y="115"/>
                    <a:pt x="90" y="110"/>
                    <a:pt x="100" y="100"/>
                  </a:cubicBezTo>
                  <a:cubicBezTo>
                    <a:pt x="104" y="96"/>
                    <a:pt x="107" y="93"/>
                    <a:pt x="109" y="92"/>
                  </a:cubicBezTo>
                  <a:cubicBezTo>
                    <a:pt x="111" y="91"/>
                    <a:pt x="113" y="91"/>
                    <a:pt x="116" y="91"/>
                  </a:cubicBezTo>
                  <a:cubicBezTo>
                    <a:pt x="119" y="91"/>
                    <a:pt x="122" y="92"/>
                    <a:pt x="124" y="94"/>
                  </a:cubicBezTo>
                  <a:cubicBezTo>
                    <a:pt x="126" y="96"/>
                    <a:pt x="127" y="98"/>
                    <a:pt x="127" y="101"/>
                  </a:cubicBezTo>
                  <a:cubicBezTo>
                    <a:pt x="127" y="108"/>
                    <a:pt x="122" y="116"/>
                    <a:pt x="111" y="125"/>
                  </a:cubicBezTo>
                  <a:cubicBezTo>
                    <a:pt x="101" y="133"/>
                    <a:pt x="87" y="137"/>
                    <a:pt x="69" y="137"/>
                  </a:cubicBezTo>
                  <a:cubicBezTo>
                    <a:pt x="46" y="137"/>
                    <a:pt x="29" y="131"/>
                    <a:pt x="18" y="118"/>
                  </a:cubicBezTo>
                  <a:cubicBezTo>
                    <a:pt x="6" y="105"/>
                    <a:pt x="0" y="89"/>
                    <a:pt x="0" y="69"/>
                  </a:cubicBezTo>
                  <a:cubicBezTo>
                    <a:pt x="0" y="48"/>
                    <a:pt x="6" y="31"/>
                    <a:pt x="18" y="19"/>
                  </a:cubicBezTo>
                  <a:cubicBezTo>
                    <a:pt x="29" y="6"/>
                    <a:pt x="46" y="0"/>
                    <a:pt x="66" y="0"/>
                  </a:cubicBezTo>
                  <a:cubicBezTo>
                    <a:pt x="86" y="0"/>
                    <a:pt x="102" y="6"/>
                    <a:pt x="112" y="18"/>
                  </a:cubicBezTo>
                  <a:cubicBezTo>
                    <a:pt x="123" y="30"/>
                    <a:pt x="129" y="43"/>
                    <a:pt x="129" y="57"/>
                  </a:cubicBezTo>
                  <a:cubicBezTo>
                    <a:pt x="129" y="63"/>
                    <a:pt x="127" y="68"/>
                    <a:pt x="123" y="71"/>
                  </a:cubicBezTo>
                  <a:cubicBezTo>
                    <a:pt x="120" y="75"/>
                    <a:pt x="112" y="77"/>
                    <a:pt x="101" y="77"/>
                  </a:cubicBezTo>
                  <a:close/>
                  <a:moveTo>
                    <a:pt x="65" y="23"/>
                  </a:moveTo>
                  <a:cubicBezTo>
                    <a:pt x="47" y="23"/>
                    <a:pt x="37" y="35"/>
                    <a:pt x="34" y="58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95" y="46"/>
                    <a:pt x="92" y="38"/>
                    <a:pt x="87" y="32"/>
                  </a:cubicBezTo>
                  <a:cubicBezTo>
                    <a:pt x="81" y="26"/>
                    <a:pt x="74" y="23"/>
                    <a:pt x="65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4294" tIns="32147" rIns="64294" bIns="32147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Freeform 39"/>
            <p:cNvSpPr>
              <a:spLocks/>
            </p:cNvSpPr>
            <p:nvPr/>
          </p:nvSpPr>
          <p:spPr bwMode="auto">
            <a:xfrm>
              <a:off x="3405128" y="6170512"/>
              <a:ext cx="494537" cy="310410"/>
            </a:xfrm>
            <a:custGeom>
              <a:avLst/>
              <a:gdLst>
                <a:gd name="T0" fmla="*/ 16 w 257"/>
                <a:gd name="T1" fmla="*/ 161 h 161"/>
                <a:gd name="T2" fmla="*/ 16 w 257"/>
                <a:gd name="T3" fmla="*/ 41 h 161"/>
                <a:gd name="T4" fmla="*/ 39 w 257"/>
                <a:gd name="T5" fmla="*/ 15 h 161"/>
                <a:gd name="T6" fmla="*/ 220 w 257"/>
                <a:gd name="T7" fmla="*/ 15 h 161"/>
                <a:gd name="T8" fmla="*/ 243 w 257"/>
                <a:gd name="T9" fmla="*/ 41 h 161"/>
                <a:gd name="T10" fmla="*/ 243 w 257"/>
                <a:gd name="T11" fmla="*/ 157 h 161"/>
                <a:gd name="T12" fmla="*/ 257 w 257"/>
                <a:gd name="T13" fmla="*/ 147 h 161"/>
                <a:gd name="T14" fmla="*/ 257 w 257"/>
                <a:gd name="T15" fmla="*/ 28 h 161"/>
                <a:gd name="T16" fmla="*/ 231 w 257"/>
                <a:gd name="T17" fmla="*/ 0 h 161"/>
                <a:gd name="T18" fmla="*/ 27 w 257"/>
                <a:gd name="T19" fmla="*/ 0 h 161"/>
                <a:gd name="T20" fmla="*/ 0 w 257"/>
                <a:gd name="T21" fmla="*/ 28 h 161"/>
                <a:gd name="T22" fmla="*/ 0 w 257"/>
                <a:gd name="T23" fmla="*/ 151 h 161"/>
                <a:gd name="T24" fmla="*/ 16 w 257"/>
                <a:gd name="T25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7" h="161">
                  <a:moveTo>
                    <a:pt x="16" y="161"/>
                  </a:moveTo>
                  <a:cubicBezTo>
                    <a:pt x="16" y="41"/>
                    <a:pt x="16" y="41"/>
                    <a:pt x="16" y="41"/>
                  </a:cubicBezTo>
                  <a:cubicBezTo>
                    <a:pt x="16" y="21"/>
                    <a:pt x="21" y="15"/>
                    <a:pt x="39" y="15"/>
                  </a:cubicBezTo>
                  <a:cubicBezTo>
                    <a:pt x="220" y="15"/>
                    <a:pt x="220" y="15"/>
                    <a:pt x="220" y="15"/>
                  </a:cubicBezTo>
                  <a:cubicBezTo>
                    <a:pt x="237" y="15"/>
                    <a:pt x="243" y="22"/>
                    <a:pt x="243" y="41"/>
                  </a:cubicBezTo>
                  <a:cubicBezTo>
                    <a:pt x="243" y="157"/>
                    <a:pt x="243" y="157"/>
                    <a:pt x="243" y="157"/>
                  </a:cubicBezTo>
                  <a:cubicBezTo>
                    <a:pt x="257" y="147"/>
                    <a:pt x="257" y="147"/>
                    <a:pt x="257" y="147"/>
                  </a:cubicBezTo>
                  <a:cubicBezTo>
                    <a:pt x="257" y="28"/>
                    <a:pt x="257" y="28"/>
                    <a:pt x="257" y="28"/>
                  </a:cubicBezTo>
                  <a:cubicBezTo>
                    <a:pt x="257" y="13"/>
                    <a:pt x="245" y="0"/>
                    <a:pt x="231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3"/>
                    <a:pt x="0" y="28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16" y="161"/>
                    <a:pt x="16" y="161"/>
                    <a:pt x="16" y="16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4294" tIns="32147" rIns="64294" bIns="32147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Freeform 40"/>
            <p:cNvSpPr>
              <a:spLocks/>
            </p:cNvSpPr>
            <p:nvPr/>
          </p:nvSpPr>
          <p:spPr bwMode="auto">
            <a:xfrm>
              <a:off x="3657693" y="6424706"/>
              <a:ext cx="277006" cy="354405"/>
            </a:xfrm>
            <a:custGeom>
              <a:avLst/>
              <a:gdLst>
                <a:gd name="T0" fmla="*/ 1 w 144"/>
                <a:gd name="T1" fmla="*/ 51 h 184"/>
                <a:gd name="T2" fmla="*/ 21 w 144"/>
                <a:gd name="T3" fmla="*/ 34 h 184"/>
                <a:gd name="T4" fmla="*/ 129 w 144"/>
                <a:gd name="T5" fmla="*/ 7 h 184"/>
                <a:gd name="T6" fmla="*/ 138 w 144"/>
                <a:gd name="T7" fmla="*/ 17 h 184"/>
                <a:gd name="T8" fmla="*/ 78 w 144"/>
                <a:gd name="T9" fmla="*/ 58 h 184"/>
                <a:gd name="T10" fmla="*/ 1 w 144"/>
                <a:gd name="T11" fmla="*/ 128 h 184"/>
                <a:gd name="T12" fmla="*/ 1 w 144"/>
                <a:gd name="T13" fmla="*/ 51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84">
                  <a:moveTo>
                    <a:pt x="1" y="51"/>
                  </a:moveTo>
                  <a:cubicBezTo>
                    <a:pt x="1" y="40"/>
                    <a:pt x="6" y="34"/>
                    <a:pt x="21" y="34"/>
                  </a:cubicBezTo>
                  <a:cubicBezTo>
                    <a:pt x="41" y="35"/>
                    <a:pt x="83" y="40"/>
                    <a:pt x="129" y="7"/>
                  </a:cubicBezTo>
                  <a:cubicBezTo>
                    <a:pt x="138" y="0"/>
                    <a:pt x="144" y="9"/>
                    <a:pt x="138" y="17"/>
                  </a:cubicBezTo>
                  <a:cubicBezTo>
                    <a:pt x="128" y="29"/>
                    <a:pt x="108" y="45"/>
                    <a:pt x="78" y="58"/>
                  </a:cubicBezTo>
                  <a:cubicBezTo>
                    <a:pt x="110" y="167"/>
                    <a:pt x="0" y="184"/>
                    <a:pt x="1" y="128"/>
                  </a:cubicBezTo>
                  <a:cubicBezTo>
                    <a:pt x="1" y="130"/>
                    <a:pt x="1" y="51"/>
                    <a:pt x="1" y="5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4294" tIns="32147" rIns="64294" bIns="32147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" name="Oval 41"/>
            <p:cNvSpPr>
              <a:spLocks noChangeArrowheads="1"/>
            </p:cNvSpPr>
            <p:nvPr/>
          </p:nvSpPr>
          <p:spPr bwMode="auto">
            <a:xfrm>
              <a:off x="3511042" y="6338346"/>
              <a:ext cx="135244" cy="12709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4294" tIns="32147" rIns="64294" bIns="32147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" name="Oval 42"/>
            <p:cNvSpPr>
              <a:spLocks noChangeArrowheads="1"/>
            </p:cNvSpPr>
            <p:nvPr/>
          </p:nvSpPr>
          <p:spPr bwMode="auto">
            <a:xfrm>
              <a:off x="3667469" y="6338346"/>
              <a:ext cx="134429" cy="12709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4294" tIns="32147" rIns="64294" bIns="32147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Freeform 43"/>
            <p:cNvSpPr>
              <a:spLocks/>
            </p:cNvSpPr>
            <p:nvPr/>
          </p:nvSpPr>
          <p:spPr bwMode="auto">
            <a:xfrm>
              <a:off x="3659322" y="6500476"/>
              <a:ext cx="115691" cy="101840"/>
            </a:xfrm>
            <a:custGeom>
              <a:avLst/>
              <a:gdLst>
                <a:gd name="T0" fmla="*/ 0 w 60"/>
                <a:gd name="T1" fmla="*/ 45 h 53"/>
                <a:gd name="T2" fmla="*/ 58 w 60"/>
                <a:gd name="T3" fmla="*/ 8 h 53"/>
                <a:gd name="T4" fmla="*/ 52 w 60"/>
                <a:gd name="T5" fmla="*/ 6 h 53"/>
                <a:gd name="T6" fmla="*/ 1 w 60"/>
                <a:gd name="T7" fmla="*/ 33 h 53"/>
                <a:gd name="T8" fmla="*/ 0 w 60"/>
                <a:gd name="T9" fmla="*/ 4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53">
                  <a:moveTo>
                    <a:pt x="0" y="45"/>
                  </a:moveTo>
                  <a:cubicBezTo>
                    <a:pt x="0" y="45"/>
                    <a:pt x="47" y="53"/>
                    <a:pt x="58" y="8"/>
                  </a:cubicBezTo>
                  <a:cubicBezTo>
                    <a:pt x="60" y="0"/>
                    <a:pt x="56" y="1"/>
                    <a:pt x="52" y="6"/>
                  </a:cubicBezTo>
                  <a:cubicBezTo>
                    <a:pt x="49" y="11"/>
                    <a:pt x="16" y="32"/>
                    <a:pt x="1" y="33"/>
                  </a:cubicBezTo>
                  <a:cubicBezTo>
                    <a:pt x="0" y="45"/>
                    <a:pt x="0" y="45"/>
                    <a:pt x="0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4294" tIns="32147" rIns="64294" bIns="32147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Freeform 44"/>
            <p:cNvSpPr>
              <a:spLocks/>
            </p:cNvSpPr>
            <p:nvPr/>
          </p:nvSpPr>
          <p:spPr bwMode="auto">
            <a:xfrm>
              <a:off x="3370910" y="6424706"/>
              <a:ext cx="409806" cy="354405"/>
            </a:xfrm>
            <a:custGeom>
              <a:avLst/>
              <a:gdLst>
                <a:gd name="T0" fmla="*/ 195 w 213"/>
                <a:gd name="T1" fmla="*/ 43 h 184"/>
                <a:gd name="T2" fmla="*/ 140 w 213"/>
                <a:gd name="T3" fmla="*/ 40 h 184"/>
                <a:gd name="T4" fmla="*/ 139 w 213"/>
                <a:gd name="T5" fmla="*/ 39 h 184"/>
                <a:gd name="T6" fmla="*/ 123 w 213"/>
                <a:gd name="T7" fmla="*/ 34 h 184"/>
                <a:gd name="T8" fmla="*/ 15 w 213"/>
                <a:gd name="T9" fmla="*/ 7 h 184"/>
                <a:gd name="T10" fmla="*/ 6 w 213"/>
                <a:gd name="T11" fmla="*/ 17 h 184"/>
                <a:gd name="T12" fmla="*/ 66 w 213"/>
                <a:gd name="T13" fmla="*/ 58 h 184"/>
                <a:gd name="T14" fmla="*/ 142 w 213"/>
                <a:gd name="T15" fmla="*/ 128 h 184"/>
                <a:gd name="T16" fmla="*/ 143 w 213"/>
                <a:gd name="T17" fmla="*/ 73 h 184"/>
                <a:gd name="T18" fmla="*/ 178 w 213"/>
                <a:gd name="T19" fmla="*/ 75 h 184"/>
                <a:gd name="T20" fmla="*/ 207 w 213"/>
                <a:gd name="T21" fmla="*/ 50 h 184"/>
                <a:gd name="T22" fmla="*/ 195 w 213"/>
                <a:gd name="T23" fmla="*/ 43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3" h="184">
                  <a:moveTo>
                    <a:pt x="195" y="43"/>
                  </a:moveTo>
                  <a:cubicBezTo>
                    <a:pt x="180" y="64"/>
                    <a:pt x="162" y="60"/>
                    <a:pt x="140" y="40"/>
                  </a:cubicBezTo>
                  <a:cubicBezTo>
                    <a:pt x="140" y="40"/>
                    <a:pt x="139" y="39"/>
                    <a:pt x="139" y="39"/>
                  </a:cubicBezTo>
                  <a:cubicBezTo>
                    <a:pt x="136" y="36"/>
                    <a:pt x="131" y="34"/>
                    <a:pt x="123" y="34"/>
                  </a:cubicBezTo>
                  <a:cubicBezTo>
                    <a:pt x="102" y="35"/>
                    <a:pt x="61" y="40"/>
                    <a:pt x="15" y="7"/>
                  </a:cubicBezTo>
                  <a:cubicBezTo>
                    <a:pt x="6" y="0"/>
                    <a:pt x="0" y="9"/>
                    <a:pt x="6" y="17"/>
                  </a:cubicBezTo>
                  <a:cubicBezTo>
                    <a:pt x="16" y="29"/>
                    <a:pt x="36" y="45"/>
                    <a:pt x="66" y="58"/>
                  </a:cubicBezTo>
                  <a:cubicBezTo>
                    <a:pt x="34" y="167"/>
                    <a:pt x="144" y="184"/>
                    <a:pt x="142" y="128"/>
                  </a:cubicBezTo>
                  <a:cubicBezTo>
                    <a:pt x="142" y="129"/>
                    <a:pt x="143" y="96"/>
                    <a:pt x="143" y="73"/>
                  </a:cubicBezTo>
                  <a:cubicBezTo>
                    <a:pt x="155" y="76"/>
                    <a:pt x="161" y="79"/>
                    <a:pt x="178" y="75"/>
                  </a:cubicBezTo>
                  <a:cubicBezTo>
                    <a:pt x="195" y="71"/>
                    <a:pt x="204" y="59"/>
                    <a:pt x="207" y="50"/>
                  </a:cubicBezTo>
                  <a:cubicBezTo>
                    <a:pt x="213" y="36"/>
                    <a:pt x="203" y="32"/>
                    <a:pt x="195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4294" tIns="32147" rIns="64294" bIns="32147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Freeform 45"/>
            <p:cNvSpPr>
              <a:spLocks/>
            </p:cNvSpPr>
            <p:nvPr/>
          </p:nvSpPr>
          <p:spPr bwMode="auto">
            <a:xfrm>
              <a:off x="3684578" y="6502105"/>
              <a:ext cx="80658" cy="40736"/>
            </a:xfrm>
            <a:custGeom>
              <a:avLst/>
              <a:gdLst>
                <a:gd name="T0" fmla="*/ 39 w 42"/>
                <a:gd name="T1" fmla="*/ 0 h 21"/>
                <a:gd name="T2" fmla="*/ 38 w 42"/>
                <a:gd name="T3" fmla="*/ 1 h 21"/>
                <a:gd name="T4" fmla="*/ 10 w 42"/>
                <a:gd name="T5" fmla="*/ 20 h 21"/>
                <a:gd name="T6" fmla="*/ 0 w 42"/>
                <a:gd name="T7" fmla="*/ 18 h 21"/>
                <a:gd name="T8" fmla="*/ 12 w 42"/>
                <a:gd name="T9" fmla="*/ 21 h 21"/>
                <a:gd name="T10" fmla="*/ 41 w 42"/>
                <a:gd name="T11" fmla="*/ 5 h 21"/>
                <a:gd name="T12" fmla="*/ 39 w 42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21">
                  <a:moveTo>
                    <a:pt x="39" y="0"/>
                  </a:moveTo>
                  <a:cubicBezTo>
                    <a:pt x="38" y="0"/>
                    <a:pt x="38" y="1"/>
                    <a:pt x="38" y="1"/>
                  </a:cubicBezTo>
                  <a:cubicBezTo>
                    <a:pt x="27" y="15"/>
                    <a:pt x="18" y="20"/>
                    <a:pt x="10" y="20"/>
                  </a:cubicBezTo>
                  <a:cubicBezTo>
                    <a:pt x="7" y="20"/>
                    <a:pt x="4" y="19"/>
                    <a:pt x="0" y="18"/>
                  </a:cubicBezTo>
                  <a:cubicBezTo>
                    <a:pt x="4" y="20"/>
                    <a:pt x="8" y="21"/>
                    <a:pt x="12" y="21"/>
                  </a:cubicBezTo>
                  <a:cubicBezTo>
                    <a:pt x="27" y="21"/>
                    <a:pt x="41" y="5"/>
                    <a:pt x="41" y="5"/>
                  </a:cubicBezTo>
                  <a:cubicBezTo>
                    <a:pt x="42" y="3"/>
                    <a:pt x="41" y="0"/>
                    <a:pt x="3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4294" tIns="32147" rIns="64294" bIns="32147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53" name="Picture 5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7616" y="5969525"/>
            <a:ext cx="1771429" cy="390476"/>
          </a:xfrm>
          <a:prstGeom prst="rect">
            <a:avLst/>
          </a:prstGeom>
        </p:spPr>
      </p:pic>
      <p:cxnSp>
        <p:nvCxnSpPr>
          <p:cNvPr id="61" name="Straight Connector 60"/>
          <p:cNvCxnSpPr/>
          <p:nvPr/>
        </p:nvCxnSpPr>
        <p:spPr>
          <a:xfrm flipV="1">
            <a:off x="1775198" y="4962628"/>
            <a:ext cx="4536691" cy="16297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1775198" y="5877028"/>
            <a:ext cx="4536691" cy="16297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1787909" y="6841703"/>
            <a:ext cx="4536691" cy="16297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 descr="sharepointbookcover verysm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380" y="2956528"/>
            <a:ext cx="1223346" cy="1631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326" y="3995115"/>
            <a:ext cx="1204801" cy="161468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016" y="5087628"/>
            <a:ext cx="1269384" cy="1611393"/>
          </a:xfrm>
          <a:prstGeom prst="rect">
            <a:avLst/>
          </a:prstGeom>
        </p:spPr>
      </p:pic>
      <p:grpSp>
        <p:nvGrpSpPr>
          <p:cNvPr id="43" name="Group 42"/>
          <p:cNvGrpSpPr/>
          <p:nvPr/>
        </p:nvGrpSpPr>
        <p:grpSpPr>
          <a:xfrm>
            <a:off x="1793546" y="2578625"/>
            <a:ext cx="3672634" cy="800100"/>
            <a:chOff x="10257085" y="6882025"/>
            <a:chExt cx="3113199" cy="800100"/>
          </a:xfrm>
        </p:grpSpPr>
        <p:sp>
          <p:nvSpPr>
            <p:cNvPr id="44" name="TextBox 43"/>
            <p:cNvSpPr txBox="1"/>
            <p:nvPr/>
          </p:nvSpPr>
          <p:spPr>
            <a:xfrm>
              <a:off x="10257085" y="7220460"/>
              <a:ext cx="31131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>
                  <a:solidFill>
                    <a:srgbClr val="4472C4"/>
                  </a:solidFill>
                  <a:latin typeface="Segoe UI"/>
                </a:rPr>
                <a:t>www.susanhanley.com</a:t>
              </a:r>
            </a:p>
          </p:txBody>
        </p:sp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7" cstate="email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73637" y="6882025"/>
              <a:ext cx="315606" cy="366630"/>
            </a:xfrm>
            <a:prstGeom prst="rect">
              <a:avLst/>
            </a:prstGeom>
          </p:spPr>
        </p:pic>
      </p:grpSp>
      <p:cxnSp>
        <p:nvCxnSpPr>
          <p:cNvPr id="46" name="Straight Connector 45"/>
          <p:cNvCxnSpPr/>
          <p:nvPr/>
        </p:nvCxnSpPr>
        <p:spPr>
          <a:xfrm>
            <a:off x="1775197" y="3378725"/>
            <a:ext cx="4536691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989" y="1313026"/>
            <a:ext cx="1474425" cy="1474425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7502403" y="1219200"/>
            <a:ext cx="401835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Segoe UI"/>
              </a:rPr>
              <a:t>Tony Hiss</a:t>
            </a:r>
            <a:endParaRPr lang="en-US" sz="2400" dirty="0">
              <a:solidFill>
                <a:prstClr val="black"/>
              </a:solidFill>
              <a:latin typeface="Segoe UI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7537712" y="1778526"/>
            <a:ext cx="2401619" cy="690264"/>
            <a:chOff x="4379474" y="1868512"/>
            <a:chExt cx="2401619" cy="690264"/>
          </a:xfrm>
        </p:grpSpPr>
        <p:sp>
          <p:nvSpPr>
            <p:cNvPr id="51" name="Freeform 12"/>
            <p:cNvSpPr>
              <a:spLocks noChangeAspect="1" noEditPoints="1"/>
            </p:cNvSpPr>
            <p:nvPr/>
          </p:nvSpPr>
          <p:spPr bwMode="auto">
            <a:xfrm>
              <a:off x="4466845" y="1868512"/>
              <a:ext cx="375921" cy="300335"/>
            </a:xfrm>
            <a:custGeom>
              <a:avLst/>
              <a:gdLst>
                <a:gd name="T0" fmla="*/ 376 w 396"/>
                <a:gd name="T1" fmla="*/ 20 h 316"/>
                <a:gd name="T2" fmla="*/ 376 w 396"/>
                <a:gd name="T3" fmla="*/ 20 h 316"/>
                <a:gd name="T4" fmla="*/ 320 w 396"/>
                <a:gd name="T5" fmla="*/ 0 h 316"/>
                <a:gd name="T6" fmla="*/ 65 w 396"/>
                <a:gd name="T7" fmla="*/ 0 h 316"/>
                <a:gd name="T8" fmla="*/ 15 w 396"/>
                <a:gd name="T9" fmla="*/ 20 h 316"/>
                <a:gd name="T10" fmla="*/ 18 w 396"/>
                <a:gd name="T11" fmla="*/ 20 h 316"/>
                <a:gd name="T12" fmla="*/ 0 w 396"/>
                <a:gd name="T13" fmla="*/ 70 h 316"/>
                <a:gd name="T14" fmla="*/ 0 w 396"/>
                <a:gd name="T15" fmla="*/ 72 h 316"/>
                <a:gd name="T16" fmla="*/ 0 w 396"/>
                <a:gd name="T17" fmla="*/ 244 h 316"/>
                <a:gd name="T18" fmla="*/ 15 w 396"/>
                <a:gd name="T19" fmla="*/ 296 h 316"/>
                <a:gd name="T20" fmla="*/ 15 w 396"/>
                <a:gd name="T21" fmla="*/ 296 h 316"/>
                <a:gd name="T22" fmla="*/ 65 w 396"/>
                <a:gd name="T23" fmla="*/ 316 h 316"/>
                <a:gd name="T24" fmla="*/ 320 w 396"/>
                <a:gd name="T25" fmla="*/ 316 h 316"/>
                <a:gd name="T26" fmla="*/ 373 w 396"/>
                <a:gd name="T27" fmla="*/ 295 h 316"/>
                <a:gd name="T28" fmla="*/ 396 w 396"/>
                <a:gd name="T29" fmla="*/ 244 h 316"/>
                <a:gd name="T30" fmla="*/ 396 w 396"/>
                <a:gd name="T31" fmla="*/ 70 h 316"/>
                <a:gd name="T32" fmla="*/ 396 w 396"/>
                <a:gd name="T33" fmla="*/ 70 h 316"/>
                <a:gd name="T34" fmla="*/ 376 w 396"/>
                <a:gd name="T35" fmla="*/ 20 h 316"/>
                <a:gd name="T36" fmla="*/ 360 w 396"/>
                <a:gd name="T37" fmla="*/ 244 h 316"/>
                <a:gd name="T38" fmla="*/ 347 w 396"/>
                <a:gd name="T39" fmla="*/ 269 h 316"/>
                <a:gd name="T40" fmla="*/ 320 w 396"/>
                <a:gd name="T41" fmla="*/ 280 h 316"/>
                <a:gd name="T42" fmla="*/ 65 w 396"/>
                <a:gd name="T43" fmla="*/ 280 h 316"/>
                <a:gd name="T44" fmla="*/ 44 w 396"/>
                <a:gd name="T45" fmla="*/ 269 h 316"/>
                <a:gd name="T46" fmla="*/ 36 w 396"/>
                <a:gd name="T47" fmla="*/ 244 h 316"/>
                <a:gd name="T48" fmla="*/ 36 w 396"/>
                <a:gd name="T49" fmla="*/ 104 h 316"/>
                <a:gd name="T50" fmla="*/ 185 w 396"/>
                <a:gd name="T51" fmla="*/ 194 h 316"/>
                <a:gd name="T52" fmla="*/ 193 w 396"/>
                <a:gd name="T53" fmla="*/ 197 h 316"/>
                <a:gd name="T54" fmla="*/ 204 w 396"/>
                <a:gd name="T55" fmla="*/ 194 h 316"/>
                <a:gd name="T56" fmla="*/ 360 w 396"/>
                <a:gd name="T57" fmla="*/ 102 h 316"/>
                <a:gd name="T58" fmla="*/ 360 w 396"/>
                <a:gd name="T59" fmla="*/ 244 h 316"/>
                <a:gd name="T60" fmla="*/ 345 w 396"/>
                <a:gd name="T61" fmla="*/ 46 h 316"/>
                <a:gd name="T62" fmla="*/ 353 w 396"/>
                <a:gd name="T63" fmla="*/ 61 h 316"/>
                <a:gd name="T64" fmla="*/ 192 w 396"/>
                <a:gd name="T65" fmla="*/ 158 h 316"/>
                <a:gd name="T66" fmla="*/ 32 w 396"/>
                <a:gd name="T67" fmla="*/ 62 h 316"/>
                <a:gd name="T68" fmla="*/ 41 w 396"/>
                <a:gd name="T69" fmla="*/ 46 h 316"/>
                <a:gd name="T70" fmla="*/ 65 w 396"/>
                <a:gd name="T71" fmla="*/ 36 h 316"/>
                <a:gd name="T72" fmla="*/ 320 w 396"/>
                <a:gd name="T73" fmla="*/ 36 h 316"/>
                <a:gd name="T74" fmla="*/ 345 w 396"/>
                <a:gd name="T75" fmla="*/ 46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96" h="316">
                  <a:moveTo>
                    <a:pt x="376" y="20"/>
                  </a:moveTo>
                  <a:cubicBezTo>
                    <a:pt x="376" y="20"/>
                    <a:pt x="376" y="20"/>
                    <a:pt x="376" y="20"/>
                  </a:cubicBezTo>
                  <a:cubicBezTo>
                    <a:pt x="364" y="7"/>
                    <a:pt x="340" y="0"/>
                    <a:pt x="320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46" y="0"/>
                    <a:pt x="28" y="7"/>
                    <a:pt x="15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5" y="33"/>
                    <a:pt x="0" y="50"/>
                    <a:pt x="0" y="7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244"/>
                    <a:pt x="0" y="244"/>
                    <a:pt x="0" y="244"/>
                  </a:cubicBezTo>
                  <a:cubicBezTo>
                    <a:pt x="0" y="264"/>
                    <a:pt x="3" y="284"/>
                    <a:pt x="15" y="296"/>
                  </a:cubicBezTo>
                  <a:cubicBezTo>
                    <a:pt x="15" y="296"/>
                    <a:pt x="15" y="296"/>
                    <a:pt x="15" y="296"/>
                  </a:cubicBezTo>
                  <a:cubicBezTo>
                    <a:pt x="28" y="308"/>
                    <a:pt x="46" y="316"/>
                    <a:pt x="65" y="316"/>
                  </a:cubicBezTo>
                  <a:cubicBezTo>
                    <a:pt x="320" y="316"/>
                    <a:pt x="320" y="316"/>
                    <a:pt x="320" y="316"/>
                  </a:cubicBezTo>
                  <a:cubicBezTo>
                    <a:pt x="340" y="316"/>
                    <a:pt x="360" y="308"/>
                    <a:pt x="373" y="295"/>
                  </a:cubicBezTo>
                  <a:cubicBezTo>
                    <a:pt x="385" y="282"/>
                    <a:pt x="396" y="264"/>
                    <a:pt x="396" y="244"/>
                  </a:cubicBezTo>
                  <a:cubicBezTo>
                    <a:pt x="396" y="70"/>
                    <a:pt x="396" y="70"/>
                    <a:pt x="396" y="70"/>
                  </a:cubicBezTo>
                  <a:cubicBezTo>
                    <a:pt x="396" y="70"/>
                    <a:pt x="396" y="70"/>
                    <a:pt x="396" y="70"/>
                  </a:cubicBezTo>
                  <a:cubicBezTo>
                    <a:pt x="396" y="50"/>
                    <a:pt x="388" y="33"/>
                    <a:pt x="376" y="20"/>
                  </a:cubicBezTo>
                  <a:close/>
                  <a:moveTo>
                    <a:pt x="360" y="244"/>
                  </a:moveTo>
                  <a:cubicBezTo>
                    <a:pt x="360" y="254"/>
                    <a:pt x="354" y="263"/>
                    <a:pt x="347" y="269"/>
                  </a:cubicBezTo>
                  <a:cubicBezTo>
                    <a:pt x="341" y="276"/>
                    <a:pt x="330" y="280"/>
                    <a:pt x="320" y="280"/>
                  </a:cubicBezTo>
                  <a:cubicBezTo>
                    <a:pt x="65" y="280"/>
                    <a:pt x="65" y="280"/>
                    <a:pt x="65" y="280"/>
                  </a:cubicBezTo>
                  <a:cubicBezTo>
                    <a:pt x="56" y="280"/>
                    <a:pt x="50" y="276"/>
                    <a:pt x="44" y="269"/>
                  </a:cubicBezTo>
                  <a:cubicBezTo>
                    <a:pt x="37" y="263"/>
                    <a:pt x="36" y="254"/>
                    <a:pt x="36" y="244"/>
                  </a:cubicBezTo>
                  <a:cubicBezTo>
                    <a:pt x="36" y="104"/>
                    <a:pt x="36" y="104"/>
                    <a:pt x="36" y="104"/>
                  </a:cubicBezTo>
                  <a:cubicBezTo>
                    <a:pt x="185" y="194"/>
                    <a:pt x="185" y="194"/>
                    <a:pt x="185" y="194"/>
                  </a:cubicBezTo>
                  <a:cubicBezTo>
                    <a:pt x="188" y="196"/>
                    <a:pt x="190" y="197"/>
                    <a:pt x="193" y="197"/>
                  </a:cubicBezTo>
                  <a:cubicBezTo>
                    <a:pt x="196" y="197"/>
                    <a:pt x="201" y="196"/>
                    <a:pt x="204" y="194"/>
                  </a:cubicBezTo>
                  <a:cubicBezTo>
                    <a:pt x="360" y="102"/>
                    <a:pt x="360" y="102"/>
                    <a:pt x="360" y="102"/>
                  </a:cubicBezTo>
                  <a:lnTo>
                    <a:pt x="360" y="244"/>
                  </a:lnTo>
                  <a:close/>
                  <a:moveTo>
                    <a:pt x="345" y="46"/>
                  </a:moveTo>
                  <a:cubicBezTo>
                    <a:pt x="349" y="50"/>
                    <a:pt x="352" y="55"/>
                    <a:pt x="353" y="61"/>
                  </a:cubicBezTo>
                  <a:cubicBezTo>
                    <a:pt x="192" y="158"/>
                    <a:pt x="192" y="158"/>
                    <a:pt x="192" y="158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33" y="56"/>
                    <a:pt x="36" y="50"/>
                    <a:pt x="41" y="46"/>
                  </a:cubicBezTo>
                  <a:cubicBezTo>
                    <a:pt x="47" y="39"/>
                    <a:pt x="56" y="36"/>
                    <a:pt x="65" y="36"/>
                  </a:cubicBezTo>
                  <a:cubicBezTo>
                    <a:pt x="320" y="36"/>
                    <a:pt x="320" y="36"/>
                    <a:pt x="320" y="36"/>
                  </a:cubicBezTo>
                  <a:cubicBezTo>
                    <a:pt x="330" y="36"/>
                    <a:pt x="338" y="39"/>
                    <a:pt x="345" y="4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4294" tIns="32147" rIns="64294" bIns="32147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he-IL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379474" y="2097111"/>
              <a:ext cx="2401619" cy="461665"/>
            </a:xfrm>
            <a:prstGeom prst="rect">
              <a:avLst/>
            </a:prstGeom>
            <a:noFill/>
          </p:spPr>
          <p:txBody>
            <a:bodyPr wrap="none" rtlCol="1" anchor="ctr" anchorCtr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 smtClean="0">
                  <a:solidFill>
                    <a:srgbClr val="4472C4"/>
                  </a:solidFill>
                  <a:latin typeface="Segoe UI"/>
                </a:rPr>
                <a:t>ahiss@ssoe.com</a:t>
              </a:r>
              <a:endParaRPr lang="he-IL" sz="2400" dirty="0">
                <a:solidFill>
                  <a:srgbClr val="4472C4"/>
                </a:solidFill>
                <a:latin typeface="Segoe UI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7537712" y="3505200"/>
            <a:ext cx="1810111" cy="685800"/>
            <a:chOff x="4270826" y="2998748"/>
            <a:chExt cx="1810111" cy="685800"/>
          </a:xfrm>
        </p:grpSpPr>
        <p:sp>
          <p:nvSpPr>
            <p:cNvPr id="58" name="Freeform 57"/>
            <p:cNvSpPr>
              <a:spLocks noChangeAspect="1" noEditPoints="1"/>
            </p:cNvSpPr>
            <p:nvPr/>
          </p:nvSpPr>
          <p:spPr bwMode="auto">
            <a:xfrm>
              <a:off x="4362972" y="2998748"/>
              <a:ext cx="335161" cy="274234"/>
            </a:xfrm>
            <a:custGeom>
              <a:avLst/>
              <a:gdLst>
                <a:gd name="T0" fmla="*/ 178 w 178"/>
                <a:gd name="T1" fmla="*/ 104 h 170"/>
                <a:gd name="T2" fmla="*/ 178 w 178"/>
                <a:gd name="T3" fmla="*/ 170 h 170"/>
                <a:gd name="T4" fmla="*/ 140 w 178"/>
                <a:gd name="T5" fmla="*/ 170 h 170"/>
                <a:gd name="T6" fmla="*/ 140 w 178"/>
                <a:gd name="T7" fmla="*/ 109 h 170"/>
                <a:gd name="T8" fmla="*/ 121 w 178"/>
                <a:gd name="T9" fmla="*/ 83 h 170"/>
                <a:gd name="T10" fmla="*/ 101 w 178"/>
                <a:gd name="T11" fmla="*/ 97 h 170"/>
                <a:gd name="T12" fmla="*/ 100 w 178"/>
                <a:gd name="T13" fmla="*/ 106 h 170"/>
                <a:gd name="T14" fmla="*/ 100 w 178"/>
                <a:gd name="T15" fmla="*/ 170 h 170"/>
                <a:gd name="T16" fmla="*/ 62 w 178"/>
                <a:gd name="T17" fmla="*/ 170 h 170"/>
                <a:gd name="T18" fmla="*/ 62 w 178"/>
                <a:gd name="T19" fmla="*/ 55 h 170"/>
                <a:gd name="T20" fmla="*/ 100 w 178"/>
                <a:gd name="T21" fmla="*/ 55 h 170"/>
                <a:gd name="T22" fmla="*/ 100 w 178"/>
                <a:gd name="T23" fmla="*/ 72 h 170"/>
                <a:gd name="T24" fmla="*/ 100 w 178"/>
                <a:gd name="T25" fmla="*/ 72 h 170"/>
                <a:gd name="T26" fmla="*/ 100 w 178"/>
                <a:gd name="T27" fmla="*/ 72 h 170"/>
                <a:gd name="T28" fmla="*/ 100 w 178"/>
                <a:gd name="T29" fmla="*/ 72 h 170"/>
                <a:gd name="T30" fmla="*/ 134 w 178"/>
                <a:gd name="T31" fmla="*/ 53 h 170"/>
                <a:gd name="T32" fmla="*/ 178 w 178"/>
                <a:gd name="T33" fmla="*/ 104 h 170"/>
                <a:gd name="T34" fmla="*/ 22 w 178"/>
                <a:gd name="T35" fmla="*/ 0 h 170"/>
                <a:gd name="T36" fmla="*/ 0 w 178"/>
                <a:gd name="T37" fmla="*/ 20 h 170"/>
                <a:gd name="T38" fmla="*/ 21 w 178"/>
                <a:gd name="T39" fmla="*/ 40 h 170"/>
                <a:gd name="T40" fmla="*/ 21 w 178"/>
                <a:gd name="T41" fmla="*/ 40 h 170"/>
                <a:gd name="T42" fmla="*/ 43 w 178"/>
                <a:gd name="T43" fmla="*/ 20 h 170"/>
                <a:gd name="T44" fmla="*/ 22 w 178"/>
                <a:gd name="T45" fmla="*/ 0 h 170"/>
                <a:gd name="T46" fmla="*/ 2 w 178"/>
                <a:gd name="T47" fmla="*/ 170 h 170"/>
                <a:gd name="T48" fmla="*/ 40 w 178"/>
                <a:gd name="T49" fmla="*/ 170 h 170"/>
                <a:gd name="T50" fmla="*/ 40 w 178"/>
                <a:gd name="T51" fmla="*/ 55 h 170"/>
                <a:gd name="T52" fmla="*/ 2 w 178"/>
                <a:gd name="T53" fmla="*/ 55 h 170"/>
                <a:gd name="T54" fmla="*/ 2 w 178"/>
                <a:gd name="T55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8" h="170">
                  <a:moveTo>
                    <a:pt x="178" y="104"/>
                  </a:moveTo>
                  <a:cubicBezTo>
                    <a:pt x="178" y="170"/>
                    <a:pt x="178" y="170"/>
                    <a:pt x="178" y="170"/>
                  </a:cubicBezTo>
                  <a:cubicBezTo>
                    <a:pt x="140" y="170"/>
                    <a:pt x="140" y="170"/>
                    <a:pt x="140" y="170"/>
                  </a:cubicBezTo>
                  <a:cubicBezTo>
                    <a:pt x="140" y="109"/>
                    <a:pt x="140" y="109"/>
                    <a:pt x="140" y="109"/>
                  </a:cubicBezTo>
                  <a:cubicBezTo>
                    <a:pt x="140" y="93"/>
                    <a:pt x="134" y="83"/>
                    <a:pt x="121" y="83"/>
                  </a:cubicBezTo>
                  <a:cubicBezTo>
                    <a:pt x="110" y="83"/>
                    <a:pt x="104" y="90"/>
                    <a:pt x="101" y="97"/>
                  </a:cubicBezTo>
                  <a:cubicBezTo>
                    <a:pt x="100" y="99"/>
                    <a:pt x="100" y="103"/>
                    <a:pt x="100" y="106"/>
                  </a:cubicBezTo>
                  <a:cubicBezTo>
                    <a:pt x="100" y="170"/>
                    <a:pt x="100" y="170"/>
                    <a:pt x="100" y="170"/>
                  </a:cubicBezTo>
                  <a:cubicBezTo>
                    <a:pt x="62" y="170"/>
                    <a:pt x="62" y="170"/>
                    <a:pt x="62" y="170"/>
                  </a:cubicBezTo>
                  <a:cubicBezTo>
                    <a:pt x="62" y="170"/>
                    <a:pt x="62" y="66"/>
                    <a:pt x="62" y="55"/>
                  </a:cubicBezTo>
                  <a:cubicBezTo>
                    <a:pt x="100" y="55"/>
                    <a:pt x="100" y="55"/>
                    <a:pt x="100" y="55"/>
                  </a:cubicBezTo>
                  <a:cubicBezTo>
                    <a:pt x="100" y="72"/>
                    <a:pt x="100" y="72"/>
                    <a:pt x="100" y="72"/>
                  </a:cubicBezTo>
                  <a:cubicBezTo>
                    <a:pt x="100" y="72"/>
                    <a:pt x="100" y="72"/>
                    <a:pt x="100" y="72"/>
                  </a:cubicBezTo>
                  <a:cubicBezTo>
                    <a:pt x="100" y="72"/>
                    <a:pt x="100" y="72"/>
                    <a:pt x="100" y="72"/>
                  </a:cubicBezTo>
                  <a:cubicBezTo>
                    <a:pt x="100" y="72"/>
                    <a:pt x="100" y="72"/>
                    <a:pt x="100" y="72"/>
                  </a:cubicBezTo>
                  <a:cubicBezTo>
                    <a:pt x="105" y="64"/>
                    <a:pt x="114" y="53"/>
                    <a:pt x="134" y="53"/>
                  </a:cubicBezTo>
                  <a:cubicBezTo>
                    <a:pt x="159" y="53"/>
                    <a:pt x="178" y="69"/>
                    <a:pt x="178" y="104"/>
                  </a:cubicBezTo>
                  <a:close/>
                  <a:moveTo>
                    <a:pt x="22" y="0"/>
                  </a:move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8" y="40"/>
                    <a:pt x="21" y="40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35" y="40"/>
                    <a:pt x="43" y="31"/>
                    <a:pt x="43" y="20"/>
                  </a:cubicBezTo>
                  <a:cubicBezTo>
                    <a:pt x="43" y="9"/>
                    <a:pt x="35" y="0"/>
                    <a:pt x="22" y="0"/>
                  </a:cubicBezTo>
                  <a:close/>
                  <a:moveTo>
                    <a:pt x="2" y="170"/>
                  </a:moveTo>
                  <a:cubicBezTo>
                    <a:pt x="40" y="170"/>
                    <a:pt x="40" y="170"/>
                    <a:pt x="40" y="170"/>
                  </a:cubicBezTo>
                  <a:cubicBezTo>
                    <a:pt x="40" y="55"/>
                    <a:pt x="40" y="55"/>
                    <a:pt x="40" y="55"/>
                  </a:cubicBezTo>
                  <a:cubicBezTo>
                    <a:pt x="2" y="55"/>
                    <a:pt x="2" y="55"/>
                    <a:pt x="2" y="55"/>
                  </a:cubicBezTo>
                  <a:lnTo>
                    <a:pt x="2" y="17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4294" tIns="32147" rIns="64294" bIns="32147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he-IL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270826" y="3222883"/>
              <a:ext cx="1810111" cy="461665"/>
            </a:xfrm>
            <a:prstGeom prst="rect">
              <a:avLst/>
            </a:prstGeom>
            <a:noFill/>
          </p:spPr>
          <p:txBody>
            <a:bodyPr wrap="none" rtlCol="1" anchor="ctr" anchorCtr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 err="1" smtClean="0">
                  <a:solidFill>
                    <a:srgbClr val="4472C4"/>
                  </a:solidFill>
                  <a:latin typeface="Segoe UI"/>
                </a:rPr>
                <a:t>anthonyhiss</a:t>
              </a:r>
              <a:endParaRPr lang="he-IL" sz="2400" dirty="0">
                <a:solidFill>
                  <a:srgbClr val="4472C4"/>
                </a:solidFill>
                <a:latin typeface="Calibri Light"/>
              </a:endParaRPr>
            </a:p>
          </p:txBody>
        </p:sp>
      </p:grpSp>
      <p:cxnSp>
        <p:nvCxnSpPr>
          <p:cNvPr id="60" name="Straight Connector 59"/>
          <p:cNvCxnSpPr/>
          <p:nvPr/>
        </p:nvCxnSpPr>
        <p:spPr>
          <a:xfrm>
            <a:off x="7537712" y="2464325"/>
            <a:ext cx="4536691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V="1">
            <a:off x="7565294" y="4174703"/>
            <a:ext cx="4536691" cy="16297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Group 88"/>
          <p:cNvGrpSpPr/>
          <p:nvPr/>
        </p:nvGrpSpPr>
        <p:grpSpPr>
          <a:xfrm>
            <a:off x="7583642" y="2578625"/>
            <a:ext cx="3672634" cy="800100"/>
            <a:chOff x="10257085" y="6882025"/>
            <a:chExt cx="3113199" cy="800100"/>
          </a:xfrm>
        </p:grpSpPr>
        <p:sp>
          <p:nvSpPr>
            <p:cNvPr id="90" name="TextBox 89"/>
            <p:cNvSpPr txBox="1"/>
            <p:nvPr/>
          </p:nvSpPr>
          <p:spPr>
            <a:xfrm>
              <a:off x="10257085" y="7220460"/>
              <a:ext cx="31131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 smtClean="0">
                  <a:solidFill>
                    <a:srgbClr val="4472C4"/>
                  </a:solidFill>
                  <a:latin typeface="Segoe UI"/>
                </a:rPr>
                <a:t>www.ssoe.com</a:t>
              </a:r>
              <a:endParaRPr lang="en-US" sz="2400" dirty="0">
                <a:solidFill>
                  <a:srgbClr val="4472C4"/>
                </a:solidFill>
                <a:latin typeface="Segoe UI"/>
              </a:endParaRPr>
            </a:p>
          </p:txBody>
        </p:sp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7" cstate="email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73637" y="6882025"/>
              <a:ext cx="315606" cy="366630"/>
            </a:xfrm>
            <a:prstGeom prst="rect">
              <a:avLst/>
            </a:prstGeom>
          </p:spPr>
        </p:pic>
      </p:grpSp>
      <p:cxnSp>
        <p:nvCxnSpPr>
          <p:cNvPr id="92" name="Straight Connector 91"/>
          <p:cNvCxnSpPr/>
          <p:nvPr/>
        </p:nvCxnSpPr>
        <p:spPr>
          <a:xfrm>
            <a:off x="7565293" y="3378725"/>
            <a:ext cx="4536691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400" y="1313026"/>
            <a:ext cx="1181491" cy="1510281"/>
          </a:xfrm>
          <a:prstGeom prst="rect">
            <a:avLst/>
          </a:prstGeom>
        </p:spPr>
      </p:pic>
      <p:sp>
        <p:nvSpPr>
          <p:cNvPr id="64" name="Rectangle 63"/>
          <p:cNvSpPr/>
          <p:nvPr/>
        </p:nvSpPr>
        <p:spPr>
          <a:xfrm>
            <a:off x="1752600" y="6331994"/>
            <a:ext cx="80134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http</a:t>
            </a:r>
            <a:r>
              <a:rPr lang="en-US" sz="2400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://www.networkworld.com/blog/essential-sharepoint/</a:t>
            </a:r>
          </a:p>
        </p:txBody>
      </p:sp>
    </p:spTree>
    <p:extLst>
      <p:ext uri="{BB962C8B-B14F-4D97-AF65-F5344CB8AC3E}">
        <p14:creationId xmlns:p14="http://schemas.microsoft.com/office/powerpoint/2010/main" val="200624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8161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working really well 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Search</a:t>
            </a:r>
          </a:p>
          <a:p>
            <a:r>
              <a:rPr lang="en-US" dirty="0" smtClean="0"/>
              <a:t>The “appearance” of new software!</a:t>
            </a:r>
          </a:p>
          <a:p>
            <a:r>
              <a:rPr lang="en-US" dirty="0" smtClean="0"/>
              <a:t>OOB Solutions</a:t>
            </a:r>
          </a:p>
          <a:p>
            <a:pPr lvl="1"/>
            <a:r>
              <a:rPr lang="en-US" dirty="0"/>
              <a:t>Details Catalog</a:t>
            </a:r>
          </a:p>
          <a:p>
            <a:pPr lvl="2"/>
            <a:r>
              <a:rPr lang="en-US" dirty="0"/>
              <a:t>Purpose – Allows non-CAD users to quickly find standard templates and mark them up for designers</a:t>
            </a:r>
          </a:p>
          <a:p>
            <a:pPr lvl="2"/>
            <a:r>
              <a:rPr lang="en-US" dirty="0"/>
              <a:t>CSWP, Site Columns, Design Templates, </a:t>
            </a:r>
            <a:r>
              <a:rPr lang="en-US" dirty="0" smtClean="0"/>
              <a:t>CSS</a:t>
            </a:r>
            <a:endParaRPr lang="en-US" dirty="0"/>
          </a:p>
          <a:p>
            <a:pPr lvl="1"/>
            <a:r>
              <a:rPr lang="en-US" dirty="0"/>
              <a:t>Site Listings</a:t>
            </a:r>
          </a:p>
          <a:p>
            <a:pPr lvl="2"/>
            <a:r>
              <a:rPr lang="en-US" dirty="0"/>
              <a:t>Purpose – Quickly see all sites a user has access to (with a nifty site icon)</a:t>
            </a:r>
          </a:p>
          <a:p>
            <a:pPr lvl="2"/>
            <a:r>
              <a:rPr lang="en-US" dirty="0"/>
              <a:t>CSWP, Design Templates, CSS</a:t>
            </a:r>
          </a:p>
        </p:txBody>
      </p:sp>
    </p:spTree>
    <p:extLst>
      <p:ext uri="{BB962C8B-B14F-4D97-AF65-F5344CB8AC3E}">
        <p14:creationId xmlns:p14="http://schemas.microsoft.com/office/powerpoint/2010/main" val="174769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need to fix?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Branding</a:t>
            </a:r>
          </a:p>
          <a:p>
            <a:pPr lvl="1"/>
            <a:r>
              <a:rPr lang="en-US" dirty="0" smtClean="0"/>
              <a:t>Custom vs. OOB</a:t>
            </a:r>
            <a:endParaRPr lang="en-US" dirty="0"/>
          </a:p>
          <a:p>
            <a:r>
              <a:rPr lang="en-US" dirty="0"/>
              <a:t>Managed </a:t>
            </a:r>
            <a:r>
              <a:rPr lang="en-US" dirty="0" smtClean="0"/>
              <a:t>Metadata</a:t>
            </a:r>
          </a:p>
          <a:p>
            <a:pPr lvl="1"/>
            <a:r>
              <a:rPr lang="en-US" dirty="0" smtClean="0"/>
              <a:t>Best practices and best place to leverage</a:t>
            </a:r>
            <a:endParaRPr lang="en-US" dirty="0"/>
          </a:p>
          <a:p>
            <a:r>
              <a:rPr lang="en-US" dirty="0" smtClean="0"/>
              <a:t>Social</a:t>
            </a:r>
            <a:endParaRPr lang="en-US" dirty="0"/>
          </a:p>
          <a:p>
            <a:pPr lvl="1"/>
            <a:r>
              <a:rPr lang="en-US" dirty="0"/>
              <a:t>Native tools</a:t>
            </a:r>
          </a:p>
          <a:p>
            <a:pPr lvl="1"/>
            <a:r>
              <a:rPr lang="en-US" dirty="0"/>
              <a:t>Culture change</a:t>
            </a:r>
          </a:p>
        </p:txBody>
      </p:sp>
    </p:spTree>
    <p:extLst>
      <p:ext uri="{BB962C8B-B14F-4D97-AF65-F5344CB8AC3E}">
        <p14:creationId xmlns:p14="http://schemas.microsoft.com/office/powerpoint/2010/main" val="54631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they lived happily ever after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Plans for the future:</a:t>
            </a:r>
          </a:p>
          <a:p>
            <a:r>
              <a:rPr lang="en-US" dirty="0"/>
              <a:t>Client </a:t>
            </a:r>
            <a:r>
              <a:rPr lang="en-US" dirty="0" smtClean="0"/>
              <a:t>project team</a:t>
            </a:r>
            <a:r>
              <a:rPr lang="en-US" dirty="0"/>
              <a:t> </a:t>
            </a:r>
            <a:r>
              <a:rPr lang="en-US" dirty="0" smtClean="0"/>
              <a:t>sites</a:t>
            </a:r>
            <a:endParaRPr lang="en-US" dirty="0"/>
          </a:p>
          <a:p>
            <a:r>
              <a:rPr lang="en-US" dirty="0"/>
              <a:t>Integrated with a new and engaging SSOE intranet</a:t>
            </a:r>
          </a:p>
          <a:p>
            <a:r>
              <a:rPr lang="en-US" dirty="0"/>
              <a:t>Business intelligence, business process workflow, and comprehensive search with line-of-business applications</a:t>
            </a:r>
          </a:p>
          <a:p>
            <a:r>
              <a:rPr lang="en-US" dirty="0"/>
              <a:t>Integrated with PeopleSoft for one view of talent and expertise</a:t>
            </a:r>
          </a:p>
        </p:txBody>
      </p:sp>
    </p:spTree>
    <p:extLst>
      <p:ext uri="{BB962C8B-B14F-4D97-AF65-F5344CB8AC3E}">
        <p14:creationId xmlns:p14="http://schemas.microsoft.com/office/powerpoint/2010/main" val="148274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Our Wart Removal Techniques</a:t>
            </a: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56421" y="4094244"/>
            <a:ext cx="2942674" cy="2687556"/>
            <a:chOff x="46186" y="4038600"/>
            <a:chExt cx="2942674" cy="2687556"/>
          </a:xfrm>
        </p:grpSpPr>
        <p:sp>
          <p:nvSpPr>
            <p:cNvPr id="12" name="Rectangle 11"/>
            <p:cNvSpPr/>
            <p:nvPr/>
          </p:nvSpPr>
          <p:spPr>
            <a:xfrm>
              <a:off x="46186" y="4038600"/>
              <a:ext cx="2940399" cy="1600201"/>
            </a:xfrm>
            <a:prstGeom prst="rect">
              <a:avLst/>
            </a:prstGeom>
            <a:solidFill>
              <a:srgbClr val="2A35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smtClean="0"/>
                <a:t>Select the Partner</a:t>
              </a:r>
              <a:endParaRPr lang="en-US" sz="4400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6186" y="5638801"/>
              <a:ext cx="2942674" cy="108735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182880" tIns="182880" rIns="182880" bIns="182880" rtlCol="0" anchor="t" anchorCtr="0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 smtClean="0"/>
                <a:t>Trust your gut – and your math!</a:t>
              </a:r>
              <a:endParaRPr lang="en-US" sz="240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6421" y="1351046"/>
            <a:ext cx="2971800" cy="2687554"/>
            <a:chOff x="37087" y="1295401"/>
            <a:chExt cx="2971800" cy="2687554"/>
          </a:xfrm>
        </p:grpSpPr>
        <p:sp>
          <p:nvSpPr>
            <p:cNvPr id="9" name="Rectangle 8"/>
            <p:cNvSpPr/>
            <p:nvPr/>
          </p:nvSpPr>
          <p:spPr>
            <a:xfrm>
              <a:off x="37087" y="1295401"/>
              <a:ext cx="2971800" cy="1600200"/>
            </a:xfrm>
            <a:prstGeom prst="rect">
              <a:avLst/>
            </a:prstGeom>
            <a:solidFill>
              <a:srgbClr val="2A35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smtClean="0"/>
                <a:t>Define the Problem</a:t>
              </a:r>
              <a:endParaRPr lang="en-US" sz="4400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9216" y="2895601"/>
              <a:ext cx="2903279" cy="108735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182880" tIns="182880" rIns="182880" bIns="182880" rtlCol="0" anchor="t" anchorCtr="0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 smtClean="0"/>
                <a:t>Do your homework</a:t>
              </a:r>
              <a:endParaRPr lang="en-US" sz="24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064614" y="1351044"/>
            <a:ext cx="5889454" cy="5430756"/>
            <a:chOff x="3084393" y="1295400"/>
            <a:chExt cx="5889454" cy="5430756"/>
          </a:xfrm>
        </p:grpSpPr>
        <p:sp>
          <p:nvSpPr>
            <p:cNvPr id="14" name="Rectangle 13"/>
            <p:cNvSpPr/>
            <p:nvPr/>
          </p:nvSpPr>
          <p:spPr>
            <a:xfrm>
              <a:off x="3084393" y="1295400"/>
              <a:ext cx="5889454" cy="1600201"/>
            </a:xfrm>
            <a:prstGeom prst="rect">
              <a:avLst/>
            </a:prstGeom>
            <a:solidFill>
              <a:srgbClr val="2A35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smtClean="0"/>
                <a:t>Manage the Process</a:t>
              </a:r>
              <a:endParaRPr lang="en-US" sz="440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124323" y="2895600"/>
              <a:ext cx="5849524" cy="383055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182880" tIns="182880" rIns="182880" bIns="182880" rtlCol="0" anchor="t" anchorCtr="0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 smtClean="0"/>
                <a:t>Hold the partner accountable for written deliverables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 smtClean="0"/>
                <a:t>Have a trusted advisor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 smtClean="0"/>
                <a:t>Make sure everyone is listening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 smtClean="0"/>
                <a:t>Preview executive presentations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 smtClean="0"/>
                <a:t>Don’t be afraid to change out the players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24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996148" y="1351044"/>
            <a:ext cx="3119652" cy="5430756"/>
            <a:chOff x="9015927" y="1295401"/>
            <a:chExt cx="3119652" cy="5430756"/>
          </a:xfrm>
        </p:grpSpPr>
        <p:sp>
          <p:nvSpPr>
            <p:cNvPr id="17" name="Rectangle 16"/>
            <p:cNvSpPr/>
            <p:nvPr/>
          </p:nvSpPr>
          <p:spPr>
            <a:xfrm>
              <a:off x="9015927" y="1295401"/>
              <a:ext cx="3119652" cy="1600200"/>
            </a:xfrm>
            <a:prstGeom prst="rect">
              <a:avLst/>
            </a:prstGeom>
            <a:solidFill>
              <a:srgbClr val="2A35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smtClean="0"/>
                <a:t>Guide the Deployment</a:t>
              </a:r>
              <a:endParaRPr lang="en-US" sz="4400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9027174" y="2895601"/>
              <a:ext cx="3108405" cy="383055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182880" tIns="182880" rIns="182880" bIns="182880" rtlCol="0" anchor="t" anchorCtr="0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 smtClean="0"/>
                <a:t>Don’t underestimate the importance of training</a:t>
              </a:r>
              <a:endParaRPr lang="en-US" sz="2400" dirty="0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3200" y="76200"/>
            <a:ext cx="1311447" cy="86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87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SSOE specializes in managing design, procurement, and construction management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1074400" cy="4800600"/>
          </a:xfrm>
        </p:spPr>
        <p:txBody>
          <a:bodyPr/>
          <a:lstStyle/>
          <a:p>
            <a:r>
              <a:rPr lang="en-US" dirty="0" smtClean="0"/>
              <a:t>Full-service, global EPCM firm</a:t>
            </a:r>
          </a:p>
          <a:p>
            <a:r>
              <a:rPr lang="en-US" dirty="0" smtClean="0"/>
              <a:t>Founded in 1948</a:t>
            </a:r>
          </a:p>
          <a:p>
            <a:r>
              <a:rPr lang="en-US" dirty="0" smtClean="0"/>
              <a:t>Privately-owned</a:t>
            </a:r>
          </a:p>
          <a:p>
            <a:r>
              <a:rPr lang="en-US" dirty="0" smtClean="0"/>
              <a:t>ISO 9001:2008 certified</a:t>
            </a:r>
          </a:p>
          <a:p>
            <a:r>
              <a:rPr lang="en-US" dirty="0" smtClean="0"/>
              <a:t>1,000+ associates</a:t>
            </a:r>
          </a:p>
          <a:p>
            <a:r>
              <a:rPr lang="en-US" dirty="0" smtClean="0"/>
              <a:t>Core competency: project management and project delivery systems</a:t>
            </a:r>
          </a:p>
          <a:p>
            <a:r>
              <a:rPr lang="en-US" dirty="0" smtClean="0"/>
              <a:t>Leaders in Virtual Design &amp; Construction </a:t>
            </a:r>
          </a:p>
          <a:p>
            <a:pPr>
              <a:buFont typeface="Arial" pitchFamily="34" charset="0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6468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SSOE Office Locations – U.S.</a:t>
            </a:r>
          </a:p>
        </p:txBody>
      </p:sp>
      <p:pic>
        <p:nvPicPr>
          <p:cNvPr id="12291" name="Picture 4" descr="M:\MASTERS\Graphics\Maps\PPT Map Files\United States\United States 10.2520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1447800"/>
            <a:ext cx="9018887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65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Global Locations</a:t>
            </a:r>
          </a:p>
        </p:txBody>
      </p:sp>
      <p:sp>
        <p:nvSpPr>
          <p:cNvPr id="13315" name="AutoShape 12"/>
          <p:cNvSpPr>
            <a:spLocks noChangeAspect="1" noChangeArrowheads="1" noTextEdit="1"/>
          </p:cNvSpPr>
          <p:nvPr/>
        </p:nvSpPr>
        <p:spPr bwMode="auto">
          <a:xfrm>
            <a:off x="9499600" y="3959225"/>
            <a:ext cx="23876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6" name="AutoShape 12"/>
          <p:cNvSpPr>
            <a:spLocks noChangeAspect="1" noChangeArrowheads="1" noTextEdit="1"/>
          </p:cNvSpPr>
          <p:nvPr/>
        </p:nvSpPr>
        <p:spPr bwMode="auto">
          <a:xfrm>
            <a:off x="9499600" y="3959225"/>
            <a:ext cx="23876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7" name="Rectangle 22"/>
          <p:cNvSpPr txBox="1">
            <a:spLocks noChangeArrowheads="1"/>
          </p:cNvSpPr>
          <p:nvPr/>
        </p:nvSpPr>
        <p:spPr bwMode="auto">
          <a:xfrm>
            <a:off x="4114800" y="1708150"/>
            <a:ext cx="6271684" cy="40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39763" eaLnBrk="0" hangingPunct="0">
              <a:tabLst>
                <a:tab pos="161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639763" eaLnBrk="0" hangingPunct="0">
              <a:tabLst>
                <a:tab pos="161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639763" eaLnBrk="0" hangingPunct="0">
              <a:tabLst>
                <a:tab pos="161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639763" eaLnBrk="0" hangingPunct="0">
              <a:tabLst>
                <a:tab pos="161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639763" eaLnBrk="0" hangingPunct="0">
              <a:tabLst>
                <a:tab pos="161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tabLst>
                <a:tab pos="161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tabLst>
                <a:tab pos="161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tabLst>
                <a:tab pos="161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tabLst>
                <a:tab pos="161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sz="3400" dirty="0"/>
              <a:t>Brazil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sz="3400" dirty="0"/>
              <a:t>Canada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sz="3400" dirty="0"/>
              <a:t>China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sz="3400" dirty="0"/>
              <a:t>India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sz="3400" dirty="0"/>
              <a:t>Malaysia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sz="3400" dirty="0"/>
              <a:t>Mexico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sz="3400" dirty="0"/>
              <a:t>Singapore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sz="3400" dirty="0"/>
              <a:t>United States</a:t>
            </a:r>
            <a:endParaRPr lang="en-US" sz="2100" dirty="0"/>
          </a:p>
        </p:txBody>
      </p:sp>
      <p:pic>
        <p:nvPicPr>
          <p:cNvPr id="13318" name="Picture 2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519" y="1676400"/>
            <a:ext cx="3630082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 Placeholder 3"/>
          <p:cNvSpPr txBox="1">
            <a:spLocks/>
          </p:cNvSpPr>
          <p:nvPr/>
        </p:nvSpPr>
        <p:spPr bwMode="auto">
          <a:xfrm>
            <a:off x="304800" y="5943600"/>
            <a:ext cx="1026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 typeface="Arial" pitchFamily="34" charset="0"/>
              <a:buNone/>
            </a:pPr>
            <a:r>
              <a:rPr lang="en-US" sz="2000">
                <a:solidFill>
                  <a:srgbClr val="4B2A46"/>
                </a:solidFill>
              </a:rPr>
              <a:t>Offices in              countries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447800" y="5381625"/>
            <a:ext cx="132080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solidFill>
                  <a:srgbClr val="B65312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 Black" pitchFamily="34" charset="0"/>
              </a:rPr>
              <a:t>8</a:t>
            </a:r>
            <a:endParaRPr lang="en-US" sz="9600" dirty="0">
              <a:solidFill>
                <a:srgbClr val="B65312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63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1622"/>
          <a:stretch/>
        </p:blipFill>
        <p:spPr>
          <a:xfrm>
            <a:off x="0" y="121920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800" y="1371600"/>
            <a:ext cx="4191000" cy="4876800"/>
          </a:xfrm>
          <a:prstGeom prst="rect">
            <a:avLst/>
          </a:prstGeom>
          <a:solidFill>
            <a:srgbClr val="4B2A46">
              <a:alpha val="80000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182880" tIns="146304" rIns="182880" bIns="146304" rtlCol="0" anchor="t" anchorCtr="0"/>
          <a:lstStyle/>
          <a:p>
            <a:pPr defTabSz="932472">
              <a:lnSpc>
                <a:spcPct val="90000"/>
              </a:lnSpc>
            </a:pPr>
            <a:r>
              <a:rPr lang="en-US" sz="32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Key goals:</a:t>
            </a:r>
            <a:endParaRPr lang="en-US" sz="32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Arial" panose="020B0604020202020204" pitchFamily="34" charset="0"/>
              <a:ea typeface="Segoe UI" pitchFamily="34" charset="0"/>
              <a:cs typeface="Arial" panose="020B0604020202020204" pitchFamily="34" charset="0"/>
            </a:endParaRPr>
          </a:p>
          <a:p>
            <a:pPr defTabSz="932472">
              <a:lnSpc>
                <a:spcPct val="90000"/>
              </a:lnSpc>
            </a:pPr>
            <a:endParaRPr lang="en-US" sz="32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Arial" panose="020B0604020202020204" pitchFamily="34" charset="0"/>
              <a:ea typeface="Segoe UI" pitchFamily="34" charset="0"/>
              <a:cs typeface="Arial" panose="020B0604020202020204" pitchFamily="34" charset="0"/>
            </a:endParaRPr>
          </a:p>
          <a:p>
            <a:pPr defTabSz="932472">
              <a:lnSpc>
                <a:spcPct val="90000"/>
              </a:lnSpc>
            </a:pPr>
            <a:r>
              <a:rPr lang="en-US" sz="3200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Create a consistent user experience</a:t>
            </a:r>
          </a:p>
          <a:p>
            <a:pPr defTabSz="932472">
              <a:lnSpc>
                <a:spcPct val="90000"/>
              </a:lnSpc>
            </a:pPr>
            <a:endParaRPr lang="en-US" sz="32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Arial" panose="020B0604020202020204" pitchFamily="34" charset="0"/>
              <a:ea typeface="Segoe UI" pitchFamily="34" charset="0"/>
              <a:cs typeface="Arial" panose="020B0604020202020204" pitchFamily="34" charset="0"/>
            </a:endParaRPr>
          </a:p>
          <a:p>
            <a:pPr defTabSz="932472">
              <a:lnSpc>
                <a:spcPct val="90000"/>
              </a:lnSpc>
            </a:pPr>
            <a:r>
              <a:rPr lang="en-US" sz="3200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Make information “findable”</a:t>
            </a:r>
          </a:p>
          <a:p>
            <a:pPr defTabSz="932472">
              <a:lnSpc>
                <a:spcPct val="90000"/>
              </a:lnSpc>
            </a:pPr>
            <a:endParaRPr lang="en-US" sz="3200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Arial" panose="020B0604020202020204" pitchFamily="34" charset="0"/>
              <a:ea typeface="Segoe UI" pitchFamily="34" charset="0"/>
              <a:cs typeface="Arial" panose="020B0604020202020204" pitchFamily="34" charset="0"/>
            </a:endParaRPr>
          </a:p>
          <a:p>
            <a:pPr defTabSz="932472">
              <a:lnSpc>
                <a:spcPct val="90000"/>
              </a:lnSpc>
            </a:pPr>
            <a:r>
              <a:rPr lang="en-US" sz="3200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Simplify collaboration</a:t>
            </a:r>
          </a:p>
          <a:p>
            <a:pPr marL="285750" indent="-285750" defTabSz="932472">
              <a:lnSpc>
                <a:spcPct val="90000"/>
              </a:lnSpc>
              <a:buBlip>
                <a:blip r:embed="rId4"/>
              </a:buBlip>
            </a:pPr>
            <a:endParaRPr lang="en-US" sz="32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Arial" panose="020B0604020202020204" pitchFamily="34" charset="0"/>
              <a:ea typeface="Segoe UI" pitchFamily="34" charset="0"/>
              <a:cs typeface="Arial" panose="020B0604020202020204" pitchFamily="34" charset="0"/>
            </a:endParaRPr>
          </a:p>
          <a:p>
            <a:pPr marL="285750" indent="-285750" defTabSz="932472">
              <a:lnSpc>
                <a:spcPct val="90000"/>
              </a:lnSpc>
              <a:buBlip>
                <a:blip r:embed="rId4"/>
              </a:buBlip>
            </a:pPr>
            <a:endParaRPr lang="en-US" sz="32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Arial" panose="020B0604020202020204" pitchFamily="34" charset="0"/>
              <a:ea typeface="Segoe UI" pitchFamily="34" charset="0"/>
              <a:cs typeface="Arial" panose="020B0604020202020204" pitchFamily="34" charset="0"/>
            </a:endParaRPr>
          </a:p>
          <a:p>
            <a:pPr marL="285750" indent="-285750" defTabSz="932472">
              <a:lnSpc>
                <a:spcPct val="90000"/>
              </a:lnSpc>
              <a:buBlip>
                <a:blip r:embed="rId4"/>
              </a:buBlip>
            </a:pPr>
            <a:endParaRPr lang="en-US" sz="32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Arial" panose="020B0604020202020204" pitchFamily="34" charset="0"/>
              <a:ea typeface="Segoe UI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Once upon a time, team collaboration was messy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51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Users needed and expected …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0210800" y="6361113"/>
            <a:ext cx="1981200" cy="344487"/>
          </a:xfrm>
          <a:prstGeom prst="rect">
            <a:avLst/>
          </a:prstGeom>
        </p:spPr>
        <p:txBody>
          <a:bodyPr/>
          <a:lstStyle/>
          <a:p>
            <a:fld id="{EA7C8D44-3667-46F6-9772-CC52308E2A7F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2" descr="C:\Users\Susan Hanley\AppData\Local\Microsoft\Windows\Temporary Internet Files\Content.IE5\AGA0BCUA\MP910218754[1]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856" y="1195904"/>
            <a:ext cx="12192856" cy="5662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228600" y="1383159"/>
            <a:ext cx="7848600" cy="5164982"/>
          </a:xfrm>
          <a:prstGeom prst="rect">
            <a:avLst/>
          </a:prstGeom>
          <a:solidFill>
            <a:srgbClr val="384213">
              <a:alpha val="80000"/>
            </a:srgbClr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/>
            <a:r>
              <a:rPr lang="en-US" sz="3200" b="1" kern="0" spc="-71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Intuitive </a:t>
            </a:r>
            <a:r>
              <a:rPr lang="en-US" sz="3200" b="1" kern="0" spc="-7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paths</a:t>
            </a:r>
            <a:r>
              <a:rPr lang="en-US" sz="3200" kern="0" spc="-7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 to information for teams, disciplines and SBUs</a:t>
            </a:r>
          </a:p>
          <a:p>
            <a:pPr defTabSz="932472"/>
            <a:endParaRPr lang="en-US" sz="3200" kern="0" spc="-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932472"/>
            <a:r>
              <a:rPr lang="en-US" sz="3200" b="1" kern="0" spc="-7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Reliable and relevant search </a:t>
            </a:r>
            <a:r>
              <a:rPr lang="en-US" sz="3200" kern="0" spc="-7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experience </a:t>
            </a:r>
          </a:p>
          <a:p>
            <a:pPr defTabSz="932472"/>
            <a:endParaRPr lang="en-US" sz="3200" kern="0" spc="-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932472"/>
            <a:r>
              <a:rPr lang="en-US" sz="3200" b="1" kern="0" spc="-7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Better access to experience and expertise </a:t>
            </a:r>
          </a:p>
          <a:p>
            <a:pPr defTabSz="932472"/>
            <a:endParaRPr lang="en-US" sz="3200" b="1" kern="0" spc="-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932472"/>
            <a:r>
              <a:rPr lang="en-US" sz="3200" b="1" kern="0" spc="-7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Simple content management </a:t>
            </a:r>
            <a:r>
              <a:rPr lang="en-US" sz="3200" kern="0" spc="-7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processes to keep content alive</a:t>
            </a:r>
          </a:p>
          <a:p>
            <a:pPr defTabSz="932472"/>
            <a:endParaRPr lang="en-US" sz="3200" kern="0" spc="-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932472"/>
            <a:r>
              <a:rPr lang="en-US" sz="3200" kern="0" spc="-7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582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So, we began an adventure … to SharePoint 2013 and beyond!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19200"/>
            <a:ext cx="12192000" cy="5638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190928" y="1371600"/>
            <a:ext cx="10858072" cy="5085708"/>
          </a:xfrm>
          <a:prstGeom prst="rect">
            <a:avLst/>
          </a:prstGeom>
          <a:solidFill>
            <a:srgbClr val="493137">
              <a:alpha val="80000"/>
            </a:srgb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/>
            <a:r>
              <a:rPr lang="en-US" sz="2800" kern="0" spc="-7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What does this mean </a:t>
            </a:r>
            <a:r>
              <a:rPr lang="en-US" sz="2800" kern="0" spc="-71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for our users?</a:t>
            </a:r>
            <a:endParaRPr lang="en-US" sz="2800" kern="0" spc="-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Arial" panose="020B0604020202020204" pitchFamily="34" charset="0"/>
              <a:ea typeface="Segoe UI" pitchFamily="34" charset="0"/>
              <a:cs typeface="Arial" panose="020B0604020202020204" pitchFamily="34" charset="0"/>
            </a:endParaRPr>
          </a:p>
          <a:p>
            <a:pPr defTabSz="932472"/>
            <a:endParaRPr lang="en-US" sz="2800" kern="0" spc="-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Arial" panose="020B0604020202020204" pitchFamily="34" charset="0"/>
              <a:ea typeface="Segoe UI" pitchFamily="34" charset="0"/>
              <a:cs typeface="Arial" panose="020B0604020202020204" pitchFamily="34" charset="0"/>
            </a:endParaRPr>
          </a:p>
          <a:p>
            <a:pPr defTabSz="932472"/>
            <a:r>
              <a:rPr lang="en-US" sz="2800" b="1" kern="0" spc="-7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Easily find what you need with improved browse and search</a:t>
            </a:r>
            <a:r>
              <a:rPr lang="en-US" sz="2800" kern="0" spc="-7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:</a:t>
            </a:r>
          </a:p>
          <a:p>
            <a:pPr defTabSz="932472"/>
            <a:r>
              <a:rPr lang="en-US" sz="2800" kern="0" spc="-7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Consistent user experience and fast and reliable search results</a:t>
            </a:r>
          </a:p>
          <a:p>
            <a:pPr defTabSz="932472"/>
            <a:endParaRPr lang="en-US" sz="2800" kern="0" spc="-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Arial" panose="020B0604020202020204" pitchFamily="34" charset="0"/>
              <a:ea typeface="Segoe UI" pitchFamily="34" charset="0"/>
              <a:cs typeface="Arial" panose="020B0604020202020204" pitchFamily="34" charset="0"/>
            </a:endParaRPr>
          </a:p>
          <a:p>
            <a:pPr defTabSz="932472"/>
            <a:r>
              <a:rPr lang="en-US" sz="2800" b="1" kern="0" spc="-7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Integrated social experience</a:t>
            </a:r>
            <a:r>
              <a:rPr lang="en-US" sz="2800" kern="0" spc="-7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:</a:t>
            </a:r>
          </a:p>
          <a:p>
            <a:pPr defTabSz="932472"/>
            <a:r>
              <a:rPr lang="en-US" sz="2800" kern="0" spc="-7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Find and connect with people, not just documents</a:t>
            </a:r>
          </a:p>
          <a:p>
            <a:pPr defTabSz="932472"/>
            <a:endParaRPr lang="en-US" sz="2800" kern="0" spc="-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Arial" panose="020B0604020202020204" pitchFamily="34" charset="0"/>
              <a:ea typeface="Segoe UI" pitchFamily="34" charset="0"/>
              <a:cs typeface="Arial" panose="020B0604020202020204" pitchFamily="34" charset="0"/>
            </a:endParaRPr>
          </a:p>
          <a:p>
            <a:pPr defTabSz="932472"/>
            <a:r>
              <a:rPr lang="en-US" sz="2800" b="1" kern="0" spc="-7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Quick start templates aligned to business purpose</a:t>
            </a:r>
            <a:r>
              <a:rPr lang="en-US" sz="2800" kern="0" spc="-7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:</a:t>
            </a:r>
          </a:p>
          <a:p>
            <a:pPr defTabSz="932472"/>
            <a:r>
              <a:rPr lang="en-US" sz="2800" kern="0" spc="-7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Different templates for different scenarios – with features that you need built </a:t>
            </a:r>
            <a:r>
              <a:rPr lang="en-US" sz="2800" kern="0" spc="-71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in</a:t>
            </a:r>
            <a:endParaRPr lang="en-US" sz="2800" kern="0" spc="-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Arial" panose="020B0604020202020204" pitchFamily="34" charset="0"/>
              <a:ea typeface="Segoe UI" pitchFamily="34" charset="0"/>
              <a:cs typeface="Arial" panose="020B0604020202020204" pitchFamily="34" charset="0"/>
            </a:endParaRPr>
          </a:p>
          <a:p>
            <a:pPr defTabSz="932472"/>
            <a:r>
              <a:rPr lang="en-US" sz="2800" kern="0" spc="-7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8449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SOE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SSOE Presentation</Template>
  <TotalTime>0</TotalTime>
  <Words>1786</Words>
  <Application>Microsoft Office PowerPoint</Application>
  <PresentationFormat>Widescreen</PresentationFormat>
  <Paragraphs>292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Arial Black</vt:lpstr>
      <vt:lpstr>Calibri</vt:lpstr>
      <vt:lpstr>Calibri Light</vt:lpstr>
      <vt:lpstr>Segoe UI</vt:lpstr>
      <vt:lpstr>Times New Roman</vt:lpstr>
      <vt:lpstr>SSOE Presentation</vt:lpstr>
      <vt:lpstr>Custom Design</vt:lpstr>
      <vt:lpstr>PowerPoint Presentation</vt:lpstr>
      <vt:lpstr>Once upon a time, …</vt:lpstr>
      <vt:lpstr>Your Storytellers</vt:lpstr>
      <vt:lpstr>SSOE specializes in managing design, procurement, and construction management</vt:lpstr>
      <vt:lpstr>SSOE Office Locations – U.S.</vt:lpstr>
      <vt:lpstr>Global Locations</vt:lpstr>
      <vt:lpstr>Once upon a time, team collaboration was messy</vt:lpstr>
      <vt:lpstr>Users needed and expected …</vt:lpstr>
      <vt:lpstr>So, we began an adventure … to SharePoint 2013 and beyond! </vt:lpstr>
      <vt:lpstr>We sold and told the story internally …</vt:lpstr>
      <vt:lpstr>… and began a journey that felt a little like a board game, not a fairy tale</vt:lpstr>
      <vt:lpstr>Introducing the characters in our story (aka the players in our game)</vt:lpstr>
      <vt:lpstr>Our Key Challenges: Drawing the right card!</vt:lpstr>
      <vt:lpstr>Define the Problem: They can’t know what you don’t know</vt:lpstr>
      <vt:lpstr>Wart removal technique: Do your homework</vt:lpstr>
      <vt:lpstr>Selecting the right partner put us in to an entirely new story: SSOE and the three bears!</vt:lpstr>
      <vt:lpstr>Wart removal technique: Trust your gut. </vt:lpstr>
      <vt:lpstr>Manage the Process: Teams first</vt:lpstr>
      <vt:lpstr>We started out with the right tasks …</vt:lpstr>
      <vt:lpstr>Wart removal technique: Hold the partner accountable for deliverables … the kind that are written down!</vt:lpstr>
      <vt:lpstr>Wart removal technique: Find a trusted advisor</vt:lpstr>
      <vt:lpstr>Wart removal technique: You’re talking – make sure they are listening</vt:lpstr>
      <vt:lpstr>Wart removal technique: Preview executive presentations first!</vt:lpstr>
      <vt:lpstr>Wart removal technique: Don’t be afraid to change out the players</vt:lpstr>
      <vt:lpstr>If we had to do it again, would we go back?</vt:lpstr>
      <vt:lpstr>Guide the Deployment</vt:lpstr>
      <vt:lpstr>Communications: “Social” vs. E-mail Guidance Campaign</vt:lpstr>
      <vt:lpstr>Where to Post Guide</vt:lpstr>
      <vt:lpstr>PowerPoint Presentation</vt:lpstr>
      <vt:lpstr>DEMO</vt:lpstr>
      <vt:lpstr>What’s working really well now?</vt:lpstr>
      <vt:lpstr>What do we need to fix?</vt:lpstr>
      <vt:lpstr>And they lived happily ever after</vt:lpstr>
      <vt:lpstr>Summary of Our Wart Removal Techniques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 SSOE Governance Overview</dc:title>
  <dc:creator/>
  <cp:lastModifiedBy/>
  <cp:revision>6</cp:revision>
  <dcterms:created xsi:type="dcterms:W3CDTF">2013-02-11T13:22:13Z</dcterms:created>
  <dcterms:modified xsi:type="dcterms:W3CDTF">2014-09-17T18:02:05Z</dcterms:modified>
</cp:coreProperties>
</file>